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81" r:id="rId4"/>
    <p:sldId id="258" r:id="rId5"/>
    <p:sldId id="259" r:id="rId6"/>
    <p:sldId id="260" r:id="rId7"/>
    <p:sldId id="262" r:id="rId8"/>
    <p:sldId id="261" r:id="rId9"/>
    <p:sldId id="263" r:id="rId10"/>
    <p:sldId id="264" r:id="rId11"/>
    <p:sldId id="265" r:id="rId12"/>
    <p:sldId id="268" r:id="rId13"/>
    <p:sldId id="266" r:id="rId14"/>
    <p:sldId id="267" r:id="rId15"/>
    <p:sldId id="271" r:id="rId16"/>
    <p:sldId id="270" r:id="rId17"/>
    <p:sldId id="273" r:id="rId18"/>
    <p:sldId id="277" r:id="rId19"/>
    <p:sldId id="301" r:id="rId20"/>
    <p:sldId id="275" r:id="rId21"/>
    <p:sldId id="274" r:id="rId22"/>
    <p:sldId id="278" r:id="rId23"/>
    <p:sldId id="306" r:id="rId24"/>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084"/>
        <p:guide pos="3854"/>
      </p:guideLst>
    </p:cSldViewPr>
  </p:slideViewPr>
  <p:notesTextViewPr>
    <p:cViewPr>
      <p:scale>
        <a:sx n="1" d="1"/>
        <a:sy n="1" d="1"/>
      </p:scale>
      <p:origin x="0" y="0"/>
    </p:cViewPr>
  </p:notesTextViewPr>
  <p:sorterViewPr>
    <p:cViewPr>
      <p:scale>
        <a:sx n="139" d="100"/>
        <a:sy n="139"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F8836C1-12F6-4384-804B-1B5FE5E68CC7}"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E1FE7835-BA0D-4675-BDCA-AAD26CA61B18}"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FF208D09-3E95-4390-A4FD-7F9B48EF5308}"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49CEE1DD-336B-479A-91F7-6DE5BBA3EBCE}"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7B520DF3-1905-4008-9A8E-4AD90A31A7CB}"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585D1B77-239A-4710-9712-777745C69C10}" type="slidenum">
              <a:rPr lang="zh-CN" altLang="en-US"/>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2E01F200-3C46-425F-87AF-0BAB0622B0E7}"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460377AA-E580-46BA-807C-F704A9194E6D}" type="slidenum">
              <a:rPr lang="zh-CN" altLang="en-US"/>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B17BB9D0-B2FB-4BC4-B255-9F51F535450B}"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EFDE3E94-2465-4711-BB43-3BBABC7D375B}"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1DDA5ABE-6983-457C-8DC3-7F655E92F0A4}"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4EE33234-493C-4EB1-9B4B-CC53599811D8}"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95966F9F-F414-4FA7-B742-63D8A7B8A595}" type="datetime1">
              <a:rPr lang="zh-CN" altLang="en-US"/>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pPr>
              <a:defRPr/>
            </a:pPr>
            <a:fld id="{C96CDC88-8CB4-4DCE-9F78-21D96BF5988D}"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DE721CED-A48F-4A75-ADD2-E0F965772819}"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98E27226-4904-4DEF-9DD3-430BBA52BDF0}"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458AF378-A528-44A5-8C1A-10D35DF0D34B}" type="datetime1">
              <a:rPr lang="zh-CN" altLang="en-US"/>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pPr>
              <a:defRPr/>
            </a:pPr>
            <a:fld id="{05FF6AEE-EFC8-428D-9DA5-08194563AD4A}"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F19BD3F5-3D32-470D-8607-EC08D9AB4CCA}"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9C3C0FB7-9A0E-44A3-A6C3-1236A3DA3C43}"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3E123D9D-85CC-48BE-AB18-17658B317D13}"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A7781465-020F-4AE6-AC29-B4A19FEB8C63}"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anose="020F0302020204030204" pitchFamily="34" charset="0"/>
              </a:rPr>
              <a:t>单击此处编辑母版标题样式</a:t>
            </a:r>
            <a:endParaRPr lang="zh-CN" alt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anose="020F0502020204030204" pitchFamily="34" charset="0"/>
              </a:rPr>
              <a:t>单击此处编辑母版文本样式</a:t>
            </a:r>
            <a:endParaRPr lang="zh-CN" altLang="zh-CN" smtClean="0">
              <a:sym typeface="Calibri" panose="020F0502020204030204" pitchFamily="34" charset="0"/>
            </a:endParaRPr>
          </a:p>
          <a:p>
            <a:pPr lvl="1"/>
            <a:r>
              <a:rPr lang="zh-CN" altLang="zh-CN" smtClean="0">
                <a:sym typeface="Calibri" panose="020F0502020204030204" pitchFamily="34" charset="0"/>
              </a:rPr>
              <a:t>第二级</a:t>
            </a:r>
            <a:endParaRPr lang="zh-CN" altLang="zh-CN" smtClean="0">
              <a:sym typeface="Calibri" panose="020F0502020204030204" pitchFamily="34" charset="0"/>
            </a:endParaRPr>
          </a:p>
          <a:p>
            <a:pPr lvl="2"/>
            <a:r>
              <a:rPr lang="zh-CN" altLang="zh-CN" smtClean="0">
                <a:sym typeface="Calibri" panose="020F0502020204030204" pitchFamily="34" charset="0"/>
              </a:rPr>
              <a:t>第三级</a:t>
            </a:r>
            <a:endParaRPr lang="zh-CN" altLang="zh-CN" smtClean="0">
              <a:sym typeface="Calibri" panose="020F0502020204030204" pitchFamily="34" charset="0"/>
            </a:endParaRPr>
          </a:p>
          <a:p>
            <a:pPr lvl="3"/>
            <a:r>
              <a:rPr lang="zh-CN" altLang="zh-CN" smtClean="0">
                <a:sym typeface="Calibri" panose="020F0502020204030204" pitchFamily="34" charset="0"/>
              </a:rPr>
              <a:t>第四级</a:t>
            </a:r>
            <a:endParaRPr lang="zh-CN" altLang="zh-CN" smtClean="0">
              <a:sym typeface="Calibri" panose="020F0502020204030204" pitchFamily="34" charset="0"/>
            </a:endParaRPr>
          </a:p>
          <a:p>
            <a:pPr lvl="4"/>
            <a:r>
              <a:rPr lang="zh-CN" altLang="zh-CN" smtClean="0">
                <a:sym typeface="Calibri" panose="020F0502020204030204" pitchFamily="34" charset="0"/>
              </a:rPr>
              <a:t>第五级</a:t>
            </a:r>
            <a:endParaRPr lang="zh-CN" alt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102F7CD0-B5EB-4E0D-9186-A4019F91CE7C}"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p:spPr>
        <p:txBody>
          <a:bodyPr vert="horz" wrap="square" lIns="91440" tIns="45720" rIns="91440" bIns="45720" numCol="1" anchor="ctr" anchorCtr="0" compatLnSpc="1"/>
          <a:lstStyle>
            <a:lvl1pPr algn="r" eaLnBrk="1" hangingPunct="1">
              <a:buFont typeface="Arial" panose="020B0604020202020204" pitchFamily="34" charset="0"/>
              <a:buNone/>
              <a:defRPr sz="1200" smtClean="0">
                <a:solidFill>
                  <a:srgbClr val="898989"/>
                </a:solidFill>
              </a:defRPr>
            </a:lvl1pPr>
          </a:lstStyle>
          <a:p>
            <a:pPr>
              <a:defRPr/>
            </a:pPr>
            <a:fld id="{2DDDDF7C-961A-4AA3-A9E6-F08EC3230D80}"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emf"/><Relationship Id="rId1"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hyperlink" Target="https://www.freeppt7.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2"/>
          <p:cNvPicPr>
            <a:picLocks noChangeAspect="1" noChangeArrowheads="1"/>
          </p:cNvPicPr>
          <p:nvPr/>
        </p:nvPicPr>
        <p:blipFill>
          <a:blip r:embed="rId1"/>
          <a:srcRect/>
          <a:stretch>
            <a:fillRect/>
          </a:stretch>
        </p:blipFill>
        <p:spPr bwMode="auto">
          <a:xfrm>
            <a:off x="144464" y="706438"/>
            <a:ext cx="11903075"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文本框 1"/>
          <p:cNvSpPr>
            <a:spLocks noChangeArrowheads="1"/>
          </p:cNvSpPr>
          <p:nvPr/>
        </p:nvSpPr>
        <p:spPr bwMode="auto">
          <a:xfrm>
            <a:off x="4687888" y="2327276"/>
            <a:ext cx="296068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dirty="0" smtClean="0">
                <a:solidFill>
                  <a:srgbClr val="C00000"/>
                </a:solidFill>
                <a:latin typeface="Impact" panose="020B0806030902050204" pitchFamily="34" charset="0"/>
                <a:sym typeface="Impact" panose="020B0806030902050204" pitchFamily="34" charset="0"/>
              </a:rPr>
              <a:t>201X</a:t>
            </a:r>
            <a:endParaRPr lang="zh-CN" altLang="en-US" sz="10000" dirty="0">
              <a:solidFill>
                <a:srgbClr val="C00000"/>
              </a:solidFill>
              <a:latin typeface="Impact" panose="020B0806030902050204" pitchFamily="34" charset="0"/>
              <a:sym typeface="Impact" panose="020B0806030902050204" pitchFamily="34" charset="0"/>
            </a:endParaRPr>
          </a:p>
        </p:txBody>
      </p:sp>
      <p:sp>
        <p:nvSpPr>
          <p:cNvPr id="2052" name="矩形 2"/>
          <p:cNvSpPr>
            <a:spLocks noChangeArrowheads="1"/>
          </p:cNvSpPr>
          <p:nvPr/>
        </p:nvSpPr>
        <p:spPr bwMode="auto">
          <a:xfrm>
            <a:off x="4281489" y="2078038"/>
            <a:ext cx="3629025" cy="2041525"/>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3" name="矩形 3"/>
          <p:cNvSpPr>
            <a:spLocks noChangeArrowheads="1"/>
          </p:cNvSpPr>
          <p:nvPr/>
        </p:nvSpPr>
        <p:spPr bwMode="auto">
          <a:xfrm>
            <a:off x="-184150" y="3235325"/>
            <a:ext cx="4465639" cy="44450"/>
          </a:xfrm>
          <a:prstGeom prst="rect">
            <a:avLst/>
          </a:prstGeom>
          <a:solidFill>
            <a:srgbClr val="C00000"/>
          </a:solidFill>
          <a:ln w="12700">
            <a:solidFill>
              <a:srgbClr val="C0000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 name="矩形 4"/>
          <p:cNvSpPr>
            <a:spLocks noChangeArrowheads="1"/>
          </p:cNvSpPr>
          <p:nvPr/>
        </p:nvSpPr>
        <p:spPr bwMode="auto">
          <a:xfrm>
            <a:off x="7910513" y="3235325"/>
            <a:ext cx="4470400" cy="44450"/>
          </a:xfrm>
          <a:prstGeom prst="rect">
            <a:avLst/>
          </a:prstGeom>
          <a:solidFill>
            <a:srgbClr val="C00000"/>
          </a:solidFill>
          <a:ln w="12700">
            <a:solidFill>
              <a:srgbClr val="C0000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5" name="文本框 9"/>
          <p:cNvSpPr>
            <a:spLocks noChangeArrowheads="1"/>
          </p:cNvSpPr>
          <p:nvPr/>
        </p:nvSpPr>
        <p:spPr bwMode="auto">
          <a:xfrm>
            <a:off x="3732531" y="4344354"/>
            <a:ext cx="59658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Business Planning PPT Template</a:t>
            </a:r>
            <a:endPar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6" name="文本框 10"/>
          <p:cNvSpPr>
            <a:spLocks noChangeArrowheads="1"/>
          </p:cNvSpPr>
          <p:nvPr/>
        </p:nvSpPr>
        <p:spPr bwMode="auto">
          <a:xfrm>
            <a:off x="5260975" y="5029201"/>
            <a:ext cx="181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Planner：</a:t>
            </a:r>
            <a:r>
              <a:rPr lang="en-US" altLang="zh-CN"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XXX</a:t>
            </a:r>
            <a:endParaRPr lang="zh-CN" altLang="en-US"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14"/>
          <p:cNvGrpSpPr/>
          <p:nvPr/>
        </p:nvGrpSpPr>
        <p:grpSpPr bwMode="auto">
          <a:xfrm>
            <a:off x="2233614" y="3060702"/>
            <a:ext cx="1487487" cy="663575"/>
            <a:chOff x="0" y="0"/>
            <a:chExt cx="5883051" cy="2264230"/>
          </a:xfrm>
        </p:grpSpPr>
        <p:sp>
          <p:nvSpPr>
            <p:cNvPr id="11285" name="矩形 6"/>
            <p:cNvSpPr>
              <a:spLocks noChangeArrowheads="1"/>
            </p:cNvSpPr>
            <p:nvPr/>
          </p:nvSpPr>
          <p:spPr bwMode="auto">
            <a:xfrm>
              <a:off x="3445667" y="1848644"/>
              <a:ext cx="747032" cy="217714"/>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6" name="矩形 1"/>
            <p:cNvSpPr>
              <a:spLocks noChangeArrowheads="1"/>
            </p:cNvSpPr>
            <p:nvPr/>
          </p:nvSpPr>
          <p:spPr bwMode="auto">
            <a:xfrm>
              <a:off x="0" y="0"/>
              <a:ext cx="3686628" cy="1650774"/>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7" name="椭圆 2"/>
            <p:cNvSpPr>
              <a:spLocks noChangeArrowheads="1"/>
            </p:cNvSpPr>
            <p:nvPr/>
          </p:nvSpPr>
          <p:spPr bwMode="auto">
            <a:xfrm>
              <a:off x="194070" y="1650774"/>
              <a:ext cx="613455" cy="613455"/>
            </a:xfrm>
            <a:prstGeom prst="ellipse">
              <a:avLst/>
            </a:prstGeom>
            <a:solidFill>
              <a:srgbClr val="19294B"/>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8" name="椭圆 3"/>
            <p:cNvSpPr>
              <a:spLocks noChangeArrowheads="1"/>
            </p:cNvSpPr>
            <p:nvPr/>
          </p:nvSpPr>
          <p:spPr bwMode="auto">
            <a:xfrm>
              <a:off x="807525" y="1650774"/>
              <a:ext cx="613455" cy="613455"/>
            </a:xfrm>
            <a:prstGeom prst="ellipse">
              <a:avLst/>
            </a:prstGeom>
            <a:solidFill>
              <a:srgbClr val="19294B"/>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9" name="椭圆 4"/>
            <p:cNvSpPr>
              <a:spLocks noChangeArrowheads="1"/>
            </p:cNvSpPr>
            <p:nvPr/>
          </p:nvSpPr>
          <p:spPr bwMode="auto">
            <a:xfrm>
              <a:off x="2350190" y="1650773"/>
              <a:ext cx="613454" cy="613454"/>
            </a:xfrm>
            <a:prstGeom prst="ellipse">
              <a:avLst/>
            </a:prstGeom>
            <a:solidFill>
              <a:srgbClr val="19294B"/>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90" name="椭圆 5"/>
            <p:cNvSpPr>
              <a:spLocks noChangeArrowheads="1"/>
            </p:cNvSpPr>
            <p:nvPr/>
          </p:nvSpPr>
          <p:spPr bwMode="auto">
            <a:xfrm>
              <a:off x="2963646" y="1650773"/>
              <a:ext cx="613454" cy="613454"/>
            </a:xfrm>
            <a:prstGeom prst="ellipse">
              <a:avLst/>
            </a:prstGeom>
            <a:solidFill>
              <a:srgbClr val="19294B"/>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91" name="任意多边形 12"/>
            <p:cNvSpPr>
              <a:spLocks noChangeArrowheads="1"/>
            </p:cNvSpPr>
            <p:nvPr/>
          </p:nvSpPr>
          <p:spPr bwMode="auto">
            <a:xfrm>
              <a:off x="3802743" y="237560"/>
              <a:ext cx="2080308" cy="1828798"/>
            </a:xfrm>
            <a:custGeom>
              <a:avLst/>
              <a:gdLst>
                <a:gd name="T0" fmla="*/ 0 w 2080308"/>
                <a:gd name="T1" fmla="*/ 0 h 1828798"/>
                <a:gd name="T2" fmla="*/ 1239243 w 2080308"/>
                <a:gd name="T3" fmla="*/ 10790 h 1828798"/>
                <a:gd name="T4" fmla="*/ 1544977 w 2080308"/>
                <a:gd name="T5" fmla="*/ 807469 h 1828798"/>
                <a:gd name="T6" fmla="*/ 2080308 w 2080308"/>
                <a:gd name="T7" fmla="*/ 807469 h 1828798"/>
                <a:gd name="T8" fmla="*/ 2080308 w 2080308"/>
                <a:gd name="T9" fmla="*/ 1828798 h 1828798"/>
                <a:gd name="T10" fmla="*/ 1936922 w 2080308"/>
                <a:gd name="T11" fmla="*/ 1828798 h 1828798"/>
                <a:gd name="T12" fmla="*/ 871591 w 2080308"/>
                <a:gd name="T13" fmla="*/ 1828798 h 1828798"/>
                <a:gd name="T14" fmla="*/ 0 w 2080308"/>
                <a:gd name="T15" fmla="*/ 1828798 h 1828798"/>
                <a:gd name="T16" fmla="*/ 0 60000 65536"/>
                <a:gd name="T17" fmla="*/ 0 60000 65536"/>
                <a:gd name="T18" fmla="*/ 0 60000 65536"/>
                <a:gd name="T19" fmla="*/ 0 60000 65536"/>
                <a:gd name="T20" fmla="*/ 0 60000 65536"/>
                <a:gd name="T21" fmla="*/ 0 60000 65536"/>
                <a:gd name="T22" fmla="*/ 0 60000 65536"/>
                <a:gd name="T23" fmla="*/ 0 60000 65536"/>
                <a:gd name="T24" fmla="*/ 0 w 2080308"/>
                <a:gd name="T25" fmla="*/ 0 h 1828798"/>
                <a:gd name="T26" fmla="*/ 2080308 w 2080308"/>
                <a:gd name="T27" fmla="*/ 1828798 h 18287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80308" h="1828798">
                  <a:moveTo>
                    <a:pt x="0" y="0"/>
                  </a:moveTo>
                  <a:cubicBezTo>
                    <a:pt x="413145" y="3658"/>
                    <a:pt x="826097" y="7132"/>
                    <a:pt x="1239243" y="10790"/>
                  </a:cubicBezTo>
                  <a:lnTo>
                    <a:pt x="1544977" y="807469"/>
                  </a:lnTo>
                  <a:lnTo>
                    <a:pt x="2080308" y="807469"/>
                  </a:lnTo>
                  <a:lnTo>
                    <a:pt x="2080308" y="1828798"/>
                  </a:lnTo>
                  <a:lnTo>
                    <a:pt x="1936922" y="1828798"/>
                  </a:lnTo>
                  <a:lnTo>
                    <a:pt x="871591" y="1828798"/>
                  </a:lnTo>
                  <a:lnTo>
                    <a:pt x="0" y="1828798"/>
                  </a:lnTo>
                  <a:lnTo>
                    <a:pt x="0" y="0"/>
                  </a:lnTo>
                  <a:close/>
                </a:path>
              </a:pathLst>
            </a:cu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92" name="椭圆 13"/>
            <p:cNvSpPr>
              <a:spLocks noChangeArrowheads="1"/>
            </p:cNvSpPr>
            <p:nvPr/>
          </p:nvSpPr>
          <p:spPr bwMode="auto">
            <a:xfrm>
              <a:off x="4842897" y="1650775"/>
              <a:ext cx="613455" cy="613455"/>
            </a:xfrm>
            <a:prstGeom prst="ellipse">
              <a:avLst/>
            </a:prstGeom>
            <a:solidFill>
              <a:srgbClr val="19294B"/>
            </a:solidFill>
            <a:ln w="12700">
              <a:solidFill>
                <a:srgbClr val="F2F2F2"/>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1267" name="组合 28"/>
          <p:cNvGrpSpPr/>
          <p:nvPr/>
        </p:nvGrpSpPr>
        <p:grpSpPr bwMode="auto">
          <a:xfrm>
            <a:off x="5729288" y="2846390"/>
            <a:ext cx="914400" cy="877887"/>
            <a:chOff x="0" y="0"/>
            <a:chExt cx="3127274" cy="3000457"/>
          </a:xfrm>
        </p:grpSpPr>
        <p:sp>
          <p:nvSpPr>
            <p:cNvPr id="11277" name="椭圆 15"/>
            <p:cNvSpPr>
              <a:spLocks noChangeArrowheads="1"/>
            </p:cNvSpPr>
            <p:nvPr/>
          </p:nvSpPr>
          <p:spPr bwMode="auto">
            <a:xfrm>
              <a:off x="0" y="754266"/>
              <a:ext cx="2246191" cy="2246191"/>
            </a:xfrm>
            <a:prstGeom prst="ellipse">
              <a:avLst/>
            </a:prstGeom>
            <a:noFill/>
            <a:ln w="38100">
              <a:solidFill>
                <a:srgbClr val="19294B"/>
              </a:solidFill>
              <a:rou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1278" name="组合 18"/>
            <p:cNvGrpSpPr/>
            <p:nvPr/>
          </p:nvGrpSpPr>
          <p:grpSpPr bwMode="auto">
            <a:xfrm>
              <a:off x="195378" y="1728701"/>
              <a:ext cx="777298" cy="147328"/>
              <a:chOff x="0" y="0"/>
              <a:chExt cx="777298" cy="147328"/>
            </a:xfrm>
          </p:grpSpPr>
          <p:sp>
            <p:nvSpPr>
              <p:cNvPr id="11283" name="流程图: 手动操作 16"/>
              <p:cNvSpPr>
                <a:spLocks noChangeArrowheads="1"/>
              </p:cNvSpPr>
              <p:nvPr/>
            </p:nvSpPr>
            <p:spPr bwMode="auto">
              <a:xfrm rot="-5093427">
                <a:off x="352525" y="-276415"/>
                <a:ext cx="71215" cy="776265"/>
              </a:xfrm>
              <a:prstGeom prst="flowChartManualOperation">
                <a:avLst/>
              </a:prstGeom>
              <a:solidFill>
                <a:srgbClr val="19294B"/>
              </a:solidFill>
              <a:ln w="12700">
                <a:solidFill>
                  <a:srgbClr val="19294B"/>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4" name="流程图: 手动操作 17"/>
              <p:cNvSpPr>
                <a:spLocks noChangeArrowheads="1"/>
              </p:cNvSpPr>
              <p:nvPr/>
            </p:nvSpPr>
            <p:spPr bwMode="auto">
              <a:xfrm rot="-4548741">
                <a:off x="420163" y="-273759"/>
                <a:ext cx="83376" cy="630894"/>
              </a:xfrm>
              <a:prstGeom prst="flowChartManualOperation">
                <a:avLst/>
              </a:prstGeom>
              <a:solidFill>
                <a:srgbClr val="19294B"/>
              </a:solidFill>
              <a:ln w="12700">
                <a:solidFill>
                  <a:srgbClr val="19294B"/>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1279" name="组合 19"/>
            <p:cNvGrpSpPr/>
            <p:nvPr/>
          </p:nvGrpSpPr>
          <p:grpSpPr bwMode="auto">
            <a:xfrm flipH="1">
              <a:off x="1188403" y="1755616"/>
              <a:ext cx="777298" cy="147328"/>
              <a:chOff x="0" y="0"/>
              <a:chExt cx="777298" cy="147328"/>
            </a:xfrm>
          </p:grpSpPr>
          <p:sp>
            <p:nvSpPr>
              <p:cNvPr id="11281" name="流程图: 手动操作 20"/>
              <p:cNvSpPr>
                <a:spLocks noChangeArrowheads="1"/>
              </p:cNvSpPr>
              <p:nvPr/>
            </p:nvSpPr>
            <p:spPr bwMode="auto">
              <a:xfrm rot="-5093427">
                <a:off x="352525" y="-276415"/>
                <a:ext cx="71215" cy="776265"/>
              </a:xfrm>
              <a:prstGeom prst="flowChartManualOperation">
                <a:avLst/>
              </a:prstGeom>
              <a:solidFill>
                <a:srgbClr val="19294B"/>
              </a:solidFill>
              <a:ln w="12700">
                <a:solidFill>
                  <a:srgbClr val="19294B"/>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2" name="流程图: 手动操作 21"/>
              <p:cNvSpPr>
                <a:spLocks noChangeArrowheads="1"/>
              </p:cNvSpPr>
              <p:nvPr/>
            </p:nvSpPr>
            <p:spPr bwMode="auto">
              <a:xfrm rot="-4548741">
                <a:off x="420163" y="-273759"/>
                <a:ext cx="83376" cy="630894"/>
              </a:xfrm>
              <a:prstGeom prst="flowChartManualOperation">
                <a:avLst/>
              </a:prstGeom>
              <a:solidFill>
                <a:srgbClr val="19294B"/>
              </a:solidFill>
              <a:ln w="12700">
                <a:solidFill>
                  <a:srgbClr val="19294B"/>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1280" name="任意多边形 27"/>
            <p:cNvSpPr>
              <a:spLocks noChangeArrowheads="1"/>
            </p:cNvSpPr>
            <p:nvPr/>
          </p:nvSpPr>
          <p:spPr bwMode="auto">
            <a:xfrm rot="-5747479">
              <a:off x="1599895" y="-918173"/>
              <a:ext cx="609206" cy="2445552"/>
            </a:xfrm>
            <a:custGeom>
              <a:avLst/>
              <a:gdLst>
                <a:gd name="T0" fmla="*/ 123093 w 958330"/>
                <a:gd name="T1" fmla="*/ 0 h 4324669"/>
                <a:gd name="T2" fmla="*/ 246186 w 958330"/>
                <a:gd name="T3" fmla="*/ 86648 h 4324669"/>
                <a:gd name="T4" fmla="*/ 243685 w 958330"/>
                <a:gd name="T5" fmla="*/ 104110 h 4324669"/>
                <a:gd name="T6" fmla="*/ 242611 w 958330"/>
                <a:gd name="T7" fmla="*/ 106545 h 4324669"/>
                <a:gd name="T8" fmla="*/ 151727 w 958330"/>
                <a:gd name="T9" fmla="*/ 758495 h 4324669"/>
                <a:gd name="T10" fmla="*/ 150008 w 958330"/>
                <a:gd name="T11" fmla="*/ 758495 h 4324669"/>
                <a:gd name="T12" fmla="*/ 148388 w 958330"/>
                <a:gd name="T13" fmla="*/ 764141 h 4324669"/>
                <a:gd name="T14" fmla="*/ 110043 w 958330"/>
                <a:gd name="T15" fmla="*/ 782033 h 4324669"/>
                <a:gd name="T16" fmla="*/ 71697 w 958330"/>
                <a:gd name="T17" fmla="*/ 764141 h 4324669"/>
                <a:gd name="T18" fmla="*/ 70078 w 958330"/>
                <a:gd name="T19" fmla="*/ 758495 h 4324669"/>
                <a:gd name="T20" fmla="*/ 69049 w 958330"/>
                <a:gd name="T21" fmla="*/ 758495 h 4324669"/>
                <a:gd name="T22" fmla="*/ 68472 w 958330"/>
                <a:gd name="T23" fmla="*/ 752895 h 4324669"/>
                <a:gd name="T24" fmla="*/ 68426 w 958330"/>
                <a:gd name="T25" fmla="*/ 752738 h 4324669"/>
                <a:gd name="T26" fmla="*/ 68448 w 958330"/>
                <a:gd name="T27" fmla="*/ 752664 h 4324669"/>
                <a:gd name="T28" fmla="*/ 0 w 958330"/>
                <a:gd name="T29" fmla="*/ 89063 h 4324669"/>
                <a:gd name="T30" fmla="*/ 346 w 958330"/>
                <a:gd name="T31" fmla="*/ 89062 h 4324669"/>
                <a:gd name="T32" fmla="*/ 0 w 958330"/>
                <a:gd name="T33" fmla="*/ 86648 h 4324669"/>
                <a:gd name="T34" fmla="*/ 123093 w 958330"/>
                <a:gd name="T35" fmla="*/ 0 h 43246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8330"/>
                <a:gd name="T55" fmla="*/ 0 h 4324669"/>
                <a:gd name="T56" fmla="*/ 958330 w 958330"/>
                <a:gd name="T57" fmla="*/ 4324669 h 43246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8330" h="4324669">
                  <a:moveTo>
                    <a:pt x="479165" y="0"/>
                  </a:moveTo>
                  <a:cubicBezTo>
                    <a:pt x="743801" y="0"/>
                    <a:pt x="958330" y="214530"/>
                    <a:pt x="958330" y="479167"/>
                  </a:cubicBezTo>
                  <a:cubicBezTo>
                    <a:pt x="958330" y="512247"/>
                    <a:pt x="954978" y="544543"/>
                    <a:pt x="948595" y="575736"/>
                  </a:cubicBezTo>
                  <a:lnTo>
                    <a:pt x="944417" y="589196"/>
                  </a:lnTo>
                  <a:lnTo>
                    <a:pt x="590628" y="4194505"/>
                  </a:lnTo>
                  <a:lnTo>
                    <a:pt x="583938" y="4194505"/>
                  </a:lnTo>
                  <a:lnTo>
                    <a:pt x="577634" y="4225727"/>
                  </a:lnTo>
                  <a:cubicBezTo>
                    <a:pt x="553041" y="4283871"/>
                    <a:pt x="495468" y="4324669"/>
                    <a:pt x="428365" y="4324669"/>
                  </a:cubicBezTo>
                  <a:cubicBezTo>
                    <a:pt x="361263" y="4324669"/>
                    <a:pt x="303689" y="4283871"/>
                    <a:pt x="279096" y="4225727"/>
                  </a:cubicBezTo>
                  <a:lnTo>
                    <a:pt x="272792" y="4194505"/>
                  </a:lnTo>
                  <a:lnTo>
                    <a:pt x="268789" y="4194505"/>
                  </a:lnTo>
                  <a:lnTo>
                    <a:pt x="266541" y="4163539"/>
                  </a:lnTo>
                  <a:lnTo>
                    <a:pt x="266365" y="4162669"/>
                  </a:lnTo>
                  <a:lnTo>
                    <a:pt x="266448" y="4162259"/>
                  </a:lnTo>
                  <a:lnTo>
                    <a:pt x="0" y="492523"/>
                  </a:lnTo>
                  <a:lnTo>
                    <a:pt x="1346" y="492514"/>
                  </a:lnTo>
                  <a:lnTo>
                    <a:pt x="0" y="479167"/>
                  </a:lnTo>
                  <a:cubicBezTo>
                    <a:pt x="0" y="214530"/>
                    <a:pt x="214529" y="0"/>
                    <a:pt x="479165" y="0"/>
                  </a:cubicBezTo>
                  <a:close/>
                </a:path>
              </a:pathLst>
            </a:cu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1268" name="图片 31"/>
          <p:cNvPicPr>
            <a:picLocks noChangeAspect="1" noChangeArrowheads="1"/>
          </p:cNvPicPr>
          <p:nvPr/>
        </p:nvPicPr>
        <p:blipFill>
          <a:blip r:embed="rId1" cstate="screen"/>
          <a:srcRect/>
          <a:stretch>
            <a:fillRect/>
          </a:stretch>
        </p:blipFill>
        <p:spPr bwMode="auto">
          <a:xfrm>
            <a:off x="8496301" y="2952752"/>
            <a:ext cx="13081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矩形 8"/>
          <p:cNvSpPr>
            <a:spLocks noChangeArrowheads="1"/>
          </p:cNvSpPr>
          <p:nvPr/>
        </p:nvSpPr>
        <p:spPr bwMode="auto">
          <a:xfrm>
            <a:off x="1984376" y="4041775"/>
            <a:ext cx="1979613" cy="43338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处理库存</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0" name="矩形 24"/>
          <p:cNvSpPr>
            <a:spLocks noChangeArrowheads="1"/>
          </p:cNvSpPr>
          <p:nvPr/>
        </p:nvSpPr>
        <p:spPr bwMode="auto">
          <a:xfrm>
            <a:off x="5086351" y="4029075"/>
            <a:ext cx="1979613" cy="4318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打击竞争对手</a:t>
            </a:r>
            <a:endParaRPr lang="zh-CN" altLang="en-US" sz="1800">
              <a:latin typeface="Arial" panose="020B0604020202020204" pitchFamily="34" charset="0"/>
            </a:endParaRPr>
          </a:p>
        </p:txBody>
      </p:sp>
      <p:sp>
        <p:nvSpPr>
          <p:cNvPr id="11271" name="矩形 25"/>
          <p:cNvSpPr>
            <a:spLocks noChangeArrowheads="1"/>
          </p:cNvSpPr>
          <p:nvPr/>
        </p:nvSpPr>
        <p:spPr bwMode="auto">
          <a:xfrm>
            <a:off x="8188326" y="4029075"/>
            <a:ext cx="1978025" cy="4318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提升品牌知名度</a:t>
            </a:r>
            <a:endParaRPr lang="zh-CN" altLang="en-US" sz="1800">
              <a:latin typeface="Arial" panose="020B0604020202020204" pitchFamily="34" charset="0"/>
            </a:endParaRPr>
          </a:p>
        </p:txBody>
      </p:sp>
      <p:sp>
        <p:nvSpPr>
          <p:cNvPr id="11272" name="文本框 29"/>
          <p:cNvSpPr>
            <a:spLocks noChangeArrowheads="1"/>
          </p:cNvSpPr>
          <p:nvPr/>
        </p:nvSpPr>
        <p:spPr bwMode="auto">
          <a:xfrm>
            <a:off x="1784351" y="4681538"/>
            <a:ext cx="27066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输入处理库存的描述，输入处理库存的描述，输入处理库存的描述。</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3" name="文本框 30"/>
          <p:cNvSpPr>
            <a:spLocks noChangeArrowheads="1"/>
          </p:cNvSpPr>
          <p:nvPr/>
        </p:nvSpPr>
        <p:spPr bwMode="auto">
          <a:xfrm>
            <a:off x="4816475" y="4681538"/>
            <a:ext cx="2705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这里输入打击竞争对手的描述，这里输入打击竞争对手的描述。</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4" name="文本框 32"/>
          <p:cNvSpPr>
            <a:spLocks noChangeArrowheads="1"/>
          </p:cNvSpPr>
          <p:nvPr/>
        </p:nvSpPr>
        <p:spPr bwMode="auto">
          <a:xfrm>
            <a:off x="7847014" y="4681538"/>
            <a:ext cx="27066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这里输入提升品牌知名度的描述，这里输入提升品牌知名度的描述。</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5" name="文本框 33"/>
          <p:cNvSpPr>
            <a:spLocks noChangeArrowheads="1"/>
          </p:cNvSpPr>
          <p:nvPr/>
        </p:nvSpPr>
        <p:spPr bwMode="auto">
          <a:xfrm>
            <a:off x="1784351" y="1117600"/>
            <a:ext cx="59070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本次活动的其他目的</a:t>
            </a: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6" name="文本框 37"/>
          <p:cNvSpPr>
            <a:spLocks noChangeArrowheads="1"/>
          </p:cNvSpPr>
          <p:nvPr/>
        </p:nvSpPr>
        <p:spPr bwMode="auto">
          <a:xfrm>
            <a:off x="1784351" y="1755777"/>
            <a:ext cx="8383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这里输入有关本次活动的的定位，必须要解决的困难，凸显本次活动的意义。</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29"/>
          <p:cNvSpPr/>
          <p:nvPr/>
        </p:nvSpPr>
        <p:spPr>
          <a:xfrm>
            <a:off x="8188326" y="6577042"/>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模板下载：</a:t>
            </a:r>
            <a:r>
              <a:rPr lang="en-US" altLang="zh-CN" sz="100" dirty="0">
                <a:solidFill>
                  <a:schemeClr val="bg1">
                    <a:lumMod val="95000"/>
                  </a:schemeClr>
                </a:solidFill>
                <a:latin typeface="Calibri" panose="020F0502020204030204"/>
                <a:ea typeface="宋体" panose="02010600030101010101" pitchFamily="2" charset="-122"/>
              </a:rPr>
              <a:t>www.1ppt.com/moban/     </a:t>
            </a:r>
            <a:r>
              <a:rPr lang="zh-CN" altLang="en-US" sz="100" dirty="0">
                <a:solidFill>
                  <a:schemeClr val="bg1">
                    <a:lumMod val="95000"/>
                  </a:schemeClr>
                </a:solidFill>
                <a:latin typeface="Calibri" panose="020F0502020204030204"/>
                <a:ea typeface="宋体" panose="02010600030101010101" pitchFamily="2" charset="-122"/>
              </a:rPr>
              <a:t>行业</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a:t>
            </a:r>
            <a:r>
              <a:rPr lang="en-US" altLang="zh-CN" sz="100" dirty="0">
                <a:solidFill>
                  <a:schemeClr val="bg1">
                    <a:lumMod val="95000"/>
                  </a:schemeClr>
                </a:solidFill>
                <a:latin typeface="Calibri" panose="020F0502020204030204"/>
                <a:ea typeface="宋体" panose="02010600030101010101" pitchFamily="2" charset="-122"/>
              </a:rPr>
              <a:t>www.1ppt.com/hangye/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a:solidFill>
                  <a:schemeClr val="bg1">
                    <a:lumMod val="95000"/>
                  </a:schemeClr>
                </a:solidFill>
                <a:latin typeface="Calibri" panose="020F0502020204030204"/>
                <a:ea typeface="宋体" panose="02010600030101010101" pitchFamily="2" charset="-122"/>
              </a:rPr>
              <a:t>节日</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a:t>
            </a:r>
            <a:r>
              <a:rPr lang="en-US" altLang="zh-CN" sz="100" dirty="0">
                <a:solidFill>
                  <a:schemeClr val="bg1">
                    <a:lumMod val="95000"/>
                  </a:schemeClr>
                </a:solidFill>
                <a:latin typeface="Calibri" panose="020F0502020204030204"/>
                <a:ea typeface="宋体" panose="02010600030101010101" pitchFamily="2" charset="-122"/>
              </a:rPr>
              <a:t>www.1ppt.com/jieri/           PPT</a:t>
            </a:r>
            <a:r>
              <a:rPr lang="zh-CN" altLang="en-US" sz="100" dirty="0">
                <a:solidFill>
                  <a:schemeClr val="bg1">
                    <a:lumMod val="95000"/>
                  </a:schemeClr>
                </a:solidFill>
                <a:latin typeface="Calibri" panose="020F0502020204030204"/>
                <a:ea typeface="宋体" panose="02010600030101010101" pitchFamily="2" charset="-122"/>
              </a:rPr>
              <a:t>素材下载：</a:t>
            </a:r>
            <a:r>
              <a:rPr lang="en-US" altLang="zh-CN" sz="100" dirty="0">
                <a:solidFill>
                  <a:schemeClr val="bg1">
                    <a:lumMod val="95000"/>
                  </a:schemeClr>
                </a:solidFill>
                <a:latin typeface="Calibri" panose="020F0502020204030204"/>
                <a:ea typeface="宋体" panose="02010600030101010101" pitchFamily="2" charset="-122"/>
              </a:rPr>
              <a:t>www.1ppt.com/sucai/</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背景图片：</a:t>
            </a:r>
            <a:r>
              <a:rPr lang="en-US" altLang="zh-CN" sz="100" dirty="0">
                <a:solidFill>
                  <a:schemeClr val="bg1">
                    <a:lumMod val="95000"/>
                  </a:schemeClr>
                </a:solidFill>
                <a:latin typeface="Calibri" panose="020F0502020204030204"/>
                <a:ea typeface="宋体" panose="02010600030101010101" pitchFamily="2" charset="-122"/>
              </a:rPr>
              <a:t>www.1ppt.com/beijing/      PPT</a:t>
            </a:r>
            <a:r>
              <a:rPr lang="zh-CN" altLang="en-US" sz="100" dirty="0">
                <a:solidFill>
                  <a:schemeClr val="bg1">
                    <a:lumMod val="95000"/>
                  </a:schemeClr>
                </a:solidFill>
                <a:latin typeface="Calibri" panose="020F0502020204030204"/>
                <a:ea typeface="宋体" panose="02010600030101010101" pitchFamily="2" charset="-122"/>
              </a:rPr>
              <a:t>图表下载：</a:t>
            </a:r>
            <a:r>
              <a:rPr lang="en-US" altLang="zh-CN" sz="100" dirty="0">
                <a:solidFill>
                  <a:schemeClr val="bg1">
                    <a:lumMod val="95000"/>
                  </a:schemeClr>
                </a:solidFill>
                <a:latin typeface="Calibri" panose="020F0502020204030204"/>
                <a:ea typeface="宋体" panose="02010600030101010101" pitchFamily="2" charset="-122"/>
              </a:rPr>
              <a:t>www.1ppt.com/tubiao/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a:solidFill>
                  <a:schemeClr val="bg1">
                    <a:lumMod val="95000"/>
                  </a:schemeClr>
                </a:solidFill>
                <a:latin typeface="Calibri" panose="020F0502020204030204"/>
                <a:ea typeface="宋体" panose="02010600030101010101" pitchFamily="2" charset="-122"/>
              </a:rPr>
              <a:t>优秀</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下载：</a:t>
            </a:r>
            <a:r>
              <a:rPr lang="en-US" altLang="zh-CN" sz="100" dirty="0">
                <a:solidFill>
                  <a:schemeClr val="bg1">
                    <a:lumMod val="95000"/>
                  </a:schemeClr>
                </a:solidFill>
                <a:latin typeface="Calibri" panose="020F0502020204030204"/>
                <a:ea typeface="宋体" panose="02010600030101010101" pitchFamily="2" charset="-122"/>
              </a:rPr>
              <a:t>www.1ppt.com/xiazai/        PPT</a:t>
            </a:r>
            <a:r>
              <a:rPr lang="zh-CN" altLang="en-US" sz="100" dirty="0">
                <a:solidFill>
                  <a:schemeClr val="bg1">
                    <a:lumMod val="95000"/>
                  </a:schemeClr>
                </a:solidFill>
                <a:latin typeface="Calibri" panose="020F0502020204030204"/>
                <a:ea typeface="宋体" panose="02010600030101010101" pitchFamily="2" charset="-122"/>
              </a:rPr>
              <a:t>教程： </a:t>
            </a:r>
            <a:r>
              <a:rPr lang="en-US" altLang="zh-CN" sz="100" dirty="0">
                <a:solidFill>
                  <a:schemeClr val="bg1">
                    <a:lumMod val="95000"/>
                  </a:schemeClr>
                </a:solidFill>
                <a:latin typeface="Calibri" panose="020F0502020204030204"/>
                <a:ea typeface="宋体" panose="02010600030101010101" pitchFamily="2" charset="-122"/>
              </a:rPr>
              <a:t>www.1ppt.com/powerpoint/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en-US" altLang="zh-CN" sz="100" dirty="0">
                <a:solidFill>
                  <a:schemeClr val="bg1">
                    <a:lumMod val="95000"/>
                  </a:schemeClr>
                </a:solidFill>
                <a:latin typeface="Calibri" panose="020F0502020204030204"/>
                <a:ea typeface="宋体" panose="02010600030101010101" pitchFamily="2" charset="-122"/>
              </a:rPr>
              <a:t>Word</a:t>
            </a:r>
            <a:r>
              <a:rPr lang="zh-CN" altLang="en-US" sz="100" dirty="0">
                <a:solidFill>
                  <a:schemeClr val="bg1">
                    <a:lumMod val="95000"/>
                  </a:schemeClr>
                </a:solidFill>
                <a:latin typeface="Calibri" panose="020F0502020204030204"/>
                <a:ea typeface="宋体" panose="02010600030101010101" pitchFamily="2" charset="-122"/>
              </a:rPr>
              <a:t>教程： </a:t>
            </a:r>
            <a:r>
              <a:rPr lang="en-US" altLang="zh-CN" sz="100" dirty="0">
                <a:solidFill>
                  <a:schemeClr val="bg1">
                    <a:lumMod val="95000"/>
                  </a:schemeClr>
                </a:solidFill>
                <a:latin typeface="Calibri" panose="020F0502020204030204"/>
                <a:ea typeface="宋体" panose="02010600030101010101" pitchFamily="2" charset="-122"/>
              </a:rPr>
              <a:t>www.1ppt.com/word/              Excel</a:t>
            </a:r>
            <a:r>
              <a:rPr lang="zh-CN" altLang="en-US" sz="100" dirty="0">
                <a:solidFill>
                  <a:schemeClr val="bg1">
                    <a:lumMod val="95000"/>
                  </a:schemeClr>
                </a:solidFill>
                <a:latin typeface="Calibri" panose="020F0502020204030204"/>
                <a:ea typeface="宋体" panose="02010600030101010101" pitchFamily="2" charset="-122"/>
              </a:rPr>
              <a:t>教程：</a:t>
            </a:r>
            <a:r>
              <a:rPr lang="en-US" altLang="zh-CN" sz="100" dirty="0">
                <a:solidFill>
                  <a:schemeClr val="bg1">
                    <a:lumMod val="95000"/>
                  </a:schemeClr>
                </a:solidFill>
                <a:latin typeface="Calibri" panose="020F0502020204030204"/>
                <a:ea typeface="宋体" panose="02010600030101010101" pitchFamily="2" charset="-122"/>
              </a:rPr>
              <a:t>www.1ppt.com/excel/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a:solidFill>
                  <a:schemeClr val="bg1">
                    <a:lumMod val="95000"/>
                  </a:schemeClr>
                </a:solidFill>
                <a:latin typeface="Calibri" panose="020F0502020204030204"/>
                <a:ea typeface="宋体" panose="02010600030101010101" pitchFamily="2" charset="-122"/>
              </a:rPr>
              <a:t>资料下载：</a:t>
            </a:r>
            <a:r>
              <a:rPr lang="en-US" altLang="zh-CN" sz="100" dirty="0">
                <a:solidFill>
                  <a:schemeClr val="bg1">
                    <a:lumMod val="95000"/>
                  </a:schemeClr>
                </a:solidFill>
                <a:latin typeface="Calibri" panose="020F0502020204030204"/>
                <a:ea typeface="宋体" panose="02010600030101010101" pitchFamily="2" charset="-122"/>
              </a:rPr>
              <a:t>www.1ppt.com/ziliao/                PPT</a:t>
            </a:r>
            <a:r>
              <a:rPr lang="zh-CN" altLang="en-US" sz="100" dirty="0">
                <a:solidFill>
                  <a:schemeClr val="bg1">
                    <a:lumMod val="95000"/>
                  </a:schemeClr>
                </a:solidFill>
                <a:latin typeface="Calibri" panose="020F0502020204030204"/>
                <a:ea typeface="宋体" panose="02010600030101010101" pitchFamily="2" charset="-122"/>
              </a:rPr>
              <a:t>课件下载：</a:t>
            </a:r>
            <a:r>
              <a:rPr lang="en-US" altLang="zh-CN" sz="100" dirty="0">
                <a:solidFill>
                  <a:schemeClr val="bg1">
                    <a:lumMod val="95000"/>
                  </a:schemeClr>
                </a:solidFill>
                <a:latin typeface="Calibri" panose="020F0502020204030204"/>
                <a:ea typeface="宋体" panose="02010600030101010101" pitchFamily="2" charset="-122"/>
              </a:rPr>
              <a:t>www.1ppt.com/kejian/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a:solidFill>
                  <a:schemeClr val="bg1">
                    <a:lumMod val="95000"/>
                  </a:schemeClr>
                </a:solidFill>
                <a:latin typeface="Calibri" panose="020F0502020204030204"/>
                <a:ea typeface="宋体" panose="02010600030101010101" pitchFamily="2" charset="-122"/>
              </a:rPr>
              <a:t>范文下载：</a:t>
            </a:r>
            <a:r>
              <a:rPr lang="en-US" altLang="zh-CN" sz="100" dirty="0">
                <a:solidFill>
                  <a:schemeClr val="bg1">
                    <a:lumMod val="95000"/>
                  </a:schemeClr>
                </a:solidFill>
                <a:latin typeface="Calibri" panose="020F0502020204030204"/>
                <a:ea typeface="宋体" panose="02010600030101010101" pitchFamily="2" charset="-122"/>
              </a:rPr>
              <a:t>www.1ppt.com/fanwen/             </a:t>
            </a:r>
            <a:r>
              <a:rPr lang="zh-CN" altLang="en-US" sz="100" dirty="0">
                <a:solidFill>
                  <a:schemeClr val="bg1">
                    <a:lumMod val="95000"/>
                  </a:schemeClr>
                </a:solidFill>
                <a:latin typeface="Calibri" panose="020F0502020204030204"/>
                <a:ea typeface="宋体" panose="02010600030101010101" pitchFamily="2" charset="-122"/>
              </a:rPr>
              <a:t>试卷下载：</a:t>
            </a:r>
            <a:r>
              <a:rPr lang="en-US" altLang="zh-CN" sz="100" dirty="0">
                <a:solidFill>
                  <a:schemeClr val="bg1">
                    <a:lumMod val="95000"/>
                  </a:schemeClr>
                </a:solidFill>
                <a:latin typeface="Calibri" panose="020F0502020204030204"/>
                <a:ea typeface="宋体" panose="02010600030101010101" pitchFamily="2" charset="-122"/>
              </a:rPr>
              <a:t>www.1ppt.com/shiti/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a:solidFill>
                  <a:schemeClr val="bg1">
                    <a:lumMod val="95000"/>
                  </a:schemeClr>
                </a:solidFill>
                <a:latin typeface="Calibri" panose="020F0502020204030204"/>
                <a:ea typeface="宋体" panose="02010600030101010101" pitchFamily="2" charset="-122"/>
              </a:rPr>
              <a:t>教案下载：</a:t>
            </a:r>
            <a:r>
              <a:rPr lang="en-US" altLang="zh-CN" sz="100" dirty="0">
                <a:solidFill>
                  <a:schemeClr val="bg1">
                    <a:lumMod val="95000"/>
                  </a:schemeClr>
                </a:solidFill>
                <a:latin typeface="Calibri" panose="020F0502020204030204"/>
                <a:ea typeface="宋体" panose="02010600030101010101" pitchFamily="2" charset="-122"/>
              </a:rPr>
              <a:t>www.1ppt.com/jiaoan/  </a:t>
            </a:r>
            <a:r>
              <a:rPr lang="en-US" altLang="zh-CN" sz="100" dirty="0" smtClean="0">
                <a:solidFill>
                  <a:schemeClr val="bg1">
                    <a:lumMod val="95000"/>
                  </a:schemeClr>
                </a:solidFill>
                <a:latin typeface="Calibri" panose="020F0502020204030204"/>
                <a:ea typeface="宋体" panose="02010600030101010101" pitchFamily="2" charset="-122"/>
              </a:rPr>
              <a:t>      </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zh-CN" altLang="en-US" sz="100" dirty="0" smtClean="0">
                <a:solidFill>
                  <a:schemeClr val="bg1">
                    <a:lumMod val="95000"/>
                  </a:schemeClr>
                </a:solidFill>
                <a:latin typeface="Calibri" panose="020F0502020204030204"/>
                <a:ea typeface="宋体" panose="02010600030101010101" pitchFamily="2" charset="-122"/>
              </a:rPr>
              <a:t>字体下载：</a:t>
            </a:r>
            <a:r>
              <a:rPr lang="en-US" altLang="zh-CN" sz="100" dirty="0" smtClean="0">
                <a:solidFill>
                  <a:schemeClr val="bg1">
                    <a:lumMod val="95000"/>
                  </a:schemeClr>
                </a:solidFill>
                <a:latin typeface="Calibri" panose="020F0502020204030204"/>
                <a:ea typeface="宋体" panose="02010600030101010101" pitchFamily="2" charset="-122"/>
              </a:rPr>
              <a:t>www.1ppt.com/ziti/</a:t>
            </a:r>
            <a:endParaRPr lang="en-US" altLang="zh-CN" sz="100" dirty="0">
              <a:solidFill>
                <a:schemeClr val="bg1">
                  <a:lumMod val="95000"/>
                </a:schemeClr>
              </a:solidFill>
              <a:latin typeface="Calibri" panose="020F0502020204030204"/>
              <a:ea typeface="宋体" panose="02010600030101010101" pitchFamily="2" charset="-122"/>
            </a:endParaRPr>
          </a:p>
          <a:p>
            <a:pPr eaLnBrk="1" fontAlgn="auto" hangingPunct="1">
              <a:spcBef>
                <a:spcPts val="0"/>
              </a:spcBef>
              <a:spcAft>
                <a:spcPts val="0"/>
              </a:spcAft>
            </a:pPr>
            <a:r>
              <a:rPr lang="en-US" altLang="zh-CN" sz="100" dirty="0">
                <a:solidFill>
                  <a:schemeClr val="bg1">
                    <a:lumMod val="95000"/>
                  </a:schemeClr>
                </a:solidFill>
                <a:latin typeface="Calibri" panose="020F0502020204030204"/>
                <a:ea typeface="宋体" panose="02010600030101010101" pitchFamily="2" charset="-122"/>
              </a:rPr>
              <a:t> </a:t>
            </a:r>
            <a:endParaRPr lang="zh-CN" altLang="en-US" sz="100" dirty="0">
              <a:solidFill>
                <a:schemeClr val="bg1">
                  <a:lumMod val="95000"/>
                </a:schemeClr>
              </a:solidFill>
              <a:latin typeface="Calibri" panose="020F0502020204030204"/>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2291" name="组合 26"/>
          <p:cNvGrpSpPr/>
          <p:nvPr/>
        </p:nvGrpSpPr>
        <p:grpSpPr bwMode="auto">
          <a:xfrm>
            <a:off x="-92075" y="2354263"/>
            <a:ext cx="12379325" cy="1543050"/>
            <a:chOff x="0" y="0"/>
            <a:chExt cx="12382501" cy="1543050"/>
          </a:xfrm>
        </p:grpSpPr>
        <p:sp>
          <p:nvSpPr>
            <p:cNvPr id="12295"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6"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7"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活动详情</a:t>
              </a:r>
              <a:endParaRPr lang="zh-CN" altLang="en-US" sz="1800">
                <a:latin typeface="Arial" panose="020B0604020202020204" pitchFamily="34" charset="0"/>
              </a:endParaRPr>
            </a:p>
          </p:txBody>
        </p:sp>
      </p:grpSp>
      <p:sp>
        <p:nvSpPr>
          <p:cNvPr id="12292"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3" name="文本框 8"/>
          <p:cNvSpPr>
            <a:spLocks noChangeArrowheads="1"/>
          </p:cNvSpPr>
          <p:nvPr/>
        </p:nvSpPr>
        <p:spPr bwMode="auto">
          <a:xfrm>
            <a:off x="1758949" y="2163763"/>
            <a:ext cx="1162051"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4" name="文本框 27"/>
          <p:cNvSpPr>
            <a:spLocks noChangeArrowheads="1"/>
          </p:cNvSpPr>
          <p:nvPr/>
        </p:nvSpPr>
        <p:spPr bwMode="auto">
          <a:xfrm>
            <a:off x="3841750" y="3973515"/>
            <a:ext cx="694055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活动对象　活动主题　活动方式　活动开展　活动宣传</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8"/>
          <p:cNvGrpSpPr/>
          <p:nvPr/>
        </p:nvGrpSpPr>
        <p:grpSpPr bwMode="auto">
          <a:xfrm>
            <a:off x="3048000" y="2787652"/>
            <a:ext cx="1697039" cy="1698625"/>
            <a:chOff x="0" y="0"/>
            <a:chExt cx="1698172" cy="1698172"/>
          </a:xfrm>
        </p:grpSpPr>
        <p:sp>
          <p:nvSpPr>
            <p:cNvPr id="13364" name="椭圆 5"/>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5" name="图片 7"/>
            <p:cNvPicPr>
              <a:picLocks noChangeAspect="1" noChangeArrowheads="1"/>
            </p:cNvPicPr>
            <p:nvPr/>
          </p:nvPicPr>
          <p:blipFill>
            <a:blip r:embed="rId1" cstate="screen"/>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5" name="组合 9"/>
          <p:cNvGrpSpPr/>
          <p:nvPr/>
        </p:nvGrpSpPr>
        <p:grpSpPr bwMode="auto">
          <a:xfrm>
            <a:off x="1047752" y="1011238"/>
            <a:ext cx="696913" cy="696912"/>
            <a:chOff x="0" y="0"/>
            <a:chExt cx="1698172" cy="1698172"/>
          </a:xfrm>
        </p:grpSpPr>
        <p:sp>
          <p:nvSpPr>
            <p:cNvPr id="13362" name="椭圆 10"/>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3" name="图片 11"/>
            <p:cNvPicPr>
              <a:picLocks noChangeAspect="1" noChangeArrowheads="1"/>
            </p:cNvPicPr>
            <p:nvPr/>
          </p:nvPicPr>
          <p:blipFill>
            <a:blip r:embed="rId2" cstate="screen"/>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6" name="组合 12"/>
          <p:cNvGrpSpPr/>
          <p:nvPr/>
        </p:nvGrpSpPr>
        <p:grpSpPr bwMode="auto">
          <a:xfrm>
            <a:off x="730250" y="3379788"/>
            <a:ext cx="741363" cy="741362"/>
            <a:chOff x="0" y="0"/>
            <a:chExt cx="1698172" cy="1698172"/>
          </a:xfrm>
        </p:grpSpPr>
        <p:sp>
          <p:nvSpPr>
            <p:cNvPr id="13360" name="椭圆 13"/>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1" name="图片 14"/>
            <p:cNvPicPr>
              <a:picLocks noChangeAspect="1" noChangeArrowheads="1"/>
            </p:cNvPicPr>
            <p:nvPr/>
          </p:nvPicPr>
          <p:blipFill>
            <a:blip r:embed="rId3" cstate="screen"/>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7" name="组合 15"/>
          <p:cNvGrpSpPr/>
          <p:nvPr/>
        </p:nvGrpSpPr>
        <p:grpSpPr bwMode="auto">
          <a:xfrm>
            <a:off x="1968501" y="2416175"/>
            <a:ext cx="387351" cy="387350"/>
            <a:chOff x="0" y="0"/>
            <a:chExt cx="1698172" cy="1698172"/>
          </a:xfrm>
        </p:grpSpPr>
        <p:sp>
          <p:nvSpPr>
            <p:cNvPr id="13358" name="椭圆 16"/>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9" name="图片 17"/>
            <p:cNvPicPr>
              <a:picLocks noChangeAspect="1" noChangeArrowheads="1"/>
            </p:cNvPicPr>
            <p:nvPr/>
          </p:nvPicPr>
          <p:blipFill>
            <a:blip r:embed="rId4" cstate="screen"/>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8" name="组合 18"/>
          <p:cNvGrpSpPr/>
          <p:nvPr/>
        </p:nvGrpSpPr>
        <p:grpSpPr bwMode="auto">
          <a:xfrm>
            <a:off x="3754437" y="1171577"/>
            <a:ext cx="741363" cy="741363"/>
            <a:chOff x="0" y="0"/>
            <a:chExt cx="1698172" cy="1698172"/>
          </a:xfrm>
        </p:grpSpPr>
        <p:sp>
          <p:nvSpPr>
            <p:cNvPr id="13356" name="椭圆 19"/>
            <p:cNvSpPr>
              <a:spLocks noChangeArrowheads="1"/>
            </p:cNvSpPr>
            <p:nvPr/>
          </p:nvSpPr>
          <p:spPr bwMode="auto">
            <a:xfrm>
              <a:off x="0" y="0"/>
              <a:ext cx="1698172" cy="1698172"/>
            </a:xfrm>
            <a:prstGeom prst="ellipse">
              <a:avLst/>
            </a:prstGeom>
            <a:solidFill>
              <a:srgbClr val="C00000"/>
            </a:solidFill>
            <a:ln w="12700">
              <a:solidFill>
                <a:srgbClr val="C80000"/>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7" name="图片 20"/>
            <p:cNvPicPr>
              <a:picLocks noChangeAspect="1" noChangeArrowheads="1"/>
            </p:cNvPicPr>
            <p:nvPr/>
          </p:nvPicPr>
          <p:blipFill>
            <a:blip r:embed="rId3" cstate="screen"/>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9" name="组合 21"/>
          <p:cNvGrpSpPr/>
          <p:nvPr/>
        </p:nvGrpSpPr>
        <p:grpSpPr bwMode="auto">
          <a:xfrm>
            <a:off x="5727702" y="2589213"/>
            <a:ext cx="906463" cy="906462"/>
            <a:chOff x="0" y="0"/>
            <a:chExt cx="1698172" cy="1698172"/>
          </a:xfrm>
        </p:grpSpPr>
        <p:sp>
          <p:nvSpPr>
            <p:cNvPr id="13354" name="椭圆 22"/>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5" name="图片 23"/>
            <p:cNvPicPr>
              <a:picLocks noChangeAspect="1" noChangeArrowheads="1"/>
            </p:cNvPicPr>
            <p:nvPr/>
          </p:nvPicPr>
          <p:blipFill>
            <a:blip r:embed="rId5" cstate="screen"/>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20" name="组合 24"/>
          <p:cNvGrpSpPr/>
          <p:nvPr/>
        </p:nvGrpSpPr>
        <p:grpSpPr bwMode="auto">
          <a:xfrm>
            <a:off x="2827337" y="5087938"/>
            <a:ext cx="741363" cy="741362"/>
            <a:chOff x="0" y="0"/>
            <a:chExt cx="1698172" cy="1698172"/>
          </a:xfrm>
        </p:grpSpPr>
        <p:sp>
          <p:nvSpPr>
            <p:cNvPr id="13352" name="椭圆 25"/>
            <p:cNvSpPr>
              <a:spLocks noChangeArrowheads="1"/>
            </p:cNvSpPr>
            <p:nvPr/>
          </p:nvSpPr>
          <p:spPr bwMode="auto">
            <a:xfrm>
              <a:off x="0" y="0"/>
              <a:ext cx="1698172" cy="1698172"/>
            </a:xfrm>
            <a:prstGeom prst="ellipse">
              <a:avLst/>
            </a:prstGeom>
            <a:solidFill>
              <a:srgbClr val="C00000"/>
            </a:solidFill>
            <a:ln w="12700">
              <a:solidFill>
                <a:srgbClr val="C80000"/>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3" name="图片 26"/>
            <p:cNvPicPr>
              <a:picLocks noChangeAspect="1" noChangeArrowheads="1"/>
            </p:cNvPicPr>
            <p:nvPr/>
          </p:nvPicPr>
          <p:blipFill>
            <a:blip r:embed="rId6" cstate="screen"/>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21" name="组合 27"/>
          <p:cNvGrpSpPr/>
          <p:nvPr/>
        </p:nvGrpSpPr>
        <p:grpSpPr bwMode="auto">
          <a:xfrm>
            <a:off x="5210176" y="4519615"/>
            <a:ext cx="568325" cy="568325"/>
            <a:chOff x="0" y="0"/>
            <a:chExt cx="1698172" cy="1698172"/>
          </a:xfrm>
        </p:grpSpPr>
        <p:sp>
          <p:nvSpPr>
            <p:cNvPr id="13350" name="椭圆 28"/>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1" name="图片 29"/>
            <p:cNvPicPr>
              <a:picLocks noChangeAspect="1" noChangeArrowheads="1"/>
            </p:cNvPicPr>
            <p:nvPr/>
          </p:nvPicPr>
          <p:blipFill>
            <a:blip r:embed="rId7" cstate="screen"/>
            <a:srcRect/>
            <a:stretch>
              <a:fillRect/>
            </a:stretch>
          </p:blipFill>
          <p:spPr bwMode="auto">
            <a:xfrm>
              <a:off x="150224" y="154167"/>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22" name="直接连接符 31"/>
          <p:cNvSpPr>
            <a:spLocks noChangeShapeType="1"/>
          </p:cNvSpPr>
          <p:nvPr/>
        </p:nvSpPr>
        <p:spPr bwMode="auto">
          <a:xfrm>
            <a:off x="1611314" y="1573213"/>
            <a:ext cx="412751" cy="898525"/>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3" name="直接连接符 33"/>
          <p:cNvSpPr>
            <a:spLocks noChangeShapeType="1"/>
          </p:cNvSpPr>
          <p:nvPr/>
        </p:nvSpPr>
        <p:spPr bwMode="auto">
          <a:xfrm flipH="1">
            <a:off x="1211265" y="1647825"/>
            <a:ext cx="185737" cy="183515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4" name="直接连接符 35"/>
          <p:cNvSpPr>
            <a:spLocks noChangeShapeType="1"/>
          </p:cNvSpPr>
          <p:nvPr/>
        </p:nvSpPr>
        <p:spPr bwMode="auto">
          <a:xfrm flipV="1">
            <a:off x="1311275" y="2738438"/>
            <a:ext cx="730251" cy="741362"/>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13325" name="直接连接符 40"/>
          <p:cNvCxnSpPr>
            <a:cxnSpLocks noChangeShapeType="1"/>
            <a:stCxn id="13362" idx="6"/>
            <a:endCxn id="13356" idx="2"/>
          </p:cNvCxnSpPr>
          <p:nvPr/>
        </p:nvCxnSpPr>
        <p:spPr bwMode="auto">
          <a:xfrm>
            <a:off x="1744665" y="1358902"/>
            <a:ext cx="2009775" cy="182563"/>
          </a:xfrm>
          <a:prstGeom prst="line">
            <a:avLst/>
          </a:prstGeom>
          <a:noFill/>
          <a:ln w="12700">
            <a:solidFill>
              <a:srgbClr val="C00000"/>
            </a:solidFill>
            <a:round/>
          </a:ln>
          <a:extLst>
            <a:ext uri="{909E8E84-426E-40DD-AFC4-6F175D3DCCD1}">
              <a14:hiddenFill xmlns:a14="http://schemas.microsoft.com/office/drawing/2010/main">
                <a:noFill/>
              </a14:hiddenFill>
            </a:ext>
          </a:extLst>
        </p:spPr>
      </p:cxnSp>
      <p:sp>
        <p:nvSpPr>
          <p:cNvPr id="13326" name="直接连接符 42"/>
          <p:cNvSpPr>
            <a:spLocks noChangeShapeType="1"/>
          </p:cNvSpPr>
          <p:nvPr/>
        </p:nvSpPr>
        <p:spPr bwMode="auto">
          <a:xfrm flipV="1">
            <a:off x="2320925" y="1708150"/>
            <a:ext cx="1574800" cy="90170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7" name="直接连接符 44"/>
          <p:cNvSpPr>
            <a:spLocks noChangeShapeType="1"/>
          </p:cNvSpPr>
          <p:nvPr/>
        </p:nvSpPr>
        <p:spPr bwMode="auto">
          <a:xfrm>
            <a:off x="1676401" y="1493838"/>
            <a:ext cx="1758951" cy="147320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13328" name="直接连接符 46"/>
          <p:cNvCxnSpPr>
            <a:cxnSpLocks noChangeShapeType="1"/>
            <a:endCxn id="13364" idx="2"/>
          </p:cNvCxnSpPr>
          <p:nvPr/>
        </p:nvCxnSpPr>
        <p:spPr bwMode="auto">
          <a:xfrm flipV="1">
            <a:off x="1406525" y="3636963"/>
            <a:ext cx="1641475" cy="114300"/>
          </a:xfrm>
          <a:prstGeom prst="line">
            <a:avLst/>
          </a:prstGeom>
          <a:noFill/>
          <a:ln w="12700">
            <a:solidFill>
              <a:srgbClr val="C00000"/>
            </a:solidFill>
            <a:round/>
          </a:ln>
          <a:extLst>
            <a:ext uri="{909E8E84-426E-40DD-AFC4-6F175D3DCCD1}">
              <a14:hiddenFill xmlns:a14="http://schemas.microsoft.com/office/drawing/2010/main">
                <a:noFill/>
              </a14:hiddenFill>
            </a:ext>
          </a:extLst>
        </p:spPr>
      </p:cxnSp>
      <p:sp>
        <p:nvSpPr>
          <p:cNvPr id="13329" name="直接连接符 48"/>
          <p:cNvSpPr>
            <a:spLocks noChangeShapeType="1"/>
          </p:cNvSpPr>
          <p:nvPr/>
        </p:nvSpPr>
        <p:spPr bwMode="auto">
          <a:xfrm>
            <a:off x="2162175" y="2803525"/>
            <a:ext cx="884239" cy="247015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50"/>
          <p:cNvSpPr>
            <a:spLocks noChangeShapeType="1"/>
          </p:cNvSpPr>
          <p:nvPr/>
        </p:nvSpPr>
        <p:spPr bwMode="auto">
          <a:xfrm flipV="1">
            <a:off x="3436939" y="4441825"/>
            <a:ext cx="279400" cy="712788"/>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1" name="直接连接符 52"/>
          <p:cNvSpPr>
            <a:spLocks noChangeShapeType="1"/>
          </p:cNvSpPr>
          <p:nvPr/>
        </p:nvSpPr>
        <p:spPr bwMode="auto">
          <a:xfrm flipH="1" flipV="1">
            <a:off x="2266952" y="2730500"/>
            <a:ext cx="1012825" cy="376238"/>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13332" name="直接连接符 54"/>
          <p:cNvCxnSpPr>
            <a:cxnSpLocks noChangeShapeType="1"/>
            <a:stCxn id="13364" idx="0"/>
            <a:endCxn id="13356" idx="4"/>
          </p:cNvCxnSpPr>
          <p:nvPr/>
        </p:nvCxnSpPr>
        <p:spPr bwMode="auto">
          <a:xfrm flipV="1">
            <a:off x="3895725" y="1912938"/>
            <a:ext cx="228600" cy="874712"/>
          </a:xfrm>
          <a:prstGeom prst="line">
            <a:avLst/>
          </a:prstGeom>
          <a:noFill/>
          <a:ln w="12700">
            <a:solidFill>
              <a:srgbClr val="C00000"/>
            </a:solidFill>
            <a:round/>
          </a:ln>
          <a:extLst>
            <a:ext uri="{909E8E84-426E-40DD-AFC4-6F175D3DCCD1}">
              <a14:hiddenFill xmlns:a14="http://schemas.microsoft.com/office/drawing/2010/main">
                <a:noFill/>
              </a14:hiddenFill>
            </a:ext>
          </a:extLst>
        </p:spPr>
      </p:cxnSp>
      <p:sp>
        <p:nvSpPr>
          <p:cNvPr id="13333" name="直接连接符 56"/>
          <p:cNvSpPr>
            <a:spLocks noChangeShapeType="1"/>
          </p:cNvSpPr>
          <p:nvPr/>
        </p:nvSpPr>
        <p:spPr bwMode="auto">
          <a:xfrm flipH="1" flipV="1">
            <a:off x="1127126" y="4081463"/>
            <a:ext cx="1725613" cy="1338262"/>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4" name="直接连接符 58"/>
          <p:cNvSpPr>
            <a:spLocks noChangeShapeType="1"/>
          </p:cNvSpPr>
          <p:nvPr/>
        </p:nvSpPr>
        <p:spPr bwMode="auto">
          <a:xfrm>
            <a:off x="4273551" y="1820865"/>
            <a:ext cx="1508125" cy="1004887"/>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5" name="直接连接符 60"/>
          <p:cNvSpPr>
            <a:spLocks noChangeShapeType="1"/>
          </p:cNvSpPr>
          <p:nvPr/>
        </p:nvSpPr>
        <p:spPr bwMode="auto">
          <a:xfrm flipH="1">
            <a:off x="4640263" y="3044825"/>
            <a:ext cx="1166812" cy="40005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6" name="直接连接符 62"/>
          <p:cNvSpPr>
            <a:spLocks noChangeShapeType="1"/>
          </p:cNvSpPr>
          <p:nvPr/>
        </p:nvSpPr>
        <p:spPr bwMode="auto">
          <a:xfrm flipH="1">
            <a:off x="5494337" y="3249613"/>
            <a:ext cx="334963" cy="127000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37" name="直接连接符 64"/>
          <p:cNvSpPr>
            <a:spLocks noChangeShapeType="1"/>
          </p:cNvSpPr>
          <p:nvPr/>
        </p:nvSpPr>
        <p:spPr bwMode="auto">
          <a:xfrm flipH="1" flipV="1">
            <a:off x="4595813" y="4081463"/>
            <a:ext cx="696912" cy="520700"/>
          </a:xfrm>
          <a:prstGeom prst="line">
            <a:avLst/>
          </a:prstGeom>
          <a:noFill/>
          <a:ln w="12700">
            <a:solidFill>
              <a:srgbClr val="C00000"/>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13338" name="直接连接符 66"/>
          <p:cNvCxnSpPr>
            <a:cxnSpLocks noChangeShapeType="1"/>
            <a:stCxn id="13352" idx="6"/>
            <a:endCxn id="13350" idx="2"/>
          </p:cNvCxnSpPr>
          <p:nvPr/>
        </p:nvCxnSpPr>
        <p:spPr bwMode="auto">
          <a:xfrm flipV="1">
            <a:off x="3568701" y="4803775"/>
            <a:ext cx="1641475" cy="654050"/>
          </a:xfrm>
          <a:prstGeom prst="line">
            <a:avLst/>
          </a:prstGeom>
          <a:noFill/>
          <a:ln w="12700">
            <a:solidFill>
              <a:srgbClr val="C00000"/>
            </a:solidFill>
            <a:round/>
          </a:ln>
          <a:extLst>
            <a:ext uri="{909E8E84-426E-40DD-AFC4-6F175D3DCCD1}">
              <a14:hiddenFill xmlns:a14="http://schemas.microsoft.com/office/drawing/2010/main">
                <a:noFill/>
              </a14:hiddenFill>
            </a:ext>
          </a:extLst>
        </p:spPr>
      </p:cxnSp>
      <p:sp>
        <p:nvSpPr>
          <p:cNvPr id="13339" name="文本框 86"/>
          <p:cNvSpPr>
            <a:spLocks noChangeArrowheads="1"/>
          </p:cNvSpPr>
          <p:nvPr/>
        </p:nvSpPr>
        <p:spPr bwMode="auto">
          <a:xfrm>
            <a:off x="3502026" y="4457702"/>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0" name="文本框 87"/>
          <p:cNvSpPr>
            <a:spLocks noChangeArrowheads="1"/>
          </p:cNvSpPr>
          <p:nvPr/>
        </p:nvSpPr>
        <p:spPr bwMode="auto">
          <a:xfrm>
            <a:off x="5827714" y="3476626"/>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1" name="文本框 88"/>
          <p:cNvSpPr>
            <a:spLocks noChangeArrowheads="1"/>
          </p:cNvSpPr>
          <p:nvPr/>
        </p:nvSpPr>
        <p:spPr bwMode="auto">
          <a:xfrm>
            <a:off x="3759202" y="1935165"/>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6</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2" name="文本框 89"/>
          <p:cNvSpPr>
            <a:spLocks noChangeArrowheads="1"/>
          </p:cNvSpPr>
          <p:nvPr/>
        </p:nvSpPr>
        <p:spPr bwMode="auto">
          <a:xfrm>
            <a:off x="1001713" y="1690690"/>
            <a:ext cx="941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8</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3" name="文本框 90"/>
          <p:cNvSpPr>
            <a:spLocks noChangeArrowheads="1"/>
          </p:cNvSpPr>
          <p:nvPr/>
        </p:nvSpPr>
        <p:spPr bwMode="auto">
          <a:xfrm>
            <a:off x="698502" y="4114802"/>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4" name="文本框 91"/>
          <p:cNvSpPr>
            <a:spLocks noChangeArrowheads="1"/>
          </p:cNvSpPr>
          <p:nvPr/>
        </p:nvSpPr>
        <p:spPr bwMode="auto">
          <a:xfrm>
            <a:off x="2755900" y="5824540"/>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5" name="文本框 92"/>
          <p:cNvSpPr>
            <a:spLocks noChangeArrowheads="1"/>
          </p:cNvSpPr>
          <p:nvPr/>
        </p:nvSpPr>
        <p:spPr bwMode="auto">
          <a:xfrm>
            <a:off x="5130802" y="5068890"/>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6" name="文本框 93"/>
          <p:cNvSpPr>
            <a:spLocks noChangeArrowheads="1"/>
          </p:cNvSpPr>
          <p:nvPr/>
        </p:nvSpPr>
        <p:spPr bwMode="auto">
          <a:xfrm>
            <a:off x="1763714" y="2805115"/>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7</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7" name="直接连接符 95"/>
          <p:cNvSpPr>
            <a:spLocks noChangeShapeType="1"/>
          </p:cNvSpPr>
          <p:nvPr/>
        </p:nvSpPr>
        <p:spPr bwMode="auto">
          <a:xfrm>
            <a:off x="7024688" y="2192340"/>
            <a:ext cx="0" cy="2409825"/>
          </a:xfrm>
          <a:prstGeom prst="line">
            <a:avLst/>
          </a:prstGeom>
          <a:noFill/>
          <a:ln w="12700">
            <a:solidFill>
              <a:srgbClr val="C3C3C3"/>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48" name="文本框 100"/>
          <p:cNvSpPr>
            <a:spLocks noChangeArrowheads="1"/>
          </p:cNvSpPr>
          <p:nvPr/>
        </p:nvSpPr>
        <p:spPr bwMode="auto">
          <a:xfrm>
            <a:off x="7223126" y="2057400"/>
            <a:ext cx="41497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活动对象</a:t>
            </a: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目标人群</a:t>
            </a:r>
            <a:endParaRPr lang="zh-CN" altLang="en-US" sz="1800">
              <a:latin typeface="Arial" panose="020B0604020202020204" pitchFamily="34" charset="0"/>
            </a:endParaRPr>
          </a:p>
        </p:txBody>
      </p:sp>
      <p:sp>
        <p:nvSpPr>
          <p:cNvPr id="13349" name="文本框 102"/>
          <p:cNvSpPr>
            <a:spLocks noChangeArrowheads="1"/>
          </p:cNvSpPr>
          <p:nvPr/>
        </p:nvSpPr>
        <p:spPr bwMode="auto">
          <a:xfrm>
            <a:off x="7312026" y="2941639"/>
            <a:ext cx="348932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这里输入本次活动的目标人群或活动对象有哪些，目标人群或者活动对象的特点，消费心理描述。针对左侧的人群网络，如果目标人群不足</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8</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类，可以删去多余的，或者重复某些比较重要的人群；如果目标人群多余</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8</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个，可以通过复制增加人群。</a:t>
            </a:r>
            <a:endParaRPr lang="zh-CN" altLang="en-US" sz="1800">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1"/>
          <a:srcRect/>
          <a:stretch>
            <a:fillRect/>
          </a:stretch>
        </p:blipFill>
        <p:spPr bwMode="auto">
          <a:xfrm>
            <a:off x="1611314" y="915988"/>
            <a:ext cx="4052887" cy="458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文本框 5"/>
          <p:cNvSpPr>
            <a:spLocks noChangeArrowheads="1"/>
          </p:cNvSpPr>
          <p:nvPr/>
        </p:nvSpPr>
        <p:spPr bwMode="auto">
          <a:xfrm>
            <a:off x="1974851" y="1089027"/>
            <a:ext cx="1841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活动目标</a:t>
            </a:r>
            <a:endParaRPr lang="zh-CN" altLang="en-US"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0" name="矩形 6"/>
          <p:cNvSpPr>
            <a:spLocks noChangeArrowheads="1"/>
          </p:cNvSpPr>
          <p:nvPr/>
        </p:nvSpPr>
        <p:spPr bwMode="auto">
          <a:xfrm>
            <a:off x="2827339" y="2332040"/>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竞争条件</a:t>
            </a:r>
            <a:endParaRPr lang="zh-CN" altLang="en-US" sz="32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1" name="矩形 7"/>
          <p:cNvSpPr>
            <a:spLocks noChangeArrowheads="1"/>
          </p:cNvSpPr>
          <p:nvPr/>
        </p:nvSpPr>
        <p:spPr bwMode="auto">
          <a:xfrm>
            <a:off x="3551240" y="121285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场地</a:t>
            </a:r>
            <a:endParaRPr lang="zh-CN" altLang="en-US" sz="20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2" name="矩形 8"/>
          <p:cNvSpPr>
            <a:spLocks noChangeArrowheads="1"/>
          </p:cNvSpPr>
          <p:nvPr/>
        </p:nvSpPr>
        <p:spPr bwMode="auto">
          <a:xfrm>
            <a:off x="2308226" y="1649414"/>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活动费用</a:t>
            </a:r>
            <a:endParaRPr lang="zh-CN" altLang="en-US" sz="1800">
              <a:latin typeface="Arial" panose="020B0604020202020204" pitchFamily="34" charset="0"/>
            </a:endParaRPr>
          </a:p>
        </p:txBody>
      </p:sp>
      <p:sp>
        <p:nvSpPr>
          <p:cNvPr id="14343" name="矩形 10"/>
          <p:cNvSpPr>
            <a:spLocks noChangeArrowheads="1"/>
          </p:cNvSpPr>
          <p:nvPr/>
        </p:nvSpPr>
        <p:spPr bwMode="auto">
          <a:xfrm>
            <a:off x="4340226" y="1544639"/>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人员</a:t>
            </a:r>
            <a:endPar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4" name="矩形 11"/>
          <p:cNvSpPr>
            <a:spLocks noChangeArrowheads="1"/>
          </p:cNvSpPr>
          <p:nvPr/>
        </p:nvSpPr>
        <p:spPr bwMode="auto">
          <a:xfrm>
            <a:off x="4116388" y="954088"/>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天气状况</a:t>
            </a:r>
            <a:endPar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5" name="矩形 12"/>
          <p:cNvSpPr>
            <a:spLocks noChangeArrowheads="1"/>
          </p:cNvSpPr>
          <p:nvPr/>
        </p:nvSpPr>
        <p:spPr bwMode="auto">
          <a:xfrm>
            <a:off x="2622552" y="4927602"/>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活动主题</a:t>
            </a:r>
            <a:endParaRPr lang="zh-CN" altLang="en-US" sz="36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6" name="矩形 13"/>
          <p:cNvSpPr>
            <a:spLocks noChangeArrowheads="1"/>
          </p:cNvSpPr>
          <p:nvPr/>
        </p:nvSpPr>
        <p:spPr bwMode="auto">
          <a:xfrm>
            <a:off x="3314700" y="296068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定位</a:t>
            </a:r>
            <a:endParaRPr lang="zh-CN" altLang="en-US" sz="1800">
              <a:latin typeface="Arial" panose="020B0604020202020204" pitchFamily="34" charset="0"/>
            </a:endParaRPr>
          </a:p>
        </p:txBody>
      </p:sp>
      <p:sp>
        <p:nvSpPr>
          <p:cNvPr id="14347" name="文本框 25"/>
          <p:cNvSpPr>
            <a:spLocks noChangeArrowheads="1"/>
          </p:cNvSpPr>
          <p:nvPr/>
        </p:nvSpPr>
        <p:spPr bwMode="auto">
          <a:xfrm>
            <a:off x="7186614" y="2147890"/>
            <a:ext cx="41481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活动主题</a:t>
            </a:r>
            <a:endParaRPr lang="zh-CN" altLang="en-US" sz="1800">
              <a:latin typeface="Arial" panose="020B0604020202020204" pitchFamily="34" charset="0"/>
            </a:endParaRPr>
          </a:p>
        </p:txBody>
      </p:sp>
      <p:sp>
        <p:nvSpPr>
          <p:cNvPr id="14348" name="文本框 26"/>
          <p:cNvSpPr>
            <a:spLocks noChangeArrowheads="1"/>
          </p:cNvSpPr>
          <p:nvPr/>
        </p:nvSpPr>
        <p:spPr bwMode="auto">
          <a:xfrm>
            <a:off x="7273926" y="3032126"/>
            <a:ext cx="40608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该部分应力求创新，才能使活动具有震撼力。 这一部分需要解决两个问题，一是确定活动主题，二是包装活动主题。应根据活动的目标、竞争条件、活动的环境及活动费用选择活动主题。左侧的文字可根据实际的需要进行替换。</a:t>
            </a:r>
            <a:endParaRPr lang="zh-CN" altLang="en-US" sz="1800">
              <a:latin typeface="Arial" panose="020B0604020202020204" pitchFamily="34" charset="0"/>
            </a:endParaRPr>
          </a:p>
        </p:txBody>
      </p:sp>
      <p:sp>
        <p:nvSpPr>
          <p:cNvPr id="14349" name="直接连接符 95"/>
          <p:cNvSpPr>
            <a:spLocks noChangeShapeType="1"/>
          </p:cNvSpPr>
          <p:nvPr/>
        </p:nvSpPr>
        <p:spPr bwMode="auto">
          <a:xfrm>
            <a:off x="7024688" y="2192340"/>
            <a:ext cx="0" cy="2409825"/>
          </a:xfrm>
          <a:prstGeom prst="line">
            <a:avLst/>
          </a:prstGeom>
          <a:noFill/>
          <a:ln w="12700">
            <a:solidFill>
              <a:srgbClr val="C3C3C3"/>
            </a:solidFill>
            <a:rou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p:nvPr/>
        </p:nvGrpSpPr>
        <p:grpSpPr bwMode="auto">
          <a:xfrm>
            <a:off x="-581023" y="682625"/>
            <a:ext cx="8124825" cy="5419725"/>
            <a:chOff x="0" y="0"/>
            <a:chExt cx="8128000" cy="5418667"/>
          </a:xfrm>
        </p:grpSpPr>
        <p:sp>
          <p:nvSpPr>
            <p:cNvPr id="15371" name="Oval 3"/>
            <p:cNvSpPr>
              <a:spLocks noChangeArrowheads="1"/>
            </p:cNvSpPr>
            <p:nvPr/>
          </p:nvSpPr>
          <p:spPr bwMode="auto">
            <a:xfrm>
              <a:off x="3298031" y="2148196"/>
              <a:ext cx="1531937" cy="1531937"/>
            </a:xfrm>
            <a:prstGeom prst="ellipse">
              <a:avLst/>
            </a:prstGeom>
            <a:solidFill>
              <a:srgbClr val="19294B"/>
            </a:solidFill>
            <a:ln w="12700">
              <a:solidFill>
                <a:srgbClr val="FFFFFF"/>
              </a:solid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2" name="Rectangle 4"/>
            <p:cNvSpPr>
              <a:spLocks noChangeArrowheads="1"/>
            </p:cNvSpPr>
            <p:nvPr/>
          </p:nvSpPr>
          <p:spPr bwMode="auto">
            <a:xfrm>
              <a:off x="3522378" y="2372543"/>
              <a:ext cx="1083243" cy="1083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640" tIns="40640" rIns="40640" bIns="4064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r>
                <a:rPr lang="zh-CN" altLang="en-US" sz="32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促销</a:t>
              </a:r>
              <a:endParaRPr lang="zh-CN" altLang="en-US" sz="32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3" name="AutoShape 5"/>
            <p:cNvSpPr>
              <a:spLocks noChangeArrowheads="1"/>
            </p:cNvSpPr>
            <p:nvPr/>
          </p:nvSpPr>
          <p:spPr bwMode="auto">
            <a:xfrm rot="-5400000">
              <a:off x="3865499" y="1524474"/>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4" name="Rectangle 6"/>
            <p:cNvSpPr>
              <a:spLocks noChangeArrowheads="1"/>
            </p:cNvSpPr>
            <p:nvPr/>
          </p:nvSpPr>
          <p:spPr bwMode="auto">
            <a:xfrm rot="-5400000">
              <a:off x="3925049" y="1688196"/>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75" name="Oval 7"/>
            <p:cNvSpPr>
              <a:spLocks noChangeArrowheads="1"/>
            </p:cNvSpPr>
            <p:nvPr/>
          </p:nvSpPr>
          <p:spPr bwMode="auto">
            <a:xfrm>
              <a:off x="3433998" y="139136"/>
              <a:ext cx="1260003" cy="1260003"/>
            </a:xfrm>
            <a:prstGeom prst="ellipse">
              <a:avLst/>
            </a:prstGeom>
            <a:noFill/>
            <a:ln w="25400">
              <a:solidFill>
                <a:srgbClr val="19294B"/>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6" name="Rectangle 8"/>
            <p:cNvSpPr>
              <a:spLocks noChangeArrowheads="1"/>
            </p:cNvSpPr>
            <p:nvPr/>
          </p:nvSpPr>
          <p:spPr bwMode="auto">
            <a:xfrm>
              <a:off x="3618521" y="323659"/>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77" name="AutoShape 9"/>
            <p:cNvSpPr>
              <a:spLocks noChangeArrowheads="1"/>
            </p:cNvSpPr>
            <p:nvPr/>
          </p:nvSpPr>
          <p:spPr bwMode="auto">
            <a:xfrm rot="-1080000">
              <a:off x="4939491" y="2304775"/>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8" name="Rectangle 10"/>
            <p:cNvSpPr>
              <a:spLocks noChangeArrowheads="1"/>
            </p:cNvSpPr>
            <p:nvPr/>
          </p:nvSpPr>
          <p:spPr bwMode="auto">
            <a:xfrm rot="-1080000">
              <a:off x="4942406" y="2427349"/>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79" name="Oval 11"/>
            <p:cNvSpPr>
              <a:spLocks noChangeArrowheads="1"/>
            </p:cNvSpPr>
            <p:nvPr/>
          </p:nvSpPr>
          <p:spPr bwMode="auto">
            <a:xfrm>
              <a:off x="5474040" y="1621313"/>
              <a:ext cx="1260003" cy="1260003"/>
            </a:xfrm>
            <a:prstGeom prst="ellipse">
              <a:avLst/>
            </a:prstGeom>
            <a:noFill/>
            <a:ln w="25400">
              <a:solidFill>
                <a:srgbClr val="19294B"/>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0" name="Rectangle 12"/>
            <p:cNvSpPr>
              <a:spLocks noChangeArrowheads="1"/>
            </p:cNvSpPr>
            <p:nvPr/>
          </p:nvSpPr>
          <p:spPr bwMode="auto">
            <a:xfrm>
              <a:off x="5658563" y="1805836"/>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1" name="AutoShape 13"/>
            <p:cNvSpPr>
              <a:spLocks noChangeArrowheads="1"/>
            </p:cNvSpPr>
            <p:nvPr/>
          </p:nvSpPr>
          <p:spPr bwMode="auto">
            <a:xfrm rot="3240000">
              <a:off x="4529263" y="3567327"/>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2" name="Rectangle 14"/>
            <p:cNvSpPr>
              <a:spLocks noChangeArrowheads="1"/>
            </p:cNvSpPr>
            <p:nvPr/>
          </p:nvSpPr>
          <p:spPr bwMode="auto">
            <a:xfrm rot="3240000">
              <a:off x="4553810" y="3623322"/>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83" name="Oval 15"/>
            <p:cNvSpPr>
              <a:spLocks noChangeArrowheads="1"/>
            </p:cNvSpPr>
            <p:nvPr/>
          </p:nvSpPr>
          <p:spPr bwMode="auto">
            <a:xfrm>
              <a:off x="4694813" y="4019527"/>
              <a:ext cx="1260003" cy="1260003"/>
            </a:xfrm>
            <a:prstGeom prst="ellipse">
              <a:avLst/>
            </a:prstGeom>
            <a:noFill/>
            <a:ln w="25400">
              <a:solidFill>
                <a:srgbClr val="19294B"/>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4" name="Rectangle 16"/>
            <p:cNvSpPr>
              <a:spLocks noChangeArrowheads="1"/>
            </p:cNvSpPr>
            <p:nvPr/>
          </p:nvSpPr>
          <p:spPr bwMode="auto">
            <a:xfrm>
              <a:off x="4879336" y="4204050"/>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5" name="AutoShape 17"/>
            <p:cNvSpPr>
              <a:spLocks noChangeArrowheads="1"/>
            </p:cNvSpPr>
            <p:nvPr/>
          </p:nvSpPr>
          <p:spPr bwMode="auto">
            <a:xfrm rot="7560000">
              <a:off x="3201736" y="3567327"/>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6" name="Rectangle 18"/>
            <p:cNvSpPr>
              <a:spLocks noChangeArrowheads="1"/>
            </p:cNvSpPr>
            <p:nvPr/>
          </p:nvSpPr>
          <p:spPr bwMode="auto">
            <a:xfrm rot="-3240000">
              <a:off x="3296289" y="3623322"/>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87" name="Oval 19"/>
            <p:cNvSpPr>
              <a:spLocks noChangeArrowheads="1"/>
            </p:cNvSpPr>
            <p:nvPr/>
          </p:nvSpPr>
          <p:spPr bwMode="auto">
            <a:xfrm>
              <a:off x="2173182" y="4019527"/>
              <a:ext cx="1260003" cy="1260003"/>
            </a:xfrm>
            <a:prstGeom prst="ellipse">
              <a:avLst/>
            </a:prstGeom>
            <a:noFill/>
            <a:ln w="25400">
              <a:solidFill>
                <a:srgbClr val="19294B"/>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8" name="Rectangle 20"/>
            <p:cNvSpPr>
              <a:spLocks noChangeArrowheads="1"/>
            </p:cNvSpPr>
            <p:nvPr/>
          </p:nvSpPr>
          <p:spPr bwMode="auto">
            <a:xfrm>
              <a:off x="2357705" y="4204050"/>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9" name="AutoShape 21"/>
            <p:cNvSpPr>
              <a:spLocks noChangeArrowheads="1"/>
            </p:cNvSpPr>
            <p:nvPr/>
          </p:nvSpPr>
          <p:spPr bwMode="auto">
            <a:xfrm rot="-9720000">
              <a:off x="2791508" y="2304775"/>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90" name="Rectangle 22"/>
            <p:cNvSpPr>
              <a:spLocks noChangeArrowheads="1"/>
            </p:cNvSpPr>
            <p:nvPr/>
          </p:nvSpPr>
          <p:spPr bwMode="auto">
            <a:xfrm rot="1080000">
              <a:off x="2907693" y="2427349"/>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91" name="Oval 23"/>
            <p:cNvSpPr>
              <a:spLocks noChangeArrowheads="1"/>
            </p:cNvSpPr>
            <p:nvPr/>
          </p:nvSpPr>
          <p:spPr bwMode="auto">
            <a:xfrm>
              <a:off x="1393955" y="1621313"/>
              <a:ext cx="1260003" cy="1260003"/>
            </a:xfrm>
            <a:prstGeom prst="ellipse">
              <a:avLst/>
            </a:prstGeom>
            <a:noFill/>
            <a:ln w="25400">
              <a:solidFill>
                <a:srgbClr val="19294B"/>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92" name="Rectangle 24"/>
            <p:cNvSpPr>
              <a:spLocks noChangeArrowheads="1"/>
            </p:cNvSpPr>
            <p:nvPr/>
          </p:nvSpPr>
          <p:spPr bwMode="auto">
            <a:xfrm>
              <a:off x="1578478" y="1805836"/>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68580" rIns="68580" bIns="685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5400">
                <a:solidFill>
                  <a:srgbClr val="FFFFFF"/>
                </a:solidFill>
                <a:latin typeface="宋体" panose="02010600030101010101" pitchFamily="2" charset="-122"/>
                <a:sym typeface="宋体" panose="02010600030101010101" pitchFamily="2" charset="-122"/>
              </a:endParaRPr>
            </a:p>
          </p:txBody>
        </p:sp>
      </p:grpSp>
      <p:sp>
        <p:nvSpPr>
          <p:cNvPr id="15363" name="矩形 2"/>
          <p:cNvSpPr>
            <a:spLocks noChangeArrowheads="1"/>
          </p:cNvSpPr>
          <p:nvPr/>
        </p:nvSpPr>
        <p:spPr bwMode="auto">
          <a:xfrm>
            <a:off x="2989264" y="11620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降价</a:t>
            </a:r>
            <a:endParaRPr lang="zh-CN" altLang="en-US" sz="1800">
              <a:latin typeface="Arial" panose="020B0604020202020204" pitchFamily="34" charset="0"/>
            </a:endParaRPr>
          </a:p>
        </p:txBody>
      </p:sp>
      <p:sp>
        <p:nvSpPr>
          <p:cNvPr id="15364" name="矩形 3"/>
          <p:cNvSpPr>
            <a:spLocks noChangeArrowheads="1"/>
          </p:cNvSpPr>
          <p:nvPr/>
        </p:nvSpPr>
        <p:spPr bwMode="auto">
          <a:xfrm>
            <a:off x="938214" y="26606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折扣</a:t>
            </a:r>
            <a:endPar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5" name="矩形 4"/>
          <p:cNvSpPr>
            <a:spLocks noChangeArrowheads="1"/>
          </p:cNvSpPr>
          <p:nvPr/>
        </p:nvSpPr>
        <p:spPr bwMode="auto">
          <a:xfrm>
            <a:off x="1701801" y="5064126"/>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礼品</a:t>
            </a:r>
            <a:endPar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6" name="矩形 5"/>
          <p:cNvSpPr>
            <a:spLocks noChangeArrowheads="1"/>
          </p:cNvSpPr>
          <p:nvPr/>
        </p:nvSpPr>
        <p:spPr bwMode="auto">
          <a:xfrm>
            <a:off x="4248150" y="5038726"/>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抽奖</a:t>
            </a:r>
            <a:endPar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7" name="矩形 6"/>
          <p:cNvSpPr>
            <a:spLocks noChangeArrowheads="1"/>
          </p:cNvSpPr>
          <p:nvPr/>
        </p:nvSpPr>
        <p:spPr bwMode="auto">
          <a:xfrm>
            <a:off x="5037138" y="26606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礼券</a:t>
            </a:r>
            <a:endPar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8" name="文本框 8"/>
          <p:cNvSpPr>
            <a:spLocks noChangeArrowheads="1"/>
          </p:cNvSpPr>
          <p:nvPr/>
        </p:nvSpPr>
        <p:spPr bwMode="auto">
          <a:xfrm>
            <a:off x="7246940" y="2076450"/>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活动方式</a:t>
            </a:r>
            <a:endParaRPr lang="zh-CN" altLang="en-US" sz="1800">
              <a:latin typeface="Arial" panose="020B0604020202020204" pitchFamily="34" charset="0"/>
            </a:endParaRPr>
          </a:p>
        </p:txBody>
      </p:sp>
      <p:sp>
        <p:nvSpPr>
          <p:cNvPr id="15369" name="文本框 9"/>
          <p:cNvSpPr>
            <a:spLocks noChangeArrowheads="1"/>
          </p:cNvSpPr>
          <p:nvPr/>
        </p:nvSpPr>
        <p:spPr bwMode="auto">
          <a:xfrm>
            <a:off x="7335839" y="2959102"/>
            <a:ext cx="348932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a:t>
            </a:r>
            <a:endParaRPr lang="zh-CN" altLang="en-US" sz="1800">
              <a:latin typeface="Arial" panose="020B0604020202020204" pitchFamily="34" charset="0"/>
            </a:endParaRPr>
          </a:p>
        </p:txBody>
      </p:sp>
      <p:sp>
        <p:nvSpPr>
          <p:cNvPr id="15370" name="直接连接符 95"/>
          <p:cNvSpPr>
            <a:spLocks noChangeShapeType="1"/>
          </p:cNvSpPr>
          <p:nvPr/>
        </p:nvSpPr>
        <p:spPr bwMode="auto">
          <a:xfrm>
            <a:off x="7024688" y="2192339"/>
            <a:ext cx="0" cy="2828925"/>
          </a:xfrm>
          <a:prstGeom prst="line">
            <a:avLst/>
          </a:prstGeom>
          <a:noFill/>
          <a:ln w="12700">
            <a:solidFill>
              <a:srgbClr val="C3C3C3"/>
            </a:solidFill>
            <a:rou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组合 20"/>
          <p:cNvGrpSpPr/>
          <p:nvPr/>
        </p:nvGrpSpPr>
        <p:grpSpPr bwMode="auto">
          <a:xfrm>
            <a:off x="1228725" y="614363"/>
            <a:ext cx="9921875" cy="5788025"/>
            <a:chOff x="0" y="0"/>
            <a:chExt cx="9921757" cy="5787633"/>
          </a:xfrm>
        </p:grpSpPr>
        <p:sp>
          <p:nvSpPr>
            <p:cNvPr id="16400" name="矩形 2"/>
            <p:cNvSpPr>
              <a:spLocks noChangeArrowheads="1"/>
            </p:cNvSpPr>
            <p:nvPr/>
          </p:nvSpPr>
          <p:spPr bwMode="auto">
            <a:xfrm>
              <a:off x="3323788" y="1"/>
              <a:ext cx="3259667" cy="5787632"/>
            </a:xfrm>
            <a:prstGeom prst="rect">
              <a:avLst/>
            </a:prstGeom>
            <a:gradFill rotWithShape="1">
              <a:gsLst>
                <a:gs pos="0">
                  <a:srgbClr val="FAFAFA"/>
                </a:gs>
                <a:gs pos="100000">
                  <a:srgbClr val="E3E3E3"/>
                </a:gs>
              </a:gsLst>
              <a:path path="rect">
                <a:fillToRect r="100000" b="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1" name="矩形 3"/>
            <p:cNvSpPr>
              <a:spLocks noChangeArrowheads="1"/>
            </p:cNvSpPr>
            <p:nvPr/>
          </p:nvSpPr>
          <p:spPr bwMode="auto">
            <a:xfrm>
              <a:off x="7033179" y="272853"/>
              <a:ext cx="2888578" cy="5217888"/>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2" name="流程图: 手动操作 5"/>
            <p:cNvSpPr>
              <a:spLocks noChangeArrowheads="1"/>
            </p:cNvSpPr>
            <p:nvPr/>
          </p:nvSpPr>
          <p:spPr bwMode="auto">
            <a:xfrm rot="-5400000">
              <a:off x="3920344" y="2663108"/>
              <a:ext cx="5787632" cy="461411"/>
            </a:xfrm>
            <a:custGeom>
              <a:avLst/>
              <a:gdLst>
                <a:gd name="T0" fmla="*/ 0 w 10000"/>
                <a:gd name="T1" fmla="*/ 0 h 10094"/>
                <a:gd name="T2" fmla="*/ 2147483646 w 10000"/>
                <a:gd name="T3" fmla="*/ 0 h 10094"/>
                <a:gd name="T4" fmla="*/ 2147483646 w 10000"/>
                <a:gd name="T5" fmla="*/ 940826857 h 10094"/>
                <a:gd name="T6" fmla="*/ 2147483646 w 10000"/>
                <a:gd name="T7" fmla="*/ 964133506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3" name="矩形 8"/>
            <p:cNvSpPr>
              <a:spLocks noChangeArrowheads="1"/>
            </p:cNvSpPr>
            <p:nvPr/>
          </p:nvSpPr>
          <p:spPr bwMode="auto">
            <a:xfrm flipH="1">
              <a:off x="0" y="272853"/>
              <a:ext cx="2888578" cy="5208361"/>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4" name="流程图: 手动操作 5"/>
            <p:cNvSpPr>
              <a:spLocks noChangeArrowheads="1"/>
            </p:cNvSpPr>
            <p:nvPr/>
          </p:nvSpPr>
          <p:spPr bwMode="auto">
            <a:xfrm rot="5400000" flipH="1">
              <a:off x="210951" y="2663108"/>
              <a:ext cx="5787632" cy="461409"/>
            </a:xfrm>
            <a:custGeom>
              <a:avLst/>
              <a:gdLst>
                <a:gd name="T0" fmla="*/ 0 w 10000"/>
                <a:gd name="T1" fmla="*/ 0 h 10094"/>
                <a:gd name="T2" fmla="*/ 2147483646 w 10000"/>
                <a:gd name="T3" fmla="*/ 0 h 10094"/>
                <a:gd name="T4" fmla="*/ 2147483646 w 10000"/>
                <a:gd name="T5" fmla="*/ 940814551 h 10094"/>
                <a:gd name="T6" fmla="*/ 2147483646 w 10000"/>
                <a:gd name="T7" fmla="*/ 964120962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6387" name="文本框 15"/>
          <p:cNvSpPr>
            <a:spLocks noChangeArrowheads="1"/>
          </p:cNvSpPr>
          <p:nvPr/>
        </p:nvSpPr>
        <p:spPr bwMode="auto">
          <a:xfrm>
            <a:off x="5170489" y="1081089"/>
            <a:ext cx="2033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活动开展</a:t>
            </a:r>
            <a:endPar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88" name="文本框 21"/>
          <p:cNvSpPr>
            <a:spLocks noChangeArrowheads="1"/>
          </p:cNvSpPr>
          <p:nvPr/>
        </p:nvSpPr>
        <p:spPr bwMode="auto">
          <a:xfrm>
            <a:off x="5165726" y="2032001"/>
            <a:ext cx="203358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eaLnBrk="1" hangingPunct="1">
              <a:lnSpc>
                <a:spcPct val="100000"/>
              </a:lnSpc>
              <a:spcBef>
                <a:spcPct val="0"/>
              </a:spcBef>
              <a:buFont typeface="Arial" panose="020B0604020202020204" pitchFamily="34" charset="0"/>
              <a:buNone/>
            </a:pPr>
            <a:r>
              <a:rPr lang="zh-CN" altLang="en-US" sz="18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这里输入活动展开的具体方式。一是确定合作伙伴，二是确定活动的趣味程度及刺激程度。</a:t>
            </a:r>
            <a:endParaRPr lang="zh-CN" altLang="en-US" sz="18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6389" name="图片 22"/>
          <p:cNvPicPr>
            <a:picLocks noChangeAspect="1" noChangeArrowheads="1"/>
          </p:cNvPicPr>
          <p:nvPr/>
        </p:nvPicPr>
        <p:blipFill>
          <a:blip r:embed="rId1" cstate="screen"/>
          <a:srcRect/>
          <a:stretch>
            <a:fillRect/>
          </a:stretch>
        </p:blipFill>
        <p:spPr bwMode="auto">
          <a:xfrm>
            <a:off x="5208589" y="4459290"/>
            <a:ext cx="1876425" cy="14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直角三角形 23"/>
          <p:cNvSpPr>
            <a:spLocks noChangeArrowheads="1"/>
          </p:cNvSpPr>
          <p:nvPr/>
        </p:nvSpPr>
        <p:spPr bwMode="auto">
          <a:xfrm rot="6435900">
            <a:off x="5676902" y="4140202"/>
            <a:ext cx="268287" cy="144463"/>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1" name="等腰三角形 24"/>
          <p:cNvSpPr>
            <a:spLocks noChangeArrowheads="1"/>
          </p:cNvSpPr>
          <p:nvPr/>
        </p:nvSpPr>
        <p:spPr bwMode="auto">
          <a:xfrm>
            <a:off x="6565901" y="4225925"/>
            <a:ext cx="114300" cy="185738"/>
          </a:xfrm>
          <a:prstGeom prst="triangle">
            <a:avLst>
              <a:gd name="adj" fmla="val 50000"/>
            </a:avLst>
          </a:prstGeom>
          <a:solidFill>
            <a:srgbClr val="A8D08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2" name="直角三角形 25"/>
          <p:cNvSpPr>
            <a:spLocks noChangeArrowheads="1"/>
          </p:cNvSpPr>
          <p:nvPr/>
        </p:nvSpPr>
        <p:spPr bwMode="auto">
          <a:xfrm rot="2772406">
            <a:off x="6017419" y="4380707"/>
            <a:ext cx="217488" cy="117475"/>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3" name="十字星 27"/>
          <p:cNvSpPr>
            <a:spLocks noChangeArrowheads="1"/>
          </p:cNvSpPr>
          <p:nvPr/>
        </p:nvSpPr>
        <p:spPr bwMode="auto">
          <a:xfrm>
            <a:off x="6243638" y="3970340"/>
            <a:ext cx="119063" cy="255587"/>
          </a:xfrm>
          <a:prstGeom prst="star4">
            <a:avLst>
              <a:gd name="adj" fmla="val 125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1" name="五角星 28"/>
          <p:cNvSpPr>
            <a:spLocks noChangeArrowheads="1"/>
          </p:cNvSpPr>
          <p:nvPr/>
        </p:nvSpPr>
        <p:spPr bwMode="auto">
          <a:xfrm>
            <a:off x="6061077" y="4857752"/>
            <a:ext cx="130175" cy="138113"/>
          </a:xfrm>
          <a:prstGeom prst="star5">
            <a:avLst/>
          </a:prstGeom>
          <a:solidFill>
            <a:schemeClr val="accent2"/>
          </a:solidFill>
          <a:ln>
            <a:noFill/>
          </a:ln>
        </p:spPr>
        <p:txBody>
          <a:bodyPr anchor="ctr"/>
          <a:lstStyle/>
          <a:p>
            <a:pPr algn="ctr" eaLnBrk="1" hangingPunct="1">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16395" name="直角三角形 29"/>
          <p:cNvSpPr>
            <a:spLocks noChangeArrowheads="1"/>
          </p:cNvSpPr>
          <p:nvPr/>
        </p:nvSpPr>
        <p:spPr bwMode="auto">
          <a:xfrm rot="6435900">
            <a:off x="6733383" y="4888708"/>
            <a:ext cx="166688" cy="73025"/>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6" name="文本框 30"/>
          <p:cNvSpPr>
            <a:spLocks noChangeArrowheads="1"/>
          </p:cNvSpPr>
          <p:nvPr/>
        </p:nvSpPr>
        <p:spPr bwMode="auto">
          <a:xfrm>
            <a:off x="1727201" y="2559052"/>
            <a:ext cx="2033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确定活动伙伴</a:t>
            </a:r>
            <a:endPar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7" name="文本框 31"/>
          <p:cNvSpPr>
            <a:spLocks noChangeArrowheads="1"/>
          </p:cNvSpPr>
          <p:nvPr/>
        </p:nvSpPr>
        <p:spPr bwMode="auto">
          <a:xfrm>
            <a:off x="1720851" y="3327400"/>
            <a:ext cx="20351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确定合作伙伴是指选择合适的合作伙伴，整体多方资源，可降低成本扩大活动规模及影响。</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8" name="文本框 40"/>
          <p:cNvSpPr>
            <a:spLocks noChangeArrowheads="1"/>
          </p:cNvSpPr>
          <p:nvPr/>
        </p:nvSpPr>
        <p:spPr bwMode="auto">
          <a:xfrm>
            <a:off x="8755064" y="2559052"/>
            <a:ext cx="2033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活动的趣味性</a:t>
            </a:r>
            <a:endPar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9" name="文本框 41"/>
          <p:cNvSpPr>
            <a:spLocks noChangeArrowheads="1"/>
          </p:cNvSpPr>
          <p:nvPr/>
        </p:nvSpPr>
        <p:spPr bwMode="auto">
          <a:xfrm>
            <a:off x="8750301" y="3327400"/>
            <a:ext cx="20335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确定活动的趣味程度及刺激程度，活动具有趣味性及刺激性，才能吸引更多的目标消费者参与。</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1" cstate="screen"/>
          <a:srcRect/>
          <a:stretch>
            <a:fillRect/>
          </a:stretch>
        </p:blipFill>
        <p:spPr bwMode="auto">
          <a:xfrm>
            <a:off x="1" y="1501775"/>
            <a:ext cx="5356225"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文本框 3"/>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活动宣传</a:t>
            </a:r>
            <a:endParaRPr lang="zh-CN" altLang="en-US" sz="1800">
              <a:latin typeface="Arial" panose="020B0604020202020204" pitchFamily="34" charset="0"/>
            </a:endParaRPr>
          </a:p>
        </p:txBody>
      </p:sp>
      <p:sp>
        <p:nvSpPr>
          <p:cNvPr id="17412" name="任意多边形 21"/>
          <p:cNvSpPr>
            <a:spLocks noChangeArrowheads="1"/>
          </p:cNvSpPr>
          <p:nvPr/>
        </p:nvSpPr>
        <p:spPr bwMode="auto">
          <a:xfrm>
            <a:off x="5356225" y="2209800"/>
            <a:ext cx="1260475" cy="3830638"/>
          </a:xfrm>
          <a:custGeom>
            <a:avLst/>
            <a:gdLst>
              <a:gd name="T0" fmla="*/ 247064 w 1260784"/>
              <a:gd name="T1" fmla="*/ 0 h 3831199"/>
              <a:gd name="T2" fmla="*/ 279948 w 1260784"/>
              <a:gd name="T3" fmla="*/ 19491 h 3831199"/>
              <a:gd name="T4" fmla="*/ 1222805 w 1260784"/>
              <a:gd name="T5" fmla="*/ 2244953 h 3831199"/>
              <a:gd name="T6" fmla="*/ 18649 w 1260784"/>
              <a:gd name="T7" fmla="*/ 3821485 h 3831199"/>
              <a:gd name="T8" fmla="*/ 0 w 1260784"/>
              <a:gd name="T9" fmla="*/ 3829517 h 3831199"/>
              <a:gd name="T10" fmla="*/ 0 w 1260784"/>
              <a:gd name="T11" fmla="*/ 3634493 h 3831199"/>
              <a:gd name="T12" fmla="*/ 92875 w 1260784"/>
              <a:gd name="T13" fmla="*/ 3584877 h 3831199"/>
              <a:gd name="T14" fmla="*/ 1052215 w 1260784"/>
              <a:gd name="T15" fmla="*/ 2213367 h 3831199"/>
              <a:gd name="T16" fmla="*/ 341475 w 1260784"/>
              <a:gd name="T17" fmla="*/ 280295 h 3831199"/>
              <a:gd name="T18" fmla="*/ 191720 w 1260784"/>
              <a:gd name="T19" fmla="*/ 170335 h 3831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0784"/>
              <a:gd name="T31" fmla="*/ 0 h 3831199"/>
              <a:gd name="T32" fmla="*/ 1260784 w 1260784"/>
              <a:gd name="T33" fmla="*/ 3831199 h 3831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0784" h="3831199">
                <a:moveTo>
                  <a:pt x="247247" y="0"/>
                </a:moveTo>
                <a:lnTo>
                  <a:pt x="280155" y="19500"/>
                </a:lnTo>
                <a:cubicBezTo>
                  <a:pt x="989940" y="488931"/>
                  <a:pt x="1388787" y="1354140"/>
                  <a:pt x="1223705" y="2245939"/>
                </a:cubicBezTo>
                <a:cubicBezTo>
                  <a:pt x="1091296" y="2961236"/>
                  <a:pt x="626253" y="3530695"/>
                  <a:pt x="18664" y="3823164"/>
                </a:cubicBezTo>
                <a:lnTo>
                  <a:pt x="0" y="3831199"/>
                </a:lnTo>
                <a:lnTo>
                  <a:pt x="0" y="3636089"/>
                </a:lnTo>
                <a:lnTo>
                  <a:pt x="92944" y="3586452"/>
                </a:lnTo>
                <a:cubicBezTo>
                  <a:pt x="578358" y="3300486"/>
                  <a:pt x="942192" y="2812883"/>
                  <a:pt x="1052989" y="2214339"/>
                </a:cubicBezTo>
                <a:cubicBezTo>
                  <a:pt x="1192277" y="1461883"/>
                  <a:pt x="895400" y="729994"/>
                  <a:pt x="341727" y="280418"/>
                </a:cubicBezTo>
                <a:lnTo>
                  <a:pt x="191861" y="170410"/>
                </a:lnTo>
                <a:lnTo>
                  <a:pt x="247247"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13" name="椭圆 8"/>
          <p:cNvSpPr>
            <a:spLocks noChangeArrowheads="1"/>
          </p:cNvSpPr>
          <p:nvPr/>
        </p:nvSpPr>
        <p:spPr bwMode="auto">
          <a:xfrm>
            <a:off x="5768974" y="2416177"/>
            <a:ext cx="719139" cy="720725"/>
          </a:xfrm>
          <a:prstGeom prst="ellipse">
            <a:avLst/>
          </a:prstGeom>
          <a:solidFill>
            <a:schemeClr val="bg1"/>
          </a:solidFill>
          <a:ln w="28575">
            <a:solidFill>
              <a:srgbClr val="C00000"/>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latin typeface="Arial" panose="020B0604020202020204" pitchFamily="34" charset="0"/>
            </a:endParaRPr>
          </a:p>
        </p:txBody>
      </p:sp>
      <p:sp>
        <p:nvSpPr>
          <p:cNvPr id="17414" name="椭圆 17"/>
          <p:cNvSpPr>
            <a:spLocks noChangeArrowheads="1"/>
          </p:cNvSpPr>
          <p:nvPr/>
        </p:nvSpPr>
        <p:spPr bwMode="auto">
          <a:xfrm>
            <a:off x="6203951" y="3819526"/>
            <a:ext cx="720725" cy="720725"/>
          </a:xfrm>
          <a:prstGeom prst="ellipse">
            <a:avLst/>
          </a:prstGeom>
          <a:solidFill>
            <a:schemeClr val="bg1"/>
          </a:solidFill>
          <a:ln w="28575">
            <a:solidFill>
              <a:srgbClr val="C00000"/>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latin typeface="Arial" panose="020B0604020202020204" pitchFamily="34" charset="0"/>
            </a:endParaRPr>
          </a:p>
        </p:txBody>
      </p:sp>
      <p:sp>
        <p:nvSpPr>
          <p:cNvPr id="17415" name="椭圆 18"/>
          <p:cNvSpPr>
            <a:spLocks noChangeArrowheads="1"/>
          </p:cNvSpPr>
          <p:nvPr/>
        </p:nvSpPr>
        <p:spPr bwMode="auto">
          <a:xfrm>
            <a:off x="5626100" y="5208590"/>
            <a:ext cx="719139" cy="719137"/>
          </a:xfrm>
          <a:prstGeom prst="ellipse">
            <a:avLst/>
          </a:prstGeom>
          <a:solidFill>
            <a:schemeClr val="bg1"/>
          </a:solidFill>
          <a:ln w="28575">
            <a:solidFill>
              <a:srgbClr val="C00000"/>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latin typeface="Arial" panose="020B0604020202020204" pitchFamily="34" charset="0"/>
            </a:endParaRPr>
          </a:p>
        </p:txBody>
      </p:sp>
      <p:sp>
        <p:nvSpPr>
          <p:cNvPr id="17416" name="文本框 22"/>
          <p:cNvSpPr>
            <a:spLocks noChangeArrowheads="1"/>
          </p:cNvSpPr>
          <p:nvPr/>
        </p:nvSpPr>
        <p:spPr bwMode="auto">
          <a:xfrm>
            <a:off x="6630989" y="2416175"/>
            <a:ext cx="44370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
        <p:nvSpPr>
          <p:cNvPr id="17417" name="文本框 23"/>
          <p:cNvSpPr>
            <a:spLocks noChangeArrowheads="1"/>
          </p:cNvSpPr>
          <p:nvPr/>
        </p:nvSpPr>
        <p:spPr bwMode="auto">
          <a:xfrm>
            <a:off x="7110413" y="3827463"/>
            <a:ext cx="4435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
        <p:nvSpPr>
          <p:cNvPr id="17418" name="文本框 24"/>
          <p:cNvSpPr>
            <a:spLocks noChangeArrowheads="1"/>
          </p:cNvSpPr>
          <p:nvPr/>
        </p:nvSpPr>
        <p:spPr bwMode="auto">
          <a:xfrm>
            <a:off x="6488114" y="5205413"/>
            <a:ext cx="44370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8435" name="组合 26"/>
          <p:cNvGrpSpPr/>
          <p:nvPr/>
        </p:nvGrpSpPr>
        <p:grpSpPr bwMode="auto">
          <a:xfrm>
            <a:off x="-92075" y="2354263"/>
            <a:ext cx="12379325" cy="1543050"/>
            <a:chOff x="0" y="0"/>
            <a:chExt cx="12382501" cy="1543050"/>
          </a:xfrm>
        </p:grpSpPr>
        <p:sp>
          <p:nvSpPr>
            <p:cNvPr id="18439"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0"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1"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时间及预算</a:t>
              </a:r>
              <a:endPar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8436"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7" name="文本框 8"/>
          <p:cNvSpPr>
            <a:spLocks noChangeArrowheads="1"/>
          </p:cNvSpPr>
          <p:nvPr/>
        </p:nvSpPr>
        <p:spPr bwMode="auto">
          <a:xfrm>
            <a:off x="1758949" y="2163763"/>
            <a:ext cx="1162051"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8" name="文本框 27"/>
          <p:cNvSpPr>
            <a:spLocks noChangeArrowheads="1"/>
          </p:cNvSpPr>
          <p:nvPr/>
        </p:nvSpPr>
        <p:spPr bwMode="auto">
          <a:xfrm>
            <a:off x="3841750" y="3973513"/>
            <a:ext cx="69405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活动预算　人员安排　时间地点</a:t>
            </a:r>
            <a:endParaRPr lang="zh-CN" altLang="en-US" sz="1800">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活动预算</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59" name="文本框 8"/>
          <p:cNvSpPr>
            <a:spLocks noChangeArrowheads="1"/>
          </p:cNvSpPr>
          <p:nvPr/>
        </p:nvSpPr>
        <p:spPr bwMode="auto">
          <a:xfrm>
            <a:off x="7637463" y="3267075"/>
            <a:ext cx="228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6900</a:t>
            </a:r>
            <a:endParaRPr lang="zh-CN" altLang="en-US"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0" name="文本框 19"/>
          <p:cNvSpPr>
            <a:spLocks noChangeArrowheads="1"/>
          </p:cNvSpPr>
          <p:nvPr/>
        </p:nvSpPr>
        <p:spPr bwMode="auto">
          <a:xfrm>
            <a:off x="1512888" y="1911350"/>
            <a:ext cx="3321051"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Labor costs：￥</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1500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1" name="文本框 20"/>
          <p:cNvSpPr>
            <a:spLocks noChangeArrowheads="1"/>
          </p:cNvSpPr>
          <p:nvPr/>
        </p:nvSpPr>
        <p:spPr bwMode="auto">
          <a:xfrm>
            <a:off x="1533525" y="2368551"/>
            <a:ext cx="29257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Enter a description of labor costs here</a:t>
            </a:r>
            <a:endPar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462" name="文本框 28"/>
          <p:cNvSpPr>
            <a:spLocks noChangeArrowheads="1"/>
          </p:cNvSpPr>
          <p:nvPr/>
        </p:nvSpPr>
        <p:spPr bwMode="auto">
          <a:xfrm>
            <a:off x="1513205" y="2853055"/>
            <a:ext cx="40214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Advertising costs：￥</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4000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3" name="文本框 29"/>
          <p:cNvSpPr>
            <a:spLocks noChangeArrowheads="1"/>
          </p:cNvSpPr>
          <p:nvPr/>
        </p:nvSpPr>
        <p:spPr bwMode="auto">
          <a:xfrm>
            <a:off x="1533525" y="3311526"/>
            <a:ext cx="29257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Enter a description of advertising costs here</a:t>
            </a:r>
            <a:endPar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464" name="文本框 31"/>
          <p:cNvSpPr>
            <a:spLocks noChangeArrowheads="1"/>
          </p:cNvSpPr>
          <p:nvPr/>
        </p:nvSpPr>
        <p:spPr bwMode="auto">
          <a:xfrm>
            <a:off x="1512888" y="3795714"/>
            <a:ext cx="3321051"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Gift costs：￥</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1000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5" name="文本框 32"/>
          <p:cNvSpPr>
            <a:spLocks noChangeArrowheads="1"/>
          </p:cNvSpPr>
          <p:nvPr/>
        </p:nvSpPr>
        <p:spPr bwMode="auto">
          <a:xfrm>
            <a:off x="1533525" y="4252915"/>
            <a:ext cx="29257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Enter a description of the gift cost here</a:t>
            </a:r>
            <a:endPar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466" name="文本框 34"/>
          <p:cNvSpPr>
            <a:spLocks noChangeArrowheads="1"/>
          </p:cNvSpPr>
          <p:nvPr/>
        </p:nvSpPr>
        <p:spPr bwMode="auto">
          <a:xfrm>
            <a:off x="1513205" y="4737100"/>
            <a:ext cx="48647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Promotional material：￥</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7" name="文本框 35"/>
          <p:cNvSpPr>
            <a:spLocks noChangeArrowheads="1"/>
          </p:cNvSpPr>
          <p:nvPr/>
        </p:nvSpPr>
        <p:spPr bwMode="auto">
          <a:xfrm>
            <a:off x="1533525" y="5194302"/>
            <a:ext cx="29257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Enter a description of the promotional substance here</a:t>
            </a:r>
            <a:endPar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468" name="直接连接符 38"/>
          <p:cNvSpPr>
            <a:spLocks noChangeShapeType="1"/>
          </p:cNvSpPr>
          <p:nvPr/>
        </p:nvSpPr>
        <p:spPr bwMode="auto">
          <a:xfrm>
            <a:off x="247651" y="5689600"/>
            <a:ext cx="4397375" cy="0"/>
          </a:xfrm>
          <a:prstGeom prst="line">
            <a:avLst/>
          </a:prstGeom>
          <a:noFill/>
          <a:ln w="28575">
            <a:solidFill>
              <a:srgbClr val="A5A5A5"/>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69" name="文本框 39"/>
          <p:cNvSpPr>
            <a:spLocks noChangeArrowheads="1"/>
          </p:cNvSpPr>
          <p:nvPr/>
        </p:nvSpPr>
        <p:spPr bwMode="auto">
          <a:xfrm>
            <a:off x="2273300" y="5840414"/>
            <a:ext cx="2559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总计：</a:t>
            </a:r>
            <a:r>
              <a:rPr lang="en-US" altLang="zh-CN"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6900</a:t>
            </a:r>
            <a:r>
              <a:rPr lang="zh-CN" altLang="en-US"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元</a:t>
            </a:r>
            <a:endParaRPr lang="zh-CN" altLang="en-US"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9470" name="Picture 14"/>
          <p:cNvPicPr>
            <a:picLocks noChangeAspect="1" noChangeArrowheads="1"/>
          </p:cNvPicPr>
          <p:nvPr/>
        </p:nvPicPr>
        <p:blipFill>
          <a:blip r:embed="rId1"/>
          <a:srcRect/>
          <a:stretch>
            <a:fillRect/>
          </a:stretch>
        </p:blipFill>
        <p:spPr bwMode="auto">
          <a:xfrm>
            <a:off x="5534026" y="1639888"/>
            <a:ext cx="6473825"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1" name="Oval 15"/>
          <p:cNvSpPr>
            <a:spLocks noChangeArrowheads="1"/>
          </p:cNvSpPr>
          <p:nvPr/>
        </p:nvSpPr>
        <p:spPr bwMode="auto">
          <a:xfrm>
            <a:off x="1062040" y="1978026"/>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1</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472" name="Oval 16"/>
          <p:cNvSpPr>
            <a:spLocks noChangeArrowheads="1"/>
          </p:cNvSpPr>
          <p:nvPr/>
        </p:nvSpPr>
        <p:spPr bwMode="auto">
          <a:xfrm>
            <a:off x="1047752" y="2879727"/>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2</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473" name="Oval 17"/>
          <p:cNvSpPr>
            <a:spLocks noChangeArrowheads="1"/>
          </p:cNvSpPr>
          <p:nvPr/>
        </p:nvSpPr>
        <p:spPr bwMode="auto">
          <a:xfrm>
            <a:off x="1062040" y="3851277"/>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3</a:t>
            </a:r>
            <a:endParaRPr lang="zh-CN" altLang="en-US" sz="1800">
              <a:latin typeface="Arial" panose="020B0604020202020204" pitchFamily="34" charset="0"/>
            </a:endParaRPr>
          </a:p>
        </p:txBody>
      </p:sp>
      <p:sp>
        <p:nvSpPr>
          <p:cNvPr id="19474" name="Oval 18"/>
          <p:cNvSpPr>
            <a:spLocks noChangeArrowheads="1"/>
          </p:cNvSpPr>
          <p:nvPr/>
        </p:nvSpPr>
        <p:spPr bwMode="auto">
          <a:xfrm>
            <a:off x="1076326" y="4795840"/>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4</a:t>
            </a:r>
            <a:endParaRPr lang="zh-CN" altLang="en-US" sz="1800">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直接连接符 2"/>
          <p:cNvSpPr>
            <a:spLocks noChangeShapeType="1"/>
          </p:cNvSpPr>
          <p:nvPr/>
        </p:nvSpPr>
        <p:spPr bwMode="auto">
          <a:xfrm>
            <a:off x="-31750" y="3025775"/>
            <a:ext cx="12187239" cy="0"/>
          </a:xfrm>
          <a:prstGeom prst="line">
            <a:avLst/>
          </a:prstGeom>
          <a:noFill/>
          <a:ln w="38100">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20483" name="椭圆 3"/>
          <p:cNvSpPr>
            <a:spLocks noChangeArrowheads="1"/>
          </p:cNvSpPr>
          <p:nvPr/>
        </p:nvSpPr>
        <p:spPr bwMode="auto">
          <a:xfrm>
            <a:off x="1768476" y="2844802"/>
            <a:ext cx="360363" cy="360363"/>
          </a:xfrm>
          <a:prstGeom prst="ellipse">
            <a:avLst/>
          </a:prstGeom>
          <a:solidFill>
            <a:srgbClr val="19294B"/>
          </a:solidFill>
          <a:ln w="12700">
            <a:solidFill>
              <a:srgbClr val="D8D8D8"/>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4" name="椭圆 4"/>
          <p:cNvSpPr>
            <a:spLocks noChangeArrowheads="1"/>
          </p:cNvSpPr>
          <p:nvPr/>
        </p:nvSpPr>
        <p:spPr bwMode="auto">
          <a:xfrm>
            <a:off x="3802063" y="2844802"/>
            <a:ext cx="360363" cy="360363"/>
          </a:xfrm>
          <a:prstGeom prst="ellipse">
            <a:avLst/>
          </a:prstGeom>
          <a:solidFill>
            <a:srgbClr val="19294B"/>
          </a:solidFill>
          <a:ln w="12700">
            <a:solidFill>
              <a:srgbClr val="D8D8D8"/>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5" name="椭圆 5"/>
          <p:cNvSpPr>
            <a:spLocks noChangeArrowheads="1"/>
          </p:cNvSpPr>
          <p:nvPr/>
        </p:nvSpPr>
        <p:spPr bwMode="auto">
          <a:xfrm>
            <a:off x="5843588" y="2844802"/>
            <a:ext cx="360363" cy="360363"/>
          </a:xfrm>
          <a:prstGeom prst="ellipse">
            <a:avLst/>
          </a:prstGeom>
          <a:solidFill>
            <a:srgbClr val="19294B"/>
          </a:solidFill>
          <a:ln w="12700">
            <a:solidFill>
              <a:srgbClr val="D8D8D8"/>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6" name="椭圆 6"/>
          <p:cNvSpPr>
            <a:spLocks noChangeArrowheads="1"/>
          </p:cNvSpPr>
          <p:nvPr/>
        </p:nvSpPr>
        <p:spPr bwMode="auto">
          <a:xfrm>
            <a:off x="7953376" y="2844802"/>
            <a:ext cx="360363" cy="360363"/>
          </a:xfrm>
          <a:prstGeom prst="ellipse">
            <a:avLst/>
          </a:prstGeom>
          <a:solidFill>
            <a:srgbClr val="19294B"/>
          </a:solidFill>
          <a:ln w="12700">
            <a:solidFill>
              <a:srgbClr val="D8D8D8"/>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7" name="椭圆 7"/>
          <p:cNvSpPr>
            <a:spLocks noChangeArrowheads="1"/>
          </p:cNvSpPr>
          <p:nvPr/>
        </p:nvSpPr>
        <p:spPr bwMode="auto">
          <a:xfrm>
            <a:off x="10071101" y="2844802"/>
            <a:ext cx="360363" cy="360363"/>
          </a:xfrm>
          <a:prstGeom prst="ellipse">
            <a:avLst/>
          </a:prstGeom>
          <a:solidFill>
            <a:srgbClr val="19294B"/>
          </a:solidFill>
          <a:ln w="12700">
            <a:solidFill>
              <a:srgbClr val="D8D8D8"/>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0488" name="组合 40"/>
          <p:cNvGrpSpPr/>
          <p:nvPr/>
        </p:nvGrpSpPr>
        <p:grpSpPr bwMode="auto">
          <a:xfrm>
            <a:off x="1047752" y="3386140"/>
            <a:ext cx="1800225" cy="2801937"/>
            <a:chOff x="0" y="0"/>
            <a:chExt cx="1800001" cy="2803141"/>
          </a:xfrm>
        </p:grpSpPr>
        <p:grpSp>
          <p:nvGrpSpPr>
            <p:cNvPr id="20525" name="组合 16"/>
            <p:cNvGrpSpPr/>
            <p:nvPr/>
          </p:nvGrpSpPr>
          <p:grpSpPr bwMode="auto">
            <a:xfrm>
              <a:off x="1" y="0"/>
              <a:ext cx="1800000" cy="591152"/>
              <a:chOff x="0" y="0"/>
              <a:chExt cx="1637325" cy="591152"/>
            </a:xfrm>
          </p:grpSpPr>
          <p:sp>
            <p:nvSpPr>
              <p:cNvPr id="20527" name="流程图: 过程 14"/>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8" name="等腰三角形 1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26" name="流程图: 过程 1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89" name="组合 34"/>
          <p:cNvGrpSpPr/>
          <p:nvPr/>
        </p:nvGrpSpPr>
        <p:grpSpPr bwMode="auto">
          <a:xfrm>
            <a:off x="3081340" y="3386140"/>
            <a:ext cx="1800225" cy="2801937"/>
            <a:chOff x="0" y="0"/>
            <a:chExt cx="1800001" cy="2803141"/>
          </a:xfrm>
        </p:grpSpPr>
        <p:grpSp>
          <p:nvGrpSpPr>
            <p:cNvPr id="20521" name="组合 18"/>
            <p:cNvGrpSpPr/>
            <p:nvPr/>
          </p:nvGrpSpPr>
          <p:grpSpPr bwMode="auto">
            <a:xfrm>
              <a:off x="1" y="0"/>
              <a:ext cx="1800000" cy="591152"/>
              <a:chOff x="0" y="0"/>
              <a:chExt cx="1637325" cy="591152"/>
            </a:xfrm>
          </p:grpSpPr>
          <p:sp>
            <p:nvSpPr>
              <p:cNvPr id="20523" name="流程图: 过程 19"/>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4" name="等腰三角形 2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22" name="流程图: 过程 21"/>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0" name="组合 35"/>
          <p:cNvGrpSpPr/>
          <p:nvPr/>
        </p:nvGrpSpPr>
        <p:grpSpPr bwMode="auto">
          <a:xfrm>
            <a:off x="7234239" y="3386140"/>
            <a:ext cx="1800225" cy="2801937"/>
            <a:chOff x="0" y="0"/>
            <a:chExt cx="1800001" cy="2803141"/>
          </a:xfrm>
        </p:grpSpPr>
        <p:grpSp>
          <p:nvGrpSpPr>
            <p:cNvPr id="20517" name="组合 36"/>
            <p:cNvGrpSpPr/>
            <p:nvPr/>
          </p:nvGrpSpPr>
          <p:grpSpPr bwMode="auto">
            <a:xfrm>
              <a:off x="1" y="0"/>
              <a:ext cx="1800000" cy="591152"/>
              <a:chOff x="0" y="0"/>
              <a:chExt cx="1637325" cy="591152"/>
            </a:xfrm>
          </p:grpSpPr>
          <p:sp>
            <p:nvSpPr>
              <p:cNvPr id="20519" name="流程图: 过程 38"/>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0" name="等腰三角形 39"/>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8" name="流程图: 过程 3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1" name="组合 41"/>
          <p:cNvGrpSpPr/>
          <p:nvPr/>
        </p:nvGrpSpPr>
        <p:grpSpPr bwMode="auto">
          <a:xfrm>
            <a:off x="5122865" y="3386140"/>
            <a:ext cx="1800225" cy="2801937"/>
            <a:chOff x="0" y="0"/>
            <a:chExt cx="1800001" cy="2803141"/>
          </a:xfrm>
        </p:grpSpPr>
        <p:grpSp>
          <p:nvGrpSpPr>
            <p:cNvPr id="20513" name="组合 42"/>
            <p:cNvGrpSpPr/>
            <p:nvPr/>
          </p:nvGrpSpPr>
          <p:grpSpPr bwMode="auto">
            <a:xfrm>
              <a:off x="1" y="0"/>
              <a:ext cx="1800000" cy="591152"/>
              <a:chOff x="0" y="0"/>
              <a:chExt cx="1637325" cy="591152"/>
            </a:xfrm>
          </p:grpSpPr>
          <p:sp>
            <p:nvSpPr>
              <p:cNvPr id="20515" name="流程图: 过程 44"/>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16" name="等腰三角形 4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4" name="流程图: 过程 43"/>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2" name="组合 46"/>
          <p:cNvGrpSpPr/>
          <p:nvPr/>
        </p:nvGrpSpPr>
        <p:grpSpPr bwMode="auto">
          <a:xfrm>
            <a:off x="9351965" y="3386140"/>
            <a:ext cx="1800225" cy="2801937"/>
            <a:chOff x="0" y="0"/>
            <a:chExt cx="1800001" cy="2803141"/>
          </a:xfrm>
        </p:grpSpPr>
        <p:grpSp>
          <p:nvGrpSpPr>
            <p:cNvPr id="20509" name="组合 47"/>
            <p:cNvGrpSpPr/>
            <p:nvPr/>
          </p:nvGrpSpPr>
          <p:grpSpPr bwMode="auto">
            <a:xfrm>
              <a:off x="1" y="0"/>
              <a:ext cx="1800000" cy="591152"/>
              <a:chOff x="0" y="0"/>
              <a:chExt cx="1637325" cy="591152"/>
            </a:xfrm>
          </p:grpSpPr>
          <p:sp>
            <p:nvSpPr>
              <p:cNvPr id="20511" name="流程图: 过程 49"/>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12" name="等腰三角形 5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0" name="流程图: 过程 48"/>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493" name="文本框 51"/>
          <p:cNvSpPr>
            <a:spLocks noChangeArrowheads="1"/>
          </p:cNvSpPr>
          <p:nvPr/>
        </p:nvSpPr>
        <p:spPr bwMode="auto">
          <a:xfrm>
            <a:off x="1503363" y="2355850"/>
            <a:ext cx="124936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period</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4" name="文本框 52"/>
          <p:cNvSpPr>
            <a:spLocks noChangeArrowheads="1"/>
          </p:cNvSpPr>
          <p:nvPr/>
        </p:nvSpPr>
        <p:spPr bwMode="auto">
          <a:xfrm>
            <a:off x="1132205" y="3621405"/>
            <a:ext cx="205676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Personnel</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5" name="文本框 53"/>
          <p:cNvSpPr>
            <a:spLocks noChangeArrowheads="1"/>
          </p:cNvSpPr>
          <p:nvPr/>
        </p:nvSpPr>
        <p:spPr bwMode="auto">
          <a:xfrm>
            <a:off x="3355975" y="2355850"/>
            <a:ext cx="125095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period</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6" name="文本框 54"/>
          <p:cNvSpPr>
            <a:spLocks noChangeArrowheads="1"/>
          </p:cNvSpPr>
          <p:nvPr/>
        </p:nvSpPr>
        <p:spPr bwMode="auto">
          <a:xfrm>
            <a:off x="5434014" y="2355850"/>
            <a:ext cx="125095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period</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7" name="文本框 55"/>
          <p:cNvSpPr>
            <a:spLocks noChangeArrowheads="1"/>
          </p:cNvSpPr>
          <p:nvPr/>
        </p:nvSpPr>
        <p:spPr bwMode="auto">
          <a:xfrm>
            <a:off x="7508875" y="2355850"/>
            <a:ext cx="125095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period</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8" name="文本框 56"/>
          <p:cNvSpPr>
            <a:spLocks noChangeArrowheads="1"/>
          </p:cNvSpPr>
          <p:nvPr/>
        </p:nvSpPr>
        <p:spPr bwMode="auto">
          <a:xfrm>
            <a:off x="9626601" y="2355850"/>
            <a:ext cx="124936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period</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9" name="文本框 57"/>
          <p:cNvSpPr>
            <a:spLocks noChangeArrowheads="1"/>
          </p:cNvSpPr>
          <p:nvPr/>
        </p:nvSpPr>
        <p:spPr bwMode="auto">
          <a:xfrm>
            <a:off x="3189605" y="3621405"/>
            <a:ext cx="1473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personnel</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0" name="文本框 58"/>
          <p:cNvSpPr>
            <a:spLocks noChangeArrowheads="1"/>
          </p:cNvSpPr>
          <p:nvPr/>
        </p:nvSpPr>
        <p:spPr bwMode="auto">
          <a:xfrm>
            <a:off x="5372100" y="3621405"/>
            <a:ext cx="1384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personnel</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1" name="文本框 59"/>
          <p:cNvSpPr>
            <a:spLocks noChangeArrowheads="1"/>
          </p:cNvSpPr>
          <p:nvPr/>
        </p:nvSpPr>
        <p:spPr bwMode="auto">
          <a:xfrm>
            <a:off x="7564120" y="3621405"/>
            <a:ext cx="141478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personnel</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2" name="文本框 60"/>
          <p:cNvSpPr>
            <a:spLocks noChangeArrowheads="1"/>
          </p:cNvSpPr>
          <p:nvPr/>
        </p:nvSpPr>
        <p:spPr bwMode="auto">
          <a:xfrm>
            <a:off x="9626600" y="3621405"/>
            <a:ext cx="14027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personnel</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3" name="文本框 61"/>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人员安排</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4" name="文本框 63"/>
          <p:cNvSpPr>
            <a:spLocks noChangeArrowheads="1"/>
          </p:cNvSpPr>
          <p:nvPr/>
        </p:nvSpPr>
        <p:spPr bwMode="auto">
          <a:xfrm>
            <a:off x="1131890" y="4237038"/>
            <a:ext cx="17049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the staff’s work schedule here</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5" name="文本框 64"/>
          <p:cNvSpPr>
            <a:spLocks noChangeArrowheads="1"/>
          </p:cNvSpPr>
          <p:nvPr/>
        </p:nvSpPr>
        <p:spPr bwMode="auto">
          <a:xfrm>
            <a:off x="3189290" y="4237038"/>
            <a:ext cx="17049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the staff’s work schedule here</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6" name="文本框 65"/>
          <p:cNvSpPr>
            <a:spLocks noChangeArrowheads="1"/>
          </p:cNvSpPr>
          <p:nvPr/>
        </p:nvSpPr>
        <p:spPr bwMode="auto">
          <a:xfrm>
            <a:off x="5211765" y="4237038"/>
            <a:ext cx="17049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the staff’s work schedule here</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7" name="文本框 66"/>
          <p:cNvSpPr>
            <a:spLocks noChangeArrowheads="1"/>
          </p:cNvSpPr>
          <p:nvPr/>
        </p:nvSpPr>
        <p:spPr bwMode="auto">
          <a:xfrm>
            <a:off x="7337426" y="4237038"/>
            <a:ext cx="17049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the staff’s work schedule here</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8" name="文本框 67"/>
          <p:cNvSpPr>
            <a:spLocks noChangeArrowheads="1"/>
          </p:cNvSpPr>
          <p:nvPr/>
        </p:nvSpPr>
        <p:spPr bwMode="auto">
          <a:xfrm>
            <a:off x="9445626" y="4237038"/>
            <a:ext cx="17049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the staff’s work schedule here</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63090" y="885825"/>
            <a:ext cx="3662045" cy="769620"/>
            <a:chOff x="2934" y="1395"/>
            <a:chExt cx="5767" cy="1212"/>
          </a:xfrm>
        </p:grpSpPr>
        <p:sp>
          <p:nvSpPr>
            <p:cNvPr id="3075" name="文本框 45"/>
            <p:cNvSpPr>
              <a:spLocks noChangeArrowheads="1"/>
            </p:cNvSpPr>
            <p:nvPr/>
          </p:nvSpPr>
          <p:spPr bwMode="auto">
            <a:xfrm>
              <a:off x="3209" y="1395"/>
              <a:ext cx="5493" cy="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C00000"/>
                  </a:solidFill>
                  <a:latin typeface="Impact" panose="020B0806030902050204" pitchFamily="34" charset="0"/>
                  <a:ea typeface="微软雅黑" panose="020B0503020204020204" pitchFamily="34" charset="-122"/>
                  <a:sym typeface="Impact" panose="020B0806030902050204" pitchFamily="34" charset="0"/>
                </a:rPr>
                <a:t>CONTENTS</a:t>
              </a:r>
              <a:endParaRPr lang="zh-CN" altLang="en-US" sz="4400">
                <a:solidFill>
                  <a:srgbClr val="C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076" name="矩形 46"/>
            <p:cNvSpPr>
              <a:spLocks noChangeArrowheads="1"/>
            </p:cNvSpPr>
            <p:nvPr/>
          </p:nvSpPr>
          <p:spPr bwMode="auto">
            <a:xfrm>
              <a:off x="2934" y="1585"/>
              <a:ext cx="73" cy="850"/>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7F7F7F"/>
                </a:solidFill>
                <a:latin typeface="宋体" panose="02010600030101010101" pitchFamily="2" charset="-122"/>
                <a:sym typeface="宋体" panose="02010600030101010101" pitchFamily="2" charset="-122"/>
              </a:endParaRPr>
            </a:p>
          </p:txBody>
        </p:sp>
      </p:grpSp>
      <p:grpSp>
        <p:nvGrpSpPr>
          <p:cNvPr id="3077" name="Group 5"/>
          <p:cNvGrpSpPr/>
          <p:nvPr/>
        </p:nvGrpSpPr>
        <p:grpSpPr bwMode="auto">
          <a:xfrm>
            <a:off x="1800226" y="1993901"/>
            <a:ext cx="4906009" cy="830898"/>
            <a:chOff x="0" y="0"/>
            <a:chExt cx="7727" cy="1309"/>
          </a:xfrm>
        </p:grpSpPr>
        <p:grpSp>
          <p:nvGrpSpPr>
            <p:cNvPr id="3096" name="Group 6"/>
            <p:cNvGrpSpPr>
              <a:grpSpLocks noChangeAspect="1"/>
            </p:cNvGrpSpPr>
            <p:nvPr/>
          </p:nvGrpSpPr>
          <p:grpSpPr bwMode="auto">
            <a:xfrm>
              <a:off x="0" y="192"/>
              <a:ext cx="7727" cy="1116"/>
              <a:chOff x="0" y="0"/>
              <a:chExt cx="7727" cy="1116"/>
            </a:xfrm>
          </p:grpSpPr>
          <p:pic>
            <p:nvPicPr>
              <p:cNvPr id="3099" name="Picture 7"/>
              <p:cNvPicPr>
                <a:picLocks noChangeAspect="1" noChangeArrowheads="1"/>
              </p:cNvPicPr>
              <p:nvPr/>
            </p:nvPicPr>
            <p:blipFill>
              <a:blip r:embed="rId1"/>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0" name="Picture 8"/>
              <p:cNvPicPr>
                <a:picLocks noChangeAspect="1" noChangeArrowheads="1"/>
              </p:cNvPicPr>
              <p:nvPr/>
            </p:nvPicPr>
            <p:blipFill>
              <a:blip r:embed="rId2"/>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97" name="Text Box 9"/>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1</a:t>
              </a:r>
              <a:endParaRPr lang="zh-CN" altLang="en-US" sz="1800">
                <a:latin typeface="Arial" panose="020B0604020202020204" pitchFamily="34" charset="0"/>
              </a:endParaRPr>
            </a:p>
          </p:txBody>
        </p:sp>
        <p:sp>
          <p:nvSpPr>
            <p:cNvPr id="3098" name="Text Box 10"/>
            <p:cNvSpPr>
              <a:spLocks noChangeArrowheads="1"/>
            </p:cNvSpPr>
            <p:nvPr/>
          </p:nvSpPr>
          <p:spPr bwMode="auto">
            <a:xfrm>
              <a:off x="1904" y="340"/>
              <a:ext cx="485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Activity background</a:t>
              </a:r>
              <a:endParaRPr lang="zh-CN" altLang="en-US" sz="2400" b="1">
                <a:solidFill>
                  <a:srgbClr val="000000"/>
                </a:solidFill>
                <a:ea typeface="微软雅黑" panose="020B0503020204020204" pitchFamily="34" charset="-122"/>
              </a:endParaRPr>
            </a:p>
          </p:txBody>
        </p:sp>
      </p:grpSp>
      <p:grpSp>
        <p:nvGrpSpPr>
          <p:cNvPr id="3078" name="Group 11"/>
          <p:cNvGrpSpPr/>
          <p:nvPr/>
        </p:nvGrpSpPr>
        <p:grpSpPr bwMode="auto">
          <a:xfrm>
            <a:off x="1800226" y="2908301"/>
            <a:ext cx="4906009" cy="830898"/>
            <a:chOff x="0" y="0"/>
            <a:chExt cx="7727" cy="1309"/>
          </a:xfrm>
        </p:grpSpPr>
        <p:grpSp>
          <p:nvGrpSpPr>
            <p:cNvPr id="3091" name="Group 12"/>
            <p:cNvGrpSpPr>
              <a:grpSpLocks noChangeAspect="1"/>
            </p:cNvGrpSpPr>
            <p:nvPr/>
          </p:nvGrpSpPr>
          <p:grpSpPr bwMode="auto">
            <a:xfrm>
              <a:off x="0" y="192"/>
              <a:ext cx="7727" cy="1116"/>
              <a:chOff x="0" y="0"/>
              <a:chExt cx="7727" cy="1116"/>
            </a:xfrm>
          </p:grpSpPr>
          <p:pic>
            <p:nvPicPr>
              <p:cNvPr id="3094" name="Picture 13"/>
              <p:cNvPicPr>
                <a:picLocks noChangeAspect="1" noChangeArrowheads="1"/>
              </p:cNvPicPr>
              <p:nvPr/>
            </p:nvPicPr>
            <p:blipFill>
              <a:blip r:embed="rId1"/>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5" name="Picture 14"/>
              <p:cNvPicPr>
                <a:picLocks noChangeAspect="1" noChangeArrowheads="1"/>
              </p:cNvPicPr>
              <p:nvPr/>
            </p:nvPicPr>
            <p:blipFill>
              <a:blip r:embed="rId2"/>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92" name="Text Box 15"/>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2</a:t>
              </a:r>
              <a:endParaRPr lang="zh-CN" altLang="en-US" sz="1800">
                <a:latin typeface="Arial" panose="020B0604020202020204" pitchFamily="34" charset="0"/>
              </a:endParaRPr>
            </a:p>
          </p:txBody>
        </p:sp>
        <p:sp>
          <p:nvSpPr>
            <p:cNvPr id="3093" name="Text Box 16"/>
            <p:cNvSpPr>
              <a:spLocks noChangeArrowheads="1"/>
            </p:cNvSpPr>
            <p:nvPr/>
          </p:nvSpPr>
          <p:spPr bwMode="auto">
            <a:xfrm>
              <a:off x="1904" y="340"/>
              <a:ext cx="485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Objectives</a:t>
              </a:r>
              <a:endParaRPr lang="zh-CN" altLang="en-US" sz="2400" b="1">
                <a:solidFill>
                  <a:srgbClr val="000000"/>
                </a:solidFill>
                <a:ea typeface="微软雅黑" panose="020B0503020204020204" pitchFamily="34" charset="-122"/>
              </a:endParaRPr>
            </a:p>
          </p:txBody>
        </p:sp>
      </p:grpSp>
      <p:grpSp>
        <p:nvGrpSpPr>
          <p:cNvPr id="3079" name="Group 17"/>
          <p:cNvGrpSpPr/>
          <p:nvPr/>
        </p:nvGrpSpPr>
        <p:grpSpPr bwMode="auto">
          <a:xfrm>
            <a:off x="1800226" y="3797301"/>
            <a:ext cx="4906009" cy="830898"/>
            <a:chOff x="0" y="0"/>
            <a:chExt cx="7727" cy="1309"/>
          </a:xfrm>
        </p:grpSpPr>
        <p:grpSp>
          <p:nvGrpSpPr>
            <p:cNvPr id="3086" name="Group 18"/>
            <p:cNvGrpSpPr>
              <a:grpSpLocks noChangeAspect="1"/>
            </p:cNvGrpSpPr>
            <p:nvPr/>
          </p:nvGrpSpPr>
          <p:grpSpPr bwMode="auto">
            <a:xfrm>
              <a:off x="0" y="192"/>
              <a:ext cx="7727" cy="1116"/>
              <a:chOff x="0" y="0"/>
              <a:chExt cx="7727" cy="1116"/>
            </a:xfrm>
          </p:grpSpPr>
          <p:pic>
            <p:nvPicPr>
              <p:cNvPr id="3089" name="Picture 19"/>
              <p:cNvPicPr>
                <a:picLocks noChangeAspect="1" noChangeArrowheads="1"/>
              </p:cNvPicPr>
              <p:nvPr/>
            </p:nvPicPr>
            <p:blipFill>
              <a:blip r:embed="rId1"/>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20"/>
              <p:cNvPicPr>
                <a:picLocks noChangeAspect="1" noChangeArrowheads="1"/>
              </p:cNvPicPr>
              <p:nvPr/>
            </p:nvPicPr>
            <p:blipFill>
              <a:blip r:embed="rId2"/>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7" name="Text Box 21"/>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3</a:t>
              </a:r>
              <a:endParaRPr lang="zh-CN" altLang="en-US" sz="1800">
                <a:latin typeface="Arial" panose="020B0604020202020204" pitchFamily="34" charset="0"/>
              </a:endParaRPr>
            </a:p>
          </p:txBody>
        </p:sp>
        <p:sp>
          <p:nvSpPr>
            <p:cNvPr id="3088" name="Text Box 22"/>
            <p:cNvSpPr>
              <a:spLocks noChangeArrowheads="1"/>
            </p:cNvSpPr>
            <p:nvPr/>
          </p:nvSpPr>
          <p:spPr bwMode="auto">
            <a:xfrm>
              <a:off x="1904" y="340"/>
              <a:ext cx="485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Event Details</a:t>
              </a:r>
              <a:endParaRPr lang="zh-CN" altLang="en-US" sz="2400" b="1">
                <a:solidFill>
                  <a:srgbClr val="000000"/>
                </a:solidFill>
                <a:ea typeface="微软雅黑" panose="020B0503020204020204" pitchFamily="34" charset="-122"/>
              </a:endParaRPr>
            </a:p>
          </p:txBody>
        </p:sp>
      </p:grpSp>
      <p:grpSp>
        <p:nvGrpSpPr>
          <p:cNvPr id="3080" name="Group 23"/>
          <p:cNvGrpSpPr/>
          <p:nvPr/>
        </p:nvGrpSpPr>
        <p:grpSpPr bwMode="auto">
          <a:xfrm>
            <a:off x="1800226" y="4749801"/>
            <a:ext cx="6071083" cy="830898"/>
            <a:chOff x="0" y="0"/>
            <a:chExt cx="9562" cy="1309"/>
          </a:xfrm>
        </p:grpSpPr>
        <p:grpSp>
          <p:nvGrpSpPr>
            <p:cNvPr id="3081" name="Group 24"/>
            <p:cNvGrpSpPr>
              <a:grpSpLocks noChangeAspect="1"/>
            </p:cNvGrpSpPr>
            <p:nvPr/>
          </p:nvGrpSpPr>
          <p:grpSpPr bwMode="auto">
            <a:xfrm>
              <a:off x="0" y="192"/>
              <a:ext cx="7727" cy="1116"/>
              <a:chOff x="0" y="0"/>
              <a:chExt cx="7727" cy="1116"/>
            </a:xfrm>
          </p:grpSpPr>
          <p:pic>
            <p:nvPicPr>
              <p:cNvPr id="3084" name="Picture 25"/>
              <p:cNvPicPr>
                <a:picLocks noChangeAspect="1" noChangeArrowheads="1"/>
              </p:cNvPicPr>
              <p:nvPr/>
            </p:nvPicPr>
            <p:blipFill>
              <a:blip r:embed="rId1"/>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26"/>
              <p:cNvPicPr>
                <a:picLocks noChangeAspect="1" noChangeArrowheads="1"/>
              </p:cNvPicPr>
              <p:nvPr/>
            </p:nvPicPr>
            <p:blipFill>
              <a:blip r:embed="rId2"/>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2" name="Text Box 27"/>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4</a:t>
              </a:r>
              <a:endParaRPr lang="zh-CN" altLang="en-US" sz="1800">
                <a:latin typeface="Arial" panose="020B0604020202020204" pitchFamily="34" charset="0"/>
              </a:endParaRPr>
            </a:p>
          </p:txBody>
        </p:sp>
        <p:sp>
          <p:nvSpPr>
            <p:cNvPr id="3083" name="Text Box 28"/>
            <p:cNvSpPr>
              <a:spLocks noChangeArrowheads="1"/>
            </p:cNvSpPr>
            <p:nvPr/>
          </p:nvSpPr>
          <p:spPr bwMode="auto">
            <a:xfrm>
              <a:off x="1904" y="340"/>
              <a:ext cx="7658"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Arrangements and budgets</a:t>
              </a:r>
              <a:endParaRPr lang="zh-CN" altLang="en-US" sz="2400" b="1">
                <a:solidFill>
                  <a:srgbClr val="000000"/>
                </a:solidFill>
                <a:ea typeface="微软雅黑" panose="020B0503020204020204" pitchFamily="34"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流程图: 决策 31"/>
          <p:cNvSpPr>
            <a:spLocks noChangeArrowheads="1"/>
          </p:cNvSpPr>
          <p:nvPr/>
        </p:nvSpPr>
        <p:spPr bwMode="auto">
          <a:xfrm>
            <a:off x="684214" y="5337175"/>
            <a:ext cx="3386137" cy="781050"/>
          </a:xfrm>
          <a:prstGeom prst="flowChartDecision">
            <a:avLst/>
          </a:prstGeom>
          <a:gradFill rotWithShape="1">
            <a:gsLst>
              <a:gs pos="0">
                <a:srgbClr val="F2F2F2"/>
              </a:gs>
              <a:gs pos="48999">
                <a:srgbClr val="F2F2F2"/>
              </a:gs>
              <a:gs pos="100000">
                <a:srgbClr val="D8D8D8"/>
              </a:gs>
            </a:gsLst>
            <a:path path="rect">
              <a:fillToRect t="100000" r="100000"/>
            </a:path>
          </a:gradFill>
          <a:ln w="12700">
            <a:solidFill>
              <a:srgbClr val="D8D8D8"/>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1507" name="组合 23"/>
          <p:cNvGrpSpPr/>
          <p:nvPr/>
        </p:nvGrpSpPr>
        <p:grpSpPr bwMode="auto">
          <a:xfrm>
            <a:off x="1189039" y="971550"/>
            <a:ext cx="2281237" cy="2282825"/>
            <a:chOff x="0" y="0"/>
            <a:chExt cx="2281517" cy="2281517"/>
          </a:xfrm>
        </p:grpSpPr>
        <p:pic>
          <p:nvPicPr>
            <p:cNvPr id="21513" name="图片 1"/>
            <p:cNvPicPr>
              <a:picLocks noChangeAspect="1" noChangeArrowheads="1"/>
            </p:cNvPicPr>
            <p:nvPr/>
          </p:nvPicPr>
          <p:blipFill>
            <a:blip r:embed="rId1" cstate="screen"/>
            <a:srcRect/>
            <a:stretch>
              <a:fillRect/>
            </a:stretch>
          </p:blipFill>
          <p:spPr bwMode="auto">
            <a:xfrm>
              <a:off x="0" y="0"/>
              <a:ext cx="2281517" cy="228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直接连接符 5"/>
            <p:cNvSpPr>
              <a:spLocks noChangeShapeType="1"/>
            </p:cNvSpPr>
            <p:nvPr/>
          </p:nvSpPr>
          <p:spPr bwMode="auto">
            <a:xfrm flipH="1" flipV="1">
              <a:off x="830777" y="947552"/>
              <a:ext cx="378618" cy="226220"/>
            </a:xfrm>
            <a:prstGeom prst="line">
              <a:avLst/>
            </a:prstGeom>
            <a:noFill/>
            <a:ln w="3810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515" name="直接连接符 6"/>
            <p:cNvSpPr>
              <a:spLocks noChangeShapeType="1"/>
            </p:cNvSpPr>
            <p:nvPr/>
          </p:nvSpPr>
          <p:spPr bwMode="auto">
            <a:xfrm flipV="1">
              <a:off x="1087951" y="880878"/>
              <a:ext cx="476250" cy="292894"/>
            </a:xfrm>
            <a:prstGeom prst="line">
              <a:avLst/>
            </a:prstGeom>
            <a:noFill/>
            <a:ln w="28575">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516" name="直接连接符 11"/>
            <p:cNvSpPr>
              <a:spLocks noChangeShapeType="1"/>
            </p:cNvSpPr>
            <p:nvPr/>
          </p:nvSpPr>
          <p:spPr bwMode="auto">
            <a:xfrm flipH="1">
              <a:off x="1138320" y="1027325"/>
              <a:ext cx="2381" cy="672466"/>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517" name="椭圆 21"/>
            <p:cNvSpPr>
              <a:spLocks noChangeArrowheads="1"/>
            </p:cNvSpPr>
            <p:nvPr/>
          </p:nvSpPr>
          <p:spPr bwMode="auto">
            <a:xfrm>
              <a:off x="1113164" y="1095191"/>
              <a:ext cx="71438" cy="71438"/>
            </a:xfrm>
            <a:prstGeom prst="ellipse">
              <a:avLst/>
            </a:prstGeom>
            <a:solidFill>
              <a:srgbClr val="19294B"/>
            </a:solidFill>
            <a:ln w="12700">
              <a:solidFill>
                <a:srgbClr val="262626"/>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1508" name="文本框 27"/>
          <p:cNvSpPr>
            <a:spLocks noChangeArrowheads="1"/>
          </p:cNvSpPr>
          <p:nvPr/>
        </p:nvSpPr>
        <p:spPr bwMode="auto">
          <a:xfrm>
            <a:off x="4300540" y="1592265"/>
            <a:ext cx="53927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10:10</a:t>
            </a:r>
            <a:r>
              <a:rPr lang="en-US" altLang="zh-CN" sz="48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am</a:t>
            </a:r>
            <a:endParaRPr lang="zh-CN" altLang="en-US" sz="48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文本框 28"/>
          <p:cNvSpPr>
            <a:spLocks noChangeArrowheads="1"/>
          </p:cNvSpPr>
          <p:nvPr/>
        </p:nvSpPr>
        <p:spPr bwMode="auto">
          <a:xfrm>
            <a:off x="8199437" y="1731963"/>
            <a:ext cx="254476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on Saturday</a:t>
            </a:r>
            <a:endPar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X Month X 2016</a:t>
            </a:r>
            <a:endPar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0" name="任意多边形 30"/>
          <p:cNvSpPr>
            <a:spLocks noChangeArrowheads="1"/>
          </p:cNvSpPr>
          <p:nvPr/>
        </p:nvSpPr>
        <p:spPr bwMode="auto">
          <a:xfrm>
            <a:off x="1785939" y="4200525"/>
            <a:ext cx="1082675" cy="1557338"/>
          </a:xfrm>
          <a:custGeom>
            <a:avLst/>
            <a:gdLst>
              <a:gd name="T0" fmla="*/ 575905 w 1044084"/>
              <a:gd name="T1" fmla="*/ 300452 h 1502916"/>
              <a:gd name="T2" fmla="*/ 294916 w 1044084"/>
              <a:gd name="T3" fmla="*/ 580831 h 1502916"/>
              <a:gd name="T4" fmla="*/ 575905 w 1044084"/>
              <a:gd name="T5" fmla="*/ 861210 h 1502916"/>
              <a:gd name="T6" fmla="*/ 856894 w 1044084"/>
              <a:gd name="T7" fmla="*/ 580831 h 1502916"/>
              <a:gd name="T8" fmla="*/ 575905 w 1044084"/>
              <a:gd name="T9" fmla="*/ 300452 h 1502916"/>
              <a:gd name="T10" fmla="*/ 567076 w 1044084"/>
              <a:gd name="T11" fmla="*/ 194 h 1502916"/>
              <a:gd name="T12" fmla="*/ 982939 w 1044084"/>
              <a:gd name="T13" fmla="*/ 180856 h 1502916"/>
              <a:gd name="T14" fmla="*/ 982939 w 1044084"/>
              <a:gd name="T15" fmla="*/ 180856 h 1502916"/>
              <a:gd name="T16" fmla="*/ 1004180 w 1044084"/>
              <a:gd name="T17" fmla="*/ 1002003 h 1502916"/>
              <a:gd name="T18" fmla="*/ 610324 w 1044084"/>
              <a:gd name="T19" fmla="*/ 1672166 h 1502916"/>
              <a:gd name="T20" fmla="*/ 181249 w 1044084"/>
              <a:gd name="T21" fmla="*/ 980806 h 1502916"/>
              <a:gd name="T22" fmla="*/ 160008 w 1044084"/>
              <a:gd name="T23" fmla="*/ 159660 h 1502916"/>
              <a:gd name="T24" fmla="*/ 567076 w 1044084"/>
              <a:gd name="T25" fmla="*/ 19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gradFill rotWithShape="1">
            <a:gsLst>
              <a:gs pos="0">
                <a:srgbClr val="F2F2F2"/>
              </a:gs>
              <a:gs pos="34999">
                <a:srgbClr val="FFFFFF"/>
              </a:gs>
              <a:gs pos="100000">
                <a:srgbClr val="D8D8D8"/>
              </a:gs>
            </a:gsLst>
            <a:path path="rect">
              <a:fillToRect r="100000" b="100000"/>
            </a:path>
          </a:gradFill>
          <a:ln w="12700" cap="rnd">
            <a:solidFill>
              <a:srgbClr val="7F7F7F"/>
            </a:solidFill>
            <a:miter lim="800000"/>
          </a:ln>
        </p:spPr>
        <p:txBody>
          <a:bodyPr anchor="ctr"/>
          <a:lstStyle/>
          <a:p>
            <a:endParaRPr lang="zh-CN" altLang="en-US"/>
          </a:p>
        </p:txBody>
      </p:sp>
      <p:sp>
        <p:nvSpPr>
          <p:cNvPr id="21511" name="文本框 32"/>
          <p:cNvSpPr>
            <a:spLocks noChangeArrowheads="1"/>
          </p:cNvSpPr>
          <p:nvPr/>
        </p:nvSpPr>
        <p:spPr bwMode="auto">
          <a:xfrm>
            <a:off x="4457702" y="4737101"/>
            <a:ext cx="7267575" cy="113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Event Location</a:t>
            </a:r>
            <a:endParaRPr lang="zh-CN" altLang="en-US" sz="4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The clock pointer in the above figure is editable</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直接连接符 34"/>
          <p:cNvSpPr>
            <a:spLocks noChangeShapeType="1"/>
          </p:cNvSpPr>
          <p:nvPr/>
        </p:nvSpPr>
        <p:spPr bwMode="auto">
          <a:xfrm>
            <a:off x="0" y="3665538"/>
            <a:ext cx="12192000" cy="0"/>
          </a:xfrm>
          <a:prstGeom prst="line">
            <a:avLst/>
          </a:prstGeom>
          <a:noFill/>
          <a:ln w="12700">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
          <p:cNvSpPr>
            <a:spLocks noChangeArrowheads="1"/>
          </p:cNvSpPr>
          <p:nvPr/>
        </p:nvSpPr>
        <p:spPr bwMode="auto">
          <a:xfrm>
            <a:off x="3933826" y="2386649"/>
            <a:ext cx="480377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Impact" panose="020B0806030902050204" pitchFamily="34" charset="0"/>
                <a:sym typeface="Impact" panose="020B0806030902050204" pitchFamily="34" charset="0"/>
              </a:rPr>
              <a:t>THANKS</a:t>
            </a:r>
            <a:endParaRPr lang="zh-CN" altLang="en-US" sz="10000">
              <a:solidFill>
                <a:srgbClr val="C00000"/>
              </a:solidFill>
              <a:latin typeface="Impact" panose="020B0806030902050204" pitchFamily="34" charset="0"/>
              <a:sym typeface="Impact" panose="020B0806030902050204" pitchFamily="34" charset="0"/>
            </a:endParaRPr>
          </a:p>
        </p:txBody>
      </p:sp>
      <p:sp>
        <p:nvSpPr>
          <p:cNvPr id="22531" name="文本框 5"/>
          <p:cNvSpPr>
            <a:spLocks noChangeArrowheads="1"/>
          </p:cNvSpPr>
          <p:nvPr/>
        </p:nvSpPr>
        <p:spPr bwMode="auto">
          <a:xfrm>
            <a:off x="2753360" y="3877945"/>
            <a:ext cx="661162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Please enter the name of the event or marketing plan in this area</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2" name="直接连接符 7"/>
          <p:cNvSpPr>
            <a:spLocks noChangeShapeType="1"/>
          </p:cNvSpPr>
          <p:nvPr/>
        </p:nvSpPr>
        <p:spPr bwMode="auto">
          <a:xfrm>
            <a:off x="2024062" y="3740150"/>
            <a:ext cx="8070851"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33" name="文本框 9"/>
          <p:cNvSpPr>
            <a:spLocks noChangeArrowheads="1"/>
          </p:cNvSpPr>
          <p:nvPr/>
        </p:nvSpPr>
        <p:spPr bwMode="auto">
          <a:xfrm>
            <a:off x="5268914" y="4214813"/>
            <a:ext cx="15811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C3C3C3"/>
                </a:solidFill>
                <a:latin typeface="微软雅黑" panose="020B0503020204020204" pitchFamily="34" charset="-122"/>
                <a:sym typeface="微软雅黑" panose="020B0503020204020204" pitchFamily="34" charset="-122"/>
              </a:rPr>
              <a:t>love </a:t>
            </a:r>
            <a:endParaRPr lang="zh-CN" altLang="en-US" sz="1800">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3281680" y="363220"/>
            <a:ext cx="6238240" cy="1437640"/>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099" name="组合 26"/>
          <p:cNvGrpSpPr/>
          <p:nvPr/>
        </p:nvGrpSpPr>
        <p:grpSpPr bwMode="auto">
          <a:xfrm>
            <a:off x="-92075" y="2354263"/>
            <a:ext cx="12379325" cy="1543050"/>
            <a:chOff x="0" y="0"/>
            <a:chExt cx="12382501" cy="1543050"/>
          </a:xfrm>
        </p:grpSpPr>
        <p:sp>
          <p:nvSpPr>
            <p:cNvPr id="4103"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4"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5" name="文本框 9"/>
            <p:cNvSpPr>
              <a:spLocks noChangeArrowheads="1"/>
            </p:cNvSpPr>
            <p:nvPr/>
          </p:nvSpPr>
          <p:spPr bwMode="auto">
            <a:xfrm>
              <a:off x="3936774" y="448359"/>
              <a:ext cx="551542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Activity background</a:t>
              </a:r>
              <a:endPar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100"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1" name="文本框 8"/>
          <p:cNvSpPr>
            <a:spLocks noChangeArrowheads="1"/>
          </p:cNvSpPr>
          <p:nvPr/>
        </p:nvSpPr>
        <p:spPr bwMode="auto">
          <a:xfrm>
            <a:off x="1814514" y="2209800"/>
            <a:ext cx="116363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2" name="文本框 27"/>
          <p:cNvSpPr>
            <a:spLocks noChangeArrowheads="1"/>
          </p:cNvSpPr>
          <p:nvPr/>
        </p:nvSpPr>
        <p:spPr bwMode="auto">
          <a:xfrm>
            <a:off x="3256915" y="4088130"/>
            <a:ext cx="932243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Market Status Analysis   Development Status Analysis   Competitor Analysis   Self Analysis</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4"/>
          <p:cNvPicPr>
            <a:picLocks noChangeAspect="1" noChangeArrowheads="1"/>
          </p:cNvPicPr>
          <p:nvPr/>
        </p:nvPicPr>
        <p:blipFill>
          <a:blip r:embed="rId1"/>
          <a:srcRect/>
          <a:stretch>
            <a:fillRect/>
          </a:stretch>
        </p:blipFill>
        <p:spPr bwMode="auto">
          <a:xfrm>
            <a:off x="304801" y="846138"/>
            <a:ext cx="5905500"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任意多边形 8"/>
          <p:cNvSpPr>
            <a:spLocks noChangeArrowheads="1"/>
          </p:cNvSpPr>
          <p:nvPr/>
        </p:nvSpPr>
        <p:spPr bwMode="auto">
          <a:xfrm>
            <a:off x="4559302" y="2316165"/>
            <a:ext cx="296863" cy="427037"/>
          </a:xfrm>
          <a:custGeom>
            <a:avLst/>
            <a:gdLst>
              <a:gd name="T0" fmla="*/ 11872 w 1044084"/>
              <a:gd name="T1" fmla="*/ 6195 h 1502916"/>
              <a:gd name="T2" fmla="*/ 6080 w 1044084"/>
              <a:gd name="T3" fmla="*/ 11976 h 1502916"/>
              <a:gd name="T4" fmla="*/ 11872 w 1044084"/>
              <a:gd name="T5" fmla="*/ 17756 h 1502916"/>
              <a:gd name="T6" fmla="*/ 17664 w 1044084"/>
              <a:gd name="T7" fmla="*/ 11976 h 1502916"/>
              <a:gd name="T8" fmla="*/ 11872 w 1044084"/>
              <a:gd name="T9" fmla="*/ 6195 h 1502916"/>
              <a:gd name="T10" fmla="*/ 11690 w 1044084"/>
              <a:gd name="T11" fmla="*/ 4 h 1502916"/>
              <a:gd name="T12" fmla="*/ 20263 w 1044084"/>
              <a:gd name="T13" fmla="*/ 3729 h 1502916"/>
              <a:gd name="T14" fmla="*/ 20263 w 1044084"/>
              <a:gd name="T15" fmla="*/ 3729 h 1502916"/>
              <a:gd name="T16" fmla="*/ 20701 w 1044084"/>
              <a:gd name="T17" fmla="*/ 20659 h 1502916"/>
              <a:gd name="T18" fmla="*/ 12582 w 1044084"/>
              <a:gd name="T19" fmla="*/ 34477 h 1502916"/>
              <a:gd name="T20" fmla="*/ 3736 w 1044084"/>
              <a:gd name="T21" fmla="*/ 20222 h 1502916"/>
              <a:gd name="T22" fmla="*/ 3298 w 1044084"/>
              <a:gd name="T23" fmla="*/ 3292 h 1502916"/>
              <a:gd name="T24" fmla="*/ 11690 w 1044084"/>
              <a:gd name="T25" fmla="*/ 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4" name="任意多边形 11"/>
          <p:cNvSpPr>
            <a:spLocks noChangeArrowheads="1"/>
          </p:cNvSpPr>
          <p:nvPr/>
        </p:nvSpPr>
        <p:spPr bwMode="auto">
          <a:xfrm>
            <a:off x="5187951" y="3544888"/>
            <a:ext cx="203200" cy="292100"/>
          </a:xfrm>
          <a:custGeom>
            <a:avLst/>
            <a:gdLst>
              <a:gd name="T0" fmla="*/ 3807 w 1044084"/>
              <a:gd name="T1" fmla="*/ 1983 h 1502916"/>
              <a:gd name="T2" fmla="*/ 1950 w 1044084"/>
              <a:gd name="T3" fmla="*/ 3833 h 1502916"/>
              <a:gd name="T4" fmla="*/ 3807 w 1044084"/>
              <a:gd name="T5" fmla="*/ 5683 h 1502916"/>
              <a:gd name="T6" fmla="*/ 5665 w 1044084"/>
              <a:gd name="T7" fmla="*/ 3833 h 1502916"/>
              <a:gd name="T8" fmla="*/ 3807 w 1044084"/>
              <a:gd name="T9" fmla="*/ 1983 h 1502916"/>
              <a:gd name="T10" fmla="*/ 3749 w 1044084"/>
              <a:gd name="T11" fmla="*/ 1 h 1502916"/>
              <a:gd name="T12" fmla="*/ 6498 w 1044084"/>
              <a:gd name="T13" fmla="*/ 1193 h 1502916"/>
              <a:gd name="T14" fmla="*/ 6498 w 1044084"/>
              <a:gd name="T15" fmla="*/ 1193 h 1502916"/>
              <a:gd name="T16" fmla="*/ 6639 w 1044084"/>
              <a:gd name="T17" fmla="*/ 6612 h 1502916"/>
              <a:gd name="T18" fmla="*/ 4035 w 1044084"/>
              <a:gd name="T19" fmla="*/ 11034 h 1502916"/>
              <a:gd name="T20" fmla="*/ 1198 w 1044084"/>
              <a:gd name="T21" fmla="*/ 6472 h 1502916"/>
              <a:gd name="T22" fmla="*/ 1058 w 1044084"/>
              <a:gd name="T23" fmla="*/ 1054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5" name="任意多边形 22"/>
          <p:cNvSpPr>
            <a:spLocks noChangeArrowheads="1"/>
          </p:cNvSpPr>
          <p:nvPr/>
        </p:nvSpPr>
        <p:spPr bwMode="auto">
          <a:xfrm>
            <a:off x="4445001" y="4673600"/>
            <a:ext cx="269875" cy="387350"/>
          </a:xfrm>
          <a:custGeom>
            <a:avLst/>
            <a:gdLst>
              <a:gd name="T0" fmla="*/ 8920 w 1044084"/>
              <a:gd name="T1" fmla="*/ 4623 h 1502916"/>
              <a:gd name="T2" fmla="*/ 4568 w 1044084"/>
              <a:gd name="T3" fmla="*/ 8937 h 1502916"/>
              <a:gd name="T4" fmla="*/ 8920 w 1044084"/>
              <a:gd name="T5" fmla="*/ 13252 h 1502916"/>
              <a:gd name="T6" fmla="*/ 13272 w 1044084"/>
              <a:gd name="T7" fmla="*/ 8937 h 1502916"/>
              <a:gd name="T8" fmla="*/ 8920 w 1044084"/>
              <a:gd name="T9" fmla="*/ 4623 h 1502916"/>
              <a:gd name="T10" fmla="*/ 8783 w 1044084"/>
              <a:gd name="T11" fmla="*/ 3 h 1502916"/>
              <a:gd name="T12" fmla="*/ 15224 w 1044084"/>
              <a:gd name="T13" fmla="*/ 2783 h 1502916"/>
              <a:gd name="T14" fmla="*/ 15224 w 1044084"/>
              <a:gd name="T15" fmla="*/ 2783 h 1502916"/>
              <a:gd name="T16" fmla="*/ 15553 w 1044084"/>
              <a:gd name="T17" fmla="*/ 15418 h 1502916"/>
              <a:gd name="T18" fmla="*/ 9453 w 1044084"/>
              <a:gd name="T19" fmla="*/ 25730 h 1502916"/>
              <a:gd name="T20" fmla="*/ 2807 w 1044084"/>
              <a:gd name="T21" fmla="*/ 15092 h 1502916"/>
              <a:gd name="T22" fmla="*/ 2478 w 1044084"/>
              <a:gd name="T23" fmla="*/ 2457 h 1502916"/>
              <a:gd name="T24" fmla="*/ 8783 w 1044084"/>
              <a:gd name="T25" fmla="*/ 3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6" name="文本框 23"/>
          <p:cNvSpPr>
            <a:spLocks noChangeArrowheads="1"/>
          </p:cNvSpPr>
          <p:nvPr/>
        </p:nvSpPr>
        <p:spPr bwMode="auto">
          <a:xfrm>
            <a:off x="4883149" y="2333626"/>
            <a:ext cx="1543051"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Beijing </a:t>
            </a:r>
            <a:r>
              <a:rPr lang="en-US" altLang="zh-CN" sz="2400">
                <a:solidFill>
                  <a:srgbClr val="19294B"/>
                </a:solidFill>
                <a:latin typeface="Impact" panose="020B0806030902050204" pitchFamily="34" charset="0"/>
                <a:sym typeface="Impact" panose="020B0806030902050204" pitchFamily="34" charset="0"/>
              </a:rPr>
              <a:t>35%</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7" name="文本框 24"/>
          <p:cNvSpPr>
            <a:spLocks noChangeArrowheads="1"/>
          </p:cNvSpPr>
          <p:nvPr/>
        </p:nvSpPr>
        <p:spPr bwMode="auto">
          <a:xfrm>
            <a:off x="5381624" y="3435351"/>
            <a:ext cx="1543051"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Shanghai </a:t>
            </a:r>
            <a:r>
              <a:rPr lang="en-US" altLang="zh-CN" sz="2400">
                <a:solidFill>
                  <a:srgbClr val="19294B"/>
                </a:solidFill>
                <a:latin typeface="Impact" panose="020B0806030902050204" pitchFamily="34" charset="0"/>
                <a:sym typeface="Impact" panose="020B0806030902050204" pitchFamily="34" charset="0"/>
              </a:rPr>
              <a:t>21%</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8" name="文本框 25"/>
          <p:cNvSpPr>
            <a:spLocks noChangeArrowheads="1"/>
          </p:cNvSpPr>
          <p:nvPr/>
        </p:nvSpPr>
        <p:spPr bwMode="auto">
          <a:xfrm>
            <a:off x="4518025" y="4926013"/>
            <a:ext cx="1543051"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Guangzhou </a:t>
            </a:r>
            <a:r>
              <a:rPr lang="en-US" altLang="zh-CN" sz="2400">
                <a:solidFill>
                  <a:srgbClr val="19294B"/>
                </a:solidFill>
                <a:latin typeface="Impact" panose="020B0806030902050204" pitchFamily="34" charset="0"/>
                <a:sym typeface="Impact" panose="020B0806030902050204" pitchFamily="34" charset="0"/>
              </a:rPr>
              <a:t>31%</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9" name="任意多边形 26"/>
          <p:cNvSpPr>
            <a:spLocks noChangeArrowheads="1"/>
          </p:cNvSpPr>
          <p:nvPr/>
        </p:nvSpPr>
        <p:spPr bwMode="auto">
          <a:xfrm>
            <a:off x="3740151" y="3878265"/>
            <a:ext cx="203200" cy="293687"/>
          </a:xfrm>
          <a:custGeom>
            <a:avLst/>
            <a:gdLst>
              <a:gd name="T0" fmla="*/ 3807 w 1044084"/>
              <a:gd name="T1" fmla="*/ 2015 h 1502916"/>
              <a:gd name="T2" fmla="*/ 1950 w 1044084"/>
              <a:gd name="T3" fmla="*/ 3896 h 1502916"/>
              <a:gd name="T4" fmla="*/ 3807 w 1044084"/>
              <a:gd name="T5" fmla="*/ 5776 h 1502916"/>
              <a:gd name="T6" fmla="*/ 5665 w 1044084"/>
              <a:gd name="T7" fmla="*/ 3896 h 1502916"/>
              <a:gd name="T8" fmla="*/ 3807 w 1044084"/>
              <a:gd name="T9" fmla="*/ 2015 h 1502916"/>
              <a:gd name="T10" fmla="*/ 3749 w 1044084"/>
              <a:gd name="T11" fmla="*/ 1 h 1502916"/>
              <a:gd name="T12" fmla="*/ 6498 w 1044084"/>
              <a:gd name="T13" fmla="*/ 1213 h 1502916"/>
              <a:gd name="T14" fmla="*/ 6498 w 1044084"/>
              <a:gd name="T15" fmla="*/ 1213 h 1502916"/>
              <a:gd name="T16" fmla="*/ 6639 w 1044084"/>
              <a:gd name="T17" fmla="*/ 6720 h 1502916"/>
              <a:gd name="T18" fmla="*/ 4035 w 1044084"/>
              <a:gd name="T19" fmla="*/ 11215 h 1502916"/>
              <a:gd name="T20" fmla="*/ 1198 w 1044084"/>
              <a:gd name="T21" fmla="*/ 6578 h 1502916"/>
              <a:gd name="T22" fmla="*/ 1058 w 1044084"/>
              <a:gd name="T23" fmla="*/ 1071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0" name="文本框 27"/>
          <p:cNvSpPr>
            <a:spLocks noChangeArrowheads="1"/>
          </p:cNvSpPr>
          <p:nvPr/>
        </p:nvSpPr>
        <p:spPr bwMode="auto">
          <a:xfrm>
            <a:off x="3189288" y="3435351"/>
            <a:ext cx="1543051"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Chongqing </a:t>
            </a:r>
            <a:r>
              <a:rPr lang="en-US" altLang="zh-CN" sz="2400">
                <a:solidFill>
                  <a:srgbClr val="19294B"/>
                </a:solidFill>
                <a:latin typeface="Impact" panose="020B0806030902050204" pitchFamily="34" charset="0"/>
                <a:sym typeface="Impact" panose="020B0806030902050204" pitchFamily="34" charset="0"/>
              </a:rPr>
              <a:t>13%</a:t>
            </a:r>
            <a:endParaRPr lang="zh-CN" altLang="en-US" sz="2400">
              <a:solidFill>
                <a:srgbClr val="19294B"/>
              </a:solidFill>
              <a:latin typeface="Impact" panose="020B0806030902050204" pitchFamily="34" charset="0"/>
              <a:sym typeface="Impact" panose="020B0806030902050204" pitchFamily="34" charset="0"/>
            </a:endParaRPr>
          </a:p>
        </p:txBody>
      </p:sp>
      <p:sp>
        <p:nvSpPr>
          <p:cNvPr id="5131" name="文本框 28"/>
          <p:cNvSpPr>
            <a:spLocks noChangeArrowheads="1"/>
          </p:cNvSpPr>
          <p:nvPr/>
        </p:nvSpPr>
        <p:spPr bwMode="auto">
          <a:xfrm>
            <a:off x="7472680" y="1346200"/>
            <a:ext cx="4603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Market share analysis</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2" name="文本框 29"/>
          <p:cNvSpPr>
            <a:spLocks noChangeArrowheads="1"/>
          </p:cNvSpPr>
          <p:nvPr/>
        </p:nvSpPr>
        <p:spPr bwMode="auto">
          <a:xfrm>
            <a:off x="7556500" y="2733675"/>
            <a:ext cx="403860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133" name="组合 50"/>
          <p:cNvGrpSpPr/>
          <p:nvPr/>
        </p:nvGrpSpPr>
        <p:grpSpPr bwMode="auto">
          <a:xfrm>
            <a:off x="7256463" y="2422525"/>
            <a:ext cx="569912" cy="808038"/>
            <a:chOff x="0" y="0"/>
            <a:chExt cx="570354" cy="809083"/>
          </a:xfrm>
        </p:grpSpPr>
        <p:sp>
          <p:nvSpPr>
            <p:cNvPr id="5140" name="文本框 33"/>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141"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142" name="直接连接符 37"/>
            <p:cNvSpPr>
              <a:spLocks noChangeShapeType="1"/>
            </p:cNvSpPr>
            <p:nvPr/>
          </p:nvSpPr>
          <p:spPr bwMode="auto">
            <a:xfrm flipH="1">
              <a:off x="49654" y="110840"/>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grpSp>
        <p:nvGrpSpPr>
          <p:cNvPr id="5134" name="组合 51"/>
          <p:cNvGrpSpPr/>
          <p:nvPr/>
        </p:nvGrpSpPr>
        <p:grpSpPr bwMode="auto">
          <a:xfrm>
            <a:off x="7007226" y="3724275"/>
            <a:ext cx="835025" cy="850900"/>
            <a:chOff x="0" y="0"/>
            <a:chExt cx="836459" cy="850701"/>
          </a:xfrm>
        </p:grpSpPr>
        <p:grpSp>
          <p:nvGrpSpPr>
            <p:cNvPr id="5136" name="组合 43"/>
            <p:cNvGrpSpPr/>
            <p:nvPr/>
          </p:nvGrpSpPr>
          <p:grpSpPr bwMode="auto">
            <a:xfrm>
              <a:off x="0" y="0"/>
              <a:ext cx="836459" cy="850701"/>
              <a:chOff x="0" y="0"/>
              <a:chExt cx="836459" cy="850701"/>
            </a:xfrm>
          </p:grpSpPr>
          <p:sp>
            <p:nvSpPr>
              <p:cNvPr id="5138" name="文本框 40"/>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139"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5137" name="直接连接符 47"/>
            <p:cNvSpPr>
              <a:spLocks noChangeShapeType="1"/>
            </p:cNvSpPr>
            <p:nvPr/>
          </p:nvSpPr>
          <p:spPr bwMode="auto">
            <a:xfrm flipH="1">
              <a:off x="131686" y="63552"/>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5135" name="文本框 30"/>
          <p:cNvSpPr>
            <a:spLocks noChangeArrowheads="1"/>
          </p:cNvSpPr>
          <p:nvPr/>
        </p:nvSpPr>
        <p:spPr bwMode="auto">
          <a:xfrm>
            <a:off x="7472363" y="4075113"/>
            <a:ext cx="403860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平行四边形 14"/>
          <p:cNvSpPr>
            <a:spLocks noChangeArrowheads="1"/>
          </p:cNvSpPr>
          <p:nvPr/>
        </p:nvSpPr>
        <p:spPr bwMode="auto">
          <a:xfrm rot="10800000">
            <a:off x="3816351" y="4906963"/>
            <a:ext cx="7535863" cy="393700"/>
          </a:xfrm>
          <a:prstGeom prst="parallelogram">
            <a:avLst>
              <a:gd name="adj" fmla="val 190171"/>
            </a:avLst>
          </a:prstGeom>
          <a:solidFill>
            <a:srgbClr val="D8D8D8"/>
          </a:solidFill>
          <a:ln w="12700">
            <a:solidFill>
              <a:srgbClr val="F2F2F2"/>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7" name="上箭头 16"/>
          <p:cNvSpPr>
            <a:spLocks noChangeArrowheads="1"/>
          </p:cNvSpPr>
          <p:nvPr/>
        </p:nvSpPr>
        <p:spPr bwMode="auto">
          <a:xfrm>
            <a:off x="7756525" y="2511426"/>
            <a:ext cx="1031875" cy="2498725"/>
          </a:xfrm>
          <a:prstGeom prst="upArrow">
            <a:avLst>
              <a:gd name="adj1" fmla="val 50000"/>
              <a:gd name="adj2" fmla="val 49911"/>
            </a:avLst>
          </a:prstGeom>
          <a:solidFill>
            <a:srgbClr val="C00000"/>
          </a:solidFill>
          <a:ln w="12700">
            <a:solidFill>
              <a:srgbClr val="F2F2F2"/>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8" name="上箭头 19"/>
          <p:cNvSpPr>
            <a:spLocks noChangeArrowheads="1"/>
          </p:cNvSpPr>
          <p:nvPr/>
        </p:nvSpPr>
        <p:spPr bwMode="auto">
          <a:xfrm>
            <a:off x="9231314" y="1974850"/>
            <a:ext cx="1030287" cy="3036888"/>
          </a:xfrm>
          <a:prstGeom prst="upArrow">
            <a:avLst>
              <a:gd name="adj1" fmla="val 50000"/>
              <a:gd name="adj2" fmla="val 50000"/>
            </a:avLst>
          </a:prstGeom>
          <a:solidFill>
            <a:srgbClr val="C00000"/>
          </a:solidFill>
          <a:ln w="12700">
            <a:solidFill>
              <a:srgbClr val="F2F2F2"/>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9" name="上箭头 20"/>
          <p:cNvSpPr>
            <a:spLocks noChangeArrowheads="1"/>
          </p:cNvSpPr>
          <p:nvPr/>
        </p:nvSpPr>
        <p:spPr bwMode="auto">
          <a:xfrm>
            <a:off x="4708525" y="3643314"/>
            <a:ext cx="1030288" cy="1366837"/>
          </a:xfrm>
          <a:prstGeom prst="upArrow">
            <a:avLst>
              <a:gd name="adj1" fmla="val 50000"/>
              <a:gd name="adj2" fmla="val 49977"/>
            </a:avLst>
          </a:prstGeom>
          <a:solidFill>
            <a:srgbClr val="C00000"/>
          </a:solidFill>
          <a:ln w="12700">
            <a:solidFill>
              <a:srgbClr val="F2F2F2"/>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50" name="上箭头 21"/>
          <p:cNvSpPr>
            <a:spLocks noChangeArrowheads="1"/>
          </p:cNvSpPr>
          <p:nvPr/>
        </p:nvSpPr>
        <p:spPr bwMode="auto">
          <a:xfrm>
            <a:off x="6283325" y="2840040"/>
            <a:ext cx="1030288" cy="2238375"/>
          </a:xfrm>
          <a:prstGeom prst="upArrow">
            <a:avLst>
              <a:gd name="adj1" fmla="val 50000"/>
              <a:gd name="adj2" fmla="val 49999"/>
            </a:avLst>
          </a:prstGeom>
          <a:solidFill>
            <a:srgbClr val="C00000"/>
          </a:solidFill>
          <a:ln w="12700">
            <a:solidFill>
              <a:srgbClr val="F2F2F2"/>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51" name="文本框 22"/>
          <p:cNvSpPr>
            <a:spLocks noChangeArrowheads="1"/>
          </p:cNvSpPr>
          <p:nvPr/>
        </p:nvSpPr>
        <p:spPr bwMode="auto">
          <a:xfrm>
            <a:off x="1012826" y="825500"/>
            <a:ext cx="37973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Development trend analysis</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2" name="文本框 23"/>
          <p:cNvSpPr>
            <a:spLocks noChangeArrowheads="1"/>
          </p:cNvSpPr>
          <p:nvPr/>
        </p:nvSpPr>
        <p:spPr bwMode="auto">
          <a:xfrm>
            <a:off x="4591685" y="3170555"/>
            <a:ext cx="124904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general</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3" name="文本框 24"/>
          <p:cNvSpPr>
            <a:spLocks noChangeArrowheads="1"/>
          </p:cNvSpPr>
          <p:nvPr/>
        </p:nvSpPr>
        <p:spPr bwMode="auto">
          <a:xfrm>
            <a:off x="6043930" y="2378075"/>
            <a:ext cx="147891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medium</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4" name="文本框 25"/>
          <p:cNvSpPr>
            <a:spLocks noChangeArrowheads="1"/>
          </p:cNvSpPr>
          <p:nvPr/>
        </p:nvSpPr>
        <p:spPr bwMode="auto">
          <a:xfrm>
            <a:off x="7756525" y="2018030"/>
            <a:ext cx="116840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better</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5" name="文本框 26"/>
          <p:cNvSpPr>
            <a:spLocks noChangeArrowheads="1"/>
          </p:cNvSpPr>
          <p:nvPr/>
        </p:nvSpPr>
        <p:spPr bwMode="auto">
          <a:xfrm>
            <a:off x="9231630" y="1481455"/>
            <a:ext cx="212153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Good prospects</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6" name="文本框 28"/>
          <p:cNvSpPr>
            <a:spLocks noChangeArrowheads="1"/>
          </p:cNvSpPr>
          <p:nvPr/>
        </p:nvSpPr>
        <p:spPr bwMode="auto">
          <a:xfrm>
            <a:off x="1055688" y="2511427"/>
            <a:ext cx="3490912"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157" name="组合 29"/>
          <p:cNvGrpSpPr/>
          <p:nvPr/>
        </p:nvGrpSpPr>
        <p:grpSpPr bwMode="auto">
          <a:xfrm>
            <a:off x="755652" y="2198690"/>
            <a:ext cx="569913" cy="809625"/>
            <a:chOff x="0" y="0"/>
            <a:chExt cx="570354" cy="809083"/>
          </a:xfrm>
        </p:grpSpPr>
        <p:sp>
          <p:nvSpPr>
            <p:cNvPr id="6168" name="文本框 30"/>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169" name="直角三角形 31"/>
            <p:cNvSpPr>
              <a:spLocks noChangeArrowheads="1"/>
            </p:cNvSpPr>
            <p:nvPr/>
          </p:nvSpPr>
          <p:spPr bwMode="auto">
            <a:xfrm rot="-5559855">
              <a:off x="155637" y="454384"/>
              <a:ext cx="200467" cy="161249"/>
            </a:xfrm>
            <a:prstGeom prst="rtTriangle">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70" name="直接连接符 32"/>
            <p:cNvSpPr>
              <a:spLocks noChangeShapeType="1"/>
            </p:cNvSpPr>
            <p:nvPr/>
          </p:nvSpPr>
          <p:spPr bwMode="auto">
            <a:xfrm flipH="1">
              <a:off x="49654" y="110840"/>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grpSp>
        <p:nvGrpSpPr>
          <p:cNvPr id="6158" name="组合 33"/>
          <p:cNvGrpSpPr/>
          <p:nvPr/>
        </p:nvGrpSpPr>
        <p:grpSpPr bwMode="auto">
          <a:xfrm>
            <a:off x="527052" y="3798888"/>
            <a:ext cx="835025" cy="850900"/>
            <a:chOff x="0" y="0"/>
            <a:chExt cx="836459" cy="850701"/>
          </a:xfrm>
        </p:grpSpPr>
        <p:grpSp>
          <p:nvGrpSpPr>
            <p:cNvPr id="6164" name="组合 34"/>
            <p:cNvGrpSpPr/>
            <p:nvPr/>
          </p:nvGrpSpPr>
          <p:grpSpPr bwMode="auto">
            <a:xfrm>
              <a:off x="0" y="0"/>
              <a:ext cx="836459" cy="850701"/>
              <a:chOff x="0" y="0"/>
              <a:chExt cx="836459" cy="850701"/>
            </a:xfrm>
          </p:grpSpPr>
          <p:sp>
            <p:nvSpPr>
              <p:cNvPr id="6166" name="文本框 36"/>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167" name="直角三角形 37"/>
              <p:cNvSpPr>
                <a:spLocks noChangeArrowheads="1"/>
              </p:cNvSpPr>
              <p:nvPr/>
            </p:nvSpPr>
            <p:spPr bwMode="auto">
              <a:xfrm rot="-5249366">
                <a:off x="11832" y="26070"/>
                <a:ext cx="812796" cy="836459"/>
              </a:xfrm>
              <a:prstGeom prst="rtTriangle">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6165" name="直接连接符 35"/>
            <p:cNvSpPr>
              <a:spLocks noChangeShapeType="1"/>
            </p:cNvSpPr>
            <p:nvPr/>
          </p:nvSpPr>
          <p:spPr bwMode="auto">
            <a:xfrm flipH="1">
              <a:off x="131686" y="63552"/>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6159" name="文本框 38"/>
          <p:cNvSpPr>
            <a:spLocks noChangeArrowheads="1"/>
          </p:cNvSpPr>
          <p:nvPr/>
        </p:nvSpPr>
        <p:spPr bwMode="auto">
          <a:xfrm>
            <a:off x="992189" y="4149727"/>
            <a:ext cx="35988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0" name="文本框 39"/>
          <p:cNvSpPr>
            <a:spLocks noChangeArrowheads="1"/>
          </p:cNvSpPr>
          <p:nvPr/>
        </p:nvSpPr>
        <p:spPr bwMode="auto">
          <a:xfrm>
            <a:off x="4545965" y="5437505"/>
            <a:ext cx="129476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trend</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1" name="文本框 40"/>
          <p:cNvSpPr>
            <a:spLocks noChangeArrowheads="1"/>
          </p:cNvSpPr>
          <p:nvPr/>
        </p:nvSpPr>
        <p:spPr bwMode="auto">
          <a:xfrm>
            <a:off x="6283325" y="5437505"/>
            <a:ext cx="110045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trend</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2" name="文本框 41"/>
          <p:cNvSpPr>
            <a:spLocks noChangeArrowheads="1"/>
          </p:cNvSpPr>
          <p:nvPr/>
        </p:nvSpPr>
        <p:spPr bwMode="auto">
          <a:xfrm>
            <a:off x="7894955" y="5437505"/>
            <a:ext cx="115443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trend</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3" name="文本框 42"/>
          <p:cNvSpPr>
            <a:spLocks noChangeArrowheads="1"/>
          </p:cNvSpPr>
          <p:nvPr/>
        </p:nvSpPr>
        <p:spPr bwMode="auto">
          <a:xfrm>
            <a:off x="9372600" y="5437505"/>
            <a:ext cx="125412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trend</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a:spLocks noChangeArrowheads="1"/>
          </p:cNvSpPr>
          <p:nvPr/>
        </p:nvSpPr>
        <p:spPr bwMode="auto">
          <a:xfrm>
            <a:off x="4705351" y="4873625"/>
            <a:ext cx="27813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competitor</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 analysis</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1" name="任意多边形 15"/>
          <p:cNvSpPr>
            <a:spLocks noChangeArrowheads="1"/>
          </p:cNvSpPr>
          <p:nvPr/>
        </p:nvSpPr>
        <p:spPr bwMode="auto">
          <a:xfrm>
            <a:off x="2662239" y="1978027"/>
            <a:ext cx="6867525" cy="3432175"/>
          </a:xfrm>
          <a:custGeom>
            <a:avLst/>
            <a:gdLst>
              <a:gd name="T0" fmla="*/ 5958908 w 6867238"/>
              <a:gd name="T1" fmla="*/ 1108123 h 3431878"/>
              <a:gd name="T2" fmla="*/ 6129282 w 6867238"/>
              <a:gd name="T3" fmla="*/ 1304247 h 3431878"/>
              <a:gd name="T4" fmla="*/ 6868100 w 6867238"/>
              <a:gd name="T5" fmla="*/ 3432768 h 3431878"/>
              <a:gd name="T6" fmla="*/ 5180014 w 6867238"/>
              <a:gd name="T7" fmla="*/ 3432768 h 3431878"/>
              <a:gd name="T8" fmla="*/ 4826846 w 6867238"/>
              <a:gd name="T9" fmla="*/ 2379604 h 3431878"/>
              <a:gd name="T10" fmla="*/ 4763680 w 6867238"/>
              <a:gd name="T11" fmla="*/ 2303513 h 3431878"/>
              <a:gd name="T12" fmla="*/ 963375 w 6867238"/>
              <a:gd name="T13" fmla="*/ 1048697 h 3431878"/>
              <a:gd name="T14" fmla="*/ 2157369 w 6867238"/>
              <a:gd name="T15" fmla="*/ 2242852 h 3431878"/>
              <a:gd name="T16" fmla="*/ 2141654 w 6867238"/>
              <a:gd name="T17" fmla="*/ 2258663 h 3431878"/>
              <a:gd name="T18" fmla="*/ 1688085 w 6867238"/>
              <a:gd name="T19" fmla="*/ 3432768 h 3431878"/>
              <a:gd name="T20" fmla="*/ 0 w 6867238"/>
              <a:gd name="T21" fmla="*/ 3432768 h 3431878"/>
              <a:gd name="T22" fmla="*/ 948250 w 6867238"/>
              <a:gd name="T23" fmla="*/ 1063161 h 3431878"/>
              <a:gd name="T24" fmla="*/ 3358891 w 6867238"/>
              <a:gd name="T25" fmla="*/ 159 h 3431878"/>
              <a:gd name="T26" fmla="*/ 3358891 w 6867238"/>
              <a:gd name="T27" fmla="*/ 1690363 h 3431878"/>
              <a:gd name="T28" fmla="*/ 3255537 w 6867238"/>
              <a:gd name="T29" fmla="*/ 1695584 h 3431878"/>
              <a:gd name="T30" fmla="*/ 2372683 w 6867238"/>
              <a:gd name="T31" fmla="*/ 2046145 h 3431878"/>
              <a:gd name="T32" fmla="*/ 2259489 w 6867238"/>
              <a:gd name="T33" fmla="*/ 2141285 h 3431878"/>
              <a:gd name="T34" fmla="*/ 1067489 w 6867238"/>
              <a:gd name="T35" fmla="*/ 949124 h 3431878"/>
              <a:gd name="T36" fmla="*/ 1178942 w 6867238"/>
              <a:gd name="T37" fmla="*/ 842532 h 3431878"/>
              <a:gd name="T38" fmla="*/ 3257335 w 6867238"/>
              <a:gd name="T39" fmla="*/ 2727 h 3431878"/>
              <a:gd name="T40" fmla="*/ 3502909 w 6867238"/>
              <a:gd name="T41" fmla="*/ 0 h 3431878"/>
              <a:gd name="T42" fmla="*/ 3610767 w 6867238"/>
              <a:gd name="T43" fmla="*/ 2727 h 3431878"/>
              <a:gd name="T44" fmla="*/ 5689158 w 6867238"/>
              <a:gd name="T45" fmla="*/ 842532 h 3431878"/>
              <a:gd name="T46" fmla="*/ 5858684 w 6867238"/>
              <a:gd name="T47" fmla="*/ 1004662 h 3431878"/>
              <a:gd name="T48" fmla="*/ 4665832 w 6867238"/>
              <a:gd name="T49" fmla="*/ 2197675 h 3431878"/>
              <a:gd name="T50" fmla="*/ 4615732 w 6867238"/>
              <a:gd name="T51" fmla="*/ 2147268 h 3431878"/>
              <a:gd name="T52" fmla="*/ 3612567 w 6867238"/>
              <a:gd name="T53" fmla="*/ 1695584 h 3431878"/>
              <a:gd name="T54" fmla="*/ 3502909 w 6867238"/>
              <a:gd name="T55" fmla="*/ 1690045 h 34318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67238"/>
              <a:gd name="T85" fmla="*/ 0 h 3431878"/>
              <a:gd name="T86" fmla="*/ 6867238 w 6867238"/>
              <a:gd name="T87" fmla="*/ 3431878 h 34318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67238" h="3431878">
                <a:moveTo>
                  <a:pt x="5958161" y="1107835"/>
                </a:moveTo>
                <a:lnTo>
                  <a:pt x="6128512" y="1303908"/>
                </a:lnTo>
                <a:cubicBezTo>
                  <a:pt x="6591095" y="1888934"/>
                  <a:pt x="6867238" y="2628158"/>
                  <a:pt x="6867238" y="3431878"/>
                </a:cubicBezTo>
                <a:lnTo>
                  <a:pt x="5179367" y="3431878"/>
                </a:lnTo>
                <a:cubicBezTo>
                  <a:pt x="5179367" y="3036426"/>
                  <a:pt x="5047881" y="2671684"/>
                  <a:pt x="4826241" y="2378987"/>
                </a:cubicBezTo>
                <a:lnTo>
                  <a:pt x="4763082" y="2302915"/>
                </a:lnTo>
                <a:lnTo>
                  <a:pt x="5958161" y="1107835"/>
                </a:lnTo>
                <a:close/>
                <a:moveTo>
                  <a:pt x="963254" y="1048424"/>
                </a:moveTo>
                <a:lnTo>
                  <a:pt x="2157099" y="2242270"/>
                </a:lnTo>
                <a:lnTo>
                  <a:pt x="2141386" y="2258077"/>
                </a:lnTo>
                <a:cubicBezTo>
                  <a:pt x="1859610" y="2568099"/>
                  <a:pt x="1687872" y="2979933"/>
                  <a:pt x="1687872" y="3431878"/>
                </a:cubicBezTo>
                <a:lnTo>
                  <a:pt x="0" y="3431878"/>
                </a:lnTo>
                <a:cubicBezTo>
                  <a:pt x="0" y="2513341"/>
                  <a:pt x="360676" y="1679043"/>
                  <a:pt x="948130" y="1062885"/>
                </a:cubicBezTo>
                <a:lnTo>
                  <a:pt x="963254" y="1048424"/>
                </a:lnTo>
                <a:close/>
                <a:moveTo>
                  <a:pt x="3358470" y="159"/>
                </a:moveTo>
                <a:lnTo>
                  <a:pt x="3358470" y="1689925"/>
                </a:lnTo>
                <a:lnTo>
                  <a:pt x="3255128" y="1695143"/>
                </a:lnTo>
                <a:cubicBezTo>
                  <a:pt x="2925014" y="1728668"/>
                  <a:pt x="2622090" y="1854168"/>
                  <a:pt x="2372386" y="2045614"/>
                </a:cubicBezTo>
                <a:lnTo>
                  <a:pt x="2259206" y="2140730"/>
                </a:lnTo>
                <a:lnTo>
                  <a:pt x="1067354" y="948878"/>
                </a:lnTo>
                <a:lnTo>
                  <a:pt x="1178794" y="842313"/>
                </a:lnTo>
                <a:cubicBezTo>
                  <a:pt x="1740593" y="352723"/>
                  <a:pt x="2463204" y="42961"/>
                  <a:pt x="3256926" y="2727"/>
                </a:cubicBezTo>
                <a:lnTo>
                  <a:pt x="3358470" y="159"/>
                </a:lnTo>
                <a:close/>
                <a:moveTo>
                  <a:pt x="3502470" y="0"/>
                </a:moveTo>
                <a:lnTo>
                  <a:pt x="3610313" y="2727"/>
                </a:lnTo>
                <a:cubicBezTo>
                  <a:pt x="4404035" y="42961"/>
                  <a:pt x="5126646" y="352723"/>
                  <a:pt x="5688445" y="842313"/>
                </a:cubicBezTo>
                <a:lnTo>
                  <a:pt x="5857949" y="1004401"/>
                </a:lnTo>
                <a:lnTo>
                  <a:pt x="4665245" y="2197105"/>
                </a:lnTo>
                <a:lnTo>
                  <a:pt x="4615151" y="2146711"/>
                </a:lnTo>
                <a:cubicBezTo>
                  <a:pt x="4345370" y="1898556"/>
                  <a:pt x="3997246" y="1734256"/>
                  <a:pt x="3612113" y="1695143"/>
                </a:cubicBezTo>
                <a:lnTo>
                  <a:pt x="3502470" y="1689607"/>
                </a:lnTo>
                <a:lnTo>
                  <a:pt x="3502470" y="0"/>
                </a:lnTo>
                <a:close/>
              </a:path>
            </a:pathLst>
          </a:custGeom>
          <a:gradFill rotWithShape="1">
            <a:gsLst>
              <a:gs pos="0">
                <a:srgbClr val="FAFAFA"/>
              </a:gs>
              <a:gs pos="100000">
                <a:srgbClr val="E3E3E3"/>
              </a:gs>
            </a:gsLst>
            <a:path path="rect">
              <a:fillToRect l="50000" t="50000" r="50000" b="50000"/>
            </a:path>
          </a:gradFill>
          <a:ln w="12700">
            <a:solidFill>
              <a:srgbClr val="19294B"/>
            </a:solidFill>
            <a:miter lim="800000"/>
          </a:ln>
        </p:spPr>
        <p:txBody>
          <a:bodyPr anchor="ctr"/>
          <a:lstStyle/>
          <a:p>
            <a:endParaRPr lang="zh-CN" altLang="en-US"/>
          </a:p>
        </p:txBody>
      </p:sp>
      <p:sp>
        <p:nvSpPr>
          <p:cNvPr id="7172" name="文本框 19"/>
          <p:cNvSpPr>
            <a:spLocks noChangeArrowheads="1"/>
          </p:cNvSpPr>
          <p:nvPr/>
        </p:nvSpPr>
        <p:spPr bwMode="auto">
          <a:xfrm>
            <a:off x="2783205" y="4248150"/>
            <a:ext cx="173164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Product Strategy</a:t>
            </a:r>
            <a:endPar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3" name="文本框 20"/>
          <p:cNvSpPr>
            <a:spLocks noChangeArrowheads="1"/>
          </p:cNvSpPr>
          <p:nvPr/>
        </p:nvSpPr>
        <p:spPr bwMode="auto">
          <a:xfrm>
            <a:off x="4171950" y="2527300"/>
            <a:ext cx="199961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Channel strategy</a:t>
            </a:r>
            <a:endPar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4" name="文本框 21"/>
          <p:cNvSpPr>
            <a:spLocks noChangeArrowheads="1"/>
          </p:cNvSpPr>
          <p:nvPr/>
        </p:nvSpPr>
        <p:spPr bwMode="auto">
          <a:xfrm>
            <a:off x="6309360" y="2527300"/>
            <a:ext cx="190182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Price Strategy</a:t>
            </a:r>
            <a:endPar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5" name="文本框 22"/>
          <p:cNvSpPr>
            <a:spLocks noChangeArrowheads="1"/>
          </p:cNvSpPr>
          <p:nvPr/>
        </p:nvSpPr>
        <p:spPr bwMode="auto">
          <a:xfrm>
            <a:off x="7673975" y="4206875"/>
            <a:ext cx="2040890"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Marketing strategy</a:t>
            </a:r>
            <a:endPar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6" name="文本框 23"/>
          <p:cNvSpPr>
            <a:spLocks noChangeArrowheads="1"/>
          </p:cNvSpPr>
          <p:nvPr/>
        </p:nvSpPr>
        <p:spPr bwMode="auto">
          <a:xfrm>
            <a:off x="217488" y="3694114"/>
            <a:ext cx="25654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7" name="文本框 24"/>
          <p:cNvSpPr>
            <a:spLocks noChangeArrowheads="1"/>
          </p:cNvSpPr>
          <p:nvPr/>
        </p:nvSpPr>
        <p:spPr bwMode="auto">
          <a:xfrm>
            <a:off x="2782889" y="890589"/>
            <a:ext cx="25669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8" name="文本框 25"/>
          <p:cNvSpPr>
            <a:spLocks noChangeArrowheads="1"/>
          </p:cNvSpPr>
          <p:nvPr/>
        </p:nvSpPr>
        <p:spPr bwMode="auto">
          <a:xfrm>
            <a:off x="7673975" y="796925"/>
            <a:ext cx="25654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9" name="文本框 26"/>
          <p:cNvSpPr>
            <a:spLocks noChangeArrowheads="1"/>
          </p:cNvSpPr>
          <p:nvPr/>
        </p:nvSpPr>
        <p:spPr bwMode="auto">
          <a:xfrm>
            <a:off x="9544051" y="3694114"/>
            <a:ext cx="25654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first analysis point here</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Please enter the second analysis point here</a:t>
            </a: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180" name="组合 42"/>
          <p:cNvGrpSpPr/>
          <p:nvPr/>
        </p:nvGrpSpPr>
        <p:grpSpPr bwMode="auto">
          <a:xfrm>
            <a:off x="5556252" y="4229100"/>
            <a:ext cx="1038225" cy="617538"/>
            <a:chOff x="0" y="0"/>
            <a:chExt cx="1333638" cy="793012"/>
          </a:xfrm>
        </p:grpSpPr>
        <p:grpSp>
          <p:nvGrpSpPr>
            <p:cNvPr id="7181" name="组合 27"/>
            <p:cNvGrpSpPr/>
            <p:nvPr/>
          </p:nvGrpSpPr>
          <p:grpSpPr bwMode="auto">
            <a:xfrm rot="322000">
              <a:off x="0" y="1"/>
              <a:ext cx="398238" cy="793011"/>
              <a:chOff x="0" y="0"/>
              <a:chExt cx="1292236" cy="2573230"/>
            </a:xfrm>
          </p:grpSpPr>
          <p:sp>
            <p:nvSpPr>
              <p:cNvPr id="7192" name="圆角矩形 2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3" name="圆角矩形 2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4" name="任意多边形 3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95" name="任意多边形 3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7182" name="组合 32"/>
            <p:cNvGrpSpPr/>
            <p:nvPr/>
          </p:nvGrpSpPr>
          <p:grpSpPr bwMode="auto">
            <a:xfrm rot="322000">
              <a:off x="469631" y="0"/>
              <a:ext cx="398238" cy="793011"/>
              <a:chOff x="0" y="0"/>
              <a:chExt cx="1292236" cy="2573230"/>
            </a:xfrm>
          </p:grpSpPr>
          <p:sp>
            <p:nvSpPr>
              <p:cNvPr id="7188" name="圆角矩形 33"/>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9" name="圆角矩形 34"/>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0" name="任意多边形 35"/>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91" name="任意多边形 36"/>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7183" name="组合 37"/>
            <p:cNvGrpSpPr/>
            <p:nvPr/>
          </p:nvGrpSpPr>
          <p:grpSpPr bwMode="auto">
            <a:xfrm rot="322000">
              <a:off x="935400" y="1"/>
              <a:ext cx="398238" cy="793011"/>
              <a:chOff x="0" y="0"/>
              <a:chExt cx="1292236" cy="2573230"/>
            </a:xfrm>
          </p:grpSpPr>
          <p:sp>
            <p:nvSpPr>
              <p:cNvPr id="7184" name="圆角矩形 3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5" name="圆角矩形 3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6" name="任意多边形 4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87" name="任意多边形 4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圆角矩形 2"/>
          <p:cNvSpPr>
            <a:spLocks noChangeArrowheads="1"/>
          </p:cNvSpPr>
          <p:nvPr/>
        </p:nvSpPr>
        <p:spPr bwMode="auto">
          <a:xfrm>
            <a:off x="1630364" y="12557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5" name="圆角矩形 4"/>
          <p:cNvSpPr>
            <a:spLocks noChangeArrowheads="1"/>
          </p:cNvSpPr>
          <p:nvPr/>
        </p:nvSpPr>
        <p:spPr bwMode="auto">
          <a:xfrm>
            <a:off x="6284913" y="12557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6" name="圆角矩形 5"/>
          <p:cNvSpPr>
            <a:spLocks noChangeArrowheads="1"/>
          </p:cNvSpPr>
          <p:nvPr/>
        </p:nvSpPr>
        <p:spPr bwMode="auto">
          <a:xfrm>
            <a:off x="1630364" y="35925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7" name="圆角矩形 6"/>
          <p:cNvSpPr>
            <a:spLocks noChangeArrowheads="1"/>
          </p:cNvSpPr>
          <p:nvPr/>
        </p:nvSpPr>
        <p:spPr bwMode="auto">
          <a:xfrm>
            <a:off x="6284913" y="35925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8" name="椭圆 7"/>
          <p:cNvSpPr>
            <a:spLocks noChangeArrowheads="1"/>
          </p:cNvSpPr>
          <p:nvPr/>
        </p:nvSpPr>
        <p:spPr bwMode="auto">
          <a:xfrm>
            <a:off x="5051425" y="2351088"/>
            <a:ext cx="2133600" cy="2133600"/>
          </a:xfrm>
          <a:prstGeom prst="ellipse">
            <a:avLst/>
          </a:prstGeom>
          <a:solidFill>
            <a:srgbClr val="F9F9F9"/>
          </a:solidFill>
          <a:ln w="9525">
            <a:solidFill>
              <a:srgbClr val="19294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9" name="文本框 8"/>
          <p:cNvSpPr>
            <a:spLocks noChangeArrowheads="1"/>
          </p:cNvSpPr>
          <p:nvPr/>
        </p:nvSpPr>
        <p:spPr bwMode="auto">
          <a:xfrm>
            <a:off x="5246688" y="3084515"/>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SWOT</a:t>
            </a:r>
            <a:endParaRPr lang="zh-CN" altLang="en-US"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0" name="矩形 12"/>
          <p:cNvSpPr>
            <a:spLocks noChangeArrowheads="1"/>
          </p:cNvSpPr>
          <p:nvPr/>
        </p:nvSpPr>
        <p:spPr bwMode="auto">
          <a:xfrm>
            <a:off x="1779589" y="1452564"/>
            <a:ext cx="184086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Advantage</a:t>
            </a:r>
            <a:endPar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1" name="矩形 13"/>
          <p:cNvSpPr>
            <a:spLocks noChangeArrowheads="1"/>
          </p:cNvSpPr>
          <p:nvPr/>
        </p:nvSpPr>
        <p:spPr bwMode="auto">
          <a:xfrm>
            <a:off x="1814513" y="2008188"/>
            <a:ext cx="29511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Enter the advantages here Input characteristics</a:t>
            </a:r>
            <a:endPar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2" name="矩形 14"/>
          <p:cNvSpPr>
            <a:spLocks noChangeArrowheads="1"/>
          </p:cNvSpPr>
          <p:nvPr/>
        </p:nvSpPr>
        <p:spPr bwMode="auto">
          <a:xfrm>
            <a:off x="1779589" y="3883027"/>
            <a:ext cx="20402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opportunity</a:t>
            </a:r>
            <a:endPar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3" name="矩形 15"/>
          <p:cNvSpPr>
            <a:spLocks noChangeArrowheads="1"/>
          </p:cNvSpPr>
          <p:nvPr/>
        </p:nvSpPr>
        <p:spPr bwMode="auto">
          <a:xfrm>
            <a:off x="1814513" y="4438650"/>
            <a:ext cx="295116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Enter opportunity analysis here Enter opportunity analysis here</a:t>
            </a:r>
            <a:endPar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4" name="矩形 16"/>
          <p:cNvSpPr>
            <a:spLocks noChangeArrowheads="1"/>
          </p:cNvSpPr>
          <p:nvPr/>
        </p:nvSpPr>
        <p:spPr bwMode="auto">
          <a:xfrm>
            <a:off x="7400926" y="3883027"/>
            <a:ext cx="11766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Threat</a:t>
            </a:r>
            <a:endPar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5" name="矩形 17"/>
          <p:cNvSpPr>
            <a:spLocks noChangeArrowheads="1"/>
          </p:cNvSpPr>
          <p:nvPr/>
        </p:nvSpPr>
        <p:spPr bwMode="auto">
          <a:xfrm>
            <a:off x="7437437" y="4438650"/>
            <a:ext cx="295116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Enter threat analysis here Enter threat analysis here</a:t>
            </a:r>
            <a:endPar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6" name="矩形 21"/>
          <p:cNvSpPr>
            <a:spLocks noChangeArrowheads="1"/>
          </p:cNvSpPr>
          <p:nvPr/>
        </p:nvSpPr>
        <p:spPr bwMode="auto">
          <a:xfrm>
            <a:off x="7400926" y="1452564"/>
            <a:ext cx="2269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Disadvantage</a:t>
            </a:r>
            <a:endPar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7" name="矩形 22"/>
          <p:cNvSpPr>
            <a:spLocks noChangeArrowheads="1"/>
          </p:cNvSpPr>
          <p:nvPr/>
        </p:nvSpPr>
        <p:spPr bwMode="auto">
          <a:xfrm>
            <a:off x="7437437" y="2008188"/>
            <a:ext cx="295116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Enter the disadvantage content here Enter the disadvantage content here</a:t>
            </a:r>
            <a:endPar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9219" name="组合 26"/>
          <p:cNvGrpSpPr/>
          <p:nvPr/>
        </p:nvGrpSpPr>
        <p:grpSpPr bwMode="auto">
          <a:xfrm>
            <a:off x="-92075" y="2354263"/>
            <a:ext cx="12379325" cy="1543050"/>
            <a:chOff x="0" y="0"/>
            <a:chExt cx="12382501" cy="1543050"/>
          </a:xfrm>
        </p:grpSpPr>
        <p:sp>
          <p:nvSpPr>
            <p:cNvPr id="9223"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4"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5" name="文本框 9"/>
            <p:cNvSpPr>
              <a:spLocks noChangeArrowheads="1"/>
            </p:cNvSpPr>
            <p:nvPr/>
          </p:nvSpPr>
          <p:spPr bwMode="auto">
            <a:xfrm>
              <a:off x="3936774" y="448359"/>
              <a:ext cx="551542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Objectives</a:t>
              </a:r>
              <a:endPar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9220"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1" name="文本框 8"/>
          <p:cNvSpPr>
            <a:spLocks noChangeArrowheads="1"/>
          </p:cNvSpPr>
          <p:nvPr/>
        </p:nvSpPr>
        <p:spPr bwMode="auto">
          <a:xfrm>
            <a:off x="1814514" y="2209800"/>
            <a:ext cx="116363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2" name="文本框 27"/>
          <p:cNvSpPr>
            <a:spLocks noChangeArrowheads="1"/>
          </p:cNvSpPr>
          <p:nvPr/>
        </p:nvSpPr>
        <p:spPr bwMode="auto">
          <a:xfrm>
            <a:off x="3841750" y="3973515"/>
            <a:ext cx="6940551"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Increase sales, handle inventory, fight competitors, increase brand awareness</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3"/>
          <p:cNvGrpSpPr/>
          <p:nvPr/>
        </p:nvGrpSpPr>
        <p:grpSpPr bwMode="auto">
          <a:xfrm>
            <a:off x="4479926" y="2181225"/>
            <a:ext cx="3257551" cy="3257550"/>
            <a:chOff x="0" y="0"/>
            <a:chExt cx="3257550" cy="3257550"/>
          </a:xfrm>
        </p:grpSpPr>
        <p:sp>
          <p:nvSpPr>
            <p:cNvPr id="10267" name="椭圆 1"/>
            <p:cNvSpPr>
              <a:spLocks noChangeArrowheads="1"/>
            </p:cNvSpPr>
            <p:nvPr/>
          </p:nvSpPr>
          <p:spPr bwMode="auto">
            <a:xfrm>
              <a:off x="0" y="0"/>
              <a:ext cx="3257550" cy="3257550"/>
            </a:xfrm>
            <a:prstGeom prst="ellipse">
              <a:avLst/>
            </a:prstGeom>
            <a:solidFill>
              <a:srgbClr val="19294B"/>
            </a:solidFill>
            <a:ln w="1270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8" name="椭圆 2"/>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3" name="文本框 4"/>
          <p:cNvSpPr>
            <a:spLocks noChangeArrowheads="1"/>
          </p:cNvSpPr>
          <p:nvPr/>
        </p:nvSpPr>
        <p:spPr bwMode="auto">
          <a:xfrm>
            <a:off x="5500689" y="3125788"/>
            <a:ext cx="10287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88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88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244" name="组合 5"/>
          <p:cNvGrpSpPr/>
          <p:nvPr/>
        </p:nvGrpSpPr>
        <p:grpSpPr bwMode="auto">
          <a:xfrm>
            <a:off x="2466975" y="1219200"/>
            <a:ext cx="2057400" cy="2057400"/>
            <a:chOff x="0" y="0"/>
            <a:chExt cx="3257550" cy="3257550"/>
          </a:xfrm>
        </p:grpSpPr>
        <p:sp>
          <p:nvSpPr>
            <p:cNvPr id="10265" name="椭圆 6"/>
            <p:cNvSpPr>
              <a:spLocks noChangeArrowheads="1"/>
            </p:cNvSpPr>
            <p:nvPr/>
          </p:nvSpPr>
          <p:spPr bwMode="auto">
            <a:xfrm>
              <a:off x="0" y="0"/>
              <a:ext cx="3257550" cy="3257550"/>
            </a:xfrm>
            <a:prstGeom prst="ellipse">
              <a:avLst/>
            </a:prstGeom>
            <a:solidFill>
              <a:srgbClr val="19294B"/>
            </a:solidFill>
            <a:ln w="1270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6" name="椭圆 7"/>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5" name="文本框 8"/>
          <p:cNvSpPr>
            <a:spLocks noChangeArrowheads="1"/>
          </p:cNvSpPr>
          <p:nvPr/>
        </p:nvSpPr>
        <p:spPr bwMode="auto">
          <a:xfrm>
            <a:off x="2809875" y="1831975"/>
            <a:ext cx="2286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a:solidFill>
                  <a:srgbClr val="C00000"/>
                </a:solidFill>
                <a:latin typeface="Impact" panose="020B0806030902050204" pitchFamily="34" charset="0"/>
                <a:sym typeface="Impact" panose="020B0806030902050204" pitchFamily="34" charset="0"/>
              </a:rPr>
              <a:t>41.3%</a:t>
            </a:r>
            <a:endParaRPr lang="zh-CN" altLang="en-US" sz="4800">
              <a:solidFill>
                <a:srgbClr val="C00000"/>
              </a:solidFill>
              <a:latin typeface="Impact" panose="020B0806030902050204" pitchFamily="34" charset="0"/>
              <a:sym typeface="Impact" panose="020B0806030902050204" pitchFamily="34" charset="0"/>
            </a:endParaRPr>
          </a:p>
        </p:txBody>
      </p:sp>
      <p:grpSp>
        <p:nvGrpSpPr>
          <p:cNvPr id="10246" name="组合 9"/>
          <p:cNvGrpSpPr/>
          <p:nvPr/>
        </p:nvGrpSpPr>
        <p:grpSpPr bwMode="auto">
          <a:xfrm>
            <a:off x="1085850" y="438150"/>
            <a:ext cx="1200151" cy="1200150"/>
            <a:chOff x="0" y="0"/>
            <a:chExt cx="3257550" cy="3257550"/>
          </a:xfrm>
        </p:grpSpPr>
        <p:sp>
          <p:nvSpPr>
            <p:cNvPr id="10263" name="椭圆 10"/>
            <p:cNvSpPr>
              <a:spLocks noChangeArrowheads="1"/>
            </p:cNvSpPr>
            <p:nvPr/>
          </p:nvSpPr>
          <p:spPr bwMode="auto">
            <a:xfrm>
              <a:off x="0" y="0"/>
              <a:ext cx="3257550" cy="3257550"/>
            </a:xfrm>
            <a:prstGeom prst="ellipse">
              <a:avLst/>
            </a:prstGeom>
            <a:solidFill>
              <a:srgbClr val="19294B"/>
            </a:solidFill>
            <a:ln w="1270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4" name="椭圆 11"/>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7" name="文本框 12"/>
          <p:cNvSpPr>
            <a:spLocks noChangeArrowheads="1"/>
          </p:cNvSpPr>
          <p:nvPr/>
        </p:nvSpPr>
        <p:spPr bwMode="auto">
          <a:xfrm>
            <a:off x="1228725" y="806452"/>
            <a:ext cx="1162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rgbClr val="C00000"/>
                </a:solidFill>
                <a:latin typeface="Impact" panose="020B0806030902050204" pitchFamily="34" charset="0"/>
                <a:sym typeface="Impact" panose="020B0806030902050204" pitchFamily="34" charset="0"/>
              </a:rPr>
              <a:t>34.0%</a:t>
            </a:r>
            <a:endParaRPr lang="zh-CN" altLang="en-US" sz="2400">
              <a:solidFill>
                <a:srgbClr val="C00000"/>
              </a:solidFill>
              <a:latin typeface="Impact" panose="020B0806030902050204" pitchFamily="34" charset="0"/>
              <a:sym typeface="Impact" panose="020B0806030902050204" pitchFamily="34" charset="0"/>
            </a:endParaRPr>
          </a:p>
        </p:txBody>
      </p:sp>
      <p:sp>
        <p:nvSpPr>
          <p:cNvPr id="10248" name="文本框 14"/>
          <p:cNvSpPr>
            <a:spLocks noChangeArrowheads="1"/>
          </p:cNvSpPr>
          <p:nvPr/>
        </p:nvSpPr>
        <p:spPr bwMode="auto">
          <a:xfrm>
            <a:off x="7985126" y="1922464"/>
            <a:ext cx="37973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Product sales target</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9" name="文本框 19"/>
          <p:cNvSpPr>
            <a:spLocks noChangeArrowheads="1"/>
          </p:cNvSpPr>
          <p:nvPr/>
        </p:nvSpPr>
        <p:spPr bwMode="auto">
          <a:xfrm>
            <a:off x="452439" y="1400176"/>
            <a:ext cx="10382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rgbClr val="19294B"/>
                </a:solidFill>
                <a:latin typeface="Impact" panose="020B0806030902050204" pitchFamily="34" charset="0"/>
                <a:sym typeface="Impact" panose="020B0806030902050204" pitchFamily="34" charset="0"/>
              </a:rPr>
              <a:t>2013</a:t>
            </a:r>
            <a:endParaRPr lang="zh-CN" altLang="en-US">
              <a:solidFill>
                <a:srgbClr val="19294B"/>
              </a:solidFill>
              <a:latin typeface="Impact" panose="020B0806030902050204" pitchFamily="34" charset="0"/>
              <a:sym typeface="Impact" panose="020B0806030902050204" pitchFamily="34" charset="0"/>
            </a:endParaRPr>
          </a:p>
        </p:txBody>
      </p:sp>
      <p:sp>
        <p:nvSpPr>
          <p:cNvPr id="10250" name="文本框 20"/>
          <p:cNvSpPr>
            <a:spLocks noChangeArrowheads="1"/>
          </p:cNvSpPr>
          <p:nvPr/>
        </p:nvSpPr>
        <p:spPr bwMode="auto">
          <a:xfrm>
            <a:off x="1462088" y="2830513"/>
            <a:ext cx="2286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a:solidFill>
                  <a:srgbClr val="19294B"/>
                </a:solidFill>
                <a:latin typeface="Impact" panose="020B0806030902050204" pitchFamily="34" charset="0"/>
                <a:sym typeface="Impact" panose="020B0806030902050204" pitchFamily="34" charset="0"/>
              </a:rPr>
              <a:t>2014</a:t>
            </a:r>
            <a:endParaRPr lang="zh-CN" altLang="en-US" sz="4800">
              <a:solidFill>
                <a:srgbClr val="19294B"/>
              </a:solidFill>
              <a:latin typeface="Impact" panose="020B0806030902050204" pitchFamily="34" charset="0"/>
              <a:sym typeface="Impact" panose="020B0806030902050204" pitchFamily="34" charset="0"/>
            </a:endParaRPr>
          </a:p>
        </p:txBody>
      </p:sp>
      <p:sp>
        <p:nvSpPr>
          <p:cNvPr id="10251" name="文本框 21"/>
          <p:cNvSpPr>
            <a:spLocks noChangeArrowheads="1"/>
          </p:cNvSpPr>
          <p:nvPr/>
        </p:nvSpPr>
        <p:spPr bwMode="auto">
          <a:xfrm>
            <a:off x="3336925" y="4970463"/>
            <a:ext cx="2286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000">
                <a:solidFill>
                  <a:srgbClr val="19294B"/>
                </a:solidFill>
                <a:latin typeface="Impact" panose="020B0806030902050204" pitchFamily="34" charset="0"/>
                <a:sym typeface="Impact" panose="020B0806030902050204" pitchFamily="34" charset="0"/>
              </a:rPr>
              <a:t>2015</a:t>
            </a:r>
            <a:endParaRPr lang="zh-CN" altLang="en-US" sz="6000">
              <a:solidFill>
                <a:srgbClr val="19294B"/>
              </a:solidFill>
              <a:latin typeface="Impact" panose="020B0806030902050204" pitchFamily="34" charset="0"/>
              <a:sym typeface="Impact" panose="020B0806030902050204" pitchFamily="34" charset="0"/>
            </a:endParaRPr>
          </a:p>
        </p:txBody>
      </p:sp>
      <p:sp>
        <p:nvSpPr>
          <p:cNvPr id="10252" name="文本框 24"/>
          <p:cNvSpPr>
            <a:spLocks noChangeArrowheads="1"/>
          </p:cNvSpPr>
          <p:nvPr/>
        </p:nvSpPr>
        <p:spPr bwMode="auto">
          <a:xfrm>
            <a:off x="8239125" y="3130550"/>
            <a:ext cx="348932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What products we will develop, what kind of marketing methods, and what kind of cooperation model will be used to achieve this goal。</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253" name="组合 25"/>
          <p:cNvGrpSpPr/>
          <p:nvPr/>
        </p:nvGrpSpPr>
        <p:grpSpPr bwMode="auto">
          <a:xfrm>
            <a:off x="7937501" y="2817815"/>
            <a:ext cx="571500" cy="809625"/>
            <a:chOff x="0" y="0"/>
            <a:chExt cx="570354" cy="809083"/>
          </a:xfrm>
        </p:grpSpPr>
        <p:sp>
          <p:nvSpPr>
            <p:cNvPr id="10260" name="文本框 26"/>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0261" name="直角三角形 27"/>
            <p:cNvSpPr>
              <a:spLocks noChangeArrowheads="1"/>
            </p:cNvSpPr>
            <p:nvPr/>
          </p:nvSpPr>
          <p:spPr bwMode="auto">
            <a:xfrm rot="-5559855">
              <a:off x="155637" y="454384"/>
              <a:ext cx="200467" cy="161249"/>
            </a:xfrm>
            <a:prstGeom prst="rtTriangle">
              <a:avLst/>
            </a:prstGeom>
            <a:solidFill>
              <a:srgbClr val="F6F6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2" name="直接连接符 28"/>
            <p:cNvSpPr>
              <a:spLocks noChangeShapeType="1"/>
            </p:cNvSpPr>
            <p:nvPr/>
          </p:nvSpPr>
          <p:spPr bwMode="auto">
            <a:xfrm flipH="1">
              <a:off x="49654" y="110840"/>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grpSp>
        <p:nvGrpSpPr>
          <p:cNvPr id="10254" name="组合 29"/>
          <p:cNvGrpSpPr/>
          <p:nvPr/>
        </p:nvGrpSpPr>
        <p:grpSpPr bwMode="auto">
          <a:xfrm>
            <a:off x="7708901" y="4038600"/>
            <a:ext cx="835025" cy="850900"/>
            <a:chOff x="0" y="0"/>
            <a:chExt cx="836459" cy="850701"/>
          </a:xfrm>
        </p:grpSpPr>
        <p:grpSp>
          <p:nvGrpSpPr>
            <p:cNvPr id="10256" name="组合 30"/>
            <p:cNvGrpSpPr/>
            <p:nvPr/>
          </p:nvGrpSpPr>
          <p:grpSpPr bwMode="auto">
            <a:xfrm>
              <a:off x="0" y="0"/>
              <a:ext cx="836459" cy="850701"/>
              <a:chOff x="0" y="0"/>
              <a:chExt cx="836459" cy="850701"/>
            </a:xfrm>
          </p:grpSpPr>
          <p:sp>
            <p:nvSpPr>
              <p:cNvPr id="10258" name="文本框 32"/>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0259"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57" name="直接连接符 31"/>
            <p:cNvSpPr>
              <a:spLocks noChangeShapeType="1"/>
            </p:cNvSpPr>
            <p:nvPr/>
          </p:nvSpPr>
          <p:spPr bwMode="auto">
            <a:xfrm flipH="1">
              <a:off x="131686" y="63552"/>
              <a:ext cx="520700" cy="698243"/>
            </a:xfrm>
            <a:prstGeom prst="line">
              <a:avLst/>
            </a:prstGeom>
            <a:noFill/>
            <a:ln w="6350">
              <a:solidFill>
                <a:srgbClr val="262626"/>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10255" name="文本框 34"/>
          <p:cNvSpPr>
            <a:spLocks noChangeArrowheads="1"/>
          </p:cNvSpPr>
          <p:nvPr/>
        </p:nvSpPr>
        <p:spPr bwMode="auto">
          <a:xfrm>
            <a:off x="8174038" y="4391026"/>
            <a:ext cx="3598863"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Enter the possibility of achieving this goal here. Enter the possibility of achieving this goal here Enter the possibility of achieving this goal.</a:t>
            </a:r>
            <a:endPar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www.freeppt7.com-Best PPT templates for free download">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4196</Words>
  <Application>WPS 演示</Application>
  <PresentationFormat>自定义</PresentationFormat>
  <Paragraphs>358</Paragraphs>
  <Slides>22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Arial</vt:lpstr>
      <vt:lpstr>宋体</vt:lpstr>
      <vt:lpstr>Wingdings</vt:lpstr>
      <vt:lpstr>Calibri Light</vt:lpstr>
      <vt:lpstr>Calibri</vt:lpstr>
      <vt:lpstr>Calibri</vt:lpstr>
      <vt:lpstr>Impact</vt:lpstr>
      <vt:lpstr>微软雅黑</vt:lpstr>
      <vt:lpstr>微软雅黑 Light</vt:lpstr>
      <vt:lpstr>Arial Unicode MS</vt:lpstr>
      <vt:lpstr>Arial</vt:lpstr>
      <vt:lpstr>Wingdings</vt:lpstr>
      <vt:lpstr>www.freeppt7.com-Best PPT templates for free download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灰色商务</dc:title>
  <dc:creator>第一PPT</dc:creator>
  <cp:keywords>www.1ppt.com</cp:keywords>
  <dc:description>第一PPT</dc:description>
  <dc:subject>第一PPT</dc:subject>
  <cp:lastModifiedBy>kwl6163com</cp:lastModifiedBy>
  <cp:revision>126</cp:revision>
  <dcterms:created xsi:type="dcterms:W3CDTF">2014-09-14T09:43:00Z</dcterms:created>
  <dcterms:modified xsi:type="dcterms:W3CDTF">2018-05-14T13:54:47Z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