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3FA2E6"/>
    <a:srgbClr val="555FDE"/>
    <a:srgbClr val="2ECAA2"/>
    <a:srgbClr val="7F62A8"/>
    <a:srgbClr val="52ABE8"/>
    <a:srgbClr val="C3D932"/>
    <a:srgbClr val="677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669"/>
    <p:restoredTop sz="94660"/>
  </p:normalViewPr>
  <p:slideViewPr>
    <p:cSldViewPr snapToGrid="0" showGuides="1">
      <p:cViewPr>
        <p:scale>
          <a:sx n="75" d="100"/>
          <a:sy n="75" d="100"/>
        </p:scale>
        <p:origin x="1326" y="768"/>
      </p:cViewPr>
      <p:guideLst>
        <p:guide orient="horz" pos="2183"/>
        <p:guide pos="7310"/>
        <p:guide pos="257"/>
        <p:guide pos="7423"/>
        <p:guide orient="horz" pos="618"/>
        <p:guide orient="horz" pos="4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063AF-2250-4CD9-9E20-6C2C9AE9608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43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30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505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505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710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915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91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325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52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52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734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73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/>
              <a:t>http://www.ypppt.com</a:t>
            </a: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457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7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BDE6C0-395A-4A7B-A448-D349E4BD60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9B93CB-DC4E-43A4-AB26-D6714CF850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9B93CB-DC4E-43A4-AB26-D6714CF850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9B93CB-DC4E-43A4-AB26-D6714CF850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9B93CB-DC4E-43A4-AB26-D6714CF850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9B93CB-DC4E-43A4-AB26-D6714CF850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9B93CB-DC4E-43A4-AB26-D6714CF850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9B93CB-DC4E-43A4-AB26-D6714CF850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9B93CB-DC4E-43A4-AB26-D6714CF850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9B93CB-DC4E-43A4-AB26-D6714CF850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9B93CB-DC4E-43A4-AB26-D6714CF850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9B93CB-DC4E-43A4-AB26-D6714CF850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BDE6C0-395A-4A7B-A448-D349E4BD605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9B93CB-DC4E-43A4-AB26-D6714CF850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file:///F:\KuGou\&#32676;&#26143;%20-%20&#25234;&#24773;&#33521;&#25991;&#27468;&#26354;.mp3" TargetMode="External"/><Relationship Id="rId2" Type="http://schemas.openxmlformats.org/officeDocument/2006/relationships/audio" Target="file:///F:\KuGou\&#32676;&#26143;%20-%20&#25234;&#24773;&#33521;&#25991;&#27468;&#26354;.mp3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6" Type="http://schemas.openxmlformats.org/officeDocument/2006/relationships/oleObject" Target="../embeddings/oleObject3.bin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.bin"/><Relationship Id="rId3" Type="http://schemas.openxmlformats.org/officeDocument/2006/relationships/image" Target="../media/image13.png"/><Relationship Id="rId2" Type="http://schemas.openxmlformats.org/officeDocument/2006/relationships/oleObject" Target="../embeddings/oleObject1.bin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oleObject" Target="../embeddings/oleObject4.bin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oleObject" Target="../embeddings/oleObject5.bin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hyperlink" Target="https://www.freeppt7.com/" TargetMode="Externa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hyperlink" Target="https://www.freeppt7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0" y="0"/>
            <a:ext cx="9315450" cy="6897688"/>
            <a:chOff x="0" y="-2"/>
            <a:chExt cx="9315450" cy="6897359"/>
          </a:xfrm>
        </p:grpSpPr>
        <p:sp>
          <p:nvSpPr>
            <p:cNvPr id="17" name="直角三角形 16"/>
            <p:cNvSpPr/>
            <p:nvPr/>
          </p:nvSpPr>
          <p:spPr>
            <a:xfrm flipV="1">
              <a:off x="0" y="-2"/>
              <a:ext cx="9315450" cy="6897359"/>
            </a:xfrm>
            <a:prstGeom prst="rtTriangle">
              <a:avLst/>
            </a:prstGeom>
            <a:blipFill dpi="0" rotWithShape="0">
              <a:blip r:embed="rId1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flipV="1">
              <a:off x="0" y="-2"/>
              <a:ext cx="9315450" cy="6897359"/>
            </a:xfrm>
            <a:prstGeom prst="rtTriangl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316" name="组合 7"/>
          <p:cNvGrpSpPr/>
          <p:nvPr/>
        </p:nvGrpSpPr>
        <p:grpSpPr>
          <a:xfrm>
            <a:off x="-160337" y="-600075"/>
            <a:ext cx="2487612" cy="600075"/>
            <a:chOff x="9173980" y="494675"/>
            <a:chExt cx="2488368" cy="599607"/>
          </a:xfrm>
        </p:grpSpPr>
        <p:sp>
          <p:nvSpPr>
            <p:cNvPr id="5" name="矩形 4"/>
            <p:cNvSpPr/>
            <p:nvPr/>
          </p:nvSpPr>
          <p:spPr>
            <a:xfrm>
              <a:off x="9173980" y="494675"/>
              <a:ext cx="600258" cy="599607"/>
            </a:xfrm>
            <a:prstGeom prst="rect">
              <a:avLst/>
            </a:prstGeom>
            <a:solidFill>
              <a:srgbClr val="555F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118830" y="494675"/>
              <a:ext cx="598670" cy="599607"/>
            </a:xfrm>
            <a:prstGeom prst="rect">
              <a:avLst/>
            </a:prstGeom>
            <a:solidFill>
              <a:srgbClr val="3FA2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062091" y="494675"/>
              <a:ext cx="600257" cy="599607"/>
            </a:xfrm>
            <a:prstGeom prst="rect">
              <a:avLst/>
            </a:prstGeom>
            <a:solidFill>
              <a:srgbClr val="2ECA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639050" y="-239712"/>
            <a:ext cx="4552950" cy="4792662"/>
            <a:chOff x="7639049" y="-239843"/>
            <a:chExt cx="4552963" cy="4792792"/>
          </a:xfrm>
        </p:grpSpPr>
        <p:sp>
          <p:nvSpPr>
            <p:cNvPr id="20" name="直角三角形 19"/>
            <p:cNvSpPr/>
            <p:nvPr/>
          </p:nvSpPr>
          <p:spPr>
            <a:xfrm flipH="1" flipV="1">
              <a:off x="7639049" y="-124"/>
              <a:ext cx="4552963" cy="4553073"/>
            </a:xfrm>
            <a:prstGeom prst="rtTriangle">
              <a:avLst/>
            </a:prstGeom>
            <a:gradFill flip="none" rotWithShape="1"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3322" name="组合 32"/>
            <p:cNvGrpSpPr/>
            <p:nvPr/>
          </p:nvGrpSpPr>
          <p:grpSpPr>
            <a:xfrm>
              <a:off x="8147576" y="-239843"/>
              <a:ext cx="4044436" cy="3860732"/>
              <a:chOff x="7020309" y="-22130"/>
              <a:chExt cx="5686041" cy="3860732"/>
            </a:xfrm>
          </p:grpSpPr>
          <p:sp>
            <p:nvSpPr>
              <p:cNvPr id="31" name="等腰三角形 30"/>
              <p:cNvSpPr/>
              <p:nvPr/>
            </p:nvSpPr>
            <p:spPr>
              <a:xfrm flipV="1">
                <a:off x="9693338" y="863720"/>
                <a:ext cx="2439424" cy="1806624"/>
              </a:xfrm>
              <a:prstGeom prst="triangle">
                <a:avLst>
                  <a:gd name="adj" fmla="val 100000"/>
                </a:avLst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flipV="1">
                <a:off x="10266927" y="2032151"/>
                <a:ext cx="2439423" cy="1806624"/>
              </a:xfrm>
              <a:prstGeom prst="triangle">
                <a:avLst>
                  <a:gd name="adj" fmla="val 100000"/>
                </a:avLst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 flipV="1">
                <a:off x="7019569" y="-22130"/>
                <a:ext cx="2283194" cy="1690734"/>
              </a:xfrm>
              <a:prstGeom prst="triangle">
                <a:avLst>
                  <a:gd name="adj" fmla="val 100000"/>
                </a:avLst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flipV="1">
                <a:off x="7488260" y="682740"/>
                <a:ext cx="886049" cy="657243"/>
              </a:xfrm>
              <a:prstGeom prst="triangle">
                <a:avLst>
                  <a:gd name="adj" fmla="val 100000"/>
                </a:avLst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-438150" y="3021013"/>
            <a:ext cx="4275138" cy="4424362"/>
            <a:chOff x="-438152" y="3020518"/>
            <a:chExt cx="4275634" cy="4424884"/>
          </a:xfrm>
        </p:grpSpPr>
        <p:sp>
          <p:nvSpPr>
            <p:cNvPr id="2" name="直角三角形 1"/>
            <p:cNvSpPr/>
            <p:nvPr/>
          </p:nvSpPr>
          <p:spPr>
            <a:xfrm>
              <a:off x="49" y="3020518"/>
              <a:ext cx="3837433" cy="3837440"/>
            </a:xfrm>
            <a:prstGeom prst="rtTriangle">
              <a:avLst/>
            </a:pr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3329" name="组合 33"/>
            <p:cNvGrpSpPr/>
            <p:nvPr/>
          </p:nvGrpSpPr>
          <p:grpSpPr>
            <a:xfrm>
              <a:off x="-438152" y="4318000"/>
              <a:ext cx="2330450" cy="3127402"/>
              <a:chOff x="9486900" y="-19986"/>
              <a:chExt cx="4005215" cy="4414290"/>
            </a:xfrm>
          </p:grpSpPr>
          <p:sp>
            <p:nvSpPr>
              <p:cNvPr id="35" name="等腰三角形 34"/>
              <p:cNvSpPr/>
              <p:nvPr/>
            </p:nvSpPr>
            <p:spPr>
              <a:xfrm flipV="1">
                <a:off x="9486900" y="-20469"/>
                <a:ext cx="2439426" cy="2046035"/>
              </a:xfrm>
              <a:prstGeom prst="triangle">
                <a:avLst>
                  <a:gd name="adj" fmla="val 100000"/>
                </a:avLst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flipV="1">
                <a:off x="10005346" y="1467556"/>
                <a:ext cx="3487233" cy="2926748"/>
              </a:xfrm>
              <a:prstGeom prst="triangle">
                <a:avLst>
                  <a:gd name="adj" fmla="val 100000"/>
                </a:avLst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2" name="矩形 21"/>
          <p:cNvSpPr/>
          <p:nvPr/>
        </p:nvSpPr>
        <p:spPr>
          <a:xfrm>
            <a:off x="5983288" y="4065588"/>
            <a:ext cx="3640138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ANNUAL BUSINESS REPORT TEMPLATE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4238" y="4333875"/>
            <a:ext cx="6362700" cy="769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年度商务总结汇报模板</a:t>
            </a:r>
            <a:endParaRPr lang="zh-CN" altLang="en-US" sz="44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451100" y="885825"/>
            <a:ext cx="9740900" cy="5991225"/>
            <a:chOff x="2451100" y="885371"/>
            <a:chExt cx="9740900" cy="5991679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2457450" y="885371"/>
              <a:ext cx="5873750" cy="4372306"/>
            </a:xfrm>
            <a:prstGeom prst="line">
              <a:avLst/>
            </a:prstGeom>
            <a:ln>
              <a:solidFill>
                <a:schemeClr val="bg1">
                  <a:lumMod val="75000"/>
                  <a:alpha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334375" y="885371"/>
              <a:ext cx="3857625" cy="3857917"/>
            </a:xfrm>
            <a:prstGeom prst="line">
              <a:avLst/>
            </a:prstGeom>
            <a:ln>
              <a:solidFill>
                <a:schemeClr val="bg1">
                  <a:lumMod val="75000"/>
                  <a:alpha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2451100" y="5257677"/>
              <a:ext cx="1619250" cy="1619373"/>
            </a:xfrm>
            <a:prstGeom prst="line">
              <a:avLst/>
            </a:prstGeom>
            <a:ln>
              <a:solidFill>
                <a:schemeClr val="bg1">
                  <a:lumMod val="75000"/>
                  <a:alpha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6015038" y="5248275"/>
            <a:ext cx="5694362" cy="827088"/>
            <a:chOff x="6015265" y="5248725"/>
            <a:chExt cx="5694135" cy="827002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6097815" y="5248646"/>
              <a:ext cx="2220913" cy="0"/>
            </a:xfrm>
            <a:prstGeom prst="line">
              <a:avLst/>
            </a:prstGeom>
            <a:ln w="28575"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6015265" y="5402697"/>
              <a:ext cx="5694135" cy="4000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 long to alleviate this evil, but I cannot, and I too suffer. This has been my life. I have found it worth living, and would gladly live it again if the chance were offered me.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1498271" y="5966200"/>
              <a:ext cx="109533" cy="109527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flipH="1">
              <a:off x="11225232" y="5966200"/>
              <a:ext cx="109533" cy="109527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4" name="群星 - 抒情英文歌曲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636712" y="-544512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1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1746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1748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1749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332159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DATA  ANALYSIS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751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1765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67" name="文本框 40"/>
          <p:cNvSpPr txBox="1"/>
          <p:nvPr/>
        </p:nvSpPr>
        <p:spPr>
          <a:xfrm>
            <a:off x="6535738" y="4316413"/>
            <a:ext cx="900112" cy="735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768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31769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/>
          <p:cNvGrpSpPr/>
          <p:nvPr/>
        </p:nvGrpSpPr>
        <p:grpSpPr>
          <a:xfrm>
            <a:off x="900113" y="1293813"/>
            <a:ext cx="10391775" cy="1089025"/>
            <a:chOff x="899410" y="1294150"/>
            <a:chExt cx="10393181" cy="1088029"/>
          </a:xfrm>
        </p:grpSpPr>
        <p:sp>
          <p:nvSpPr>
            <p:cNvPr id="31773" name="文本框 73"/>
            <p:cNvSpPr txBox="1"/>
            <p:nvPr/>
          </p:nvSpPr>
          <p:spPr>
            <a:xfrm>
              <a:off x="4757557" y="1294150"/>
              <a:ext cx="2676887" cy="3996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sz="2000" b="1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地区产能分析</a:t>
              </a:r>
              <a:endParaRPr lang="zh-CN" altLang="en-US" sz="2000" b="1" dirty="0">
                <a:solidFill>
                  <a:srgbClr val="595959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616510" y="1787410"/>
              <a:ext cx="9589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775" name="文本框 74"/>
            <p:cNvSpPr txBox="1"/>
            <p:nvPr/>
          </p:nvSpPr>
          <p:spPr>
            <a:xfrm>
              <a:off x="899410" y="1795341"/>
              <a:ext cx="10393181" cy="5868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中小企业经营目的是实现利润最大化，而利润既是企业经营发展的基本保证，也是经营绩效的重要指标，这就决定企业必然会想方设法减少成本，以获得较高利润。</a:t>
              </a:r>
              <a:endParaRPr lang="zh-CN" altLang="en-US" sz="14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07988" y="2568575"/>
            <a:ext cx="3581400" cy="2513013"/>
            <a:chOff x="-376182" y="1495340"/>
            <a:chExt cx="3581286" cy="2512439"/>
          </a:xfrm>
        </p:grpSpPr>
        <p:graphicFrame>
          <p:nvGraphicFramePr>
            <p:cNvPr id="31777" name="图表 11"/>
            <p:cNvGraphicFramePr/>
            <p:nvPr/>
          </p:nvGraphicFramePr>
          <p:xfrm>
            <a:off x="-426981" y="1444550"/>
            <a:ext cx="3682885" cy="26140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2" imgW="3688080" imgH="2621280" progId="Excel.Chart.8">
                    <p:embed/>
                  </p:oleObj>
                </mc:Choice>
                <mc:Fallback>
                  <p:oleObj name="" r:id="rId2" imgW="3688080" imgH="2621280" progId="Excel.Chart.8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-426981" y="1444550"/>
                          <a:ext cx="3682885" cy="261401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2" name="椭圆 71"/>
            <p:cNvSpPr/>
            <p:nvPr/>
          </p:nvSpPr>
          <p:spPr bwMode="auto">
            <a:xfrm>
              <a:off x="349282" y="1687384"/>
              <a:ext cx="2130357" cy="212835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文本框 72"/>
            <p:cNvSpPr txBox="1"/>
            <p:nvPr/>
          </p:nvSpPr>
          <p:spPr bwMode="auto">
            <a:xfrm>
              <a:off x="912819" y="2393652"/>
              <a:ext cx="1066784" cy="7078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kern="0" cap="none" spc="0" normalizeH="0" baseline="0" noProof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70</a:t>
              </a:r>
              <a:r>
                <a:rPr kumimoji="0" lang="en-US" altLang="zh-CN" sz="2000" kern="0" cap="none" spc="0" normalizeH="0" baseline="0" noProof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%</a:t>
              </a:r>
              <a:endParaRPr kumimoji="0" lang="zh-CN" altLang="en-US" sz="2000" kern="0" cap="none" spc="0" normalizeH="0" baseline="30000" noProof="0" dirty="0">
                <a:gradFill>
                  <a:gsLst>
                    <a:gs pos="0">
                      <a:srgbClr val="555FDE"/>
                    </a:gs>
                    <a:gs pos="50000">
                      <a:srgbClr val="4A81E2"/>
                    </a:gs>
                    <a:gs pos="100000">
                      <a:srgbClr val="3FA2E6"/>
                    </a:gs>
                  </a:gsLst>
                  <a:lin ang="0" scaled="1"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63588" y="5030788"/>
            <a:ext cx="2870200" cy="1135062"/>
            <a:chOff x="762914" y="5030415"/>
            <a:chExt cx="2871487" cy="1135724"/>
          </a:xfrm>
        </p:grpSpPr>
        <p:sp>
          <p:nvSpPr>
            <p:cNvPr id="31781" name="文本框 75"/>
            <p:cNvSpPr txBox="1"/>
            <p:nvPr/>
          </p:nvSpPr>
          <p:spPr>
            <a:xfrm>
              <a:off x="1271142" y="5030415"/>
              <a:ext cx="1855031" cy="3701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b="1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添加标题</a:t>
              </a:r>
              <a:endParaRPr lang="zh-CN" altLang="en-US" b="1" dirty="0">
                <a:solidFill>
                  <a:srgbClr val="595959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31782" name="矩形 36"/>
            <p:cNvSpPr/>
            <p:nvPr/>
          </p:nvSpPr>
          <p:spPr>
            <a:xfrm>
              <a:off x="762914" y="5408460"/>
              <a:ext cx="2871487" cy="7576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  <a:endParaRPr lang="zh-CN" altLang="en-US" sz="12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305300" y="2568575"/>
            <a:ext cx="3581400" cy="2513013"/>
            <a:chOff x="-376182" y="1495340"/>
            <a:chExt cx="3581286" cy="2512439"/>
          </a:xfrm>
        </p:grpSpPr>
        <p:graphicFrame>
          <p:nvGraphicFramePr>
            <p:cNvPr id="31784" name="图表 11"/>
            <p:cNvGraphicFramePr/>
            <p:nvPr/>
          </p:nvGraphicFramePr>
          <p:xfrm>
            <a:off x="-426981" y="1444550"/>
            <a:ext cx="3682885" cy="26140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4" imgW="3694430" imgH="2621280" progId="Excel.Chart.8">
                    <p:embed/>
                  </p:oleObj>
                </mc:Choice>
                <mc:Fallback>
                  <p:oleObj name="" r:id="rId4" imgW="3694430" imgH="2621280" progId="Excel.Chart.8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-426981" y="1444550"/>
                          <a:ext cx="3682885" cy="261401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" name="椭圆 81"/>
            <p:cNvSpPr/>
            <p:nvPr/>
          </p:nvSpPr>
          <p:spPr bwMode="auto">
            <a:xfrm>
              <a:off x="349283" y="1687384"/>
              <a:ext cx="2130357" cy="212835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文本框 82"/>
            <p:cNvSpPr txBox="1"/>
            <p:nvPr/>
          </p:nvSpPr>
          <p:spPr bwMode="auto">
            <a:xfrm>
              <a:off x="912819" y="2393652"/>
              <a:ext cx="1066784" cy="7078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kern="0" cap="none" spc="0" normalizeH="0" baseline="0" noProof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70</a:t>
              </a:r>
              <a:r>
                <a:rPr kumimoji="0" lang="en-US" altLang="zh-CN" sz="2000" kern="0" cap="none" spc="0" normalizeH="0" baseline="0" noProof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%</a:t>
              </a:r>
              <a:endParaRPr kumimoji="0" lang="zh-CN" altLang="en-US" sz="2000" kern="0" cap="none" spc="0" normalizeH="0" baseline="30000" noProof="0" dirty="0">
                <a:gradFill>
                  <a:gsLst>
                    <a:gs pos="0">
                      <a:srgbClr val="555FDE"/>
                    </a:gs>
                    <a:gs pos="50000">
                      <a:srgbClr val="4A81E2"/>
                    </a:gs>
                    <a:gs pos="100000">
                      <a:srgbClr val="3FA2E6"/>
                    </a:gs>
                  </a:gsLst>
                  <a:lin ang="0" scaled="1"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660900" y="5030788"/>
            <a:ext cx="2870200" cy="1135062"/>
            <a:chOff x="4660258" y="5030415"/>
            <a:chExt cx="2871487" cy="1135724"/>
          </a:xfrm>
        </p:grpSpPr>
        <p:sp>
          <p:nvSpPr>
            <p:cNvPr id="31788" name="文本框 78"/>
            <p:cNvSpPr txBox="1"/>
            <p:nvPr/>
          </p:nvSpPr>
          <p:spPr>
            <a:xfrm>
              <a:off x="5168486" y="5030415"/>
              <a:ext cx="1855031" cy="3701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b="1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添加标题</a:t>
              </a:r>
              <a:endParaRPr lang="zh-CN" altLang="en-US" b="1" dirty="0">
                <a:solidFill>
                  <a:srgbClr val="595959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31789" name="矩形 79"/>
            <p:cNvSpPr/>
            <p:nvPr/>
          </p:nvSpPr>
          <p:spPr>
            <a:xfrm>
              <a:off x="4660258" y="5408460"/>
              <a:ext cx="2871487" cy="7576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  <a:endParaRPr lang="zh-CN" altLang="en-US" sz="12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202613" y="2568575"/>
            <a:ext cx="3581400" cy="2513013"/>
            <a:chOff x="-376182" y="1495340"/>
            <a:chExt cx="3581286" cy="2512439"/>
          </a:xfrm>
        </p:grpSpPr>
        <p:graphicFrame>
          <p:nvGraphicFramePr>
            <p:cNvPr id="31791" name="图表 11"/>
            <p:cNvGraphicFramePr/>
            <p:nvPr/>
          </p:nvGraphicFramePr>
          <p:xfrm>
            <a:off x="-426981" y="1444550"/>
            <a:ext cx="3682885" cy="26140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6" imgW="3688080" imgH="2621280" progId="Excel.Chart.8">
                    <p:embed/>
                  </p:oleObj>
                </mc:Choice>
                <mc:Fallback>
                  <p:oleObj name="" r:id="rId6" imgW="3688080" imgH="2621280" progId="Excel.Chart.8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-426981" y="1444550"/>
                          <a:ext cx="3682885" cy="261401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9" name="椭圆 88"/>
            <p:cNvSpPr/>
            <p:nvPr/>
          </p:nvSpPr>
          <p:spPr bwMode="auto">
            <a:xfrm>
              <a:off x="349282" y="1687384"/>
              <a:ext cx="2130357" cy="212835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文本框 89"/>
            <p:cNvSpPr txBox="1"/>
            <p:nvPr/>
          </p:nvSpPr>
          <p:spPr bwMode="auto">
            <a:xfrm>
              <a:off x="912819" y="2393652"/>
              <a:ext cx="1066784" cy="7078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kern="0" cap="none" spc="0" normalizeH="0" baseline="0" noProof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70</a:t>
              </a:r>
              <a:r>
                <a:rPr kumimoji="0" lang="en-US" altLang="zh-CN" sz="2000" kern="0" cap="none" spc="0" normalizeH="0" baseline="0" noProof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%</a:t>
              </a:r>
              <a:endParaRPr kumimoji="0" lang="zh-CN" altLang="en-US" sz="2000" kern="0" cap="none" spc="0" normalizeH="0" baseline="30000" noProof="0" dirty="0">
                <a:gradFill>
                  <a:gsLst>
                    <a:gs pos="0">
                      <a:srgbClr val="555FDE"/>
                    </a:gs>
                    <a:gs pos="50000">
                      <a:srgbClr val="4A81E2"/>
                    </a:gs>
                    <a:gs pos="100000">
                      <a:srgbClr val="3FA2E6"/>
                    </a:gs>
                  </a:gsLst>
                  <a:lin ang="0" scaled="1"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558213" y="5030788"/>
            <a:ext cx="2870200" cy="1135062"/>
            <a:chOff x="8557601" y="5030415"/>
            <a:chExt cx="2871487" cy="1135724"/>
          </a:xfrm>
        </p:grpSpPr>
        <p:sp>
          <p:nvSpPr>
            <p:cNvPr id="31795" name="文本框 85"/>
            <p:cNvSpPr txBox="1"/>
            <p:nvPr/>
          </p:nvSpPr>
          <p:spPr>
            <a:xfrm>
              <a:off x="9065829" y="5030415"/>
              <a:ext cx="1855031" cy="3701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b="1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添加标题</a:t>
              </a:r>
              <a:endParaRPr lang="zh-CN" altLang="en-US" b="1" dirty="0">
                <a:solidFill>
                  <a:srgbClr val="595959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31796" name="矩形 86"/>
            <p:cNvSpPr/>
            <p:nvPr/>
          </p:nvSpPr>
          <p:spPr>
            <a:xfrm>
              <a:off x="8557601" y="5408460"/>
              <a:ext cx="2871487" cy="7576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  <a:endParaRPr lang="zh-CN" altLang="en-US" sz="12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3794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3796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3797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332159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DATA  ANALYSIS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3799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813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15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33816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31788" y="1590675"/>
            <a:ext cx="3865562" cy="1685925"/>
            <a:chOff x="899410" y="1275100"/>
            <a:chExt cx="3865459" cy="1685817"/>
          </a:xfrm>
        </p:grpSpPr>
        <p:sp>
          <p:nvSpPr>
            <p:cNvPr id="33820" name="文本框 73"/>
            <p:cNvSpPr txBox="1"/>
            <p:nvPr/>
          </p:nvSpPr>
          <p:spPr>
            <a:xfrm>
              <a:off x="899410" y="1275100"/>
              <a:ext cx="2678041" cy="4000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地区产能分析</a:t>
              </a:r>
              <a:endParaRPr lang="zh-CN" altLang="en-US" sz="2000" b="1" dirty="0">
                <a:solidFill>
                  <a:srgbClr val="595959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994657" y="1768781"/>
              <a:ext cx="95882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22" name="文本框 74"/>
            <p:cNvSpPr txBox="1"/>
            <p:nvPr/>
          </p:nvSpPr>
          <p:spPr>
            <a:xfrm>
              <a:off x="899410" y="1833864"/>
              <a:ext cx="3865459" cy="112705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中小企业经营目的是实现利润最大化，而利润既是企业经营发展的基本保证，也是经营绩效的重要指标，这就决定企业必然会想方设法减少成本，以获得较高利润。</a:t>
              </a:r>
              <a:endParaRPr lang="zh-CN" altLang="en-US" sz="14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aphicFrame>
        <p:nvGraphicFramePr>
          <p:cNvPr id="43" name="图表 42"/>
          <p:cNvGraphicFramePr/>
          <p:nvPr/>
        </p:nvGraphicFramePr>
        <p:xfrm>
          <a:off x="4675188" y="1463675"/>
          <a:ext cx="7804150" cy="482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2" imgW="7814945" imgH="4827905" progId="Excel.Chart.8">
                  <p:embed/>
                </p:oleObj>
              </mc:Choice>
              <mc:Fallback>
                <p:oleObj name="" r:id="rId2" imgW="7814945" imgH="4827905" progId="Excel.Chart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75188" y="1463675"/>
                        <a:ext cx="7804150" cy="4822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" name="组合 50"/>
          <p:cNvGrpSpPr/>
          <p:nvPr/>
        </p:nvGrpSpPr>
        <p:grpSpPr>
          <a:xfrm>
            <a:off x="407988" y="3513138"/>
            <a:ext cx="3744912" cy="757237"/>
            <a:chOff x="407988" y="3964898"/>
            <a:chExt cx="3744287" cy="757934"/>
          </a:xfrm>
        </p:grpSpPr>
        <p:grpSp>
          <p:nvGrpSpPr>
            <p:cNvPr id="33825" name="组合 47"/>
            <p:cNvGrpSpPr/>
            <p:nvPr/>
          </p:nvGrpSpPr>
          <p:grpSpPr>
            <a:xfrm>
              <a:off x="407988" y="3964898"/>
              <a:ext cx="1300892" cy="307777"/>
              <a:chOff x="407988" y="3964898"/>
              <a:chExt cx="1300892" cy="307777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407988" y="4068180"/>
                <a:ext cx="131740" cy="131884"/>
              </a:xfrm>
              <a:prstGeom prst="rect">
                <a:avLst/>
              </a:prstGeom>
              <a:solidFill>
                <a:srgbClr val="555F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827" name="文本框 76"/>
              <p:cNvSpPr txBox="1"/>
              <p:nvPr/>
            </p:nvSpPr>
            <p:spPr>
              <a:xfrm>
                <a:off x="604805" y="3964898"/>
                <a:ext cx="1104716" cy="3082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1400" dirty="0">
                    <a:solidFill>
                      <a:srgbClr val="595959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添加标题</a:t>
                </a:r>
                <a:endParaRPr lang="zh-CN" altLang="en-US" sz="1400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3828" name="矩形 49"/>
            <p:cNvSpPr/>
            <p:nvPr/>
          </p:nvSpPr>
          <p:spPr>
            <a:xfrm>
              <a:off x="592093" y="4291945"/>
              <a:ext cx="3560182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1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</a:t>
              </a:r>
              <a:endParaRPr lang="zh-CN" altLang="en-US" sz="14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07988" y="4356100"/>
            <a:ext cx="3744912" cy="757238"/>
            <a:chOff x="407988" y="3964898"/>
            <a:chExt cx="3744287" cy="757934"/>
          </a:xfrm>
        </p:grpSpPr>
        <p:grpSp>
          <p:nvGrpSpPr>
            <p:cNvPr id="33830" name="组合 98"/>
            <p:cNvGrpSpPr/>
            <p:nvPr/>
          </p:nvGrpSpPr>
          <p:grpSpPr>
            <a:xfrm>
              <a:off x="407988" y="3964898"/>
              <a:ext cx="1300892" cy="307777"/>
              <a:chOff x="407988" y="3964898"/>
              <a:chExt cx="1300892" cy="307777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407988" y="4068181"/>
                <a:ext cx="131740" cy="131883"/>
              </a:xfrm>
              <a:prstGeom prst="rect">
                <a:avLst/>
              </a:prstGeom>
              <a:solidFill>
                <a:srgbClr val="3FA2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832" name="文本框 101"/>
              <p:cNvSpPr txBox="1"/>
              <p:nvPr/>
            </p:nvSpPr>
            <p:spPr>
              <a:xfrm>
                <a:off x="604805" y="3964898"/>
                <a:ext cx="1104716" cy="3082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1400" dirty="0">
                    <a:solidFill>
                      <a:srgbClr val="595959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添加标题</a:t>
                </a:r>
                <a:endParaRPr lang="zh-CN" altLang="en-US" sz="1400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3833" name="矩形 99"/>
            <p:cNvSpPr/>
            <p:nvPr/>
          </p:nvSpPr>
          <p:spPr>
            <a:xfrm>
              <a:off x="592093" y="4291945"/>
              <a:ext cx="3560182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1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</a:t>
              </a:r>
              <a:endParaRPr lang="zh-CN" altLang="en-US" sz="14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07988" y="5197475"/>
            <a:ext cx="3744912" cy="758825"/>
            <a:chOff x="407988" y="3964898"/>
            <a:chExt cx="3744287" cy="757934"/>
          </a:xfrm>
        </p:grpSpPr>
        <p:grpSp>
          <p:nvGrpSpPr>
            <p:cNvPr id="33835" name="组合 103"/>
            <p:cNvGrpSpPr/>
            <p:nvPr/>
          </p:nvGrpSpPr>
          <p:grpSpPr>
            <a:xfrm>
              <a:off x="407988" y="3964898"/>
              <a:ext cx="1300892" cy="307777"/>
              <a:chOff x="407988" y="3964898"/>
              <a:chExt cx="1300892" cy="307777"/>
            </a:xfrm>
          </p:grpSpPr>
          <p:sp>
            <p:nvSpPr>
              <p:cNvPr id="106" name="矩形 105"/>
              <p:cNvSpPr/>
              <p:nvPr/>
            </p:nvSpPr>
            <p:spPr>
              <a:xfrm>
                <a:off x="407988" y="4067965"/>
                <a:ext cx="131740" cy="131607"/>
              </a:xfrm>
              <a:prstGeom prst="rect">
                <a:avLst/>
              </a:prstGeom>
              <a:solidFill>
                <a:srgbClr val="2ECA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837" name="文本框 106"/>
              <p:cNvSpPr txBox="1"/>
              <p:nvPr/>
            </p:nvSpPr>
            <p:spPr>
              <a:xfrm>
                <a:off x="604805" y="3964898"/>
                <a:ext cx="1104716" cy="3076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1400" dirty="0">
                    <a:solidFill>
                      <a:srgbClr val="595959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添加标题</a:t>
                </a:r>
                <a:endParaRPr lang="zh-CN" altLang="en-US" sz="1400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3838" name="矩形 104"/>
            <p:cNvSpPr/>
            <p:nvPr/>
          </p:nvSpPr>
          <p:spPr>
            <a:xfrm>
              <a:off x="592093" y="4291945"/>
              <a:ext cx="3560182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1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</a:t>
              </a:r>
              <a:endParaRPr lang="zh-CN" altLang="en-US" sz="14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5842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5844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5845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332159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DATA  ANALYSIS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5847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5861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63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35864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4989513" y="2384425"/>
            <a:ext cx="5500688" cy="992188"/>
            <a:chOff x="6355719" y="2436941"/>
            <a:chExt cx="5501319" cy="992059"/>
          </a:xfrm>
        </p:grpSpPr>
        <p:grpSp>
          <p:nvGrpSpPr>
            <p:cNvPr id="61" name="组合 60"/>
            <p:cNvGrpSpPr/>
            <p:nvPr/>
          </p:nvGrpSpPr>
          <p:grpSpPr>
            <a:xfrm>
              <a:off x="6355719" y="2436941"/>
              <a:ext cx="434735" cy="992059"/>
              <a:chOff x="7515773" y="1301496"/>
              <a:chExt cx="531352" cy="1212538"/>
            </a:xfrm>
            <a:solidFill>
              <a:srgbClr val="22AC70"/>
            </a:solidFill>
          </p:grpSpPr>
          <p:sp>
            <p:nvSpPr>
              <p:cNvPr id="92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6918673" y="2436941"/>
              <a:ext cx="434735" cy="992059"/>
              <a:chOff x="7515773" y="1301496"/>
              <a:chExt cx="531352" cy="1212538"/>
            </a:xfrm>
            <a:solidFill>
              <a:srgbClr val="22AC70"/>
            </a:solidFill>
          </p:grpSpPr>
          <p:sp>
            <p:nvSpPr>
              <p:cNvPr id="90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7481627" y="2436941"/>
              <a:ext cx="434735" cy="992059"/>
              <a:chOff x="7515773" y="1301496"/>
              <a:chExt cx="531352" cy="1212538"/>
            </a:xfrm>
            <a:solidFill>
              <a:srgbClr val="22AC70"/>
            </a:solidFill>
          </p:grpSpPr>
          <p:sp>
            <p:nvSpPr>
              <p:cNvPr id="88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8044580" y="2436941"/>
              <a:ext cx="434735" cy="992059"/>
              <a:chOff x="7515773" y="1301496"/>
              <a:chExt cx="531352" cy="1212538"/>
            </a:xfrm>
            <a:solidFill>
              <a:srgbClr val="22AC70"/>
            </a:solidFill>
          </p:grpSpPr>
          <p:sp>
            <p:nvSpPr>
              <p:cNvPr id="86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607534" y="2436941"/>
              <a:ext cx="434735" cy="992059"/>
              <a:chOff x="7515773" y="1301496"/>
              <a:chExt cx="531352" cy="1212538"/>
            </a:xfrm>
            <a:solidFill>
              <a:srgbClr val="22AC70"/>
            </a:solidFill>
          </p:grpSpPr>
          <p:sp>
            <p:nvSpPr>
              <p:cNvPr id="84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9170488" y="2436941"/>
              <a:ext cx="434735" cy="992059"/>
              <a:chOff x="7515773" y="1301496"/>
              <a:chExt cx="531352" cy="1212538"/>
            </a:xfrm>
            <a:solidFill>
              <a:srgbClr val="22AC70"/>
            </a:solidFill>
          </p:grpSpPr>
          <p:sp>
            <p:nvSpPr>
              <p:cNvPr id="82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9733442" y="2436941"/>
              <a:ext cx="434735" cy="992059"/>
              <a:chOff x="7515773" y="1301496"/>
              <a:chExt cx="531352" cy="1212538"/>
            </a:xfrm>
            <a:solidFill>
              <a:schemeClr val="bg1">
                <a:lumMod val="75000"/>
              </a:schemeClr>
            </a:solidFill>
          </p:grpSpPr>
          <p:sp>
            <p:nvSpPr>
              <p:cNvPr id="80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10296395" y="2436941"/>
              <a:ext cx="434735" cy="992059"/>
              <a:chOff x="7515773" y="1301496"/>
              <a:chExt cx="531352" cy="1212538"/>
            </a:xfrm>
            <a:solidFill>
              <a:schemeClr val="bg1">
                <a:lumMod val="75000"/>
              </a:schemeClr>
            </a:solidFill>
          </p:grpSpPr>
          <p:sp>
            <p:nvSpPr>
              <p:cNvPr id="78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859349" y="2436941"/>
              <a:ext cx="434735" cy="992059"/>
              <a:chOff x="7515773" y="1301496"/>
              <a:chExt cx="531352" cy="1212538"/>
            </a:xfrm>
            <a:solidFill>
              <a:schemeClr val="bg1">
                <a:lumMod val="75000"/>
              </a:schemeClr>
            </a:solidFill>
          </p:grpSpPr>
          <p:sp>
            <p:nvSpPr>
              <p:cNvPr id="73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1422303" y="2436941"/>
              <a:ext cx="434735" cy="992059"/>
              <a:chOff x="7515773" y="1301496"/>
              <a:chExt cx="531352" cy="1212538"/>
            </a:xfrm>
            <a:solidFill>
              <a:schemeClr val="bg1">
                <a:lumMod val="75000"/>
              </a:schemeClr>
            </a:solidFill>
          </p:grpSpPr>
          <p:sp>
            <p:nvSpPr>
              <p:cNvPr id="71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4989513" y="4943475"/>
            <a:ext cx="5500688" cy="992188"/>
            <a:chOff x="6355719" y="3956252"/>
            <a:chExt cx="5501319" cy="992059"/>
          </a:xfrm>
        </p:grpSpPr>
        <p:grpSp>
          <p:nvGrpSpPr>
            <p:cNvPr id="95" name="组合 94"/>
            <p:cNvGrpSpPr/>
            <p:nvPr/>
          </p:nvGrpSpPr>
          <p:grpSpPr>
            <a:xfrm>
              <a:off x="6355719" y="3956252"/>
              <a:ext cx="434735" cy="992059"/>
              <a:chOff x="7515773" y="1301496"/>
              <a:chExt cx="531352" cy="1212538"/>
            </a:xfrm>
            <a:solidFill>
              <a:srgbClr val="64B81E"/>
            </a:solidFill>
          </p:grpSpPr>
          <p:sp>
            <p:nvSpPr>
              <p:cNvPr id="133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6918673" y="3956252"/>
              <a:ext cx="434735" cy="992059"/>
              <a:chOff x="7515773" y="1301496"/>
              <a:chExt cx="531352" cy="1212538"/>
            </a:xfrm>
            <a:solidFill>
              <a:srgbClr val="64B81E"/>
            </a:solidFill>
          </p:grpSpPr>
          <p:sp>
            <p:nvSpPr>
              <p:cNvPr id="131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7481627" y="3956252"/>
              <a:ext cx="434735" cy="992059"/>
              <a:chOff x="7515773" y="1301496"/>
              <a:chExt cx="531352" cy="1212538"/>
            </a:xfrm>
            <a:solidFill>
              <a:srgbClr val="64B81E"/>
            </a:solidFill>
          </p:grpSpPr>
          <p:sp>
            <p:nvSpPr>
              <p:cNvPr id="129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8044580" y="3956252"/>
              <a:ext cx="434735" cy="992059"/>
              <a:chOff x="7515773" y="1301496"/>
              <a:chExt cx="531352" cy="1212538"/>
            </a:xfrm>
            <a:solidFill>
              <a:srgbClr val="64B81E"/>
            </a:solidFill>
          </p:grpSpPr>
          <p:sp>
            <p:nvSpPr>
              <p:cNvPr id="127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8607534" y="3956252"/>
              <a:ext cx="434735" cy="992059"/>
              <a:chOff x="7515773" y="1301496"/>
              <a:chExt cx="531352" cy="1212538"/>
            </a:xfrm>
            <a:solidFill>
              <a:srgbClr val="64B81E"/>
            </a:solidFill>
          </p:grpSpPr>
          <p:sp>
            <p:nvSpPr>
              <p:cNvPr id="125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9170488" y="3956252"/>
              <a:ext cx="434735" cy="992059"/>
              <a:chOff x="7515773" y="1301496"/>
              <a:chExt cx="531352" cy="1212538"/>
            </a:xfrm>
            <a:solidFill>
              <a:srgbClr val="64B81E"/>
            </a:solidFill>
          </p:grpSpPr>
          <p:sp>
            <p:nvSpPr>
              <p:cNvPr id="123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9733442" y="3956252"/>
              <a:ext cx="434735" cy="992059"/>
              <a:chOff x="7515773" y="1301496"/>
              <a:chExt cx="531352" cy="1212538"/>
            </a:xfrm>
            <a:solidFill>
              <a:srgbClr val="64B81E"/>
            </a:solidFill>
          </p:grpSpPr>
          <p:sp>
            <p:nvSpPr>
              <p:cNvPr id="121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10296395" y="3956252"/>
              <a:ext cx="434735" cy="992059"/>
              <a:chOff x="7515773" y="1301496"/>
              <a:chExt cx="531352" cy="1212538"/>
            </a:xfrm>
            <a:solidFill>
              <a:srgbClr val="64B81E"/>
            </a:solidFill>
          </p:grpSpPr>
          <p:sp>
            <p:nvSpPr>
              <p:cNvPr id="119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solidFill>
                <a:srgbClr val="3FA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10859349" y="3956252"/>
              <a:ext cx="434735" cy="992059"/>
              <a:chOff x="7515773" y="1301496"/>
              <a:chExt cx="531352" cy="1212538"/>
            </a:xfrm>
            <a:solidFill>
              <a:schemeClr val="bg1">
                <a:lumMod val="75000"/>
              </a:schemeClr>
            </a:solidFill>
          </p:grpSpPr>
          <p:sp>
            <p:nvSpPr>
              <p:cNvPr id="117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11422303" y="3956252"/>
              <a:ext cx="434735" cy="992059"/>
              <a:chOff x="7515773" y="1301496"/>
              <a:chExt cx="531352" cy="1212538"/>
            </a:xfrm>
            <a:solidFill>
              <a:schemeClr val="bg1">
                <a:lumMod val="75000"/>
              </a:schemeClr>
            </a:solidFill>
          </p:grpSpPr>
          <p:sp>
            <p:nvSpPr>
              <p:cNvPr id="115" name="Oval 26"/>
              <p:cNvSpPr>
                <a:spLocks noChangeArrowheads="1"/>
              </p:cNvSpPr>
              <p:nvPr/>
            </p:nvSpPr>
            <p:spPr bwMode="auto">
              <a:xfrm>
                <a:off x="7678092" y="1301496"/>
                <a:ext cx="227524" cy="219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27"/>
              <p:cNvSpPr/>
              <p:nvPr/>
            </p:nvSpPr>
            <p:spPr bwMode="auto">
              <a:xfrm>
                <a:off x="7515773" y="1552605"/>
                <a:ext cx="531352" cy="961429"/>
              </a:xfrm>
              <a:custGeom>
                <a:avLst/>
                <a:gdLst>
                  <a:gd name="T0" fmla="*/ 49 w 49"/>
                  <a:gd name="T1" fmla="*/ 11 h 92"/>
                  <a:gd name="T2" fmla="*/ 35 w 49"/>
                  <a:gd name="T3" fmla="*/ 0 h 92"/>
                  <a:gd name="T4" fmla="*/ 15 w 49"/>
                  <a:gd name="T5" fmla="*/ 0 h 92"/>
                  <a:gd name="T6" fmla="*/ 0 w 49"/>
                  <a:gd name="T7" fmla="*/ 11 h 92"/>
                  <a:gd name="T8" fmla="*/ 0 w 49"/>
                  <a:gd name="T9" fmla="*/ 36 h 92"/>
                  <a:gd name="T10" fmla="*/ 0 w 49"/>
                  <a:gd name="T11" fmla="*/ 36 h 92"/>
                  <a:gd name="T12" fmla="*/ 0 w 49"/>
                  <a:gd name="T13" fmla="*/ 36 h 92"/>
                  <a:gd name="T14" fmla="*/ 5 w 49"/>
                  <a:gd name="T15" fmla="*/ 41 h 92"/>
                  <a:gd name="T16" fmla="*/ 9 w 49"/>
                  <a:gd name="T17" fmla="*/ 36 h 92"/>
                  <a:gd name="T18" fmla="*/ 9 w 49"/>
                  <a:gd name="T19" fmla="*/ 36 h 92"/>
                  <a:gd name="T20" fmla="*/ 9 w 49"/>
                  <a:gd name="T21" fmla="*/ 36 h 92"/>
                  <a:gd name="T22" fmla="*/ 9 w 49"/>
                  <a:gd name="T23" fmla="*/ 13 h 92"/>
                  <a:gd name="T24" fmla="*/ 12 w 49"/>
                  <a:gd name="T25" fmla="*/ 13 h 92"/>
                  <a:gd name="T26" fmla="*/ 12 w 49"/>
                  <a:gd name="T27" fmla="*/ 87 h 92"/>
                  <a:gd name="T28" fmla="*/ 18 w 49"/>
                  <a:gd name="T29" fmla="*/ 92 h 92"/>
                  <a:gd name="T30" fmla="*/ 23 w 49"/>
                  <a:gd name="T31" fmla="*/ 87 h 92"/>
                  <a:gd name="T32" fmla="*/ 23 w 49"/>
                  <a:gd name="T33" fmla="*/ 39 h 92"/>
                  <a:gd name="T34" fmla="*/ 26 w 49"/>
                  <a:gd name="T35" fmla="*/ 39 h 92"/>
                  <a:gd name="T36" fmla="*/ 26 w 49"/>
                  <a:gd name="T37" fmla="*/ 87 h 92"/>
                  <a:gd name="T38" fmla="*/ 26 w 49"/>
                  <a:gd name="T39" fmla="*/ 87 h 92"/>
                  <a:gd name="T40" fmla="*/ 32 w 49"/>
                  <a:gd name="T41" fmla="*/ 92 h 92"/>
                  <a:gd name="T42" fmla="*/ 38 w 49"/>
                  <a:gd name="T43" fmla="*/ 87 h 92"/>
                  <a:gd name="T44" fmla="*/ 38 w 49"/>
                  <a:gd name="T45" fmla="*/ 13 h 92"/>
                  <a:gd name="T46" fmla="*/ 41 w 49"/>
                  <a:gd name="T47" fmla="*/ 13 h 92"/>
                  <a:gd name="T48" fmla="*/ 41 w 49"/>
                  <a:gd name="T49" fmla="*/ 36 h 92"/>
                  <a:gd name="T50" fmla="*/ 41 w 49"/>
                  <a:gd name="T51" fmla="*/ 36 h 92"/>
                  <a:gd name="T52" fmla="*/ 41 w 49"/>
                  <a:gd name="T53" fmla="*/ 36 h 92"/>
                  <a:gd name="T54" fmla="*/ 45 w 49"/>
                  <a:gd name="T55" fmla="*/ 41 h 92"/>
                  <a:gd name="T56" fmla="*/ 49 w 49"/>
                  <a:gd name="T57" fmla="*/ 36 h 92"/>
                  <a:gd name="T58" fmla="*/ 49 w 49"/>
                  <a:gd name="T59" fmla="*/ 36 h 92"/>
                  <a:gd name="T60" fmla="*/ 49 w 49"/>
                  <a:gd name="T61" fmla="*/ 36 h 92"/>
                  <a:gd name="T62" fmla="*/ 49 w 49"/>
                  <a:gd name="T6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92">
                    <a:moveTo>
                      <a:pt x="49" y="11"/>
                    </a:moveTo>
                    <a:cubicBezTo>
                      <a:pt x="48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11"/>
                      <a:pt x="0" y="1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7" y="41"/>
                      <a:pt x="9" y="39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4" y="92"/>
                      <a:pt x="18" y="92"/>
                    </a:cubicBezTo>
                    <a:cubicBezTo>
                      <a:pt x="21" y="92"/>
                      <a:pt x="23" y="90"/>
                      <a:pt x="23" y="87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26" y="90"/>
                      <a:pt x="29" y="92"/>
                      <a:pt x="32" y="92"/>
                    </a:cubicBezTo>
                    <a:cubicBezTo>
                      <a:pt x="35" y="92"/>
                      <a:pt x="38" y="90"/>
                      <a:pt x="38" y="87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9"/>
                      <a:pt x="43" y="41"/>
                      <a:pt x="45" y="41"/>
                    </a:cubicBezTo>
                    <a:cubicBezTo>
                      <a:pt x="47" y="41"/>
                      <a:pt x="49" y="39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10858500" y="2424113"/>
            <a:ext cx="998538" cy="965200"/>
            <a:chOff x="6203853" y="2475914"/>
            <a:chExt cx="998806" cy="965982"/>
          </a:xfrm>
        </p:grpSpPr>
        <p:sp>
          <p:nvSpPr>
            <p:cNvPr id="136" name="椭圆 135"/>
            <p:cNvSpPr/>
            <p:nvPr/>
          </p:nvSpPr>
          <p:spPr>
            <a:xfrm>
              <a:off x="6219732" y="2475914"/>
              <a:ext cx="967047" cy="965982"/>
            </a:xfrm>
            <a:prstGeom prst="ellipse">
              <a:avLst/>
            </a:prstGeom>
            <a:solidFill>
              <a:srgbClr val="555F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71" name="文本框 79"/>
            <p:cNvSpPr txBox="1"/>
            <p:nvPr/>
          </p:nvSpPr>
          <p:spPr>
            <a:xfrm>
              <a:off x="6203853" y="2728073"/>
              <a:ext cx="99880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60%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0858500" y="4968875"/>
            <a:ext cx="998538" cy="965200"/>
            <a:chOff x="6203853" y="3981157"/>
            <a:chExt cx="998806" cy="965982"/>
          </a:xfrm>
        </p:grpSpPr>
        <p:sp>
          <p:nvSpPr>
            <p:cNvPr id="139" name="椭圆 138"/>
            <p:cNvSpPr/>
            <p:nvPr/>
          </p:nvSpPr>
          <p:spPr>
            <a:xfrm>
              <a:off x="6219732" y="3981157"/>
              <a:ext cx="967047" cy="965982"/>
            </a:xfrm>
            <a:prstGeom prst="ellipse">
              <a:avLst/>
            </a:prstGeom>
            <a:solidFill>
              <a:srgbClr val="3FA2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74" name="文本框 82"/>
            <p:cNvSpPr txBox="1"/>
            <p:nvPr/>
          </p:nvSpPr>
          <p:spPr>
            <a:xfrm>
              <a:off x="6203853" y="4233316"/>
              <a:ext cx="99880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80%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141" name="文本框 140"/>
          <p:cNvSpPr txBox="1"/>
          <p:nvPr/>
        </p:nvSpPr>
        <p:spPr>
          <a:xfrm>
            <a:off x="4905375" y="1397000"/>
            <a:ext cx="1538288" cy="369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dist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595959"/>
                </a:solidFill>
                <a:latin typeface="Calibri Light" panose="020F0302020204030204" pitchFamily="34" charset="0"/>
                <a:ea typeface="华文细黑" panose="02010600040101010101" pitchFamily="2" charset="-122"/>
              </a:rPr>
              <a:t>添加标题</a:t>
            </a:r>
            <a:endParaRPr lang="zh-CN" altLang="en-US" b="1" dirty="0">
              <a:solidFill>
                <a:srgbClr val="595959"/>
              </a:solidFill>
              <a:latin typeface="Calibri Light" panose="020F0302020204030204" pitchFamily="34" charset="0"/>
              <a:ea typeface="华文细黑" panose="02010600040101010101" pitchFamily="2" charset="-122"/>
            </a:endParaRPr>
          </a:p>
        </p:txBody>
      </p:sp>
      <p:sp>
        <p:nvSpPr>
          <p:cNvPr id="142" name="矩形 46"/>
          <p:cNvSpPr/>
          <p:nvPr/>
        </p:nvSpPr>
        <p:spPr>
          <a:xfrm>
            <a:off x="4905375" y="1758950"/>
            <a:ext cx="5762625" cy="430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中小企业经营目的是实现利润最大化，而利润既是企业经营发展的基本保证，也是经营绩效的重要指标，这就决定企业必然会想方设法减少成本，以获得较高利润</a:t>
            </a:r>
            <a:endParaRPr lang="zh-CN" altLang="en-US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4905375" y="4025900"/>
            <a:ext cx="1538288" cy="369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dist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595959"/>
                </a:solidFill>
                <a:latin typeface="Calibri Light" panose="020F0302020204030204" pitchFamily="34" charset="0"/>
                <a:ea typeface="华文细黑" panose="02010600040101010101" pitchFamily="2" charset="-122"/>
              </a:rPr>
              <a:t>添加标题</a:t>
            </a:r>
            <a:endParaRPr lang="zh-CN" altLang="en-US" b="1" dirty="0">
              <a:solidFill>
                <a:srgbClr val="595959"/>
              </a:solidFill>
              <a:latin typeface="Calibri Light" panose="020F0302020204030204" pitchFamily="34" charset="0"/>
              <a:ea typeface="华文细黑" panose="02010600040101010101" pitchFamily="2" charset="-122"/>
            </a:endParaRPr>
          </a:p>
        </p:txBody>
      </p:sp>
      <p:sp>
        <p:nvSpPr>
          <p:cNvPr id="144" name="矩形 46"/>
          <p:cNvSpPr/>
          <p:nvPr/>
        </p:nvSpPr>
        <p:spPr>
          <a:xfrm>
            <a:off x="4905375" y="4389438"/>
            <a:ext cx="5703888" cy="430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中小企业经营目的是实现利润最大化，而利润既是企业经营发展的基本保证，也是经营绩效的重要指标，这就决定企业必然会想方设法减少成本，以获得较高利润</a:t>
            </a:r>
            <a:endParaRPr lang="zh-CN" altLang="en-US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4989513" y="3744913"/>
            <a:ext cx="5761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331788" y="1474788"/>
            <a:ext cx="4075112" cy="4595812"/>
            <a:chOff x="331787" y="1475347"/>
            <a:chExt cx="4075321" cy="4595669"/>
          </a:xfrm>
        </p:grpSpPr>
        <p:grpSp>
          <p:nvGrpSpPr>
            <p:cNvPr id="35881" name="组合 145"/>
            <p:cNvGrpSpPr/>
            <p:nvPr/>
          </p:nvGrpSpPr>
          <p:grpSpPr>
            <a:xfrm>
              <a:off x="331787" y="1475347"/>
              <a:ext cx="4075321" cy="2461414"/>
              <a:chOff x="899410" y="1275100"/>
              <a:chExt cx="4075321" cy="2461414"/>
            </a:xfrm>
          </p:grpSpPr>
          <p:sp>
            <p:nvSpPr>
              <p:cNvPr id="35882" name="文本框 146"/>
              <p:cNvSpPr txBox="1"/>
              <p:nvPr/>
            </p:nvSpPr>
            <p:spPr>
              <a:xfrm>
                <a:off x="899410" y="1275100"/>
                <a:ext cx="2678249" cy="4000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000" b="1" dirty="0">
                    <a:solidFill>
                      <a:srgbClr val="595959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劳动力分布分析</a:t>
                </a:r>
                <a:endParaRPr lang="zh-CN" altLang="en-US" sz="2000" b="1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  <p:cxnSp>
            <p:nvCxnSpPr>
              <p:cNvPr id="148" name="直接连接符 147"/>
              <p:cNvCxnSpPr/>
              <p:nvPr/>
            </p:nvCxnSpPr>
            <p:spPr>
              <a:xfrm>
                <a:off x="994665" y="1768797"/>
                <a:ext cx="958899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884" name="文本框 148"/>
              <p:cNvSpPr txBox="1"/>
              <p:nvPr/>
            </p:nvSpPr>
            <p:spPr>
              <a:xfrm>
                <a:off x="899410" y="1833883"/>
                <a:ext cx="4075321" cy="19033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595959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企业税务会计在多种纳税方案中通过事先筹划，合理安排公司筹资、投资、经营、利润分配等财务活动，针对采购、生产经营以及内部核算等进行合理决策，利用国家法规积极税务筹划，既保证企业完成利税义务增加自身 “造血”能力 ，降低税收负担，也提高了税后利润，实现自身的持续健康发展。</a:t>
                </a:r>
                <a:endParaRPr lang="zh-CN" altLang="en-US" sz="14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407991" y="4077178"/>
              <a:ext cx="3908625" cy="1993838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/>
      <p:bldP spid="142" grpId="0"/>
      <p:bldP spid="143" grpId="0"/>
      <p:bldP spid="1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7890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7892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7893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332159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DATA  ANALYSIS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7895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7909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11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37912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0" name="图表 149"/>
          <p:cNvGraphicFramePr/>
          <p:nvPr/>
        </p:nvGraphicFramePr>
        <p:xfrm>
          <a:off x="255588" y="1150938"/>
          <a:ext cx="7991475" cy="528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2" imgW="7997825" imgH="5291455" progId="Excel.Chart.8">
                  <p:embed/>
                </p:oleObj>
              </mc:Choice>
              <mc:Fallback>
                <p:oleObj name="" r:id="rId2" imgW="7997825" imgH="5291455" progId="Excel.Chart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5588" y="1150938"/>
                        <a:ext cx="7991475" cy="5281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8050213" y="1468438"/>
            <a:ext cx="4141787" cy="1738312"/>
            <a:chOff x="8049718" y="1467787"/>
            <a:chExt cx="4142282" cy="1738859"/>
          </a:xfrm>
        </p:grpSpPr>
        <p:sp>
          <p:nvSpPr>
            <p:cNvPr id="2" name="矩形 1"/>
            <p:cNvSpPr/>
            <p:nvPr/>
          </p:nvSpPr>
          <p:spPr>
            <a:xfrm>
              <a:off x="8049718" y="1467787"/>
              <a:ext cx="4142282" cy="1738859"/>
            </a:xfrm>
            <a:prstGeom prst="rect">
              <a:avLst/>
            </a:pr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7918" name="组合 150"/>
            <p:cNvGrpSpPr/>
            <p:nvPr/>
          </p:nvGrpSpPr>
          <p:grpSpPr>
            <a:xfrm>
              <a:off x="8143900" y="1664485"/>
              <a:ext cx="3893201" cy="1316485"/>
              <a:chOff x="899410" y="1275100"/>
              <a:chExt cx="3893201" cy="1316485"/>
            </a:xfrm>
          </p:grpSpPr>
          <p:sp>
            <p:nvSpPr>
              <p:cNvPr id="37919" name="文本框 151"/>
              <p:cNvSpPr txBox="1"/>
              <p:nvPr/>
            </p:nvSpPr>
            <p:spPr>
              <a:xfrm>
                <a:off x="898901" y="1275314"/>
                <a:ext cx="2678433" cy="4001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地区产能分析</a:t>
                </a:r>
                <a:endParaRPr lang="zh-CN" altLang="en-US" sz="2000" b="1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  <p:cxnSp>
            <p:nvCxnSpPr>
              <p:cNvPr id="153" name="直接连接符 152"/>
              <p:cNvCxnSpPr/>
              <p:nvPr/>
            </p:nvCxnSpPr>
            <p:spPr>
              <a:xfrm>
                <a:off x="994162" y="1769181"/>
                <a:ext cx="958965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921" name="文本框 153"/>
              <p:cNvSpPr txBox="1"/>
              <p:nvPr/>
            </p:nvSpPr>
            <p:spPr>
              <a:xfrm>
                <a:off x="899410" y="1834455"/>
                <a:ext cx="3893201" cy="7571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just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中小企业经营目的是实现利润最大化，而利润既是企业经营发展的基本保证，也是经营绩效的重要指标，这就决定企业必然会想方设法减少成本，以获得较高利润。</a:t>
                </a:r>
                <a:endPara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8159750" y="3470275"/>
            <a:ext cx="3744913" cy="757238"/>
            <a:chOff x="407988" y="3964898"/>
            <a:chExt cx="3744287" cy="757934"/>
          </a:xfrm>
        </p:grpSpPr>
        <p:grpSp>
          <p:nvGrpSpPr>
            <p:cNvPr id="37923" name="组合 155"/>
            <p:cNvGrpSpPr/>
            <p:nvPr/>
          </p:nvGrpSpPr>
          <p:grpSpPr>
            <a:xfrm>
              <a:off x="407988" y="3964898"/>
              <a:ext cx="1300892" cy="307777"/>
              <a:chOff x="407988" y="3964898"/>
              <a:chExt cx="1300892" cy="307777"/>
            </a:xfrm>
          </p:grpSpPr>
          <p:sp>
            <p:nvSpPr>
              <p:cNvPr id="158" name="矩形 157"/>
              <p:cNvSpPr/>
              <p:nvPr/>
            </p:nvSpPr>
            <p:spPr>
              <a:xfrm>
                <a:off x="407988" y="4082481"/>
                <a:ext cx="71426" cy="73092"/>
              </a:xfrm>
              <a:prstGeom prst="rect">
                <a:avLst/>
              </a:prstGeom>
              <a:solidFill>
                <a:srgbClr val="555F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925" name="文本框 158"/>
              <p:cNvSpPr txBox="1"/>
              <p:nvPr/>
            </p:nvSpPr>
            <p:spPr>
              <a:xfrm>
                <a:off x="604805" y="3964898"/>
                <a:ext cx="1104716" cy="3082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1400" dirty="0">
                    <a:solidFill>
                      <a:srgbClr val="595959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添加标题</a:t>
                </a:r>
                <a:endParaRPr lang="zh-CN" altLang="en-US" sz="1400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7926" name="矩形 156"/>
            <p:cNvSpPr/>
            <p:nvPr/>
          </p:nvSpPr>
          <p:spPr>
            <a:xfrm>
              <a:off x="592093" y="4291945"/>
              <a:ext cx="3560182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1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</a:t>
              </a:r>
              <a:endParaRPr lang="zh-CN" altLang="en-US" sz="14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8159750" y="4406900"/>
            <a:ext cx="3744913" cy="758825"/>
            <a:chOff x="407988" y="3964898"/>
            <a:chExt cx="3744287" cy="757934"/>
          </a:xfrm>
        </p:grpSpPr>
        <p:grpSp>
          <p:nvGrpSpPr>
            <p:cNvPr id="37928" name="组合 160"/>
            <p:cNvGrpSpPr/>
            <p:nvPr/>
          </p:nvGrpSpPr>
          <p:grpSpPr>
            <a:xfrm>
              <a:off x="407988" y="3964898"/>
              <a:ext cx="1300892" cy="307777"/>
              <a:chOff x="407988" y="3964898"/>
              <a:chExt cx="1300892" cy="307777"/>
            </a:xfrm>
          </p:grpSpPr>
          <p:sp>
            <p:nvSpPr>
              <p:cNvPr id="163" name="矩形 162"/>
              <p:cNvSpPr/>
              <p:nvPr/>
            </p:nvSpPr>
            <p:spPr>
              <a:xfrm>
                <a:off x="407988" y="4082235"/>
                <a:ext cx="71426" cy="72939"/>
              </a:xfrm>
              <a:prstGeom prst="rect">
                <a:avLst/>
              </a:prstGeom>
              <a:solidFill>
                <a:srgbClr val="3FA2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930" name="文本框 163"/>
              <p:cNvSpPr txBox="1"/>
              <p:nvPr/>
            </p:nvSpPr>
            <p:spPr>
              <a:xfrm>
                <a:off x="604805" y="3964898"/>
                <a:ext cx="1104716" cy="3076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1400" dirty="0">
                    <a:solidFill>
                      <a:srgbClr val="595959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添加标题</a:t>
                </a:r>
                <a:endParaRPr lang="zh-CN" altLang="en-US" sz="1400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7931" name="矩形 161"/>
            <p:cNvSpPr/>
            <p:nvPr/>
          </p:nvSpPr>
          <p:spPr>
            <a:xfrm>
              <a:off x="592093" y="4291945"/>
              <a:ext cx="3560182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1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</a:t>
              </a:r>
              <a:endParaRPr lang="zh-CN" altLang="en-US" sz="14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8159750" y="5343525"/>
            <a:ext cx="3744913" cy="758825"/>
            <a:chOff x="407988" y="3964898"/>
            <a:chExt cx="3744287" cy="757934"/>
          </a:xfrm>
        </p:grpSpPr>
        <p:grpSp>
          <p:nvGrpSpPr>
            <p:cNvPr id="37933" name="组合 165"/>
            <p:cNvGrpSpPr/>
            <p:nvPr/>
          </p:nvGrpSpPr>
          <p:grpSpPr>
            <a:xfrm>
              <a:off x="407988" y="3964898"/>
              <a:ext cx="1300892" cy="307777"/>
              <a:chOff x="407988" y="3964898"/>
              <a:chExt cx="1300892" cy="307777"/>
            </a:xfrm>
          </p:grpSpPr>
          <p:sp>
            <p:nvSpPr>
              <p:cNvPr id="168" name="矩形 167"/>
              <p:cNvSpPr/>
              <p:nvPr/>
            </p:nvSpPr>
            <p:spPr>
              <a:xfrm>
                <a:off x="407988" y="4082235"/>
                <a:ext cx="71426" cy="72939"/>
              </a:xfrm>
              <a:prstGeom prst="rect">
                <a:avLst/>
              </a:prstGeom>
              <a:solidFill>
                <a:srgbClr val="2ECA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7935" name="文本框 168"/>
              <p:cNvSpPr txBox="1"/>
              <p:nvPr/>
            </p:nvSpPr>
            <p:spPr>
              <a:xfrm>
                <a:off x="604805" y="3964898"/>
                <a:ext cx="1104716" cy="3076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1400" dirty="0">
                    <a:solidFill>
                      <a:srgbClr val="595959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添加标题</a:t>
                </a:r>
                <a:endParaRPr lang="zh-CN" altLang="en-US" sz="1400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7936" name="矩形 166"/>
            <p:cNvSpPr/>
            <p:nvPr/>
          </p:nvSpPr>
          <p:spPr>
            <a:xfrm>
              <a:off x="592093" y="4291945"/>
              <a:ext cx="3560182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1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</a:t>
              </a:r>
              <a:endParaRPr lang="zh-CN" altLang="en-US" sz="14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1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555FDE"/>
              </a:gs>
              <a:gs pos="100000">
                <a:srgbClr val="3FA2E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直角三角形 29"/>
          <p:cNvSpPr/>
          <p:nvPr/>
        </p:nvSpPr>
        <p:spPr>
          <a:xfrm rot="18900000" flipH="1">
            <a:off x="93663" y="2817813"/>
            <a:ext cx="628650" cy="628650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14425" y="2551113"/>
            <a:ext cx="5165725" cy="1755775"/>
            <a:chOff x="1113912" y="2551080"/>
            <a:chExt cx="5166966" cy="1755840"/>
          </a:xfrm>
        </p:grpSpPr>
        <p:grpSp>
          <p:nvGrpSpPr>
            <p:cNvPr id="39940" name="组合 35"/>
            <p:cNvGrpSpPr/>
            <p:nvPr/>
          </p:nvGrpSpPr>
          <p:grpSpPr>
            <a:xfrm>
              <a:off x="1113912" y="2551080"/>
              <a:ext cx="3113314" cy="1081545"/>
              <a:chOff x="3587289" y="1868032"/>
              <a:chExt cx="3113314" cy="1081545"/>
            </a:xfrm>
          </p:grpSpPr>
          <p:sp>
            <p:nvSpPr>
              <p:cNvPr id="39941" name="文本框 38"/>
              <p:cNvSpPr txBox="1"/>
              <p:nvPr/>
            </p:nvSpPr>
            <p:spPr>
              <a:xfrm>
                <a:off x="3587289" y="2118580"/>
                <a:ext cx="3113314" cy="8309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>
                  <a:buFont typeface="Arial" panose="020B0604020202020204" pitchFamily="34" charset="0"/>
                  <a:buNone/>
                </a:pPr>
                <a:r>
                  <a:rPr lang="zh-CN" altLang="en-US" sz="48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  <a:endParaRPr lang="zh-CN" altLang="en-US" sz="48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9942" name="矩形 39"/>
              <p:cNvSpPr/>
              <p:nvPr/>
            </p:nvSpPr>
            <p:spPr>
              <a:xfrm>
                <a:off x="3633009" y="1868032"/>
                <a:ext cx="1812612" cy="2936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ABOUT OUR SERVICE</a:t>
                </a:r>
                <a:endPara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</p:grpSp>
        <p:cxnSp>
          <p:nvCxnSpPr>
            <p:cNvPr id="37" name="直接连接符 36"/>
            <p:cNvCxnSpPr/>
            <p:nvPr/>
          </p:nvCxnSpPr>
          <p:spPr>
            <a:xfrm flipH="1">
              <a:off x="1301282" y="3817952"/>
              <a:ext cx="117185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944" name="矩形 37"/>
            <p:cNvSpPr/>
            <p:nvPr/>
          </p:nvSpPr>
          <p:spPr>
            <a:xfrm>
              <a:off x="1218413" y="3906810"/>
              <a:ext cx="506246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I long to alleviate this evil, but I cannot, and I too suffer. This has been my life. I have found it worth living, and would gladly live it again if the chance were offered me.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677862" y="0"/>
            <a:ext cx="2133600" cy="1838325"/>
            <a:chOff x="-677811" y="0"/>
            <a:chExt cx="2133232" cy="1838993"/>
          </a:xfrm>
        </p:grpSpPr>
        <p:sp>
          <p:nvSpPr>
            <p:cNvPr id="42" name="等腰三角形 41"/>
            <p:cNvSpPr/>
            <p:nvPr/>
          </p:nvSpPr>
          <p:spPr>
            <a:xfrm flipV="1">
              <a:off x="407852" y="549475"/>
              <a:ext cx="1041220" cy="897264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-677811" y="0"/>
              <a:ext cx="2133232" cy="1838993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V="1">
            <a:off x="4370388" y="5038725"/>
            <a:ext cx="2640012" cy="2276475"/>
            <a:chOff x="-677811" y="0"/>
            <a:chExt cx="2133232" cy="1838993"/>
          </a:xfrm>
        </p:grpSpPr>
        <p:sp>
          <p:nvSpPr>
            <p:cNvPr id="45" name="等腰三角形 44"/>
            <p:cNvSpPr/>
            <p:nvPr/>
          </p:nvSpPr>
          <p:spPr>
            <a:xfrm flipV="1">
              <a:off x="407405" y="548877"/>
              <a:ext cx="1041602" cy="897695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>
              <a:off x="-677811" y="0"/>
              <a:ext cx="2133232" cy="1838993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9951" name="组合 13"/>
          <p:cNvGrpSpPr/>
          <p:nvPr/>
        </p:nvGrpSpPr>
        <p:grpSpPr>
          <a:xfrm>
            <a:off x="6121400" y="-139700"/>
            <a:ext cx="6537325" cy="7137400"/>
            <a:chOff x="6121298" y="-140427"/>
            <a:chExt cx="6537427" cy="7138854"/>
          </a:xfrm>
        </p:grpSpPr>
        <p:grpSp>
          <p:nvGrpSpPr>
            <p:cNvPr id="9" name="组合 8"/>
            <p:cNvGrpSpPr/>
            <p:nvPr/>
          </p:nvGrpSpPr>
          <p:grpSpPr>
            <a:xfrm>
              <a:off x="6914216" y="0"/>
              <a:ext cx="5277784" cy="6858000"/>
              <a:chOff x="6818966" y="0"/>
              <a:chExt cx="5277784" cy="6858000"/>
            </a:xfrm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grpSpPr>
          <p:sp>
            <p:nvSpPr>
              <p:cNvPr id="47" name="直角三角形 46"/>
              <p:cNvSpPr/>
              <p:nvPr/>
            </p:nvSpPr>
            <p:spPr>
              <a:xfrm rot="2700000">
                <a:off x="6818966" y="982475"/>
                <a:ext cx="4893050" cy="4893050"/>
              </a:xfrm>
              <a:prstGeom prst="rt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9258300" y="0"/>
                <a:ext cx="2838450" cy="6858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9953" name="组合 47"/>
            <p:cNvGrpSpPr/>
            <p:nvPr/>
          </p:nvGrpSpPr>
          <p:grpSpPr>
            <a:xfrm>
              <a:off x="6121298" y="-140427"/>
              <a:ext cx="3567659" cy="7138854"/>
              <a:chOff x="6205928" y="22860"/>
              <a:chExt cx="3402767" cy="6808907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H="1">
                <a:off x="6205928" y="22860"/>
                <a:ext cx="3402300" cy="3402940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 flipV="1">
                <a:off x="6205928" y="3428828"/>
                <a:ext cx="3402300" cy="3402939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文本框 50"/>
            <p:cNvSpPr txBox="1"/>
            <p:nvPr/>
          </p:nvSpPr>
          <p:spPr>
            <a:xfrm>
              <a:off x="7467601" y="735955"/>
              <a:ext cx="5191124" cy="53860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4400" kern="1200" cap="none" spc="0" normalizeH="0" baseline="0" noProof="0" dirty="0">
                  <a:solidFill>
                    <a:schemeClr val="bg1">
                      <a:lumMod val="85000"/>
                      <a:alpha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03</a:t>
              </a:r>
              <a:endParaRPr kumimoji="0" lang="zh-CN" altLang="en-US" sz="34400" kern="1200" cap="none" spc="0" normalizeH="0" baseline="0" noProof="0" dirty="0">
                <a:solidFill>
                  <a:schemeClr val="bg1">
                    <a:lumMod val="85000"/>
                    <a:alpha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986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1988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41989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684649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SERVICE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1991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2005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07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42008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6411913" y="2193925"/>
            <a:ext cx="2112962" cy="1154113"/>
            <a:chOff x="4823048" y="3030953"/>
            <a:chExt cx="1820243" cy="994360"/>
          </a:xfrm>
        </p:grpSpPr>
        <p:sp>
          <p:nvSpPr>
            <p:cNvPr id="42012" name="文本框 61"/>
            <p:cNvSpPr txBox="1"/>
            <p:nvPr/>
          </p:nvSpPr>
          <p:spPr>
            <a:xfrm>
              <a:off x="4833989" y="3154051"/>
              <a:ext cx="832853" cy="4308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1100" dirty="0">
                  <a:solidFill>
                    <a:srgbClr val="7F7F7F"/>
                  </a:solidFill>
                  <a:latin typeface="Arial" panose="020B0604020202020204" pitchFamily="34" charset="0"/>
                  <a:ea typeface="汉仪中等线简" pitchFamily="49" charset="-122"/>
                </a:rPr>
                <a:t>Reason 01</a:t>
              </a:r>
              <a:endParaRPr lang="zh-CN" altLang="en-US" sz="1100" dirty="0">
                <a:solidFill>
                  <a:srgbClr val="7F7F7F"/>
                </a:solidFill>
                <a:latin typeface="Arial" panose="020B0604020202020204" pitchFamily="34" charset="0"/>
                <a:ea typeface="汉仪中等线简" pitchFamily="49" charset="-122"/>
              </a:endParaRPr>
            </a:p>
          </p:txBody>
        </p:sp>
        <p:sp>
          <p:nvSpPr>
            <p:cNvPr id="42013" name="矩形 62"/>
            <p:cNvSpPr/>
            <p:nvPr/>
          </p:nvSpPr>
          <p:spPr>
            <a:xfrm>
              <a:off x="4823048" y="3448119"/>
              <a:ext cx="1820243" cy="5771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404040"/>
                  </a:solidFill>
                  <a:latin typeface="汉仪中等线简" pitchFamily="49" charset="-122"/>
                  <a:ea typeface="汉仪中等线简" pitchFamily="49" charset="-122"/>
                </a:rPr>
                <a:t>对于缺水、缺燃料和交通不便的地带，因地制宜地利用风力发电，非常适合，大有可为。</a:t>
              </a:r>
              <a:endParaRPr lang="zh-CN" altLang="en-US" sz="900" dirty="0">
                <a:solidFill>
                  <a:srgbClr val="404040"/>
                </a:solidFill>
                <a:latin typeface="汉仪中等线简" pitchFamily="49" charset="-122"/>
                <a:ea typeface="汉仪中等线简" pitchFamily="49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4925616" y="3422132"/>
              <a:ext cx="526517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矩形 64"/>
            <p:cNvSpPr/>
            <p:nvPr/>
          </p:nvSpPr>
          <p:spPr>
            <a:xfrm>
              <a:off x="4925616" y="3030953"/>
              <a:ext cx="103936" cy="103950"/>
            </a:xfrm>
            <a:prstGeom prst="rect">
              <a:avLst/>
            </a:prstGeom>
            <a:solidFill>
              <a:srgbClr val="3FA2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491663" y="2193925"/>
            <a:ext cx="2112962" cy="1154113"/>
            <a:chOff x="7138107" y="3030953"/>
            <a:chExt cx="1820243" cy="994360"/>
          </a:xfrm>
        </p:grpSpPr>
        <p:sp>
          <p:nvSpPr>
            <p:cNvPr id="42017" name="文本框 66"/>
            <p:cNvSpPr txBox="1"/>
            <p:nvPr/>
          </p:nvSpPr>
          <p:spPr>
            <a:xfrm>
              <a:off x="7149048" y="3154051"/>
              <a:ext cx="832853" cy="4308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1100" dirty="0">
                  <a:solidFill>
                    <a:srgbClr val="7F7F7F"/>
                  </a:solidFill>
                  <a:latin typeface="Arial" panose="020B0604020202020204" pitchFamily="34" charset="0"/>
                  <a:ea typeface="汉仪中等线简" pitchFamily="49" charset="-122"/>
                </a:rPr>
                <a:t>Reason 02</a:t>
              </a:r>
              <a:endParaRPr lang="zh-CN" altLang="en-US" sz="1100" dirty="0">
                <a:solidFill>
                  <a:srgbClr val="7F7F7F"/>
                </a:solidFill>
                <a:latin typeface="Arial" panose="020B0604020202020204" pitchFamily="34" charset="0"/>
                <a:ea typeface="汉仪中等线简" pitchFamily="49" charset="-122"/>
              </a:endParaRPr>
            </a:p>
          </p:txBody>
        </p:sp>
        <p:sp>
          <p:nvSpPr>
            <p:cNvPr id="42018" name="矩形 67"/>
            <p:cNvSpPr/>
            <p:nvPr/>
          </p:nvSpPr>
          <p:spPr>
            <a:xfrm>
              <a:off x="7138107" y="3448119"/>
              <a:ext cx="1820243" cy="5771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404040"/>
                  </a:solidFill>
                  <a:latin typeface="汉仪中等线简" pitchFamily="49" charset="-122"/>
                  <a:ea typeface="汉仪中等线简" pitchFamily="49" charset="-122"/>
                </a:rPr>
                <a:t>对于缺水、缺燃料和交通不便的地带，因地制宜地利用风力发电，非常适合，大有可为。</a:t>
              </a:r>
              <a:endParaRPr lang="zh-CN" altLang="en-US" sz="900" dirty="0">
                <a:solidFill>
                  <a:srgbClr val="404040"/>
                </a:solidFill>
                <a:latin typeface="汉仪中等线简" pitchFamily="49" charset="-122"/>
                <a:ea typeface="汉仪中等线简" pitchFamily="49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7240675" y="3422132"/>
              <a:ext cx="526517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 69"/>
            <p:cNvSpPr/>
            <p:nvPr/>
          </p:nvSpPr>
          <p:spPr>
            <a:xfrm>
              <a:off x="7240675" y="3030953"/>
              <a:ext cx="103936" cy="103950"/>
            </a:xfrm>
            <a:prstGeom prst="rect">
              <a:avLst/>
            </a:prstGeom>
            <a:solidFill>
              <a:srgbClr val="555F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411913" y="3459163"/>
            <a:ext cx="2112962" cy="1196975"/>
            <a:chOff x="4823048" y="4231336"/>
            <a:chExt cx="1820243" cy="1031019"/>
          </a:xfrm>
        </p:grpSpPr>
        <p:sp>
          <p:nvSpPr>
            <p:cNvPr id="42022" name="文本框 71"/>
            <p:cNvSpPr txBox="1"/>
            <p:nvPr/>
          </p:nvSpPr>
          <p:spPr>
            <a:xfrm>
              <a:off x="4833989" y="4377647"/>
              <a:ext cx="832853" cy="4307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1100" dirty="0">
                  <a:solidFill>
                    <a:srgbClr val="7F7F7F"/>
                  </a:solidFill>
                  <a:latin typeface="Arial" panose="020B0604020202020204" pitchFamily="34" charset="0"/>
                  <a:ea typeface="汉仪中等线简" pitchFamily="49" charset="-122"/>
                </a:rPr>
                <a:t>Reason 03</a:t>
              </a:r>
              <a:endParaRPr lang="zh-CN" altLang="en-US" sz="1100" dirty="0">
                <a:solidFill>
                  <a:srgbClr val="7F7F7F"/>
                </a:solidFill>
                <a:latin typeface="Arial" panose="020B0604020202020204" pitchFamily="34" charset="0"/>
                <a:ea typeface="汉仪中等线简" pitchFamily="49" charset="-122"/>
              </a:endParaRPr>
            </a:p>
          </p:txBody>
        </p:sp>
        <p:sp>
          <p:nvSpPr>
            <p:cNvPr id="42023" name="矩形 72"/>
            <p:cNvSpPr/>
            <p:nvPr/>
          </p:nvSpPr>
          <p:spPr>
            <a:xfrm>
              <a:off x="4823048" y="4671639"/>
              <a:ext cx="1820243" cy="5907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404040"/>
                  </a:solidFill>
                  <a:latin typeface="汉仪中等线简" pitchFamily="49" charset="-122"/>
                  <a:ea typeface="汉仪中等线简" pitchFamily="49" charset="-122"/>
                </a:rPr>
                <a:t>对于缺水、缺燃料和交通不便的地带，因地制宜地利用风力发电，非常适合，大有可为。</a:t>
              </a:r>
              <a:endParaRPr lang="zh-CN" altLang="en-US" sz="900" dirty="0">
                <a:solidFill>
                  <a:srgbClr val="404040"/>
                </a:solidFill>
                <a:latin typeface="汉仪中等线简" pitchFamily="49" charset="-122"/>
                <a:ea typeface="汉仪中等线简" pitchFamily="49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4925616" y="4644291"/>
              <a:ext cx="526517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矩形 74"/>
            <p:cNvSpPr/>
            <p:nvPr/>
          </p:nvSpPr>
          <p:spPr>
            <a:xfrm>
              <a:off x="4925616" y="4231336"/>
              <a:ext cx="103936" cy="103922"/>
            </a:xfrm>
            <a:prstGeom prst="rect">
              <a:avLst/>
            </a:prstGeom>
            <a:solidFill>
              <a:srgbClr val="7F62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491663" y="3459163"/>
            <a:ext cx="2112962" cy="1179512"/>
            <a:chOff x="7138107" y="4231336"/>
            <a:chExt cx="1820243" cy="1016792"/>
          </a:xfrm>
        </p:grpSpPr>
        <p:sp>
          <p:nvSpPr>
            <p:cNvPr id="42027" name="文本框 76"/>
            <p:cNvSpPr txBox="1"/>
            <p:nvPr/>
          </p:nvSpPr>
          <p:spPr>
            <a:xfrm>
              <a:off x="7149048" y="4364080"/>
              <a:ext cx="832853" cy="4310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1100" dirty="0">
                  <a:solidFill>
                    <a:srgbClr val="7F7F7F"/>
                  </a:solidFill>
                  <a:latin typeface="Arial" panose="020B0604020202020204" pitchFamily="34" charset="0"/>
                  <a:ea typeface="汉仪中等线简" pitchFamily="49" charset="-122"/>
                </a:rPr>
                <a:t>Reason 04</a:t>
              </a:r>
              <a:endParaRPr lang="zh-CN" altLang="en-US" sz="1100" dirty="0">
                <a:solidFill>
                  <a:srgbClr val="7F7F7F"/>
                </a:solidFill>
                <a:latin typeface="Arial" panose="020B0604020202020204" pitchFamily="34" charset="0"/>
                <a:ea typeface="汉仪中等线简" pitchFamily="49" charset="-122"/>
              </a:endParaRPr>
            </a:p>
          </p:txBody>
        </p:sp>
        <p:sp>
          <p:nvSpPr>
            <p:cNvPr id="42028" name="矩形 77"/>
            <p:cNvSpPr/>
            <p:nvPr/>
          </p:nvSpPr>
          <p:spPr>
            <a:xfrm>
              <a:off x="7138107" y="4656938"/>
              <a:ext cx="1820243" cy="5911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404040"/>
                  </a:solidFill>
                  <a:latin typeface="汉仪中等线简" pitchFamily="49" charset="-122"/>
                  <a:ea typeface="汉仪中等线简" pitchFamily="49" charset="-122"/>
                </a:rPr>
                <a:t>对于缺水、缺燃料和交通不便的地带，因地制宜地利用风力发电，非常适合，大有可为。</a:t>
              </a:r>
              <a:endParaRPr lang="zh-CN" altLang="en-US" sz="900" dirty="0">
                <a:solidFill>
                  <a:srgbClr val="404040"/>
                </a:solidFill>
                <a:latin typeface="汉仪中等线简" pitchFamily="49" charset="-122"/>
                <a:ea typeface="汉仪中等线简" pitchFamily="49" charset="-122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7240675" y="4630937"/>
              <a:ext cx="526517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 79"/>
            <p:cNvSpPr/>
            <p:nvPr/>
          </p:nvSpPr>
          <p:spPr>
            <a:xfrm>
              <a:off x="7240675" y="4231336"/>
              <a:ext cx="103936" cy="104006"/>
            </a:xfrm>
            <a:prstGeom prst="rect">
              <a:avLst/>
            </a:prstGeom>
            <a:solidFill>
              <a:srgbClr val="C3D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411913" y="4770438"/>
            <a:ext cx="2112962" cy="1163637"/>
            <a:chOff x="4823048" y="5479574"/>
            <a:chExt cx="1820243" cy="1002591"/>
          </a:xfrm>
        </p:grpSpPr>
        <p:sp>
          <p:nvSpPr>
            <p:cNvPr id="42032" name="文本框 81"/>
            <p:cNvSpPr txBox="1"/>
            <p:nvPr/>
          </p:nvSpPr>
          <p:spPr>
            <a:xfrm>
              <a:off x="4833989" y="5597204"/>
              <a:ext cx="832853" cy="4308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1100" dirty="0">
                  <a:solidFill>
                    <a:srgbClr val="7F7F7F"/>
                  </a:solidFill>
                  <a:latin typeface="Arial" panose="020B0604020202020204" pitchFamily="34" charset="0"/>
                  <a:ea typeface="汉仪中等线简" pitchFamily="49" charset="-122"/>
                </a:rPr>
                <a:t>Reason 05</a:t>
              </a:r>
              <a:endParaRPr lang="zh-CN" altLang="en-US" sz="1100" dirty="0">
                <a:solidFill>
                  <a:srgbClr val="7F7F7F"/>
                </a:solidFill>
                <a:latin typeface="Arial" panose="020B0604020202020204" pitchFamily="34" charset="0"/>
                <a:ea typeface="汉仪中等线简" pitchFamily="49" charset="-122"/>
              </a:endParaRPr>
            </a:p>
          </p:txBody>
        </p:sp>
        <p:sp>
          <p:nvSpPr>
            <p:cNvPr id="42033" name="矩形 82"/>
            <p:cNvSpPr/>
            <p:nvPr/>
          </p:nvSpPr>
          <p:spPr>
            <a:xfrm>
              <a:off x="4823048" y="5891279"/>
              <a:ext cx="1820243" cy="5908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404040"/>
                  </a:solidFill>
                  <a:latin typeface="汉仪中等线简" pitchFamily="49" charset="-122"/>
                  <a:ea typeface="汉仪中等线简" pitchFamily="49" charset="-122"/>
                </a:rPr>
                <a:t>对于缺水、缺燃料和交通不便的地带，因地制宜地利用风力发电，非常适合，大有可为。</a:t>
              </a:r>
              <a:endParaRPr lang="zh-CN" altLang="en-US" sz="900" dirty="0">
                <a:solidFill>
                  <a:srgbClr val="404040"/>
                </a:solidFill>
                <a:latin typeface="汉仪中等线简" pitchFamily="49" charset="-122"/>
                <a:ea typeface="汉仪中等线简" pitchFamily="49" charset="-122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4925616" y="5863923"/>
              <a:ext cx="526517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矩形 84"/>
            <p:cNvSpPr/>
            <p:nvPr/>
          </p:nvSpPr>
          <p:spPr>
            <a:xfrm>
              <a:off x="4925616" y="5479574"/>
              <a:ext cx="103936" cy="103952"/>
            </a:xfrm>
            <a:prstGeom prst="rect">
              <a:avLst/>
            </a:prstGeom>
            <a:solidFill>
              <a:srgbClr val="2ECA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07988" y="1570038"/>
            <a:ext cx="4605337" cy="4524375"/>
            <a:chOff x="407988" y="1569487"/>
            <a:chExt cx="4605988" cy="4524297"/>
          </a:xfrm>
        </p:grpSpPr>
        <p:grpSp>
          <p:nvGrpSpPr>
            <p:cNvPr id="42037" name="组合 86"/>
            <p:cNvGrpSpPr/>
            <p:nvPr/>
          </p:nvGrpSpPr>
          <p:grpSpPr>
            <a:xfrm rot="-720000">
              <a:off x="407988" y="1569487"/>
              <a:ext cx="4605988" cy="4524297"/>
              <a:chOff x="260804" y="1974850"/>
              <a:chExt cx="3917580" cy="3848099"/>
            </a:xfrm>
          </p:grpSpPr>
          <p:sp>
            <p:nvSpPr>
              <p:cNvPr id="42038" name="Freeform 5"/>
              <p:cNvSpPr/>
              <p:nvPr/>
            </p:nvSpPr>
            <p:spPr>
              <a:xfrm>
                <a:off x="3036424" y="2634016"/>
                <a:ext cx="1141960" cy="2435348"/>
              </a:xfrm>
              <a:custGeom>
                <a:avLst/>
                <a:gdLst/>
                <a:ahLst/>
                <a:cxnLst>
                  <a:cxn ang="0">
                    <a:pos x="503717879" y="2147483646"/>
                  </a:cxn>
                  <a:cxn ang="0">
                    <a:pos x="1273411215" y="2147483646"/>
                  </a:cxn>
                  <a:cxn ang="0">
                    <a:pos x="1986511238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1499784113" y="2147483646"/>
                  </a:cxn>
                  <a:cxn ang="0">
                    <a:pos x="865920931" y="2147483646"/>
                  </a:cxn>
                  <a:cxn ang="0">
                    <a:pos x="424481038" y="2147483646"/>
                  </a:cxn>
                  <a:cxn ang="0">
                    <a:pos x="45287232" y="2147483646"/>
                  </a:cxn>
                  <a:cxn ang="0">
                    <a:pos x="39602560" y="2147483646"/>
                  </a:cxn>
                  <a:cxn ang="0">
                    <a:pos x="543320439" y="2147483646"/>
                  </a:cxn>
                  <a:cxn ang="0">
                    <a:pos x="1635614267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045498889"/>
                  </a:cxn>
                  <a:cxn ang="0">
                    <a:pos x="2147483646" y="146915979"/>
                  </a:cxn>
                  <a:cxn ang="0">
                    <a:pos x="2147483646" y="95493837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1850681262" y="2147483646"/>
                  </a:cxn>
                </a:cxnLst>
                <a:pathLst>
                  <a:path w="6408" h="13673">
                    <a:moveTo>
                      <a:pt x="32" y="13558"/>
                    </a:moveTo>
                    <a:lnTo>
                      <a:pt x="32" y="13558"/>
                    </a:lnTo>
                    <a:lnTo>
                      <a:pt x="41" y="13559"/>
                    </a:lnTo>
                    <a:lnTo>
                      <a:pt x="51" y="13559"/>
                    </a:lnTo>
                    <a:lnTo>
                      <a:pt x="60" y="13559"/>
                    </a:lnTo>
                    <a:lnTo>
                      <a:pt x="70" y="13559"/>
                    </a:lnTo>
                    <a:lnTo>
                      <a:pt x="89" y="13555"/>
                    </a:lnTo>
                    <a:lnTo>
                      <a:pt x="108" y="13550"/>
                    </a:lnTo>
                    <a:lnTo>
                      <a:pt x="127" y="13543"/>
                    </a:lnTo>
                    <a:lnTo>
                      <a:pt x="147" y="13533"/>
                    </a:lnTo>
                    <a:lnTo>
                      <a:pt x="167" y="13522"/>
                    </a:lnTo>
                    <a:lnTo>
                      <a:pt x="186" y="13509"/>
                    </a:lnTo>
                    <a:lnTo>
                      <a:pt x="206" y="13494"/>
                    </a:lnTo>
                    <a:lnTo>
                      <a:pt x="225" y="13477"/>
                    </a:lnTo>
                    <a:lnTo>
                      <a:pt x="243" y="13460"/>
                    </a:lnTo>
                    <a:lnTo>
                      <a:pt x="262" y="13442"/>
                    </a:lnTo>
                    <a:lnTo>
                      <a:pt x="280" y="13422"/>
                    </a:lnTo>
                    <a:lnTo>
                      <a:pt x="298" y="13402"/>
                    </a:lnTo>
                    <a:lnTo>
                      <a:pt x="316" y="13381"/>
                    </a:lnTo>
                    <a:lnTo>
                      <a:pt x="333" y="13359"/>
                    </a:lnTo>
                    <a:lnTo>
                      <a:pt x="351" y="13337"/>
                    </a:lnTo>
                    <a:lnTo>
                      <a:pt x="367" y="13314"/>
                    </a:lnTo>
                    <a:lnTo>
                      <a:pt x="398" y="13268"/>
                    </a:lnTo>
                    <a:lnTo>
                      <a:pt x="426" y="13222"/>
                    </a:lnTo>
                    <a:lnTo>
                      <a:pt x="451" y="13178"/>
                    </a:lnTo>
                    <a:lnTo>
                      <a:pt x="473" y="13136"/>
                    </a:lnTo>
                    <a:lnTo>
                      <a:pt x="492" y="13096"/>
                    </a:lnTo>
                    <a:lnTo>
                      <a:pt x="506" y="13062"/>
                    </a:lnTo>
                    <a:lnTo>
                      <a:pt x="517" y="13033"/>
                    </a:lnTo>
                    <a:lnTo>
                      <a:pt x="524" y="13010"/>
                    </a:lnTo>
                    <a:lnTo>
                      <a:pt x="531" y="12986"/>
                    </a:lnTo>
                    <a:lnTo>
                      <a:pt x="536" y="12962"/>
                    </a:lnTo>
                    <a:lnTo>
                      <a:pt x="541" y="12937"/>
                    </a:lnTo>
                    <a:lnTo>
                      <a:pt x="546" y="12913"/>
                    </a:lnTo>
                    <a:lnTo>
                      <a:pt x="550" y="12890"/>
                    </a:lnTo>
                    <a:lnTo>
                      <a:pt x="555" y="12842"/>
                    </a:lnTo>
                    <a:lnTo>
                      <a:pt x="559" y="12794"/>
                    </a:lnTo>
                    <a:lnTo>
                      <a:pt x="560" y="12745"/>
                    </a:lnTo>
                    <a:lnTo>
                      <a:pt x="560" y="12697"/>
                    </a:lnTo>
                    <a:lnTo>
                      <a:pt x="557" y="12649"/>
                    </a:lnTo>
                    <a:lnTo>
                      <a:pt x="552" y="12601"/>
                    </a:lnTo>
                    <a:lnTo>
                      <a:pt x="546" y="12552"/>
                    </a:lnTo>
                    <a:lnTo>
                      <a:pt x="538" y="12503"/>
                    </a:lnTo>
                    <a:lnTo>
                      <a:pt x="529" y="12455"/>
                    </a:lnTo>
                    <a:lnTo>
                      <a:pt x="518" y="12407"/>
                    </a:lnTo>
                    <a:lnTo>
                      <a:pt x="505" y="12359"/>
                    </a:lnTo>
                    <a:lnTo>
                      <a:pt x="492" y="12311"/>
                    </a:lnTo>
                    <a:lnTo>
                      <a:pt x="478" y="12263"/>
                    </a:lnTo>
                    <a:lnTo>
                      <a:pt x="462" y="12215"/>
                    </a:lnTo>
                    <a:lnTo>
                      <a:pt x="446" y="12167"/>
                    </a:lnTo>
                    <a:lnTo>
                      <a:pt x="430" y="12120"/>
                    </a:lnTo>
                    <a:lnTo>
                      <a:pt x="412" y="12073"/>
                    </a:lnTo>
                    <a:lnTo>
                      <a:pt x="377" y="11978"/>
                    </a:lnTo>
                    <a:lnTo>
                      <a:pt x="340" y="11886"/>
                    </a:lnTo>
                    <a:lnTo>
                      <a:pt x="265" y="11703"/>
                    </a:lnTo>
                    <a:lnTo>
                      <a:pt x="230" y="11613"/>
                    </a:lnTo>
                    <a:lnTo>
                      <a:pt x="214" y="11570"/>
                    </a:lnTo>
                    <a:lnTo>
                      <a:pt x="198" y="11526"/>
                    </a:lnTo>
                    <a:lnTo>
                      <a:pt x="183" y="11481"/>
                    </a:lnTo>
                    <a:lnTo>
                      <a:pt x="168" y="11436"/>
                    </a:lnTo>
                    <a:lnTo>
                      <a:pt x="153" y="11391"/>
                    </a:lnTo>
                    <a:lnTo>
                      <a:pt x="140" y="11345"/>
                    </a:lnTo>
                    <a:lnTo>
                      <a:pt x="128" y="11298"/>
                    </a:lnTo>
                    <a:lnTo>
                      <a:pt x="116" y="11252"/>
                    </a:lnTo>
                    <a:lnTo>
                      <a:pt x="105" y="11206"/>
                    </a:lnTo>
                    <a:lnTo>
                      <a:pt x="94" y="11159"/>
                    </a:lnTo>
                    <a:lnTo>
                      <a:pt x="84" y="11111"/>
                    </a:lnTo>
                    <a:lnTo>
                      <a:pt x="75" y="11064"/>
                    </a:lnTo>
                    <a:lnTo>
                      <a:pt x="66" y="11017"/>
                    </a:lnTo>
                    <a:lnTo>
                      <a:pt x="58" y="10969"/>
                    </a:lnTo>
                    <a:lnTo>
                      <a:pt x="44" y="10874"/>
                    </a:lnTo>
                    <a:lnTo>
                      <a:pt x="32" y="10777"/>
                    </a:lnTo>
                    <a:lnTo>
                      <a:pt x="22" y="10681"/>
                    </a:lnTo>
                    <a:lnTo>
                      <a:pt x="14" y="10584"/>
                    </a:lnTo>
                    <a:lnTo>
                      <a:pt x="8" y="10488"/>
                    </a:lnTo>
                    <a:lnTo>
                      <a:pt x="3" y="10391"/>
                    </a:lnTo>
                    <a:lnTo>
                      <a:pt x="1" y="10295"/>
                    </a:lnTo>
                    <a:lnTo>
                      <a:pt x="0" y="10199"/>
                    </a:lnTo>
                    <a:lnTo>
                      <a:pt x="1" y="10104"/>
                    </a:lnTo>
                    <a:lnTo>
                      <a:pt x="3" y="10009"/>
                    </a:lnTo>
                    <a:lnTo>
                      <a:pt x="7" y="9911"/>
                    </a:lnTo>
                    <a:lnTo>
                      <a:pt x="14" y="9811"/>
                    </a:lnTo>
                    <a:lnTo>
                      <a:pt x="22" y="9713"/>
                    </a:lnTo>
                    <a:lnTo>
                      <a:pt x="33" y="9614"/>
                    </a:lnTo>
                    <a:lnTo>
                      <a:pt x="45" y="9516"/>
                    </a:lnTo>
                    <a:lnTo>
                      <a:pt x="60" y="9418"/>
                    </a:lnTo>
                    <a:lnTo>
                      <a:pt x="77" y="9321"/>
                    </a:lnTo>
                    <a:lnTo>
                      <a:pt x="96" y="9224"/>
                    </a:lnTo>
                    <a:lnTo>
                      <a:pt x="117" y="9127"/>
                    </a:lnTo>
                    <a:lnTo>
                      <a:pt x="140" y="9032"/>
                    </a:lnTo>
                    <a:lnTo>
                      <a:pt x="167" y="8936"/>
                    </a:lnTo>
                    <a:lnTo>
                      <a:pt x="194" y="8842"/>
                    </a:lnTo>
                    <a:lnTo>
                      <a:pt x="224" y="8748"/>
                    </a:lnTo>
                    <a:lnTo>
                      <a:pt x="255" y="8656"/>
                    </a:lnTo>
                    <a:lnTo>
                      <a:pt x="289" y="8563"/>
                    </a:lnTo>
                    <a:lnTo>
                      <a:pt x="325" y="8472"/>
                    </a:lnTo>
                    <a:lnTo>
                      <a:pt x="364" y="8381"/>
                    </a:lnTo>
                    <a:lnTo>
                      <a:pt x="404" y="8292"/>
                    </a:lnTo>
                    <a:lnTo>
                      <a:pt x="446" y="8203"/>
                    </a:lnTo>
                    <a:lnTo>
                      <a:pt x="490" y="8116"/>
                    </a:lnTo>
                    <a:lnTo>
                      <a:pt x="538" y="8029"/>
                    </a:lnTo>
                    <a:lnTo>
                      <a:pt x="562" y="7986"/>
                    </a:lnTo>
                    <a:lnTo>
                      <a:pt x="586" y="7944"/>
                    </a:lnTo>
                    <a:lnTo>
                      <a:pt x="612" y="7901"/>
                    </a:lnTo>
                    <a:lnTo>
                      <a:pt x="637" y="7860"/>
                    </a:lnTo>
                    <a:lnTo>
                      <a:pt x="663" y="7818"/>
                    </a:lnTo>
                    <a:lnTo>
                      <a:pt x="690" y="7777"/>
                    </a:lnTo>
                    <a:lnTo>
                      <a:pt x="718" y="7737"/>
                    </a:lnTo>
                    <a:lnTo>
                      <a:pt x="746" y="7695"/>
                    </a:lnTo>
                    <a:lnTo>
                      <a:pt x="774" y="7655"/>
                    </a:lnTo>
                    <a:lnTo>
                      <a:pt x="803" y="7615"/>
                    </a:lnTo>
                    <a:lnTo>
                      <a:pt x="832" y="7576"/>
                    </a:lnTo>
                    <a:lnTo>
                      <a:pt x="862" y="7536"/>
                    </a:lnTo>
                    <a:lnTo>
                      <a:pt x="893" y="7497"/>
                    </a:lnTo>
                    <a:lnTo>
                      <a:pt x="924" y="7459"/>
                    </a:lnTo>
                    <a:lnTo>
                      <a:pt x="956" y="7421"/>
                    </a:lnTo>
                    <a:lnTo>
                      <a:pt x="988" y="7384"/>
                    </a:lnTo>
                    <a:lnTo>
                      <a:pt x="1020" y="7346"/>
                    </a:lnTo>
                    <a:lnTo>
                      <a:pt x="1054" y="7309"/>
                    </a:lnTo>
                    <a:lnTo>
                      <a:pt x="1088" y="7272"/>
                    </a:lnTo>
                    <a:lnTo>
                      <a:pt x="1122" y="7237"/>
                    </a:lnTo>
                    <a:lnTo>
                      <a:pt x="1156" y="7201"/>
                    </a:lnTo>
                    <a:lnTo>
                      <a:pt x="1192" y="7165"/>
                    </a:lnTo>
                    <a:lnTo>
                      <a:pt x="1354" y="7005"/>
                    </a:lnTo>
                    <a:lnTo>
                      <a:pt x="1517" y="6847"/>
                    </a:lnTo>
                    <a:lnTo>
                      <a:pt x="1680" y="6688"/>
                    </a:lnTo>
                    <a:lnTo>
                      <a:pt x="1842" y="6529"/>
                    </a:lnTo>
                    <a:lnTo>
                      <a:pt x="2003" y="6369"/>
                    </a:lnTo>
                    <a:lnTo>
                      <a:pt x="2082" y="6288"/>
                    </a:lnTo>
                    <a:lnTo>
                      <a:pt x="2162" y="6208"/>
                    </a:lnTo>
                    <a:lnTo>
                      <a:pt x="2240" y="6127"/>
                    </a:lnTo>
                    <a:lnTo>
                      <a:pt x="2318" y="6044"/>
                    </a:lnTo>
                    <a:lnTo>
                      <a:pt x="2394" y="5962"/>
                    </a:lnTo>
                    <a:lnTo>
                      <a:pt x="2471" y="5879"/>
                    </a:lnTo>
                    <a:lnTo>
                      <a:pt x="2546" y="5796"/>
                    </a:lnTo>
                    <a:lnTo>
                      <a:pt x="2619" y="5711"/>
                    </a:lnTo>
                    <a:lnTo>
                      <a:pt x="2693" y="5626"/>
                    </a:lnTo>
                    <a:lnTo>
                      <a:pt x="2764" y="5540"/>
                    </a:lnTo>
                    <a:lnTo>
                      <a:pt x="2835" y="5453"/>
                    </a:lnTo>
                    <a:lnTo>
                      <a:pt x="2904" y="5365"/>
                    </a:lnTo>
                    <a:lnTo>
                      <a:pt x="2971" y="5276"/>
                    </a:lnTo>
                    <a:lnTo>
                      <a:pt x="3038" y="5185"/>
                    </a:lnTo>
                    <a:lnTo>
                      <a:pt x="3102" y="5095"/>
                    </a:lnTo>
                    <a:lnTo>
                      <a:pt x="3166" y="5002"/>
                    </a:lnTo>
                    <a:lnTo>
                      <a:pt x="3226" y="4908"/>
                    </a:lnTo>
                    <a:lnTo>
                      <a:pt x="3286" y="4813"/>
                    </a:lnTo>
                    <a:lnTo>
                      <a:pt x="3344" y="4717"/>
                    </a:lnTo>
                    <a:lnTo>
                      <a:pt x="3372" y="4667"/>
                    </a:lnTo>
                    <a:lnTo>
                      <a:pt x="3399" y="4619"/>
                    </a:lnTo>
                    <a:lnTo>
                      <a:pt x="3426" y="4569"/>
                    </a:lnTo>
                    <a:lnTo>
                      <a:pt x="3452" y="4520"/>
                    </a:lnTo>
                    <a:lnTo>
                      <a:pt x="3478" y="4469"/>
                    </a:lnTo>
                    <a:lnTo>
                      <a:pt x="3504" y="4418"/>
                    </a:lnTo>
                    <a:lnTo>
                      <a:pt x="3529" y="4367"/>
                    </a:lnTo>
                    <a:lnTo>
                      <a:pt x="3554" y="4316"/>
                    </a:lnTo>
                    <a:lnTo>
                      <a:pt x="3577" y="4263"/>
                    </a:lnTo>
                    <a:lnTo>
                      <a:pt x="3600" y="4211"/>
                    </a:lnTo>
                    <a:lnTo>
                      <a:pt x="3623" y="4159"/>
                    </a:lnTo>
                    <a:lnTo>
                      <a:pt x="3645" y="4105"/>
                    </a:lnTo>
                    <a:lnTo>
                      <a:pt x="3666" y="4051"/>
                    </a:lnTo>
                    <a:lnTo>
                      <a:pt x="3688" y="3997"/>
                    </a:lnTo>
                    <a:lnTo>
                      <a:pt x="3708" y="3942"/>
                    </a:lnTo>
                    <a:lnTo>
                      <a:pt x="3727" y="3887"/>
                    </a:lnTo>
                    <a:lnTo>
                      <a:pt x="3746" y="3832"/>
                    </a:lnTo>
                    <a:lnTo>
                      <a:pt x="3764" y="3776"/>
                    </a:lnTo>
                    <a:lnTo>
                      <a:pt x="3782" y="3719"/>
                    </a:lnTo>
                    <a:lnTo>
                      <a:pt x="3799" y="3662"/>
                    </a:lnTo>
                    <a:lnTo>
                      <a:pt x="3815" y="3605"/>
                    </a:lnTo>
                    <a:lnTo>
                      <a:pt x="3830" y="3546"/>
                    </a:lnTo>
                    <a:lnTo>
                      <a:pt x="3845" y="3488"/>
                    </a:lnTo>
                    <a:lnTo>
                      <a:pt x="3860" y="3429"/>
                    </a:lnTo>
                    <a:lnTo>
                      <a:pt x="3874" y="3368"/>
                    </a:lnTo>
                    <a:lnTo>
                      <a:pt x="3886" y="3308"/>
                    </a:lnTo>
                    <a:lnTo>
                      <a:pt x="3898" y="3248"/>
                    </a:lnTo>
                    <a:lnTo>
                      <a:pt x="3909" y="3186"/>
                    </a:lnTo>
                    <a:lnTo>
                      <a:pt x="3920" y="3124"/>
                    </a:lnTo>
                    <a:lnTo>
                      <a:pt x="3930" y="3062"/>
                    </a:lnTo>
                    <a:lnTo>
                      <a:pt x="3938" y="2998"/>
                    </a:lnTo>
                    <a:lnTo>
                      <a:pt x="3947" y="2935"/>
                    </a:lnTo>
                    <a:lnTo>
                      <a:pt x="3954" y="2870"/>
                    </a:lnTo>
                    <a:lnTo>
                      <a:pt x="3960" y="2805"/>
                    </a:lnTo>
                    <a:lnTo>
                      <a:pt x="3966" y="2740"/>
                    </a:lnTo>
                    <a:lnTo>
                      <a:pt x="3971" y="2673"/>
                    </a:lnTo>
                    <a:lnTo>
                      <a:pt x="3975" y="2607"/>
                    </a:lnTo>
                    <a:lnTo>
                      <a:pt x="3978" y="2540"/>
                    </a:lnTo>
                    <a:lnTo>
                      <a:pt x="3981" y="2471"/>
                    </a:lnTo>
                    <a:lnTo>
                      <a:pt x="3982" y="2403"/>
                    </a:lnTo>
                    <a:lnTo>
                      <a:pt x="3983" y="2334"/>
                    </a:lnTo>
                    <a:lnTo>
                      <a:pt x="3983" y="2263"/>
                    </a:lnTo>
                    <a:lnTo>
                      <a:pt x="3982" y="2193"/>
                    </a:lnTo>
                    <a:lnTo>
                      <a:pt x="3980" y="2121"/>
                    </a:lnTo>
                    <a:lnTo>
                      <a:pt x="3977" y="2049"/>
                    </a:lnTo>
                    <a:lnTo>
                      <a:pt x="3973" y="1976"/>
                    </a:lnTo>
                    <a:lnTo>
                      <a:pt x="3968" y="1902"/>
                    </a:lnTo>
                    <a:lnTo>
                      <a:pt x="3963" y="1828"/>
                    </a:lnTo>
                    <a:lnTo>
                      <a:pt x="3956" y="1753"/>
                    </a:lnTo>
                    <a:lnTo>
                      <a:pt x="3948" y="1678"/>
                    </a:lnTo>
                    <a:lnTo>
                      <a:pt x="3940" y="1601"/>
                    </a:lnTo>
                    <a:lnTo>
                      <a:pt x="3930" y="1524"/>
                    </a:lnTo>
                    <a:lnTo>
                      <a:pt x="3920" y="1446"/>
                    </a:lnTo>
                    <a:lnTo>
                      <a:pt x="3909" y="1367"/>
                    </a:lnTo>
                    <a:lnTo>
                      <a:pt x="3896" y="1288"/>
                    </a:lnTo>
                    <a:lnTo>
                      <a:pt x="3883" y="1207"/>
                    </a:lnTo>
                    <a:lnTo>
                      <a:pt x="3868" y="1127"/>
                    </a:lnTo>
                    <a:lnTo>
                      <a:pt x="3852" y="1044"/>
                    </a:lnTo>
                    <a:lnTo>
                      <a:pt x="3835" y="962"/>
                    </a:lnTo>
                    <a:lnTo>
                      <a:pt x="3817" y="878"/>
                    </a:lnTo>
                    <a:lnTo>
                      <a:pt x="3799" y="795"/>
                    </a:lnTo>
                    <a:lnTo>
                      <a:pt x="3779" y="709"/>
                    </a:lnTo>
                    <a:lnTo>
                      <a:pt x="3758" y="624"/>
                    </a:lnTo>
                    <a:lnTo>
                      <a:pt x="3736" y="538"/>
                    </a:lnTo>
                    <a:lnTo>
                      <a:pt x="3713" y="450"/>
                    </a:lnTo>
                    <a:lnTo>
                      <a:pt x="3689" y="362"/>
                    </a:lnTo>
                    <a:lnTo>
                      <a:pt x="3663" y="272"/>
                    </a:lnTo>
                    <a:lnTo>
                      <a:pt x="3637" y="183"/>
                    </a:lnTo>
                    <a:lnTo>
                      <a:pt x="3609" y="91"/>
                    </a:lnTo>
                    <a:lnTo>
                      <a:pt x="3581" y="0"/>
                    </a:lnTo>
                    <a:lnTo>
                      <a:pt x="3586" y="13"/>
                    </a:lnTo>
                    <a:lnTo>
                      <a:pt x="3591" y="26"/>
                    </a:lnTo>
                    <a:lnTo>
                      <a:pt x="3599" y="39"/>
                    </a:lnTo>
                    <a:lnTo>
                      <a:pt x="3607" y="53"/>
                    </a:lnTo>
                    <a:lnTo>
                      <a:pt x="3616" y="67"/>
                    </a:lnTo>
                    <a:lnTo>
                      <a:pt x="3626" y="81"/>
                    </a:lnTo>
                    <a:lnTo>
                      <a:pt x="3649" y="110"/>
                    </a:lnTo>
                    <a:lnTo>
                      <a:pt x="3674" y="140"/>
                    </a:lnTo>
                    <a:lnTo>
                      <a:pt x="3703" y="169"/>
                    </a:lnTo>
                    <a:lnTo>
                      <a:pt x="3733" y="200"/>
                    </a:lnTo>
                    <a:lnTo>
                      <a:pt x="3764" y="230"/>
                    </a:lnTo>
                    <a:lnTo>
                      <a:pt x="3827" y="288"/>
                    </a:lnTo>
                    <a:lnTo>
                      <a:pt x="3888" y="344"/>
                    </a:lnTo>
                    <a:lnTo>
                      <a:pt x="3916" y="371"/>
                    </a:lnTo>
                    <a:lnTo>
                      <a:pt x="3941" y="395"/>
                    </a:lnTo>
                    <a:lnTo>
                      <a:pt x="3964" y="419"/>
                    </a:lnTo>
                    <a:lnTo>
                      <a:pt x="3983" y="440"/>
                    </a:lnTo>
                    <a:lnTo>
                      <a:pt x="4050" y="520"/>
                    </a:lnTo>
                    <a:lnTo>
                      <a:pt x="4114" y="601"/>
                    </a:lnTo>
                    <a:lnTo>
                      <a:pt x="4178" y="682"/>
                    </a:lnTo>
                    <a:lnTo>
                      <a:pt x="4242" y="765"/>
                    </a:lnTo>
                    <a:lnTo>
                      <a:pt x="4304" y="847"/>
                    </a:lnTo>
                    <a:lnTo>
                      <a:pt x="4365" y="931"/>
                    </a:lnTo>
                    <a:lnTo>
                      <a:pt x="4426" y="1015"/>
                    </a:lnTo>
                    <a:lnTo>
                      <a:pt x="4485" y="1101"/>
                    </a:lnTo>
                    <a:lnTo>
                      <a:pt x="4544" y="1186"/>
                    </a:lnTo>
                    <a:lnTo>
                      <a:pt x="4602" y="1273"/>
                    </a:lnTo>
                    <a:lnTo>
                      <a:pt x="4659" y="1359"/>
                    </a:lnTo>
                    <a:lnTo>
                      <a:pt x="4714" y="1447"/>
                    </a:lnTo>
                    <a:lnTo>
                      <a:pt x="4770" y="1534"/>
                    </a:lnTo>
                    <a:lnTo>
                      <a:pt x="4824" y="1623"/>
                    </a:lnTo>
                    <a:lnTo>
                      <a:pt x="4877" y="1711"/>
                    </a:lnTo>
                    <a:lnTo>
                      <a:pt x="4930" y="1801"/>
                    </a:lnTo>
                    <a:lnTo>
                      <a:pt x="4996" y="1917"/>
                    </a:lnTo>
                    <a:lnTo>
                      <a:pt x="5061" y="2034"/>
                    </a:lnTo>
                    <a:lnTo>
                      <a:pt x="5125" y="2152"/>
                    </a:lnTo>
                    <a:lnTo>
                      <a:pt x="5187" y="2271"/>
                    </a:lnTo>
                    <a:lnTo>
                      <a:pt x="5248" y="2391"/>
                    </a:lnTo>
                    <a:lnTo>
                      <a:pt x="5308" y="2512"/>
                    </a:lnTo>
                    <a:lnTo>
                      <a:pt x="5365" y="2634"/>
                    </a:lnTo>
                    <a:lnTo>
                      <a:pt x="5422" y="2757"/>
                    </a:lnTo>
                    <a:lnTo>
                      <a:pt x="5478" y="2881"/>
                    </a:lnTo>
                    <a:lnTo>
                      <a:pt x="5531" y="3005"/>
                    </a:lnTo>
                    <a:lnTo>
                      <a:pt x="5583" y="3131"/>
                    </a:lnTo>
                    <a:lnTo>
                      <a:pt x="5635" y="3257"/>
                    </a:lnTo>
                    <a:lnTo>
                      <a:pt x="5684" y="3384"/>
                    </a:lnTo>
                    <a:lnTo>
                      <a:pt x="5731" y="3512"/>
                    </a:lnTo>
                    <a:lnTo>
                      <a:pt x="5777" y="3641"/>
                    </a:lnTo>
                    <a:lnTo>
                      <a:pt x="5823" y="3769"/>
                    </a:lnTo>
                    <a:lnTo>
                      <a:pt x="5866" y="3899"/>
                    </a:lnTo>
                    <a:lnTo>
                      <a:pt x="5907" y="4030"/>
                    </a:lnTo>
                    <a:lnTo>
                      <a:pt x="5947" y="4161"/>
                    </a:lnTo>
                    <a:lnTo>
                      <a:pt x="5986" y="4292"/>
                    </a:lnTo>
                    <a:lnTo>
                      <a:pt x="6023" y="4425"/>
                    </a:lnTo>
                    <a:lnTo>
                      <a:pt x="6058" y="4558"/>
                    </a:lnTo>
                    <a:lnTo>
                      <a:pt x="6092" y="4691"/>
                    </a:lnTo>
                    <a:lnTo>
                      <a:pt x="6124" y="4824"/>
                    </a:lnTo>
                    <a:lnTo>
                      <a:pt x="6155" y="4959"/>
                    </a:lnTo>
                    <a:lnTo>
                      <a:pt x="6184" y="5093"/>
                    </a:lnTo>
                    <a:lnTo>
                      <a:pt x="6211" y="5228"/>
                    </a:lnTo>
                    <a:lnTo>
                      <a:pt x="6236" y="5363"/>
                    </a:lnTo>
                    <a:lnTo>
                      <a:pt x="6260" y="5499"/>
                    </a:lnTo>
                    <a:lnTo>
                      <a:pt x="6281" y="5635"/>
                    </a:lnTo>
                    <a:lnTo>
                      <a:pt x="6302" y="5771"/>
                    </a:lnTo>
                    <a:lnTo>
                      <a:pt x="6321" y="5906"/>
                    </a:lnTo>
                    <a:lnTo>
                      <a:pt x="6338" y="6043"/>
                    </a:lnTo>
                    <a:lnTo>
                      <a:pt x="6353" y="6180"/>
                    </a:lnTo>
                    <a:lnTo>
                      <a:pt x="6366" y="6317"/>
                    </a:lnTo>
                    <a:lnTo>
                      <a:pt x="6378" y="6453"/>
                    </a:lnTo>
                    <a:lnTo>
                      <a:pt x="6387" y="6590"/>
                    </a:lnTo>
                    <a:lnTo>
                      <a:pt x="6395" y="6728"/>
                    </a:lnTo>
                    <a:lnTo>
                      <a:pt x="6401" y="6865"/>
                    </a:lnTo>
                    <a:lnTo>
                      <a:pt x="6405" y="7001"/>
                    </a:lnTo>
                    <a:lnTo>
                      <a:pt x="6408" y="7138"/>
                    </a:lnTo>
                    <a:lnTo>
                      <a:pt x="6408" y="7276"/>
                    </a:lnTo>
                    <a:lnTo>
                      <a:pt x="6407" y="7413"/>
                    </a:lnTo>
                    <a:lnTo>
                      <a:pt x="6404" y="7549"/>
                    </a:lnTo>
                    <a:lnTo>
                      <a:pt x="6399" y="7685"/>
                    </a:lnTo>
                    <a:lnTo>
                      <a:pt x="6392" y="7822"/>
                    </a:lnTo>
                    <a:lnTo>
                      <a:pt x="6383" y="7958"/>
                    </a:lnTo>
                    <a:lnTo>
                      <a:pt x="6372" y="8095"/>
                    </a:lnTo>
                    <a:lnTo>
                      <a:pt x="6359" y="8229"/>
                    </a:lnTo>
                    <a:lnTo>
                      <a:pt x="6344" y="8365"/>
                    </a:lnTo>
                    <a:lnTo>
                      <a:pt x="6328" y="8500"/>
                    </a:lnTo>
                    <a:lnTo>
                      <a:pt x="6308" y="8635"/>
                    </a:lnTo>
                    <a:lnTo>
                      <a:pt x="6287" y="8769"/>
                    </a:lnTo>
                    <a:lnTo>
                      <a:pt x="6264" y="8903"/>
                    </a:lnTo>
                    <a:lnTo>
                      <a:pt x="6240" y="9037"/>
                    </a:lnTo>
                    <a:lnTo>
                      <a:pt x="6213" y="9169"/>
                    </a:lnTo>
                    <a:lnTo>
                      <a:pt x="6184" y="9302"/>
                    </a:lnTo>
                    <a:lnTo>
                      <a:pt x="6153" y="9434"/>
                    </a:lnTo>
                    <a:lnTo>
                      <a:pt x="6119" y="9566"/>
                    </a:lnTo>
                    <a:lnTo>
                      <a:pt x="6084" y="9696"/>
                    </a:lnTo>
                    <a:lnTo>
                      <a:pt x="6047" y="9826"/>
                    </a:lnTo>
                    <a:lnTo>
                      <a:pt x="6008" y="9956"/>
                    </a:lnTo>
                    <a:lnTo>
                      <a:pt x="5966" y="10085"/>
                    </a:lnTo>
                    <a:lnTo>
                      <a:pt x="5922" y="10213"/>
                    </a:lnTo>
                    <a:lnTo>
                      <a:pt x="5899" y="10277"/>
                    </a:lnTo>
                    <a:lnTo>
                      <a:pt x="5876" y="10340"/>
                    </a:lnTo>
                    <a:lnTo>
                      <a:pt x="5852" y="10403"/>
                    </a:lnTo>
                    <a:lnTo>
                      <a:pt x="5828" y="10467"/>
                    </a:lnTo>
                    <a:lnTo>
                      <a:pt x="5802" y="10530"/>
                    </a:lnTo>
                    <a:lnTo>
                      <a:pt x="5775" y="10592"/>
                    </a:lnTo>
                    <a:lnTo>
                      <a:pt x="5749" y="10654"/>
                    </a:lnTo>
                    <a:lnTo>
                      <a:pt x="5722" y="10716"/>
                    </a:lnTo>
                    <a:lnTo>
                      <a:pt x="5694" y="10777"/>
                    </a:lnTo>
                    <a:lnTo>
                      <a:pt x="5665" y="10839"/>
                    </a:lnTo>
                    <a:lnTo>
                      <a:pt x="5636" y="10899"/>
                    </a:lnTo>
                    <a:lnTo>
                      <a:pt x="5605" y="10959"/>
                    </a:lnTo>
                    <a:lnTo>
                      <a:pt x="5575" y="11019"/>
                    </a:lnTo>
                    <a:lnTo>
                      <a:pt x="5543" y="11078"/>
                    </a:lnTo>
                    <a:lnTo>
                      <a:pt x="5512" y="11137"/>
                    </a:lnTo>
                    <a:lnTo>
                      <a:pt x="5479" y="11196"/>
                    </a:lnTo>
                    <a:lnTo>
                      <a:pt x="5446" y="11254"/>
                    </a:lnTo>
                    <a:lnTo>
                      <a:pt x="5411" y="11312"/>
                    </a:lnTo>
                    <a:lnTo>
                      <a:pt x="5377" y="11370"/>
                    </a:lnTo>
                    <a:lnTo>
                      <a:pt x="5342" y="11426"/>
                    </a:lnTo>
                    <a:lnTo>
                      <a:pt x="5306" y="11482"/>
                    </a:lnTo>
                    <a:lnTo>
                      <a:pt x="5270" y="11539"/>
                    </a:lnTo>
                    <a:lnTo>
                      <a:pt x="5232" y="11594"/>
                    </a:lnTo>
                    <a:lnTo>
                      <a:pt x="5195" y="11649"/>
                    </a:lnTo>
                    <a:lnTo>
                      <a:pt x="5156" y="11704"/>
                    </a:lnTo>
                    <a:lnTo>
                      <a:pt x="5117" y="11758"/>
                    </a:lnTo>
                    <a:lnTo>
                      <a:pt x="5077" y="11811"/>
                    </a:lnTo>
                    <a:lnTo>
                      <a:pt x="5037" y="11863"/>
                    </a:lnTo>
                    <a:lnTo>
                      <a:pt x="4996" y="11916"/>
                    </a:lnTo>
                    <a:lnTo>
                      <a:pt x="4955" y="11968"/>
                    </a:lnTo>
                    <a:lnTo>
                      <a:pt x="4911" y="12019"/>
                    </a:lnTo>
                    <a:lnTo>
                      <a:pt x="4869" y="12070"/>
                    </a:lnTo>
                    <a:lnTo>
                      <a:pt x="4825" y="12120"/>
                    </a:lnTo>
                    <a:lnTo>
                      <a:pt x="4781" y="12169"/>
                    </a:lnTo>
                    <a:lnTo>
                      <a:pt x="4736" y="12217"/>
                    </a:lnTo>
                    <a:lnTo>
                      <a:pt x="4690" y="12266"/>
                    </a:lnTo>
                    <a:lnTo>
                      <a:pt x="4645" y="12314"/>
                    </a:lnTo>
                    <a:lnTo>
                      <a:pt x="4598" y="12360"/>
                    </a:lnTo>
                    <a:lnTo>
                      <a:pt x="4550" y="12407"/>
                    </a:lnTo>
                    <a:lnTo>
                      <a:pt x="4502" y="12453"/>
                    </a:lnTo>
                    <a:lnTo>
                      <a:pt x="4454" y="12498"/>
                    </a:lnTo>
                    <a:lnTo>
                      <a:pt x="4404" y="12542"/>
                    </a:lnTo>
                    <a:lnTo>
                      <a:pt x="4354" y="12585"/>
                    </a:lnTo>
                    <a:lnTo>
                      <a:pt x="4303" y="12629"/>
                    </a:lnTo>
                    <a:lnTo>
                      <a:pt x="4252" y="12671"/>
                    </a:lnTo>
                    <a:lnTo>
                      <a:pt x="4200" y="12713"/>
                    </a:lnTo>
                    <a:lnTo>
                      <a:pt x="4148" y="12753"/>
                    </a:lnTo>
                    <a:lnTo>
                      <a:pt x="4095" y="12794"/>
                    </a:lnTo>
                    <a:lnTo>
                      <a:pt x="4041" y="12834"/>
                    </a:lnTo>
                    <a:lnTo>
                      <a:pt x="3986" y="12872"/>
                    </a:lnTo>
                    <a:lnTo>
                      <a:pt x="3931" y="12910"/>
                    </a:lnTo>
                    <a:lnTo>
                      <a:pt x="3876" y="12947"/>
                    </a:lnTo>
                    <a:lnTo>
                      <a:pt x="3819" y="12984"/>
                    </a:lnTo>
                    <a:lnTo>
                      <a:pt x="3762" y="13019"/>
                    </a:lnTo>
                    <a:lnTo>
                      <a:pt x="3705" y="13054"/>
                    </a:lnTo>
                    <a:lnTo>
                      <a:pt x="3646" y="13088"/>
                    </a:lnTo>
                    <a:lnTo>
                      <a:pt x="3588" y="13121"/>
                    </a:lnTo>
                    <a:lnTo>
                      <a:pt x="3528" y="13154"/>
                    </a:lnTo>
                    <a:lnTo>
                      <a:pt x="3468" y="13186"/>
                    </a:lnTo>
                    <a:lnTo>
                      <a:pt x="3407" y="13216"/>
                    </a:lnTo>
                    <a:lnTo>
                      <a:pt x="3346" y="13246"/>
                    </a:lnTo>
                    <a:lnTo>
                      <a:pt x="3284" y="13275"/>
                    </a:lnTo>
                    <a:lnTo>
                      <a:pt x="3221" y="13303"/>
                    </a:lnTo>
                    <a:lnTo>
                      <a:pt x="3158" y="13331"/>
                    </a:lnTo>
                    <a:lnTo>
                      <a:pt x="3111" y="13350"/>
                    </a:lnTo>
                    <a:lnTo>
                      <a:pt x="3064" y="13369"/>
                    </a:lnTo>
                    <a:lnTo>
                      <a:pt x="3018" y="13387"/>
                    </a:lnTo>
                    <a:lnTo>
                      <a:pt x="2970" y="13404"/>
                    </a:lnTo>
                    <a:lnTo>
                      <a:pt x="2923" y="13421"/>
                    </a:lnTo>
                    <a:lnTo>
                      <a:pt x="2876" y="13437"/>
                    </a:lnTo>
                    <a:lnTo>
                      <a:pt x="2829" y="13453"/>
                    </a:lnTo>
                    <a:lnTo>
                      <a:pt x="2781" y="13468"/>
                    </a:lnTo>
                    <a:lnTo>
                      <a:pt x="2686" y="13497"/>
                    </a:lnTo>
                    <a:lnTo>
                      <a:pt x="2590" y="13523"/>
                    </a:lnTo>
                    <a:lnTo>
                      <a:pt x="2494" y="13546"/>
                    </a:lnTo>
                    <a:lnTo>
                      <a:pt x="2397" y="13567"/>
                    </a:lnTo>
                    <a:lnTo>
                      <a:pt x="2301" y="13587"/>
                    </a:lnTo>
                    <a:lnTo>
                      <a:pt x="2203" y="13604"/>
                    </a:lnTo>
                    <a:lnTo>
                      <a:pt x="2107" y="13619"/>
                    </a:lnTo>
                    <a:lnTo>
                      <a:pt x="2008" y="13632"/>
                    </a:lnTo>
                    <a:lnTo>
                      <a:pt x="1910" y="13643"/>
                    </a:lnTo>
                    <a:lnTo>
                      <a:pt x="1812" y="13652"/>
                    </a:lnTo>
                    <a:lnTo>
                      <a:pt x="1714" y="13659"/>
                    </a:lnTo>
                    <a:lnTo>
                      <a:pt x="1616" y="13665"/>
                    </a:lnTo>
                    <a:lnTo>
                      <a:pt x="1516" y="13669"/>
                    </a:lnTo>
                    <a:lnTo>
                      <a:pt x="1418" y="13672"/>
                    </a:lnTo>
                    <a:lnTo>
                      <a:pt x="1319" y="13673"/>
                    </a:lnTo>
                    <a:lnTo>
                      <a:pt x="1220" y="13672"/>
                    </a:lnTo>
                    <a:lnTo>
                      <a:pt x="1121" y="13668"/>
                    </a:lnTo>
                    <a:lnTo>
                      <a:pt x="1021" y="13664"/>
                    </a:lnTo>
                    <a:lnTo>
                      <a:pt x="922" y="13659"/>
                    </a:lnTo>
                    <a:lnTo>
                      <a:pt x="823" y="13652"/>
                    </a:lnTo>
                    <a:lnTo>
                      <a:pt x="724" y="13644"/>
                    </a:lnTo>
                    <a:lnTo>
                      <a:pt x="625" y="13635"/>
                    </a:lnTo>
                    <a:lnTo>
                      <a:pt x="526" y="13625"/>
                    </a:lnTo>
                    <a:lnTo>
                      <a:pt x="427" y="13614"/>
                    </a:lnTo>
                    <a:lnTo>
                      <a:pt x="327" y="13601"/>
                    </a:lnTo>
                    <a:lnTo>
                      <a:pt x="229" y="13588"/>
                    </a:lnTo>
                    <a:lnTo>
                      <a:pt x="130" y="13573"/>
                    </a:lnTo>
                    <a:lnTo>
                      <a:pt x="32" y="13558"/>
                    </a:lnTo>
                    <a:close/>
                  </a:path>
                </a:pathLst>
              </a:custGeom>
              <a:solidFill>
                <a:srgbClr val="7F62A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039" name="Freeform 6"/>
              <p:cNvSpPr/>
              <p:nvPr/>
            </p:nvSpPr>
            <p:spPr>
              <a:xfrm>
                <a:off x="1394747" y="4772739"/>
                <a:ext cx="2495921" cy="1050210"/>
              </a:xfrm>
              <a:custGeom>
                <a:avLst/>
                <a:gdLst/>
                <a:ahLst/>
                <a:cxnLst>
                  <a:cxn ang="0">
                    <a:pos x="101709894" y="2147483646"/>
                  </a:cxn>
                  <a:cxn ang="0">
                    <a:pos x="740235701" y="2147483646"/>
                  </a:cxn>
                  <a:cxn ang="0">
                    <a:pos x="1700863738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1558978242"/>
                  </a:cxn>
                  <a:cxn ang="0">
                    <a:pos x="2147483646" y="655238432"/>
                  </a:cxn>
                  <a:cxn ang="0">
                    <a:pos x="2147483646" y="67778883"/>
                  </a:cxn>
                  <a:cxn ang="0">
                    <a:pos x="2147483646" y="84715634"/>
                  </a:cxn>
                  <a:cxn ang="0">
                    <a:pos x="2147483646" y="666529659"/>
                  </a:cxn>
                  <a:cxn ang="0">
                    <a:pos x="2147483646" y="1203146898"/>
                  </a:cxn>
                  <a:cxn ang="0">
                    <a:pos x="2147483646" y="1920486988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073789210" y="2147483646"/>
                  </a:cxn>
                  <a:cxn ang="0">
                    <a:pos x="966275163" y="2147483646"/>
                  </a:cxn>
                  <a:cxn ang="0">
                    <a:pos x="226039462" y="2147483646"/>
                  </a:cxn>
                </a:cxnLst>
                <a:pathLst>
                  <a:path w="14013" h="5897">
                    <a:moveTo>
                      <a:pt x="0" y="1148"/>
                    </a:moveTo>
                    <a:lnTo>
                      <a:pt x="0" y="1148"/>
                    </a:lnTo>
                    <a:lnTo>
                      <a:pt x="2" y="1157"/>
                    </a:lnTo>
                    <a:lnTo>
                      <a:pt x="4" y="1166"/>
                    </a:lnTo>
                    <a:lnTo>
                      <a:pt x="7" y="1175"/>
                    </a:lnTo>
                    <a:lnTo>
                      <a:pt x="10" y="1184"/>
                    </a:lnTo>
                    <a:lnTo>
                      <a:pt x="18" y="1202"/>
                    </a:lnTo>
                    <a:lnTo>
                      <a:pt x="29" y="1219"/>
                    </a:lnTo>
                    <a:lnTo>
                      <a:pt x="41" y="1235"/>
                    </a:lnTo>
                    <a:lnTo>
                      <a:pt x="56" y="1251"/>
                    </a:lnTo>
                    <a:lnTo>
                      <a:pt x="73" y="1267"/>
                    </a:lnTo>
                    <a:lnTo>
                      <a:pt x="91" y="1282"/>
                    </a:lnTo>
                    <a:lnTo>
                      <a:pt x="110" y="1296"/>
                    </a:lnTo>
                    <a:lnTo>
                      <a:pt x="131" y="1311"/>
                    </a:lnTo>
                    <a:lnTo>
                      <a:pt x="152" y="1324"/>
                    </a:lnTo>
                    <a:lnTo>
                      <a:pt x="175" y="1337"/>
                    </a:lnTo>
                    <a:lnTo>
                      <a:pt x="199" y="1349"/>
                    </a:lnTo>
                    <a:lnTo>
                      <a:pt x="223" y="1361"/>
                    </a:lnTo>
                    <a:lnTo>
                      <a:pt x="250" y="1372"/>
                    </a:lnTo>
                    <a:lnTo>
                      <a:pt x="275" y="1382"/>
                    </a:lnTo>
                    <a:lnTo>
                      <a:pt x="301" y="1392"/>
                    </a:lnTo>
                    <a:lnTo>
                      <a:pt x="327" y="1402"/>
                    </a:lnTo>
                    <a:lnTo>
                      <a:pt x="380" y="1419"/>
                    </a:lnTo>
                    <a:lnTo>
                      <a:pt x="432" y="1433"/>
                    </a:lnTo>
                    <a:lnTo>
                      <a:pt x="482" y="1445"/>
                    </a:lnTo>
                    <a:lnTo>
                      <a:pt x="528" y="1455"/>
                    </a:lnTo>
                    <a:lnTo>
                      <a:pt x="571" y="1462"/>
                    </a:lnTo>
                    <a:lnTo>
                      <a:pt x="608" y="1466"/>
                    </a:lnTo>
                    <a:lnTo>
                      <a:pt x="639" y="1468"/>
                    </a:lnTo>
                    <a:lnTo>
                      <a:pt x="664" y="1468"/>
                    </a:lnTo>
                    <a:lnTo>
                      <a:pt x="688" y="1468"/>
                    </a:lnTo>
                    <a:lnTo>
                      <a:pt x="713" y="1467"/>
                    </a:lnTo>
                    <a:lnTo>
                      <a:pt x="737" y="1465"/>
                    </a:lnTo>
                    <a:lnTo>
                      <a:pt x="761" y="1463"/>
                    </a:lnTo>
                    <a:lnTo>
                      <a:pt x="786" y="1460"/>
                    </a:lnTo>
                    <a:lnTo>
                      <a:pt x="834" y="1452"/>
                    </a:lnTo>
                    <a:lnTo>
                      <a:pt x="881" y="1442"/>
                    </a:lnTo>
                    <a:lnTo>
                      <a:pt x="927" y="1430"/>
                    </a:lnTo>
                    <a:lnTo>
                      <a:pt x="974" y="1416"/>
                    </a:lnTo>
                    <a:lnTo>
                      <a:pt x="1019" y="1400"/>
                    </a:lnTo>
                    <a:lnTo>
                      <a:pt x="1064" y="1383"/>
                    </a:lnTo>
                    <a:lnTo>
                      <a:pt x="1109" y="1364"/>
                    </a:lnTo>
                    <a:lnTo>
                      <a:pt x="1154" y="1343"/>
                    </a:lnTo>
                    <a:lnTo>
                      <a:pt x="1197" y="1320"/>
                    </a:lnTo>
                    <a:lnTo>
                      <a:pt x="1241" y="1296"/>
                    </a:lnTo>
                    <a:lnTo>
                      <a:pt x="1283" y="1271"/>
                    </a:lnTo>
                    <a:lnTo>
                      <a:pt x="1327" y="1245"/>
                    </a:lnTo>
                    <a:lnTo>
                      <a:pt x="1368" y="1218"/>
                    </a:lnTo>
                    <a:lnTo>
                      <a:pt x="1410" y="1191"/>
                    </a:lnTo>
                    <a:lnTo>
                      <a:pt x="1451" y="1162"/>
                    </a:lnTo>
                    <a:lnTo>
                      <a:pt x="1493" y="1133"/>
                    </a:lnTo>
                    <a:lnTo>
                      <a:pt x="1533" y="1102"/>
                    </a:lnTo>
                    <a:lnTo>
                      <a:pt x="1613" y="1042"/>
                    </a:lnTo>
                    <a:lnTo>
                      <a:pt x="1693" y="981"/>
                    </a:lnTo>
                    <a:lnTo>
                      <a:pt x="1848" y="859"/>
                    </a:lnTo>
                    <a:lnTo>
                      <a:pt x="1924" y="801"/>
                    </a:lnTo>
                    <a:lnTo>
                      <a:pt x="1962" y="773"/>
                    </a:lnTo>
                    <a:lnTo>
                      <a:pt x="2000" y="745"/>
                    </a:lnTo>
                    <a:lnTo>
                      <a:pt x="2039" y="718"/>
                    </a:lnTo>
                    <a:lnTo>
                      <a:pt x="2078" y="692"/>
                    </a:lnTo>
                    <a:lnTo>
                      <a:pt x="2117" y="666"/>
                    </a:lnTo>
                    <a:lnTo>
                      <a:pt x="2157" y="641"/>
                    </a:lnTo>
                    <a:lnTo>
                      <a:pt x="2199" y="616"/>
                    </a:lnTo>
                    <a:lnTo>
                      <a:pt x="2240" y="592"/>
                    </a:lnTo>
                    <a:lnTo>
                      <a:pt x="2281" y="567"/>
                    </a:lnTo>
                    <a:lnTo>
                      <a:pt x="2323" y="544"/>
                    </a:lnTo>
                    <a:lnTo>
                      <a:pt x="2367" y="522"/>
                    </a:lnTo>
                    <a:lnTo>
                      <a:pt x="2409" y="500"/>
                    </a:lnTo>
                    <a:lnTo>
                      <a:pt x="2452" y="479"/>
                    </a:lnTo>
                    <a:lnTo>
                      <a:pt x="2495" y="458"/>
                    </a:lnTo>
                    <a:lnTo>
                      <a:pt x="2584" y="418"/>
                    </a:lnTo>
                    <a:lnTo>
                      <a:pt x="2672" y="379"/>
                    </a:lnTo>
                    <a:lnTo>
                      <a:pt x="2763" y="342"/>
                    </a:lnTo>
                    <a:lnTo>
                      <a:pt x="2853" y="308"/>
                    </a:lnTo>
                    <a:lnTo>
                      <a:pt x="2945" y="276"/>
                    </a:lnTo>
                    <a:lnTo>
                      <a:pt x="3036" y="245"/>
                    </a:lnTo>
                    <a:lnTo>
                      <a:pt x="3128" y="215"/>
                    </a:lnTo>
                    <a:lnTo>
                      <a:pt x="3219" y="188"/>
                    </a:lnTo>
                    <a:lnTo>
                      <a:pt x="3312" y="163"/>
                    </a:lnTo>
                    <a:lnTo>
                      <a:pt x="3404" y="139"/>
                    </a:lnTo>
                    <a:lnTo>
                      <a:pt x="3500" y="116"/>
                    </a:lnTo>
                    <a:lnTo>
                      <a:pt x="3597" y="95"/>
                    </a:lnTo>
                    <a:lnTo>
                      <a:pt x="3694" y="76"/>
                    </a:lnTo>
                    <a:lnTo>
                      <a:pt x="3792" y="59"/>
                    </a:lnTo>
                    <a:lnTo>
                      <a:pt x="3889" y="43"/>
                    </a:lnTo>
                    <a:lnTo>
                      <a:pt x="3987" y="31"/>
                    </a:lnTo>
                    <a:lnTo>
                      <a:pt x="4085" y="20"/>
                    </a:lnTo>
                    <a:lnTo>
                      <a:pt x="4184" y="12"/>
                    </a:lnTo>
                    <a:lnTo>
                      <a:pt x="4283" y="5"/>
                    </a:lnTo>
                    <a:lnTo>
                      <a:pt x="4381" y="1"/>
                    </a:lnTo>
                    <a:lnTo>
                      <a:pt x="4480" y="0"/>
                    </a:lnTo>
                    <a:lnTo>
                      <a:pt x="4578" y="0"/>
                    </a:lnTo>
                    <a:lnTo>
                      <a:pt x="4677" y="3"/>
                    </a:lnTo>
                    <a:lnTo>
                      <a:pt x="4774" y="7"/>
                    </a:lnTo>
                    <a:lnTo>
                      <a:pt x="4873" y="15"/>
                    </a:lnTo>
                    <a:lnTo>
                      <a:pt x="4970" y="24"/>
                    </a:lnTo>
                    <a:lnTo>
                      <a:pt x="5068" y="36"/>
                    </a:lnTo>
                    <a:lnTo>
                      <a:pt x="5166" y="50"/>
                    </a:lnTo>
                    <a:lnTo>
                      <a:pt x="5262" y="67"/>
                    </a:lnTo>
                    <a:lnTo>
                      <a:pt x="5359" y="85"/>
                    </a:lnTo>
                    <a:lnTo>
                      <a:pt x="5454" y="106"/>
                    </a:lnTo>
                    <a:lnTo>
                      <a:pt x="5502" y="118"/>
                    </a:lnTo>
                    <a:lnTo>
                      <a:pt x="5550" y="129"/>
                    </a:lnTo>
                    <a:lnTo>
                      <a:pt x="5597" y="142"/>
                    </a:lnTo>
                    <a:lnTo>
                      <a:pt x="5644" y="155"/>
                    </a:lnTo>
                    <a:lnTo>
                      <a:pt x="5692" y="169"/>
                    </a:lnTo>
                    <a:lnTo>
                      <a:pt x="5739" y="183"/>
                    </a:lnTo>
                    <a:lnTo>
                      <a:pt x="5786" y="198"/>
                    </a:lnTo>
                    <a:lnTo>
                      <a:pt x="5832" y="213"/>
                    </a:lnTo>
                    <a:lnTo>
                      <a:pt x="5879" y="231"/>
                    </a:lnTo>
                    <a:lnTo>
                      <a:pt x="5926" y="247"/>
                    </a:lnTo>
                    <a:lnTo>
                      <a:pt x="5971" y="265"/>
                    </a:lnTo>
                    <a:lnTo>
                      <a:pt x="6017" y="282"/>
                    </a:lnTo>
                    <a:lnTo>
                      <a:pt x="6064" y="301"/>
                    </a:lnTo>
                    <a:lnTo>
                      <a:pt x="6109" y="320"/>
                    </a:lnTo>
                    <a:lnTo>
                      <a:pt x="6154" y="340"/>
                    </a:lnTo>
                    <a:lnTo>
                      <a:pt x="6199" y="360"/>
                    </a:lnTo>
                    <a:lnTo>
                      <a:pt x="6245" y="381"/>
                    </a:lnTo>
                    <a:lnTo>
                      <a:pt x="6289" y="403"/>
                    </a:lnTo>
                    <a:lnTo>
                      <a:pt x="6333" y="426"/>
                    </a:lnTo>
                    <a:lnTo>
                      <a:pt x="6377" y="449"/>
                    </a:lnTo>
                    <a:lnTo>
                      <a:pt x="6422" y="472"/>
                    </a:lnTo>
                    <a:lnTo>
                      <a:pt x="6466" y="496"/>
                    </a:lnTo>
                    <a:lnTo>
                      <a:pt x="6664" y="609"/>
                    </a:lnTo>
                    <a:lnTo>
                      <a:pt x="6861" y="721"/>
                    </a:lnTo>
                    <a:lnTo>
                      <a:pt x="7059" y="834"/>
                    </a:lnTo>
                    <a:lnTo>
                      <a:pt x="7256" y="945"/>
                    </a:lnTo>
                    <a:lnTo>
                      <a:pt x="7455" y="1056"/>
                    </a:lnTo>
                    <a:lnTo>
                      <a:pt x="7554" y="1110"/>
                    </a:lnTo>
                    <a:lnTo>
                      <a:pt x="7654" y="1164"/>
                    </a:lnTo>
                    <a:lnTo>
                      <a:pt x="7753" y="1216"/>
                    </a:lnTo>
                    <a:lnTo>
                      <a:pt x="7854" y="1268"/>
                    </a:lnTo>
                    <a:lnTo>
                      <a:pt x="7954" y="1320"/>
                    </a:lnTo>
                    <a:lnTo>
                      <a:pt x="8055" y="1370"/>
                    </a:lnTo>
                    <a:lnTo>
                      <a:pt x="8157" y="1419"/>
                    </a:lnTo>
                    <a:lnTo>
                      <a:pt x="8258" y="1466"/>
                    </a:lnTo>
                    <a:lnTo>
                      <a:pt x="8360" y="1513"/>
                    </a:lnTo>
                    <a:lnTo>
                      <a:pt x="8462" y="1558"/>
                    </a:lnTo>
                    <a:lnTo>
                      <a:pt x="8565" y="1602"/>
                    </a:lnTo>
                    <a:lnTo>
                      <a:pt x="8668" y="1644"/>
                    </a:lnTo>
                    <a:lnTo>
                      <a:pt x="8773" y="1685"/>
                    </a:lnTo>
                    <a:lnTo>
                      <a:pt x="8878" y="1723"/>
                    </a:lnTo>
                    <a:lnTo>
                      <a:pt x="8983" y="1760"/>
                    </a:lnTo>
                    <a:lnTo>
                      <a:pt x="9090" y="1795"/>
                    </a:lnTo>
                    <a:lnTo>
                      <a:pt x="9196" y="1827"/>
                    </a:lnTo>
                    <a:lnTo>
                      <a:pt x="9305" y="1859"/>
                    </a:lnTo>
                    <a:lnTo>
                      <a:pt x="9414" y="1888"/>
                    </a:lnTo>
                    <a:lnTo>
                      <a:pt x="9468" y="1901"/>
                    </a:lnTo>
                    <a:lnTo>
                      <a:pt x="9523" y="1914"/>
                    </a:lnTo>
                    <a:lnTo>
                      <a:pt x="9578" y="1926"/>
                    </a:lnTo>
                    <a:lnTo>
                      <a:pt x="9633" y="1938"/>
                    </a:lnTo>
                    <a:lnTo>
                      <a:pt x="9689" y="1949"/>
                    </a:lnTo>
                    <a:lnTo>
                      <a:pt x="9745" y="1959"/>
                    </a:lnTo>
                    <a:lnTo>
                      <a:pt x="9801" y="1969"/>
                    </a:lnTo>
                    <a:lnTo>
                      <a:pt x="9857" y="1978"/>
                    </a:lnTo>
                    <a:lnTo>
                      <a:pt x="9914" y="1987"/>
                    </a:lnTo>
                    <a:lnTo>
                      <a:pt x="9970" y="1994"/>
                    </a:lnTo>
                    <a:lnTo>
                      <a:pt x="10027" y="2001"/>
                    </a:lnTo>
                    <a:lnTo>
                      <a:pt x="10084" y="2008"/>
                    </a:lnTo>
                    <a:lnTo>
                      <a:pt x="10142" y="2014"/>
                    </a:lnTo>
                    <a:lnTo>
                      <a:pt x="10200" y="2019"/>
                    </a:lnTo>
                    <a:lnTo>
                      <a:pt x="10258" y="2023"/>
                    </a:lnTo>
                    <a:lnTo>
                      <a:pt x="10317" y="2026"/>
                    </a:lnTo>
                    <a:lnTo>
                      <a:pt x="10375" y="2030"/>
                    </a:lnTo>
                    <a:lnTo>
                      <a:pt x="10434" y="2032"/>
                    </a:lnTo>
                    <a:lnTo>
                      <a:pt x="10494" y="2034"/>
                    </a:lnTo>
                    <a:lnTo>
                      <a:pt x="10553" y="2034"/>
                    </a:lnTo>
                    <a:lnTo>
                      <a:pt x="10612" y="2034"/>
                    </a:lnTo>
                    <a:lnTo>
                      <a:pt x="10673" y="2033"/>
                    </a:lnTo>
                    <a:lnTo>
                      <a:pt x="10733" y="2031"/>
                    </a:lnTo>
                    <a:lnTo>
                      <a:pt x="10795" y="2028"/>
                    </a:lnTo>
                    <a:lnTo>
                      <a:pt x="10856" y="2024"/>
                    </a:lnTo>
                    <a:lnTo>
                      <a:pt x="10917" y="2019"/>
                    </a:lnTo>
                    <a:lnTo>
                      <a:pt x="10979" y="2014"/>
                    </a:lnTo>
                    <a:lnTo>
                      <a:pt x="11041" y="2008"/>
                    </a:lnTo>
                    <a:lnTo>
                      <a:pt x="11103" y="2001"/>
                    </a:lnTo>
                    <a:lnTo>
                      <a:pt x="11167" y="1993"/>
                    </a:lnTo>
                    <a:lnTo>
                      <a:pt x="11229" y="1984"/>
                    </a:lnTo>
                    <a:lnTo>
                      <a:pt x="11293" y="1975"/>
                    </a:lnTo>
                    <a:lnTo>
                      <a:pt x="11357" y="1964"/>
                    </a:lnTo>
                    <a:lnTo>
                      <a:pt x="11421" y="1952"/>
                    </a:lnTo>
                    <a:lnTo>
                      <a:pt x="11485" y="1940"/>
                    </a:lnTo>
                    <a:lnTo>
                      <a:pt x="11551" y="1926"/>
                    </a:lnTo>
                    <a:lnTo>
                      <a:pt x="11616" y="1912"/>
                    </a:lnTo>
                    <a:lnTo>
                      <a:pt x="11682" y="1897"/>
                    </a:lnTo>
                    <a:lnTo>
                      <a:pt x="11748" y="1880"/>
                    </a:lnTo>
                    <a:lnTo>
                      <a:pt x="11814" y="1863"/>
                    </a:lnTo>
                    <a:lnTo>
                      <a:pt x="11882" y="1843"/>
                    </a:lnTo>
                    <a:lnTo>
                      <a:pt x="11948" y="1824"/>
                    </a:lnTo>
                    <a:lnTo>
                      <a:pt x="12016" y="1803"/>
                    </a:lnTo>
                    <a:lnTo>
                      <a:pt x="12085" y="1782"/>
                    </a:lnTo>
                    <a:lnTo>
                      <a:pt x="12153" y="1759"/>
                    </a:lnTo>
                    <a:lnTo>
                      <a:pt x="12222" y="1736"/>
                    </a:lnTo>
                    <a:lnTo>
                      <a:pt x="12291" y="1711"/>
                    </a:lnTo>
                    <a:lnTo>
                      <a:pt x="12361" y="1685"/>
                    </a:lnTo>
                    <a:lnTo>
                      <a:pt x="12431" y="1657"/>
                    </a:lnTo>
                    <a:lnTo>
                      <a:pt x="12502" y="1629"/>
                    </a:lnTo>
                    <a:lnTo>
                      <a:pt x="12573" y="1600"/>
                    </a:lnTo>
                    <a:lnTo>
                      <a:pt x="12645" y="1569"/>
                    </a:lnTo>
                    <a:lnTo>
                      <a:pt x="12716" y="1538"/>
                    </a:lnTo>
                    <a:lnTo>
                      <a:pt x="12789" y="1505"/>
                    </a:lnTo>
                    <a:lnTo>
                      <a:pt x="12862" y="1471"/>
                    </a:lnTo>
                    <a:lnTo>
                      <a:pt x="12936" y="1436"/>
                    </a:lnTo>
                    <a:lnTo>
                      <a:pt x="13009" y="1399"/>
                    </a:lnTo>
                    <a:lnTo>
                      <a:pt x="13084" y="1362"/>
                    </a:lnTo>
                    <a:lnTo>
                      <a:pt x="13158" y="1323"/>
                    </a:lnTo>
                    <a:lnTo>
                      <a:pt x="13233" y="1283"/>
                    </a:lnTo>
                    <a:lnTo>
                      <a:pt x="13309" y="1242"/>
                    </a:lnTo>
                    <a:lnTo>
                      <a:pt x="13385" y="1199"/>
                    </a:lnTo>
                    <a:lnTo>
                      <a:pt x="13462" y="1156"/>
                    </a:lnTo>
                    <a:lnTo>
                      <a:pt x="13539" y="1110"/>
                    </a:lnTo>
                    <a:lnTo>
                      <a:pt x="13617" y="1064"/>
                    </a:lnTo>
                    <a:lnTo>
                      <a:pt x="13695" y="1016"/>
                    </a:lnTo>
                    <a:lnTo>
                      <a:pt x="13774" y="968"/>
                    </a:lnTo>
                    <a:lnTo>
                      <a:pt x="13853" y="917"/>
                    </a:lnTo>
                    <a:lnTo>
                      <a:pt x="13933" y="865"/>
                    </a:lnTo>
                    <a:lnTo>
                      <a:pt x="14013" y="813"/>
                    </a:lnTo>
                    <a:lnTo>
                      <a:pt x="14002" y="821"/>
                    </a:lnTo>
                    <a:lnTo>
                      <a:pt x="13991" y="830"/>
                    </a:lnTo>
                    <a:lnTo>
                      <a:pt x="13980" y="841"/>
                    </a:lnTo>
                    <a:lnTo>
                      <a:pt x="13969" y="852"/>
                    </a:lnTo>
                    <a:lnTo>
                      <a:pt x="13959" y="865"/>
                    </a:lnTo>
                    <a:lnTo>
                      <a:pt x="13947" y="878"/>
                    </a:lnTo>
                    <a:lnTo>
                      <a:pt x="13925" y="908"/>
                    </a:lnTo>
                    <a:lnTo>
                      <a:pt x="13904" y="941"/>
                    </a:lnTo>
                    <a:lnTo>
                      <a:pt x="13883" y="977"/>
                    </a:lnTo>
                    <a:lnTo>
                      <a:pt x="13863" y="1014"/>
                    </a:lnTo>
                    <a:lnTo>
                      <a:pt x="13843" y="1052"/>
                    </a:lnTo>
                    <a:lnTo>
                      <a:pt x="13804" y="1129"/>
                    </a:lnTo>
                    <a:lnTo>
                      <a:pt x="13766" y="1202"/>
                    </a:lnTo>
                    <a:lnTo>
                      <a:pt x="13749" y="1236"/>
                    </a:lnTo>
                    <a:lnTo>
                      <a:pt x="13732" y="1268"/>
                    </a:lnTo>
                    <a:lnTo>
                      <a:pt x="13716" y="1296"/>
                    </a:lnTo>
                    <a:lnTo>
                      <a:pt x="13701" y="1321"/>
                    </a:lnTo>
                    <a:lnTo>
                      <a:pt x="13643" y="1406"/>
                    </a:lnTo>
                    <a:lnTo>
                      <a:pt x="13582" y="1492"/>
                    </a:lnTo>
                    <a:lnTo>
                      <a:pt x="13522" y="1575"/>
                    </a:lnTo>
                    <a:lnTo>
                      <a:pt x="13461" y="1658"/>
                    </a:lnTo>
                    <a:lnTo>
                      <a:pt x="13398" y="1742"/>
                    </a:lnTo>
                    <a:lnTo>
                      <a:pt x="13335" y="1823"/>
                    </a:lnTo>
                    <a:lnTo>
                      <a:pt x="13271" y="1905"/>
                    </a:lnTo>
                    <a:lnTo>
                      <a:pt x="13205" y="1985"/>
                    </a:lnTo>
                    <a:lnTo>
                      <a:pt x="13139" y="2066"/>
                    </a:lnTo>
                    <a:lnTo>
                      <a:pt x="13071" y="2145"/>
                    </a:lnTo>
                    <a:lnTo>
                      <a:pt x="13004" y="2224"/>
                    </a:lnTo>
                    <a:lnTo>
                      <a:pt x="12936" y="2302"/>
                    </a:lnTo>
                    <a:lnTo>
                      <a:pt x="12866" y="2378"/>
                    </a:lnTo>
                    <a:lnTo>
                      <a:pt x="12797" y="2455"/>
                    </a:lnTo>
                    <a:lnTo>
                      <a:pt x="12726" y="2531"/>
                    </a:lnTo>
                    <a:lnTo>
                      <a:pt x="12654" y="2607"/>
                    </a:lnTo>
                    <a:lnTo>
                      <a:pt x="12562" y="2702"/>
                    </a:lnTo>
                    <a:lnTo>
                      <a:pt x="12467" y="2797"/>
                    </a:lnTo>
                    <a:lnTo>
                      <a:pt x="12370" y="2890"/>
                    </a:lnTo>
                    <a:lnTo>
                      <a:pt x="12274" y="2984"/>
                    </a:lnTo>
                    <a:lnTo>
                      <a:pt x="12175" y="3075"/>
                    </a:lnTo>
                    <a:lnTo>
                      <a:pt x="12075" y="3166"/>
                    </a:lnTo>
                    <a:lnTo>
                      <a:pt x="11974" y="3255"/>
                    </a:lnTo>
                    <a:lnTo>
                      <a:pt x="11872" y="3344"/>
                    </a:lnTo>
                    <a:lnTo>
                      <a:pt x="11768" y="3430"/>
                    </a:lnTo>
                    <a:lnTo>
                      <a:pt x="11662" y="3517"/>
                    </a:lnTo>
                    <a:lnTo>
                      <a:pt x="11557" y="3602"/>
                    </a:lnTo>
                    <a:lnTo>
                      <a:pt x="11449" y="3686"/>
                    </a:lnTo>
                    <a:lnTo>
                      <a:pt x="11341" y="3768"/>
                    </a:lnTo>
                    <a:lnTo>
                      <a:pt x="11231" y="3850"/>
                    </a:lnTo>
                    <a:lnTo>
                      <a:pt x="11120" y="3929"/>
                    </a:lnTo>
                    <a:lnTo>
                      <a:pt x="11009" y="4009"/>
                    </a:lnTo>
                    <a:lnTo>
                      <a:pt x="10896" y="4086"/>
                    </a:lnTo>
                    <a:lnTo>
                      <a:pt x="10781" y="4161"/>
                    </a:lnTo>
                    <a:lnTo>
                      <a:pt x="10667" y="4237"/>
                    </a:lnTo>
                    <a:lnTo>
                      <a:pt x="10551" y="4310"/>
                    </a:lnTo>
                    <a:lnTo>
                      <a:pt x="10433" y="4382"/>
                    </a:lnTo>
                    <a:lnTo>
                      <a:pt x="10316" y="4452"/>
                    </a:lnTo>
                    <a:lnTo>
                      <a:pt x="10197" y="4521"/>
                    </a:lnTo>
                    <a:lnTo>
                      <a:pt x="10077" y="4590"/>
                    </a:lnTo>
                    <a:lnTo>
                      <a:pt x="9958" y="4656"/>
                    </a:lnTo>
                    <a:lnTo>
                      <a:pt x="9836" y="4720"/>
                    </a:lnTo>
                    <a:lnTo>
                      <a:pt x="9714" y="4784"/>
                    </a:lnTo>
                    <a:lnTo>
                      <a:pt x="9591" y="4845"/>
                    </a:lnTo>
                    <a:lnTo>
                      <a:pt x="9467" y="4905"/>
                    </a:lnTo>
                    <a:lnTo>
                      <a:pt x="9343" y="4965"/>
                    </a:lnTo>
                    <a:lnTo>
                      <a:pt x="9218" y="5022"/>
                    </a:lnTo>
                    <a:lnTo>
                      <a:pt x="9092" y="5077"/>
                    </a:lnTo>
                    <a:lnTo>
                      <a:pt x="8965" y="5131"/>
                    </a:lnTo>
                    <a:lnTo>
                      <a:pt x="8838" y="5183"/>
                    </a:lnTo>
                    <a:lnTo>
                      <a:pt x="8711" y="5234"/>
                    </a:lnTo>
                    <a:lnTo>
                      <a:pt x="8582" y="5283"/>
                    </a:lnTo>
                    <a:lnTo>
                      <a:pt x="8453" y="5330"/>
                    </a:lnTo>
                    <a:lnTo>
                      <a:pt x="8323" y="5375"/>
                    </a:lnTo>
                    <a:lnTo>
                      <a:pt x="8194" y="5419"/>
                    </a:lnTo>
                    <a:lnTo>
                      <a:pt x="8063" y="5461"/>
                    </a:lnTo>
                    <a:lnTo>
                      <a:pt x="7932" y="5501"/>
                    </a:lnTo>
                    <a:lnTo>
                      <a:pt x="7801" y="5539"/>
                    </a:lnTo>
                    <a:lnTo>
                      <a:pt x="7669" y="5576"/>
                    </a:lnTo>
                    <a:lnTo>
                      <a:pt x="7536" y="5610"/>
                    </a:lnTo>
                    <a:lnTo>
                      <a:pt x="7403" y="5644"/>
                    </a:lnTo>
                    <a:lnTo>
                      <a:pt x="7270" y="5674"/>
                    </a:lnTo>
                    <a:lnTo>
                      <a:pt x="7137" y="5703"/>
                    </a:lnTo>
                    <a:lnTo>
                      <a:pt x="7004" y="5730"/>
                    </a:lnTo>
                    <a:lnTo>
                      <a:pt x="6869" y="5755"/>
                    </a:lnTo>
                    <a:lnTo>
                      <a:pt x="6735" y="5778"/>
                    </a:lnTo>
                    <a:lnTo>
                      <a:pt x="6601" y="5799"/>
                    </a:lnTo>
                    <a:lnTo>
                      <a:pt x="6466" y="5819"/>
                    </a:lnTo>
                    <a:lnTo>
                      <a:pt x="6331" y="5836"/>
                    </a:lnTo>
                    <a:lnTo>
                      <a:pt x="6196" y="5851"/>
                    </a:lnTo>
                    <a:lnTo>
                      <a:pt x="6062" y="5864"/>
                    </a:lnTo>
                    <a:lnTo>
                      <a:pt x="5926" y="5875"/>
                    </a:lnTo>
                    <a:lnTo>
                      <a:pt x="5791" y="5884"/>
                    </a:lnTo>
                    <a:lnTo>
                      <a:pt x="5655" y="5890"/>
                    </a:lnTo>
                    <a:lnTo>
                      <a:pt x="5520" y="5895"/>
                    </a:lnTo>
                    <a:lnTo>
                      <a:pt x="5385" y="5897"/>
                    </a:lnTo>
                    <a:lnTo>
                      <a:pt x="5249" y="5897"/>
                    </a:lnTo>
                    <a:lnTo>
                      <a:pt x="5113" y="5895"/>
                    </a:lnTo>
                    <a:lnTo>
                      <a:pt x="4978" y="5891"/>
                    </a:lnTo>
                    <a:lnTo>
                      <a:pt x="4843" y="5884"/>
                    </a:lnTo>
                    <a:lnTo>
                      <a:pt x="4775" y="5880"/>
                    </a:lnTo>
                    <a:lnTo>
                      <a:pt x="4707" y="5875"/>
                    </a:lnTo>
                    <a:lnTo>
                      <a:pt x="4640" y="5869"/>
                    </a:lnTo>
                    <a:lnTo>
                      <a:pt x="4572" y="5863"/>
                    </a:lnTo>
                    <a:lnTo>
                      <a:pt x="4505" y="5856"/>
                    </a:lnTo>
                    <a:lnTo>
                      <a:pt x="4437" y="5848"/>
                    </a:lnTo>
                    <a:lnTo>
                      <a:pt x="4371" y="5840"/>
                    </a:lnTo>
                    <a:lnTo>
                      <a:pt x="4304" y="5830"/>
                    </a:lnTo>
                    <a:lnTo>
                      <a:pt x="4237" y="5820"/>
                    </a:lnTo>
                    <a:lnTo>
                      <a:pt x="4171" y="5810"/>
                    </a:lnTo>
                    <a:lnTo>
                      <a:pt x="4105" y="5797"/>
                    </a:lnTo>
                    <a:lnTo>
                      <a:pt x="4038" y="5785"/>
                    </a:lnTo>
                    <a:lnTo>
                      <a:pt x="3972" y="5772"/>
                    </a:lnTo>
                    <a:lnTo>
                      <a:pt x="3906" y="5759"/>
                    </a:lnTo>
                    <a:lnTo>
                      <a:pt x="3840" y="5744"/>
                    </a:lnTo>
                    <a:lnTo>
                      <a:pt x="3775" y="5729"/>
                    </a:lnTo>
                    <a:lnTo>
                      <a:pt x="3710" y="5714"/>
                    </a:lnTo>
                    <a:lnTo>
                      <a:pt x="3645" y="5697"/>
                    </a:lnTo>
                    <a:lnTo>
                      <a:pt x="3581" y="5680"/>
                    </a:lnTo>
                    <a:lnTo>
                      <a:pt x="3516" y="5662"/>
                    </a:lnTo>
                    <a:lnTo>
                      <a:pt x="3452" y="5643"/>
                    </a:lnTo>
                    <a:lnTo>
                      <a:pt x="3388" y="5622"/>
                    </a:lnTo>
                    <a:lnTo>
                      <a:pt x="3324" y="5602"/>
                    </a:lnTo>
                    <a:lnTo>
                      <a:pt x="3262" y="5581"/>
                    </a:lnTo>
                    <a:lnTo>
                      <a:pt x="3198" y="5559"/>
                    </a:lnTo>
                    <a:lnTo>
                      <a:pt x="3136" y="5537"/>
                    </a:lnTo>
                    <a:lnTo>
                      <a:pt x="3074" y="5513"/>
                    </a:lnTo>
                    <a:lnTo>
                      <a:pt x="3011" y="5489"/>
                    </a:lnTo>
                    <a:lnTo>
                      <a:pt x="2950" y="5465"/>
                    </a:lnTo>
                    <a:lnTo>
                      <a:pt x="2889" y="5438"/>
                    </a:lnTo>
                    <a:lnTo>
                      <a:pt x="2827" y="5412"/>
                    </a:lnTo>
                    <a:lnTo>
                      <a:pt x="2767" y="5384"/>
                    </a:lnTo>
                    <a:lnTo>
                      <a:pt x="2707" y="5356"/>
                    </a:lnTo>
                    <a:lnTo>
                      <a:pt x="2647" y="5328"/>
                    </a:lnTo>
                    <a:lnTo>
                      <a:pt x="2588" y="5298"/>
                    </a:lnTo>
                    <a:lnTo>
                      <a:pt x="2529" y="5268"/>
                    </a:lnTo>
                    <a:lnTo>
                      <a:pt x="2470" y="5236"/>
                    </a:lnTo>
                    <a:lnTo>
                      <a:pt x="2413" y="5204"/>
                    </a:lnTo>
                    <a:lnTo>
                      <a:pt x="2355" y="5172"/>
                    </a:lnTo>
                    <a:lnTo>
                      <a:pt x="2297" y="5138"/>
                    </a:lnTo>
                    <a:lnTo>
                      <a:pt x="2241" y="5104"/>
                    </a:lnTo>
                    <a:lnTo>
                      <a:pt x="2185" y="5068"/>
                    </a:lnTo>
                    <a:lnTo>
                      <a:pt x="2128" y="5032"/>
                    </a:lnTo>
                    <a:lnTo>
                      <a:pt x="2073" y="4996"/>
                    </a:lnTo>
                    <a:lnTo>
                      <a:pt x="2019" y="4958"/>
                    </a:lnTo>
                    <a:lnTo>
                      <a:pt x="1964" y="4920"/>
                    </a:lnTo>
                    <a:lnTo>
                      <a:pt x="1910" y="4880"/>
                    </a:lnTo>
                    <a:lnTo>
                      <a:pt x="1857" y="4840"/>
                    </a:lnTo>
                    <a:lnTo>
                      <a:pt x="1804" y="4800"/>
                    </a:lnTo>
                    <a:lnTo>
                      <a:pt x="1752" y="4758"/>
                    </a:lnTo>
                    <a:lnTo>
                      <a:pt x="1700" y="4715"/>
                    </a:lnTo>
                    <a:lnTo>
                      <a:pt x="1650" y="4672"/>
                    </a:lnTo>
                    <a:lnTo>
                      <a:pt x="1598" y="4628"/>
                    </a:lnTo>
                    <a:lnTo>
                      <a:pt x="1549" y="4584"/>
                    </a:lnTo>
                    <a:lnTo>
                      <a:pt x="1499" y="4537"/>
                    </a:lnTo>
                    <a:lnTo>
                      <a:pt x="1450" y="4491"/>
                    </a:lnTo>
                    <a:lnTo>
                      <a:pt x="1402" y="4444"/>
                    </a:lnTo>
                    <a:lnTo>
                      <a:pt x="1355" y="4396"/>
                    </a:lnTo>
                    <a:lnTo>
                      <a:pt x="1308" y="4346"/>
                    </a:lnTo>
                    <a:lnTo>
                      <a:pt x="1261" y="4296"/>
                    </a:lnTo>
                    <a:lnTo>
                      <a:pt x="1215" y="4246"/>
                    </a:lnTo>
                    <a:lnTo>
                      <a:pt x="1171" y="4195"/>
                    </a:lnTo>
                    <a:lnTo>
                      <a:pt x="1126" y="4142"/>
                    </a:lnTo>
                    <a:lnTo>
                      <a:pt x="1082" y="4089"/>
                    </a:lnTo>
                    <a:lnTo>
                      <a:pt x="1051" y="4049"/>
                    </a:lnTo>
                    <a:lnTo>
                      <a:pt x="1020" y="4010"/>
                    </a:lnTo>
                    <a:lnTo>
                      <a:pt x="990" y="3969"/>
                    </a:lnTo>
                    <a:lnTo>
                      <a:pt x="960" y="3929"/>
                    </a:lnTo>
                    <a:lnTo>
                      <a:pt x="930" y="3888"/>
                    </a:lnTo>
                    <a:lnTo>
                      <a:pt x="902" y="3848"/>
                    </a:lnTo>
                    <a:lnTo>
                      <a:pt x="874" y="3806"/>
                    </a:lnTo>
                    <a:lnTo>
                      <a:pt x="846" y="3764"/>
                    </a:lnTo>
                    <a:lnTo>
                      <a:pt x="793" y="3681"/>
                    </a:lnTo>
                    <a:lnTo>
                      <a:pt x="741" y="3596"/>
                    </a:lnTo>
                    <a:lnTo>
                      <a:pt x="692" y="3510"/>
                    </a:lnTo>
                    <a:lnTo>
                      <a:pt x="645" y="3423"/>
                    </a:lnTo>
                    <a:lnTo>
                      <a:pt x="600" y="3336"/>
                    </a:lnTo>
                    <a:lnTo>
                      <a:pt x="556" y="3247"/>
                    </a:lnTo>
                    <a:lnTo>
                      <a:pt x="515" y="3158"/>
                    </a:lnTo>
                    <a:lnTo>
                      <a:pt x="475" y="3067"/>
                    </a:lnTo>
                    <a:lnTo>
                      <a:pt x="438" y="2976"/>
                    </a:lnTo>
                    <a:lnTo>
                      <a:pt x="401" y="2884"/>
                    </a:lnTo>
                    <a:lnTo>
                      <a:pt x="367" y="2792"/>
                    </a:lnTo>
                    <a:lnTo>
                      <a:pt x="334" y="2699"/>
                    </a:lnTo>
                    <a:lnTo>
                      <a:pt x="304" y="2605"/>
                    </a:lnTo>
                    <a:lnTo>
                      <a:pt x="274" y="2510"/>
                    </a:lnTo>
                    <a:lnTo>
                      <a:pt x="247" y="2416"/>
                    </a:lnTo>
                    <a:lnTo>
                      <a:pt x="219" y="2320"/>
                    </a:lnTo>
                    <a:lnTo>
                      <a:pt x="194" y="2225"/>
                    </a:lnTo>
                    <a:lnTo>
                      <a:pt x="171" y="2128"/>
                    </a:lnTo>
                    <a:lnTo>
                      <a:pt x="149" y="2032"/>
                    </a:lnTo>
                    <a:lnTo>
                      <a:pt x="128" y="1934"/>
                    </a:lnTo>
                    <a:lnTo>
                      <a:pt x="108" y="1836"/>
                    </a:lnTo>
                    <a:lnTo>
                      <a:pt x="90" y="1739"/>
                    </a:lnTo>
                    <a:lnTo>
                      <a:pt x="72" y="1640"/>
                    </a:lnTo>
                    <a:lnTo>
                      <a:pt x="55" y="1542"/>
                    </a:lnTo>
                    <a:lnTo>
                      <a:pt x="40" y="1443"/>
                    </a:lnTo>
                    <a:lnTo>
                      <a:pt x="26" y="1345"/>
                    </a:lnTo>
                    <a:lnTo>
                      <a:pt x="13" y="1246"/>
                    </a:lnTo>
                    <a:lnTo>
                      <a:pt x="0" y="1148"/>
                    </a:lnTo>
                    <a:close/>
                  </a:path>
                </a:pathLst>
              </a:custGeom>
              <a:solidFill>
                <a:srgbClr val="C3D93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040" name="Freeform 7"/>
              <p:cNvSpPr/>
              <p:nvPr/>
            </p:nvSpPr>
            <p:spPr>
              <a:xfrm>
                <a:off x="341864" y="3474006"/>
                <a:ext cx="1484013" cy="2307078"/>
              </a:xfrm>
              <a:custGeom>
                <a:avLst/>
                <a:gdLst/>
                <a:ahLst/>
                <a:cxnLst>
                  <a:cxn ang="0">
                    <a:pos x="2147483646" y="203632953"/>
                  </a:cxn>
                  <a:cxn ang="0">
                    <a:pos x="2147483646" y="1018228376"/>
                  </a:cxn>
                  <a:cxn ang="0">
                    <a:pos x="2147483646" y="2087412743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1651064763" y="2147483646"/>
                  </a:cxn>
                  <a:cxn ang="0">
                    <a:pos x="927301646" y="2147483646"/>
                  </a:cxn>
                  <a:cxn ang="0">
                    <a:pos x="401459366" y="2147483646"/>
                  </a:cxn>
                  <a:cxn ang="0">
                    <a:pos x="90454601" y="2147483646"/>
                  </a:cxn>
                  <a:cxn ang="0">
                    <a:pos x="0" y="2147483646"/>
                  </a:cxn>
                  <a:cxn ang="0">
                    <a:pos x="147012421" y="2147483646"/>
                  </a:cxn>
                  <a:cxn ang="0">
                    <a:pos x="531491684" y="2147483646"/>
                  </a:cxn>
                  <a:cxn ang="0">
                    <a:pos x="1176099187" y="2147483646"/>
                  </a:cxn>
                  <a:cxn ang="0">
                    <a:pos x="2080771327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814595423"/>
                  </a:cxn>
                </a:cxnLst>
                <a:pathLst>
                  <a:path w="8330" h="12948">
                    <a:moveTo>
                      <a:pt x="2964" y="0"/>
                    </a:moveTo>
                    <a:lnTo>
                      <a:pt x="2964" y="0"/>
                    </a:lnTo>
                    <a:lnTo>
                      <a:pt x="2956" y="5"/>
                    </a:lnTo>
                    <a:lnTo>
                      <a:pt x="2948" y="10"/>
                    </a:lnTo>
                    <a:lnTo>
                      <a:pt x="2940" y="16"/>
                    </a:lnTo>
                    <a:lnTo>
                      <a:pt x="2933" y="22"/>
                    </a:lnTo>
                    <a:lnTo>
                      <a:pt x="2920" y="36"/>
                    </a:lnTo>
                    <a:lnTo>
                      <a:pt x="2908" y="52"/>
                    </a:lnTo>
                    <a:lnTo>
                      <a:pt x="2897" y="70"/>
                    </a:lnTo>
                    <a:lnTo>
                      <a:pt x="2887" y="89"/>
                    </a:lnTo>
                    <a:lnTo>
                      <a:pt x="2879" y="110"/>
                    </a:lnTo>
                    <a:lnTo>
                      <a:pt x="2871" y="132"/>
                    </a:lnTo>
                    <a:lnTo>
                      <a:pt x="2865" y="156"/>
                    </a:lnTo>
                    <a:lnTo>
                      <a:pt x="2859" y="180"/>
                    </a:lnTo>
                    <a:lnTo>
                      <a:pt x="2855" y="205"/>
                    </a:lnTo>
                    <a:lnTo>
                      <a:pt x="2851" y="231"/>
                    </a:lnTo>
                    <a:lnTo>
                      <a:pt x="2848" y="258"/>
                    </a:lnTo>
                    <a:lnTo>
                      <a:pt x="2846" y="285"/>
                    </a:lnTo>
                    <a:lnTo>
                      <a:pt x="2845" y="312"/>
                    </a:lnTo>
                    <a:lnTo>
                      <a:pt x="2844" y="341"/>
                    </a:lnTo>
                    <a:lnTo>
                      <a:pt x="2844" y="369"/>
                    </a:lnTo>
                    <a:lnTo>
                      <a:pt x="2845" y="397"/>
                    </a:lnTo>
                    <a:lnTo>
                      <a:pt x="2848" y="452"/>
                    </a:lnTo>
                    <a:lnTo>
                      <a:pt x="2853" y="506"/>
                    </a:lnTo>
                    <a:lnTo>
                      <a:pt x="2860" y="557"/>
                    </a:lnTo>
                    <a:lnTo>
                      <a:pt x="2868" y="603"/>
                    </a:lnTo>
                    <a:lnTo>
                      <a:pt x="2876" y="645"/>
                    </a:lnTo>
                    <a:lnTo>
                      <a:pt x="2885" y="682"/>
                    </a:lnTo>
                    <a:lnTo>
                      <a:pt x="2895" y="711"/>
                    </a:lnTo>
                    <a:lnTo>
                      <a:pt x="2903" y="734"/>
                    </a:lnTo>
                    <a:lnTo>
                      <a:pt x="2913" y="757"/>
                    </a:lnTo>
                    <a:lnTo>
                      <a:pt x="2922" y="779"/>
                    </a:lnTo>
                    <a:lnTo>
                      <a:pt x="2933" y="801"/>
                    </a:lnTo>
                    <a:lnTo>
                      <a:pt x="2944" y="823"/>
                    </a:lnTo>
                    <a:lnTo>
                      <a:pt x="2955" y="844"/>
                    </a:lnTo>
                    <a:lnTo>
                      <a:pt x="2980" y="887"/>
                    </a:lnTo>
                    <a:lnTo>
                      <a:pt x="3007" y="927"/>
                    </a:lnTo>
                    <a:lnTo>
                      <a:pt x="3035" y="966"/>
                    </a:lnTo>
                    <a:lnTo>
                      <a:pt x="3064" y="1004"/>
                    </a:lnTo>
                    <a:lnTo>
                      <a:pt x="3095" y="1042"/>
                    </a:lnTo>
                    <a:lnTo>
                      <a:pt x="3128" y="1077"/>
                    </a:lnTo>
                    <a:lnTo>
                      <a:pt x="3163" y="1112"/>
                    </a:lnTo>
                    <a:lnTo>
                      <a:pt x="3198" y="1146"/>
                    </a:lnTo>
                    <a:lnTo>
                      <a:pt x="3235" y="1178"/>
                    </a:lnTo>
                    <a:lnTo>
                      <a:pt x="3272" y="1210"/>
                    </a:lnTo>
                    <a:lnTo>
                      <a:pt x="3311" y="1242"/>
                    </a:lnTo>
                    <a:lnTo>
                      <a:pt x="3351" y="1272"/>
                    </a:lnTo>
                    <a:lnTo>
                      <a:pt x="3391" y="1301"/>
                    </a:lnTo>
                    <a:lnTo>
                      <a:pt x="3432" y="1330"/>
                    </a:lnTo>
                    <a:lnTo>
                      <a:pt x="3474" y="1358"/>
                    </a:lnTo>
                    <a:lnTo>
                      <a:pt x="3516" y="1386"/>
                    </a:lnTo>
                    <a:lnTo>
                      <a:pt x="3559" y="1414"/>
                    </a:lnTo>
                    <a:lnTo>
                      <a:pt x="3644" y="1466"/>
                    </a:lnTo>
                    <a:lnTo>
                      <a:pt x="3730" y="1518"/>
                    </a:lnTo>
                    <a:lnTo>
                      <a:pt x="3900" y="1619"/>
                    </a:lnTo>
                    <a:lnTo>
                      <a:pt x="3981" y="1669"/>
                    </a:lnTo>
                    <a:lnTo>
                      <a:pt x="4021" y="1694"/>
                    </a:lnTo>
                    <a:lnTo>
                      <a:pt x="4060" y="1719"/>
                    </a:lnTo>
                    <a:lnTo>
                      <a:pt x="4099" y="1745"/>
                    </a:lnTo>
                    <a:lnTo>
                      <a:pt x="4138" y="1773"/>
                    </a:lnTo>
                    <a:lnTo>
                      <a:pt x="4176" y="1801"/>
                    </a:lnTo>
                    <a:lnTo>
                      <a:pt x="4215" y="1829"/>
                    </a:lnTo>
                    <a:lnTo>
                      <a:pt x="4253" y="1858"/>
                    </a:lnTo>
                    <a:lnTo>
                      <a:pt x="4290" y="1888"/>
                    </a:lnTo>
                    <a:lnTo>
                      <a:pt x="4327" y="1918"/>
                    </a:lnTo>
                    <a:lnTo>
                      <a:pt x="4364" y="1950"/>
                    </a:lnTo>
                    <a:lnTo>
                      <a:pt x="4401" y="1981"/>
                    </a:lnTo>
                    <a:lnTo>
                      <a:pt x="4437" y="2013"/>
                    </a:lnTo>
                    <a:lnTo>
                      <a:pt x="4472" y="2045"/>
                    </a:lnTo>
                    <a:lnTo>
                      <a:pt x="4507" y="2078"/>
                    </a:lnTo>
                    <a:lnTo>
                      <a:pt x="4577" y="2146"/>
                    </a:lnTo>
                    <a:lnTo>
                      <a:pt x="4645" y="2215"/>
                    </a:lnTo>
                    <a:lnTo>
                      <a:pt x="4711" y="2285"/>
                    </a:lnTo>
                    <a:lnTo>
                      <a:pt x="4776" y="2358"/>
                    </a:lnTo>
                    <a:lnTo>
                      <a:pt x="4839" y="2431"/>
                    </a:lnTo>
                    <a:lnTo>
                      <a:pt x="4900" y="2506"/>
                    </a:lnTo>
                    <a:lnTo>
                      <a:pt x="4961" y="2581"/>
                    </a:lnTo>
                    <a:lnTo>
                      <a:pt x="5019" y="2657"/>
                    </a:lnTo>
                    <a:lnTo>
                      <a:pt x="5076" y="2733"/>
                    </a:lnTo>
                    <a:lnTo>
                      <a:pt x="5132" y="2809"/>
                    </a:lnTo>
                    <a:lnTo>
                      <a:pt x="5188" y="2891"/>
                    </a:lnTo>
                    <a:lnTo>
                      <a:pt x="5243" y="2974"/>
                    </a:lnTo>
                    <a:lnTo>
                      <a:pt x="5296" y="3058"/>
                    </a:lnTo>
                    <a:lnTo>
                      <a:pt x="5347" y="3142"/>
                    </a:lnTo>
                    <a:lnTo>
                      <a:pt x="5396" y="3229"/>
                    </a:lnTo>
                    <a:lnTo>
                      <a:pt x="5444" y="3315"/>
                    </a:lnTo>
                    <a:lnTo>
                      <a:pt x="5489" y="3403"/>
                    </a:lnTo>
                    <a:lnTo>
                      <a:pt x="5532" y="3492"/>
                    </a:lnTo>
                    <a:lnTo>
                      <a:pt x="5573" y="3582"/>
                    </a:lnTo>
                    <a:lnTo>
                      <a:pt x="5612" y="3672"/>
                    </a:lnTo>
                    <a:lnTo>
                      <a:pt x="5650" y="3763"/>
                    </a:lnTo>
                    <a:lnTo>
                      <a:pt x="5685" y="3855"/>
                    </a:lnTo>
                    <a:lnTo>
                      <a:pt x="5718" y="3948"/>
                    </a:lnTo>
                    <a:lnTo>
                      <a:pt x="5749" y="4041"/>
                    </a:lnTo>
                    <a:lnTo>
                      <a:pt x="5777" y="4135"/>
                    </a:lnTo>
                    <a:lnTo>
                      <a:pt x="5805" y="4229"/>
                    </a:lnTo>
                    <a:lnTo>
                      <a:pt x="5829" y="4325"/>
                    </a:lnTo>
                    <a:lnTo>
                      <a:pt x="5851" y="4420"/>
                    </a:lnTo>
                    <a:lnTo>
                      <a:pt x="5870" y="4517"/>
                    </a:lnTo>
                    <a:lnTo>
                      <a:pt x="5887" y="4613"/>
                    </a:lnTo>
                    <a:lnTo>
                      <a:pt x="5902" y="4711"/>
                    </a:lnTo>
                    <a:lnTo>
                      <a:pt x="5909" y="4759"/>
                    </a:lnTo>
                    <a:lnTo>
                      <a:pt x="5915" y="4808"/>
                    </a:lnTo>
                    <a:lnTo>
                      <a:pt x="5920" y="4857"/>
                    </a:lnTo>
                    <a:lnTo>
                      <a:pt x="5925" y="4906"/>
                    </a:lnTo>
                    <a:lnTo>
                      <a:pt x="5929" y="4954"/>
                    </a:lnTo>
                    <a:lnTo>
                      <a:pt x="5933" y="5004"/>
                    </a:lnTo>
                    <a:lnTo>
                      <a:pt x="5936" y="5053"/>
                    </a:lnTo>
                    <a:lnTo>
                      <a:pt x="5938" y="5102"/>
                    </a:lnTo>
                    <a:lnTo>
                      <a:pt x="5940" y="5151"/>
                    </a:lnTo>
                    <a:lnTo>
                      <a:pt x="5941" y="5201"/>
                    </a:lnTo>
                    <a:lnTo>
                      <a:pt x="5941" y="5250"/>
                    </a:lnTo>
                    <a:lnTo>
                      <a:pt x="5941" y="5299"/>
                    </a:lnTo>
                    <a:lnTo>
                      <a:pt x="5940" y="5348"/>
                    </a:lnTo>
                    <a:lnTo>
                      <a:pt x="5938" y="5399"/>
                    </a:lnTo>
                    <a:lnTo>
                      <a:pt x="5936" y="5448"/>
                    </a:lnTo>
                    <a:lnTo>
                      <a:pt x="5934" y="5497"/>
                    </a:lnTo>
                    <a:lnTo>
                      <a:pt x="5930" y="5547"/>
                    </a:lnTo>
                    <a:lnTo>
                      <a:pt x="5926" y="5596"/>
                    </a:lnTo>
                    <a:lnTo>
                      <a:pt x="5921" y="5646"/>
                    </a:lnTo>
                    <a:lnTo>
                      <a:pt x="5916" y="5695"/>
                    </a:lnTo>
                    <a:lnTo>
                      <a:pt x="5910" y="5745"/>
                    </a:lnTo>
                    <a:lnTo>
                      <a:pt x="5903" y="5794"/>
                    </a:lnTo>
                    <a:lnTo>
                      <a:pt x="5870" y="6019"/>
                    </a:lnTo>
                    <a:lnTo>
                      <a:pt x="5836" y="6244"/>
                    </a:lnTo>
                    <a:lnTo>
                      <a:pt x="5803" y="6470"/>
                    </a:lnTo>
                    <a:lnTo>
                      <a:pt x="5769" y="6694"/>
                    </a:lnTo>
                    <a:lnTo>
                      <a:pt x="5738" y="6919"/>
                    </a:lnTo>
                    <a:lnTo>
                      <a:pt x="5723" y="7031"/>
                    </a:lnTo>
                    <a:lnTo>
                      <a:pt x="5709" y="7143"/>
                    </a:lnTo>
                    <a:lnTo>
                      <a:pt x="5696" y="7255"/>
                    </a:lnTo>
                    <a:lnTo>
                      <a:pt x="5683" y="7368"/>
                    </a:lnTo>
                    <a:lnTo>
                      <a:pt x="5672" y="7479"/>
                    </a:lnTo>
                    <a:lnTo>
                      <a:pt x="5662" y="7592"/>
                    </a:lnTo>
                    <a:lnTo>
                      <a:pt x="5652" y="7704"/>
                    </a:lnTo>
                    <a:lnTo>
                      <a:pt x="5645" y="7815"/>
                    </a:lnTo>
                    <a:lnTo>
                      <a:pt x="5638" y="7928"/>
                    </a:lnTo>
                    <a:lnTo>
                      <a:pt x="5633" y="8039"/>
                    </a:lnTo>
                    <a:lnTo>
                      <a:pt x="5629" y="8151"/>
                    </a:lnTo>
                    <a:lnTo>
                      <a:pt x="5628" y="8263"/>
                    </a:lnTo>
                    <a:lnTo>
                      <a:pt x="5627" y="8375"/>
                    </a:lnTo>
                    <a:lnTo>
                      <a:pt x="5629" y="8487"/>
                    </a:lnTo>
                    <a:lnTo>
                      <a:pt x="5633" y="8599"/>
                    </a:lnTo>
                    <a:lnTo>
                      <a:pt x="5638" y="8710"/>
                    </a:lnTo>
                    <a:lnTo>
                      <a:pt x="5646" y="8822"/>
                    </a:lnTo>
                    <a:lnTo>
                      <a:pt x="5656" y="8933"/>
                    </a:lnTo>
                    <a:lnTo>
                      <a:pt x="5669" y="9045"/>
                    </a:lnTo>
                    <a:lnTo>
                      <a:pt x="5676" y="9101"/>
                    </a:lnTo>
                    <a:lnTo>
                      <a:pt x="5684" y="9157"/>
                    </a:lnTo>
                    <a:lnTo>
                      <a:pt x="5692" y="9213"/>
                    </a:lnTo>
                    <a:lnTo>
                      <a:pt x="5701" y="9268"/>
                    </a:lnTo>
                    <a:lnTo>
                      <a:pt x="5710" y="9325"/>
                    </a:lnTo>
                    <a:lnTo>
                      <a:pt x="5721" y="9380"/>
                    </a:lnTo>
                    <a:lnTo>
                      <a:pt x="5732" y="9436"/>
                    </a:lnTo>
                    <a:lnTo>
                      <a:pt x="5743" y="9491"/>
                    </a:lnTo>
                    <a:lnTo>
                      <a:pt x="5756" y="9548"/>
                    </a:lnTo>
                    <a:lnTo>
                      <a:pt x="5769" y="9603"/>
                    </a:lnTo>
                    <a:lnTo>
                      <a:pt x="5783" y="9658"/>
                    </a:lnTo>
                    <a:lnTo>
                      <a:pt x="5798" y="9715"/>
                    </a:lnTo>
                    <a:lnTo>
                      <a:pt x="5814" y="9770"/>
                    </a:lnTo>
                    <a:lnTo>
                      <a:pt x="5830" y="9826"/>
                    </a:lnTo>
                    <a:lnTo>
                      <a:pt x="5846" y="9882"/>
                    </a:lnTo>
                    <a:lnTo>
                      <a:pt x="5864" y="9938"/>
                    </a:lnTo>
                    <a:lnTo>
                      <a:pt x="5882" y="9993"/>
                    </a:lnTo>
                    <a:lnTo>
                      <a:pt x="5902" y="10050"/>
                    </a:lnTo>
                    <a:lnTo>
                      <a:pt x="5922" y="10105"/>
                    </a:lnTo>
                    <a:lnTo>
                      <a:pt x="5943" y="10160"/>
                    </a:lnTo>
                    <a:lnTo>
                      <a:pt x="5964" y="10217"/>
                    </a:lnTo>
                    <a:lnTo>
                      <a:pt x="5988" y="10272"/>
                    </a:lnTo>
                    <a:lnTo>
                      <a:pt x="6011" y="10328"/>
                    </a:lnTo>
                    <a:lnTo>
                      <a:pt x="6036" y="10383"/>
                    </a:lnTo>
                    <a:lnTo>
                      <a:pt x="6061" y="10440"/>
                    </a:lnTo>
                    <a:lnTo>
                      <a:pt x="6087" y="10495"/>
                    </a:lnTo>
                    <a:lnTo>
                      <a:pt x="6114" y="10550"/>
                    </a:lnTo>
                    <a:lnTo>
                      <a:pt x="6142" y="10607"/>
                    </a:lnTo>
                    <a:lnTo>
                      <a:pt x="6172" y="10662"/>
                    </a:lnTo>
                    <a:lnTo>
                      <a:pt x="6202" y="10718"/>
                    </a:lnTo>
                    <a:lnTo>
                      <a:pt x="6233" y="10774"/>
                    </a:lnTo>
                    <a:lnTo>
                      <a:pt x="6265" y="10830"/>
                    </a:lnTo>
                    <a:lnTo>
                      <a:pt x="6297" y="10885"/>
                    </a:lnTo>
                    <a:lnTo>
                      <a:pt x="6332" y="10941"/>
                    </a:lnTo>
                    <a:lnTo>
                      <a:pt x="6367" y="10997"/>
                    </a:lnTo>
                    <a:lnTo>
                      <a:pt x="6403" y="11052"/>
                    </a:lnTo>
                    <a:lnTo>
                      <a:pt x="6440" y="11108"/>
                    </a:lnTo>
                    <a:lnTo>
                      <a:pt x="6478" y="11164"/>
                    </a:lnTo>
                    <a:lnTo>
                      <a:pt x="6518" y="11219"/>
                    </a:lnTo>
                    <a:lnTo>
                      <a:pt x="6558" y="11275"/>
                    </a:lnTo>
                    <a:lnTo>
                      <a:pt x="6599" y="11331"/>
                    </a:lnTo>
                    <a:lnTo>
                      <a:pt x="6641" y="11387"/>
                    </a:lnTo>
                    <a:lnTo>
                      <a:pt x="6686" y="11442"/>
                    </a:lnTo>
                    <a:lnTo>
                      <a:pt x="6730" y="11498"/>
                    </a:lnTo>
                    <a:lnTo>
                      <a:pt x="6776" y="11554"/>
                    </a:lnTo>
                    <a:lnTo>
                      <a:pt x="6823" y="11609"/>
                    </a:lnTo>
                    <a:lnTo>
                      <a:pt x="6872" y="11666"/>
                    </a:lnTo>
                    <a:lnTo>
                      <a:pt x="6921" y="11721"/>
                    </a:lnTo>
                    <a:lnTo>
                      <a:pt x="6971" y="11776"/>
                    </a:lnTo>
                    <a:lnTo>
                      <a:pt x="7024" y="11832"/>
                    </a:lnTo>
                    <a:lnTo>
                      <a:pt x="7076" y="11888"/>
                    </a:lnTo>
                    <a:lnTo>
                      <a:pt x="7130" y="11944"/>
                    </a:lnTo>
                    <a:lnTo>
                      <a:pt x="7185" y="11999"/>
                    </a:lnTo>
                    <a:lnTo>
                      <a:pt x="7243" y="12056"/>
                    </a:lnTo>
                    <a:lnTo>
                      <a:pt x="7300" y="12111"/>
                    </a:lnTo>
                    <a:lnTo>
                      <a:pt x="7359" y="12166"/>
                    </a:lnTo>
                    <a:lnTo>
                      <a:pt x="7421" y="12223"/>
                    </a:lnTo>
                    <a:lnTo>
                      <a:pt x="7482" y="12278"/>
                    </a:lnTo>
                    <a:lnTo>
                      <a:pt x="7545" y="12334"/>
                    </a:lnTo>
                    <a:lnTo>
                      <a:pt x="7610" y="12390"/>
                    </a:lnTo>
                    <a:lnTo>
                      <a:pt x="7675" y="12446"/>
                    </a:lnTo>
                    <a:lnTo>
                      <a:pt x="7743" y="12501"/>
                    </a:lnTo>
                    <a:lnTo>
                      <a:pt x="7811" y="12557"/>
                    </a:lnTo>
                    <a:lnTo>
                      <a:pt x="7881" y="12613"/>
                    </a:lnTo>
                    <a:lnTo>
                      <a:pt x="7953" y="12668"/>
                    </a:lnTo>
                    <a:lnTo>
                      <a:pt x="8025" y="12724"/>
                    </a:lnTo>
                    <a:lnTo>
                      <a:pt x="8100" y="12780"/>
                    </a:lnTo>
                    <a:lnTo>
                      <a:pt x="8175" y="12836"/>
                    </a:lnTo>
                    <a:lnTo>
                      <a:pt x="8251" y="12891"/>
                    </a:lnTo>
                    <a:lnTo>
                      <a:pt x="8330" y="12948"/>
                    </a:lnTo>
                    <a:lnTo>
                      <a:pt x="8319" y="12940"/>
                    </a:lnTo>
                    <a:lnTo>
                      <a:pt x="8306" y="12933"/>
                    </a:lnTo>
                    <a:lnTo>
                      <a:pt x="8292" y="12927"/>
                    </a:lnTo>
                    <a:lnTo>
                      <a:pt x="8278" y="12921"/>
                    </a:lnTo>
                    <a:lnTo>
                      <a:pt x="8262" y="12915"/>
                    </a:lnTo>
                    <a:lnTo>
                      <a:pt x="8244" y="12909"/>
                    </a:lnTo>
                    <a:lnTo>
                      <a:pt x="8209" y="12900"/>
                    </a:lnTo>
                    <a:lnTo>
                      <a:pt x="8170" y="12892"/>
                    </a:lnTo>
                    <a:lnTo>
                      <a:pt x="8130" y="12885"/>
                    </a:lnTo>
                    <a:lnTo>
                      <a:pt x="8088" y="12879"/>
                    </a:lnTo>
                    <a:lnTo>
                      <a:pt x="8045" y="12874"/>
                    </a:lnTo>
                    <a:lnTo>
                      <a:pt x="7960" y="12866"/>
                    </a:lnTo>
                    <a:lnTo>
                      <a:pt x="7877" y="12858"/>
                    </a:lnTo>
                    <a:lnTo>
                      <a:pt x="7839" y="12854"/>
                    </a:lnTo>
                    <a:lnTo>
                      <a:pt x="7804" y="12850"/>
                    </a:lnTo>
                    <a:lnTo>
                      <a:pt x="7772" y="12845"/>
                    </a:lnTo>
                    <a:lnTo>
                      <a:pt x="7744" y="12839"/>
                    </a:lnTo>
                    <a:lnTo>
                      <a:pt x="7642" y="12815"/>
                    </a:lnTo>
                    <a:lnTo>
                      <a:pt x="7541" y="12791"/>
                    </a:lnTo>
                    <a:lnTo>
                      <a:pt x="7441" y="12765"/>
                    </a:lnTo>
                    <a:lnTo>
                      <a:pt x="7341" y="12737"/>
                    </a:lnTo>
                    <a:lnTo>
                      <a:pt x="7242" y="12708"/>
                    </a:lnTo>
                    <a:lnTo>
                      <a:pt x="7142" y="12679"/>
                    </a:lnTo>
                    <a:lnTo>
                      <a:pt x="7043" y="12648"/>
                    </a:lnTo>
                    <a:lnTo>
                      <a:pt x="6944" y="12617"/>
                    </a:lnTo>
                    <a:lnTo>
                      <a:pt x="6845" y="12584"/>
                    </a:lnTo>
                    <a:lnTo>
                      <a:pt x="6748" y="12549"/>
                    </a:lnTo>
                    <a:lnTo>
                      <a:pt x="6649" y="12515"/>
                    </a:lnTo>
                    <a:lnTo>
                      <a:pt x="6553" y="12479"/>
                    </a:lnTo>
                    <a:lnTo>
                      <a:pt x="6455" y="12443"/>
                    </a:lnTo>
                    <a:lnTo>
                      <a:pt x="6359" y="12405"/>
                    </a:lnTo>
                    <a:lnTo>
                      <a:pt x="6262" y="12366"/>
                    </a:lnTo>
                    <a:lnTo>
                      <a:pt x="6167" y="12327"/>
                    </a:lnTo>
                    <a:lnTo>
                      <a:pt x="6044" y="12275"/>
                    </a:lnTo>
                    <a:lnTo>
                      <a:pt x="5921" y="12221"/>
                    </a:lnTo>
                    <a:lnTo>
                      <a:pt x="5800" y="12165"/>
                    </a:lnTo>
                    <a:lnTo>
                      <a:pt x="5678" y="12108"/>
                    </a:lnTo>
                    <a:lnTo>
                      <a:pt x="5556" y="12049"/>
                    </a:lnTo>
                    <a:lnTo>
                      <a:pt x="5436" y="11988"/>
                    </a:lnTo>
                    <a:lnTo>
                      <a:pt x="5316" y="11926"/>
                    </a:lnTo>
                    <a:lnTo>
                      <a:pt x="5196" y="11863"/>
                    </a:lnTo>
                    <a:lnTo>
                      <a:pt x="5077" y="11797"/>
                    </a:lnTo>
                    <a:lnTo>
                      <a:pt x="4960" y="11731"/>
                    </a:lnTo>
                    <a:lnTo>
                      <a:pt x="4842" y="11663"/>
                    </a:lnTo>
                    <a:lnTo>
                      <a:pt x="4725" y="11592"/>
                    </a:lnTo>
                    <a:lnTo>
                      <a:pt x="4609" y="11521"/>
                    </a:lnTo>
                    <a:lnTo>
                      <a:pt x="4494" y="11447"/>
                    </a:lnTo>
                    <a:lnTo>
                      <a:pt x="4379" y="11373"/>
                    </a:lnTo>
                    <a:lnTo>
                      <a:pt x="4266" y="11298"/>
                    </a:lnTo>
                    <a:lnTo>
                      <a:pt x="4152" y="11220"/>
                    </a:lnTo>
                    <a:lnTo>
                      <a:pt x="4041" y="11142"/>
                    </a:lnTo>
                    <a:lnTo>
                      <a:pt x="3929" y="11061"/>
                    </a:lnTo>
                    <a:lnTo>
                      <a:pt x="3819" y="10980"/>
                    </a:lnTo>
                    <a:lnTo>
                      <a:pt x="3710" y="10896"/>
                    </a:lnTo>
                    <a:lnTo>
                      <a:pt x="3601" y="10812"/>
                    </a:lnTo>
                    <a:lnTo>
                      <a:pt x="3494" y="10726"/>
                    </a:lnTo>
                    <a:lnTo>
                      <a:pt x="3388" y="10639"/>
                    </a:lnTo>
                    <a:lnTo>
                      <a:pt x="3282" y="10550"/>
                    </a:lnTo>
                    <a:lnTo>
                      <a:pt x="3178" y="10461"/>
                    </a:lnTo>
                    <a:lnTo>
                      <a:pt x="3075" y="10370"/>
                    </a:lnTo>
                    <a:lnTo>
                      <a:pt x="2973" y="10278"/>
                    </a:lnTo>
                    <a:lnTo>
                      <a:pt x="2872" y="10184"/>
                    </a:lnTo>
                    <a:lnTo>
                      <a:pt x="2772" y="10089"/>
                    </a:lnTo>
                    <a:lnTo>
                      <a:pt x="2674" y="9993"/>
                    </a:lnTo>
                    <a:lnTo>
                      <a:pt x="2577" y="9896"/>
                    </a:lnTo>
                    <a:lnTo>
                      <a:pt x="2481" y="9797"/>
                    </a:lnTo>
                    <a:lnTo>
                      <a:pt x="2386" y="9698"/>
                    </a:lnTo>
                    <a:lnTo>
                      <a:pt x="2294" y="9596"/>
                    </a:lnTo>
                    <a:lnTo>
                      <a:pt x="2201" y="9495"/>
                    </a:lnTo>
                    <a:lnTo>
                      <a:pt x="2111" y="9391"/>
                    </a:lnTo>
                    <a:lnTo>
                      <a:pt x="2022" y="9286"/>
                    </a:lnTo>
                    <a:lnTo>
                      <a:pt x="1935" y="9181"/>
                    </a:lnTo>
                    <a:lnTo>
                      <a:pt x="1848" y="9074"/>
                    </a:lnTo>
                    <a:lnTo>
                      <a:pt x="1764" y="8967"/>
                    </a:lnTo>
                    <a:lnTo>
                      <a:pt x="1680" y="8858"/>
                    </a:lnTo>
                    <a:lnTo>
                      <a:pt x="1599" y="8748"/>
                    </a:lnTo>
                    <a:lnTo>
                      <a:pt x="1518" y="8638"/>
                    </a:lnTo>
                    <a:lnTo>
                      <a:pt x="1440" y="8525"/>
                    </a:lnTo>
                    <a:lnTo>
                      <a:pt x="1363" y="8412"/>
                    </a:lnTo>
                    <a:lnTo>
                      <a:pt x="1288" y="8299"/>
                    </a:lnTo>
                    <a:lnTo>
                      <a:pt x="1214" y="8183"/>
                    </a:lnTo>
                    <a:lnTo>
                      <a:pt x="1143" y="8068"/>
                    </a:lnTo>
                    <a:lnTo>
                      <a:pt x="1073" y="7951"/>
                    </a:lnTo>
                    <a:lnTo>
                      <a:pt x="1004" y="7833"/>
                    </a:lnTo>
                    <a:lnTo>
                      <a:pt x="938" y="7715"/>
                    </a:lnTo>
                    <a:lnTo>
                      <a:pt x="874" y="7595"/>
                    </a:lnTo>
                    <a:lnTo>
                      <a:pt x="811" y="7474"/>
                    </a:lnTo>
                    <a:lnTo>
                      <a:pt x="750" y="7354"/>
                    </a:lnTo>
                    <a:lnTo>
                      <a:pt x="692" y="7231"/>
                    </a:lnTo>
                    <a:lnTo>
                      <a:pt x="634" y="7108"/>
                    </a:lnTo>
                    <a:lnTo>
                      <a:pt x="579" y="6984"/>
                    </a:lnTo>
                    <a:lnTo>
                      <a:pt x="527" y="6859"/>
                    </a:lnTo>
                    <a:lnTo>
                      <a:pt x="475" y="6734"/>
                    </a:lnTo>
                    <a:lnTo>
                      <a:pt x="426" y="6607"/>
                    </a:lnTo>
                    <a:lnTo>
                      <a:pt x="380" y="6481"/>
                    </a:lnTo>
                    <a:lnTo>
                      <a:pt x="334" y="6353"/>
                    </a:lnTo>
                    <a:lnTo>
                      <a:pt x="292" y="6224"/>
                    </a:lnTo>
                    <a:lnTo>
                      <a:pt x="271" y="6159"/>
                    </a:lnTo>
                    <a:lnTo>
                      <a:pt x="252" y="6095"/>
                    </a:lnTo>
                    <a:lnTo>
                      <a:pt x="233" y="6029"/>
                    </a:lnTo>
                    <a:lnTo>
                      <a:pt x="215" y="5964"/>
                    </a:lnTo>
                    <a:lnTo>
                      <a:pt x="197" y="5899"/>
                    </a:lnTo>
                    <a:lnTo>
                      <a:pt x="180" y="5833"/>
                    </a:lnTo>
                    <a:lnTo>
                      <a:pt x="164" y="5768"/>
                    </a:lnTo>
                    <a:lnTo>
                      <a:pt x="148" y="5701"/>
                    </a:lnTo>
                    <a:lnTo>
                      <a:pt x="133" y="5636"/>
                    </a:lnTo>
                    <a:lnTo>
                      <a:pt x="119" y="5570"/>
                    </a:lnTo>
                    <a:lnTo>
                      <a:pt x="106" y="5504"/>
                    </a:lnTo>
                    <a:lnTo>
                      <a:pt x="93" y="5438"/>
                    </a:lnTo>
                    <a:lnTo>
                      <a:pt x="82" y="5372"/>
                    </a:lnTo>
                    <a:lnTo>
                      <a:pt x="71" y="5305"/>
                    </a:lnTo>
                    <a:lnTo>
                      <a:pt x="61" y="5239"/>
                    </a:lnTo>
                    <a:lnTo>
                      <a:pt x="51" y="5172"/>
                    </a:lnTo>
                    <a:lnTo>
                      <a:pt x="43" y="5106"/>
                    </a:lnTo>
                    <a:lnTo>
                      <a:pt x="35" y="5040"/>
                    </a:lnTo>
                    <a:lnTo>
                      <a:pt x="28" y="4973"/>
                    </a:lnTo>
                    <a:lnTo>
                      <a:pt x="21" y="4906"/>
                    </a:lnTo>
                    <a:lnTo>
                      <a:pt x="16" y="4840"/>
                    </a:lnTo>
                    <a:lnTo>
                      <a:pt x="11" y="4773"/>
                    </a:lnTo>
                    <a:lnTo>
                      <a:pt x="7" y="4707"/>
                    </a:lnTo>
                    <a:lnTo>
                      <a:pt x="4" y="4640"/>
                    </a:lnTo>
                    <a:lnTo>
                      <a:pt x="2" y="4573"/>
                    </a:lnTo>
                    <a:lnTo>
                      <a:pt x="1" y="4507"/>
                    </a:lnTo>
                    <a:lnTo>
                      <a:pt x="0" y="4440"/>
                    </a:lnTo>
                    <a:lnTo>
                      <a:pt x="0" y="4374"/>
                    </a:lnTo>
                    <a:lnTo>
                      <a:pt x="1" y="4308"/>
                    </a:lnTo>
                    <a:lnTo>
                      <a:pt x="3" y="4241"/>
                    </a:lnTo>
                    <a:lnTo>
                      <a:pt x="6" y="4175"/>
                    </a:lnTo>
                    <a:lnTo>
                      <a:pt x="10" y="4109"/>
                    </a:lnTo>
                    <a:lnTo>
                      <a:pt x="14" y="4042"/>
                    </a:lnTo>
                    <a:lnTo>
                      <a:pt x="20" y="3976"/>
                    </a:lnTo>
                    <a:lnTo>
                      <a:pt x="26" y="3909"/>
                    </a:lnTo>
                    <a:lnTo>
                      <a:pt x="33" y="3844"/>
                    </a:lnTo>
                    <a:lnTo>
                      <a:pt x="41" y="3778"/>
                    </a:lnTo>
                    <a:lnTo>
                      <a:pt x="50" y="3712"/>
                    </a:lnTo>
                    <a:lnTo>
                      <a:pt x="59" y="3647"/>
                    </a:lnTo>
                    <a:lnTo>
                      <a:pt x="70" y="3582"/>
                    </a:lnTo>
                    <a:lnTo>
                      <a:pt x="82" y="3516"/>
                    </a:lnTo>
                    <a:lnTo>
                      <a:pt x="94" y="3451"/>
                    </a:lnTo>
                    <a:lnTo>
                      <a:pt x="107" y="3386"/>
                    </a:lnTo>
                    <a:lnTo>
                      <a:pt x="122" y="3321"/>
                    </a:lnTo>
                    <a:lnTo>
                      <a:pt x="137" y="3256"/>
                    </a:lnTo>
                    <a:lnTo>
                      <a:pt x="153" y="3191"/>
                    </a:lnTo>
                    <a:lnTo>
                      <a:pt x="171" y="3127"/>
                    </a:lnTo>
                    <a:lnTo>
                      <a:pt x="189" y="3063"/>
                    </a:lnTo>
                    <a:lnTo>
                      <a:pt x="208" y="2999"/>
                    </a:lnTo>
                    <a:lnTo>
                      <a:pt x="228" y="2935"/>
                    </a:lnTo>
                    <a:lnTo>
                      <a:pt x="249" y="2872"/>
                    </a:lnTo>
                    <a:lnTo>
                      <a:pt x="270" y="2808"/>
                    </a:lnTo>
                    <a:lnTo>
                      <a:pt x="293" y="2746"/>
                    </a:lnTo>
                    <a:lnTo>
                      <a:pt x="317" y="2683"/>
                    </a:lnTo>
                    <a:lnTo>
                      <a:pt x="343" y="2620"/>
                    </a:lnTo>
                    <a:lnTo>
                      <a:pt x="368" y="2558"/>
                    </a:lnTo>
                    <a:lnTo>
                      <a:pt x="395" y="2496"/>
                    </a:lnTo>
                    <a:lnTo>
                      <a:pt x="423" y="2434"/>
                    </a:lnTo>
                    <a:lnTo>
                      <a:pt x="451" y="2373"/>
                    </a:lnTo>
                    <a:lnTo>
                      <a:pt x="481" y="2312"/>
                    </a:lnTo>
                    <a:lnTo>
                      <a:pt x="512" y="2250"/>
                    </a:lnTo>
                    <a:lnTo>
                      <a:pt x="544" y="2190"/>
                    </a:lnTo>
                    <a:lnTo>
                      <a:pt x="577" y="2130"/>
                    </a:lnTo>
                    <a:lnTo>
                      <a:pt x="611" y="2069"/>
                    </a:lnTo>
                    <a:lnTo>
                      <a:pt x="636" y="2026"/>
                    </a:lnTo>
                    <a:lnTo>
                      <a:pt x="662" y="1983"/>
                    </a:lnTo>
                    <a:lnTo>
                      <a:pt x="688" y="1940"/>
                    </a:lnTo>
                    <a:lnTo>
                      <a:pt x="716" y="1897"/>
                    </a:lnTo>
                    <a:lnTo>
                      <a:pt x="743" y="1856"/>
                    </a:lnTo>
                    <a:lnTo>
                      <a:pt x="771" y="1814"/>
                    </a:lnTo>
                    <a:lnTo>
                      <a:pt x="799" y="1773"/>
                    </a:lnTo>
                    <a:lnTo>
                      <a:pt x="827" y="1732"/>
                    </a:lnTo>
                    <a:lnTo>
                      <a:pt x="887" y="1652"/>
                    </a:lnTo>
                    <a:lnTo>
                      <a:pt x="947" y="1574"/>
                    </a:lnTo>
                    <a:lnTo>
                      <a:pt x="1009" y="1497"/>
                    </a:lnTo>
                    <a:lnTo>
                      <a:pt x="1074" y="1422"/>
                    </a:lnTo>
                    <a:lnTo>
                      <a:pt x="1139" y="1347"/>
                    </a:lnTo>
                    <a:lnTo>
                      <a:pt x="1206" y="1276"/>
                    </a:lnTo>
                    <a:lnTo>
                      <a:pt x="1275" y="1204"/>
                    </a:lnTo>
                    <a:lnTo>
                      <a:pt x="1344" y="1135"/>
                    </a:lnTo>
                    <a:lnTo>
                      <a:pt x="1416" y="1067"/>
                    </a:lnTo>
                    <a:lnTo>
                      <a:pt x="1488" y="1000"/>
                    </a:lnTo>
                    <a:lnTo>
                      <a:pt x="1562" y="935"/>
                    </a:lnTo>
                    <a:lnTo>
                      <a:pt x="1637" y="871"/>
                    </a:lnTo>
                    <a:lnTo>
                      <a:pt x="1713" y="808"/>
                    </a:lnTo>
                    <a:lnTo>
                      <a:pt x="1791" y="747"/>
                    </a:lnTo>
                    <a:lnTo>
                      <a:pt x="1869" y="687"/>
                    </a:lnTo>
                    <a:lnTo>
                      <a:pt x="1949" y="627"/>
                    </a:lnTo>
                    <a:lnTo>
                      <a:pt x="2029" y="569"/>
                    </a:lnTo>
                    <a:lnTo>
                      <a:pt x="2111" y="513"/>
                    </a:lnTo>
                    <a:lnTo>
                      <a:pt x="2193" y="457"/>
                    </a:lnTo>
                    <a:lnTo>
                      <a:pt x="2277" y="402"/>
                    </a:lnTo>
                    <a:lnTo>
                      <a:pt x="2360" y="349"/>
                    </a:lnTo>
                    <a:lnTo>
                      <a:pt x="2444" y="296"/>
                    </a:lnTo>
                    <a:lnTo>
                      <a:pt x="2530" y="244"/>
                    </a:lnTo>
                    <a:lnTo>
                      <a:pt x="2615" y="194"/>
                    </a:lnTo>
                    <a:lnTo>
                      <a:pt x="2702" y="144"/>
                    </a:lnTo>
                    <a:lnTo>
                      <a:pt x="2789" y="95"/>
                    </a:lnTo>
                    <a:lnTo>
                      <a:pt x="2877" y="47"/>
                    </a:lnTo>
                    <a:lnTo>
                      <a:pt x="2964" y="0"/>
                    </a:lnTo>
                    <a:close/>
                  </a:path>
                </a:pathLst>
              </a:custGeom>
              <a:solidFill>
                <a:srgbClr val="2ECAA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041" name="Freeform 8"/>
              <p:cNvSpPr/>
              <p:nvPr/>
            </p:nvSpPr>
            <p:spPr>
              <a:xfrm>
                <a:off x="260804" y="2211794"/>
                <a:ext cx="1965916" cy="1880402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1142170295" y="2147483646"/>
                  </a:cxn>
                  <a:cxn ang="0">
                    <a:pos x="441036998" y="2147483646"/>
                  </a:cxn>
                  <a:cxn ang="0">
                    <a:pos x="424056900" y="2147483646"/>
                  </a:cxn>
                  <a:cxn ang="0">
                    <a:pos x="90454405" y="2147483646"/>
                  </a:cxn>
                  <a:cxn ang="0">
                    <a:pos x="0" y="2147483646"/>
                  </a:cxn>
                  <a:cxn ang="0">
                    <a:pos x="169641894" y="2147483646"/>
                  </a:cxn>
                  <a:cxn ang="0">
                    <a:pos x="593698793" y="2147483646"/>
                  </a:cxn>
                  <a:cxn ang="0">
                    <a:pos x="1577557890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1837653007"/>
                  </a:cxn>
                  <a:cxn ang="0">
                    <a:pos x="2147483646" y="1023436269"/>
                  </a:cxn>
                  <a:cxn ang="0">
                    <a:pos x="2147483646" y="441036665"/>
                  </a:cxn>
                  <a:cxn ang="0">
                    <a:pos x="2147483646" y="96135664"/>
                  </a:cxn>
                  <a:cxn ang="0">
                    <a:pos x="2147483646" y="5649401"/>
                  </a:cxn>
                  <a:cxn ang="0">
                    <a:pos x="2147483646" y="192239438"/>
                  </a:cxn>
                  <a:cxn ang="0">
                    <a:pos x="2147483646" y="655905596"/>
                  </a:cxn>
                  <a:cxn ang="0">
                    <a:pos x="2147483646" y="1125189444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11035" h="10555">
                    <a:moveTo>
                      <a:pt x="11035" y="1823"/>
                    </a:moveTo>
                    <a:lnTo>
                      <a:pt x="11035" y="1823"/>
                    </a:lnTo>
                    <a:lnTo>
                      <a:pt x="11028" y="1815"/>
                    </a:lnTo>
                    <a:lnTo>
                      <a:pt x="11021" y="1809"/>
                    </a:lnTo>
                    <a:lnTo>
                      <a:pt x="11013" y="1803"/>
                    </a:lnTo>
                    <a:lnTo>
                      <a:pt x="11005" y="1798"/>
                    </a:lnTo>
                    <a:lnTo>
                      <a:pt x="10987" y="1789"/>
                    </a:lnTo>
                    <a:lnTo>
                      <a:pt x="10968" y="1782"/>
                    </a:lnTo>
                    <a:lnTo>
                      <a:pt x="10948" y="1776"/>
                    </a:lnTo>
                    <a:lnTo>
                      <a:pt x="10927" y="1772"/>
                    </a:lnTo>
                    <a:lnTo>
                      <a:pt x="10905" y="1770"/>
                    </a:lnTo>
                    <a:lnTo>
                      <a:pt x="10882" y="1769"/>
                    </a:lnTo>
                    <a:lnTo>
                      <a:pt x="10858" y="1769"/>
                    </a:lnTo>
                    <a:lnTo>
                      <a:pt x="10833" y="1770"/>
                    </a:lnTo>
                    <a:lnTo>
                      <a:pt x="10806" y="1773"/>
                    </a:lnTo>
                    <a:lnTo>
                      <a:pt x="10780" y="1777"/>
                    </a:lnTo>
                    <a:lnTo>
                      <a:pt x="10754" y="1781"/>
                    </a:lnTo>
                    <a:lnTo>
                      <a:pt x="10728" y="1787"/>
                    </a:lnTo>
                    <a:lnTo>
                      <a:pt x="10701" y="1793"/>
                    </a:lnTo>
                    <a:lnTo>
                      <a:pt x="10674" y="1800"/>
                    </a:lnTo>
                    <a:lnTo>
                      <a:pt x="10647" y="1808"/>
                    </a:lnTo>
                    <a:lnTo>
                      <a:pt x="10620" y="1816"/>
                    </a:lnTo>
                    <a:lnTo>
                      <a:pt x="10568" y="1836"/>
                    </a:lnTo>
                    <a:lnTo>
                      <a:pt x="10518" y="1855"/>
                    </a:lnTo>
                    <a:lnTo>
                      <a:pt x="10471" y="1875"/>
                    </a:lnTo>
                    <a:lnTo>
                      <a:pt x="10427" y="1896"/>
                    </a:lnTo>
                    <a:lnTo>
                      <a:pt x="10389" y="1916"/>
                    </a:lnTo>
                    <a:lnTo>
                      <a:pt x="10357" y="1934"/>
                    </a:lnTo>
                    <a:lnTo>
                      <a:pt x="10332" y="1951"/>
                    </a:lnTo>
                    <a:lnTo>
                      <a:pt x="10312" y="1966"/>
                    </a:lnTo>
                    <a:lnTo>
                      <a:pt x="10293" y="1981"/>
                    </a:lnTo>
                    <a:lnTo>
                      <a:pt x="10273" y="1997"/>
                    </a:lnTo>
                    <a:lnTo>
                      <a:pt x="10255" y="2014"/>
                    </a:lnTo>
                    <a:lnTo>
                      <a:pt x="10237" y="2030"/>
                    </a:lnTo>
                    <a:lnTo>
                      <a:pt x="10220" y="2047"/>
                    </a:lnTo>
                    <a:lnTo>
                      <a:pt x="10186" y="2082"/>
                    </a:lnTo>
                    <a:lnTo>
                      <a:pt x="10155" y="2118"/>
                    </a:lnTo>
                    <a:lnTo>
                      <a:pt x="10125" y="2156"/>
                    </a:lnTo>
                    <a:lnTo>
                      <a:pt x="10096" y="2196"/>
                    </a:lnTo>
                    <a:lnTo>
                      <a:pt x="10069" y="2236"/>
                    </a:lnTo>
                    <a:lnTo>
                      <a:pt x="10044" y="2277"/>
                    </a:lnTo>
                    <a:lnTo>
                      <a:pt x="10020" y="2319"/>
                    </a:lnTo>
                    <a:lnTo>
                      <a:pt x="9998" y="2364"/>
                    </a:lnTo>
                    <a:lnTo>
                      <a:pt x="9977" y="2408"/>
                    </a:lnTo>
                    <a:lnTo>
                      <a:pt x="9957" y="2453"/>
                    </a:lnTo>
                    <a:lnTo>
                      <a:pt x="9936" y="2498"/>
                    </a:lnTo>
                    <a:lnTo>
                      <a:pt x="9918" y="2545"/>
                    </a:lnTo>
                    <a:lnTo>
                      <a:pt x="9901" y="2592"/>
                    </a:lnTo>
                    <a:lnTo>
                      <a:pt x="9885" y="2639"/>
                    </a:lnTo>
                    <a:lnTo>
                      <a:pt x="9869" y="2687"/>
                    </a:lnTo>
                    <a:lnTo>
                      <a:pt x="9854" y="2736"/>
                    </a:lnTo>
                    <a:lnTo>
                      <a:pt x="9840" y="2784"/>
                    </a:lnTo>
                    <a:lnTo>
                      <a:pt x="9813" y="2880"/>
                    </a:lnTo>
                    <a:lnTo>
                      <a:pt x="9787" y="2977"/>
                    </a:lnTo>
                    <a:lnTo>
                      <a:pt x="9736" y="3168"/>
                    </a:lnTo>
                    <a:lnTo>
                      <a:pt x="9711" y="3261"/>
                    </a:lnTo>
                    <a:lnTo>
                      <a:pt x="9698" y="3306"/>
                    </a:lnTo>
                    <a:lnTo>
                      <a:pt x="9684" y="3350"/>
                    </a:lnTo>
                    <a:lnTo>
                      <a:pt x="9670" y="3395"/>
                    </a:lnTo>
                    <a:lnTo>
                      <a:pt x="9655" y="3439"/>
                    </a:lnTo>
                    <a:lnTo>
                      <a:pt x="9639" y="3485"/>
                    </a:lnTo>
                    <a:lnTo>
                      <a:pt x="9622" y="3529"/>
                    </a:lnTo>
                    <a:lnTo>
                      <a:pt x="9605" y="3573"/>
                    </a:lnTo>
                    <a:lnTo>
                      <a:pt x="9585" y="3617"/>
                    </a:lnTo>
                    <a:lnTo>
                      <a:pt x="9567" y="3662"/>
                    </a:lnTo>
                    <a:lnTo>
                      <a:pt x="9547" y="3706"/>
                    </a:lnTo>
                    <a:lnTo>
                      <a:pt x="9527" y="3749"/>
                    </a:lnTo>
                    <a:lnTo>
                      <a:pt x="9506" y="3792"/>
                    </a:lnTo>
                    <a:lnTo>
                      <a:pt x="9485" y="3836"/>
                    </a:lnTo>
                    <a:lnTo>
                      <a:pt x="9463" y="3879"/>
                    </a:lnTo>
                    <a:lnTo>
                      <a:pt x="9418" y="3964"/>
                    </a:lnTo>
                    <a:lnTo>
                      <a:pt x="9369" y="4049"/>
                    </a:lnTo>
                    <a:lnTo>
                      <a:pt x="9320" y="4132"/>
                    </a:lnTo>
                    <a:lnTo>
                      <a:pt x="9269" y="4214"/>
                    </a:lnTo>
                    <a:lnTo>
                      <a:pt x="9215" y="4295"/>
                    </a:lnTo>
                    <a:lnTo>
                      <a:pt x="9161" y="4375"/>
                    </a:lnTo>
                    <a:lnTo>
                      <a:pt x="9106" y="4454"/>
                    </a:lnTo>
                    <a:lnTo>
                      <a:pt x="9048" y="4531"/>
                    </a:lnTo>
                    <a:lnTo>
                      <a:pt x="8991" y="4607"/>
                    </a:lnTo>
                    <a:lnTo>
                      <a:pt x="8933" y="4681"/>
                    </a:lnTo>
                    <a:lnTo>
                      <a:pt x="8869" y="4758"/>
                    </a:lnTo>
                    <a:lnTo>
                      <a:pt x="8805" y="4833"/>
                    </a:lnTo>
                    <a:lnTo>
                      <a:pt x="8740" y="4908"/>
                    </a:lnTo>
                    <a:lnTo>
                      <a:pt x="8672" y="4980"/>
                    </a:lnTo>
                    <a:lnTo>
                      <a:pt x="8603" y="5050"/>
                    </a:lnTo>
                    <a:lnTo>
                      <a:pt x="8533" y="5120"/>
                    </a:lnTo>
                    <a:lnTo>
                      <a:pt x="8460" y="5188"/>
                    </a:lnTo>
                    <a:lnTo>
                      <a:pt x="8388" y="5254"/>
                    </a:lnTo>
                    <a:lnTo>
                      <a:pt x="8312" y="5319"/>
                    </a:lnTo>
                    <a:lnTo>
                      <a:pt x="8237" y="5381"/>
                    </a:lnTo>
                    <a:lnTo>
                      <a:pt x="8159" y="5443"/>
                    </a:lnTo>
                    <a:lnTo>
                      <a:pt x="8080" y="5502"/>
                    </a:lnTo>
                    <a:lnTo>
                      <a:pt x="8000" y="5559"/>
                    </a:lnTo>
                    <a:lnTo>
                      <a:pt x="7919" y="5615"/>
                    </a:lnTo>
                    <a:lnTo>
                      <a:pt x="7837" y="5668"/>
                    </a:lnTo>
                    <a:lnTo>
                      <a:pt x="7753" y="5719"/>
                    </a:lnTo>
                    <a:lnTo>
                      <a:pt x="7669" y="5769"/>
                    </a:lnTo>
                    <a:lnTo>
                      <a:pt x="7582" y="5817"/>
                    </a:lnTo>
                    <a:lnTo>
                      <a:pt x="7496" y="5862"/>
                    </a:lnTo>
                    <a:lnTo>
                      <a:pt x="7407" y="5905"/>
                    </a:lnTo>
                    <a:lnTo>
                      <a:pt x="7319" y="5946"/>
                    </a:lnTo>
                    <a:lnTo>
                      <a:pt x="7273" y="5967"/>
                    </a:lnTo>
                    <a:lnTo>
                      <a:pt x="7228" y="5986"/>
                    </a:lnTo>
                    <a:lnTo>
                      <a:pt x="7183" y="6005"/>
                    </a:lnTo>
                    <a:lnTo>
                      <a:pt x="7137" y="6023"/>
                    </a:lnTo>
                    <a:lnTo>
                      <a:pt x="7091" y="6040"/>
                    </a:lnTo>
                    <a:lnTo>
                      <a:pt x="7045" y="6057"/>
                    </a:lnTo>
                    <a:lnTo>
                      <a:pt x="6998" y="6073"/>
                    </a:lnTo>
                    <a:lnTo>
                      <a:pt x="6952" y="6089"/>
                    </a:lnTo>
                    <a:lnTo>
                      <a:pt x="6904" y="6104"/>
                    </a:lnTo>
                    <a:lnTo>
                      <a:pt x="6858" y="6119"/>
                    </a:lnTo>
                    <a:lnTo>
                      <a:pt x="6811" y="6133"/>
                    </a:lnTo>
                    <a:lnTo>
                      <a:pt x="6762" y="6147"/>
                    </a:lnTo>
                    <a:lnTo>
                      <a:pt x="6715" y="6160"/>
                    </a:lnTo>
                    <a:lnTo>
                      <a:pt x="6667" y="6172"/>
                    </a:lnTo>
                    <a:lnTo>
                      <a:pt x="6619" y="6183"/>
                    </a:lnTo>
                    <a:lnTo>
                      <a:pt x="6570" y="6194"/>
                    </a:lnTo>
                    <a:lnTo>
                      <a:pt x="6522" y="6205"/>
                    </a:lnTo>
                    <a:lnTo>
                      <a:pt x="6474" y="6214"/>
                    </a:lnTo>
                    <a:lnTo>
                      <a:pt x="6425" y="6223"/>
                    </a:lnTo>
                    <a:lnTo>
                      <a:pt x="6375" y="6232"/>
                    </a:lnTo>
                    <a:lnTo>
                      <a:pt x="6326" y="6240"/>
                    </a:lnTo>
                    <a:lnTo>
                      <a:pt x="6277" y="6247"/>
                    </a:lnTo>
                    <a:lnTo>
                      <a:pt x="6050" y="6277"/>
                    </a:lnTo>
                    <a:lnTo>
                      <a:pt x="5825" y="6306"/>
                    </a:lnTo>
                    <a:lnTo>
                      <a:pt x="5600" y="6337"/>
                    </a:lnTo>
                    <a:lnTo>
                      <a:pt x="5375" y="6367"/>
                    </a:lnTo>
                    <a:lnTo>
                      <a:pt x="5150" y="6399"/>
                    </a:lnTo>
                    <a:lnTo>
                      <a:pt x="5038" y="6416"/>
                    </a:lnTo>
                    <a:lnTo>
                      <a:pt x="4926" y="6433"/>
                    </a:lnTo>
                    <a:lnTo>
                      <a:pt x="4815" y="6451"/>
                    </a:lnTo>
                    <a:lnTo>
                      <a:pt x="4704" y="6470"/>
                    </a:lnTo>
                    <a:lnTo>
                      <a:pt x="4593" y="6490"/>
                    </a:lnTo>
                    <a:lnTo>
                      <a:pt x="4482" y="6511"/>
                    </a:lnTo>
                    <a:lnTo>
                      <a:pt x="4372" y="6533"/>
                    </a:lnTo>
                    <a:lnTo>
                      <a:pt x="4262" y="6557"/>
                    </a:lnTo>
                    <a:lnTo>
                      <a:pt x="4153" y="6581"/>
                    </a:lnTo>
                    <a:lnTo>
                      <a:pt x="4044" y="6607"/>
                    </a:lnTo>
                    <a:lnTo>
                      <a:pt x="3935" y="6634"/>
                    </a:lnTo>
                    <a:lnTo>
                      <a:pt x="3828" y="6663"/>
                    </a:lnTo>
                    <a:lnTo>
                      <a:pt x="3720" y="6695"/>
                    </a:lnTo>
                    <a:lnTo>
                      <a:pt x="3613" y="6727"/>
                    </a:lnTo>
                    <a:lnTo>
                      <a:pt x="3507" y="6761"/>
                    </a:lnTo>
                    <a:lnTo>
                      <a:pt x="3400" y="6797"/>
                    </a:lnTo>
                    <a:lnTo>
                      <a:pt x="3296" y="6836"/>
                    </a:lnTo>
                    <a:lnTo>
                      <a:pt x="3191" y="6877"/>
                    </a:lnTo>
                    <a:lnTo>
                      <a:pt x="3088" y="6919"/>
                    </a:lnTo>
                    <a:lnTo>
                      <a:pt x="3035" y="6942"/>
                    </a:lnTo>
                    <a:lnTo>
                      <a:pt x="2984" y="6964"/>
                    </a:lnTo>
                    <a:lnTo>
                      <a:pt x="2933" y="6988"/>
                    </a:lnTo>
                    <a:lnTo>
                      <a:pt x="2881" y="7012"/>
                    </a:lnTo>
                    <a:lnTo>
                      <a:pt x="2830" y="7036"/>
                    </a:lnTo>
                    <a:lnTo>
                      <a:pt x="2780" y="7062"/>
                    </a:lnTo>
                    <a:lnTo>
                      <a:pt x="2730" y="7088"/>
                    </a:lnTo>
                    <a:lnTo>
                      <a:pt x="2679" y="7115"/>
                    </a:lnTo>
                    <a:lnTo>
                      <a:pt x="2629" y="7142"/>
                    </a:lnTo>
                    <a:lnTo>
                      <a:pt x="2579" y="7170"/>
                    </a:lnTo>
                    <a:lnTo>
                      <a:pt x="2528" y="7199"/>
                    </a:lnTo>
                    <a:lnTo>
                      <a:pt x="2479" y="7229"/>
                    </a:lnTo>
                    <a:lnTo>
                      <a:pt x="2430" y="7259"/>
                    </a:lnTo>
                    <a:lnTo>
                      <a:pt x="2381" y="7290"/>
                    </a:lnTo>
                    <a:lnTo>
                      <a:pt x="2332" y="7321"/>
                    </a:lnTo>
                    <a:lnTo>
                      <a:pt x="2283" y="7353"/>
                    </a:lnTo>
                    <a:lnTo>
                      <a:pt x="2235" y="7386"/>
                    </a:lnTo>
                    <a:lnTo>
                      <a:pt x="2186" y="7421"/>
                    </a:lnTo>
                    <a:lnTo>
                      <a:pt x="2138" y="7456"/>
                    </a:lnTo>
                    <a:lnTo>
                      <a:pt x="2091" y="7491"/>
                    </a:lnTo>
                    <a:lnTo>
                      <a:pt x="2043" y="7527"/>
                    </a:lnTo>
                    <a:lnTo>
                      <a:pt x="1995" y="7564"/>
                    </a:lnTo>
                    <a:lnTo>
                      <a:pt x="1949" y="7603"/>
                    </a:lnTo>
                    <a:lnTo>
                      <a:pt x="1902" y="7642"/>
                    </a:lnTo>
                    <a:lnTo>
                      <a:pt x="1856" y="7682"/>
                    </a:lnTo>
                    <a:lnTo>
                      <a:pt x="1809" y="7722"/>
                    </a:lnTo>
                    <a:lnTo>
                      <a:pt x="1763" y="7764"/>
                    </a:lnTo>
                    <a:lnTo>
                      <a:pt x="1717" y="7806"/>
                    </a:lnTo>
                    <a:lnTo>
                      <a:pt x="1672" y="7850"/>
                    </a:lnTo>
                    <a:lnTo>
                      <a:pt x="1626" y="7894"/>
                    </a:lnTo>
                    <a:lnTo>
                      <a:pt x="1581" y="7939"/>
                    </a:lnTo>
                    <a:lnTo>
                      <a:pt x="1537" y="7985"/>
                    </a:lnTo>
                    <a:lnTo>
                      <a:pt x="1492" y="8032"/>
                    </a:lnTo>
                    <a:lnTo>
                      <a:pt x="1448" y="8080"/>
                    </a:lnTo>
                    <a:lnTo>
                      <a:pt x="1404" y="8130"/>
                    </a:lnTo>
                    <a:lnTo>
                      <a:pt x="1361" y="8180"/>
                    </a:lnTo>
                    <a:lnTo>
                      <a:pt x="1317" y="8230"/>
                    </a:lnTo>
                    <a:lnTo>
                      <a:pt x="1274" y="8282"/>
                    </a:lnTo>
                    <a:lnTo>
                      <a:pt x="1232" y="8336"/>
                    </a:lnTo>
                    <a:lnTo>
                      <a:pt x="1189" y="8390"/>
                    </a:lnTo>
                    <a:lnTo>
                      <a:pt x="1148" y="8445"/>
                    </a:lnTo>
                    <a:lnTo>
                      <a:pt x="1105" y="8502"/>
                    </a:lnTo>
                    <a:lnTo>
                      <a:pt x="1064" y="8559"/>
                    </a:lnTo>
                    <a:lnTo>
                      <a:pt x="1023" y="8617"/>
                    </a:lnTo>
                    <a:lnTo>
                      <a:pt x="982" y="8677"/>
                    </a:lnTo>
                    <a:lnTo>
                      <a:pt x="941" y="8737"/>
                    </a:lnTo>
                    <a:lnTo>
                      <a:pt x="901" y="8799"/>
                    </a:lnTo>
                    <a:lnTo>
                      <a:pt x="861" y="8862"/>
                    </a:lnTo>
                    <a:lnTo>
                      <a:pt x="822" y="8926"/>
                    </a:lnTo>
                    <a:lnTo>
                      <a:pt x="782" y="8991"/>
                    </a:lnTo>
                    <a:lnTo>
                      <a:pt x="743" y="9058"/>
                    </a:lnTo>
                    <a:lnTo>
                      <a:pt x="705" y="9125"/>
                    </a:lnTo>
                    <a:lnTo>
                      <a:pt x="667" y="9193"/>
                    </a:lnTo>
                    <a:lnTo>
                      <a:pt x="629" y="9264"/>
                    </a:lnTo>
                    <a:lnTo>
                      <a:pt x="591" y="9334"/>
                    </a:lnTo>
                    <a:lnTo>
                      <a:pt x="554" y="9407"/>
                    </a:lnTo>
                    <a:lnTo>
                      <a:pt x="517" y="9480"/>
                    </a:lnTo>
                    <a:lnTo>
                      <a:pt x="481" y="9555"/>
                    </a:lnTo>
                    <a:lnTo>
                      <a:pt x="445" y="9632"/>
                    </a:lnTo>
                    <a:lnTo>
                      <a:pt x="408" y="9708"/>
                    </a:lnTo>
                    <a:lnTo>
                      <a:pt x="373" y="9788"/>
                    </a:lnTo>
                    <a:lnTo>
                      <a:pt x="338" y="9867"/>
                    </a:lnTo>
                    <a:lnTo>
                      <a:pt x="304" y="9949"/>
                    </a:lnTo>
                    <a:lnTo>
                      <a:pt x="270" y="10031"/>
                    </a:lnTo>
                    <a:lnTo>
                      <a:pt x="235" y="10116"/>
                    </a:lnTo>
                    <a:lnTo>
                      <a:pt x="202" y="10200"/>
                    </a:lnTo>
                    <a:lnTo>
                      <a:pt x="169" y="10287"/>
                    </a:lnTo>
                    <a:lnTo>
                      <a:pt x="136" y="10375"/>
                    </a:lnTo>
                    <a:lnTo>
                      <a:pt x="104" y="10465"/>
                    </a:lnTo>
                    <a:lnTo>
                      <a:pt x="71" y="10555"/>
                    </a:lnTo>
                    <a:lnTo>
                      <a:pt x="75" y="10542"/>
                    </a:lnTo>
                    <a:lnTo>
                      <a:pt x="78" y="10528"/>
                    </a:lnTo>
                    <a:lnTo>
                      <a:pt x="81" y="10513"/>
                    </a:lnTo>
                    <a:lnTo>
                      <a:pt x="82" y="10497"/>
                    </a:lnTo>
                    <a:lnTo>
                      <a:pt x="83" y="10480"/>
                    </a:lnTo>
                    <a:lnTo>
                      <a:pt x="84" y="10463"/>
                    </a:lnTo>
                    <a:lnTo>
                      <a:pt x="83" y="10425"/>
                    </a:lnTo>
                    <a:lnTo>
                      <a:pt x="80" y="10386"/>
                    </a:lnTo>
                    <a:lnTo>
                      <a:pt x="75" y="10346"/>
                    </a:lnTo>
                    <a:lnTo>
                      <a:pt x="69" y="10304"/>
                    </a:lnTo>
                    <a:lnTo>
                      <a:pt x="63" y="10261"/>
                    </a:lnTo>
                    <a:lnTo>
                      <a:pt x="47" y="10176"/>
                    </a:lnTo>
                    <a:lnTo>
                      <a:pt x="32" y="10095"/>
                    </a:lnTo>
                    <a:lnTo>
                      <a:pt x="25" y="10057"/>
                    </a:lnTo>
                    <a:lnTo>
                      <a:pt x="20" y="10022"/>
                    </a:lnTo>
                    <a:lnTo>
                      <a:pt x="16" y="9990"/>
                    </a:lnTo>
                    <a:lnTo>
                      <a:pt x="13" y="9961"/>
                    </a:lnTo>
                    <a:lnTo>
                      <a:pt x="8" y="9857"/>
                    </a:lnTo>
                    <a:lnTo>
                      <a:pt x="4" y="9754"/>
                    </a:lnTo>
                    <a:lnTo>
                      <a:pt x="2" y="9650"/>
                    </a:lnTo>
                    <a:lnTo>
                      <a:pt x="1" y="9546"/>
                    </a:lnTo>
                    <a:lnTo>
                      <a:pt x="0" y="9443"/>
                    </a:lnTo>
                    <a:lnTo>
                      <a:pt x="1" y="9339"/>
                    </a:lnTo>
                    <a:lnTo>
                      <a:pt x="3" y="9236"/>
                    </a:lnTo>
                    <a:lnTo>
                      <a:pt x="7" y="9132"/>
                    </a:lnTo>
                    <a:lnTo>
                      <a:pt x="11" y="9028"/>
                    </a:lnTo>
                    <a:lnTo>
                      <a:pt x="16" y="8924"/>
                    </a:lnTo>
                    <a:lnTo>
                      <a:pt x="23" y="8820"/>
                    </a:lnTo>
                    <a:lnTo>
                      <a:pt x="30" y="8718"/>
                    </a:lnTo>
                    <a:lnTo>
                      <a:pt x="38" y="8614"/>
                    </a:lnTo>
                    <a:lnTo>
                      <a:pt x="48" y="8511"/>
                    </a:lnTo>
                    <a:lnTo>
                      <a:pt x="58" y="8407"/>
                    </a:lnTo>
                    <a:lnTo>
                      <a:pt x="70" y="8305"/>
                    </a:lnTo>
                    <a:lnTo>
                      <a:pt x="86" y="8172"/>
                    </a:lnTo>
                    <a:lnTo>
                      <a:pt x="105" y="8039"/>
                    </a:lnTo>
                    <a:lnTo>
                      <a:pt x="124" y="7906"/>
                    </a:lnTo>
                    <a:lnTo>
                      <a:pt x="146" y="7775"/>
                    </a:lnTo>
                    <a:lnTo>
                      <a:pt x="169" y="7642"/>
                    </a:lnTo>
                    <a:lnTo>
                      <a:pt x="194" y="7509"/>
                    </a:lnTo>
                    <a:lnTo>
                      <a:pt x="220" y="7376"/>
                    </a:lnTo>
                    <a:lnTo>
                      <a:pt x="248" y="7245"/>
                    </a:lnTo>
                    <a:lnTo>
                      <a:pt x="279" y="7112"/>
                    </a:lnTo>
                    <a:lnTo>
                      <a:pt x="310" y="6980"/>
                    </a:lnTo>
                    <a:lnTo>
                      <a:pt x="343" y="6848"/>
                    </a:lnTo>
                    <a:lnTo>
                      <a:pt x="378" y="6717"/>
                    </a:lnTo>
                    <a:lnTo>
                      <a:pt x="414" y="6585"/>
                    </a:lnTo>
                    <a:lnTo>
                      <a:pt x="454" y="6454"/>
                    </a:lnTo>
                    <a:lnTo>
                      <a:pt x="493" y="6324"/>
                    </a:lnTo>
                    <a:lnTo>
                      <a:pt x="534" y="6194"/>
                    </a:lnTo>
                    <a:lnTo>
                      <a:pt x="577" y="6063"/>
                    </a:lnTo>
                    <a:lnTo>
                      <a:pt x="623" y="5934"/>
                    </a:lnTo>
                    <a:lnTo>
                      <a:pt x="669" y="5805"/>
                    </a:lnTo>
                    <a:lnTo>
                      <a:pt x="717" y="5676"/>
                    </a:lnTo>
                    <a:lnTo>
                      <a:pt x="766" y="5548"/>
                    </a:lnTo>
                    <a:lnTo>
                      <a:pt x="818" y="5421"/>
                    </a:lnTo>
                    <a:lnTo>
                      <a:pt x="870" y="5294"/>
                    </a:lnTo>
                    <a:lnTo>
                      <a:pt x="924" y="5168"/>
                    </a:lnTo>
                    <a:lnTo>
                      <a:pt x="981" y="5042"/>
                    </a:lnTo>
                    <a:lnTo>
                      <a:pt x="1038" y="4918"/>
                    </a:lnTo>
                    <a:lnTo>
                      <a:pt x="1097" y="4793"/>
                    </a:lnTo>
                    <a:lnTo>
                      <a:pt x="1158" y="4669"/>
                    </a:lnTo>
                    <a:lnTo>
                      <a:pt x="1220" y="4547"/>
                    </a:lnTo>
                    <a:lnTo>
                      <a:pt x="1283" y="4425"/>
                    </a:lnTo>
                    <a:lnTo>
                      <a:pt x="1349" y="4303"/>
                    </a:lnTo>
                    <a:lnTo>
                      <a:pt x="1416" y="4184"/>
                    </a:lnTo>
                    <a:lnTo>
                      <a:pt x="1483" y="4064"/>
                    </a:lnTo>
                    <a:lnTo>
                      <a:pt x="1554" y="3945"/>
                    </a:lnTo>
                    <a:lnTo>
                      <a:pt x="1625" y="3828"/>
                    </a:lnTo>
                    <a:lnTo>
                      <a:pt x="1698" y="3712"/>
                    </a:lnTo>
                    <a:lnTo>
                      <a:pt x="1772" y="3596"/>
                    </a:lnTo>
                    <a:lnTo>
                      <a:pt x="1848" y="3482"/>
                    </a:lnTo>
                    <a:lnTo>
                      <a:pt x="1925" y="3368"/>
                    </a:lnTo>
                    <a:lnTo>
                      <a:pt x="2003" y="3256"/>
                    </a:lnTo>
                    <a:lnTo>
                      <a:pt x="2084" y="3145"/>
                    </a:lnTo>
                    <a:lnTo>
                      <a:pt x="2165" y="3035"/>
                    </a:lnTo>
                    <a:lnTo>
                      <a:pt x="2248" y="2926"/>
                    </a:lnTo>
                    <a:lnTo>
                      <a:pt x="2332" y="2819"/>
                    </a:lnTo>
                    <a:lnTo>
                      <a:pt x="2419" y="2712"/>
                    </a:lnTo>
                    <a:lnTo>
                      <a:pt x="2506" y="2607"/>
                    </a:lnTo>
                    <a:lnTo>
                      <a:pt x="2595" y="2503"/>
                    </a:lnTo>
                    <a:lnTo>
                      <a:pt x="2685" y="2402"/>
                    </a:lnTo>
                    <a:lnTo>
                      <a:pt x="2777" y="2300"/>
                    </a:lnTo>
                    <a:lnTo>
                      <a:pt x="2869" y="2201"/>
                    </a:lnTo>
                    <a:lnTo>
                      <a:pt x="2964" y="2103"/>
                    </a:lnTo>
                    <a:lnTo>
                      <a:pt x="3059" y="2007"/>
                    </a:lnTo>
                    <a:lnTo>
                      <a:pt x="3157" y="1911"/>
                    </a:lnTo>
                    <a:lnTo>
                      <a:pt x="3254" y="1817"/>
                    </a:lnTo>
                    <a:lnTo>
                      <a:pt x="3355" y="1726"/>
                    </a:lnTo>
                    <a:lnTo>
                      <a:pt x="3456" y="1635"/>
                    </a:lnTo>
                    <a:lnTo>
                      <a:pt x="3558" y="1546"/>
                    </a:lnTo>
                    <a:lnTo>
                      <a:pt x="3663" y="1459"/>
                    </a:lnTo>
                    <a:lnTo>
                      <a:pt x="3767" y="1374"/>
                    </a:lnTo>
                    <a:lnTo>
                      <a:pt x="3874" y="1291"/>
                    </a:lnTo>
                    <a:lnTo>
                      <a:pt x="3982" y="1208"/>
                    </a:lnTo>
                    <a:lnTo>
                      <a:pt x="4091" y="1129"/>
                    </a:lnTo>
                    <a:lnTo>
                      <a:pt x="4202" y="1050"/>
                    </a:lnTo>
                    <a:lnTo>
                      <a:pt x="4314" y="974"/>
                    </a:lnTo>
                    <a:lnTo>
                      <a:pt x="4370" y="936"/>
                    </a:lnTo>
                    <a:lnTo>
                      <a:pt x="4427" y="899"/>
                    </a:lnTo>
                    <a:lnTo>
                      <a:pt x="4484" y="862"/>
                    </a:lnTo>
                    <a:lnTo>
                      <a:pt x="4542" y="827"/>
                    </a:lnTo>
                    <a:lnTo>
                      <a:pt x="4600" y="792"/>
                    </a:lnTo>
                    <a:lnTo>
                      <a:pt x="4658" y="758"/>
                    </a:lnTo>
                    <a:lnTo>
                      <a:pt x="4717" y="723"/>
                    </a:lnTo>
                    <a:lnTo>
                      <a:pt x="4775" y="691"/>
                    </a:lnTo>
                    <a:lnTo>
                      <a:pt x="4834" y="658"/>
                    </a:lnTo>
                    <a:lnTo>
                      <a:pt x="4895" y="627"/>
                    </a:lnTo>
                    <a:lnTo>
                      <a:pt x="4954" y="596"/>
                    </a:lnTo>
                    <a:lnTo>
                      <a:pt x="5015" y="566"/>
                    </a:lnTo>
                    <a:lnTo>
                      <a:pt x="5075" y="536"/>
                    </a:lnTo>
                    <a:lnTo>
                      <a:pt x="5135" y="507"/>
                    </a:lnTo>
                    <a:lnTo>
                      <a:pt x="5197" y="479"/>
                    </a:lnTo>
                    <a:lnTo>
                      <a:pt x="5258" y="452"/>
                    </a:lnTo>
                    <a:lnTo>
                      <a:pt x="5319" y="425"/>
                    </a:lnTo>
                    <a:lnTo>
                      <a:pt x="5381" y="399"/>
                    </a:lnTo>
                    <a:lnTo>
                      <a:pt x="5443" y="373"/>
                    </a:lnTo>
                    <a:lnTo>
                      <a:pt x="5505" y="349"/>
                    </a:lnTo>
                    <a:lnTo>
                      <a:pt x="5568" y="325"/>
                    </a:lnTo>
                    <a:lnTo>
                      <a:pt x="5630" y="302"/>
                    </a:lnTo>
                    <a:lnTo>
                      <a:pt x="5693" y="280"/>
                    </a:lnTo>
                    <a:lnTo>
                      <a:pt x="5757" y="259"/>
                    </a:lnTo>
                    <a:lnTo>
                      <a:pt x="5820" y="239"/>
                    </a:lnTo>
                    <a:lnTo>
                      <a:pt x="5883" y="219"/>
                    </a:lnTo>
                    <a:lnTo>
                      <a:pt x="5948" y="199"/>
                    </a:lnTo>
                    <a:lnTo>
                      <a:pt x="6011" y="181"/>
                    </a:lnTo>
                    <a:lnTo>
                      <a:pt x="6076" y="164"/>
                    </a:lnTo>
                    <a:lnTo>
                      <a:pt x="6140" y="148"/>
                    </a:lnTo>
                    <a:lnTo>
                      <a:pt x="6204" y="132"/>
                    </a:lnTo>
                    <a:lnTo>
                      <a:pt x="6270" y="117"/>
                    </a:lnTo>
                    <a:lnTo>
                      <a:pt x="6334" y="103"/>
                    </a:lnTo>
                    <a:lnTo>
                      <a:pt x="6399" y="90"/>
                    </a:lnTo>
                    <a:lnTo>
                      <a:pt x="6465" y="78"/>
                    </a:lnTo>
                    <a:lnTo>
                      <a:pt x="6530" y="67"/>
                    </a:lnTo>
                    <a:lnTo>
                      <a:pt x="6595" y="56"/>
                    </a:lnTo>
                    <a:lnTo>
                      <a:pt x="6661" y="47"/>
                    </a:lnTo>
                    <a:lnTo>
                      <a:pt x="6726" y="38"/>
                    </a:lnTo>
                    <a:lnTo>
                      <a:pt x="6793" y="30"/>
                    </a:lnTo>
                    <a:lnTo>
                      <a:pt x="6858" y="24"/>
                    </a:lnTo>
                    <a:lnTo>
                      <a:pt x="6924" y="17"/>
                    </a:lnTo>
                    <a:lnTo>
                      <a:pt x="6991" y="12"/>
                    </a:lnTo>
                    <a:lnTo>
                      <a:pt x="7057" y="8"/>
                    </a:lnTo>
                    <a:lnTo>
                      <a:pt x="7123" y="4"/>
                    </a:lnTo>
                    <a:lnTo>
                      <a:pt x="7190" y="2"/>
                    </a:lnTo>
                    <a:lnTo>
                      <a:pt x="7256" y="1"/>
                    </a:lnTo>
                    <a:lnTo>
                      <a:pt x="7324" y="0"/>
                    </a:lnTo>
                    <a:lnTo>
                      <a:pt x="7390" y="1"/>
                    </a:lnTo>
                    <a:lnTo>
                      <a:pt x="7456" y="3"/>
                    </a:lnTo>
                    <a:lnTo>
                      <a:pt x="7524" y="5"/>
                    </a:lnTo>
                    <a:lnTo>
                      <a:pt x="7590" y="9"/>
                    </a:lnTo>
                    <a:lnTo>
                      <a:pt x="7658" y="13"/>
                    </a:lnTo>
                    <a:lnTo>
                      <a:pt x="7724" y="19"/>
                    </a:lnTo>
                    <a:lnTo>
                      <a:pt x="7791" y="26"/>
                    </a:lnTo>
                    <a:lnTo>
                      <a:pt x="7859" y="34"/>
                    </a:lnTo>
                    <a:lnTo>
                      <a:pt x="7925" y="43"/>
                    </a:lnTo>
                    <a:lnTo>
                      <a:pt x="7992" y="52"/>
                    </a:lnTo>
                    <a:lnTo>
                      <a:pt x="8060" y="63"/>
                    </a:lnTo>
                    <a:lnTo>
                      <a:pt x="8127" y="75"/>
                    </a:lnTo>
                    <a:lnTo>
                      <a:pt x="8194" y="87"/>
                    </a:lnTo>
                    <a:lnTo>
                      <a:pt x="8261" y="101"/>
                    </a:lnTo>
                    <a:lnTo>
                      <a:pt x="8328" y="116"/>
                    </a:lnTo>
                    <a:lnTo>
                      <a:pt x="8395" y="132"/>
                    </a:lnTo>
                    <a:lnTo>
                      <a:pt x="8444" y="144"/>
                    </a:lnTo>
                    <a:lnTo>
                      <a:pt x="8492" y="157"/>
                    </a:lnTo>
                    <a:lnTo>
                      <a:pt x="8541" y="171"/>
                    </a:lnTo>
                    <a:lnTo>
                      <a:pt x="8589" y="185"/>
                    </a:lnTo>
                    <a:lnTo>
                      <a:pt x="8637" y="199"/>
                    </a:lnTo>
                    <a:lnTo>
                      <a:pt x="8684" y="216"/>
                    </a:lnTo>
                    <a:lnTo>
                      <a:pt x="8732" y="231"/>
                    </a:lnTo>
                    <a:lnTo>
                      <a:pt x="8779" y="248"/>
                    </a:lnTo>
                    <a:lnTo>
                      <a:pt x="8872" y="282"/>
                    </a:lnTo>
                    <a:lnTo>
                      <a:pt x="8964" y="318"/>
                    </a:lnTo>
                    <a:lnTo>
                      <a:pt x="9055" y="357"/>
                    </a:lnTo>
                    <a:lnTo>
                      <a:pt x="9146" y="398"/>
                    </a:lnTo>
                    <a:lnTo>
                      <a:pt x="9234" y="440"/>
                    </a:lnTo>
                    <a:lnTo>
                      <a:pt x="9323" y="485"/>
                    </a:lnTo>
                    <a:lnTo>
                      <a:pt x="9409" y="531"/>
                    </a:lnTo>
                    <a:lnTo>
                      <a:pt x="9496" y="579"/>
                    </a:lnTo>
                    <a:lnTo>
                      <a:pt x="9580" y="629"/>
                    </a:lnTo>
                    <a:lnTo>
                      <a:pt x="9665" y="680"/>
                    </a:lnTo>
                    <a:lnTo>
                      <a:pt x="9748" y="733"/>
                    </a:lnTo>
                    <a:lnTo>
                      <a:pt x="9831" y="788"/>
                    </a:lnTo>
                    <a:lnTo>
                      <a:pt x="9912" y="843"/>
                    </a:lnTo>
                    <a:lnTo>
                      <a:pt x="9993" y="901"/>
                    </a:lnTo>
                    <a:lnTo>
                      <a:pt x="10072" y="960"/>
                    </a:lnTo>
                    <a:lnTo>
                      <a:pt x="10151" y="1020"/>
                    </a:lnTo>
                    <a:lnTo>
                      <a:pt x="10229" y="1081"/>
                    </a:lnTo>
                    <a:lnTo>
                      <a:pt x="10306" y="1144"/>
                    </a:lnTo>
                    <a:lnTo>
                      <a:pt x="10382" y="1207"/>
                    </a:lnTo>
                    <a:lnTo>
                      <a:pt x="10457" y="1272"/>
                    </a:lnTo>
                    <a:lnTo>
                      <a:pt x="10532" y="1338"/>
                    </a:lnTo>
                    <a:lnTo>
                      <a:pt x="10606" y="1404"/>
                    </a:lnTo>
                    <a:lnTo>
                      <a:pt x="10680" y="1473"/>
                    </a:lnTo>
                    <a:lnTo>
                      <a:pt x="10752" y="1541"/>
                    </a:lnTo>
                    <a:lnTo>
                      <a:pt x="10824" y="1610"/>
                    </a:lnTo>
                    <a:lnTo>
                      <a:pt x="10895" y="1680"/>
                    </a:lnTo>
                    <a:lnTo>
                      <a:pt x="10964" y="1751"/>
                    </a:lnTo>
                    <a:lnTo>
                      <a:pt x="11035" y="1823"/>
                    </a:lnTo>
                    <a:close/>
                  </a:path>
                </a:pathLst>
              </a:custGeom>
              <a:solidFill>
                <a:srgbClr val="3FA2E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042" name="Freeform 9"/>
              <p:cNvSpPr/>
              <p:nvPr/>
            </p:nvSpPr>
            <p:spPr>
              <a:xfrm>
                <a:off x="1452646" y="1974850"/>
                <a:ext cx="2242944" cy="1513408"/>
              </a:xfrm>
              <a:custGeom>
                <a:avLst/>
                <a:gdLst/>
                <a:ahLst/>
                <a:cxnLst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37329129" y="2147483646"/>
                  </a:cxn>
                  <a:cxn ang="0">
                    <a:pos x="158311228" y="2147483646"/>
                  </a:cxn>
                  <a:cxn ang="0">
                    <a:pos x="1125190762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1986046227"/>
                  </a:cxn>
                  <a:cxn ang="0">
                    <a:pos x="2147483646" y="1126006201"/>
                  </a:cxn>
                  <a:cxn ang="0">
                    <a:pos x="2147483646" y="339506970"/>
                  </a:cxn>
                  <a:cxn ang="0">
                    <a:pos x="2147483646" y="11304140"/>
                  </a:cxn>
                  <a:cxn ang="0">
                    <a:pos x="2147483646" y="141461327"/>
                  </a:cxn>
                  <a:cxn ang="0">
                    <a:pos x="2147483646" y="746902754"/>
                  </a:cxn>
                  <a:cxn ang="0">
                    <a:pos x="2147483646" y="1821976442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</a:cxnLst>
                <a:pathLst>
                  <a:path w="12590" h="8493">
                    <a:moveTo>
                      <a:pt x="11839" y="8493"/>
                    </a:moveTo>
                    <a:lnTo>
                      <a:pt x="11839" y="8493"/>
                    </a:lnTo>
                    <a:lnTo>
                      <a:pt x="11843" y="8485"/>
                    </a:lnTo>
                    <a:lnTo>
                      <a:pt x="11846" y="8476"/>
                    </a:lnTo>
                    <a:lnTo>
                      <a:pt x="11849" y="8467"/>
                    </a:lnTo>
                    <a:lnTo>
                      <a:pt x="11851" y="8458"/>
                    </a:lnTo>
                    <a:lnTo>
                      <a:pt x="11854" y="8438"/>
                    </a:lnTo>
                    <a:lnTo>
                      <a:pt x="11855" y="8418"/>
                    </a:lnTo>
                    <a:lnTo>
                      <a:pt x="11854" y="8398"/>
                    </a:lnTo>
                    <a:lnTo>
                      <a:pt x="11851" y="8376"/>
                    </a:lnTo>
                    <a:lnTo>
                      <a:pt x="11846" y="8354"/>
                    </a:lnTo>
                    <a:lnTo>
                      <a:pt x="11839" y="8331"/>
                    </a:lnTo>
                    <a:lnTo>
                      <a:pt x="11831" y="8309"/>
                    </a:lnTo>
                    <a:lnTo>
                      <a:pt x="11822" y="8286"/>
                    </a:lnTo>
                    <a:lnTo>
                      <a:pt x="11811" y="8262"/>
                    </a:lnTo>
                    <a:lnTo>
                      <a:pt x="11799" y="8239"/>
                    </a:lnTo>
                    <a:lnTo>
                      <a:pt x="11786" y="8216"/>
                    </a:lnTo>
                    <a:lnTo>
                      <a:pt x="11772" y="8192"/>
                    </a:lnTo>
                    <a:lnTo>
                      <a:pt x="11757" y="8168"/>
                    </a:lnTo>
                    <a:lnTo>
                      <a:pt x="11742" y="8145"/>
                    </a:lnTo>
                    <a:lnTo>
                      <a:pt x="11726" y="8123"/>
                    </a:lnTo>
                    <a:lnTo>
                      <a:pt x="11709" y="8100"/>
                    </a:lnTo>
                    <a:lnTo>
                      <a:pt x="11674" y="8057"/>
                    </a:lnTo>
                    <a:lnTo>
                      <a:pt x="11639" y="8016"/>
                    </a:lnTo>
                    <a:lnTo>
                      <a:pt x="11605" y="7978"/>
                    </a:lnTo>
                    <a:lnTo>
                      <a:pt x="11571" y="7944"/>
                    </a:lnTo>
                    <a:lnTo>
                      <a:pt x="11540" y="7915"/>
                    </a:lnTo>
                    <a:lnTo>
                      <a:pt x="11511" y="7890"/>
                    </a:lnTo>
                    <a:lnTo>
                      <a:pt x="11487" y="7872"/>
                    </a:lnTo>
                    <a:lnTo>
                      <a:pt x="11467" y="7858"/>
                    </a:lnTo>
                    <a:lnTo>
                      <a:pt x="11446" y="7845"/>
                    </a:lnTo>
                    <a:lnTo>
                      <a:pt x="11425" y="7832"/>
                    </a:lnTo>
                    <a:lnTo>
                      <a:pt x="11404" y="7819"/>
                    </a:lnTo>
                    <a:lnTo>
                      <a:pt x="11382" y="7808"/>
                    </a:lnTo>
                    <a:lnTo>
                      <a:pt x="11361" y="7797"/>
                    </a:lnTo>
                    <a:lnTo>
                      <a:pt x="11316" y="7777"/>
                    </a:lnTo>
                    <a:lnTo>
                      <a:pt x="11271" y="7759"/>
                    </a:lnTo>
                    <a:lnTo>
                      <a:pt x="11226" y="7743"/>
                    </a:lnTo>
                    <a:lnTo>
                      <a:pt x="11180" y="7729"/>
                    </a:lnTo>
                    <a:lnTo>
                      <a:pt x="11132" y="7717"/>
                    </a:lnTo>
                    <a:lnTo>
                      <a:pt x="11085" y="7707"/>
                    </a:lnTo>
                    <a:lnTo>
                      <a:pt x="11038" y="7698"/>
                    </a:lnTo>
                    <a:lnTo>
                      <a:pt x="10988" y="7691"/>
                    </a:lnTo>
                    <a:lnTo>
                      <a:pt x="10940" y="7685"/>
                    </a:lnTo>
                    <a:lnTo>
                      <a:pt x="10891" y="7681"/>
                    </a:lnTo>
                    <a:lnTo>
                      <a:pt x="10842" y="7678"/>
                    </a:lnTo>
                    <a:lnTo>
                      <a:pt x="10791" y="7676"/>
                    </a:lnTo>
                    <a:lnTo>
                      <a:pt x="10741" y="7675"/>
                    </a:lnTo>
                    <a:lnTo>
                      <a:pt x="10691" y="7675"/>
                    </a:lnTo>
                    <a:lnTo>
                      <a:pt x="10641" y="7676"/>
                    </a:lnTo>
                    <a:lnTo>
                      <a:pt x="10590" y="7678"/>
                    </a:lnTo>
                    <a:lnTo>
                      <a:pt x="10540" y="7680"/>
                    </a:lnTo>
                    <a:lnTo>
                      <a:pt x="10439" y="7686"/>
                    </a:lnTo>
                    <a:lnTo>
                      <a:pt x="10340" y="7693"/>
                    </a:lnTo>
                    <a:lnTo>
                      <a:pt x="10143" y="7707"/>
                    </a:lnTo>
                    <a:lnTo>
                      <a:pt x="10047" y="7713"/>
                    </a:lnTo>
                    <a:lnTo>
                      <a:pt x="10000" y="7716"/>
                    </a:lnTo>
                    <a:lnTo>
                      <a:pt x="9954" y="7718"/>
                    </a:lnTo>
                    <a:lnTo>
                      <a:pt x="9906" y="7719"/>
                    </a:lnTo>
                    <a:lnTo>
                      <a:pt x="9859" y="7719"/>
                    </a:lnTo>
                    <a:lnTo>
                      <a:pt x="9812" y="7718"/>
                    </a:lnTo>
                    <a:lnTo>
                      <a:pt x="9764" y="7717"/>
                    </a:lnTo>
                    <a:lnTo>
                      <a:pt x="9716" y="7715"/>
                    </a:lnTo>
                    <a:lnTo>
                      <a:pt x="9668" y="7712"/>
                    </a:lnTo>
                    <a:lnTo>
                      <a:pt x="9621" y="7709"/>
                    </a:lnTo>
                    <a:lnTo>
                      <a:pt x="9572" y="7705"/>
                    </a:lnTo>
                    <a:lnTo>
                      <a:pt x="9525" y="7700"/>
                    </a:lnTo>
                    <a:lnTo>
                      <a:pt x="9477" y="7694"/>
                    </a:lnTo>
                    <a:lnTo>
                      <a:pt x="9430" y="7688"/>
                    </a:lnTo>
                    <a:lnTo>
                      <a:pt x="9381" y="7682"/>
                    </a:lnTo>
                    <a:lnTo>
                      <a:pt x="9286" y="7667"/>
                    </a:lnTo>
                    <a:lnTo>
                      <a:pt x="9190" y="7648"/>
                    </a:lnTo>
                    <a:lnTo>
                      <a:pt x="9096" y="7628"/>
                    </a:lnTo>
                    <a:lnTo>
                      <a:pt x="9001" y="7607"/>
                    </a:lnTo>
                    <a:lnTo>
                      <a:pt x="8907" y="7583"/>
                    </a:lnTo>
                    <a:lnTo>
                      <a:pt x="8814" y="7558"/>
                    </a:lnTo>
                    <a:lnTo>
                      <a:pt x="8722" y="7531"/>
                    </a:lnTo>
                    <a:lnTo>
                      <a:pt x="8630" y="7503"/>
                    </a:lnTo>
                    <a:lnTo>
                      <a:pt x="8540" y="7474"/>
                    </a:lnTo>
                    <a:lnTo>
                      <a:pt x="8450" y="7442"/>
                    </a:lnTo>
                    <a:lnTo>
                      <a:pt x="8357" y="7408"/>
                    </a:lnTo>
                    <a:lnTo>
                      <a:pt x="8264" y="7372"/>
                    </a:lnTo>
                    <a:lnTo>
                      <a:pt x="8172" y="7334"/>
                    </a:lnTo>
                    <a:lnTo>
                      <a:pt x="8082" y="7294"/>
                    </a:lnTo>
                    <a:lnTo>
                      <a:pt x="7992" y="7252"/>
                    </a:lnTo>
                    <a:lnTo>
                      <a:pt x="7904" y="7208"/>
                    </a:lnTo>
                    <a:lnTo>
                      <a:pt x="7816" y="7163"/>
                    </a:lnTo>
                    <a:lnTo>
                      <a:pt x="7730" y="7115"/>
                    </a:lnTo>
                    <a:lnTo>
                      <a:pt x="7644" y="7065"/>
                    </a:lnTo>
                    <a:lnTo>
                      <a:pt x="7560" y="7014"/>
                    </a:lnTo>
                    <a:lnTo>
                      <a:pt x="7478" y="6961"/>
                    </a:lnTo>
                    <a:lnTo>
                      <a:pt x="7396" y="6905"/>
                    </a:lnTo>
                    <a:lnTo>
                      <a:pt x="7316" y="6849"/>
                    </a:lnTo>
                    <a:lnTo>
                      <a:pt x="7236" y="6791"/>
                    </a:lnTo>
                    <a:lnTo>
                      <a:pt x="7159" y="6729"/>
                    </a:lnTo>
                    <a:lnTo>
                      <a:pt x="7082" y="6668"/>
                    </a:lnTo>
                    <a:lnTo>
                      <a:pt x="7008" y="6604"/>
                    </a:lnTo>
                    <a:lnTo>
                      <a:pt x="6935" y="6538"/>
                    </a:lnTo>
                    <a:lnTo>
                      <a:pt x="6863" y="6471"/>
                    </a:lnTo>
                    <a:lnTo>
                      <a:pt x="6794" y="6402"/>
                    </a:lnTo>
                    <a:lnTo>
                      <a:pt x="6725" y="6331"/>
                    </a:lnTo>
                    <a:lnTo>
                      <a:pt x="6692" y="6295"/>
                    </a:lnTo>
                    <a:lnTo>
                      <a:pt x="6659" y="6259"/>
                    </a:lnTo>
                    <a:lnTo>
                      <a:pt x="6627" y="6222"/>
                    </a:lnTo>
                    <a:lnTo>
                      <a:pt x="6595" y="6184"/>
                    </a:lnTo>
                    <a:lnTo>
                      <a:pt x="6563" y="6147"/>
                    </a:lnTo>
                    <a:lnTo>
                      <a:pt x="6532" y="6109"/>
                    </a:lnTo>
                    <a:lnTo>
                      <a:pt x="6501" y="6070"/>
                    </a:lnTo>
                    <a:lnTo>
                      <a:pt x="6471" y="6032"/>
                    </a:lnTo>
                    <a:lnTo>
                      <a:pt x="6442" y="5992"/>
                    </a:lnTo>
                    <a:lnTo>
                      <a:pt x="6412" y="5952"/>
                    </a:lnTo>
                    <a:lnTo>
                      <a:pt x="6383" y="5912"/>
                    </a:lnTo>
                    <a:lnTo>
                      <a:pt x="6355" y="5872"/>
                    </a:lnTo>
                    <a:lnTo>
                      <a:pt x="6327" y="5830"/>
                    </a:lnTo>
                    <a:lnTo>
                      <a:pt x="6300" y="5789"/>
                    </a:lnTo>
                    <a:lnTo>
                      <a:pt x="6274" y="5748"/>
                    </a:lnTo>
                    <a:lnTo>
                      <a:pt x="6248" y="5706"/>
                    </a:lnTo>
                    <a:lnTo>
                      <a:pt x="6221" y="5663"/>
                    </a:lnTo>
                    <a:lnTo>
                      <a:pt x="6196" y="5620"/>
                    </a:lnTo>
                    <a:lnTo>
                      <a:pt x="6172" y="5577"/>
                    </a:lnTo>
                    <a:lnTo>
                      <a:pt x="6148" y="5534"/>
                    </a:lnTo>
                    <a:lnTo>
                      <a:pt x="6124" y="5489"/>
                    </a:lnTo>
                    <a:lnTo>
                      <a:pt x="6102" y="5445"/>
                    </a:lnTo>
                    <a:lnTo>
                      <a:pt x="5999" y="5242"/>
                    </a:lnTo>
                    <a:lnTo>
                      <a:pt x="5897" y="5038"/>
                    </a:lnTo>
                    <a:lnTo>
                      <a:pt x="5795" y="4835"/>
                    </a:lnTo>
                    <a:lnTo>
                      <a:pt x="5692" y="4632"/>
                    </a:lnTo>
                    <a:lnTo>
                      <a:pt x="5589" y="4431"/>
                    </a:lnTo>
                    <a:lnTo>
                      <a:pt x="5537" y="4330"/>
                    </a:lnTo>
                    <a:lnTo>
                      <a:pt x="5484" y="4231"/>
                    </a:lnTo>
                    <a:lnTo>
                      <a:pt x="5430" y="4131"/>
                    </a:lnTo>
                    <a:lnTo>
                      <a:pt x="5376" y="4031"/>
                    </a:lnTo>
                    <a:lnTo>
                      <a:pt x="5320" y="3934"/>
                    </a:lnTo>
                    <a:lnTo>
                      <a:pt x="5265" y="3836"/>
                    </a:lnTo>
                    <a:lnTo>
                      <a:pt x="5208" y="3739"/>
                    </a:lnTo>
                    <a:lnTo>
                      <a:pt x="5150" y="3643"/>
                    </a:lnTo>
                    <a:lnTo>
                      <a:pt x="5091" y="3548"/>
                    </a:lnTo>
                    <a:lnTo>
                      <a:pt x="5031" y="3453"/>
                    </a:lnTo>
                    <a:lnTo>
                      <a:pt x="4969" y="3360"/>
                    </a:lnTo>
                    <a:lnTo>
                      <a:pt x="4907" y="3267"/>
                    </a:lnTo>
                    <a:lnTo>
                      <a:pt x="4843" y="3176"/>
                    </a:lnTo>
                    <a:lnTo>
                      <a:pt x="4776" y="3085"/>
                    </a:lnTo>
                    <a:lnTo>
                      <a:pt x="4709" y="2996"/>
                    </a:lnTo>
                    <a:lnTo>
                      <a:pt x="4640" y="2908"/>
                    </a:lnTo>
                    <a:lnTo>
                      <a:pt x="4570" y="2821"/>
                    </a:lnTo>
                    <a:lnTo>
                      <a:pt x="4497" y="2735"/>
                    </a:lnTo>
                    <a:lnTo>
                      <a:pt x="4422" y="2652"/>
                    </a:lnTo>
                    <a:lnTo>
                      <a:pt x="4385" y="2609"/>
                    </a:lnTo>
                    <a:lnTo>
                      <a:pt x="4346" y="2568"/>
                    </a:lnTo>
                    <a:lnTo>
                      <a:pt x="4308" y="2528"/>
                    </a:lnTo>
                    <a:lnTo>
                      <a:pt x="4267" y="2487"/>
                    </a:lnTo>
                    <a:lnTo>
                      <a:pt x="4228" y="2448"/>
                    </a:lnTo>
                    <a:lnTo>
                      <a:pt x="4187" y="2407"/>
                    </a:lnTo>
                    <a:lnTo>
                      <a:pt x="4146" y="2368"/>
                    </a:lnTo>
                    <a:lnTo>
                      <a:pt x="4104" y="2329"/>
                    </a:lnTo>
                    <a:lnTo>
                      <a:pt x="4062" y="2291"/>
                    </a:lnTo>
                    <a:lnTo>
                      <a:pt x="4019" y="2253"/>
                    </a:lnTo>
                    <a:lnTo>
                      <a:pt x="3976" y="2215"/>
                    </a:lnTo>
                    <a:lnTo>
                      <a:pt x="3931" y="2178"/>
                    </a:lnTo>
                    <a:lnTo>
                      <a:pt x="3887" y="2141"/>
                    </a:lnTo>
                    <a:lnTo>
                      <a:pt x="3842" y="2105"/>
                    </a:lnTo>
                    <a:lnTo>
                      <a:pt x="3796" y="2069"/>
                    </a:lnTo>
                    <a:lnTo>
                      <a:pt x="3749" y="2033"/>
                    </a:lnTo>
                    <a:lnTo>
                      <a:pt x="3702" y="1999"/>
                    </a:lnTo>
                    <a:lnTo>
                      <a:pt x="3654" y="1964"/>
                    </a:lnTo>
                    <a:lnTo>
                      <a:pt x="3606" y="1931"/>
                    </a:lnTo>
                    <a:lnTo>
                      <a:pt x="3556" y="1897"/>
                    </a:lnTo>
                    <a:lnTo>
                      <a:pt x="3506" y="1863"/>
                    </a:lnTo>
                    <a:lnTo>
                      <a:pt x="3456" y="1831"/>
                    </a:lnTo>
                    <a:lnTo>
                      <a:pt x="3404" y="1799"/>
                    </a:lnTo>
                    <a:lnTo>
                      <a:pt x="3352" y="1768"/>
                    </a:lnTo>
                    <a:lnTo>
                      <a:pt x="3299" y="1737"/>
                    </a:lnTo>
                    <a:lnTo>
                      <a:pt x="3245" y="1706"/>
                    </a:lnTo>
                    <a:lnTo>
                      <a:pt x="3191" y="1676"/>
                    </a:lnTo>
                    <a:lnTo>
                      <a:pt x="3136" y="1647"/>
                    </a:lnTo>
                    <a:lnTo>
                      <a:pt x="3081" y="1618"/>
                    </a:lnTo>
                    <a:lnTo>
                      <a:pt x="3024" y="1590"/>
                    </a:lnTo>
                    <a:lnTo>
                      <a:pt x="2966" y="1562"/>
                    </a:lnTo>
                    <a:lnTo>
                      <a:pt x="2909" y="1535"/>
                    </a:lnTo>
                    <a:lnTo>
                      <a:pt x="2849" y="1508"/>
                    </a:lnTo>
                    <a:lnTo>
                      <a:pt x="2789" y="1482"/>
                    </a:lnTo>
                    <a:lnTo>
                      <a:pt x="2729" y="1457"/>
                    </a:lnTo>
                    <a:lnTo>
                      <a:pt x="2667" y="1432"/>
                    </a:lnTo>
                    <a:lnTo>
                      <a:pt x="2605" y="1408"/>
                    </a:lnTo>
                    <a:lnTo>
                      <a:pt x="2541" y="1385"/>
                    </a:lnTo>
                    <a:lnTo>
                      <a:pt x="2477" y="1362"/>
                    </a:lnTo>
                    <a:lnTo>
                      <a:pt x="2412" y="1338"/>
                    </a:lnTo>
                    <a:lnTo>
                      <a:pt x="2346" y="1317"/>
                    </a:lnTo>
                    <a:lnTo>
                      <a:pt x="2279" y="1296"/>
                    </a:lnTo>
                    <a:lnTo>
                      <a:pt x="2212" y="1276"/>
                    </a:lnTo>
                    <a:lnTo>
                      <a:pt x="2143" y="1256"/>
                    </a:lnTo>
                    <a:lnTo>
                      <a:pt x="2073" y="1237"/>
                    </a:lnTo>
                    <a:lnTo>
                      <a:pt x="2002" y="1218"/>
                    </a:lnTo>
                    <a:lnTo>
                      <a:pt x="1931" y="1201"/>
                    </a:lnTo>
                    <a:lnTo>
                      <a:pt x="1859" y="1184"/>
                    </a:lnTo>
                    <a:lnTo>
                      <a:pt x="1785" y="1166"/>
                    </a:lnTo>
                    <a:lnTo>
                      <a:pt x="1711" y="1151"/>
                    </a:lnTo>
                    <a:lnTo>
                      <a:pt x="1635" y="1136"/>
                    </a:lnTo>
                    <a:lnTo>
                      <a:pt x="1559" y="1121"/>
                    </a:lnTo>
                    <a:lnTo>
                      <a:pt x="1481" y="1108"/>
                    </a:lnTo>
                    <a:lnTo>
                      <a:pt x="1403" y="1095"/>
                    </a:lnTo>
                    <a:lnTo>
                      <a:pt x="1324" y="1083"/>
                    </a:lnTo>
                    <a:lnTo>
                      <a:pt x="1243" y="1071"/>
                    </a:lnTo>
                    <a:lnTo>
                      <a:pt x="1162" y="1061"/>
                    </a:lnTo>
                    <a:lnTo>
                      <a:pt x="1078" y="1051"/>
                    </a:lnTo>
                    <a:lnTo>
                      <a:pt x="995" y="1041"/>
                    </a:lnTo>
                    <a:lnTo>
                      <a:pt x="910" y="1033"/>
                    </a:lnTo>
                    <a:lnTo>
                      <a:pt x="824" y="1025"/>
                    </a:lnTo>
                    <a:lnTo>
                      <a:pt x="737" y="1018"/>
                    </a:lnTo>
                    <a:lnTo>
                      <a:pt x="649" y="1012"/>
                    </a:lnTo>
                    <a:lnTo>
                      <a:pt x="560" y="1007"/>
                    </a:lnTo>
                    <a:lnTo>
                      <a:pt x="470" y="1002"/>
                    </a:lnTo>
                    <a:lnTo>
                      <a:pt x="378" y="998"/>
                    </a:lnTo>
                    <a:lnTo>
                      <a:pt x="286" y="996"/>
                    </a:lnTo>
                    <a:lnTo>
                      <a:pt x="191" y="993"/>
                    </a:lnTo>
                    <a:lnTo>
                      <a:pt x="97" y="992"/>
                    </a:lnTo>
                    <a:lnTo>
                      <a:pt x="0" y="992"/>
                    </a:lnTo>
                    <a:lnTo>
                      <a:pt x="14" y="991"/>
                    </a:lnTo>
                    <a:lnTo>
                      <a:pt x="28" y="988"/>
                    </a:lnTo>
                    <a:lnTo>
                      <a:pt x="43" y="986"/>
                    </a:lnTo>
                    <a:lnTo>
                      <a:pt x="59" y="982"/>
                    </a:lnTo>
                    <a:lnTo>
                      <a:pt x="75" y="978"/>
                    </a:lnTo>
                    <a:lnTo>
                      <a:pt x="92" y="972"/>
                    </a:lnTo>
                    <a:lnTo>
                      <a:pt x="127" y="959"/>
                    </a:lnTo>
                    <a:lnTo>
                      <a:pt x="163" y="944"/>
                    </a:lnTo>
                    <a:lnTo>
                      <a:pt x="199" y="926"/>
                    </a:lnTo>
                    <a:lnTo>
                      <a:pt x="237" y="907"/>
                    </a:lnTo>
                    <a:lnTo>
                      <a:pt x="275" y="887"/>
                    </a:lnTo>
                    <a:lnTo>
                      <a:pt x="350" y="845"/>
                    </a:lnTo>
                    <a:lnTo>
                      <a:pt x="421" y="803"/>
                    </a:lnTo>
                    <a:lnTo>
                      <a:pt x="456" y="785"/>
                    </a:lnTo>
                    <a:lnTo>
                      <a:pt x="487" y="768"/>
                    </a:lnTo>
                    <a:lnTo>
                      <a:pt x="516" y="753"/>
                    </a:lnTo>
                    <a:lnTo>
                      <a:pt x="542" y="742"/>
                    </a:lnTo>
                    <a:lnTo>
                      <a:pt x="639" y="703"/>
                    </a:lnTo>
                    <a:lnTo>
                      <a:pt x="735" y="666"/>
                    </a:lnTo>
                    <a:lnTo>
                      <a:pt x="833" y="629"/>
                    </a:lnTo>
                    <a:lnTo>
                      <a:pt x="930" y="594"/>
                    </a:lnTo>
                    <a:lnTo>
                      <a:pt x="1028" y="560"/>
                    </a:lnTo>
                    <a:lnTo>
                      <a:pt x="1126" y="527"/>
                    </a:lnTo>
                    <a:lnTo>
                      <a:pt x="1225" y="495"/>
                    </a:lnTo>
                    <a:lnTo>
                      <a:pt x="1324" y="465"/>
                    </a:lnTo>
                    <a:lnTo>
                      <a:pt x="1423" y="434"/>
                    </a:lnTo>
                    <a:lnTo>
                      <a:pt x="1523" y="405"/>
                    </a:lnTo>
                    <a:lnTo>
                      <a:pt x="1623" y="378"/>
                    </a:lnTo>
                    <a:lnTo>
                      <a:pt x="1724" y="351"/>
                    </a:lnTo>
                    <a:lnTo>
                      <a:pt x="1823" y="325"/>
                    </a:lnTo>
                    <a:lnTo>
                      <a:pt x="1925" y="301"/>
                    </a:lnTo>
                    <a:lnTo>
                      <a:pt x="2026" y="277"/>
                    </a:lnTo>
                    <a:lnTo>
                      <a:pt x="2127" y="253"/>
                    </a:lnTo>
                    <a:lnTo>
                      <a:pt x="2257" y="225"/>
                    </a:lnTo>
                    <a:lnTo>
                      <a:pt x="2389" y="199"/>
                    </a:lnTo>
                    <a:lnTo>
                      <a:pt x="2520" y="175"/>
                    </a:lnTo>
                    <a:lnTo>
                      <a:pt x="2653" y="152"/>
                    </a:lnTo>
                    <a:lnTo>
                      <a:pt x="2786" y="130"/>
                    </a:lnTo>
                    <a:lnTo>
                      <a:pt x="2919" y="111"/>
                    </a:lnTo>
                    <a:lnTo>
                      <a:pt x="3052" y="92"/>
                    </a:lnTo>
                    <a:lnTo>
                      <a:pt x="3187" y="75"/>
                    </a:lnTo>
                    <a:lnTo>
                      <a:pt x="3322" y="60"/>
                    </a:lnTo>
                    <a:lnTo>
                      <a:pt x="3457" y="47"/>
                    </a:lnTo>
                    <a:lnTo>
                      <a:pt x="3592" y="35"/>
                    </a:lnTo>
                    <a:lnTo>
                      <a:pt x="3728" y="25"/>
                    </a:lnTo>
                    <a:lnTo>
                      <a:pt x="3864" y="17"/>
                    </a:lnTo>
                    <a:lnTo>
                      <a:pt x="4001" y="10"/>
                    </a:lnTo>
                    <a:lnTo>
                      <a:pt x="4138" y="5"/>
                    </a:lnTo>
                    <a:lnTo>
                      <a:pt x="4274" y="2"/>
                    </a:lnTo>
                    <a:lnTo>
                      <a:pt x="4411" y="0"/>
                    </a:lnTo>
                    <a:lnTo>
                      <a:pt x="4548" y="0"/>
                    </a:lnTo>
                    <a:lnTo>
                      <a:pt x="4685" y="2"/>
                    </a:lnTo>
                    <a:lnTo>
                      <a:pt x="4822" y="5"/>
                    </a:lnTo>
                    <a:lnTo>
                      <a:pt x="4959" y="10"/>
                    </a:lnTo>
                    <a:lnTo>
                      <a:pt x="5096" y="17"/>
                    </a:lnTo>
                    <a:lnTo>
                      <a:pt x="5234" y="25"/>
                    </a:lnTo>
                    <a:lnTo>
                      <a:pt x="5371" y="35"/>
                    </a:lnTo>
                    <a:lnTo>
                      <a:pt x="5507" y="47"/>
                    </a:lnTo>
                    <a:lnTo>
                      <a:pt x="5645" y="60"/>
                    </a:lnTo>
                    <a:lnTo>
                      <a:pt x="5781" y="75"/>
                    </a:lnTo>
                    <a:lnTo>
                      <a:pt x="5918" y="93"/>
                    </a:lnTo>
                    <a:lnTo>
                      <a:pt x="6054" y="111"/>
                    </a:lnTo>
                    <a:lnTo>
                      <a:pt x="6190" y="132"/>
                    </a:lnTo>
                    <a:lnTo>
                      <a:pt x="6326" y="153"/>
                    </a:lnTo>
                    <a:lnTo>
                      <a:pt x="6462" y="177"/>
                    </a:lnTo>
                    <a:lnTo>
                      <a:pt x="6597" y="202"/>
                    </a:lnTo>
                    <a:lnTo>
                      <a:pt x="6731" y="229"/>
                    </a:lnTo>
                    <a:lnTo>
                      <a:pt x="6866" y="258"/>
                    </a:lnTo>
                    <a:lnTo>
                      <a:pt x="7000" y="290"/>
                    </a:lnTo>
                    <a:lnTo>
                      <a:pt x="7134" y="322"/>
                    </a:lnTo>
                    <a:lnTo>
                      <a:pt x="7266" y="356"/>
                    </a:lnTo>
                    <a:lnTo>
                      <a:pt x="7398" y="391"/>
                    </a:lnTo>
                    <a:lnTo>
                      <a:pt x="7531" y="429"/>
                    </a:lnTo>
                    <a:lnTo>
                      <a:pt x="7662" y="469"/>
                    </a:lnTo>
                    <a:lnTo>
                      <a:pt x="7792" y="510"/>
                    </a:lnTo>
                    <a:lnTo>
                      <a:pt x="7922" y="552"/>
                    </a:lnTo>
                    <a:lnTo>
                      <a:pt x="8052" y="597"/>
                    </a:lnTo>
                    <a:lnTo>
                      <a:pt x="8181" y="644"/>
                    </a:lnTo>
                    <a:lnTo>
                      <a:pt x="8308" y="692"/>
                    </a:lnTo>
                    <a:lnTo>
                      <a:pt x="8435" y="742"/>
                    </a:lnTo>
                    <a:lnTo>
                      <a:pt x="8561" y="793"/>
                    </a:lnTo>
                    <a:lnTo>
                      <a:pt x="8686" y="847"/>
                    </a:lnTo>
                    <a:lnTo>
                      <a:pt x="8811" y="902"/>
                    </a:lnTo>
                    <a:lnTo>
                      <a:pt x="8935" y="959"/>
                    </a:lnTo>
                    <a:lnTo>
                      <a:pt x="9057" y="1019"/>
                    </a:lnTo>
                    <a:lnTo>
                      <a:pt x="9178" y="1079"/>
                    </a:lnTo>
                    <a:lnTo>
                      <a:pt x="9299" y="1141"/>
                    </a:lnTo>
                    <a:lnTo>
                      <a:pt x="9419" y="1206"/>
                    </a:lnTo>
                    <a:lnTo>
                      <a:pt x="9537" y="1272"/>
                    </a:lnTo>
                    <a:lnTo>
                      <a:pt x="9655" y="1339"/>
                    </a:lnTo>
                    <a:lnTo>
                      <a:pt x="9771" y="1409"/>
                    </a:lnTo>
                    <a:lnTo>
                      <a:pt x="9886" y="1480"/>
                    </a:lnTo>
                    <a:lnTo>
                      <a:pt x="10000" y="1554"/>
                    </a:lnTo>
                    <a:lnTo>
                      <a:pt x="10113" y="1629"/>
                    </a:lnTo>
                    <a:lnTo>
                      <a:pt x="10224" y="1706"/>
                    </a:lnTo>
                    <a:lnTo>
                      <a:pt x="10335" y="1785"/>
                    </a:lnTo>
                    <a:lnTo>
                      <a:pt x="10443" y="1865"/>
                    </a:lnTo>
                    <a:lnTo>
                      <a:pt x="10498" y="1907"/>
                    </a:lnTo>
                    <a:lnTo>
                      <a:pt x="10551" y="1948"/>
                    </a:lnTo>
                    <a:lnTo>
                      <a:pt x="10604" y="1990"/>
                    </a:lnTo>
                    <a:lnTo>
                      <a:pt x="10657" y="2033"/>
                    </a:lnTo>
                    <a:lnTo>
                      <a:pt x="10709" y="2077"/>
                    </a:lnTo>
                    <a:lnTo>
                      <a:pt x="10760" y="2121"/>
                    </a:lnTo>
                    <a:lnTo>
                      <a:pt x="10811" y="2165"/>
                    </a:lnTo>
                    <a:lnTo>
                      <a:pt x="10862" y="2209"/>
                    </a:lnTo>
                    <a:lnTo>
                      <a:pt x="10911" y="2255"/>
                    </a:lnTo>
                    <a:lnTo>
                      <a:pt x="10961" y="2301"/>
                    </a:lnTo>
                    <a:lnTo>
                      <a:pt x="11010" y="2347"/>
                    </a:lnTo>
                    <a:lnTo>
                      <a:pt x="11058" y="2394"/>
                    </a:lnTo>
                    <a:lnTo>
                      <a:pt x="11106" y="2442"/>
                    </a:lnTo>
                    <a:lnTo>
                      <a:pt x="11152" y="2490"/>
                    </a:lnTo>
                    <a:lnTo>
                      <a:pt x="11200" y="2538"/>
                    </a:lnTo>
                    <a:lnTo>
                      <a:pt x="11245" y="2586"/>
                    </a:lnTo>
                    <a:lnTo>
                      <a:pt x="11291" y="2637"/>
                    </a:lnTo>
                    <a:lnTo>
                      <a:pt x="11335" y="2686"/>
                    </a:lnTo>
                    <a:lnTo>
                      <a:pt x="11380" y="2736"/>
                    </a:lnTo>
                    <a:lnTo>
                      <a:pt x="11423" y="2787"/>
                    </a:lnTo>
                    <a:lnTo>
                      <a:pt x="11466" y="2839"/>
                    </a:lnTo>
                    <a:lnTo>
                      <a:pt x="11508" y="2890"/>
                    </a:lnTo>
                    <a:lnTo>
                      <a:pt x="11550" y="2942"/>
                    </a:lnTo>
                    <a:lnTo>
                      <a:pt x="11591" y="2996"/>
                    </a:lnTo>
                    <a:lnTo>
                      <a:pt x="11630" y="3049"/>
                    </a:lnTo>
                    <a:lnTo>
                      <a:pt x="11670" y="3102"/>
                    </a:lnTo>
                    <a:lnTo>
                      <a:pt x="11709" y="3157"/>
                    </a:lnTo>
                    <a:lnTo>
                      <a:pt x="11747" y="3211"/>
                    </a:lnTo>
                    <a:lnTo>
                      <a:pt x="11784" y="3266"/>
                    </a:lnTo>
                    <a:lnTo>
                      <a:pt x="11821" y="3321"/>
                    </a:lnTo>
                    <a:lnTo>
                      <a:pt x="11856" y="3377"/>
                    </a:lnTo>
                    <a:lnTo>
                      <a:pt x="11892" y="3433"/>
                    </a:lnTo>
                    <a:lnTo>
                      <a:pt x="11927" y="3490"/>
                    </a:lnTo>
                    <a:lnTo>
                      <a:pt x="11960" y="3548"/>
                    </a:lnTo>
                    <a:lnTo>
                      <a:pt x="11993" y="3605"/>
                    </a:lnTo>
                    <a:lnTo>
                      <a:pt x="12025" y="3663"/>
                    </a:lnTo>
                    <a:lnTo>
                      <a:pt x="12057" y="3722"/>
                    </a:lnTo>
                    <a:lnTo>
                      <a:pt x="12087" y="3780"/>
                    </a:lnTo>
                    <a:lnTo>
                      <a:pt x="12117" y="3839"/>
                    </a:lnTo>
                    <a:lnTo>
                      <a:pt x="12146" y="3900"/>
                    </a:lnTo>
                    <a:lnTo>
                      <a:pt x="12174" y="3959"/>
                    </a:lnTo>
                    <a:lnTo>
                      <a:pt x="12201" y="4019"/>
                    </a:lnTo>
                    <a:lnTo>
                      <a:pt x="12228" y="4081"/>
                    </a:lnTo>
                    <a:lnTo>
                      <a:pt x="12253" y="4142"/>
                    </a:lnTo>
                    <a:lnTo>
                      <a:pt x="12278" y="4203"/>
                    </a:lnTo>
                    <a:lnTo>
                      <a:pt x="12302" y="4266"/>
                    </a:lnTo>
                    <a:lnTo>
                      <a:pt x="12325" y="4328"/>
                    </a:lnTo>
                    <a:lnTo>
                      <a:pt x="12347" y="4391"/>
                    </a:lnTo>
                    <a:lnTo>
                      <a:pt x="12368" y="4455"/>
                    </a:lnTo>
                    <a:lnTo>
                      <a:pt x="12388" y="4518"/>
                    </a:lnTo>
                    <a:lnTo>
                      <a:pt x="12408" y="4582"/>
                    </a:lnTo>
                    <a:lnTo>
                      <a:pt x="12427" y="4647"/>
                    </a:lnTo>
                    <a:lnTo>
                      <a:pt x="12444" y="4711"/>
                    </a:lnTo>
                    <a:lnTo>
                      <a:pt x="12461" y="4777"/>
                    </a:lnTo>
                    <a:lnTo>
                      <a:pt x="12476" y="4842"/>
                    </a:lnTo>
                    <a:lnTo>
                      <a:pt x="12491" y="4907"/>
                    </a:lnTo>
                    <a:lnTo>
                      <a:pt x="12505" y="4974"/>
                    </a:lnTo>
                    <a:lnTo>
                      <a:pt x="12517" y="5040"/>
                    </a:lnTo>
                    <a:lnTo>
                      <a:pt x="12529" y="5107"/>
                    </a:lnTo>
                    <a:lnTo>
                      <a:pt x="12540" y="5175"/>
                    </a:lnTo>
                    <a:lnTo>
                      <a:pt x="12550" y="5242"/>
                    </a:lnTo>
                    <a:lnTo>
                      <a:pt x="12558" y="5309"/>
                    </a:lnTo>
                    <a:lnTo>
                      <a:pt x="12566" y="5378"/>
                    </a:lnTo>
                    <a:lnTo>
                      <a:pt x="12574" y="5446"/>
                    </a:lnTo>
                    <a:lnTo>
                      <a:pt x="12578" y="5497"/>
                    </a:lnTo>
                    <a:lnTo>
                      <a:pt x="12582" y="5547"/>
                    </a:lnTo>
                    <a:lnTo>
                      <a:pt x="12585" y="5597"/>
                    </a:lnTo>
                    <a:lnTo>
                      <a:pt x="12587" y="5647"/>
                    </a:lnTo>
                    <a:lnTo>
                      <a:pt x="12589" y="5698"/>
                    </a:lnTo>
                    <a:lnTo>
                      <a:pt x="12590" y="5748"/>
                    </a:lnTo>
                    <a:lnTo>
                      <a:pt x="12590" y="5797"/>
                    </a:lnTo>
                    <a:lnTo>
                      <a:pt x="12590" y="5847"/>
                    </a:lnTo>
                    <a:lnTo>
                      <a:pt x="12588" y="5947"/>
                    </a:lnTo>
                    <a:lnTo>
                      <a:pt x="12584" y="6046"/>
                    </a:lnTo>
                    <a:lnTo>
                      <a:pt x="12577" y="6144"/>
                    </a:lnTo>
                    <a:lnTo>
                      <a:pt x="12567" y="6243"/>
                    </a:lnTo>
                    <a:lnTo>
                      <a:pt x="12556" y="6341"/>
                    </a:lnTo>
                    <a:lnTo>
                      <a:pt x="12543" y="6439"/>
                    </a:lnTo>
                    <a:lnTo>
                      <a:pt x="12528" y="6536"/>
                    </a:lnTo>
                    <a:lnTo>
                      <a:pt x="12511" y="6633"/>
                    </a:lnTo>
                    <a:lnTo>
                      <a:pt x="12492" y="6729"/>
                    </a:lnTo>
                    <a:lnTo>
                      <a:pt x="12471" y="6826"/>
                    </a:lnTo>
                    <a:lnTo>
                      <a:pt x="12448" y="6922"/>
                    </a:lnTo>
                    <a:lnTo>
                      <a:pt x="12424" y="7018"/>
                    </a:lnTo>
                    <a:lnTo>
                      <a:pt x="12398" y="7113"/>
                    </a:lnTo>
                    <a:lnTo>
                      <a:pt x="12369" y="7208"/>
                    </a:lnTo>
                    <a:lnTo>
                      <a:pt x="12340" y="7303"/>
                    </a:lnTo>
                    <a:lnTo>
                      <a:pt x="12309" y="7396"/>
                    </a:lnTo>
                    <a:lnTo>
                      <a:pt x="12276" y="7490"/>
                    </a:lnTo>
                    <a:lnTo>
                      <a:pt x="12243" y="7583"/>
                    </a:lnTo>
                    <a:lnTo>
                      <a:pt x="12207" y="7676"/>
                    </a:lnTo>
                    <a:lnTo>
                      <a:pt x="12170" y="7768"/>
                    </a:lnTo>
                    <a:lnTo>
                      <a:pt x="12133" y="7861"/>
                    </a:lnTo>
                    <a:lnTo>
                      <a:pt x="12094" y="7952"/>
                    </a:lnTo>
                    <a:lnTo>
                      <a:pt x="12054" y="8044"/>
                    </a:lnTo>
                    <a:lnTo>
                      <a:pt x="12013" y="8134"/>
                    </a:lnTo>
                    <a:lnTo>
                      <a:pt x="11971" y="8225"/>
                    </a:lnTo>
                    <a:lnTo>
                      <a:pt x="11928" y="8315"/>
                    </a:lnTo>
                    <a:lnTo>
                      <a:pt x="11884" y="8405"/>
                    </a:lnTo>
                    <a:lnTo>
                      <a:pt x="11839" y="8493"/>
                    </a:lnTo>
                    <a:close/>
                  </a:path>
                </a:pathLst>
              </a:custGeom>
              <a:solidFill>
                <a:srgbClr val="555FD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2043" name="TextBox 10"/>
              <p:cNvSpPr txBox="1"/>
              <p:nvPr/>
            </p:nvSpPr>
            <p:spPr>
              <a:xfrm rot="720000">
                <a:off x="699969" y="2445613"/>
                <a:ext cx="972305" cy="5306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r"/>
                <a:r>
                  <a:rPr lang="en-US" altLang="zh-CN" sz="1200" dirty="0">
                    <a:solidFill>
                      <a:srgbClr val="F2F2F2"/>
                    </a:solidFill>
                    <a:latin typeface="汉仪中等线简" pitchFamily="49" charset="-122"/>
                    <a:ea typeface="汉仪中等线简" pitchFamily="49" charset="-122"/>
                  </a:rPr>
                  <a:t>01</a:t>
                </a:r>
                <a:endParaRPr lang="en-US" altLang="zh-CN" sz="1200" dirty="0">
                  <a:solidFill>
                    <a:srgbClr val="F2F2F2"/>
                  </a:solidFill>
                  <a:latin typeface="汉仪中等线简" pitchFamily="49" charset="-122"/>
                  <a:ea typeface="汉仪中等线简" pitchFamily="49" charset="-122"/>
                </a:endParaRPr>
              </a:p>
              <a:p>
                <a:pPr algn="r"/>
                <a:r>
                  <a:rPr lang="zh-CN" altLang="en-US" sz="1400" b="1" dirty="0">
                    <a:solidFill>
                      <a:srgbClr val="F2F2F2"/>
                    </a:solidFill>
                    <a:latin typeface="汉仪中等线简" pitchFamily="49" charset="-122"/>
                    <a:ea typeface="汉仪中等线简" pitchFamily="49" charset="-122"/>
                  </a:rPr>
                  <a:t>添加标题</a:t>
                </a:r>
                <a:endParaRPr lang="en-US" altLang="zh-CN" sz="1400" b="1" dirty="0">
                  <a:solidFill>
                    <a:srgbClr val="F2F2F2"/>
                  </a:solidFill>
                  <a:latin typeface="汉仪中等线简" pitchFamily="49" charset="-122"/>
                  <a:ea typeface="汉仪中等线简" pitchFamily="49" charset="-122"/>
                </a:endParaRPr>
              </a:p>
            </p:txBody>
          </p:sp>
          <p:sp>
            <p:nvSpPr>
              <p:cNvPr id="42044" name="TextBox 11"/>
              <p:cNvSpPr txBox="1"/>
              <p:nvPr/>
            </p:nvSpPr>
            <p:spPr>
              <a:xfrm rot="720000">
                <a:off x="2637162" y="2444580"/>
                <a:ext cx="972305" cy="5306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1200" dirty="0">
                    <a:solidFill>
                      <a:srgbClr val="F2F2F2"/>
                    </a:solidFill>
                    <a:latin typeface="汉仪中等线简" pitchFamily="49" charset="-122"/>
                    <a:ea typeface="汉仪中等线简" pitchFamily="49" charset="-122"/>
                  </a:rPr>
                  <a:t>02</a:t>
                </a:r>
                <a:endParaRPr lang="en-US" altLang="zh-CN" sz="1200" dirty="0">
                  <a:solidFill>
                    <a:srgbClr val="F2F2F2"/>
                  </a:solidFill>
                  <a:latin typeface="汉仪中等线简" pitchFamily="49" charset="-122"/>
                  <a:ea typeface="汉仪中等线简" pitchFamily="49" charset="-122"/>
                </a:endParaRPr>
              </a:p>
              <a:p>
                <a:r>
                  <a:rPr lang="zh-CN" altLang="en-US" sz="1400" b="1" dirty="0">
                    <a:solidFill>
                      <a:srgbClr val="F2F2F2"/>
                    </a:solidFill>
                    <a:latin typeface="汉仪中等线简" pitchFamily="49" charset="-122"/>
                    <a:ea typeface="汉仪中等线简" pitchFamily="49" charset="-122"/>
                  </a:rPr>
                  <a:t>添加标题</a:t>
                </a:r>
                <a:endParaRPr lang="en-US" altLang="zh-CN" sz="1400" b="1" dirty="0">
                  <a:solidFill>
                    <a:srgbClr val="F2F2F2"/>
                  </a:solidFill>
                  <a:latin typeface="汉仪中等线简" pitchFamily="49" charset="-122"/>
                  <a:ea typeface="汉仪中等线简" pitchFamily="49" charset="-122"/>
                </a:endParaRPr>
              </a:p>
            </p:txBody>
          </p:sp>
          <p:sp>
            <p:nvSpPr>
              <p:cNvPr id="42045" name="TextBox 12"/>
              <p:cNvSpPr txBox="1"/>
              <p:nvPr/>
            </p:nvSpPr>
            <p:spPr>
              <a:xfrm rot="720000">
                <a:off x="3165026" y="3916575"/>
                <a:ext cx="973656" cy="5306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r>
                  <a:rPr lang="en-US" altLang="zh-CN" sz="1200" dirty="0">
                    <a:solidFill>
                      <a:srgbClr val="F2F2F2"/>
                    </a:solidFill>
                    <a:latin typeface="汉仪中等线简" pitchFamily="49" charset="-122"/>
                    <a:ea typeface="汉仪中等线简" pitchFamily="49" charset="-122"/>
                  </a:rPr>
                  <a:t>03</a:t>
                </a:r>
                <a:endParaRPr lang="en-US" altLang="zh-CN" sz="1200" dirty="0">
                  <a:solidFill>
                    <a:srgbClr val="F2F2F2"/>
                  </a:solidFill>
                  <a:latin typeface="汉仪中等线简" pitchFamily="49" charset="-122"/>
                  <a:ea typeface="汉仪中等线简" pitchFamily="49" charset="-122"/>
                </a:endParaRPr>
              </a:p>
              <a:p>
                <a:r>
                  <a:rPr lang="zh-CN" altLang="en-US" sz="1400" b="1" dirty="0">
                    <a:solidFill>
                      <a:srgbClr val="F2F2F2"/>
                    </a:solidFill>
                    <a:latin typeface="汉仪中等线简" pitchFamily="49" charset="-122"/>
                    <a:ea typeface="汉仪中等线简" pitchFamily="49" charset="-122"/>
                  </a:rPr>
                  <a:t>添加标题</a:t>
                </a:r>
                <a:endParaRPr lang="en-US" altLang="zh-CN" sz="1400" b="1" dirty="0">
                  <a:solidFill>
                    <a:srgbClr val="F2F2F2"/>
                  </a:solidFill>
                  <a:latin typeface="汉仪中等线简" pitchFamily="49" charset="-122"/>
                  <a:ea typeface="汉仪中等线简" pitchFamily="49" charset="-122"/>
                </a:endParaRPr>
              </a:p>
            </p:txBody>
          </p:sp>
          <p:sp>
            <p:nvSpPr>
              <p:cNvPr id="42046" name="TextBox 13"/>
              <p:cNvSpPr txBox="1"/>
              <p:nvPr/>
            </p:nvSpPr>
            <p:spPr>
              <a:xfrm rot="720000">
                <a:off x="338670" y="4119144"/>
                <a:ext cx="972305" cy="5306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r"/>
                <a:r>
                  <a:rPr lang="en-US" altLang="zh-CN" sz="1200" dirty="0">
                    <a:solidFill>
                      <a:srgbClr val="F2F2F2"/>
                    </a:solidFill>
                    <a:latin typeface="汉仪中等线简" pitchFamily="49" charset="-122"/>
                    <a:ea typeface="汉仪中等线简" pitchFamily="49" charset="-122"/>
                  </a:rPr>
                  <a:t>05</a:t>
                </a:r>
                <a:endParaRPr lang="en-US" altLang="zh-CN" sz="1200" dirty="0">
                  <a:solidFill>
                    <a:srgbClr val="F2F2F2"/>
                  </a:solidFill>
                  <a:latin typeface="汉仪中等线简" pitchFamily="49" charset="-122"/>
                  <a:ea typeface="汉仪中等线简" pitchFamily="49" charset="-122"/>
                </a:endParaRPr>
              </a:p>
              <a:p>
                <a:pPr algn="r"/>
                <a:r>
                  <a:rPr lang="zh-CN" altLang="en-US" sz="1400" b="1" dirty="0">
                    <a:solidFill>
                      <a:srgbClr val="F2F2F2"/>
                    </a:solidFill>
                    <a:latin typeface="汉仪中等线简" pitchFamily="49" charset="-122"/>
                    <a:ea typeface="汉仪中等线简" pitchFamily="49" charset="-122"/>
                  </a:rPr>
                  <a:t>添加标题</a:t>
                </a:r>
                <a:endParaRPr lang="en-US" altLang="zh-CN" sz="1400" b="1" dirty="0">
                  <a:solidFill>
                    <a:srgbClr val="F2F2F2"/>
                  </a:solidFill>
                  <a:latin typeface="汉仪中等线简" pitchFamily="49" charset="-122"/>
                  <a:ea typeface="汉仪中等线简" pitchFamily="49" charset="-122"/>
                </a:endParaRPr>
              </a:p>
            </p:txBody>
          </p:sp>
          <p:sp>
            <p:nvSpPr>
              <p:cNvPr id="42047" name="TextBox 14"/>
              <p:cNvSpPr txBox="1"/>
              <p:nvPr/>
            </p:nvSpPr>
            <p:spPr>
              <a:xfrm rot="720000">
                <a:off x="1753946" y="5053515"/>
                <a:ext cx="972305" cy="5306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/>
                <a:r>
                  <a:rPr lang="en-US" altLang="zh-CN" sz="1200" dirty="0">
                    <a:solidFill>
                      <a:srgbClr val="F2F2F2"/>
                    </a:solidFill>
                    <a:latin typeface="汉仪中等线简" pitchFamily="49" charset="-122"/>
                    <a:ea typeface="汉仪中等线简" pitchFamily="49" charset="-122"/>
                  </a:rPr>
                  <a:t>04</a:t>
                </a:r>
                <a:endParaRPr lang="en-US" altLang="zh-CN" sz="1200" dirty="0">
                  <a:solidFill>
                    <a:srgbClr val="F2F2F2"/>
                  </a:solidFill>
                  <a:latin typeface="汉仪中等线简" pitchFamily="49" charset="-122"/>
                  <a:ea typeface="汉仪中等线简" pitchFamily="49" charset="-122"/>
                </a:endParaRPr>
              </a:p>
              <a:p>
                <a:pPr algn="ctr"/>
                <a:r>
                  <a:rPr lang="zh-CN" altLang="en-US" sz="1400" b="1" dirty="0">
                    <a:solidFill>
                      <a:srgbClr val="F2F2F2"/>
                    </a:solidFill>
                    <a:latin typeface="汉仪中等线简" pitchFamily="49" charset="-122"/>
                    <a:ea typeface="汉仪中等线简" pitchFamily="49" charset="-122"/>
                  </a:rPr>
                  <a:t>添加标题</a:t>
                </a:r>
                <a:endParaRPr lang="en-US" altLang="zh-CN" sz="1400" b="1" dirty="0">
                  <a:solidFill>
                    <a:srgbClr val="F2F2F2"/>
                  </a:solidFill>
                  <a:latin typeface="汉仪中等线简" pitchFamily="49" charset="-122"/>
                  <a:ea typeface="汉仪中等线简" pitchFamily="49" charset="-122"/>
                </a:endParaRPr>
              </a:p>
            </p:txBody>
          </p:sp>
        </p:grpSp>
        <p:grpSp>
          <p:nvGrpSpPr>
            <p:cNvPr id="111" name="组合 1310"/>
            <p:cNvGrpSpPr/>
            <p:nvPr/>
          </p:nvGrpSpPr>
          <p:grpSpPr bwMode="auto">
            <a:xfrm>
              <a:off x="2310879" y="3628790"/>
              <a:ext cx="913127" cy="508494"/>
              <a:chOff x="1543050" y="4243389"/>
              <a:chExt cx="669926" cy="3730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12" name="Freeform 1027"/>
              <p:cNvSpPr/>
              <p:nvPr/>
            </p:nvSpPr>
            <p:spPr bwMode="auto">
              <a:xfrm>
                <a:off x="2081213" y="4471989"/>
                <a:ext cx="131763" cy="125413"/>
              </a:xfrm>
              <a:custGeom>
                <a:avLst/>
                <a:gdLst>
                  <a:gd name="T0" fmla="*/ 2147483646 w 66"/>
                  <a:gd name="T1" fmla="*/ 2147483646 h 63"/>
                  <a:gd name="T2" fmla="*/ 0 w 66"/>
                  <a:gd name="T3" fmla="*/ 2147483646 h 63"/>
                  <a:gd name="T4" fmla="*/ 0 w 66"/>
                  <a:gd name="T5" fmla="*/ 2147483646 h 63"/>
                  <a:gd name="T6" fmla="*/ 2147483646 w 66"/>
                  <a:gd name="T7" fmla="*/ 0 h 63"/>
                  <a:gd name="T8" fmla="*/ 2147483646 w 66"/>
                  <a:gd name="T9" fmla="*/ 0 h 63"/>
                  <a:gd name="T10" fmla="*/ 2147483646 w 66"/>
                  <a:gd name="T11" fmla="*/ 2147483646 h 63"/>
                  <a:gd name="T12" fmla="*/ 2147483646 w 66"/>
                  <a:gd name="T13" fmla="*/ 2147483646 h 63"/>
                  <a:gd name="T14" fmla="*/ 2147483646 w 66"/>
                  <a:gd name="T15" fmla="*/ 2147483646 h 63"/>
                  <a:gd name="T16" fmla="*/ 2147483646 w 66"/>
                  <a:gd name="T17" fmla="*/ 2147483646 h 63"/>
                  <a:gd name="T18" fmla="*/ 2147483646 w 66"/>
                  <a:gd name="T19" fmla="*/ 2147483646 h 63"/>
                  <a:gd name="T20" fmla="*/ 2147483646 w 66"/>
                  <a:gd name="T21" fmla="*/ 2147483646 h 63"/>
                  <a:gd name="T22" fmla="*/ 2147483646 w 66"/>
                  <a:gd name="T23" fmla="*/ 0 h 63"/>
                  <a:gd name="T24" fmla="*/ 2147483646 w 66"/>
                  <a:gd name="T25" fmla="*/ 0 h 63"/>
                  <a:gd name="T26" fmla="*/ 2147483646 w 66"/>
                  <a:gd name="T27" fmla="*/ 2147483646 h 63"/>
                  <a:gd name="T28" fmla="*/ 2147483646 w 66"/>
                  <a:gd name="T29" fmla="*/ 2147483646 h 6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6" h="63">
                    <a:moveTo>
                      <a:pt x="66" y="63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56"/>
                      <a:pt x="0" y="47"/>
                      <a:pt x="0" y="35"/>
                    </a:cubicBezTo>
                    <a:cubicBezTo>
                      <a:pt x="0" y="13"/>
                      <a:pt x="11" y="4"/>
                      <a:pt x="2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6"/>
                      <a:pt x="23" y="11"/>
                      <a:pt x="28" y="14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6" y="15"/>
                      <a:pt x="41" y="11"/>
                      <a:pt x="44" y="5"/>
                    </a:cubicBezTo>
                    <a:cubicBezTo>
                      <a:pt x="44" y="3"/>
                      <a:pt x="45" y="1"/>
                      <a:pt x="4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5" y="4"/>
                      <a:pt x="66" y="13"/>
                      <a:pt x="66" y="35"/>
                    </a:cubicBezTo>
                    <a:cubicBezTo>
                      <a:pt x="66" y="47"/>
                      <a:pt x="66" y="56"/>
                      <a:pt x="6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3" name="Freeform 1028"/>
              <p:cNvSpPr/>
              <p:nvPr/>
            </p:nvSpPr>
            <p:spPr bwMode="auto">
              <a:xfrm>
                <a:off x="2119313" y="4402139"/>
                <a:ext cx="55563" cy="73025"/>
              </a:xfrm>
              <a:custGeom>
                <a:avLst/>
                <a:gdLst>
                  <a:gd name="T0" fmla="*/ 2147483646 w 28"/>
                  <a:gd name="T1" fmla="*/ 2147483646 h 36"/>
                  <a:gd name="T2" fmla="*/ 0 w 28"/>
                  <a:gd name="T3" fmla="*/ 2147483646 h 36"/>
                  <a:gd name="T4" fmla="*/ 2147483646 w 28"/>
                  <a:gd name="T5" fmla="*/ 0 h 36"/>
                  <a:gd name="T6" fmla="*/ 2147483646 w 28"/>
                  <a:gd name="T7" fmla="*/ 2147483646 h 36"/>
                  <a:gd name="T8" fmla="*/ 2147483646 w 28"/>
                  <a:gd name="T9" fmla="*/ 214748364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6">
                    <a:moveTo>
                      <a:pt x="14" y="36"/>
                    </a:moveTo>
                    <a:cubicBezTo>
                      <a:pt x="8" y="36"/>
                      <a:pt x="0" y="28"/>
                      <a:pt x="0" y="18"/>
                    </a:cubicBezTo>
                    <a:cubicBezTo>
                      <a:pt x="0" y="8"/>
                      <a:pt x="3" y="0"/>
                      <a:pt x="14" y="0"/>
                    </a:cubicBezTo>
                    <a:cubicBezTo>
                      <a:pt x="25" y="0"/>
                      <a:pt x="28" y="8"/>
                      <a:pt x="28" y="18"/>
                    </a:cubicBezTo>
                    <a:cubicBezTo>
                      <a:pt x="28" y="28"/>
                      <a:pt x="20" y="36"/>
                      <a:pt x="1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4" name="Freeform 1029"/>
              <p:cNvSpPr/>
              <p:nvPr/>
            </p:nvSpPr>
            <p:spPr bwMode="auto">
              <a:xfrm>
                <a:off x="2028825" y="4321176"/>
                <a:ext cx="131763" cy="127000"/>
              </a:xfrm>
              <a:custGeom>
                <a:avLst/>
                <a:gdLst>
                  <a:gd name="T0" fmla="*/ 2147483646 w 66"/>
                  <a:gd name="T1" fmla="*/ 2147483646 h 64"/>
                  <a:gd name="T2" fmla="*/ 2147483646 w 66"/>
                  <a:gd name="T3" fmla="*/ 2147483646 h 64"/>
                  <a:gd name="T4" fmla="*/ 2147483646 w 66"/>
                  <a:gd name="T5" fmla="*/ 0 h 64"/>
                  <a:gd name="T6" fmla="*/ 2147483646 w 66"/>
                  <a:gd name="T7" fmla="*/ 0 h 64"/>
                  <a:gd name="T8" fmla="*/ 2147483646 w 66"/>
                  <a:gd name="T9" fmla="*/ 2147483646 h 64"/>
                  <a:gd name="T10" fmla="*/ 2147483646 w 66"/>
                  <a:gd name="T11" fmla="*/ 2147483646 h 64"/>
                  <a:gd name="T12" fmla="*/ 2147483646 w 66"/>
                  <a:gd name="T13" fmla="*/ 2147483646 h 64"/>
                  <a:gd name="T14" fmla="*/ 2147483646 w 66"/>
                  <a:gd name="T15" fmla="*/ 2147483646 h 64"/>
                  <a:gd name="T16" fmla="*/ 2147483646 w 66"/>
                  <a:gd name="T17" fmla="*/ 2147483646 h 64"/>
                  <a:gd name="T18" fmla="*/ 0 w 66"/>
                  <a:gd name="T19" fmla="*/ 2147483646 h 64"/>
                  <a:gd name="T20" fmla="*/ 0 w 66"/>
                  <a:gd name="T21" fmla="*/ 2147483646 h 64"/>
                  <a:gd name="T22" fmla="*/ 2147483646 w 66"/>
                  <a:gd name="T23" fmla="*/ 0 h 64"/>
                  <a:gd name="T24" fmla="*/ 2147483646 w 66"/>
                  <a:gd name="T25" fmla="*/ 0 h 64"/>
                  <a:gd name="T26" fmla="*/ 2147483646 w 66"/>
                  <a:gd name="T27" fmla="*/ 2147483646 h 64"/>
                  <a:gd name="T28" fmla="*/ 2147483646 w 66"/>
                  <a:gd name="T29" fmla="*/ 2147483646 h 64"/>
                  <a:gd name="T30" fmla="*/ 2147483646 w 66"/>
                  <a:gd name="T31" fmla="*/ 2147483646 h 64"/>
                  <a:gd name="T32" fmla="*/ 2147483646 w 66"/>
                  <a:gd name="T33" fmla="*/ 2147483646 h 64"/>
                  <a:gd name="T34" fmla="*/ 2147483646 w 66"/>
                  <a:gd name="T35" fmla="*/ 2147483646 h 6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6" h="64">
                    <a:moveTo>
                      <a:pt x="30" y="15"/>
                    </a:moveTo>
                    <a:cubicBezTo>
                      <a:pt x="35" y="16"/>
                      <a:pt x="41" y="12"/>
                      <a:pt x="44" y="5"/>
                    </a:cubicBezTo>
                    <a:cubicBezTo>
                      <a:pt x="44" y="3"/>
                      <a:pt x="45" y="2"/>
                      <a:pt x="4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5" y="4"/>
                      <a:pt x="66" y="14"/>
                      <a:pt x="66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3" y="35"/>
                      <a:pt x="61" y="35"/>
                      <a:pt x="57" y="35"/>
                    </a:cubicBezTo>
                    <a:cubicBezTo>
                      <a:pt x="43" y="35"/>
                      <a:pt x="39" y="45"/>
                      <a:pt x="39" y="59"/>
                    </a:cubicBezTo>
                    <a:cubicBezTo>
                      <a:pt x="39" y="60"/>
                      <a:pt x="39" y="62"/>
                      <a:pt x="39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57"/>
                      <a:pt x="0" y="48"/>
                      <a:pt x="0" y="35"/>
                    </a:cubicBezTo>
                    <a:cubicBezTo>
                      <a:pt x="0" y="14"/>
                      <a:pt x="11" y="4"/>
                      <a:pt x="2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6"/>
                      <a:pt x="23" y="12"/>
                      <a:pt x="27" y="14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33" y="39"/>
                      <a:pt x="33" y="39"/>
                      <a:pt x="33" y="39"/>
                    </a:cubicBezTo>
                    <a:lnTo>
                      <a:pt x="3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5" name="Freeform 1030"/>
              <p:cNvSpPr/>
              <p:nvPr/>
            </p:nvSpPr>
            <p:spPr bwMode="auto">
              <a:xfrm>
                <a:off x="2066925" y="4251326"/>
                <a:ext cx="55563" cy="74613"/>
              </a:xfrm>
              <a:custGeom>
                <a:avLst/>
                <a:gdLst>
                  <a:gd name="T0" fmla="*/ 2147483646 w 28"/>
                  <a:gd name="T1" fmla="*/ 2147483646 h 37"/>
                  <a:gd name="T2" fmla="*/ 0 w 28"/>
                  <a:gd name="T3" fmla="*/ 2147483646 h 37"/>
                  <a:gd name="T4" fmla="*/ 2147483646 w 28"/>
                  <a:gd name="T5" fmla="*/ 0 h 37"/>
                  <a:gd name="T6" fmla="*/ 2147483646 w 28"/>
                  <a:gd name="T7" fmla="*/ 2147483646 h 37"/>
                  <a:gd name="T8" fmla="*/ 2147483646 w 28"/>
                  <a:gd name="T9" fmla="*/ 2147483646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7">
                    <a:moveTo>
                      <a:pt x="14" y="37"/>
                    </a:moveTo>
                    <a:cubicBezTo>
                      <a:pt x="8" y="37"/>
                      <a:pt x="0" y="29"/>
                      <a:pt x="0" y="19"/>
                    </a:cubicBezTo>
                    <a:cubicBezTo>
                      <a:pt x="0" y="8"/>
                      <a:pt x="3" y="0"/>
                      <a:pt x="14" y="0"/>
                    </a:cubicBezTo>
                    <a:cubicBezTo>
                      <a:pt x="25" y="0"/>
                      <a:pt x="28" y="8"/>
                      <a:pt x="28" y="19"/>
                    </a:cubicBezTo>
                    <a:cubicBezTo>
                      <a:pt x="28" y="29"/>
                      <a:pt x="20" y="37"/>
                      <a:pt x="1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6" name="Rectangle 1031"/>
              <p:cNvSpPr>
                <a:spLocks noChangeArrowheads="1"/>
              </p:cNvSpPr>
              <p:nvPr/>
            </p:nvSpPr>
            <p:spPr bwMode="auto">
              <a:xfrm>
                <a:off x="1700213" y="4589464"/>
                <a:ext cx="354013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Freeform 1032"/>
              <p:cNvSpPr/>
              <p:nvPr/>
            </p:nvSpPr>
            <p:spPr bwMode="auto">
              <a:xfrm>
                <a:off x="1795463" y="4321176"/>
                <a:ext cx="165100" cy="101600"/>
              </a:xfrm>
              <a:custGeom>
                <a:avLst/>
                <a:gdLst>
                  <a:gd name="T0" fmla="*/ 2147483646 w 83"/>
                  <a:gd name="T1" fmla="*/ 0 h 51"/>
                  <a:gd name="T2" fmla="*/ 2147483646 w 83"/>
                  <a:gd name="T3" fmla="*/ 2147483646 h 51"/>
                  <a:gd name="T4" fmla="*/ 2147483646 w 83"/>
                  <a:gd name="T5" fmla="*/ 2147483646 h 51"/>
                  <a:gd name="T6" fmla="*/ 0 w 83"/>
                  <a:gd name="T7" fmla="*/ 2147483646 h 51"/>
                  <a:gd name="T8" fmla="*/ 0 w 83"/>
                  <a:gd name="T9" fmla="*/ 2147483646 h 51"/>
                  <a:gd name="T10" fmla="*/ 2147483646 w 83"/>
                  <a:gd name="T11" fmla="*/ 0 h 51"/>
                  <a:gd name="T12" fmla="*/ 2147483646 w 83"/>
                  <a:gd name="T13" fmla="*/ 2147483646 h 51"/>
                  <a:gd name="T14" fmla="*/ 2147483646 w 83"/>
                  <a:gd name="T15" fmla="*/ 0 h 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3" h="51">
                    <a:moveTo>
                      <a:pt x="58" y="0"/>
                    </a:moveTo>
                    <a:cubicBezTo>
                      <a:pt x="69" y="3"/>
                      <a:pt x="83" y="11"/>
                      <a:pt x="83" y="28"/>
                    </a:cubicBezTo>
                    <a:cubicBezTo>
                      <a:pt x="83" y="38"/>
                      <a:pt x="83" y="45"/>
                      <a:pt x="83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45"/>
                      <a:pt x="0" y="38"/>
                      <a:pt x="0" y="28"/>
                    </a:cubicBezTo>
                    <a:cubicBezTo>
                      <a:pt x="0" y="11"/>
                      <a:pt x="14" y="3"/>
                      <a:pt x="25" y="0"/>
                    </a:cubicBezTo>
                    <a:cubicBezTo>
                      <a:pt x="41" y="45"/>
                      <a:pt x="41" y="45"/>
                      <a:pt x="41" y="45"/>
                    </a:cubicBezTo>
                    <a:lnTo>
                      <a:pt x="5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8" name="Freeform 1033"/>
              <p:cNvSpPr/>
              <p:nvPr/>
            </p:nvSpPr>
            <p:spPr bwMode="auto">
              <a:xfrm>
                <a:off x="1847850" y="4243389"/>
                <a:ext cx="60325" cy="77788"/>
              </a:xfrm>
              <a:custGeom>
                <a:avLst/>
                <a:gdLst>
                  <a:gd name="T0" fmla="*/ 2147483646 w 30"/>
                  <a:gd name="T1" fmla="*/ 0 h 39"/>
                  <a:gd name="T2" fmla="*/ 2147483646 w 30"/>
                  <a:gd name="T3" fmla="*/ 2147483646 h 39"/>
                  <a:gd name="T4" fmla="*/ 2147483646 w 30"/>
                  <a:gd name="T5" fmla="*/ 2147483646 h 39"/>
                  <a:gd name="T6" fmla="*/ 0 w 30"/>
                  <a:gd name="T7" fmla="*/ 2147483646 h 39"/>
                  <a:gd name="T8" fmla="*/ 2147483646 w 30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15" y="0"/>
                    </a:moveTo>
                    <a:cubicBezTo>
                      <a:pt x="27" y="0"/>
                      <a:pt x="30" y="9"/>
                      <a:pt x="30" y="20"/>
                    </a:cubicBezTo>
                    <a:cubicBezTo>
                      <a:pt x="30" y="31"/>
                      <a:pt x="22" y="39"/>
                      <a:pt x="15" y="39"/>
                    </a:cubicBez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3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9" name="Freeform 1034"/>
              <p:cNvSpPr/>
              <p:nvPr/>
            </p:nvSpPr>
            <p:spPr bwMode="auto">
              <a:xfrm>
                <a:off x="1868488" y="4329114"/>
                <a:ext cx="23813" cy="61913"/>
              </a:xfrm>
              <a:custGeom>
                <a:avLst/>
                <a:gdLst>
                  <a:gd name="T0" fmla="*/ 2147483646 w 15"/>
                  <a:gd name="T1" fmla="*/ 2147483646 h 39"/>
                  <a:gd name="T2" fmla="*/ 2147483646 w 15"/>
                  <a:gd name="T3" fmla="*/ 2147483646 h 39"/>
                  <a:gd name="T4" fmla="*/ 0 w 15"/>
                  <a:gd name="T5" fmla="*/ 2147483646 h 39"/>
                  <a:gd name="T6" fmla="*/ 2147483646 w 15"/>
                  <a:gd name="T7" fmla="*/ 0 h 39"/>
                  <a:gd name="T8" fmla="*/ 2147483646 w 15"/>
                  <a:gd name="T9" fmla="*/ 0 h 39"/>
                  <a:gd name="T10" fmla="*/ 2147483646 w 15"/>
                  <a:gd name="T11" fmla="*/ 2147483646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39">
                    <a:moveTo>
                      <a:pt x="15" y="20"/>
                    </a:moveTo>
                    <a:lnTo>
                      <a:pt x="6" y="39"/>
                    </a:lnTo>
                    <a:lnTo>
                      <a:pt x="0" y="2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5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0" name="Freeform 1035"/>
              <p:cNvSpPr/>
              <p:nvPr/>
            </p:nvSpPr>
            <p:spPr bwMode="auto">
              <a:xfrm>
                <a:off x="1682750" y="4438651"/>
                <a:ext cx="392113" cy="139700"/>
              </a:xfrm>
              <a:custGeom>
                <a:avLst/>
                <a:gdLst>
                  <a:gd name="T0" fmla="*/ 0 w 247"/>
                  <a:gd name="T1" fmla="*/ 2147483646 h 88"/>
                  <a:gd name="T2" fmla="*/ 2147483646 w 247"/>
                  <a:gd name="T3" fmla="*/ 0 h 88"/>
                  <a:gd name="T4" fmla="*/ 2147483646 w 247"/>
                  <a:gd name="T5" fmla="*/ 0 h 88"/>
                  <a:gd name="T6" fmla="*/ 2147483646 w 247"/>
                  <a:gd name="T7" fmla="*/ 0 h 88"/>
                  <a:gd name="T8" fmla="*/ 2147483646 w 247"/>
                  <a:gd name="T9" fmla="*/ 0 h 88"/>
                  <a:gd name="T10" fmla="*/ 2147483646 w 247"/>
                  <a:gd name="T11" fmla="*/ 0 h 88"/>
                  <a:gd name="T12" fmla="*/ 2147483646 w 247"/>
                  <a:gd name="T13" fmla="*/ 2147483646 h 88"/>
                  <a:gd name="T14" fmla="*/ 2147483646 w 247"/>
                  <a:gd name="T15" fmla="*/ 2147483646 h 88"/>
                  <a:gd name="T16" fmla="*/ 2147483646 w 247"/>
                  <a:gd name="T17" fmla="*/ 2147483646 h 88"/>
                  <a:gd name="T18" fmla="*/ 0 w 247"/>
                  <a:gd name="T19" fmla="*/ 2147483646 h 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7" h="88">
                    <a:moveTo>
                      <a:pt x="0" y="88"/>
                    </a:moveTo>
                    <a:lnTo>
                      <a:pt x="49" y="0"/>
                    </a:lnTo>
                    <a:lnTo>
                      <a:pt x="123" y="0"/>
                    </a:lnTo>
                    <a:lnTo>
                      <a:pt x="198" y="0"/>
                    </a:lnTo>
                    <a:lnTo>
                      <a:pt x="247" y="88"/>
                    </a:lnTo>
                    <a:lnTo>
                      <a:pt x="186" y="88"/>
                    </a:lnTo>
                    <a:lnTo>
                      <a:pt x="61" y="88"/>
                    </a:lnTo>
                    <a:lnTo>
                      <a:pt x="0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1" name="Freeform 1036"/>
              <p:cNvSpPr/>
              <p:nvPr/>
            </p:nvSpPr>
            <p:spPr bwMode="auto">
              <a:xfrm>
                <a:off x="1595438" y="4321176"/>
                <a:ext cx="130175" cy="127000"/>
              </a:xfrm>
              <a:custGeom>
                <a:avLst/>
                <a:gdLst>
                  <a:gd name="T0" fmla="*/ 2147483646 w 66"/>
                  <a:gd name="T1" fmla="*/ 2147483646 h 64"/>
                  <a:gd name="T2" fmla="*/ 2147483646 w 66"/>
                  <a:gd name="T3" fmla="*/ 2147483646 h 64"/>
                  <a:gd name="T4" fmla="*/ 2147483646 w 66"/>
                  <a:gd name="T5" fmla="*/ 2147483646 h 64"/>
                  <a:gd name="T6" fmla="*/ 0 w 66"/>
                  <a:gd name="T7" fmla="*/ 2147483646 h 64"/>
                  <a:gd name="T8" fmla="*/ 0 w 66"/>
                  <a:gd name="T9" fmla="*/ 2147483646 h 64"/>
                  <a:gd name="T10" fmla="*/ 2147483646 w 66"/>
                  <a:gd name="T11" fmla="*/ 0 h 64"/>
                  <a:gd name="T12" fmla="*/ 2147483646 w 66"/>
                  <a:gd name="T13" fmla="*/ 0 h 64"/>
                  <a:gd name="T14" fmla="*/ 2147483646 w 66"/>
                  <a:gd name="T15" fmla="*/ 2147483646 h 64"/>
                  <a:gd name="T16" fmla="*/ 2147483646 w 66"/>
                  <a:gd name="T17" fmla="*/ 2147483646 h 64"/>
                  <a:gd name="T18" fmla="*/ 2147483646 w 66"/>
                  <a:gd name="T19" fmla="*/ 2147483646 h 64"/>
                  <a:gd name="T20" fmla="*/ 2147483646 w 66"/>
                  <a:gd name="T21" fmla="*/ 2147483646 h 64"/>
                  <a:gd name="T22" fmla="*/ 2147483646 w 66"/>
                  <a:gd name="T23" fmla="*/ 2147483646 h 64"/>
                  <a:gd name="T24" fmla="*/ 2147483646 w 66"/>
                  <a:gd name="T25" fmla="*/ 2147483646 h 64"/>
                  <a:gd name="T26" fmla="*/ 2147483646 w 66"/>
                  <a:gd name="T27" fmla="*/ 0 h 64"/>
                  <a:gd name="T28" fmla="*/ 2147483646 w 66"/>
                  <a:gd name="T29" fmla="*/ 0 h 64"/>
                  <a:gd name="T30" fmla="*/ 2147483646 w 66"/>
                  <a:gd name="T31" fmla="*/ 2147483646 h 64"/>
                  <a:gd name="T32" fmla="*/ 2147483646 w 66"/>
                  <a:gd name="T33" fmla="*/ 2147483646 h 64"/>
                  <a:gd name="T34" fmla="*/ 2147483646 w 66"/>
                  <a:gd name="T35" fmla="*/ 2147483646 h 6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6" h="64">
                    <a:moveTo>
                      <a:pt x="26" y="64"/>
                    </a:moveTo>
                    <a:cubicBezTo>
                      <a:pt x="27" y="62"/>
                      <a:pt x="27" y="60"/>
                      <a:pt x="27" y="59"/>
                    </a:cubicBezTo>
                    <a:cubicBezTo>
                      <a:pt x="27" y="46"/>
                      <a:pt x="23" y="35"/>
                      <a:pt x="9" y="35"/>
                    </a:cubicBezTo>
                    <a:cubicBezTo>
                      <a:pt x="5" y="35"/>
                      <a:pt x="2" y="35"/>
                      <a:pt x="0" y="37"/>
                    </a:cubicBezTo>
                    <a:cubicBezTo>
                      <a:pt x="0" y="36"/>
                      <a:pt x="0" y="36"/>
                      <a:pt x="0" y="35"/>
                    </a:cubicBezTo>
                    <a:cubicBezTo>
                      <a:pt x="0" y="14"/>
                      <a:pt x="11" y="4"/>
                      <a:pt x="2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2"/>
                      <a:pt x="22" y="4"/>
                      <a:pt x="22" y="5"/>
                    </a:cubicBezTo>
                    <a:cubicBezTo>
                      <a:pt x="25" y="12"/>
                      <a:pt x="30" y="16"/>
                      <a:pt x="36" y="15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3" y="12"/>
                      <a:pt x="46" y="6"/>
                      <a:pt x="4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5" y="4"/>
                      <a:pt x="66" y="14"/>
                      <a:pt x="66" y="35"/>
                    </a:cubicBezTo>
                    <a:cubicBezTo>
                      <a:pt x="66" y="48"/>
                      <a:pt x="66" y="57"/>
                      <a:pt x="66" y="64"/>
                    </a:cubicBezTo>
                    <a:lnTo>
                      <a:pt x="26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2" name="Freeform 1037"/>
              <p:cNvSpPr/>
              <p:nvPr/>
            </p:nvSpPr>
            <p:spPr bwMode="auto">
              <a:xfrm>
                <a:off x="1633538" y="4251326"/>
                <a:ext cx="55563" cy="74613"/>
              </a:xfrm>
              <a:custGeom>
                <a:avLst/>
                <a:gdLst>
                  <a:gd name="T0" fmla="*/ 2147483646 w 28"/>
                  <a:gd name="T1" fmla="*/ 2147483646 h 37"/>
                  <a:gd name="T2" fmla="*/ 0 w 28"/>
                  <a:gd name="T3" fmla="*/ 2147483646 h 37"/>
                  <a:gd name="T4" fmla="*/ 2147483646 w 28"/>
                  <a:gd name="T5" fmla="*/ 0 h 37"/>
                  <a:gd name="T6" fmla="*/ 2147483646 w 28"/>
                  <a:gd name="T7" fmla="*/ 2147483646 h 37"/>
                  <a:gd name="T8" fmla="*/ 2147483646 w 28"/>
                  <a:gd name="T9" fmla="*/ 2147483646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7">
                    <a:moveTo>
                      <a:pt x="14" y="37"/>
                    </a:moveTo>
                    <a:cubicBezTo>
                      <a:pt x="8" y="37"/>
                      <a:pt x="0" y="29"/>
                      <a:pt x="0" y="19"/>
                    </a:cubicBezTo>
                    <a:cubicBezTo>
                      <a:pt x="0" y="8"/>
                      <a:pt x="3" y="0"/>
                      <a:pt x="14" y="0"/>
                    </a:cubicBezTo>
                    <a:cubicBezTo>
                      <a:pt x="25" y="0"/>
                      <a:pt x="28" y="8"/>
                      <a:pt x="28" y="19"/>
                    </a:cubicBezTo>
                    <a:cubicBezTo>
                      <a:pt x="28" y="29"/>
                      <a:pt x="20" y="37"/>
                      <a:pt x="1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3" name="Freeform 1038"/>
              <p:cNvSpPr/>
              <p:nvPr/>
            </p:nvSpPr>
            <p:spPr bwMode="auto">
              <a:xfrm>
                <a:off x="1543050" y="4471989"/>
                <a:ext cx="131763" cy="125413"/>
              </a:xfrm>
              <a:custGeom>
                <a:avLst/>
                <a:gdLst>
                  <a:gd name="T0" fmla="*/ 2147483646 w 66"/>
                  <a:gd name="T1" fmla="*/ 2147483646 h 63"/>
                  <a:gd name="T2" fmla="*/ 2147483646 w 66"/>
                  <a:gd name="T3" fmla="*/ 0 h 63"/>
                  <a:gd name="T4" fmla="*/ 2147483646 w 66"/>
                  <a:gd name="T5" fmla="*/ 0 h 63"/>
                  <a:gd name="T6" fmla="*/ 2147483646 w 66"/>
                  <a:gd name="T7" fmla="*/ 2147483646 h 63"/>
                  <a:gd name="T8" fmla="*/ 2147483646 w 66"/>
                  <a:gd name="T9" fmla="*/ 2147483646 h 63"/>
                  <a:gd name="T10" fmla="*/ 0 w 66"/>
                  <a:gd name="T11" fmla="*/ 2147483646 h 63"/>
                  <a:gd name="T12" fmla="*/ 0 w 66"/>
                  <a:gd name="T13" fmla="*/ 2147483646 h 63"/>
                  <a:gd name="T14" fmla="*/ 2147483646 w 66"/>
                  <a:gd name="T15" fmla="*/ 0 h 63"/>
                  <a:gd name="T16" fmla="*/ 2147483646 w 66"/>
                  <a:gd name="T17" fmla="*/ 0 h 63"/>
                  <a:gd name="T18" fmla="*/ 2147483646 w 66"/>
                  <a:gd name="T19" fmla="*/ 2147483646 h 63"/>
                  <a:gd name="T20" fmla="*/ 2147483646 w 66"/>
                  <a:gd name="T21" fmla="*/ 2147483646 h 63"/>
                  <a:gd name="T22" fmla="*/ 2147483646 w 66"/>
                  <a:gd name="T23" fmla="*/ 2147483646 h 63"/>
                  <a:gd name="T24" fmla="*/ 2147483646 w 66"/>
                  <a:gd name="T25" fmla="*/ 2147483646 h 63"/>
                  <a:gd name="T26" fmla="*/ 2147483646 w 66"/>
                  <a:gd name="T27" fmla="*/ 2147483646 h 63"/>
                  <a:gd name="T28" fmla="*/ 2147483646 w 66"/>
                  <a:gd name="T29" fmla="*/ 2147483646 h 6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6" h="63">
                    <a:moveTo>
                      <a:pt x="38" y="14"/>
                    </a:moveTo>
                    <a:cubicBezTo>
                      <a:pt x="43" y="11"/>
                      <a:pt x="45" y="6"/>
                      <a:pt x="4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5" y="4"/>
                      <a:pt x="66" y="13"/>
                      <a:pt x="66" y="35"/>
                    </a:cubicBezTo>
                    <a:cubicBezTo>
                      <a:pt x="66" y="47"/>
                      <a:pt x="66" y="56"/>
                      <a:pt x="66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56"/>
                      <a:pt x="0" y="47"/>
                      <a:pt x="0" y="35"/>
                    </a:cubicBezTo>
                    <a:cubicBezTo>
                      <a:pt x="0" y="13"/>
                      <a:pt x="11" y="4"/>
                      <a:pt x="2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3"/>
                      <a:pt x="22" y="5"/>
                    </a:cubicBezTo>
                    <a:cubicBezTo>
                      <a:pt x="25" y="11"/>
                      <a:pt x="30" y="15"/>
                      <a:pt x="36" y="14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5" y="38"/>
                      <a:pt x="45" y="38"/>
                      <a:pt x="45" y="38"/>
                    </a:cubicBezTo>
                    <a:lnTo>
                      <a:pt x="3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4" name="Freeform 1039"/>
              <p:cNvSpPr/>
              <p:nvPr/>
            </p:nvSpPr>
            <p:spPr bwMode="auto">
              <a:xfrm>
                <a:off x="1581150" y="4402139"/>
                <a:ext cx="55563" cy="73025"/>
              </a:xfrm>
              <a:custGeom>
                <a:avLst/>
                <a:gdLst>
                  <a:gd name="T0" fmla="*/ 0 w 28"/>
                  <a:gd name="T1" fmla="*/ 2147483646 h 36"/>
                  <a:gd name="T2" fmla="*/ 2147483646 w 28"/>
                  <a:gd name="T3" fmla="*/ 0 h 36"/>
                  <a:gd name="T4" fmla="*/ 2147483646 w 28"/>
                  <a:gd name="T5" fmla="*/ 2147483646 h 36"/>
                  <a:gd name="T6" fmla="*/ 2147483646 w 28"/>
                  <a:gd name="T7" fmla="*/ 2147483646 h 36"/>
                  <a:gd name="T8" fmla="*/ 0 w 28"/>
                  <a:gd name="T9" fmla="*/ 214748364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6">
                    <a:moveTo>
                      <a:pt x="0" y="18"/>
                    </a:moveTo>
                    <a:cubicBezTo>
                      <a:pt x="0" y="8"/>
                      <a:pt x="3" y="0"/>
                      <a:pt x="14" y="0"/>
                    </a:cubicBezTo>
                    <a:cubicBezTo>
                      <a:pt x="25" y="0"/>
                      <a:pt x="28" y="8"/>
                      <a:pt x="28" y="18"/>
                    </a:cubicBezTo>
                    <a:cubicBezTo>
                      <a:pt x="28" y="28"/>
                      <a:pt x="20" y="36"/>
                      <a:pt x="14" y="36"/>
                    </a:cubicBezTo>
                    <a:cubicBezTo>
                      <a:pt x="8" y="36"/>
                      <a:pt x="0" y="28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4034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4036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44037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684649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SERVICE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4039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4053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55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44056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8" name="组合 1037"/>
          <p:cNvGrpSpPr/>
          <p:nvPr/>
        </p:nvGrpSpPr>
        <p:grpSpPr>
          <a:xfrm>
            <a:off x="1185863" y="1498600"/>
            <a:ext cx="2028825" cy="3171825"/>
            <a:chOff x="407988" y="1752600"/>
            <a:chExt cx="2027809" cy="3171826"/>
          </a:xfrm>
        </p:grpSpPr>
        <p:grpSp>
          <p:nvGrpSpPr>
            <p:cNvPr id="44060" name="Group 36"/>
            <p:cNvGrpSpPr>
              <a:grpSpLocks noChangeAspect="1"/>
            </p:cNvGrpSpPr>
            <p:nvPr/>
          </p:nvGrpSpPr>
          <p:grpSpPr>
            <a:xfrm>
              <a:off x="407988" y="1752600"/>
              <a:ext cx="2027809" cy="3171826"/>
              <a:chOff x="2359" y="436"/>
              <a:chExt cx="2065" cy="3230"/>
            </a:xfrm>
          </p:grpSpPr>
          <p:sp>
            <p:nvSpPr>
              <p:cNvPr id="98" name="Freeform 37"/>
              <p:cNvSpPr>
                <a:spLocks noEditPoints="1"/>
              </p:cNvSpPr>
              <p:nvPr/>
            </p:nvSpPr>
            <p:spPr bwMode="auto">
              <a:xfrm>
                <a:off x="2359" y="2683"/>
                <a:ext cx="2018" cy="983"/>
              </a:xfrm>
              <a:custGeom>
                <a:avLst/>
                <a:gdLst>
                  <a:gd name="T0" fmla="*/ 83 w 85"/>
                  <a:gd name="T1" fmla="*/ 23 h 42"/>
                  <a:gd name="T2" fmla="*/ 73 w 85"/>
                  <a:gd name="T3" fmla="*/ 28 h 42"/>
                  <a:gd name="T4" fmla="*/ 73 w 85"/>
                  <a:gd name="T5" fmla="*/ 29 h 42"/>
                  <a:gd name="T6" fmla="*/ 73 w 85"/>
                  <a:gd name="T7" fmla="*/ 29 h 42"/>
                  <a:gd name="T8" fmla="*/ 73 w 85"/>
                  <a:gd name="T9" fmla="*/ 29 h 42"/>
                  <a:gd name="T10" fmla="*/ 73 w 85"/>
                  <a:gd name="T11" fmla="*/ 29 h 42"/>
                  <a:gd name="T12" fmla="*/ 73 w 85"/>
                  <a:gd name="T13" fmla="*/ 29 h 42"/>
                  <a:gd name="T14" fmla="*/ 73 w 85"/>
                  <a:gd name="T15" fmla="*/ 29 h 42"/>
                  <a:gd name="T16" fmla="*/ 73 w 85"/>
                  <a:gd name="T17" fmla="*/ 29 h 42"/>
                  <a:gd name="T18" fmla="*/ 73 w 85"/>
                  <a:gd name="T19" fmla="*/ 29 h 42"/>
                  <a:gd name="T20" fmla="*/ 73 w 85"/>
                  <a:gd name="T21" fmla="*/ 29 h 42"/>
                  <a:gd name="T22" fmla="*/ 73 w 85"/>
                  <a:gd name="T23" fmla="*/ 30 h 42"/>
                  <a:gd name="T24" fmla="*/ 85 w 85"/>
                  <a:gd name="T25" fmla="*/ 23 h 42"/>
                  <a:gd name="T26" fmla="*/ 85 w 85"/>
                  <a:gd name="T27" fmla="*/ 23 h 42"/>
                  <a:gd name="T28" fmla="*/ 84 w 85"/>
                  <a:gd name="T29" fmla="*/ 23 h 42"/>
                  <a:gd name="T30" fmla="*/ 83 w 85"/>
                  <a:gd name="T31" fmla="*/ 23 h 42"/>
                  <a:gd name="T32" fmla="*/ 17 w 85"/>
                  <a:gd name="T33" fmla="*/ 0 h 42"/>
                  <a:gd name="T34" fmla="*/ 3 w 85"/>
                  <a:gd name="T35" fmla="*/ 8 h 42"/>
                  <a:gd name="T36" fmla="*/ 3 w 85"/>
                  <a:gd name="T37" fmla="*/ 16 h 42"/>
                  <a:gd name="T38" fmla="*/ 45 w 85"/>
                  <a:gd name="T39" fmla="*/ 40 h 42"/>
                  <a:gd name="T40" fmla="*/ 50 w 85"/>
                  <a:gd name="T41" fmla="*/ 42 h 42"/>
                  <a:gd name="T42" fmla="*/ 55 w 85"/>
                  <a:gd name="T43" fmla="*/ 40 h 42"/>
                  <a:gd name="T44" fmla="*/ 71 w 85"/>
                  <a:gd name="T45" fmla="*/ 31 h 42"/>
                  <a:gd name="T46" fmla="*/ 70 w 85"/>
                  <a:gd name="T47" fmla="*/ 31 h 42"/>
                  <a:gd name="T48" fmla="*/ 18 w 85"/>
                  <a:gd name="T49" fmla="*/ 1 h 42"/>
                  <a:gd name="T50" fmla="*/ 17 w 85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" h="42">
                    <a:moveTo>
                      <a:pt x="83" y="23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30"/>
                      <a:pt x="73" y="30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3" y="23"/>
                      <a:pt x="83" y="23"/>
                      <a:pt x="83" y="23"/>
                    </a:cubicBezTo>
                    <a:moveTo>
                      <a:pt x="17" y="0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0" y="10"/>
                      <a:pt x="0" y="14"/>
                      <a:pt x="3" y="16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1"/>
                      <a:pt x="48" y="42"/>
                      <a:pt x="50" y="42"/>
                    </a:cubicBezTo>
                    <a:cubicBezTo>
                      <a:pt x="52" y="42"/>
                      <a:pt x="53" y="41"/>
                      <a:pt x="55" y="40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1" y="31"/>
                      <a:pt x="70" y="3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7" y="0"/>
                      <a:pt x="17" y="0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75000"/>
                      <a:alpha val="77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72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062" name="Freeform 38"/>
              <p:cNvSpPr/>
              <p:nvPr/>
            </p:nvSpPr>
            <p:spPr>
              <a:xfrm>
                <a:off x="2763" y="436"/>
                <a:ext cx="1661" cy="2809"/>
              </a:xfrm>
              <a:custGeom>
                <a:avLst/>
                <a:gdLst/>
                <a:ahLst/>
                <a:cxnLst>
                  <a:cxn ang="0">
                    <a:pos x="160476" y="0"/>
                  </a:cxn>
                  <a:cxn ang="0">
                    <a:pos x="13502" y="76709"/>
                  </a:cxn>
                  <a:cxn ang="0">
                    <a:pos x="0" y="115614"/>
                  </a:cxn>
                  <a:cxn ang="0">
                    <a:pos x="0" y="1167140"/>
                  </a:cxn>
                  <a:cxn ang="0">
                    <a:pos x="53484" y="1192889"/>
                  </a:cxn>
                  <a:cxn ang="0">
                    <a:pos x="173408" y="1128773"/>
                  </a:cxn>
                  <a:cxn ang="0">
                    <a:pos x="895232" y="1526598"/>
                  </a:cxn>
                  <a:cxn ang="0">
                    <a:pos x="935214" y="1500825"/>
                  </a:cxn>
                  <a:cxn ang="0">
                    <a:pos x="935214" y="436167"/>
                  </a:cxn>
                  <a:cxn ang="0">
                    <a:pos x="908757" y="397801"/>
                  </a:cxn>
                  <a:cxn ang="0">
                    <a:pos x="200435" y="0"/>
                  </a:cxn>
                  <a:cxn ang="0">
                    <a:pos x="160476" y="0"/>
                  </a:cxn>
                </a:cxnLst>
                <a:pathLst>
                  <a:path w="70" h="120">
                    <a:moveTo>
                      <a:pt x="12" y="0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4" y="93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20"/>
                      <a:pt x="70" y="119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</a:path>
                </a:pathLst>
              </a:custGeom>
              <a:solidFill>
                <a:srgbClr val="555FD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63" name="Freeform 39"/>
              <p:cNvSpPr/>
              <p:nvPr/>
            </p:nvSpPr>
            <p:spPr>
              <a:xfrm>
                <a:off x="2834" y="506"/>
                <a:ext cx="1543" cy="2880"/>
              </a:xfrm>
              <a:custGeom>
                <a:avLst/>
                <a:gdLst/>
                <a:ahLst/>
                <a:cxnLst>
                  <a:cxn ang="0">
                    <a:pos x="174122" y="12620"/>
                  </a:cxn>
                  <a:cxn ang="0">
                    <a:pos x="107060" y="12620"/>
                  </a:cxn>
                  <a:cxn ang="0">
                    <a:pos x="26492" y="64156"/>
                  </a:cxn>
                  <a:cxn ang="0">
                    <a:pos x="26492" y="141448"/>
                  </a:cxn>
                  <a:cxn ang="0">
                    <a:pos x="682410" y="500558"/>
                  </a:cxn>
                  <a:cxn ang="0">
                    <a:pos x="682410" y="1578942"/>
                  </a:cxn>
                  <a:cxn ang="0">
                    <a:pos x="855985" y="1476433"/>
                  </a:cxn>
                  <a:cxn ang="0">
                    <a:pos x="869492" y="1450654"/>
                  </a:cxn>
                  <a:cxn ang="0">
                    <a:pos x="869492" y="423805"/>
                  </a:cxn>
                  <a:cxn ang="0">
                    <a:pos x="843024" y="384866"/>
                  </a:cxn>
                  <a:cxn ang="0">
                    <a:pos x="174122" y="12620"/>
                  </a:cxn>
                </a:cxnLst>
                <a:pathLst>
                  <a:path w="65" h="123">
                    <a:moveTo>
                      <a:pt x="13" y="1"/>
                    </a:moveTo>
                    <a:cubicBezTo>
                      <a:pt x="12" y="0"/>
                      <a:pt x="10" y="0"/>
                      <a:pt x="8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9"/>
                      <a:pt x="2" y="11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5" y="114"/>
                      <a:pt x="65" y="11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2"/>
                      <a:pt x="64" y="31"/>
                      <a:pt x="63" y="30"/>
                    </a:cubicBezTo>
                    <a:cubicBezTo>
                      <a:pt x="13" y="1"/>
                      <a:pt x="13" y="1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64" name="Freeform 40"/>
              <p:cNvSpPr/>
              <p:nvPr/>
            </p:nvSpPr>
            <p:spPr>
              <a:xfrm>
                <a:off x="2858" y="529"/>
                <a:ext cx="1519" cy="2810"/>
              </a:xfrm>
              <a:custGeom>
                <a:avLst/>
                <a:gdLst/>
                <a:ahLst/>
                <a:cxnLst>
                  <a:cxn ang="0">
                    <a:pos x="133506" y="0"/>
                  </a:cxn>
                  <a:cxn ang="0">
                    <a:pos x="93513" y="0"/>
                  </a:cxn>
                  <a:cxn ang="0">
                    <a:pos x="13529" y="51540"/>
                  </a:cxn>
                  <a:cxn ang="0">
                    <a:pos x="0" y="77322"/>
                  </a:cxn>
                  <a:cxn ang="0">
                    <a:pos x="681628" y="449647"/>
                  </a:cxn>
                  <a:cxn ang="0">
                    <a:pos x="695132" y="488027"/>
                  </a:cxn>
                  <a:cxn ang="0">
                    <a:pos x="695132" y="488027"/>
                  </a:cxn>
                  <a:cxn ang="0">
                    <a:pos x="695132" y="488027"/>
                  </a:cxn>
                  <a:cxn ang="0">
                    <a:pos x="695132" y="488027"/>
                  </a:cxn>
                  <a:cxn ang="0">
                    <a:pos x="695132" y="1540840"/>
                  </a:cxn>
                  <a:cxn ang="0">
                    <a:pos x="842167" y="1464080"/>
                  </a:cxn>
                  <a:cxn ang="0">
                    <a:pos x="855695" y="1438299"/>
                  </a:cxn>
                  <a:cxn ang="0">
                    <a:pos x="855695" y="410705"/>
                  </a:cxn>
                  <a:cxn ang="0">
                    <a:pos x="829208" y="372325"/>
                  </a:cxn>
                  <a:cxn ang="0">
                    <a:pos x="160539" y="0"/>
                  </a:cxn>
                  <a:cxn ang="0">
                    <a:pos x="133506" y="0"/>
                  </a:cxn>
                </a:cxnLst>
                <a:pathLst>
                  <a:path w="64" h="120">
                    <a:moveTo>
                      <a:pt x="10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6"/>
                      <a:pt x="52" y="37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4" y="113"/>
                      <a:pt x="64" y="11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1"/>
                      <a:pt x="63" y="30"/>
                      <a:pt x="62" y="2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D9D9D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65" name="Freeform 41"/>
              <p:cNvSpPr/>
              <p:nvPr/>
            </p:nvSpPr>
            <p:spPr>
              <a:xfrm>
                <a:off x="2763" y="623"/>
                <a:ext cx="1329" cy="2809"/>
              </a:xfrm>
              <a:custGeom>
                <a:avLst/>
                <a:gdLst/>
                <a:ahLst/>
                <a:cxnLst>
                  <a:cxn ang="0">
                    <a:pos x="708523" y="1526598"/>
                  </a:cxn>
                  <a:cxn ang="0">
                    <a:pos x="13527" y="1141390"/>
                  </a:cxn>
                  <a:cxn ang="0">
                    <a:pos x="0" y="1103024"/>
                  </a:cxn>
                  <a:cxn ang="0">
                    <a:pos x="0" y="12594"/>
                  </a:cxn>
                  <a:cxn ang="0">
                    <a:pos x="13527" y="0"/>
                  </a:cxn>
                  <a:cxn ang="0">
                    <a:pos x="734984" y="397801"/>
                  </a:cxn>
                  <a:cxn ang="0">
                    <a:pos x="748512" y="436167"/>
                  </a:cxn>
                  <a:cxn ang="0">
                    <a:pos x="748512" y="1500825"/>
                  </a:cxn>
                  <a:cxn ang="0">
                    <a:pos x="708523" y="1526598"/>
                  </a:cxn>
                </a:cxnLst>
                <a:pathLst>
                  <a:path w="56" h="120">
                    <a:moveTo>
                      <a:pt x="53" y="119"/>
                    </a:moveTo>
                    <a:cubicBezTo>
                      <a:pt x="1" y="89"/>
                      <a:pt x="1" y="89"/>
                      <a:pt x="1" y="89"/>
                    </a:cubicBezTo>
                    <a:cubicBezTo>
                      <a:pt x="0" y="88"/>
                      <a:pt x="0" y="87"/>
                      <a:pt x="0" y="8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2"/>
                      <a:pt x="56" y="33"/>
                      <a:pt x="56" y="34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9"/>
                      <a:pt x="55" y="120"/>
                      <a:pt x="53" y="119"/>
                    </a:cubicBezTo>
                  </a:path>
                </a:pathLst>
              </a:custGeom>
              <a:solidFill>
                <a:srgbClr val="555FD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66" name="Freeform 42"/>
              <p:cNvSpPr/>
              <p:nvPr/>
            </p:nvSpPr>
            <p:spPr>
              <a:xfrm>
                <a:off x="2763" y="436"/>
                <a:ext cx="1661" cy="2973"/>
              </a:xfrm>
              <a:custGeom>
                <a:avLst/>
                <a:gdLst/>
                <a:ahLst/>
                <a:cxnLst>
                  <a:cxn ang="0">
                    <a:pos x="908757" y="397844"/>
                  </a:cxn>
                  <a:cxn ang="0">
                    <a:pos x="200435" y="0"/>
                  </a:cxn>
                  <a:cxn ang="0">
                    <a:pos x="160476" y="0"/>
                  </a:cxn>
                  <a:cxn ang="0">
                    <a:pos x="13502" y="76713"/>
                  </a:cxn>
                  <a:cxn ang="0">
                    <a:pos x="0" y="115619"/>
                  </a:cxn>
                  <a:cxn ang="0">
                    <a:pos x="0" y="115619"/>
                  </a:cxn>
                  <a:cxn ang="0">
                    <a:pos x="708322" y="512924"/>
                  </a:cxn>
                  <a:cxn ang="0">
                    <a:pos x="734779" y="551831"/>
                  </a:cxn>
                  <a:cxn ang="0">
                    <a:pos x="734779" y="1616610"/>
                  </a:cxn>
                  <a:cxn ang="0">
                    <a:pos x="734779" y="1629204"/>
                  </a:cxn>
                  <a:cxn ang="0">
                    <a:pos x="748281" y="1603454"/>
                  </a:cxn>
                  <a:cxn ang="0">
                    <a:pos x="748281" y="538675"/>
                  </a:cxn>
                  <a:cxn ang="0">
                    <a:pos x="734779" y="500330"/>
                  </a:cxn>
                  <a:cxn ang="0">
                    <a:pos x="13502" y="102487"/>
                  </a:cxn>
                  <a:cxn ang="0">
                    <a:pos x="26457" y="102487"/>
                  </a:cxn>
                  <a:cxn ang="0">
                    <a:pos x="173408" y="25750"/>
                  </a:cxn>
                  <a:cxn ang="0">
                    <a:pos x="173408" y="25750"/>
                  </a:cxn>
                  <a:cxn ang="0">
                    <a:pos x="186934" y="25750"/>
                  </a:cxn>
                  <a:cxn ang="0">
                    <a:pos x="895232" y="410461"/>
                  </a:cxn>
                  <a:cxn ang="0">
                    <a:pos x="921713" y="436212"/>
                  </a:cxn>
                  <a:cxn ang="0">
                    <a:pos x="921713" y="1526741"/>
                  </a:cxn>
                  <a:cxn ang="0">
                    <a:pos x="935214" y="1500967"/>
                  </a:cxn>
                  <a:cxn ang="0">
                    <a:pos x="935214" y="436212"/>
                  </a:cxn>
                  <a:cxn ang="0">
                    <a:pos x="908757" y="397844"/>
                  </a:cxn>
                </a:cxnLst>
                <a:pathLst>
                  <a:path w="70" h="127">
                    <a:moveTo>
                      <a:pt x="68" y="31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2"/>
                      <a:pt x="55" y="43"/>
                    </a:cubicBezTo>
                    <a:cubicBezTo>
                      <a:pt x="55" y="126"/>
                      <a:pt x="55" y="126"/>
                      <a:pt x="55" y="126"/>
                    </a:cubicBezTo>
                    <a:cubicBezTo>
                      <a:pt x="55" y="126"/>
                      <a:pt x="55" y="127"/>
                      <a:pt x="55" y="127"/>
                    </a:cubicBezTo>
                    <a:cubicBezTo>
                      <a:pt x="56" y="127"/>
                      <a:pt x="56" y="126"/>
                      <a:pt x="56" y="125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1"/>
                      <a:pt x="56" y="40"/>
                      <a:pt x="55" y="3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8" y="33"/>
                      <a:pt x="69" y="34"/>
                      <a:pt x="69" y="34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9"/>
                      <a:pt x="70" y="118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</a:path>
                </a:pathLst>
              </a:custGeom>
              <a:solidFill>
                <a:srgbClr val="C9CA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67" name="Freeform 43"/>
              <p:cNvSpPr>
                <a:spLocks noEditPoints="1"/>
              </p:cNvSpPr>
              <p:nvPr/>
            </p:nvSpPr>
            <p:spPr>
              <a:xfrm>
                <a:off x="4044" y="1395"/>
                <a:ext cx="24" cy="47"/>
              </a:xfrm>
              <a:custGeom>
                <a:avLst/>
                <a:gdLst/>
                <a:ahLst/>
                <a:cxnLst>
                  <a:cxn ang="0">
                    <a:pos x="13824" y="25968"/>
                  </a:cxn>
                  <a:cxn ang="0">
                    <a:pos x="13824" y="25968"/>
                  </a:cxn>
                  <a:cxn ang="0">
                    <a:pos x="13824" y="2596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824" y="25968"/>
                  </a:cxn>
                  <a:cxn ang="0">
                    <a:pos x="0" y="0"/>
                  </a:cxn>
                </a:cxnLst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68" name="Freeform 44"/>
              <p:cNvSpPr/>
              <p:nvPr/>
            </p:nvSpPr>
            <p:spPr>
              <a:xfrm>
                <a:off x="4044" y="1372"/>
                <a:ext cx="48" cy="2037"/>
              </a:xfrm>
              <a:custGeom>
                <a:avLst/>
                <a:gdLst/>
                <a:ahLst/>
                <a:cxnLst>
                  <a:cxn ang="0">
                    <a:pos x="27648" y="0"/>
                  </a:cxn>
                  <a:cxn ang="0">
                    <a:pos x="0" y="12620"/>
                  </a:cxn>
                  <a:cxn ang="0">
                    <a:pos x="13824" y="38375"/>
                  </a:cxn>
                  <a:cxn ang="0">
                    <a:pos x="13824" y="38375"/>
                  </a:cxn>
                  <a:cxn ang="0">
                    <a:pos x="13824" y="38375"/>
                  </a:cxn>
                  <a:cxn ang="0">
                    <a:pos x="13824" y="38375"/>
                  </a:cxn>
                  <a:cxn ang="0">
                    <a:pos x="13824" y="1104077"/>
                  </a:cxn>
                  <a:cxn ang="0">
                    <a:pos x="13824" y="1104077"/>
                  </a:cxn>
                  <a:cxn ang="0">
                    <a:pos x="13824" y="1116697"/>
                  </a:cxn>
                  <a:cxn ang="0">
                    <a:pos x="27648" y="1090919"/>
                  </a:cxn>
                  <a:cxn ang="0">
                    <a:pos x="27648" y="1078322"/>
                  </a:cxn>
                  <a:cxn ang="0">
                    <a:pos x="27648" y="25755"/>
                  </a:cxn>
                  <a:cxn ang="0">
                    <a:pos x="27648" y="25755"/>
                  </a:cxn>
                  <a:cxn ang="0">
                    <a:pos x="27648" y="25755"/>
                  </a:cxn>
                  <a:cxn ang="0">
                    <a:pos x="27648" y="25755"/>
                  </a:cxn>
                  <a:cxn ang="0">
                    <a:pos x="27648" y="0"/>
                  </a:cxn>
                </a:cxnLst>
                <a:pathLst>
                  <a:path w="2" h="87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7"/>
                      <a:pt x="1" y="87"/>
                    </a:cubicBezTo>
                    <a:cubicBezTo>
                      <a:pt x="2" y="87"/>
                      <a:pt x="2" y="86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69" name="Freeform 45"/>
              <p:cNvSpPr/>
              <p:nvPr/>
            </p:nvSpPr>
            <p:spPr>
              <a:xfrm>
                <a:off x="4353" y="1161"/>
                <a:ext cx="71" cy="2061"/>
              </a:xfrm>
              <a:custGeom>
                <a:avLst/>
                <a:gdLst/>
                <a:ahLst/>
                <a:cxnLst>
                  <a:cxn ang="0">
                    <a:pos x="26317" y="0"/>
                  </a:cxn>
                  <a:cxn ang="0">
                    <a:pos x="0" y="12624"/>
                  </a:cxn>
                  <a:cxn ang="0">
                    <a:pos x="0" y="12624"/>
                  </a:cxn>
                  <a:cxn ang="0">
                    <a:pos x="26317" y="38386"/>
                  </a:cxn>
                  <a:cxn ang="0">
                    <a:pos x="26317" y="1130505"/>
                  </a:cxn>
                  <a:cxn ang="0">
                    <a:pos x="39760" y="1104719"/>
                  </a:cxn>
                  <a:cxn ang="0">
                    <a:pos x="39760" y="38386"/>
                  </a:cxn>
                  <a:cxn ang="0">
                    <a:pos x="39760" y="38386"/>
                  </a:cxn>
                  <a:cxn ang="0">
                    <a:pos x="39760" y="38386"/>
                  </a:cxn>
                  <a:cxn ang="0">
                    <a:pos x="39760" y="38386"/>
                  </a:cxn>
                  <a:cxn ang="0">
                    <a:pos x="26317" y="0"/>
                  </a:cxn>
                </a:cxnLst>
                <a:pathLst>
                  <a:path w="3" h="88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3" y="87"/>
                      <a:pt x="3" y="86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39" name="组合 1299"/>
            <p:cNvGrpSpPr/>
            <p:nvPr/>
          </p:nvGrpSpPr>
          <p:grpSpPr bwMode="auto">
            <a:xfrm>
              <a:off x="1052282" y="2775285"/>
              <a:ext cx="773728" cy="766428"/>
              <a:chOff x="2417763" y="2116138"/>
              <a:chExt cx="504825" cy="500063"/>
            </a:xfrm>
            <a:solidFill>
              <a:srgbClr val="FFFFFF"/>
            </a:solidFill>
            <a:scene3d>
              <a:camera prst="orthographicFront">
                <a:rot lat="3000000" lon="2400000" rev="0"/>
              </a:camera>
              <a:lightRig rig="threePt" dir="t"/>
            </a:scene3d>
          </p:grpSpPr>
          <p:sp>
            <p:nvSpPr>
              <p:cNvPr id="140" name="Freeform 861"/>
              <p:cNvSpPr/>
              <p:nvPr/>
            </p:nvSpPr>
            <p:spPr bwMode="auto">
              <a:xfrm>
                <a:off x="2417763" y="2254251"/>
                <a:ext cx="504825" cy="361950"/>
              </a:xfrm>
              <a:custGeom>
                <a:avLst/>
                <a:gdLst>
                  <a:gd name="T0" fmla="*/ 2147483646 w 254"/>
                  <a:gd name="T1" fmla="*/ 2147483646 h 182"/>
                  <a:gd name="T2" fmla="*/ 2147483646 w 254"/>
                  <a:gd name="T3" fmla="*/ 2147483646 h 182"/>
                  <a:gd name="T4" fmla="*/ 2147483646 w 254"/>
                  <a:gd name="T5" fmla="*/ 2147483646 h 182"/>
                  <a:gd name="T6" fmla="*/ 2147483646 w 254"/>
                  <a:gd name="T7" fmla="*/ 2147483646 h 182"/>
                  <a:gd name="T8" fmla="*/ 0 w 254"/>
                  <a:gd name="T9" fmla="*/ 2147483646 h 182"/>
                  <a:gd name="T10" fmla="*/ 0 w 254"/>
                  <a:gd name="T11" fmla="*/ 2147483646 h 182"/>
                  <a:gd name="T12" fmla="*/ 2147483646 w 254"/>
                  <a:gd name="T13" fmla="*/ 0 h 182"/>
                  <a:gd name="T14" fmla="*/ 2147483646 w 254"/>
                  <a:gd name="T15" fmla="*/ 0 h 182"/>
                  <a:gd name="T16" fmla="*/ 2147483646 w 254"/>
                  <a:gd name="T17" fmla="*/ 2147483646 h 182"/>
                  <a:gd name="T18" fmla="*/ 2147483646 w 254"/>
                  <a:gd name="T19" fmla="*/ 2147483646 h 182"/>
                  <a:gd name="T20" fmla="*/ 2147483646 w 254"/>
                  <a:gd name="T21" fmla="*/ 2147483646 h 182"/>
                  <a:gd name="T22" fmla="*/ 2147483646 w 254"/>
                  <a:gd name="T23" fmla="*/ 2147483646 h 182"/>
                  <a:gd name="T24" fmla="*/ 2147483646 w 254"/>
                  <a:gd name="T25" fmla="*/ 2147483646 h 182"/>
                  <a:gd name="T26" fmla="*/ 2147483646 w 254"/>
                  <a:gd name="T27" fmla="*/ 2147483646 h 182"/>
                  <a:gd name="T28" fmla="*/ 2147483646 w 254"/>
                  <a:gd name="T29" fmla="*/ 2147483646 h 182"/>
                  <a:gd name="T30" fmla="*/ 2147483646 w 254"/>
                  <a:gd name="T31" fmla="*/ 2147483646 h 182"/>
                  <a:gd name="T32" fmla="*/ 2147483646 w 254"/>
                  <a:gd name="T33" fmla="*/ 2147483646 h 182"/>
                  <a:gd name="T34" fmla="*/ 2147483646 w 254"/>
                  <a:gd name="T35" fmla="*/ 2147483646 h 182"/>
                  <a:gd name="T36" fmla="*/ 2147483646 w 254"/>
                  <a:gd name="T37" fmla="*/ 0 h 182"/>
                  <a:gd name="T38" fmla="*/ 2147483646 w 254"/>
                  <a:gd name="T39" fmla="*/ 0 h 182"/>
                  <a:gd name="T40" fmla="*/ 2147483646 w 254"/>
                  <a:gd name="T41" fmla="*/ 2147483646 h 18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54" h="182">
                    <a:moveTo>
                      <a:pt x="254" y="21"/>
                    </a:moveTo>
                    <a:cubicBezTo>
                      <a:pt x="254" y="161"/>
                      <a:pt x="254" y="161"/>
                      <a:pt x="254" y="161"/>
                    </a:cubicBezTo>
                    <a:cubicBezTo>
                      <a:pt x="254" y="173"/>
                      <a:pt x="245" y="182"/>
                      <a:pt x="233" y="182"/>
                    </a:cubicBezTo>
                    <a:cubicBezTo>
                      <a:pt x="21" y="182"/>
                      <a:pt x="21" y="182"/>
                      <a:pt x="21" y="182"/>
                    </a:cubicBezTo>
                    <a:cubicBezTo>
                      <a:pt x="9" y="182"/>
                      <a:pt x="0" y="173"/>
                      <a:pt x="0" y="1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13"/>
                      <a:pt x="16" y="21"/>
                      <a:pt x="16" y="31"/>
                    </a:cubicBezTo>
                    <a:cubicBezTo>
                      <a:pt x="16" y="151"/>
                      <a:pt x="16" y="151"/>
                      <a:pt x="16" y="151"/>
                    </a:cubicBezTo>
                    <a:cubicBezTo>
                      <a:pt x="16" y="161"/>
                      <a:pt x="24" y="169"/>
                      <a:pt x="34" y="169"/>
                    </a:cubicBezTo>
                    <a:cubicBezTo>
                      <a:pt x="220" y="169"/>
                      <a:pt x="220" y="169"/>
                      <a:pt x="220" y="169"/>
                    </a:cubicBezTo>
                    <a:cubicBezTo>
                      <a:pt x="230" y="169"/>
                      <a:pt x="238" y="161"/>
                      <a:pt x="238" y="151"/>
                    </a:cubicBezTo>
                    <a:cubicBezTo>
                      <a:pt x="238" y="31"/>
                      <a:pt x="238" y="31"/>
                      <a:pt x="238" y="31"/>
                    </a:cubicBezTo>
                    <a:cubicBezTo>
                      <a:pt x="238" y="21"/>
                      <a:pt x="230" y="13"/>
                      <a:pt x="220" y="13"/>
                    </a:cubicBezTo>
                    <a:cubicBezTo>
                      <a:pt x="187" y="13"/>
                      <a:pt x="187" y="13"/>
                      <a:pt x="187" y="13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45" y="0"/>
                      <a:pt x="254" y="9"/>
                      <a:pt x="25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1" name="Rectangle 862"/>
              <p:cNvSpPr>
                <a:spLocks noChangeArrowheads="1"/>
              </p:cNvSpPr>
              <p:nvPr/>
            </p:nvSpPr>
            <p:spPr bwMode="auto">
              <a:xfrm>
                <a:off x="2686051" y="2381251"/>
                <a:ext cx="1666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Rectangle 863"/>
              <p:cNvSpPr>
                <a:spLocks noChangeArrowheads="1"/>
              </p:cNvSpPr>
              <p:nvPr/>
            </p:nvSpPr>
            <p:spPr bwMode="auto">
              <a:xfrm>
                <a:off x="2784476" y="2473326"/>
                <a:ext cx="68263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Rectangle 864"/>
              <p:cNvSpPr>
                <a:spLocks noChangeArrowheads="1"/>
              </p:cNvSpPr>
              <p:nvPr/>
            </p:nvSpPr>
            <p:spPr bwMode="auto">
              <a:xfrm>
                <a:off x="2784476" y="2519363"/>
                <a:ext cx="6667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Rectangle 865"/>
              <p:cNvSpPr>
                <a:spLocks noChangeArrowheads="1"/>
              </p:cNvSpPr>
              <p:nvPr/>
            </p:nvSpPr>
            <p:spPr bwMode="auto">
              <a:xfrm>
                <a:off x="2684463" y="2427288"/>
                <a:ext cx="1666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Rectangle 866"/>
              <p:cNvSpPr>
                <a:spLocks noChangeArrowheads="1"/>
              </p:cNvSpPr>
              <p:nvPr/>
            </p:nvSpPr>
            <p:spPr bwMode="auto">
              <a:xfrm>
                <a:off x="2573338" y="2244726"/>
                <a:ext cx="193675" cy="61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Rectangle 867"/>
              <p:cNvSpPr>
                <a:spLocks noChangeArrowheads="1"/>
              </p:cNvSpPr>
              <p:nvPr/>
            </p:nvSpPr>
            <p:spPr bwMode="auto">
              <a:xfrm>
                <a:off x="2573338" y="2222501"/>
                <a:ext cx="1936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Freeform 868"/>
              <p:cNvSpPr>
                <a:spLocks noEditPoints="1"/>
              </p:cNvSpPr>
              <p:nvPr/>
            </p:nvSpPr>
            <p:spPr bwMode="auto">
              <a:xfrm>
                <a:off x="2573338" y="2116138"/>
                <a:ext cx="193675" cy="98425"/>
              </a:xfrm>
              <a:custGeom>
                <a:avLst/>
                <a:gdLst>
                  <a:gd name="T0" fmla="*/ 2147483646 w 98"/>
                  <a:gd name="T1" fmla="*/ 2147483646 h 49"/>
                  <a:gd name="T2" fmla="*/ 2147483646 w 98"/>
                  <a:gd name="T3" fmla="*/ 2147483646 h 49"/>
                  <a:gd name="T4" fmla="*/ 0 w 98"/>
                  <a:gd name="T5" fmla="*/ 2147483646 h 49"/>
                  <a:gd name="T6" fmla="*/ 0 w 98"/>
                  <a:gd name="T7" fmla="*/ 2147483646 h 49"/>
                  <a:gd name="T8" fmla="*/ 2147483646 w 98"/>
                  <a:gd name="T9" fmla="*/ 2147483646 h 49"/>
                  <a:gd name="T10" fmla="*/ 2147483646 w 98"/>
                  <a:gd name="T11" fmla="*/ 2147483646 h 49"/>
                  <a:gd name="T12" fmla="*/ 2147483646 w 98"/>
                  <a:gd name="T13" fmla="*/ 0 h 49"/>
                  <a:gd name="T14" fmla="*/ 2147483646 w 98"/>
                  <a:gd name="T15" fmla="*/ 2147483646 h 49"/>
                  <a:gd name="T16" fmla="*/ 2147483646 w 98"/>
                  <a:gd name="T17" fmla="*/ 2147483646 h 49"/>
                  <a:gd name="T18" fmla="*/ 2147483646 w 98"/>
                  <a:gd name="T19" fmla="*/ 2147483646 h 49"/>
                  <a:gd name="T20" fmla="*/ 2147483646 w 98"/>
                  <a:gd name="T21" fmla="*/ 2147483646 h 49"/>
                  <a:gd name="T22" fmla="*/ 2147483646 w 98"/>
                  <a:gd name="T23" fmla="*/ 2147483646 h 49"/>
                  <a:gd name="T24" fmla="*/ 2147483646 w 98"/>
                  <a:gd name="T25" fmla="*/ 2147483646 h 49"/>
                  <a:gd name="T26" fmla="*/ 2147483646 w 98"/>
                  <a:gd name="T27" fmla="*/ 2147483646 h 49"/>
                  <a:gd name="T28" fmla="*/ 2147483646 w 98"/>
                  <a:gd name="T29" fmla="*/ 2147483646 h 4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8" h="49">
                    <a:moveTo>
                      <a:pt x="98" y="29"/>
                    </a:moveTo>
                    <a:cubicBezTo>
                      <a:pt x="98" y="49"/>
                      <a:pt x="98" y="49"/>
                      <a:pt x="98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9"/>
                      <a:pt x="38" y="0"/>
                      <a:pt x="49" y="0"/>
                    </a:cubicBezTo>
                    <a:cubicBezTo>
                      <a:pt x="60" y="0"/>
                      <a:pt x="69" y="9"/>
                      <a:pt x="69" y="20"/>
                    </a:cubicBezTo>
                    <a:cubicBezTo>
                      <a:pt x="69" y="29"/>
                      <a:pt x="69" y="29"/>
                      <a:pt x="69" y="29"/>
                    </a:cubicBezTo>
                    <a:lnTo>
                      <a:pt x="98" y="29"/>
                    </a:lnTo>
                    <a:close/>
                    <a:moveTo>
                      <a:pt x="57" y="17"/>
                    </a:moveTo>
                    <a:cubicBezTo>
                      <a:pt x="57" y="12"/>
                      <a:pt x="53" y="9"/>
                      <a:pt x="49" y="9"/>
                    </a:cubicBezTo>
                    <a:cubicBezTo>
                      <a:pt x="45" y="9"/>
                      <a:pt x="41" y="12"/>
                      <a:pt x="41" y="17"/>
                    </a:cubicBezTo>
                    <a:cubicBezTo>
                      <a:pt x="41" y="21"/>
                      <a:pt x="45" y="25"/>
                      <a:pt x="49" y="25"/>
                    </a:cubicBezTo>
                    <a:cubicBezTo>
                      <a:pt x="53" y="25"/>
                      <a:pt x="57" y="21"/>
                      <a:pt x="5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Freeform 869"/>
              <p:cNvSpPr/>
              <p:nvPr/>
            </p:nvSpPr>
            <p:spPr bwMode="auto">
              <a:xfrm>
                <a:off x="2508251" y="2416176"/>
                <a:ext cx="128588" cy="101600"/>
              </a:xfrm>
              <a:custGeom>
                <a:avLst/>
                <a:gdLst>
                  <a:gd name="T0" fmla="*/ 2147483646 w 64"/>
                  <a:gd name="T1" fmla="*/ 2147483646 h 51"/>
                  <a:gd name="T2" fmla="*/ 2147483646 w 64"/>
                  <a:gd name="T3" fmla="*/ 2147483646 h 51"/>
                  <a:gd name="T4" fmla="*/ 2147483646 w 64"/>
                  <a:gd name="T5" fmla="*/ 2147483646 h 51"/>
                  <a:gd name="T6" fmla="*/ 2147483646 w 64"/>
                  <a:gd name="T7" fmla="*/ 2147483646 h 51"/>
                  <a:gd name="T8" fmla="*/ 0 w 64"/>
                  <a:gd name="T9" fmla="*/ 2147483646 h 51"/>
                  <a:gd name="T10" fmla="*/ 0 w 64"/>
                  <a:gd name="T11" fmla="*/ 2147483646 h 51"/>
                  <a:gd name="T12" fmla="*/ 2147483646 w 64"/>
                  <a:gd name="T13" fmla="*/ 0 h 51"/>
                  <a:gd name="T14" fmla="*/ 2147483646 w 64"/>
                  <a:gd name="T15" fmla="*/ 2147483646 h 51"/>
                  <a:gd name="T16" fmla="*/ 2147483646 w 64"/>
                  <a:gd name="T17" fmla="*/ 0 h 51"/>
                  <a:gd name="T18" fmla="*/ 2147483646 w 64"/>
                  <a:gd name="T19" fmla="*/ 2147483646 h 5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4" h="51">
                    <a:moveTo>
                      <a:pt x="64" y="22"/>
                    </a:moveTo>
                    <a:cubicBezTo>
                      <a:pt x="64" y="45"/>
                      <a:pt x="64" y="51"/>
                      <a:pt x="64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45"/>
                      <a:pt x="0" y="22"/>
                    </a:cubicBezTo>
                    <a:cubicBezTo>
                      <a:pt x="0" y="8"/>
                      <a:pt x="10" y="2"/>
                      <a:pt x="19" y="0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4" y="2"/>
                      <a:pt x="64" y="8"/>
                      <a:pt x="6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870"/>
              <p:cNvSpPr/>
              <p:nvPr/>
            </p:nvSpPr>
            <p:spPr bwMode="auto">
              <a:xfrm>
                <a:off x="2549526" y="2354263"/>
                <a:ext cx="47625" cy="61913"/>
              </a:xfrm>
              <a:custGeom>
                <a:avLst/>
                <a:gdLst>
                  <a:gd name="T0" fmla="*/ 2147483646 w 24"/>
                  <a:gd name="T1" fmla="*/ 0 h 31"/>
                  <a:gd name="T2" fmla="*/ 2147483646 w 24"/>
                  <a:gd name="T3" fmla="*/ 2147483646 h 31"/>
                  <a:gd name="T4" fmla="*/ 2147483646 w 24"/>
                  <a:gd name="T5" fmla="*/ 2147483646 h 31"/>
                  <a:gd name="T6" fmla="*/ 0 w 24"/>
                  <a:gd name="T7" fmla="*/ 2147483646 h 31"/>
                  <a:gd name="T8" fmla="*/ 2147483646 w 24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31">
                    <a:moveTo>
                      <a:pt x="12" y="0"/>
                    </a:moveTo>
                    <a:cubicBezTo>
                      <a:pt x="21" y="0"/>
                      <a:pt x="24" y="7"/>
                      <a:pt x="24" y="16"/>
                    </a:cubicBezTo>
                    <a:cubicBezTo>
                      <a:pt x="24" y="24"/>
                      <a:pt x="17" y="31"/>
                      <a:pt x="12" y="31"/>
                    </a:cubicBez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0" name="Freeform 871"/>
              <p:cNvSpPr/>
              <p:nvPr/>
            </p:nvSpPr>
            <p:spPr bwMode="auto">
              <a:xfrm>
                <a:off x="2565401" y="2420938"/>
                <a:ext cx="17463" cy="50800"/>
              </a:xfrm>
              <a:custGeom>
                <a:avLst/>
                <a:gdLst>
                  <a:gd name="T0" fmla="*/ 2147483646 w 11"/>
                  <a:gd name="T1" fmla="*/ 0 h 32"/>
                  <a:gd name="T2" fmla="*/ 2147483646 w 11"/>
                  <a:gd name="T3" fmla="*/ 2147483646 h 32"/>
                  <a:gd name="T4" fmla="*/ 2147483646 w 11"/>
                  <a:gd name="T5" fmla="*/ 2147483646 h 32"/>
                  <a:gd name="T6" fmla="*/ 0 w 11"/>
                  <a:gd name="T7" fmla="*/ 2147483646 h 32"/>
                  <a:gd name="T8" fmla="*/ 2147483646 w 11"/>
                  <a:gd name="T9" fmla="*/ 0 h 32"/>
                  <a:gd name="T10" fmla="*/ 2147483646 w 11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32">
                    <a:moveTo>
                      <a:pt x="6" y="0"/>
                    </a:moveTo>
                    <a:lnTo>
                      <a:pt x="11" y="15"/>
                    </a:lnTo>
                    <a:lnTo>
                      <a:pt x="5" y="32"/>
                    </a:lnTo>
                    <a:lnTo>
                      <a:pt x="0" y="15"/>
                    </a:lnTo>
                    <a:lnTo>
                      <a:pt x="3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39" name="组合 1038"/>
          <p:cNvGrpSpPr/>
          <p:nvPr/>
        </p:nvGrpSpPr>
        <p:grpSpPr>
          <a:xfrm>
            <a:off x="765175" y="4891088"/>
            <a:ext cx="2870200" cy="1135062"/>
            <a:chOff x="762914" y="5030415"/>
            <a:chExt cx="2871487" cy="1135724"/>
          </a:xfrm>
        </p:grpSpPr>
        <p:sp>
          <p:nvSpPr>
            <p:cNvPr id="44072" name="文本框 215"/>
            <p:cNvSpPr txBox="1"/>
            <p:nvPr/>
          </p:nvSpPr>
          <p:spPr>
            <a:xfrm>
              <a:off x="1271142" y="5030415"/>
              <a:ext cx="1855031" cy="3701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b="1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添加标题</a:t>
              </a:r>
              <a:endParaRPr lang="zh-CN" altLang="en-US" b="1" dirty="0">
                <a:solidFill>
                  <a:srgbClr val="595959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44073" name="矩形 216"/>
            <p:cNvSpPr/>
            <p:nvPr/>
          </p:nvSpPr>
          <p:spPr>
            <a:xfrm>
              <a:off x="762914" y="5408460"/>
              <a:ext cx="2871487" cy="7576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  <a:endParaRPr lang="zh-CN" altLang="en-US" sz="12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032" name="组合 1031"/>
          <p:cNvGrpSpPr/>
          <p:nvPr/>
        </p:nvGrpSpPr>
        <p:grpSpPr>
          <a:xfrm>
            <a:off x="5081588" y="1508125"/>
            <a:ext cx="2028825" cy="3171825"/>
            <a:chOff x="3779838" y="1581150"/>
            <a:chExt cx="2137420" cy="3343276"/>
          </a:xfrm>
        </p:grpSpPr>
        <p:grpSp>
          <p:nvGrpSpPr>
            <p:cNvPr id="44075" name="Group 36"/>
            <p:cNvGrpSpPr>
              <a:grpSpLocks noChangeAspect="1"/>
            </p:cNvGrpSpPr>
            <p:nvPr/>
          </p:nvGrpSpPr>
          <p:grpSpPr>
            <a:xfrm>
              <a:off x="3779838" y="1581150"/>
              <a:ext cx="2137420" cy="3343276"/>
              <a:chOff x="2359" y="436"/>
              <a:chExt cx="2065" cy="3230"/>
            </a:xfrm>
          </p:grpSpPr>
          <p:sp>
            <p:nvSpPr>
              <p:cNvPr id="166" name="Freeform 37"/>
              <p:cNvSpPr>
                <a:spLocks noEditPoints="1"/>
              </p:cNvSpPr>
              <p:nvPr/>
            </p:nvSpPr>
            <p:spPr bwMode="auto">
              <a:xfrm>
                <a:off x="2359" y="2683"/>
                <a:ext cx="2018" cy="983"/>
              </a:xfrm>
              <a:custGeom>
                <a:avLst/>
                <a:gdLst>
                  <a:gd name="T0" fmla="*/ 83 w 85"/>
                  <a:gd name="T1" fmla="*/ 23 h 42"/>
                  <a:gd name="T2" fmla="*/ 73 w 85"/>
                  <a:gd name="T3" fmla="*/ 28 h 42"/>
                  <a:gd name="T4" fmla="*/ 73 w 85"/>
                  <a:gd name="T5" fmla="*/ 29 h 42"/>
                  <a:gd name="T6" fmla="*/ 73 w 85"/>
                  <a:gd name="T7" fmla="*/ 29 h 42"/>
                  <a:gd name="T8" fmla="*/ 73 w 85"/>
                  <a:gd name="T9" fmla="*/ 29 h 42"/>
                  <a:gd name="T10" fmla="*/ 73 w 85"/>
                  <a:gd name="T11" fmla="*/ 29 h 42"/>
                  <a:gd name="T12" fmla="*/ 73 w 85"/>
                  <a:gd name="T13" fmla="*/ 29 h 42"/>
                  <a:gd name="T14" fmla="*/ 73 w 85"/>
                  <a:gd name="T15" fmla="*/ 29 h 42"/>
                  <a:gd name="T16" fmla="*/ 73 w 85"/>
                  <a:gd name="T17" fmla="*/ 29 h 42"/>
                  <a:gd name="T18" fmla="*/ 73 w 85"/>
                  <a:gd name="T19" fmla="*/ 29 h 42"/>
                  <a:gd name="T20" fmla="*/ 73 w 85"/>
                  <a:gd name="T21" fmla="*/ 29 h 42"/>
                  <a:gd name="T22" fmla="*/ 73 w 85"/>
                  <a:gd name="T23" fmla="*/ 30 h 42"/>
                  <a:gd name="T24" fmla="*/ 85 w 85"/>
                  <a:gd name="T25" fmla="*/ 23 h 42"/>
                  <a:gd name="T26" fmla="*/ 85 w 85"/>
                  <a:gd name="T27" fmla="*/ 23 h 42"/>
                  <a:gd name="T28" fmla="*/ 84 w 85"/>
                  <a:gd name="T29" fmla="*/ 23 h 42"/>
                  <a:gd name="T30" fmla="*/ 83 w 85"/>
                  <a:gd name="T31" fmla="*/ 23 h 42"/>
                  <a:gd name="T32" fmla="*/ 17 w 85"/>
                  <a:gd name="T33" fmla="*/ 0 h 42"/>
                  <a:gd name="T34" fmla="*/ 3 w 85"/>
                  <a:gd name="T35" fmla="*/ 8 h 42"/>
                  <a:gd name="T36" fmla="*/ 3 w 85"/>
                  <a:gd name="T37" fmla="*/ 16 h 42"/>
                  <a:gd name="T38" fmla="*/ 45 w 85"/>
                  <a:gd name="T39" fmla="*/ 40 h 42"/>
                  <a:gd name="T40" fmla="*/ 50 w 85"/>
                  <a:gd name="T41" fmla="*/ 42 h 42"/>
                  <a:gd name="T42" fmla="*/ 55 w 85"/>
                  <a:gd name="T43" fmla="*/ 40 h 42"/>
                  <a:gd name="T44" fmla="*/ 71 w 85"/>
                  <a:gd name="T45" fmla="*/ 31 h 42"/>
                  <a:gd name="T46" fmla="*/ 70 w 85"/>
                  <a:gd name="T47" fmla="*/ 31 h 42"/>
                  <a:gd name="T48" fmla="*/ 18 w 85"/>
                  <a:gd name="T49" fmla="*/ 1 h 42"/>
                  <a:gd name="T50" fmla="*/ 17 w 85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" h="42">
                    <a:moveTo>
                      <a:pt x="83" y="23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30"/>
                      <a:pt x="73" y="30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3" y="23"/>
                      <a:pt x="83" y="23"/>
                      <a:pt x="83" y="23"/>
                    </a:cubicBezTo>
                    <a:moveTo>
                      <a:pt x="17" y="0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0" y="10"/>
                      <a:pt x="0" y="14"/>
                      <a:pt x="3" y="16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1"/>
                      <a:pt x="48" y="42"/>
                      <a:pt x="50" y="42"/>
                    </a:cubicBezTo>
                    <a:cubicBezTo>
                      <a:pt x="52" y="42"/>
                      <a:pt x="53" y="41"/>
                      <a:pt x="55" y="40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1" y="31"/>
                      <a:pt x="70" y="3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7" y="0"/>
                      <a:pt x="17" y="0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75000"/>
                      <a:alpha val="77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72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077" name="Freeform 38"/>
              <p:cNvSpPr/>
              <p:nvPr/>
            </p:nvSpPr>
            <p:spPr>
              <a:xfrm>
                <a:off x="2763" y="436"/>
                <a:ext cx="1661" cy="2809"/>
              </a:xfrm>
              <a:custGeom>
                <a:avLst/>
                <a:gdLst/>
                <a:ahLst/>
                <a:cxnLst>
                  <a:cxn ang="0">
                    <a:pos x="160476" y="0"/>
                  </a:cxn>
                  <a:cxn ang="0">
                    <a:pos x="13502" y="76709"/>
                  </a:cxn>
                  <a:cxn ang="0">
                    <a:pos x="0" y="115614"/>
                  </a:cxn>
                  <a:cxn ang="0">
                    <a:pos x="0" y="1167140"/>
                  </a:cxn>
                  <a:cxn ang="0">
                    <a:pos x="53484" y="1192889"/>
                  </a:cxn>
                  <a:cxn ang="0">
                    <a:pos x="173408" y="1128773"/>
                  </a:cxn>
                  <a:cxn ang="0">
                    <a:pos x="895232" y="1526598"/>
                  </a:cxn>
                  <a:cxn ang="0">
                    <a:pos x="935214" y="1500825"/>
                  </a:cxn>
                  <a:cxn ang="0">
                    <a:pos x="935214" y="436167"/>
                  </a:cxn>
                  <a:cxn ang="0">
                    <a:pos x="908757" y="397801"/>
                  </a:cxn>
                  <a:cxn ang="0">
                    <a:pos x="200435" y="0"/>
                  </a:cxn>
                  <a:cxn ang="0">
                    <a:pos x="160476" y="0"/>
                  </a:cxn>
                </a:cxnLst>
                <a:pathLst>
                  <a:path w="70" h="120">
                    <a:moveTo>
                      <a:pt x="12" y="0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4" y="93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20"/>
                      <a:pt x="70" y="119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</a:path>
                </a:pathLst>
              </a:custGeom>
              <a:solidFill>
                <a:srgbClr val="52ABE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78" name="Freeform 39"/>
              <p:cNvSpPr/>
              <p:nvPr/>
            </p:nvSpPr>
            <p:spPr>
              <a:xfrm>
                <a:off x="2834" y="506"/>
                <a:ext cx="1543" cy="2880"/>
              </a:xfrm>
              <a:custGeom>
                <a:avLst/>
                <a:gdLst/>
                <a:ahLst/>
                <a:cxnLst>
                  <a:cxn ang="0">
                    <a:pos x="174122" y="12620"/>
                  </a:cxn>
                  <a:cxn ang="0">
                    <a:pos x="107060" y="12620"/>
                  </a:cxn>
                  <a:cxn ang="0">
                    <a:pos x="26492" y="64156"/>
                  </a:cxn>
                  <a:cxn ang="0">
                    <a:pos x="26492" y="141448"/>
                  </a:cxn>
                  <a:cxn ang="0">
                    <a:pos x="682410" y="500558"/>
                  </a:cxn>
                  <a:cxn ang="0">
                    <a:pos x="682410" y="1578942"/>
                  </a:cxn>
                  <a:cxn ang="0">
                    <a:pos x="855985" y="1476433"/>
                  </a:cxn>
                  <a:cxn ang="0">
                    <a:pos x="869492" y="1450654"/>
                  </a:cxn>
                  <a:cxn ang="0">
                    <a:pos x="869492" y="423805"/>
                  </a:cxn>
                  <a:cxn ang="0">
                    <a:pos x="843024" y="384866"/>
                  </a:cxn>
                  <a:cxn ang="0">
                    <a:pos x="174122" y="12620"/>
                  </a:cxn>
                </a:cxnLst>
                <a:pathLst>
                  <a:path w="65" h="123">
                    <a:moveTo>
                      <a:pt x="13" y="1"/>
                    </a:moveTo>
                    <a:cubicBezTo>
                      <a:pt x="12" y="0"/>
                      <a:pt x="10" y="0"/>
                      <a:pt x="8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9"/>
                      <a:pt x="2" y="11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5" y="114"/>
                      <a:pt x="65" y="11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2"/>
                      <a:pt x="64" y="31"/>
                      <a:pt x="63" y="30"/>
                    </a:cubicBezTo>
                    <a:cubicBezTo>
                      <a:pt x="13" y="1"/>
                      <a:pt x="13" y="1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79" name="Freeform 40"/>
              <p:cNvSpPr/>
              <p:nvPr/>
            </p:nvSpPr>
            <p:spPr>
              <a:xfrm>
                <a:off x="2858" y="529"/>
                <a:ext cx="1519" cy="2810"/>
              </a:xfrm>
              <a:custGeom>
                <a:avLst/>
                <a:gdLst/>
                <a:ahLst/>
                <a:cxnLst>
                  <a:cxn ang="0">
                    <a:pos x="133506" y="0"/>
                  </a:cxn>
                  <a:cxn ang="0">
                    <a:pos x="93513" y="0"/>
                  </a:cxn>
                  <a:cxn ang="0">
                    <a:pos x="13529" y="51540"/>
                  </a:cxn>
                  <a:cxn ang="0">
                    <a:pos x="0" y="77322"/>
                  </a:cxn>
                  <a:cxn ang="0">
                    <a:pos x="681628" y="449647"/>
                  </a:cxn>
                  <a:cxn ang="0">
                    <a:pos x="695132" y="488027"/>
                  </a:cxn>
                  <a:cxn ang="0">
                    <a:pos x="695132" y="488027"/>
                  </a:cxn>
                  <a:cxn ang="0">
                    <a:pos x="695132" y="488027"/>
                  </a:cxn>
                  <a:cxn ang="0">
                    <a:pos x="695132" y="488027"/>
                  </a:cxn>
                  <a:cxn ang="0">
                    <a:pos x="695132" y="1540840"/>
                  </a:cxn>
                  <a:cxn ang="0">
                    <a:pos x="842167" y="1464080"/>
                  </a:cxn>
                  <a:cxn ang="0">
                    <a:pos x="855695" y="1438299"/>
                  </a:cxn>
                  <a:cxn ang="0">
                    <a:pos x="855695" y="410705"/>
                  </a:cxn>
                  <a:cxn ang="0">
                    <a:pos x="829208" y="372325"/>
                  </a:cxn>
                  <a:cxn ang="0">
                    <a:pos x="160539" y="0"/>
                  </a:cxn>
                  <a:cxn ang="0">
                    <a:pos x="133506" y="0"/>
                  </a:cxn>
                </a:cxnLst>
                <a:pathLst>
                  <a:path w="64" h="120">
                    <a:moveTo>
                      <a:pt x="10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6"/>
                      <a:pt x="52" y="37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4" y="113"/>
                      <a:pt x="64" y="11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1"/>
                      <a:pt x="63" y="30"/>
                      <a:pt x="62" y="2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D9D9D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80" name="Freeform 41"/>
              <p:cNvSpPr/>
              <p:nvPr/>
            </p:nvSpPr>
            <p:spPr>
              <a:xfrm>
                <a:off x="2763" y="623"/>
                <a:ext cx="1329" cy="2809"/>
              </a:xfrm>
              <a:custGeom>
                <a:avLst/>
                <a:gdLst/>
                <a:ahLst/>
                <a:cxnLst>
                  <a:cxn ang="0">
                    <a:pos x="708523" y="1526598"/>
                  </a:cxn>
                  <a:cxn ang="0">
                    <a:pos x="13527" y="1141390"/>
                  </a:cxn>
                  <a:cxn ang="0">
                    <a:pos x="0" y="1103024"/>
                  </a:cxn>
                  <a:cxn ang="0">
                    <a:pos x="0" y="12594"/>
                  </a:cxn>
                  <a:cxn ang="0">
                    <a:pos x="13527" y="0"/>
                  </a:cxn>
                  <a:cxn ang="0">
                    <a:pos x="734984" y="397801"/>
                  </a:cxn>
                  <a:cxn ang="0">
                    <a:pos x="748512" y="436167"/>
                  </a:cxn>
                  <a:cxn ang="0">
                    <a:pos x="748512" y="1500825"/>
                  </a:cxn>
                  <a:cxn ang="0">
                    <a:pos x="708523" y="1526598"/>
                  </a:cxn>
                </a:cxnLst>
                <a:pathLst>
                  <a:path w="56" h="120">
                    <a:moveTo>
                      <a:pt x="53" y="119"/>
                    </a:moveTo>
                    <a:cubicBezTo>
                      <a:pt x="1" y="89"/>
                      <a:pt x="1" y="89"/>
                      <a:pt x="1" y="89"/>
                    </a:cubicBezTo>
                    <a:cubicBezTo>
                      <a:pt x="0" y="88"/>
                      <a:pt x="0" y="87"/>
                      <a:pt x="0" y="8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2"/>
                      <a:pt x="56" y="33"/>
                      <a:pt x="56" y="34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9"/>
                      <a:pt x="55" y="120"/>
                      <a:pt x="53" y="119"/>
                    </a:cubicBezTo>
                  </a:path>
                </a:pathLst>
              </a:custGeom>
              <a:solidFill>
                <a:srgbClr val="52ABE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81" name="Freeform 42"/>
              <p:cNvSpPr/>
              <p:nvPr/>
            </p:nvSpPr>
            <p:spPr>
              <a:xfrm>
                <a:off x="2763" y="436"/>
                <a:ext cx="1661" cy="2973"/>
              </a:xfrm>
              <a:custGeom>
                <a:avLst/>
                <a:gdLst/>
                <a:ahLst/>
                <a:cxnLst>
                  <a:cxn ang="0">
                    <a:pos x="908757" y="397844"/>
                  </a:cxn>
                  <a:cxn ang="0">
                    <a:pos x="200435" y="0"/>
                  </a:cxn>
                  <a:cxn ang="0">
                    <a:pos x="160476" y="0"/>
                  </a:cxn>
                  <a:cxn ang="0">
                    <a:pos x="13502" y="76713"/>
                  </a:cxn>
                  <a:cxn ang="0">
                    <a:pos x="0" y="115619"/>
                  </a:cxn>
                  <a:cxn ang="0">
                    <a:pos x="0" y="115619"/>
                  </a:cxn>
                  <a:cxn ang="0">
                    <a:pos x="708322" y="512924"/>
                  </a:cxn>
                  <a:cxn ang="0">
                    <a:pos x="734779" y="551831"/>
                  </a:cxn>
                  <a:cxn ang="0">
                    <a:pos x="734779" y="1616610"/>
                  </a:cxn>
                  <a:cxn ang="0">
                    <a:pos x="734779" y="1629204"/>
                  </a:cxn>
                  <a:cxn ang="0">
                    <a:pos x="748281" y="1603454"/>
                  </a:cxn>
                  <a:cxn ang="0">
                    <a:pos x="748281" y="538675"/>
                  </a:cxn>
                  <a:cxn ang="0">
                    <a:pos x="734779" y="500330"/>
                  </a:cxn>
                  <a:cxn ang="0">
                    <a:pos x="13502" y="102487"/>
                  </a:cxn>
                  <a:cxn ang="0">
                    <a:pos x="26457" y="102487"/>
                  </a:cxn>
                  <a:cxn ang="0">
                    <a:pos x="173408" y="25750"/>
                  </a:cxn>
                  <a:cxn ang="0">
                    <a:pos x="173408" y="25750"/>
                  </a:cxn>
                  <a:cxn ang="0">
                    <a:pos x="186934" y="25750"/>
                  </a:cxn>
                  <a:cxn ang="0">
                    <a:pos x="895232" y="410461"/>
                  </a:cxn>
                  <a:cxn ang="0">
                    <a:pos x="921713" y="436212"/>
                  </a:cxn>
                  <a:cxn ang="0">
                    <a:pos x="921713" y="1526741"/>
                  </a:cxn>
                  <a:cxn ang="0">
                    <a:pos x="935214" y="1500967"/>
                  </a:cxn>
                  <a:cxn ang="0">
                    <a:pos x="935214" y="436212"/>
                  </a:cxn>
                  <a:cxn ang="0">
                    <a:pos x="908757" y="397844"/>
                  </a:cxn>
                </a:cxnLst>
                <a:pathLst>
                  <a:path w="70" h="127">
                    <a:moveTo>
                      <a:pt x="68" y="31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2"/>
                      <a:pt x="55" y="43"/>
                    </a:cubicBezTo>
                    <a:cubicBezTo>
                      <a:pt x="55" y="126"/>
                      <a:pt x="55" y="126"/>
                      <a:pt x="55" y="126"/>
                    </a:cubicBezTo>
                    <a:cubicBezTo>
                      <a:pt x="55" y="126"/>
                      <a:pt x="55" y="127"/>
                      <a:pt x="55" y="127"/>
                    </a:cubicBezTo>
                    <a:cubicBezTo>
                      <a:pt x="56" y="127"/>
                      <a:pt x="56" y="126"/>
                      <a:pt x="56" y="125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1"/>
                      <a:pt x="56" y="40"/>
                      <a:pt x="55" y="3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8" y="33"/>
                      <a:pt x="69" y="34"/>
                      <a:pt x="69" y="34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9"/>
                      <a:pt x="70" y="118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</a:path>
                </a:pathLst>
              </a:custGeom>
              <a:solidFill>
                <a:srgbClr val="C9CA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82" name="Freeform 43"/>
              <p:cNvSpPr>
                <a:spLocks noEditPoints="1"/>
              </p:cNvSpPr>
              <p:nvPr/>
            </p:nvSpPr>
            <p:spPr>
              <a:xfrm>
                <a:off x="4044" y="1395"/>
                <a:ext cx="24" cy="47"/>
              </a:xfrm>
              <a:custGeom>
                <a:avLst/>
                <a:gdLst/>
                <a:ahLst/>
                <a:cxnLst>
                  <a:cxn ang="0">
                    <a:pos x="13824" y="25968"/>
                  </a:cxn>
                  <a:cxn ang="0">
                    <a:pos x="13824" y="25968"/>
                  </a:cxn>
                  <a:cxn ang="0">
                    <a:pos x="13824" y="2596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824" y="25968"/>
                  </a:cxn>
                  <a:cxn ang="0">
                    <a:pos x="0" y="0"/>
                  </a:cxn>
                </a:cxnLst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83" name="Freeform 44"/>
              <p:cNvSpPr/>
              <p:nvPr/>
            </p:nvSpPr>
            <p:spPr>
              <a:xfrm>
                <a:off x="4044" y="1372"/>
                <a:ext cx="48" cy="2037"/>
              </a:xfrm>
              <a:custGeom>
                <a:avLst/>
                <a:gdLst/>
                <a:ahLst/>
                <a:cxnLst>
                  <a:cxn ang="0">
                    <a:pos x="27648" y="0"/>
                  </a:cxn>
                  <a:cxn ang="0">
                    <a:pos x="0" y="12620"/>
                  </a:cxn>
                  <a:cxn ang="0">
                    <a:pos x="13824" y="38375"/>
                  </a:cxn>
                  <a:cxn ang="0">
                    <a:pos x="13824" y="38375"/>
                  </a:cxn>
                  <a:cxn ang="0">
                    <a:pos x="13824" y="38375"/>
                  </a:cxn>
                  <a:cxn ang="0">
                    <a:pos x="13824" y="38375"/>
                  </a:cxn>
                  <a:cxn ang="0">
                    <a:pos x="13824" y="1104077"/>
                  </a:cxn>
                  <a:cxn ang="0">
                    <a:pos x="13824" y="1104077"/>
                  </a:cxn>
                  <a:cxn ang="0">
                    <a:pos x="13824" y="1116697"/>
                  </a:cxn>
                  <a:cxn ang="0">
                    <a:pos x="27648" y="1090919"/>
                  </a:cxn>
                  <a:cxn ang="0">
                    <a:pos x="27648" y="1078322"/>
                  </a:cxn>
                  <a:cxn ang="0">
                    <a:pos x="27648" y="25755"/>
                  </a:cxn>
                  <a:cxn ang="0">
                    <a:pos x="27648" y="25755"/>
                  </a:cxn>
                  <a:cxn ang="0">
                    <a:pos x="27648" y="25755"/>
                  </a:cxn>
                  <a:cxn ang="0">
                    <a:pos x="27648" y="25755"/>
                  </a:cxn>
                  <a:cxn ang="0">
                    <a:pos x="27648" y="0"/>
                  </a:cxn>
                </a:cxnLst>
                <a:pathLst>
                  <a:path w="2" h="87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7"/>
                      <a:pt x="1" y="87"/>
                    </a:cubicBezTo>
                    <a:cubicBezTo>
                      <a:pt x="2" y="87"/>
                      <a:pt x="2" y="86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84" name="Freeform 45"/>
              <p:cNvSpPr/>
              <p:nvPr/>
            </p:nvSpPr>
            <p:spPr>
              <a:xfrm>
                <a:off x="4353" y="1161"/>
                <a:ext cx="71" cy="2061"/>
              </a:xfrm>
              <a:custGeom>
                <a:avLst/>
                <a:gdLst/>
                <a:ahLst/>
                <a:cxnLst>
                  <a:cxn ang="0">
                    <a:pos x="26317" y="0"/>
                  </a:cxn>
                  <a:cxn ang="0">
                    <a:pos x="0" y="12624"/>
                  </a:cxn>
                  <a:cxn ang="0">
                    <a:pos x="0" y="12624"/>
                  </a:cxn>
                  <a:cxn ang="0">
                    <a:pos x="26317" y="38386"/>
                  </a:cxn>
                  <a:cxn ang="0">
                    <a:pos x="26317" y="1130505"/>
                  </a:cxn>
                  <a:cxn ang="0">
                    <a:pos x="39760" y="1104719"/>
                  </a:cxn>
                  <a:cxn ang="0">
                    <a:pos x="39760" y="38386"/>
                  </a:cxn>
                  <a:cxn ang="0">
                    <a:pos x="39760" y="38386"/>
                  </a:cxn>
                  <a:cxn ang="0">
                    <a:pos x="39760" y="38386"/>
                  </a:cxn>
                  <a:cxn ang="0">
                    <a:pos x="39760" y="38386"/>
                  </a:cxn>
                  <a:cxn ang="0">
                    <a:pos x="26317" y="0"/>
                  </a:cxn>
                </a:cxnLst>
                <a:pathLst>
                  <a:path w="3" h="88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3" y="87"/>
                      <a:pt x="3" y="86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98" name="组合 1285"/>
            <p:cNvGrpSpPr/>
            <p:nvPr/>
          </p:nvGrpSpPr>
          <p:grpSpPr bwMode="auto">
            <a:xfrm>
              <a:off x="4392613" y="2633663"/>
              <a:ext cx="911021" cy="963473"/>
              <a:chOff x="4003676" y="3478213"/>
              <a:chExt cx="523875" cy="554038"/>
            </a:xfrm>
            <a:solidFill>
              <a:srgbClr val="FFFFFF"/>
            </a:solidFill>
            <a:scene3d>
              <a:camera prst="orthographicFront">
                <a:rot lat="3000000" lon="2400000" rev="0"/>
              </a:camera>
              <a:lightRig rig="threePt" dir="t"/>
            </a:scene3d>
          </p:grpSpPr>
          <p:sp>
            <p:nvSpPr>
              <p:cNvPr id="199" name="Freeform 1203"/>
              <p:cNvSpPr>
                <a:spLocks noEditPoints="1"/>
              </p:cNvSpPr>
              <p:nvPr/>
            </p:nvSpPr>
            <p:spPr bwMode="auto">
              <a:xfrm>
                <a:off x="4314826" y="3478213"/>
                <a:ext cx="212725" cy="104775"/>
              </a:xfrm>
              <a:custGeom>
                <a:avLst/>
                <a:gdLst>
                  <a:gd name="T0" fmla="*/ 2147483646 w 134"/>
                  <a:gd name="T1" fmla="*/ 2147483646 h 66"/>
                  <a:gd name="T2" fmla="*/ 2147483646 w 134"/>
                  <a:gd name="T3" fmla="*/ 2147483646 h 66"/>
                  <a:gd name="T4" fmla="*/ 0 w 134"/>
                  <a:gd name="T5" fmla="*/ 2147483646 h 66"/>
                  <a:gd name="T6" fmla="*/ 2147483646 w 134"/>
                  <a:gd name="T7" fmla="*/ 0 h 66"/>
                  <a:gd name="T8" fmla="*/ 2147483646 w 134"/>
                  <a:gd name="T9" fmla="*/ 2147483646 h 66"/>
                  <a:gd name="T10" fmla="*/ 2147483646 w 134"/>
                  <a:gd name="T11" fmla="*/ 2147483646 h 66"/>
                  <a:gd name="T12" fmla="*/ 2147483646 w 134"/>
                  <a:gd name="T13" fmla="*/ 2147483646 h 66"/>
                  <a:gd name="T14" fmla="*/ 2147483646 w 134"/>
                  <a:gd name="T15" fmla="*/ 2147483646 h 66"/>
                  <a:gd name="T16" fmla="*/ 2147483646 w 134"/>
                  <a:gd name="T17" fmla="*/ 2147483646 h 66"/>
                  <a:gd name="T18" fmla="*/ 2147483646 w 134"/>
                  <a:gd name="T19" fmla="*/ 2147483646 h 66"/>
                  <a:gd name="T20" fmla="*/ 2147483646 w 134"/>
                  <a:gd name="T21" fmla="*/ 2147483646 h 66"/>
                  <a:gd name="T22" fmla="*/ 2147483646 w 134"/>
                  <a:gd name="T23" fmla="*/ 2147483646 h 66"/>
                  <a:gd name="T24" fmla="*/ 2147483646 w 134"/>
                  <a:gd name="T25" fmla="*/ 2147483646 h 66"/>
                  <a:gd name="T26" fmla="*/ 2147483646 w 134"/>
                  <a:gd name="T27" fmla="*/ 2147483646 h 66"/>
                  <a:gd name="T28" fmla="*/ 2147483646 w 134"/>
                  <a:gd name="T29" fmla="*/ 2147483646 h 66"/>
                  <a:gd name="T30" fmla="*/ 2147483646 w 134"/>
                  <a:gd name="T31" fmla="*/ 2147483646 h 66"/>
                  <a:gd name="T32" fmla="*/ 2147483646 w 134"/>
                  <a:gd name="T33" fmla="*/ 2147483646 h 66"/>
                  <a:gd name="T34" fmla="*/ 2147483646 w 134"/>
                  <a:gd name="T35" fmla="*/ 2147483646 h 66"/>
                  <a:gd name="T36" fmla="*/ 2147483646 w 134"/>
                  <a:gd name="T37" fmla="*/ 2147483646 h 66"/>
                  <a:gd name="T38" fmla="*/ 2147483646 w 134"/>
                  <a:gd name="T39" fmla="*/ 2147483646 h 6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34" h="66">
                    <a:moveTo>
                      <a:pt x="134" y="47"/>
                    </a:moveTo>
                    <a:lnTo>
                      <a:pt x="16" y="66"/>
                    </a:lnTo>
                    <a:lnTo>
                      <a:pt x="0" y="21"/>
                    </a:lnTo>
                    <a:lnTo>
                      <a:pt x="84" y="0"/>
                    </a:lnTo>
                    <a:lnTo>
                      <a:pt x="134" y="47"/>
                    </a:lnTo>
                    <a:close/>
                    <a:moveTo>
                      <a:pt x="102" y="46"/>
                    </a:moveTo>
                    <a:lnTo>
                      <a:pt x="115" y="43"/>
                    </a:lnTo>
                    <a:lnTo>
                      <a:pt x="79" y="8"/>
                    </a:lnTo>
                    <a:lnTo>
                      <a:pt x="69" y="10"/>
                    </a:lnTo>
                    <a:lnTo>
                      <a:pt x="102" y="46"/>
                    </a:lnTo>
                    <a:close/>
                    <a:moveTo>
                      <a:pt x="85" y="42"/>
                    </a:moveTo>
                    <a:lnTo>
                      <a:pt x="63" y="16"/>
                    </a:lnTo>
                    <a:lnTo>
                      <a:pt x="53" y="18"/>
                    </a:lnTo>
                    <a:lnTo>
                      <a:pt x="74" y="44"/>
                    </a:lnTo>
                    <a:lnTo>
                      <a:pt x="85" y="42"/>
                    </a:lnTo>
                    <a:close/>
                    <a:moveTo>
                      <a:pt x="62" y="47"/>
                    </a:moveTo>
                    <a:lnTo>
                      <a:pt x="43" y="21"/>
                    </a:lnTo>
                    <a:lnTo>
                      <a:pt x="33" y="23"/>
                    </a:lnTo>
                    <a:lnTo>
                      <a:pt x="50" y="48"/>
                    </a:lnTo>
                    <a:lnTo>
                      <a:pt x="62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0" name="Freeform 1204"/>
              <p:cNvSpPr>
                <a:spLocks noEditPoints="1"/>
              </p:cNvSpPr>
              <p:nvPr/>
            </p:nvSpPr>
            <p:spPr bwMode="auto">
              <a:xfrm>
                <a:off x="4238626" y="3586163"/>
                <a:ext cx="250825" cy="161925"/>
              </a:xfrm>
              <a:custGeom>
                <a:avLst/>
                <a:gdLst>
                  <a:gd name="T0" fmla="*/ 2147483646 w 158"/>
                  <a:gd name="T1" fmla="*/ 2147483646 h 102"/>
                  <a:gd name="T2" fmla="*/ 2147483646 w 158"/>
                  <a:gd name="T3" fmla="*/ 2147483646 h 102"/>
                  <a:gd name="T4" fmla="*/ 0 w 158"/>
                  <a:gd name="T5" fmla="*/ 2147483646 h 102"/>
                  <a:gd name="T6" fmla="*/ 2147483646 w 158"/>
                  <a:gd name="T7" fmla="*/ 0 h 102"/>
                  <a:gd name="T8" fmla="*/ 2147483646 w 158"/>
                  <a:gd name="T9" fmla="*/ 2147483646 h 102"/>
                  <a:gd name="T10" fmla="*/ 2147483646 w 158"/>
                  <a:gd name="T11" fmla="*/ 2147483646 h 102"/>
                  <a:gd name="T12" fmla="*/ 2147483646 w 158"/>
                  <a:gd name="T13" fmla="*/ 2147483646 h 102"/>
                  <a:gd name="T14" fmla="*/ 2147483646 w 158"/>
                  <a:gd name="T15" fmla="*/ 2147483646 h 102"/>
                  <a:gd name="T16" fmla="*/ 2147483646 w 158"/>
                  <a:gd name="T17" fmla="*/ 2147483646 h 102"/>
                  <a:gd name="T18" fmla="*/ 2147483646 w 158"/>
                  <a:gd name="T19" fmla="*/ 2147483646 h 102"/>
                  <a:gd name="T20" fmla="*/ 2147483646 w 158"/>
                  <a:gd name="T21" fmla="*/ 2147483646 h 102"/>
                  <a:gd name="T22" fmla="*/ 2147483646 w 158"/>
                  <a:gd name="T23" fmla="*/ 2147483646 h 102"/>
                  <a:gd name="T24" fmla="*/ 2147483646 w 158"/>
                  <a:gd name="T25" fmla="*/ 2147483646 h 102"/>
                  <a:gd name="T26" fmla="*/ 2147483646 w 158"/>
                  <a:gd name="T27" fmla="*/ 2147483646 h 102"/>
                  <a:gd name="T28" fmla="*/ 2147483646 w 158"/>
                  <a:gd name="T29" fmla="*/ 2147483646 h 102"/>
                  <a:gd name="T30" fmla="*/ 2147483646 w 158"/>
                  <a:gd name="T31" fmla="*/ 2147483646 h 102"/>
                  <a:gd name="T32" fmla="*/ 2147483646 w 158"/>
                  <a:gd name="T33" fmla="*/ 2147483646 h 102"/>
                  <a:gd name="T34" fmla="*/ 2147483646 w 158"/>
                  <a:gd name="T35" fmla="*/ 2147483646 h 102"/>
                  <a:gd name="T36" fmla="*/ 2147483646 w 158"/>
                  <a:gd name="T37" fmla="*/ 2147483646 h 102"/>
                  <a:gd name="T38" fmla="*/ 2147483646 w 158"/>
                  <a:gd name="T39" fmla="*/ 2147483646 h 10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58" h="102">
                    <a:moveTo>
                      <a:pt x="158" y="29"/>
                    </a:moveTo>
                    <a:lnTo>
                      <a:pt x="38" y="102"/>
                    </a:lnTo>
                    <a:lnTo>
                      <a:pt x="0" y="59"/>
                    </a:lnTo>
                    <a:lnTo>
                      <a:pt x="83" y="0"/>
                    </a:lnTo>
                    <a:lnTo>
                      <a:pt x="158" y="29"/>
                    </a:lnTo>
                    <a:close/>
                    <a:moveTo>
                      <a:pt x="123" y="42"/>
                    </a:moveTo>
                    <a:lnTo>
                      <a:pt x="136" y="34"/>
                    </a:lnTo>
                    <a:lnTo>
                      <a:pt x="82" y="10"/>
                    </a:lnTo>
                    <a:lnTo>
                      <a:pt x="71" y="18"/>
                    </a:lnTo>
                    <a:lnTo>
                      <a:pt x="123" y="42"/>
                    </a:lnTo>
                    <a:close/>
                    <a:moveTo>
                      <a:pt x="91" y="53"/>
                    </a:moveTo>
                    <a:lnTo>
                      <a:pt x="103" y="45"/>
                    </a:lnTo>
                    <a:lnTo>
                      <a:pt x="67" y="27"/>
                    </a:lnTo>
                    <a:lnTo>
                      <a:pt x="56" y="34"/>
                    </a:lnTo>
                    <a:lnTo>
                      <a:pt x="91" y="53"/>
                    </a:lnTo>
                    <a:close/>
                    <a:moveTo>
                      <a:pt x="67" y="67"/>
                    </a:moveTo>
                    <a:lnTo>
                      <a:pt x="79" y="60"/>
                    </a:lnTo>
                    <a:lnTo>
                      <a:pt x="47" y="40"/>
                    </a:lnTo>
                    <a:lnTo>
                      <a:pt x="37" y="48"/>
                    </a:lnTo>
                    <a:lnTo>
                      <a:pt x="67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1" name="Freeform 1205"/>
              <p:cNvSpPr/>
              <p:nvPr/>
            </p:nvSpPr>
            <p:spPr bwMode="auto">
              <a:xfrm>
                <a:off x="4065588" y="3740151"/>
                <a:ext cx="384175" cy="292100"/>
              </a:xfrm>
              <a:custGeom>
                <a:avLst/>
                <a:gdLst>
                  <a:gd name="T0" fmla="*/ 2147483646 w 193"/>
                  <a:gd name="T1" fmla="*/ 0 h 147"/>
                  <a:gd name="T2" fmla="*/ 2147483646 w 193"/>
                  <a:gd name="T3" fmla="*/ 0 h 147"/>
                  <a:gd name="T4" fmla="*/ 2147483646 w 193"/>
                  <a:gd name="T5" fmla="*/ 2147483646 h 147"/>
                  <a:gd name="T6" fmla="*/ 2147483646 w 193"/>
                  <a:gd name="T7" fmla="*/ 2147483646 h 147"/>
                  <a:gd name="T8" fmla="*/ 2147483646 w 193"/>
                  <a:gd name="T9" fmla="*/ 2147483646 h 147"/>
                  <a:gd name="T10" fmla="*/ 2147483646 w 193"/>
                  <a:gd name="T11" fmla="*/ 2147483646 h 147"/>
                  <a:gd name="T12" fmla="*/ 0 w 193"/>
                  <a:gd name="T13" fmla="*/ 2147483646 h 147"/>
                  <a:gd name="T14" fmla="*/ 0 w 193"/>
                  <a:gd name="T15" fmla="*/ 2147483646 h 147"/>
                  <a:gd name="T16" fmla="*/ 2147483646 w 193"/>
                  <a:gd name="T17" fmla="*/ 2147483646 h 147"/>
                  <a:gd name="T18" fmla="*/ 2147483646 w 193"/>
                  <a:gd name="T19" fmla="*/ 0 h 14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3" h="147">
                    <a:moveTo>
                      <a:pt x="128" y="0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87" y="0"/>
                      <a:pt x="193" y="7"/>
                      <a:pt x="193" y="15"/>
                    </a:cubicBezTo>
                    <a:cubicBezTo>
                      <a:pt x="193" y="132"/>
                      <a:pt x="193" y="132"/>
                      <a:pt x="193" y="132"/>
                    </a:cubicBezTo>
                    <a:cubicBezTo>
                      <a:pt x="193" y="141"/>
                      <a:pt x="187" y="147"/>
                      <a:pt x="178" y="147"/>
                    </a:cubicBezTo>
                    <a:cubicBezTo>
                      <a:pt x="15" y="147"/>
                      <a:pt x="15" y="147"/>
                      <a:pt x="15" y="147"/>
                    </a:cubicBezTo>
                    <a:cubicBezTo>
                      <a:pt x="7" y="147"/>
                      <a:pt x="0" y="141"/>
                      <a:pt x="0" y="13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28" y="36"/>
                      <a:pt x="128" y="36"/>
                      <a:pt x="128" y="36"/>
                    </a:cubicBezTo>
                    <a:lnTo>
                      <a:pt x="1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2" name="Freeform 1206"/>
              <p:cNvSpPr/>
              <p:nvPr/>
            </p:nvSpPr>
            <p:spPr bwMode="auto">
              <a:xfrm>
                <a:off x="4003676" y="3721101"/>
                <a:ext cx="258763" cy="201613"/>
              </a:xfrm>
              <a:custGeom>
                <a:avLst/>
                <a:gdLst>
                  <a:gd name="T0" fmla="*/ 2147483646 w 163"/>
                  <a:gd name="T1" fmla="*/ 0 h 127"/>
                  <a:gd name="T2" fmla="*/ 2147483646 w 163"/>
                  <a:gd name="T3" fmla="*/ 2147483646 h 127"/>
                  <a:gd name="T4" fmla="*/ 2147483646 w 163"/>
                  <a:gd name="T5" fmla="*/ 2147483646 h 127"/>
                  <a:gd name="T6" fmla="*/ 2147483646 w 163"/>
                  <a:gd name="T7" fmla="*/ 2147483646 h 127"/>
                  <a:gd name="T8" fmla="*/ 2147483646 w 163"/>
                  <a:gd name="T9" fmla="*/ 2147483646 h 127"/>
                  <a:gd name="T10" fmla="*/ 0 w 163"/>
                  <a:gd name="T11" fmla="*/ 0 h 127"/>
                  <a:gd name="T12" fmla="*/ 2147483646 w 163"/>
                  <a:gd name="T13" fmla="*/ 0 h 1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3" h="127">
                    <a:moveTo>
                      <a:pt x="156" y="0"/>
                    </a:moveTo>
                    <a:lnTo>
                      <a:pt x="163" y="49"/>
                    </a:lnTo>
                    <a:lnTo>
                      <a:pt x="32" y="49"/>
                    </a:lnTo>
                    <a:lnTo>
                      <a:pt x="32" y="127"/>
                    </a:lnTo>
                    <a:lnTo>
                      <a:pt x="20" y="127"/>
                    </a:lnTo>
                    <a:lnTo>
                      <a:pt x="0" y="0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4660900" y="4881563"/>
            <a:ext cx="2870200" cy="1135062"/>
            <a:chOff x="762914" y="5030415"/>
            <a:chExt cx="2871487" cy="1135724"/>
          </a:xfrm>
        </p:grpSpPr>
        <p:sp>
          <p:nvSpPr>
            <p:cNvPr id="44087" name="文本框 219"/>
            <p:cNvSpPr txBox="1"/>
            <p:nvPr/>
          </p:nvSpPr>
          <p:spPr>
            <a:xfrm>
              <a:off x="1271142" y="5030415"/>
              <a:ext cx="1855031" cy="3701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b="1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添加标题</a:t>
              </a:r>
              <a:endParaRPr lang="zh-CN" altLang="en-US" b="1" dirty="0">
                <a:solidFill>
                  <a:srgbClr val="595959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44088" name="矩形 220"/>
            <p:cNvSpPr/>
            <p:nvPr/>
          </p:nvSpPr>
          <p:spPr>
            <a:xfrm>
              <a:off x="762914" y="5408460"/>
              <a:ext cx="2871487" cy="7576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  <a:endParaRPr lang="zh-CN" altLang="en-US" sz="12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033" name="组合 1032"/>
          <p:cNvGrpSpPr/>
          <p:nvPr/>
        </p:nvGrpSpPr>
        <p:grpSpPr>
          <a:xfrm>
            <a:off x="8977313" y="1508125"/>
            <a:ext cx="2028825" cy="3171825"/>
            <a:chOff x="7608888" y="1581150"/>
            <a:chExt cx="2137420" cy="3343276"/>
          </a:xfrm>
        </p:grpSpPr>
        <p:grpSp>
          <p:nvGrpSpPr>
            <p:cNvPr id="44090" name="Group 36"/>
            <p:cNvGrpSpPr>
              <a:grpSpLocks noChangeAspect="1"/>
            </p:cNvGrpSpPr>
            <p:nvPr/>
          </p:nvGrpSpPr>
          <p:grpSpPr>
            <a:xfrm>
              <a:off x="7608888" y="1581150"/>
              <a:ext cx="2137420" cy="3343276"/>
              <a:chOff x="2359" y="436"/>
              <a:chExt cx="2065" cy="3230"/>
            </a:xfrm>
          </p:grpSpPr>
          <p:sp>
            <p:nvSpPr>
              <p:cNvPr id="189" name="Freeform 37"/>
              <p:cNvSpPr>
                <a:spLocks noEditPoints="1"/>
              </p:cNvSpPr>
              <p:nvPr/>
            </p:nvSpPr>
            <p:spPr bwMode="auto">
              <a:xfrm>
                <a:off x="2359" y="2683"/>
                <a:ext cx="2018" cy="983"/>
              </a:xfrm>
              <a:custGeom>
                <a:avLst/>
                <a:gdLst>
                  <a:gd name="T0" fmla="*/ 83 w 85"/>
                  <a:gd name="T1" fmla="*/ 23 h 42"/>
                  <a:gd name="T2" fmla="*/ 73 w 85"/>
                  <a:gd name="T3" fmla="*/ 28 h 42"/>
                  <a:gd name="T4" fmla="*/ 73 w 85"/>
                  <a:gd name="T5" fmla="*/ 29 h 42"/>
                  <a:gd name="T6" fmla="*/ 73 w 85"/>
                  <a:gd name="T7" fmla="*/ 29 h 42"/>
                  <a:gd name="T8" fmla="*/ 73 w 85"/>
                  <a:gd name="T9" fmla="*/ 29 h 42"/>
                  <a:gd name="T10" fmla="*/ 73 w 85"/>
                  <a:gd name="T11" fmla="*/ 29 h 42"/>
                  <a:gd name="T12" fmla="*/ 73 w 85"/>
                  <a:gd name="T13" fmla="*/ 29 h 42"/>
                  <a:gd name="T14" fmla="*/ 73 w 85"/>
                  <a:gd name="T15" fmla="*/ 29 h 42"/>
                  <a:gd name="T16" fmla="*/ 73 w 85"/>
                  <a:gd name="T17" fmla="*/ 29 h 42"/>
                  <a:gd name="T18" fmla="*/ 73 w 85"/>
                  <a:gd name="T19" fmla="*/ 29 h 42"/>
                  <a:gd name="T20" fmla="*/ 73 w 85"/>
                  <a:gd name="T21" fmla="*/ 29 h 42"/>
                  <a:gd name="T22" fmla="*/ 73 w 85"/>
                  <a:gd name="T23" fmla="*/ 30 h 42"/>
                  <a:gd name="T24" fmla="*/ 85 w 85"/>
                  <a:gd name="T25" fmla="*/ 23 h 42"/>
                  <a:gd name="T26" fmla="*/ 85 w 85"/>
                  <a:gd name="T27" fmla="*/ 23 h 42"/>
                  <a:gd name="T28" fmla="*/ 84 w 85"/>
                  <a:gd name="T29" fmla="*/ 23 h 42"/>
                  <a:gd name="T30" fmla="*/ 83 w 85"/>
                  <a:gd name="T31" fmla="*/ 23 h 42"/>
                  <a:gd name="T32" fmla="*/ 17 w 85"/>
                  <a:gd name="T33" fmla="*/ 0 h 42"/>
                  <a:gd name="T34" fmla="*/ 3 w 85"/>
                  <a:gd name="T35" fmla="*/ 8 h 42"/>
                  <a:gd name="T36" fmla="*/ 3 w 85"/>
                  <a:gd name="T37" fmla="*/ 16 h 42"/>
                  <a:gd name="T38" fmla="*/ 45 w 85"/>
                  <a:gd name="T39" fmla="*/ 40 h 42"/>
                  <a:gd name="T40" fmla="*/ 50 w 85"/>
                  <a:gd name="T41" fmla="*/ 42 h 42"/>
                  <a:gd name="T42" fmla="*/ 55 w 85"/>
                  <a:gd name="T43" fmla="*/ 40 h 42"/>
                  <a:gd name="T44" fmla="*/ 71 w 85"/>
                  <a:gd name="T45" fmla="*/ 31 h 42"/>
                  <a:gd name="T46" fmla="*/ 70 w 85"/>
                  <a:gd name="T47" fmla="*/ 31 h 42"/>
                  <a:gd name="T48" fmla="*/ 18 w 85"/>
                  <a:gd name="T49" fmla="*/ 1 h 42"/>
                  <a:gd name="T50" fmla="*/ 17 w 85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" h="42">
                    <a:moveTo>
                      <a:pt x="83" y="23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30"/>
                      <a:pt x="73" y="30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3" y="23"/>
                      <a:pt x="83" y="23"/>
                      <a:pt x="83" y="23"/>
                    </a:cubicBezTo>
                    <a:moveTo>
                      <a:pt x="17" y="0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0" y="10"/>
                      <a:pt x="0" y="14"/>
                      <a:pt x="3" y="16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1"/>
                      <a:pt x="48" y="42"/>
                      <a:pt x="50" y="42"/>
                    </a:cubicBezTo>
                    <a:cubicBezTo>
                      <a:pt x="52" y="42"/>
                      <a:pt x="53" y="41"/>
                      <a:pt x="55" y="40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1" y="31"/>
                      <a:pt x="70" y="3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7" y="0"/>
                      <a:pt x="17" y="0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75000"/>
                      <a:alpha val="77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72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092" name="Freeform 38"/>
              <p:cNvSpPr/>
              <p:nvPr/>
            </p:nvSpPr>
            <p:spPr>
              <a:xfrm>
                <a:off x="2763" y="436"/>
                <a:ext cx="1661" cy="2809"/>
              </a:xfrm>
              <a:custGeom>
                <a:avLst/>
                <a:gdLst/>
                <a:ahLst/>
                <a:cxnLst>
                  <a:cxn ang="0">
                    <a:pos x="160476" y="0"/>
                  </a:cxn>
                  <a:cxn ang="0">
                    <a:pos x="13502" y="76709"/>
                  </a:cxn>
                  <a:cxn ang="0">
                    <a:pos x="0" y="115614"/>
                  </a:cxn>
                  <a:cxn ang="0">
                    <a:pos x="0" y="1167140"/>
                  </a:cxn>
                  <a:cxn ang="0">
                    <a:pos x="53484" y="1192889"/>
                  </a:cxn>
                  <a:cxn ang="0">
                    <a:pos x="173408" y="1128773"/>
                  </a:cxn>
                  <a:cxn ang="0">
                    <a:pos x="895232" y="1526598"/>
                  </a:cxn>
                  <a:cxn ang="0">
                    <a:pos x="935214" y="1500825"/>
                  </a:cxn>
                  <a:cxn ang="0">
                    <a:pos x="935214" y="436167"/>
                  </a:cxn>
                  <a:cxn ang="0">
                    <a:pos x="908757" y="397801"/>
                  </a:cxn>
                  <a:cxn ang="0">
                    <a:pos x="200435" y="0"/>
                  </a:cxn>
                  <a:cxn ang="0">
                    <a:pos x="160476" y="0"/>
                  </a:cxn>
                </a:cxnLst>
                <a:pathLst>
                  <a:path w="70" h="120">
                    <a:moveTo>
                      <a:pt x="12" y="0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4" y="93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20"/>
                      <a:pt x="70" y="119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</a:path>
                </a:pathLst>
              </a:custGeom>
              <a:solidFill>
                <a:srgbClr val="2ECAA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93" name="Freeform 39"/>
              <p:cNvSpPr/>
              <p:nvPr/>
            </p:nvSpPr>
            <p:spPr>
              <a:xfrm>
                <a:off x="2834" y="506"/>
                <a:ext cx="1543" cy="2880"/>
              </a:xfrm>
              <a:custGeom>
                <a:avLst/>
                <a:gdLst/>
                <a:ahLst/>
                <a:cxnLst>
                  <a:cxn ang="0">
                    <a:pos x="174122" y="12620"/>
                  </a:cxn>
                  <a:cxn ang="0">
                    <a:pos x="107060" y="12620"/>
                  </a:cxn>
                  <a:cxn ang="0">
                    <a:pos x="26492" y="64156"/>
                  </a:cxn>
                  <a:cxn ang="0">
                    <a:pos x="26492" y="141448"/>
                  </a:cxn>
                  <a:cxn ang="0">
                    <a:pos x="682410" y="500558"/>
                  </a:cxn>
                  <a:cxn ang="0">
                    <a:pos x="682410" y="1578942"/>
                  </a:cxn>
                  <a:cxn ang="0">
                    <a:pos x="855985" y="1476433"/>
                  </a:cxn>
                  <a:cxn ang="0">
                    <a:pos x="869492" y="1450654"/>
                  </a:cxn>
                  <a:cxn ang="0">
                    <a:pos x="869492" y="423805"/>
                  </a:cxn>
                  <a:cxn ang="0">
                    <a:pos x="843024" y="384866"/>
                  </a:cxn>
                  <a:cxn ang="0">
                    <a:pos x="174122" y="12620"/>
                  </a:cxn>
                </a:cxnLst>
                <a:pathLst>
                  <a:path w="65" h="123">
                    <a:moveTo>
                      <a:pt x="13" y="1"/>
                    </a:moveTo>
                    <a:cubicBezTo>
                      <a:pt x="12" y="0"/>
                      <a:pt x="10" y="0"/>
                      <a:pt x="8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9"/>
                      <a:pt x="2" y="11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5" y="114"/>
                      <a:pt x="65" y="11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2"/>
                      <a:pt x="64" y="31"/>
                      <a:pt x="63" y="30"/>
                    </a:cubicBezTo>
                    <a:cubicBezTo>
                      <a:pt x="13" y="1"/>
                      <a:pt x="13" y="1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94" name="Freeform 40"/>
              <p:cNvSpPr/>
              <p:nvPr/>
            </p:nvSpPr>
            <p:spPr>
              <a:xfrm>
                <a:off x="2858" y="529"/>
                <a:ext cx="1519" cy="2810"/>
              </a:xfrm>
              <a:custGeom>
                <a:avLst/>
                <a:gdLst/>
                <a:ahLst/>
                <a:cxnLst>
                  <a:cxn ang="0">
                    <a:pos x="133506" y="0"/>
                  </a:cxn>
                  <a:cxn ang="0">
                    <a:pos x="93513" y="0"/>
                  </a:cxn>
                  <a:cxn ang="0">
                    <a:pos x="13529" y="51540"/>
                  </a:cxn>
                  <a:cxn ang="0">
                    <a:pos x="0" y="77322"/>
                  </a:cxn>
                  <a:cxn ang="0">
                    <a:pos x="681628" y="449647"/>
                  </a:cxn>
                  <a:cxn ang="0">
                    <a:pos x="695132" y="488027"/>
                  </a:cxn>
                  <a:cxn ang="0">
                    <a:pos x="695132" y="488027"/>
                  </a:cxn>
                  <a:cxn ang="0">
                    <a:pos x="695132" y="488027"/>
                  </a:cxn>
                  <a:cxn ang="0">
                    <a:pos x="695132" y="488027"/>
                  </a:cxn>
                  <a:cxn ang="0">
                    <a:pos x="695132" y="1540840"/>
                  </a:cxn>
                  <a:cxn ang="0">
                    <a:pos x="842167" y="1464080"/>
                  </a:cxn>
                  <a:cxn ang="0">
                    <a:pos x="855695" y="1438299"/>
                  </a:cxn>
                  <a:cxn ang="0">
                    <a:pos x="855695" y="410705"/>
                  </a:cxn>
                  <a:cxn ang="0">
                    <a:pos x="829208" y="372325"/>
                  </a:cxn>
                  <a:cxn ang="0">
                    <a:pos x="160539" y="0"/>
                  </a:cxn>
                  <a:cxn ang="0">
                    <a:pos x="133506" y="0"/>
                  </a:cxn>
                </a:cxnLst>
                <a:pathLst>
                  <a:path w="64" h="120">
                    <a:moveTo>
                      <a:pt x="10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6"/>
                      <a:pt x="52" y="37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4" y="113"/>
                      <a:pt x="64" y="11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1"/>
                      <a:pt x="63" y="30"/>
                      <a:pt x="62" y="2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D9D9D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95" name="Freeform 41"/>
              <p:cNvSpPr/>
              <p:nvPr/>
            </p:nvSpPr>
            <p:spPr>
              <a:xfrm>
                <a:off x="2763" y="623"/>
                <a:ext cx="1329" cy="2809"/>
              </a:xfrm>
              <a:custGeom>
                <a:avLst/>
                <a:gdLst/>
                <a:ahLst/>
                <a:cxnLst>
                  <a:cxn ang="0">
                    <a:pos x="708523" y="1526598"/>
                  </a:cxn>
                  <a:cxn ang="0">
                    <a:pos x="13527" y="1141390"/>
                  </a:cxn>
                  <a:cxn ang="0">
                    <a:pos x="0" y="1103024"/>
                  </a:cxn>
                  <a:cxn ang="0">
                    <a:pos x="0" y="12594"/>
                  </a:cxn>
                  <a:cxn ang="0">
                    <a:pos x="13527" y="0"/>
                  </a:cxn>
                  <a:cxn ang="0">
                    <a:pos x="734984" y="397801"/>
                  </a:cxn>
                  <a:cxn ang="0">
                    <a:pos x="748512" y="436167"/>
                  </a:cxn>
                  <a:cxn ang="0">
                    <a:pos x="748512" y="1500825"/>
                  </a:cxn>
                  <a:cxn ang="0">
                    <a:pos x="708523" y="1526598"/>
                  </a:cxn>
                </a:cxnLst>
                <a:pathLst>
                  <a:path w="56" h="120">
                    <a:moveTo>
                      <a:pt x="53" y="119"/>
                    </a:moveTo>
                    <a:cubicBezTo>
                      <a:pt x="1" y="89"/>
                      <a:pt x="1" y="89"/>
                      <a:pt x="1" y="89"/>
                    </a:cubicBezTo>
                    <a:cubicBezTo>
                      <a:pt x="0" y="88"/>
                      <a:pt x="0" y="87"/>
                      <a:pt x="0" y="8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2"/>
                      <a:pt x="56" y="33"/>
                      <a:pt x="56" y="34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9"/>
                      <a:pt x="55" y="120"/>
                      <a:pt x="53" y="119"/>
                    </a:cubicBezTo>
                  </a:path>
                </a:pathLst>
              </a:custGeom>
              <a:solidFill>
                <a:srgbClr val="2ECAA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96" name="Freeform 42"/>
              <p:cNvSpPr/>
              <p:nvPr/>
            </p:nvSpPr>
            <p:spPr>
              <a:xfrm>
                <a:off x="2763" y="436"/>
                <a:ext cx="1661" cy="2973"/>
              </a:xfrm>
              <a:custGeom>
                <a:avLst/>
                <a:gdLst/>
                <a:ahLst/>
                <a:cxnLst>
                  <a:cxn ang="0">
                    <a:pos x="908757" y="397844"/>
                  </a:cxn>
                  <a:cxn ang="0">
                    <a:pos x="200435" y="0"/>
                  </a:cxn>
                  <a:cxn ang="0">
                    <a:pos x="160476" y="0"/>
                  </a:cxn>
                  <a:cxn ang="0">
                    <a:pos x="13502" y="76713"/>
                  </a:cxn>
                  <a:cxn ang="0">
                    <a:pos x="0" y="115619"/>
                  </a:cxn>
                  <a:cxn ang="0">
                    <a:pos x="0" y="115619"/>
                  </a:cxn>
                  <a:cxn ang="0">
                    <a:pos x="708322" y="512924"/>
                  </a:cxn>
                  <a:cxn ang="0">
                    <a:pos x="734779" y="551831"/>
                  </a:cxn>
                  <a:cxn ang="0">
                    <a:pos x="734779" y="1616610"/>
                  </a:cxn>
                  <a:cxn ang="0">
                    <a:pos x="734779" y="1629204"/>
                  </a:cxn>
                  <a:cxn ang="0">
                    <a:pos x="748281" y="1603454"/>
                  </a:cxn>
                  <a:cxn ang="0">
                    <a:pos x="748281" y="538675"/>
                  </a:cxn>
                  <a:cxn ang="0">
                    <a:pos x="734779" y="500330"/>
                  </a:cxn>
                  <a:cxn ang="0">
                    <a:pos x="13502" y="102487"/>
                  </a:cxn>
                  <a:cxn ang="0">
                    <a:pos x="26457" y="102487"/>
                  </a:cxn>
                  <a:cxn ang="0">
                    <a:pos x="173408" y="25750"/>
                  </a:cxn>
                  <a:cxn ang="0">
                    <a:pos x="173408" y="25750"/>
                  </a:cxn>
                  <a:cxn ang="0">
                    <a:pos x="186934" y="25750"/>
                  </a:cxn>
                  <a:cxn ang="0">
                    <a:pos x="895232" y="410461"/>
                  </a:cxn>
                  <a:cxn ang="0">
                    <a:pos x="921713" y="436212"/>
                  </a:cxn>
                  <a:cxn ang="0">
                    <a:pos x="921713" y="1526741"/>
                  </a:cxn>
                  <a:cxn ang="0">
                    <a:pos x="935214" y="1500967"/>
                  </a:cxn>
                  <a:cxn ang="0">
                    <a:pos x="935214" y="436212"/>
                  </a:cxn>
                  <a:cxn ang="0">
                    <a:pos x="908757" y="397844"/>
                  </a:cxn>
                </a:cxnLst>
                <a:pathLst>
                  <a:path w="70" h="127">
                    <a:moveTo>
                      <a:pt x="68" y="31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2"/>
                      <a:pt x="55" y="43"/>
                    </a:cubicBezTo>
                    <a:cubicBezTo>
                      <a:pt x="55" y="126"/>
                      <a:pt x="55" y="126"/>
                      <a:pt x="55" y="126"/>
                    </a:cubicBezTo>
                    <a:cubicBezTo>
                      <a:pt x="55" y="126"/>
                      <a:pt x="55" y="127"/>
                      <a:pt x="55" y="127"/>
                    </a:cubicBezTo>
                    <a:cubicBezTo>
                      <a:pt x="56" y="127"/>
                      <a:pt x="56" y="126"/>
                      <a:pt x="56" y="125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1"/>
                      <a:pt x="56" y="40"/>
                      <a:pt x="55" y="3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8" y="33"/>
                      <a:pt x="69" y="34"/>
                      <a:pt x="69" y="34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9"/>
                      <a:pt x="70" y="118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</a:path>
                </a:pathLst>
              </a:custGeom>
              <a:solidFill>
                <a:srgbClr val="C9CA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97" name="Freeform 43"/>
              <p:cNvSpPr>
                <a:spLocks noEditPoints="1"/>
              </p:cNvSpPr>
              <p:nvPr/>
            </p:nvSpPr>
            <p:spPr>
              <a:xfrm>
                <a:off x="4044" y="1395"/>
                <a:ext cx="24" cy="47"/>
              </a:xfrm>
              <a:custGeom>
                <a:avLst/>
                <a:gdLst/>
                <a:ahLst/>
                <a:cxnLst>
                  <a:cxn ang="0">
                    <a:pos x="13824" y="25968"/>
                  </a:cxn>
                  <a:cxn ang="0">
                    <a:pos x="13824" y="25968"/>
                  </a:cxn>
                  <a:cxn ang="0">
                    <a:pos x="13824" y="2596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824" y="25968"/>
                  </a:cxn>
                  <a:cxn ang="0">
                    <a:pos x="0" y="0"/>
                  </a:cxn>
                </a:cxnLst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98" name="Freeform 44"/>
              <p:cNvSpPr/>
              <p:nvPr/>
            </p:nvSpPr>
            <p:spPr>
              <a:xfrm>
                <a:off x="4044" y="1372"/>
                <a:ext cx="48" cy="2037"/>
              </a:xfrm>
              <a:custGeom>
                <a:avLst/>
                <a:gdLst/>
                <a:ahLst/>
                <a:cxnLst>
                  <a:cxn ang="0">
                    <a:pos x="27648" y="0"/>
                  </a:cxn>
                  <a:cxn ang="0">
                    <a:pos x="0" y="12620"/>
                  </a:cxn>
                  <a:cxn ang="0">
                    <a:pos x="13824" y="38375"/>
                  </a:cxn>
                  <a:cxn ang="0">
                    <a:pos x="13824" y="38375"/>
                  </a:cxn>
                  <a:cxn ang="0">
                    <a:pos x="13824" y="38375"/>
                  </a:cxn>
                  <a:cxn ang="0">
                    <a:pos x="13824" y="38375"/>
                  </a:cxn>
                  <a:cxn ang="0">
                    <a:pos x="13824" y="1104077"/>
                  </a:cxn>
                  <a:cxn ang="0">
                    <a:pos x="13824" y="1104077"/>
                  </a:cxn>
                  <a:cxn ang="0">
                    <a:pos x="13824" y="1116697"/>
                  </a:cxn>
                  <a:cxn ang="0">
                    <a:pos x="27648" y="1090919"/>
                  </a:cxn>
                  <a:cxn ang="0">
                    <a:pos x="27648" y="1078322"/>
                  </a:cxn>
                  <a:cxn ang="0">
                    <a:pos x="27648" y="25755"/>
                  </a:cxn>
                  <a:cxn ang="0">
                    <a:pos x="27648" y="25755"/>
                  </a:cxn>
                  <a:cxn ang="0">
                    <a:pos x="27648" y="25755"/>
                  </a:cxn>
                  <a:cxn ang="0">
                    <a:pos x="27648" y="25755"/>
                  </a:cxn>
                  <a:cxn ang="0">
                    <a:pos x="27648" y="0"/>
                  </a:cxn>
                </a:cxnLst>
                <a:pathLst>
                  <a:path w="2" h="87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7"/>
                      <a:pt x="1" y="87"/>
                    </a:cubicBezTo>
                    <a:cubicBezTo>
                      <a:pt x="2" y="87"/>
                      <a:pt x="2" y="86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99" name="Freeform 45"/>
              <p:cNvSpPr/>
              <p:nvPr/>
            </p:nvSpPr>
            <p:spPr>
              <a:xfrm>
                <a:off x="4353" y="1161"/>
                <a:ext cx="71" cy="2061"/>
              </a:xfrm>
              <a:custGeom>
                <a:avLst/>
                <a:gdLst/>
                <a:ahLst/>
                <a:cxnLst>
                  <a:cxn ang="0">
                    <a:pos x="26317" y="0"/>
                  </a:cxn>
                  <a:cxn ang="0">
                    <a:pos x="0" y="12624"/>
                  </a:cxn>
                  <a:cxn ang="0">
                    <a:pos x="0" y="12624"/>
                  </a:cxn>
                  <a:cxn ang="0">
                    <a:pos x="26317" y="38386"/>
                  </a:cxn>
                  <a:cxn ang="0">
                    <a:pos x="26317" y="1130505"/>
                  </a:cxn>
                  <a:cxn ang="0">
                    <a:pos x="39760" y="1104719"/>
                  </a:cxn>
                  <a:cxn ang="0">
                    <a:pos x="39760" y="38386"/>
                  </a:cxn>
                  <a:cxn ang="0">
                    <a:pos x="39760" y="38386"/>
                  </a:cxn>
                  <a:cxn ang="0">
                    <a:pos x="39760" y="38386"/>
                  </a:cxn>
                  <a:cxn ang="0">
                    <a:pos x="39760" y="38386"/>
                  </a:cxn>
                  <a:cxn ang="0">
                    <a:pos x="26317" y="0"/>
                  </a:cxn>
                </a:cxnLst>
                <a:pathLst>
                  <a:path w="3" h="88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3" y="87"/>
                      <a:pt x="3" y="86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203" name="组合 1260"/>
            <p:cNvGrpSpPr/>
            <p:nvPr/>
          </p:nvGrpSpPr>
          <p:grpSpPr bwMode="auto">
            <a:xfrm>
              <a:off x="8208963" y="2690813"/>
              <a:ext cx="941387" cy="933106"/>
              <a:chOff x="6383338" y="2779714"/>
              <a:chExt cx="541338" cy="536575"/>
            </a:xfrm>
            <a:solidFill>
              <a:srgbClr val="FFFFFF"/>
            </a:solidFill>
            <a:scene3d>
              <a:camera prst="orthographicFront">
                <a:rot lat="3000000" lon="2400000" rev="0"/>
              </a:camera>
              <a:lightRig rig="threePt" dir="t"/>
            </a:scene3d>
          </p:grpSpPr>
          <p:sp>
            <p:nvSpPr>
              <p:cNvPr id="204" name="Rectangle 939"/>
              <p:cNvSpPr>
                <a:spLocks noChangeArrowheads="1"/>
              </p:cNvSpPr>
              <p:nvPr/>
            </p:nvSpPr>
            <p:spPr bwMode="auto">
              <a:xfrm>
                <a:off x="6497638" y="3097214"/>
                <a:ext cx="314325" cy="219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Freeform 940"/>
              <p:cNvSpPr/>
              <p:nvPr/>
            </p:nvSpPr>
            <p:spPr bwMode="auto">
              <a:xfrm>
                <a:off x="6748463" y="2897189"/>
                <a:ext cx="53975" cy="79375"/>
              </a:xfrm>
              <a:custGeom>
                <a:avLst/>
                <a:gdLst>
                  <a:gd name="T0" fmla="*/ 2147483646 w 27"/>
                  <a:gd name="T1" fmla="*/ 2147483646 h 40"/>
                  <a:gd name="T2" fmla="*/ 2147483646 w 27"/>
                  <a:gd name="T3" fmla="*/ 2147483646 h 40"/>
                  <a:gd name="T4" fmla="*/ 2147483646 w 27"/>
                  <a:gd name="T5" fmla="*/ 2147483646 h 40"/>
                  <a:gd name="T6" fmla="*/ 2147483646 w 27"/>
                  <a:gd name="T7" fmla="*/ 2147483646 h 40"/>
                  <a:gd name="T8" fmla="*/ 2147483646 w 27"/>
                  <a:gd name="T9" fmla="*/ 2147483646 h 40"/>
                  <a:gd name="T10" fmla="*/ 2147483646 w 27"/>
                  <a:gd name="T11" fmla="*/ 2147483646 h 40"/>
                  <a:gd name="T12" fmla="*/ 2147483646 w 27"/>
                  <a:gd name="T13" fmla="*/ 2147483646 h 40"/>
                  <a:gd name="T14" fmla="*/ 0 w 27"/>
                  <a:gd name="T15" fmla="*/ 2147483646 h 40"/>
                  <a:gd name="T16" fmla="*/ 2147483646 w 27"/>
                  <a:gd name="T17" fmla="*/ 2147483646 h 40"/>
                  <a:gd name="T18" fmla="*/ 2147483646 w 27"/>
                  <a:gd name="T19" fmla="*/ 2147483646 h 40"/>
                  <a:gd name="T20" fmla="*/ 2147483646 w 27"/>
                  <a:gd name="T21" fmla="*/ 2147483646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7" h="40">
                    <a:moveTo>
                      <a:pt x="27" y="12"/>
                    </a:moveTo>
                    <a:cubicBezTo>
                      <a:pt x="26" y="14"/>
                      <a:pt x="23" y="16"/>
                      <a:pt x="21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10"/>
                      <a:pt x="0" y="7"/>
                      <a:pt x="0" y="5"/>
                    </a:cubicBezTo>
                    <a:cubicBezTo>
                      <a:pt x="1" y="2"/>
                      <a:pt x="4" y="0"/>
                      <a:pt x="7" y="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6" y="6"/>
                      <a:pt x="27" y="9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6" name="Freeform 941"/>
              <p:cNvSpPr/>
              <p:nvPr/>
            </p:nvSpPr>
            <p:spPr bwMode="auto">
              <a:xfrm>
                <a:off x="6580188" y="2854326"/>
                <a:ext cx="160338" cy="122238"/>
              </a:xfrm>
              <a:custGeom>
                <a:avLst/>
                <a:gdLst>
                  <a:gd name="T0" fmla="*/ 2147483646 w 80"/>
                  <a:gd name="T1" fmla="*/ 2147483646 h 62"/>
                  <a:gd name="T2" fmla="*/ 2147483646 w 80"/>
                  <a:gd name="T3" fmla="*/ 2147483646 h 62"/>
                  <a:gd name="T4" fmla="*/ 2147483646 w 80"/>
                  <a:gd name="T5" fmla="*/ 2147483646 h 62"/>
                  <a:gd name="T6" fmla="*/ 2147483646 w 80"/>
                  <a:gd name="T7" fmla="*/ 2147483646 h 62"/>
                  <a:gd name="T8" fmla="*/ 0 w 80"/>
                  <a:gd name="T9" fmla="*/ 2147483646 h 62"/>
                  <a:gd name="T10" fmla="*/ 0 w 80"/>
                  <a:gd name="T11" fmla="*/ 2147483646 h 62"/>
                  <a:gd name="T12" fmla="*/ 2147483646 w 80"/>
                  <a:gd name="T13" fmla="*/ 0 h 62"/>
                  <a:gd name="T14" fmla="*/ 2147483646 w 80"/>
                  <a:gd name="T15" fmla="*/ 2147483646 h 62"/>
                  <a:gd name="T16" fmla="*/ 2147483646 w 80"/>
                  <a:gd name="T17" fmla="*/ 0 h 62"/>
                  <a:gd name="T18" fmla="*/ 2147483646 w 80"/>
                  <a:gd name="T19" fmla="*/ 2147483646 h 6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0" h="62">
                    <a:moveTo>
                      <a:pt x="80" y="27"/>
                    </a:moveTo>
                    <a:cubicBezTo>
                      <a:pt x="80" y="56"/>
                      <a:pt x="80" y="62"/>
                      <a:pt x="8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56"/>
                      <a:pt x="0" y="27"/>
                    </a:cubicBezTo>
                    <a:cubicBezTo>
                      <a:pt x="0" y="11"/>
                      <a:pt x="13" y="3"/>
                      <a:pt x="25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7" y="3"/>
                      <a:pt x="80" y="11"/>
                      <a:pt x="8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7" name="Freeform 942"/>
              <p:cNvSpPr/>
              <p:nvPr/>
            </p:nvSpPr>
            <p:spPr bwMode="auto">
              <a:xfrm>
                <a:off x="6648450" y="2862264"/>
                <a:ext cx="23813" cy="58738"/>
              </a:xfrm>
              <a:custGeom>
                <a:avLst/>
                <a:gdLst>
                  <a:gd name="T0" fmla="*/ 2147483646 w 15"/>
                  <a:gd name="T1" fmla="*/ 2147483646 h 37"/>
                  <a:gd name="T2" fmla="*/ 0 w 15"/>
                  <a:gd name="T3" fmla="*/ 2147483646 h 37"/>
                  <a:gd name="T4" fmla="*/ 2147483646 w 15"/>
                  <a:gd name="T5" fmla="*/ 0 h 37"/>
                  <a:gd name="T6" fmla="*/ 2147483646 w 15"/>
                  <a:gd name="T7" fmla="*/ 0 h 37"/>
                  <a:gd name="T8" fmla="*/ 2147483646 w 15"/>
                  <a:gd name="T9" fmla="*/ 2147483646 h 37"/>
                  <a:gd name="T10" fmla="*/ 2147483646 w 15"/>
                  <a:gd name="T11" fmla="*/ 2147483646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37">
                    <a:moveTo>
                      <a:pt x="8" y="37"/>
                    </a:moveTo>
                    <a:lnTo>
                      <a:pt x="0" y="18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5" y="18"/>
                    </a:lnTo>
                    <a:lnTo>
                      <a:pt x="8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8" name="Freeform 943"/>
              <p:cNvSpPr/>
              <p:nvPr/>
            </p:nvSpPr>
            <p:spPr bwMode="auto">
              <a:xfrm>
                <a:off x="6630988" y="2779714"/>
                <a:ext cx="57150" cy="76200"/>
              </a:xfrm>
              <a:custGeom>
                <a:avLst/>
                <a:gdLst>
                  <a:gd name="T0" fmla="*/ 2147483646 w 29"/>
                  <a:gd name="T1" fmla="*/ 2147483646 h 38"/>
                  <a:gd name="T2" fmla="*/ 0 w 29"/>
                  <a:gd name="T3" fmla="*/ 2147483646 h 38"/>
                  <a:gd name="T4" fmla="*/ 2147483646 w 29"/>
                  <a:gd name="T5" fmla="*/ 0 h 38"/>
                  <a:gd name="T6" fmla="*/ 2147483646 w 29"/>
                  <a:gd name="T7" fmla="*/ 2147483646 h 38"/>
                  <a:gd name="T8" fmla="*/ 2147483646 w 29"/>
                  <a:gd name="T9" fmla="*/ 2147483646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8">
                    <a:moveTo>
                      <a:pt x="15" y="38"/>
                    </a:moveTo>
                    <a:cubicBezTo>
                      <a:pt x="8" y="38"/>
                      <a:pt x="0" y="29"/>
                      <a:pt x="0" y="19"/>
                    </a:cubicBezTo>
                    <a:cubicBezTo>
                      <a:pt x="0" y="8"/>
                      <a:pt x="3" y="0"/>
                      <a:pt x="15" y="0"/>
                    </a:cubicBezTo>
                    <a:cubicBezTo>
                      <a:pt x="26" y="0"/>
                      <a:pt x="29" y="8"/>
                      <a:pt x="29" y="19"/>
                    </a:cubicBezTo>
                    <a:cubicBezTo>
                      <a:pt x="29" y="29"/>
                      <a:pt x="21" y="38"/>
                      <a:pt x="1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9" name="Freeform 944"/>
              <p:cNvSpPr/>
              <p:nvPr/>
            </p:nvSpPr>
            <p:spPr bwMode="auto">
              <a:xfrm>
                <a:off x="6386513" y="2990851"/>
                <a:ext cx="536575" cy="31750"/>
              </a:xfrm>
              <a:custGeom>
                <a:avLst/>
                <a:gdLst>
                  <a:gd name="T0" fmla="*/ 2147483646 w 338"/>
                  <a:gd name="T1" fmla="*/ 2147483646 h 20"/>
                  <a:gd name="T2" fmla="*/ 2147483646 w 338"/>
                  <a:gd name="T3" fmla="*/ 2147483646 h 20"/>
                  <a:gd name="T4" fmla="*/ 0 w 338"/>
                  <a:gd name="T5" fmla="*/ 2147483646 h 20"/>
                  <a:gd name="T6" fmla="*/ 2147483646 w 338"/>
                  <a:gd name="T7" fmla="*/ 0 h 20"/>
                  <a:gd name="T8" fmla="*/ 2147483646 w 338"/>
                  <a:gd name="T9" fmla="*/ 0 h 20"/>
                  <a:gd name="T10" fmla="*/ 2147483646 w 338"/>
                  <a:gd name="T11" fmla="*/ 0 h 20"/>
                  <a:gd name="T12" fmla="*/ 2147483646 w 338"/>
                  <a:gd name="T13" fmla="*/ 0 h 20"/>
                  <a:gd name="T14" fmla="*/ 2147483646 w 338"/>
                  <a:gd name="T15" fmla="*/ 2147483646 h 20"/>
                  <a:gd name="T16" fmla="*/ 2147483646 w 338"/>
                  <a:gd name="T17" fmla="*/ 2147483646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38" h="20">
                    <a:moveTo>
                      <a:pt x="188" y="20"/>
                    </a:moveTo>
                    <a:lnTo>
                      <a:pt x="150" y="20"/>
                    </a:lnTo>
                    <a:lnTo>
                      <a:pt x="0" y="20"/>
                    </a:lnTo>
                    <a:lnTo>
                      <a:pt x="77" y="0"/>
                    </a:lnTo>
                    <a:lnTo>
                      <a:pt x="115" y="0"/>
                    </a:lnTo>
                    <a:lnTo>
                      <a:pt x="223" y="0"/>
                    </a:lnTo>
                    <a:lnTo>
                      <a:pt x="262" y="0"/>
                    </a:lnTo>
                    <a:lnTo>
                      <a:pt x="338" y="20"/>
                    </a:lnTo>
                    <a:lnTo>
                      <a:pt x="18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0" name="Freeform 945"/>
              <p:cNvSpPr/>
              <p:nvPr/>
            </p:nvSpPr>
            <p:spPr bwMode="auto">
              <a:xfrm>
                <a:off x="6519863" y="2897189"/>
                <a:ext cx="52388" cy="79375"/>
              </a:xfrm>
              <a:custGeom>
                <a:avLst/>
                <a:gdLst>
                  <a:gd name="T0" fmla="*/ 2147483646 w 27"/>
                  <a:gd name="T1" fmla="*/ 2147483646 h 40"/>
                  <a:gd name="T2" fmla="*/ 2147483646 w 27"/>
                  <a:gd name="T3" fmla="*/ 2147483646 h 40"/>
                  <a:gd name="T4" fmla="*/ 2147483646 w 27"/>
                  <a:gd name="T5" fmla="*/ 2147483646 h 40"/>
                  <a:gd name="T6" fmla="*/ 2147483646 w 27"/>
                  <a:gd name="T7" fmla="*/ 2147483646 h 40"/>
                  <a:gd name="T8" fmla="*/ 2147483646 w 27"/>
                  <a:gd name="T9" fmla="*/ 2147483646 h 40"/>
                  <a:gd name="T10" fmla="*/ 2147483646 w 27"/>
                  <a:gd name="T11" fmla="*/ 2147483646 h 40"/>
                  <a:gd name="T12" fmla="*/ 2147483646 w 27"/>
                  <a:gd name="T13" fmla="*/ 2147483646 h 40"/>
                  <a:gd name="T14" fmla="*/ 0 w 27"/>
                  <a:gd name="T15" fmla="*/ 2147483646 h 40"/>
                  <a:gd name="T16" fmla="*/ 2147483646 w 27"/>
                  <a:gd name="T17" fmla="*/ 2147483646 h 40"/>
                  <a:gd name="T18" fmla="*/ 2147483646 w 27"/>
                  <a:gd name="T19" fmla="*/ 2147483646 h 40"/>
                  <a:gd name="T20" fmla="*/ 2147483646 w 27"/>
                  <a:gd name="T21" fmla="*/ 2147483646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7" h="40">
                    <a:moveTo>
                      <a:pt x="27" y="5"/>
                    </a:moveTo>
                    <a:cubicBezTo>
                      <a:pt x="27" y="7"/>
                      <a:pt x="26" y="10"/>
                      <a:pt x="23" y="11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4" y="16"/>
                      <a:pt x="1" y="14"/>
                      <a:pt x="0" y="12"/>
                    </a:cubicBezTo>
                    <a:cubicBezTo>
                      <a:pt x="0" y="9"/>
                      <a:pt x="1" y="6"/>
                      <a:pt x="4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3" y="0"/>
                      <a:pt x="26" y="2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1" name="Rectangle 946"/>
              <p:cNvSpPr>
                <a:spLocks noChangeArrowheads="1"/>
              </p:cNvSpPr>
              <p:nvPr/>
            </p:nvSpPr>
            <p:spPr bwMode="auto">
              <a:xfrm>
                <a:off x="6383338" y="3032126"/>
                <a:ext cx="541338" cy="53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22" name="组合 221"/>
          <p:cNvGrpSpPr/>
          <p:nvPr/>
        </p:nvGrpSpPr>
        <p:grpSpPr>
          <a:xfrm>
            <a:off x="8556625" y="4881563"/>
            <a:ext cx="2870200" cy="1135062"/>
            <a:chOff x="762914" y="5030415"/>
            <a:chExt cx="2871487" cy="1135724"/>
          </a:xfrm>
        </p:grpSpPr>
        <p:sp>
          <p:nvSpPr>
            <p:cNvPr id="44102" name="文本框 222"/>
            <p:cNvSpPr txBox="1"/>
            <p:nvPr/>
          </p:nvSpPr>
          <p:spPr>
            <a:xfrm>
              <a:off x="1271142" y="5030415"/>
              <a:ext cx="1855031" cy="3701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b="1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添加标题</a:t>
              </a:r>
              <a:endParaRPr lang="zh-CN" altLang="en-US" b="1" dirty="0">
                <a:solidFill>
                  <a:srgbClr val="595959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44103" name="矩形 223"/>
            <p:cNvSpPr/>
            <p:nvPr/>
          </p:nvSpPr>
          <p:spPr>
            <a:xfrm>
              <a:off x="762914" y="5408460"/>
              <a:ext cx="2871487" cy="7576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  <a:endParaRPr lang="zh-CN" altLang="en-US" sz="12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cxnSp>
        <p:nvCxnSpPr>
          <p:cNvPr id="1045" name="直接连接符 1044"/>
          <p:cNvCxnSpPr/>
          <p:nvPr/>
        </p:nvCxnSpPr>
        <p:spPr>
          <a:xfrm>
            <a:off x="4148138" y="1447800"/>
            <a:ext cx="0" cy="46291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直接连接符 234"/>
          <p:cNvCxnSpPr/>
          <p:nvPr/>
        </p:nvCxnSpPr>
        <p:spPr>
          <a:xfrm>
            <a:off x="8043863" y="1447800"/>
            <a:ext cx="0" cy="46291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6082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6084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46085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684649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SERVICE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6087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6101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103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46104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617538" y="1644650"/>
            <a:ext cx="4546600" cy="4552950"/>
            <a:chOff x="662782" y="1600200"/>
            <a:chExt cx="4546035" cy="4552950"/>
          </a:xfrm>
        </p:grpSpPr>
        <p:grpSp>
          <p:nvGrpSpPr>
            <p:cNvPr id="46108" name="组合 64"/>
            <p:cNvGrpSpPr/>
            <p:nvPr/>
          </p:nvGrpSpPr>
          <p:grpSpPr>
            <a:xfrm>
              <a:off x="2010549" y="1605732"/>
              <a:ext cx="3194810" cy="1608470"/>
              <a:chOff x="2010549" y="1605732"/>
              <a:chExt cx="3194810" cy="1608470"/>
            </a:xfrm>
          </p:grpSpPr>
          <p:sp>
            <p:nvSpPr>
              <p:cNvPr id="46109" name="Freeform 5"/>
              <p:cNvSpPr/>
              <p:nvPr/>
            </p:nvSpPr>
            <p:spPr>
              <a:xfrm>
                <a:off x="2010549" y="1605732"/>
                <a:ext cx="3194810" cy="1608470"/>
              </a:xfrm>
              <a:custGeom>
                <a:avLst/>
                <a:gdLst/>
                <a:ahLst/>
                <a:cxnLst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0" y="0"/>
                  </a:cxn>
                  <a:cxn ang="0">
                    <a:pos x="2147483646" y="0"/>
                  </a:cxn>
                </a:cxnLst>
                <a:pathLst>
                  <a:path w="452" h="226">
                    <a:moveTo>
                      <a:pt x="262" y="0"/>
                    </a:moveTo>
                    <a:cubicBezTo>
                      <a:pt x="268" y="0"/>
                      <a:pt x="274" y="1"/>
                      <a:pt x="281" y="1"/>
                    </a:cubicBezTo>
                    <a:cubicBezTo>
                      <a:pt x="287" y="2"/>
                      <a:pt x="293" y="3"/>
                      <a:pt x="300" y="4"/>
                    </a:cubicBezTo>
                    <a:cubicBezTo>
                      <a:pt x="306" y="5"/>
                      <a:pt x="312" y="7"/>
                      <a:pt x="318" y="9"/>
                    </a:cubicBezTo>
                    <a:cubicBezTo>
                      <a:pt x="324" y="11"/>
                      <a:pt x="330" y="13"/>
                      <a:pt x="336" y="15"/>
                    </a:cubicBezTo>
                    <a:cubicBezTo>
                      <a:pt x="342" y="18"/>
                      <a:pt x="347" y="21"/>
                      <a:pt x="353" y="23"/>
                    </a:cubicBezTo>
                    <a:cubicBezTo>
                      <a:pt x="358" y="26"/>
                      <a:pt x="363" y="30"/>
                      <a:pt x="368" y="33"/>
                    </a:cubicBezTo>
                    <a:cubicBezTo>
                      <a:pt x="373" y="36"/>
                      <a:pt x="378" y="40"/>
                      <a:pt x="383" y="44"/>
                    </a:cubicBezTo>
                    <a:cubicBezTo>
                      <a:pt x="388" y="48"/>
                      <a:pt x="392" y="52"/>
                      <a:pt x="396" y="56"/>
                    </a:cubicBezTo>
                    <a:cubicBezTo>
                      <a:pt x="401" y="61"/>
                      <a:pt x="405" y="65"/>
                      <a:pt x="409" y="70"/>
                    </a:cubicBezTo>
                    <a:cubicBezTo>
                      <a:pt x="413" y="75"/>
                      <a:pt x="416" y="80"/>
                      <a:pt x="420" y="85"/>
                    </a:cubicBezTo>
                    <a:cubicBezTo>
                      <a:pt x="423" y="90"/>
                      <a:pt x="426" y="95"/>
                      <a:pt x="429" y="100"/>
                    </a:cubicBezTo>
                    <a:cubicBezTo>
                      <a:pt x="432" y="106"/>
                      <a:pt x="435" y="111"/>
                      <a:pt x="437" y="117"/>
                    </a:cubicBezTo>
                    <a:cubicBezTo>
                      <a:pt x="440" y="122"/>
                      <a:pt x="442" y="128"/>
                      <a:pt x="443" y="133"/>
                    </a:cubicBezTo>
                    <a:cubicBezTo>
                      <a:pt x="445" y="138"/>
                      <a:pt x="446" y="144"/>
                      <a:pt x="448" y="149"/>
                    </a:cubicBezTo>
                    <a:cubicBezTo>
                      <a:pt x="449" y="155"/>
                      <a:pt x="450" y="161"/>
                      <a:pt x="451" y="166"/>
                    </a:cubicBezTo>
                    <a:cubicBezTo>
                      <a:pt x="451" y="172"/>
                      <a:pt x="452" y="178"/>
                      <a:pt x="452" y="183"/>
                    </a:cubicBezTo>
                    <a:cubicBezTo>
                      <a:pt x="379" y="226"/>
                      <a:pt x="379" y="226"/>
                      <a:pt x="379" y="226"/>
                    </a:cubicBezTo>
                    <a:cubicBezTo>
                      <a:pt x="305" y="183"/>
                      <a:pt x="305" y="183"/>
                      <a:pt x="305" y="183"/>
                    </a:cubicBezTo>
                    <a:cubicBezTo>
                      <a:pt x="304" y="178"/>
                      <a:pt x="303" y="173"/>
                      <a:pt x="300" y="168"/>
                    </a:cubicBezTo>
                    <a:cubicBezTo>
                      <a:pt x="297" y="164"/>
                      <a:pt x="294" y="160"/>
                      <a:pt x="290" y="157"/>
                    </a:cubicBezTo>
                    <a:cubicBezTo>
                      <a:pt x="286" y="154"/>
                      <a:pt x="282" y="151"/>
                      <a:pt x="277" y="149"/>
                    </a:cubicBezTo>
                    <a:cubicBezTo>
                      <a:pt x="272" y="148"/>
                      <a:pt x="267" y="147"/>
                      <a:pt x="262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62" y="0"/>
                    </a:lnTo>
                    <a:close/>
                  </a:path>
                </a:pathLst>
              </a:custGeom>
              <a:solidFill>
                <a:srgbClr val="7F62A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46110" name="组合 50"/>
              <p:cNvGrpSpPr/>
              <p:nvPr/>
            </p:nvGrpSpPr>
            <p:grpSpPr>
              <a:xfrm>
                <a:off x="2578309" y="1918741"/>
                <a:ext cx="1948721" cy="523220"/>
                <a:chOff x="2578309" y="1918741"/>
                <a:chExt cx="1948721" cy="523220"/>
              </a:xfrm>
            </p:grpSpPr>
            <p:sp>
              <p:nvSpPr>
                <p:cNvPr id="46111" name="文本框 42"/>
                <p:cNvSpPr txBox="1"/>
                <p:nvPr/>
              </p:nvSpPr>
              <p:spPr>
                <a:xfrm>
                  <a:off x="2578309" y="1918741"/>
                  <a:ext cx="749508" cy="5232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01</a:t>
                  </a:r>
                  <a:endParaRPr lang="zh-CN" altLang="en-US" sz="28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46112" name="文本框 49"/>
                <p:cNvSpPr txBox="1"/>
                <p:nvPr/>
              </p:nvSpPr>
              <p:spPr>
                <a:xfrm>
                  <a:off x="3162925" y="2027659"/>
                  <a:ext cx="1364105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添加文字</a:t>
                  </a:r>
                  <a:endParaRPr lang="zh-CN" altLang="en-US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</p:grpSp>
        <p:grpSp>
          <p:nvGrpSpPr>
            <p:cNvPr id="46113" name="组合 65"/>
            <p:cNvGrpSpPr/>
            <p:nvPr/>
          </p:nvGrpSpPr>
          <p:grpSpPr>
            <a:xfrm>
              <a:off x="3600347" y="2958340"/>
              <a:ext cx="1608470" cy="3194810"/>
              <a:chOff x="3600347" y="2958340"/>
              <a:chExt cx="1608470" cy="3194810"/>
            </a:xfrm>
          </p:grpSpPr>
          <p:sp>
            <p:nvSpPr>
              <p:cNvPr id="46114" name="Freeform 5"/>
              <p:cNvSpPr/>
              <p:nvPr/>
            </p:nvSpPr>
            <p:spPr>
              <a:xfrm rot="5400000">
                <a:off x="2807177" y="3751510"/>
                <a:ext cx="3194810" cy="1608470"/>
              </a:xfrm>
              <a:custGeom>
                <a:avLst/>
                <a:gdLst/>
                <a:ahLst/>
                <a:cxnLst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0" y="0"/>
                  </a:cxn>
                  <a:cxn ang="0">
                    <a:pos x="2147483646" y="0"/>
                  </a:cxn>
                </a:cxnLst>
                <a:pathLst>
                  <a:path w="452" h="226">
                    <a:moveTo>
                      <a:pt x="262" y="0"/>
                    </a:moveTo>
                    <a:cubicBezTo>
                      <a:pt x="268" y="0"/>
                      <a:pt x="274" y="1"/>
                      <a:pt x="281" y="1"/>
                    </a:cubicBezTo>
                    <a:cubicBezTo>
                      <a:pt x="287" y="2"/>
                      <a:pt x="293" y="3"/>
                      <a:pt x="300" y="4"/>
                    </a:cubicBezTo>
                    <a:cubicBezTo>
                      <a:pt x="306" y="5"/>
                      <a:pt x="312" y="7"/>
                      <a:pt x="318" y="9"/>
                    </a:cubicBezTo>
                    <a:cubicBezTo>
                      <a:pt x="324" y="11"/>
                      <a:pt x="330" y="13"/>
                      <a:pt x="336" y="15"/>
                    </a:cubicBezTo>
                    <a:cubicBezTo>
                      <a:pt x="342" y="18"/>
                      <a:pt x="347" y="21"/>
                      <a:pt x="353" y="23"/>
                    </a:cubicBezTo>
                    <a:cubicBezTo>
                      <a:pt x="358" y="26"/>
                      <a:pt x="363" y="30"/>
                      <a:pt x="368" y="33"/>
                    </a:cubicBezTo>
                    <a:cubicBezTo>
                      <a:pt x="373" y="36"/>
                      <a:pt x="378" y="40"/>
                      <a:pt x="383" y="44"/>
                    </a:cubicBezTo>
                    <a:cubicBezTo>
                      <a:pt x="388" y="48"/>
                      <a:pt x="392" y="52"/>
                      <a:pt x="396" y="56"/>
                    </a:cubicBezTo>
                    <a:cubicBezTo>
                      <a:pt x="401" y="61"/>
                      <a:pt x="405" y="65"/>
                      <a:pt x="409" y="70"/>
                    </a:cubicBezTo>
                    <a:cubicBezTo>
                      <a:pt x="413" y="75"/>
                      <a:pt x="416" y="80"/>
                      <a:pt x="420" y="85"/>
                    </a:cubicBezTo>
                    <a:cubicBezTo>
                      <a:pt x="423" y="90"/>
                      <a:pt x="426" y="95"/>
                      <a:pt x="429" y="100"/>
                    </a:cubicBezTo>
                    <a:cubicBezTo>
                      <a:pt x="432" y="106"/>
                      <a:pt x="435" y="111"/>
                      <a:pt x="437" y="117"/>
                    </a:cubicBezTo>
                    <a:cubicBezTo>
                      <a:pt x="440" y="122"/>
                      <a:pt x="442" y="128"/>
                      <a:pt x="443" y="133"/>
                    </a:cubicBezTo>
                    <a:cubicBezTo>
                      <a:pt x="445" y="138"/>
                      <a:pt x="446" y="144"/>
                      <a:pt x="448" y="149"/>
                    </a:cubicBezTo>
                    <a:cubicBezTo>
                      <a:pt x="449" y="155"/>
                      <a:pt x="450" y="161"/>
                      <a:pt x="451" y="166"/>
                    </a:cubicBezTo>
                    <a:cubicBezTo>
                      <a:pt x="451" y="172"/>
                      <a:pt x="452" y="178"/>
                      <a:pt x="452" y="183"/>
                    </a:cubicBezTo>
                    <a:cubicBezTo>
                      <a:pt x="379" y="226"/>
                      <a:pt x="379" y="226"/>
                      <a:pt x="379" y="226"/>
                    </a:cubicBezTo>
                    <a:cubicBezTo>
                      <a:pt x="305" y="183"/>
                      <a:pt x="305" y="183"/>
                      <a:pt x="305" y="183"/>
                    </a:cubicBezTo>
                    <a:cubicBezTo>
                      <a:pt x="304" y="178"/>
                      <a:pt x="303" y="173"/>
                      <a:pt x="300" y="168"/>
                    </a:cubicBezTo>
                    <a:cubicBezTo>
                      <a:pt x="297" y="164"/>
                      <a:pt x="294" y="160"/>
                      <a:pt x="290" y="157"/>
                    </a:cubicBezTo>
                    <a:cubicBezTo>
                      <a:pt x="286" y="154"/>
                      <a:pt x="282" y="151"/>
                      <a:pt x="277" y="149"/>
                    </a:cubicBezTo>
                    <a:cubicBezTo>
                      <a:pt x="272" y="148"/>
                      <a:pt x="267" y="147"/>
                      <a:pt x="262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62" y="0"/>
                    </a:lnTo>
                    <a:close/>
                  </a:path>
                </a:pathLst>
              </a:custGeom>
              <a:solidFill>
                <a:srgbClr val="555FD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46115" name="组合 51"/>
              <p:cNvGrpSpPr/>
              <p:nvPr/>
            </p:nvGrpSpPr>
            <p:grpSpPr>
              <a:xfrm rot="5400000">
                <a:off x="3702571" y="4178265"/>
                <a:ext cx="1948720" cy="523220"/>
                <a:chOff x="2578310" y="1918741"/>
                <a:chExt cx="1948720" cy="523220"/>
              </a:xfrm>
            </p:grpSpPr>
            <p:sp>
              <p:nvSpPr>
                <p:cNvPr id="46116" name="文本框 52"/>
                <p:cNvSpPr txBox="1"/>
                <p:nvPr/>
              </p:nvSpPr>
              <p:spPr>
                <a:xfrm>
                  <a:off x="2578310" y="1918741"/>
                  <a:ext cx="749508" cy="5232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02</a:t>
                  </a:r>
                  <a:endParaRPr lang="zh-CN" altLang="en-US" sz="28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46117" name="文本框 53"/>
                <p:cNvSpPr txBox="1"/>
                <p:nvPr/>
              </p:nvSpPr>
              <p:spPr>
                <a:xfrm>
                  <a:off x="3162925" y="2027659"/>
                  <a:ext cx="1364105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添加文字</a:t>
                  </a:r>
                  <a:endParaRPr lang="zh-CN" altLang="en-US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</p:grpSp>
        <p:grpSp>
          <p:nvGrpSpPr>
            <p:cNvPr id="46118" name="组合 66"/>
            <p:cNvGrpSpPr/>
            <p:nvPr/>
          </p:nvGrpSpPr>
          <p:grpSpPr>
            <a:xfrm>
              <a:off x="666240" y="4544680"/>
              <a:ext cx="3194810" cy="1608470"/>
              <a:chOff x="666240" y="4544680"/>
              <a:chExt cx="3194810" cy="1608470"/>
            </a:xfrm>
          </p:grpSpPr>
          <p:sp>
            <p:nvSpPr>
              <p:cNvPr id="46119" name="Freeform 5"/>
              <p:cNvSpPr/>
              <p:nvPr/>
            </p:nvSpPr>
            <p:spPr>
              <a:xfrm flipH="1" flipV="1">
                <a:off x="666240" y="4544680"/>
                <a:ext cx="3194810" cy="1608470"/>
              </a:xfrm>
              <a:custGeom>
                <a:avLst/>
                <a:gdLst/>
                <a:ahLst/>
                <a:cxnLst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0" y="0"/>
                  </a:cxn>
                  <a:cxn ang="0">
                    <a:pos x="2147483646" y="0"/>
                  </a:cxn>
                </a:cxnLst>
                <a:pathLst>
                  <a:path w="452" h="226">
                    <a:moveTo>
                      <a:pt x="262" y="0"/>
                    </a:moveTo>
                    <a:cubicBezTo>
                      <a:pt x="268" y="0"/>
                      <a:pt x="274" y="1"/>
                      <a:pt x="281" y="1"/>
                    </a:cubicBezTo>
                    <a:cubicBezTo>
                      <a:pt x="287" y="2"/>
                      <a:pt x="293" y="3"/>
                      <a:pt x="300" y="4"/>
                    </a:cubicBezTo>
                    <a:cubicBezTo>
                      <a:pt x="306" y="5"/>
                      <a:pt x="312" y="7"/>
                      <a:pt x="318" y="9"/>
                    </a:cubicBezTo>
                    <a:cubicBezTo>
                      <a:pt x="324" y="11"/>
                      <a:pt x="330" y="13"/>
                      <a:pt x="336" y="15"/>
                    </a:cubicBezTo>
                    <a:cubicBezTo>
                      <a:pt x="342" y="18"/>
                      <a:pt x="347" y="21"/>
                      <a:pt x="353" y="23"/>
                    </a:cubicBezTo>
                    <a:cubicBezTo>
                      <a:pt x="358" y="26"/>
                      <a:pt x="363" y="30"/>
                      <a:pt x="368" y="33"/>
                    </a:cubicBezTo>
                    <a:cubicBezTo>
                      <a:pt x="373" y="36"/>
                      <a:pt x="378" y="40"/>
                      <a:pt x="383" y="44"/>
                    </a:cubicBezTo>
                    <a:cubicBezTo>
                      <a:pt x="388" y="48"/>
                      <a:pt x="392" y="52"/>
                      <a:pt x="396" y="56"/>
                    </a:cubicBezTo>
                    <a:cubicBezTo>
                      <a:pt x="401" y="61"/>
                      <a:pt x="405" y="65"/>
                      <a:pt x="409" y="70"/>
                    </a:cubicBezTo>
                    <a:cubicBezTo>
                      <a:pt x="413" y="75"/>
                      <a:pt x="416" y="80"/>
                      <a:pt x="420" y="85"/>
                    </a:cubicBezTo>
                    <a:cubicBezTo>
                      <a:pt x="423" y="90"/>
                      <a:pt x="426" y="95"/>
                      <a:pt x="429" y="100"/>
                    </a:cubicBezTo>
                    <a:cubicBezTo>
                      <a:pt x="432" y="106"/>
                      <a:pt x="435" y="111"/>
                      <a:pt x="437" y="117"/>
                    </a:cubicBezTo>
                    <a:cubicBezTo>
                      <a:pt x="440" y="122"/>
                      <a:pt x="442" y="128"/>
                      <a:pt x="443" y="133"/>
                    </a:cubicBezTo>
                    <a:cubicBezTo>
                      <a:pt x="445" y="138"/>
                      <a:pt x="446" y="144"/>
                      <a:pt x="448" y="149"/>
                    </a:cubicBezTo>
                    <a:cubicBezTo>
                      <a:pt x="449" y="155"/>
                      <a:pt x="450" y="161"/>
                      <a:pt x="451" y="166"/>
                    </a:cubicBezTo>
                    <a:cubicBezTo>
                      <a:pt x="451" y="172"/>
                      <a:pt x="452" y="178"/>
                      <a:pt x="452" y="183"/>
                    </a:cubicBezTo>
                    <a:cubicBezTo>
                      <a:pt x="379" y="226"/>
                      <a:pt x="379" y="226"/>
                      <a:pt x="379" y="226"/>
                    </a:cubicBezTo>
                    <a:cubicBezTo>
                      <a:pt x="305" y="183"/>
                      <a:pt x="305" y="183"/>
                      <a:pt x="305" y="183"/>
                    </a:cubicBezTo>
                    <a:cubicBezTo>
                      <a:pt x="304" y="178"/>
                      <a:pt x="303" y="173"/>
                      <a:pt x="300" y="168"/>
                    </a:cubicBezTo>
                    <a:cubicBezTo>
                      <a:pt x="297" y="164"/>
                      <a:pt x="294" y="160"/>
                      <a:pt x="290" y="157"/>
                    </a:cubicBezTo>
                    <a:cubicBezTo>
                      <a:pt x="286" y="154"/>
                      <a:pt x="282" y="151"/>
                      <a:pt x="277" y="149"/>
                    </a:cubicBezTo>
                    <a:cubicBezTo>
                      <a:pt x="272" y="148"/>
                      <a:pt x="267" y="147"/>
                      <a:pt x="262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62" y="0"/>
                    </a:lnTo>
                    <a:close/>
                  </a:path>
                </a:pathLst>
              </a:custGeom>
              <a:solidFill>
                <a:srgbClr val="3FA2E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46120" name="组合 54"/>
              <p:cNvGrpSpPr/>
              <p:nvPr/>
            </p:nvGrpSpPr>
            <p:grpSpPr>
              <a:xfrm>
                <a:off x="1528997" y="5367197"/>
                <a:ext cx="1948720" cy="523220"/>
                <a:chOff x="2578310" y="1918741"/>
                <a:chExt cx="1948720" cy="523220"/>
              </a:xfrm>
            </p:grpSpPr>
            <p:sp>
              <p:nvSpPr>
                <p:cNvPr id="46121" name="文本框 55"/>
                <p:cNvSpPr txBox="1"/>
                <p:nvPr/>
              </p:nvSpPr>
              <p:spPr>
                <a:xfrm>
                  <a:off x="2578310" y="1918741"/>
                  <a:ext cx="749508" cy="5232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03</a:t>
                  </a:r>
                  <a:endParaRPr lang="zh-CN" altLang="en-US" sz="28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46122" name="文本框 56"/>
                <p:cNvSpPr txBox="1"/>
                <p:nvPr/>
              </p:nvSpPr>
              <p:spPr>
                <a:xfrm>
                  <a:off x="3162925" y="2027659"/>
                  <a:ext cx="1364105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添加文字</a:t>
                  </a:r>
                  <a:endParaRPr lang="zh-CN" altLang="en-US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</p:grpSp>
        <p:grpSp>
          <p:nvGrpSpPr>
            <p:cNvPr id="46123" name="组合 67"/>
            <p:cNvGrpSpPr/>
            <p:nvPr/>
          </p:nvGrpSpPr>
          <p:grpSpPr>
            <a:xfrm>
              <a:off x="662782" y="1600200"/>
              <a:ext cx="1608470" cy="3194810"/>
              <a:chOff x="662782" y="1600200"/>
              <a:chExt cx="1608470" cy="3194810"/>
            </a:xfrm>
          </p:grpSpPr>
          <p:sp>
            <p:nvSpPr>
              <p:cNvPr id="46124" name="Freeform 5"/>
              <p:cNvSpPr/>
              <p:nvPr/>
            </p:nvSpPr>
            <p:spPr>
              <a:xfrm rot="-5400000">
                <a:off x="-130388" y="2393370"/>
                <a:ext cx="3194810" cy="1608470"/>
              </a:xfrm>
              <a:custGeom>
                <a:avLst/>
                <a:gdLst/>
                <a:ahLst/>
                <a:cxnLst>
                  <a:cxn ang="0">
                    <a:pos x="2147483646" y="0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2147483646" y="2147483646"/>
                  </a:cxn>
                  <a:cxn ang="0">
                    <a:pos x="0" y="2147483646"/>
                  </a:cxn>
                  <a:cxn ang="0">
                    <a:pos x="2147483646" y="2147483646"/>
                  </a:cxn>
                  <a:cxn ang="0">
                    <a:pos x="0" y="0"/>
                  </a:cxn>
                  <a:cxn ang="0">
                    <a:pos x="2147483646" y="0"/>
                  </a:cxn>
                </a:cxnLst>
                <a:pathLst>
                  <a:path w="452" h="226">
                    <a:moveTo>
                      <a:pt x="262" y="0"/>
                    </a:moveTo>
                    <a:cubicBezTo>
                      <a:pt x="268" y="0"/>
                      <a:pt x="274" y="1"/>
                      <a:pt x="281" y="1"/>
                    </a:cubicBezTo>
                    <a:cubicBezTo>
                      <a:pt x="287" y="2"/>
                      <a:pt x="293" y="3"/>
                      <a:pt x="300" y="4"/>
                    </a:cubicBezTo>
                    <a:cubicBezTo>
                      <a:pt x="306" y="5"/>
                      <a:pt x="312" y="7"/>
                      <a:pt x="318" y="9"/>
                    </a:cubicBezTo>
                    <a:cubicBezTo>
                      <a:pt x="324" y="11"/>
                      <a:pt x="330" y="13"/>
                      <a:pt x="336" y="15"/>
                    </a:cubicBezTo>
                    <a:cubicBezTo>
                      <a:pt x="342" y="18"/>
                      <a:pt x="347" y="21"/>
                      <a:pt x="353" y="23"/>
                    </a:cubicBezTo>
                    <a:cubicBezTo>
                      <a:pt x="358" y="26"/>
                      <a:pt x="363" y="30"/>
                      <a:pt x="368" y="33"/>
                    </a:cubicBezTo>
                    <a:cubicBezTo>
                      <a:pt x="373" y="36"/>
                      <a:pt x="378" y="40"/>
                      <a:pt x="383" y="44"/>
                    </a:cubicBezTo>
                    <a:cubicBezTo>
                      <a:pt x="388" y="48"/>
                      <a:pt x="392" y="52"/>
                      <a:pt x="396" y="56"/>
                    </a:cubicBezTo>
                    <a:cubicBezTo>
                      <a:pt x="401" y="61"/>
                      <a:pt x="405" y="65"/>
                      <a:pt x="409" y="70"/>
                    </a:cubicBezTo>
                    <a:cubicBezTo>
                      <a:pt x="413" y="75"/>
                      <a:pt x="416" y="80"/>
                      <a:pt x="420" y="85"/>
                    </a:cubicBezTo>
                    <a:cubicBezTo>
                      <a:pt x="423" y="90"/>
                      <a:pt x="426" y="95"/>
                      <a:pt x="429" y="100"/>
                    </a:cubicBezTo>
                    <a:cubicBezTo>
                      <a:pt x="432" y="106"/>
                      <a:pt x="435" y="111"/>
                      <a:pt x="437" y="117"/>
                    </a:cubicBezTo>
                    <a:cubicBezTo>
                      <a:pt x="440" y="122"/>
                      <a:pt x="442" y="128"/>
                      <a:pt x="443" y="133"/>
                    </a:cubicBezTo>
                    <a:cubicBezTo>
                      <a:pt x="445" y="138"/>
                      <a:pt x="446" y="144"/>
                      <a:pt x="448" y="149"/>
                    </a:cubicBezTo>
                    <a:cubicBezTo>
                      <a:pt x="449" y="155"/>
                      <a:pt x="450" y="161"/>
                      <a:pt x="451" y="166"/>
                    </a:cubicBezTo>
                    <a:cubicBezTo>
                      <a:pt x="451" y="172"/>
                      <a:pt x="452" y="178"/>
                      <a:pt x="452" y="183"/>
                    </a:cubicBezTo>
                    <a:cubicBezTo>
                      <a:pt x="379" y="226"/>
                      <a:pt x="379" y="226"/>
                      <a:pt x="379" y="226"/>
                    </a:cubicBezTo>
                    <a:cubicBezTo>
                      <a:pt x="305" y="183"/>
                      <a:pt x="305" y="183"/>
                      <a:pt x="305" y="183"/>
                    </a:cubicBezTo>
                    <a:cubicBezTo>
                      <a:pt x="304" y="178"/>
                      <a:pt x="303" y="173"/>
                      <a:pt x="300" y="168"/>
                    </a:cubicBezTo>
                    <a:cubicBezTo>
                      <a:pt x="297" y="164"/>
                      <a:pt x="294" y="160"/>
                      <a:pt x="290" y="157"/>
                    </a:cubicBezTo>
                    <a:cubicBezTo>
                      <a:pt x="286" y="154"/>
                      <a:pt x="282" y="151"/>
                      <a:pt x="277" y="149"/>
                    </a:cubicBezTo>
                    <a:cubicBezTo>
                      <a:pt x="272" y="148"/>
                      <a:pt x="267" y="147"/>
                      <a:pt x="262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62" y="0"/>
                    </a:lnTo>
                    <a:close/>
                  </a:path>
                </a:pathLst>
              </a:custGeom>
              <a:solidFill>
                <a:srgbClr val="2ECAA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46125" name="组合 57"/>
              <p:cNvGrpSpPr/>
              <p:nvPr/>
            </p:nvGrpSpPr>
            <p:grpSpPr>
              <a:xfrm rot="5400000">
                <a:off x="284813" y="3203903"/>
                <a:ext cx="1948720" cy="523220"/>
                <a:chOff x="2578310" y="1918741"/>
                <a:chExt cx="1948720" cy="523220"/>
              </a:xfrm>
            </p:grpSpPr>
            <p:sp>
              <p:nvSpPr>
                <p:cNvPr id="46126" name="文本框 58"/>
                <p:cNvSpPr txBox="1"/>
                <p:nvPr/>
              </p:nvSpPr>
              <p:spPr>
                <a:xfrm>
                  <a:off x="2578310" y="1918741"/>
                  <a:ext cx="749508" cy="5232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800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04</a:t>
                  </a:r>
                  <a:endParaRPr lang="zh-CN" altLang="en-US" sz="28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46127" name="文本框 59"/>
                <p:cNvSpPr txBox="1"/>
                <p:nvPr/>
              </p:nvSpPr>
              <p:spPr>
                <a:xfrm>
                  <a:off x="3162925" y="2027659"/>
                  <a:ext cx="1364105" cy="3693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添加文字</a:t>
                  </a:r>
                  <a:endParaRPr lang="zh-CN" altLang="en-US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</p:grpSp>
        <p:grpSp>
          <p:nvGrpSpPr>
            <p:cNvPr id="61" name="组合 1287"/>
            <p:cNvGrpSpPr/>
            <p:nvPr/>
          </p:nvGrpSpPr>
          <p:grpSpPr bwMode="auto">
            <a:xfrm>
              <a:off x="2538934" y="3582650"/>
              <a:ext cx="830338" cy="662534"/>
              <a:chOff x="4060825" y="4960939"/>
              <a:chExt cx="455613" cy="36353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62" name="Freeform 1092"/>
              <p:cNvSpPr/>
              <p:nvPr/>
            </p:nvSpPr>
            <p:spPr bwMode="auto">
              <a:xfrm>
                <a:off x="4070350" y="5035551"/>
                <a:ext cx="398463" cy="288925"/>
              </a:xfrm>
              <a:custGeom>
                <a:avLst/>
                <a:gdLst>
                  <a:gd name="T0" fmla="*/ 2147483646 w 200"/>
                  <a:gd name="T1" fmla="*/ 2147483646 h 145"/>
                  <a:gd name="T2" fmla="*/ 2147483646 w 200"/>
                  <a:gd name="T3" fmla="*/ 2147483646 h 145"/>
                  <a:gd name="T4" fmla="*/ 2147483646 w 200"/>
                  <a:gd name="T5" fmla="*/ 2147483646 h 145"/>
                  <a:gd name="T6" fmla="*/ 2147483646 w 200"/>
                  <a:gd name="T7" fmla="*/ 2147483646 h 145"/>
                  <a:gd name="T8" fmla="*/ 0 w 200"/>
                  <a:gd name="T9" fmla="*/ 2147483646 h 145"/>
                  <a:gd name="T10" fmla="*/ 0 w 200"/>
                  <a:gd name="T11" fmla="*/ 2147483646 h 145"/>
                  <a:gd name="T12" fmla="*/ 2147483646 w 200"/>
                  <a:gd name="T13" fmla="*/ 2147483646 h 145"/>
                  <a:gd name="T14" fmla="*/ 2147483646 w 200"/>
                  <a:gd name="T15" fmla="*/ 2147483646 h 145"/>
                  <a:gd name="T16" fmla="*/ 0 w 200"/>
                  <a:gd name="T17" fmla="*/ 2147483646 h 145"/>
                  <a:gd name="T18" fmla="*/ 0 w 200"/>
                  <a:gd name="T19" fmla="*/ 2147483646 h 145"/>
                  <a:gd name="T20" fmla="*/ 2147483646 w 200"/>
                  <a:gd name="T21" fmla="*/ 0 h 145"/>
                  <a:gd name="T22" fmla="*/ 2147483646 w 200"/>
                  <a:gd name="T23" fmla="*/ 0 h 145"/>
                  <a:gd name="T24" fmla="*/ 2147483646 w 200"/>
                  <a:gd name="T25" fmla="*/ 2147483646 h 14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0" h="145">
                    <a:moveTo>
                      <a:pt x="200" y="17"/>
                    </a:moveTo>
                    <a:cubicBezTo>
                      <a:pt x="200" y="128"/>
                      <a:pt x="200" y="128"/>
                      <a:pt x="200" y="128"/>
                    </a:cubicBezTo>
                    <a:cubicBezTo>
                      <a:pt x="200" y="138"/>
                      <a:pt x="193" y="145"/>
                      <a:pt x="183" y="145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8" y="145"/>
                      <a:pt x="0" y="138"/>
                      <a:pt x="0" y="128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8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93" y="0"/>
                      <a:pt x="200" y="7"/>
                      <a:pt x="20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Freeform 1093"/>
              <p:cNvSpPr>
                <a:spLocks noEditPoints="1"/>
              </p:cNvSpPr>
              <p:nvPr/>
            </p:nvSpPr>
            <p:spPr bwMode="auto">
              <a:xfrm>
                <a:off x="4060825" y="5127626"/>
                <a:ext cx="180975" cy="79375"/>
              </a:xfrm>
              <a:custGeom>
                <a:avLst/>
                <a:gdLst>
                  <a:gd name="T0" fmla="*/ 2147483646 w 114"/>
                  <a:gd name="T1" fmla="*/ 0 h 50"/>
                  <a:gd name="T2" fmla="*/ 2147483646 w 114"/>
                  <a:gd name="T3" fmla="*/ 2147483646 h 50"/>
                  <a:gd name="T4" fmla="*/ 0 w 114"/>
                  <a:gd name="T5" fmla="*/ 2147483646 h 50"/>
                  <a:gd name="T6" fmla="*/ 0 w 114"/>
                  <a:gd name="T7" fmla="*/ 0 h 50"/>
                  <a:gd name="T8" fmla="*/ 2147483646 w 114"/>
                  <a:gd name="T9" fmla="*/ 0 h 50"/>
                  <a:gd name="T10" fmla="*/ 2147483646 w 114"/>
                  <a:gd name="T11" fmla="*/ 2147483646 h 50"/>
                  <a:gd name="T12" fmla="*/ 2147483646 w 114"/>
                  <a:gd name="T13" fmla="*/ 2147483646 h 50"/>
                  <a:gd name="T14" fmla="*/ 2147483646 w 114"/>
                  <a:gd name="T15" fmla="*/ 2147483646 h 50"/>
                  <a:gd name="T16" fmla="*/ 2147483646 w 114"/>
                  <a:gd name="T17" fmla="*/ 2147483646 h 50"/>
                  <a:gd name="T18" fmla="*/ 2147483646 w 114"/>
                  <a:gd name="T19" fmla="*/ 2147483646 h 50"/>
                  <a:gd name="T20" fmla="*/ 2147483646 w 114"/>
                  <a:gd name="T21" fmla="*/ 2147483646 h 50"/>
                  <a:gd name="T22" fmla="*/ 2147483646 w 114"/>
                  <a:gd name="T23" fmla="*/ 2147483646 h 50"/>
                  <a:gd name="T24" fmla="*/ 2147483646 w 114"/>
                  <a:gd name="T25" fmla="*/ 2147483646 h 50"/>
                  <a:gd name="T26" fmla="*/ 2147483646 w 114"/>
                  <a:gd name="T27" fmla="*/ 2147483646 h 50"/>
                  <a:gd name="T28" fmla="*/ 2147483646 w 114"/>
                  <a:gd name="T29" fmla="*/ 2147483646 h 50"/>
                  <a:gd name="T30" fmla="*/ 2147483646 w 114"/>
                  <a:gd name="T31" fmla="*/ 2147483646 h 50"/>
                  <a:gd name="T32" fmla="*/ 2147483646 w 114"/>
                  <a:gd name="T33" fmla="*/ 2147483646 h 50"/>
                  <a:gd name="T34" fmla="*/ 2147483646 w 114"/>
                  <a:gd name="T35" fmla="*/ 2147483646 h 50"/>
                  <a:gd name="T36" fmla="*/ 2147483646 w 114"/>
                  <a:gd name="T37" fmla="*/ 2147483646 h 50"/>
                  <a:gd name="T38" fmla="*/ 2147483646 w 114"/>
                  <a:gd name="T39" fmla="*/ 2147483646 h 50"/>
                  <a:gd name="T40" fmla="*/ 2147483646 w 114"/>
                  <a:gd name="T41" fmla="*/ 2147483646 h 50"/>
                  <a:gd name="T42" fmla="*/ 2147483646 w 114"/>
                  <a:gd name="T43" fmla="*/ 2147483646 h 50"/>
                  <a:gd name="T44" fmla="*/ 2147483646 w 114"/>
                  <a:gd name="T45" fmla="*/ 2147483646 h 50"/>
                  <a:gd name="T46" fmla="*/ 2147483646 w 114"/>
                  <a:gd name="T47" fmla="*/ 2147483646 h 50"/>
                  <a:gd name="T48" fmla="*/ 2147483646 w 114"/>
                  <a:gd name="T49" fmla="*/ 2147483646 h 50"/>
                  <a:gd name="T50" fmla="*/ 2147483646 w 114"/>
                  <a:gd name="T51" fmla="*/ 2147483646 h 50"/>
                  <a:gd name="T52" fmla="*/ 2147483646 w 114"/>
                  <a:gd name="T53" fmla="*/ 2147483646 h 5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4" h="50">
                    <a:moveTo>
                      <a:pt x="114" y="0"/>
                    </a:moveTo>
                    <a:lnTo>
                      <a:pt x="114" y="50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114" y="0"/>
                    </a:lnTo>
                    <a:close/>
                    <a:moveTo>
                      <a:pt x="89" y="30"/>
                    </a:moveTo>
                    <a:lnTo>
                      <a:pt x="99" y="21"/>
                    </a:lnTo>
                    <a:lnTo>
                      <a:pt x="85" y="19"/>
                    </a:lnTo>
                    <a:lnTo>
                      <a:pt x="80" y="8"/>
                    </a:lnTo>
                    <a:lnTo>
                      <a:pt x="74" y="19"/>
                    </a:lnTo>
                    <a:lnTo>
                      <a:pt x="61" y="21"/>
                    </a:lnTo>
                    <a:lnTo>
                      <a:pt x="70" y="30"/>
                    </a:lnTo>
                    <a:lnTo>
                      <a:pt x="69" y="43"/>
                    </a:lnTo>
                    <a:lnTo>
                      <a:pt x="80" y="36"/>
                    </a:lnTo>
                    <a:lnTo>
                      <a:pt x="91" y="43"/>
                    </a:lnTo>
                    <a:lnTo>
                      <a:pt x="89" y="30"/>
                    </a:lnTo>
                    <a:close/>
                    <a:moveTo>
                      <a:pt x="43" y="30"/>
                    </a:moveTo>
                    <a:lnTo>
                      <a:pt x="52" y="21"/>
                    </a:lnTo>
                    <a:lnTo>
                      <a:pt x="40" y="19"/>
                    </a:lnTo>
                    <a:lnTo>
                      <a:pt x="33" y="8"/>
                    </a:lnTo>
                    <a:lnTo>
                      <a:pt x="28" y="19"/>
                    </a:lnTo>
                    <a:lnTo>
                      <a:pt x="15" y="21"/>
                    </a:lnTo>
                    <a:lnTo>
                      <a:pt x="25" y="30"/>
                    </a:lnTo>
                    <a:lnTo>
                      <a:pt x="22" y="43"/>
                    </a:lnTo>
                    <a:lnTo>
                      <a:pt x="33" y="36"/>
                    </a:lnTo>
                    <a:lnTo>
                      <a:pt x="45" y="43"/>
                    </a:lnTo>
                    <a:lnTo>
                      <a:pt x="43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Freeform 1094"/>
              <p:cNvSpPr/>
              <p:nvPr/>
            </p:nvSpPr>
            <p:spPr bwMode="auto">
              <a:xfrm>
                <a:off x="4175125" y="4960939"/>
                <a:ext cx="341313" cy="242888"/>
              </a:xfrm>
              <a:custGeom>
                <a:avLst/>
                <a:gdLst>
                  <a:gd name="T0" fmla="*/ 2147483646 w 171"/>
                  <a:gd name="T1" fmla="*/ 2147483646 h 122"/>
                  <a:gd name="T2" fmla="*/ 2147483646 w 171"/>
                  <a:gd name="T3" fmla="*/ 2147483646 h 122"/>
                  <a:gd name="T4" fmla="*/ 2147483646 w 171"/>
                  <a:gd name="T5" fmla="*/ 2147483646 h 122"/>
                  <a:gd name="T6" fmla="*/ 2147483646 w 171"/>
                  <a:gd name="T7" fmla="*/ 2147483646 h 122"/>
                  <a:gd name="T8" fmla="*/ 2147483646 w 171"/>
                  <a:gd name="T9" fmla="*/ 2147483646 h 122"/>
                  <a:gd name="T10" fmla="*/ 0 w 171"/>
                  <a:gd name="T11" fmla="*/ 2147483646 h 122"/>
                  <a:gd name="T12" fmla="*/ 0 w 171"/>
                  <a:gd name="T13" fmla="*/ 2147483646 h 122"/>
                  <a:gd name="T14" fmla="*/ 2147483646 w 171"/>
                  <a:gd name="T15" fmla="*/ 0 h 122"/>
                  <a:gd name="T16" fmla="*/ 2147483646 w 171"/>
                  <a:gd name="T17" fmla="*/ 0 h 122"/>
                  <a:gd name="T18" fmla="*/ 2147483646 w 171"/>
                  <a:gd name="T19" fmla="*/ 2147483646 h 122"/>
                  <a:gd name="T20" fmla="*/ 2147483646 w 171"/>
                  <a:gd name="T21" fmla="*/ 2147483646 h 1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1" h="122">
                    <a:moveTo>
                      <a:pt x="171" y="105"/>
                    </a:moveTo>
                    <a:cubicBezTo>
                      <a:pt x="171" y="115"/>
                      <a:pt x="163" y="122"/>
                      <a:pt x="154" y="122"/>
                    </a:cubicBezTo>
                    <a:cubicBezTo>
                      <a:pt x="154" y="122"/>
                      <a:pt x="154" y="122"/>
                      <a:pt x="154" y="12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4" y="36"/>
                      <a:pt x="146" y="29"/>
                      <a:pt x="137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63" y="0"/>
                      <a:pt x="171" y="7"/>
                      <a:pt x="171" y="17"/>
                    </a:cubicBezTo>
                    <a:lnTo>
                      <a:pt x="171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25" name="组合 124"/>
          <p:cNvGrpSpPr/>
          <p:nvPr/>
        </p:nvGrpSpPr>
        <p:grpSpPr>
          <a:xfrm>
            <a:off x="6530975" y="3308350"/>
            <a:ext cx="5029200" cy="498475"/>
            <a:chOff x="6737629" y="1986969"/>
            <a:chExt cx="5028240" cy="498318"/>
          </a:xfrm>
        </p:grpSpPr>
        <p:grpSp>
          <p:nvGrpSpPr>
            <p:cNvPr id="70" name="组合 1316"/>
            <p:cNvGrpSpPr/>
            <p:nvPr/>
          </p:nvGrpSpPr>
          <p:grpSpPr bwMode="auto">
            <a:xfrm>
              <a:off x="6737629" y="2087679"/>
              <a:ext cx="370519" cy="325536"/>
              <a:chOff x="828675" y="2847976"/>
              <a:chExt cx="496888" cy="436563"/>
            </a:xfrm>
            <a:solidFill>
              <a:srgbClr val="7F62A8"/>
            </a:solidFill>
          </p:grpSpPr>
          <p:sp>
            <p:nvSpPr>
              <p:cNvPr id="71" name="Freeform 900"/>
              <p:cNvSpPr/>
              <p:nvPr/>
            </p:nvSpPr>
            <p:spPr bwMode="auto">
              <a:xfrm>
                <a:off x="1122363" y="2917826"/>
                <a:ext cx="203200" cy="341313"/>
              </a:xfrm>
              <a:custGeom>
                <a:avLst/>
                <a:gdLst>
                  <a:gd name="T0" fmla="*/ 2147483646 w 102"/>
                  <a:gd name="T1" fmla="*/ 2147483646 h 172"/>
                  <a:gd name="T2" fmla="*/ 2147483646 w 102"/>
                  <a:gd name="T3" fmla="*/ 2147483646 h 172"/>
                  <a:gd name="T4" fmla="*/ 2147483646 w 102"/>
                  <a:gd name="T5" fmla="*/ 2147483646 h 172"/>
                  <a:gd name="T6" fmla="*/ 2147483646 w 102"/>
                  <a:gd name="T7" fmla="*/ 2147483646 h 172"/>
                  <a:gd name="T8" fmla="*/ 0 w 102"/>
                  <a:gd name="T9" fmla="*/ 2147483646 h 172"/>
                  <a:gd name="T10" fmla="*/ 2147483646 w 102"/>
                  <a:gd name="T11" fmla="*/ 2147483646 h 172"/>
                  <a:gd name="T12" fmla="*/ 2147483646 w 102"/>
                  <a:gd name="T13" fmla="*/ 2147483646 h 172"/>
                  <a:gd name="T14" fmla="*/ 2147483646 w 102"/>
                  <a:gd name="T15" fmla="*/ 2147483646 h 172"/>
                  <a:gd name="T16" fmla="*/ 2147483646 w 102"/>
                  <a:gd name="T17" fmla="*/ 2147483646 h 172"/>
                  <a:gd name="T18" fmla="*/ 2147483646 w 102"/>
                  <a:gd name="T19" fmla="*/ 2147483646 h 172"/>
                  <a:gd name="T20" fmla="*/ 2147483646 w 102"/>
                  <a:gd name="T21" fmla="*/ 2147483646 h 172"/>
                  <a:gd name="T22" fmla="*/ 2147483646 w 102"/>
                  <a:gd name="T23" fmla="*/ 2147483646 h 172"/>
                  <a:gd name="T24" fmla="*/ 2147483646 w 102"/>
                  <a:gd name="T25" fmla="*/ 2147483646 h 172"/>
                  <a:gd name="T26" fmla="*/ 2147483646 w 102"/>
                  <a:gd name="T27" fmla="*/ 2147483646 h 172"/>
                  <a:gd name="T28" fmla="*/ 2147483646 w 102"/>
                  <a:gd name="T29" fmla="*/ 2147483646 h 172"/>
                  <a:gd name="T30" fmla="*/ 2147483646 w 102"/>
                  <a:gd name="T31" fmla="*/ 2147483646 h 172"/>
                  <a:gd name="T32" fmla="*/ 2147483646 w 102"/>
                  <a:gd name="T33" fmla="*/ 2147483646 h 17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2" h="172">
                    <a:moveTo>
                      <a:pt x="101" y="76"/>
                    </a:moveTo>
                    <a:cubicBezTo>
                      <a:pt x="101" y="76"/>
                      <a:pt x="102" y="107"/>
                      <a:pt x="79" y="107"/>
                    </a:cubicBezTo>
                    <a:cubicBezTo>
                      <a:pt x="55" y="107"/>
                      <a:pt x="36" y="107"/>
                      <a:pt x="36" y="107"/>
                    </a:cubicBezTo>
                    <a:cubicBezTo>
                      <a:pt x="15" y="172"/>
                      <a:pt x="15" y="172"/>
                      <a:pt x="15" y="17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68"/>
                      <a:pt x="10" y="116"/>
                      <a:pt x="14" y="101"/>
                    </a:cubicBezTo>
                    <a:cubicBezTo>
                      <a:pt x="18" y="85"/>
                      <a:pt x="35" y="81"/>
                      <a:pt x="35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49" y="57"/>
                      <a:pt x="42" y="55"/>
                      <a:pt x="42" y="55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50" y="21"/>
                    </a:cubicBezTo>
                    <a:cubicBezTo>
                      <a:pt x="60" y="0"/>
                      <a:pt x="79" y="2"/>
                      <a:pt x="79" y="2"/>
                    </a:cubicBezTo>
                    <a:cubicBezTo>
                      <a:pt x="79" y="2"/>
                      <a:pt x="101" y="1"/>
                      <a:pt x="101" y="34"/>
                    </a:cubicBezTo>
                    <a:cubicBezTo>
                      <a:pt x="101" y="66"/>
                      <a:pt x="101" y="76"/>
                      <a:pt x="101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2" name="Freeform 901"/>
              <p:cNvSpPr/>
              <p:nvPr/>
            </p:nvSpPr>
            <p:spPr bwMode="auto">
              <a:xfrm>
                <a:off x="1200150" y="3141664"/>
                <a:ext cx="123825" cy="142875"/>
              </a:xfrm>
              <a:custGeom>
                <a:avLst/>
                <a:gdLst>
                  <a:gd name="T0" fmla="*/ 2147483646 w 62"/>
                  <a:gd name="T1" fmla="*/ 0 h 71"/>
                  <a:gd name="T2" fmla="*/ 2147483646 w 62"/>
                  <a:gd name="T3" fmla="*/ 2147483646 h 71"/>
                  <a:gd name="T4" fmla="*/ 2147483646 w 62"/>
                  <a:gd name="T5" fmla="*/ 2147483646 h 71"/>
                  <a:gd name="T6" fmla="*/ 2147483646 w 62"/>
                  <a:gd name="T7" fmla="*/ 2147483646 h 71"/>
                  <a:gd name="T8" fmla="*/ 2147483646 w 62"/>
                  <a:gd name="T9" fmla="*/ 2147483646 h 71"/>
                  <a:gd name="T10" fmla="*/ 2147483646 w 62"/>
                  <a:gd name="T11" fmla="*/ 2147483646 h 71"/>
                  <a:gd name="T12" fmla="*/ 2147483646 w 62"/>
                  <a:gd name="T13" fmla="*/ 2147483646 h 71"/>
                  <a:gd name="T14" fmla="*/ 2147483646 w 62"/>
                  <a:gd name="T15" fmla="*/ 2147483646 h 71"/>
                  <a:gd name="T16" fmla="*/ 0 w 62"/>
                  <a:gd name="T17" fmla="*/ 2147483646 h 71"/>
                  <a:gd name="T18" fmla="*/ 2147483646 w 62"/>
                  <a:gd name="T19" fmla="*/ 0 h 71"/>
                  <a:gd name="T20" fmla="*/ 2147483646 w 62"/>
                  <a:gd name="T21" fmla="*/ 0 h 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2" h="71">
                    <a:moveTo>
                      <a:pt x="55" y="0"/>
                    </a:moveTo>
                    <a:cubicBezTo>
                      <a:pt x="59" y="0"/>
                      <a:pt x="62" y="3"/>
                      <a:pt x="62" y="7"/>
                    </a:cubicBezTo>
                    <a:cubicBezTo>
                      <a:pt x="62" y="11"/>
                      <a:pt x="59" y="14"/>
                      <a:pt x="55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4" y="14"/>
                      <a:pt x="0" y="11"/>
                      <a:pt x="0" y="7"/>
                    </a:cubicBezTo>
                    <a:cubicBezTo>
                      <a:pt x="0" y="3"/>
                      <a:pt x="4" y="0"/>
                      <a:pt x="7" y="0"/>
                    </a:cubicBezTo>
                    <a:lnTo>
                      <a:pt x="5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3" name="Oval 902"/>
              <p:cNvSpPr>
                <a:spLocks noChangeArrowheads="1"/>
              </p:cNvSpPr>
              <p:nvPr/>
            </p:nvSpPr>
            <p:spPr bwMode="auto">
              <a:xfrm>
                <a:off x="1208088" y="2847976"/>
                <a:ext cx="76200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903"/>
              <p:cNvSpPr/>
              <p:nvPr/>
            </p:nvSpPr>
            <p:spPr bwMode="auto">
              <a:xfrm>
                <a:off x="946150" y="3038476"/>
                <a:ext cx="249238" cy="19050"/>
              </a:xfrm>
              <a:custGeom>
                <a:avLst/>
                <a:gdLst>
                  <a:gd name="T0" fmla="*/ 2147483646 w 157"/>
                  <a:gd name="T1" fmla="*/ 0 h 12"/>
                  <a:gd name="T2" fmla="*/ 2147483646 w 157"/>
                  <a:gd name="T3" fmla="*/ 2147483646 h 12"/>
                  <a:gd name="T4" fmla="*/ 2147483646 w 157"/>
                  <a:gd name="T5" fmla="*/ 2147483646 h 12"/>
                  <a:gd name="T6" fmla="*/ 2147483646 w 157"/>
                  <a:gd name="T7" fmla="*/ 2147483646 h 12"/>
                  <a:gd name="T8" fmla="*/ 0 w 157"/>
                  <a:gd name="T9" fmla="*/ 2147483646 h 12"/>
                  <a:gd name="T10" fmla="*/ 0 w 157"/>
                  <a:gd name="T11" fmla="*/ 0 h 12"/>
                  <a:gd name="T12" fmla="*/ 2147483646 w 157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7" h="12">
                    <a:moveTo>
                      <a:pt x="157" y="0"/>
                    </a:moveTo>
                    <a:lnTo>
                      <a:pt x="157" y="12"/>
                    </a:lnTo>
                    <a:lnTo>
                      <a:pt x="83" y="12"/>
                    </a:lnTo>
                    <a:lnTo>
                      <a:pt x="74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5" name="Rectangle 904"/>
              <p:cNvSpPr>
                <a:spLocks noChangeArrowheads="1"/>
              </p:cNvSpPr>
              <p:nvPr/>
            </p:nvSpPr>
            <p:spPr bwMode="auto">
              <a:xfrm>
                <a:off x="1063625" y="3057526"/>
                <a:ext cx="14288" cy="2270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905"/>
              <p:cNvSpPr/>
              <p:nvPr/>
            </p:nvSpPr>
            <p:spPr bwMode="auto">
              <a:xfrm>
                <a:off x="828675" y="2917826"/>
                <a:ext cx="203200" cy="341313"/>
              </a:xfrm>
              <a:custGeom>
                <a:avLst/>
                <a:gdLst>
                  <a:gd name="T0" fmla="*/ 2147483646 w 102"/>
                  <a:gd name="T1" fmla="*/ 2147483646 h 172"/>
                  <a:gd name="T2" fmla="*/ 2147483646 w 102"/>
                  <a:gd name="T3" fmla="*/ 2147483646 h 172"/>
                  <a:gd name="T4" fmla="*/ 2147483646 w 102"/>
                  <a:gd name="T5" fmla="*/ 2147483646 h 172"/>
                  <a:gd name="T6" fmla="*/ 2147483646 w 102"/>
                  <a:gd name="T7" fmla="*/ 2147483646 h 172"/>
                  <a:gd name="T8" fmla="*/ 2147483646 w 102"/>
                  <a:gd name="T9" fmla="*/ 2147483646 h 172"/>
                  <a:gd name="T10" fmla="*/ 2147483646 w 102"/>
                  <a:gd name="T11" fmla="*/ 2147483646 h 172"/>
                  <a:gd name="T12" fmla="*/ 2147483646 w 102"/>
                  <a:gd name="T13" fmla="*/ 2147483646 h 172"/>
                  <a:gd name="T14" fmla="*/ 2147483646 w 102"/>
                  <a:gd name="T15" fmla="*/ 2147483646 h 172"/>
                  <a:gd name="T16" fmla="*/ 2147483646 w 102"/>
                  <a:gd name="T17" fmla="*/ 2147483646 h 172"/>
                  <a:gd name="T18" fmla="*/ 2147483646 w 102"/>
                  <a:gd name="T19" fmla="*/ 2147483646 h 172"/>
                  <a:gd name="T20" fmla="*/ 2147483646 w 102"/>
                  <a:gd name="T21" fmla="*/ 2147483646 h 172"/>
                  <a:gd name="T22" fmla="*/ 2147483646 w 102"/>
                  <a:gd name="T23" fmla="*/ 2147483646 h 172"/>
                  <a:gd name="T24" fmla="*/ 2147483646 w 102"/>
                  <a:gd name="T25" fmla="*/ 2147483646 h 172"/>
                  <a:gd name="T26" fmla="*/ 2147483646 w 102"/>
                  <a:gd name="T27" fmla="*/ 2147483646 h 172"/>
                  <a:gd name="T28" fmla="*/ 2147483646 w 102"/>
                  <a:gd name="T29" fmla="*/ 2147483646 h 172"/>
                  <a:gd name="T30" fmla="*/ 2147483646 w 102"/>
                  <a:gd name="T31" fmla="*/ 2147483646 h 172"/>
                  <a:gd name="T32" fmla="*/ 2147483646 w 102"/>
                  <a:gd name="T33" fmla="*/ 2147483646 h 17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2" h="172">
                    <a:moveTo>
                      <a:pt x="102" y="168"/>
                    </a:moveTo>
                    <a:cubicBezTo>
                      <a:pt x="87" y="172"/>
                      <a:pt x="87" y="172"/>
                      <a:pt x="87" y="172"/>
                    </a:cubicBezTo>
                    <a:cubicBezTo>
                      <a:pt x="66" y="107"/>
                      <a:pt x="66" y="107"/>
                      <a:pt x="66" y="107"/>
                    </a:cubicBezTo>
                    <a:cubicBezTo>
                      <a:pt x="66" y="107"/>
                      <a:pt x="47" y="107"/>
                      <a:pt x="24" y="107"/>
                    </a:cubicBezTo>
                    <a:cubicBezTo>
                      <a:pt x="0" y="107"/>
                      <a:pt x="1" y="76"/>
                      <a:pt x="1" y="76"/>
                    </a:cubicBezTo>
                    <a:cubicBezTo>
                      <a:pt x="1" y="76"/>
                      <a:pt x="1" y="66"/>
                      <a:pt x="1" y="34"/>
                    </a:cubicBezTo>
                    <a:cubicBezTo>
                      <a:pt x="1" y="1"/>
                      <a:pt x="24" y="2"/>
                      <a:pt x="24" y="2"/>
                    </a:cubicBezTo>
                    <a:cubicBezTo>
                      <a:pt x="24" y="2"/>
                      <a:pt x="43" y="0"/>
                      <a:pt x="52" y="2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60" y="55"/>
                      <a:pt x="53" y="57"/>
                      <a:pt x="46" y="46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81"/>
                      <a:pt x="84" y="85"/>
                      <a:pt x="88" y="101"/>
                    </a:cubicBezTo>
                    <a:cubicBezTo>
                      <a:pt x="92" y="116"/>
                      <a:pt x="102" y="168"/>
                      <a:pt x="102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7" name="Freeform 906"/>
              <p:cNvSpPr/>
              <p:nvPr/>
            </p:nvSpPr>
            <p:spPr bwMode="auto">
              <a:xfrm>
                <a:off x="830263" y="3141664"/>
                <a:ext cx="123825" cy="142875"/>
              </a:xfrm>
              <a:custGeom>
                <a:avLst/>
                <a:gdLst>
                  <a:gd name="T0" fmla="*/ 2147483646 w 62"/>
                  <a:gd name="T1" fmla="*/ 0 h 71"/>
                  <a:gd name="T2" fmla="*/ 2147483646 w 62"/>
                  <a:gd name="T3" fmla="*/ 2147483646 h 71"/>
                  <a:gd name="T4" fmla="*/ 2147483646 w 62"/>
                  <a:gd name="T5" fmla="*/ 2147483646 h 71"/>
                  <a:gd name="T6" fmla="*/ 2147483646 w 62"/>
                  <a:gd name="T7" fmla="*/ 2147483646 h 71"/>
                  <a:gd name="T8" fmla="*/ 2147483646 w 62"/>
                  <a:gd name="T9" fmla="*/ 2147483646 h 71"/>
                  <a:gd name="T10" fmla="*/ 2147483646 w 62"/>
                  <a:gd name="T11" fmla="*/ 2147483646 h 71"/>
                  <a:gd name="T12" fmla="*/ 2147483646 w 62"/>
                  <a:gd name="T13" fmla="*/ 2147483646 h 71"/>
                  <a:gd name="T14" fmla="*/ 2147483646 w 62"/>
                  <a:gd name="T15" fmla="*/ 2147483646 h 71"/>
                  <a:gd name="T16" fmla="*/ 0 w 62"/>
                  <a:gd name="T17" fmla="*/ 2147483646 h 71"/>
                  <a:gd name="T18" fmla="*/ 2147483646 w 62"/>
                  <a:gd name="T19" fmla="*/ 0 h 71"/>
                  <a:gd name="T20" fmla="*/ 2147483646 w 62"/>
                  <a:gd name="T21" fmla="*/ 0 h 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2" h="71">
                    <a:moveTo>
                      <a:pt x="55" y="0"/>
                    </a:moveTo>
                    <a:cubicBezTo>
                      <a:pt x="59" y="0"/>
                      <a:pt x="62" y="3"/>
                      <a:pt x="62" y="7"/>
                    </a:cubicBezTo>
                    <a:cubicBezTo>
                      <a:pt x="62" y="11"/>
                      <a:pt x="59" y="14"/>
                      <a:pt x="55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4" y="14"/>
                      <a:pt x="0" y="11"/>
                      <a:pt x="0" y="7"/>
                    </a:cubicBezTo>
                    <a:cubicBezTo>
                      <a:pt x="0" y="3"/>
                      <a:pt x="4" y="0"/>
                      <a:pt x="7" y="0"/>
                    </a:cubicBezTo>
                    <a:lnTo>
                      <a:pt x="5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Oval 907"/>
              <p:cNvSpPr>
                <a:spLocks noChangeArrowheads="1"/>
              </p:cNvSpPr>
              <p:nvPr/>
            </p:nvSpPr>
            <p:spPr bwMode="auto">
              <a:xfrm>
                <a:off x="869950" y="2847976"/>
                <a:ext cx="76200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cxnSp>
          <p:nvCxnSpPr>
            <p:cNvPr id="104" name="直接连接符 103"/>
            <p:cNvCxnSpPr/>
            <p:nvPr/>
          </p:nvCxnSpPr>
          <p:spPr>
            <a:xfrm>
              <a:off x="7285212" y="2047275"/>
              <a:ext cx="0" cy="40627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132" name="组合 101"/>
            <p:cNvGrpSpPr/>
            <p:nvPr/>
          </p:nvGrpSpPr>
          <p:grpSpPr>
            <a:xfrm>
              <a:off x="7368122" y="1986969"/>
              <a:ext cx="4397747" cy="498318"/>
              <a:chOff x="7368122" y="2076910"/>
              <a:chExt cx="4397747" cy="498318"/>
            </a:xfrm>
          </p:grpSpPr>
          <p:sp>
            <p:nvSpPr>
              <p:cNvPr id="46133" name="文本框 99"/>
              <p:cNvSpPr txBox="1"/>
              <p:nvPr/>
            </p:nvSpPr>
            <p:spPr>
              <a:xfrm>
                <a:off x="7367747" y="2076910"/>
                <a:ext cx="1030090" cy="277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1200" dirty="0">
                    <a:solidFill>
                      <a:srgbClr val="595959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添加标题</a:t>
                </a:r>
                <a:endParaRPr lang="zh-CN" altLang="en-US" sz="1200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  <p:sp>
            <p:nvSpPr>
              <p:cNvPr id="46134" name="矩形 100"/>
              <p:cNvSpPr/>
              <p:nvPr/>
            </p:nvSpPr>
            <p:spPr>
              <a:xfrm>
                <a:off x="7382636" y="2329007"/>
                <a:ext cx="4383233" cy="2462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1000" dirty="0">
                    <a:solidFill>
                      <a:srgbClr val="595959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中小企业经营目的是实现利润最大化，而利润既是企业经营发展的基本保证</a:t>
                </a:r>
                <a:endParaRPr lang="zh-CN" altLang="en-US" sz="1100" dirty="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6" name="组合 125"/>
          <p:cNvGrpSpPr/>
          <p:nvPr/>
        </p:nvGrpSpPr>
        <p:grpSpPr>
          <a:xfrm>
            <a:off x="6548438" y="4129088"/>
            <a:ext cx="5011737" cy="498475"/>
            <a:chOff x="6754401" y="3147272"/>
            <a:chExt cx="5011468" cy="498318"/>
          </a:xfrm>
        </p:grpSpPr>
        <p:grpSp>
          <p:nvGrpSpPr>
            <p:cNvPr id="84" name="组合 1317"/>
            <p:cNvGrpSpPr/>
            <p:nvPr/>
          </p:nvGrpSpPr>
          <p:grpSpPr bwMode="auto">
            <a:xfrm>
              <a:off x="6754401" y="3262187"/>
              <a:ext cx="319617" cy="297126"/>
              <a:chOff x="876300" y="3559176"/>
              <a:chExt cx="428626" cy="398463"/>
            </a:xfrm>
            <a:solidFill>
              <a:srgbClr val="555FDE"/>
            </a:solidFill>
          </p:grpSpPr>
          <p:sp>
            <p:nvSpPr>
              <p:cNvPr id="85" name="Oval 951"/>
              <p:cNvSpPr>
                <a:spLocks noChangeArrowheads="1"/>
              </p:cNvSpPr>
              <p:nvPr/>
            </p:nvSpPr>
            <p:spPr bwMode="auto">
              <a:xfrm>
                <a:off x="1222375" y="3644901"/>
                <a:ext cx="36513" cy="365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Freeform 952"/>
              <p:cNvSpPr>
                <a:spLocks noEditPoints="1"/>
              </p:cNvSpPr>
              <p:nvPr/>
            </p:nvSpPr>
            <p:spPr bwMode="auto">
              <a:xfrm>
                <a:off x="1176338" y="3559176"/>
                <a:ext cx="128588" cy="398463"/>
              </a:xfrm>
              <a:custGeom>
                <a:avLst/>
                <a:gdLst>
                  <a:gd name="T0" fmla="*/ 2147483646 w 64"/>
                  <a:gd name="T1" fmla="*/ 2147483646 h 200"/>
                  <a:gd name="T2" fmla="*/ 2147483646 w 64"/>
                  <a:gd name="T3" fmla="*/ 2147483646 h 200"/>
                  <a:gd name="T4" fmla="*/ 2147483646 w 64"/>
                  <a:gd name="T5" fmla="*/ 2147483646 h 200"/>
                  <a:gd name="T6" fmla="*/ 2147483646 w 64"/>
                  <a:gd name="T7" fmla="*/ 2147483646 h 200"/>
                  <a:gd name="T8" fmla="*/ 2147483646 w 64"/>
                  <a:gd name="T9" fmla="*/ 2147483646 h 200"/>
                  <a:gd name="T10" fmla="*/ 2147483646 w 64"/>
                  <a:gd name="T11" fmla="*/ 2147483646 h 200"/>
                  <a:gd name="T12" fmla="*/ 2147483646 w 64"/>
                  <a:gd name="T13" fmla="*/ 2147483646 h 200"/>
                  <a:gd name="T14" fmla="*/ 2147483646 w 64"/>
                  <a:gd name="T15" fmla="*/ 2147483646 h 200"/>
                  <a:gd name="T16" fmla="*/ 2147483646 w 64"/>
                  <a:gd name="T17" fmla="*/ 2147483646 h 200"/>
                  <a:gd name="T18" fmla="*/ 2147483646 w 64"/>
                  <a:gd name="T19" fmla="*/ 2147483646 h 200"/>
                  <a:gd name="T20" fmla="*/ 2147483646 w 64"/>
                  <a:gd name="T21" fmla="*/ 2147483646 h 200"/>
                  <a:gd name="T22" fmla="*/ 2147483646 w 64"/>
                  <a:gd name="T23" fmla="*/ 2147483646 h 200"/>
                  <a:gd name="T24" fmla="*/ 2147483646 w 64"/>
                  <a:gd name="T25" fmla="*/ 2147483646 h 200"/>
                  <a:gd name="T26" fmla="*/ 2147483646 w 64"/>
                  <a:gd name="T27" fmla="*/ 2147483646 h 200"/>
                  <a:gd name="T28" fmla="*/ 2147483646 w 64"/>
                  <a:gd name="T29" fmla="*/ 2147483646 h 200"/>
                  <a:gd name="T30" fmla="*/ 2147483646 w 64"/>
                  <a:gd name="T31" fmla="*/ 2147483646 h 200"/>
                  <a:gd name="T32" fmla="*/ 2147483646 w 64"/>
                  <a:gd name="T33" fmla="*/ 2147483646 h 200"/>
                  <a:gd name="T34" fmla="*/ 2147483646 w 64"/>
                  <a:gd name="T35" fmla="*/ 2147483646 h 200"/>
                  <a:gd name="T36" fmla="*/ 0 w 64"/>
                  <a:gd name="T37" fmla="*/ 2147483646 h 200"/>
                  <a:gd name="T38" fmla="*/ 0 w 64"/>
                  <a:gd name="T39" fmla="*/ 2147483646 h 200"/>
                  <a:gd name="T40" fmla="*/ 2147483646 w 64"/>
                  <a:gd name="T41" fmla="*/ 0 h 200"/>
                  <a:gd name="T42" fmla="*/ 2147483646 w 64"/>
                  <a:gd name="T43" fmla="*/ 0 h 200"/>
                  <a:gd name="T44" fmla="*/ 2147483646 w 64"/>
                  <a:gd name="T45" fmla="*/ 2147483646 h 200"/>
                  <a:gd name="T46" fmla="*/ 2147483646 w 64"/>
                  <a:gd name="T47" fmla="*/ 2147483646 h 200"/>
                  <a:gd name="T48" fmla="*/ 2147483646 w 64"/>
                  <a:gd name="T49" fmla="*/ 2147483646 h 200"/>
                  <a:gd name="T50" fmla="*/ 2147483646 w 64"/>
                  <a:gd name="T51" fmla="*/ 2147483646 h 200"/>
                  <a:gd name="T52" fmla="*/ 2147483646 w 64"/>
                  <a:gd name="T53" fmla="*/ 2147483646 h 200"/>
                  <a:gd name="T54" fmla="*/ 2147483646 w 64"/>
                  <a:gd name="T55" fmla="*/ 2147483646 h 200"/>
                  <a:gd name="T56" fmla="*/ 2147483646 w 64"/>
                  <a:gd name="T57" fmla="*/ 2147483646 h 2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64" h="200">
                    <a:moveTo>
                      <a:pt x="14" y="168"/>
                    </a:moveTo>
                    <a:cubicBezTo>
                      <a:pt x="50" y="168"/>
                      <a:pt x="50" y="168"/>
                      <a:pt x="50" y="168"/>
                    </a:cubicBezTo>
                    <a:cubicBezTo>
                      <a:pt x="50" y="161"/>
                      <a:pt x="50" y="161"/>
                      <a:pt x="50" y="161"/>
                    </a:cubicBezTo>
                    <a:cubicBezTo>
                      <a:pt x="14" y="161"/>
                      <a:pt x="14" y="161"/>
                      <a:pt x="14" y="161"/>
                    </a:cubicBezTo>
                    <a:lnTo>
                      <a:pt x="14" y="168"/>
                    </a:lnTo>
                    <a:close/>
                    <a:moveTo>
                      <a:pt x="14" y="184"/>
                    </a:moveTo>
                    <a:cubicBezTo>
                      <a:pt x="50" y="184"/>
                      <a:pt x="50" y="184"/>
                      <a:pt x="50" y="184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14" y="177"/>
                      <a:pt x="14" y="177"/>
                      <a:pt x="14" y="177"/>
                    </a:cubicBezTo>
                    <a:lnTo>
                      <a:pt x="14" y="184"/>
                    </a:lnTo>
                    <a:close/>
                    <a:moveTo>
                      <a:pt x="32" y="34"/>
                    </a:moveTo>
                    <a:cubicBezTo>
                      <a:pt x="22" y="34"/>
                      <a:pt x="14" y="42"/>
                      <a:pt x="14" y="52"/>
                    </a:cubicBezTo>
                    <a:cubicBezTo>
                      <a:pt x="14" y="62"/>
                      <a:pt x="22" y="71"/>
                      <a:pt x="32" y="71"/>
                    </a:cubicBezTo>
                    <a:cubicBezTo>
                      <a:pt x="42" y="71"/>
                      <a:pt x="50" y="62"/>
                      <a:pt x="50" y="52"/>
                    </a:cubicBezTo>
                    <a:cubicBezTo>
                      <a:pt x="50" y="42"/>
                      <a:pt x="42" y="34"/>
                      <a:pt x="32" y="34"/>
                    </a:cubicBezTo>
                    <a:close/>
                    <a:moveTo>
                      <a:pt x="64" y="188"/>
                    </a:moveTo>
                    <a:cubicBezTo>
                      <a:pt x="64" y="195"/>
                      <a:pt x="60" y="200"/>
                      <a:pt x="55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4" y="200"/>
                      <a:pt x="0" y="195"/>
                      <a:pt x="0" y="18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4" y="0"/>
                      <a:pt x="9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0"/>
                      <a:pt x="64" y="6"/>
                      <a:pt x="64" y="13"/>
                    </a:cubicBezTo>
                    <a:lnTo>
                      <a:pt x="64" y="188"/>
                    </a:lnTo>
                    <a:close/>
                    <a:moveTo>
                      <a:pt x="50" y="147"/>
                    </a:moveTo>
                    <a:cubicBezTo>
                      <a:pt x="50" y="79"/>
                      <a:pt x="50" y="79"/>
                      <a:pt x="50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147"/>
                      <a:pt x="14" y="147"/>
                      <a:pt x="14" y="147"/>
                    </a:cubicBezTo>
                    <a:lnTo>
                      <a:pt x="50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7" name="Freeform 953"/>
              <p:cNvSpPr>
                <a:spLocks noEditPoints="1"/>
              </p:cNvSpPr>
              <p:nvPr/>
            </p:nvSpPr>
            <p:spPr bwMode="auto">
              <a:xfrm>
                <a:off x="1025525" y="3559176"/>
                <a:ext cx="128588" cy="398463"/>
              </a:xfrm>
              <a:custGeom>
                <a:avLst/>
                <a:gdLst>
                  <a:gd name="T0" fmla="*/ 2147483646 w 65"/>
                  <a:gd name="T1" fmla="*/ 2147483646 h 200"/>
                  <a:gd name="T2" fmla="*/ 2147483646 w 65"/>
                  <a:gd name="T3" fmla="*/ 2147483646 h 200"/>
                  <a:gd name="T4" fmla="*/ 2147483646 w 65"/>
                  <a:gd name="T5" fmla="*/ 2147483646 h 200"/>
                  <a:gd name="T6" fmla="*/ 2147483646 w 65"/>
                  <a:gd name="T7" fmla="*/ 2147483646 h 200"/>
                  <a:gd name="T8" fmla="*/ 2147483646 w 65"/>
                  <a:gd name="T9" fmla="*/ 2147483646 h 200"/>
                  <a:gd name="T10" fmla="*/ 2147483646 w 65"/>
                  <a:gd name="T11" fmla="*/ 2147483646 h 200"/>
                  <a:gd name="T12" fmla="*/ 2147483646 w 65"/>
                  <a:gd name="T13" fmla="*/ 2147483646 h 200"/>
                  <a:gd name="T14" fmla="*/ 2147483646 w 65"/>
                  <a:gd name="T15" fmla="*/ 2147483646 h 200"/>
                  <a:gd name="T16" fmla="*/ 2147483646 w 65"/>
                  <a:gd name="T17" fmla="*/ 2147483646 h 200"/>
                  <a:gd name="T18" fmla="*/ 2147483646 w 65"/>
                  <a:gd name="T19" fmla="*/ 2147483646 h 200"/>
                  <a:gd name="T20" fmla="*/ 2147483646 w 65"/>
                  <a:gd name="T21" fmla="*/ 2147483646 h 200"/>
                  <a:gd name="T22" fmla="*/ 2147483646 w 65"/>
                  <a:gd name="T23" fmla="*/ 2147483646 h 200"/>
                  <a:gd name="T24" fmla="*/ 2147483646 w 65"/>
                  <a:gd name="T25" fmla="*/ 2147483646 h 200"/>
                  <a:gd name="T26" fmla="*/ 2147483646 w 65"/>
                  <a:gd name="T27" fmla="*/ 2147483646 h 200"/>
                  <a:gd name="T28" fmla="*/ 2147483646 w 65"/>
                  <a:gd name="T29" fmla="*/ 2147483646 h 200"/>
                  <a:gd name="T30" fmla="*/ 2147483646 w 65"/>
                  <a:gd name="T31" fmla="*/ 2147483646 h 200"/>
                  <a:gd name="T32" fmla="*/ 2147483646 w 65"/>
                  <a:gd name="T33" fmla="*/ 2147483646 h 200"/>
                  <a:gd name="T34" fmla="*/ 2147483646 w 65"/>
                  <a:gd name="T35" fmla="*/ 2147483646 h 200"/>
                  <a:gd name="T36" fmla="*/ 2147483646 w 65"/>
                  <a:gd name="T37" fmla="*/ 2147483646 h 200"/>
                  <a:gd name="T38" fmla="*/ 2147483646 w 65"/>
                  <a:gd name="T39" fmla="*/ 2147483646 h 200"/>
                  <a:gd name="T40" fmla="*/ 2147483646 w 65"/>
                  <a:gd name="T41" fmla="*/ 2147483646 h 200"/>
                  <a:gd name="T42" fmla="*/ 2147483646 w 65"/>
                  <a:gd name="T43" fmla="*/ 2147483646 h 200"/>
                  <a:gd name="T44" fmla="*/ 2147483646 w 65"/>
                  <a:gd name="T45" fmla="*/ 2147483646 h 200"/>
                  <a:gd name="T46" fmla="*/ 2147483646 w 65"/>
                  <a:gd name="T47" fmla="*/ 2147483646 h 200"/>
                  <a:gd name="T48" fmla="*/ 0 w 65"/>
                  <a:gd name="T49" fmla="*/ 2147483646 h 200"/>
                  <a:gd name="T50" fmla="*/ 0 w 65"/>
                  <a:gd name="T51" fmla="*/ 2147483646 h 200"/>
                  <a:gd name="T52" fmla="*/ 2147483646 w 65"/>
                  <a:gd name="T53" fmla="*/ 0 h 200"/>
                  <a:gd name="T54" fmla="*/ 2147483646 w 65"/>
                  <a:gd name="T55" fmla="*/ 0 h 200"/>
                  <a:gd name="T56" fmla="*/ 2147483646 w 65"/>
                  <a:gd name="T57" fmla="*/ 2147483646 h 2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65" h="200">
                    <a:moveTo>
                      <a:pt x="50" y="184"/>
                    </a:moveTo>
                    <a:cubicBezTo>
                      <a:pt x="50" y="177"/>
                      <a:pt x="50" y="177"/>
                      <a:pt x="50" y="177"/>
                    </a:cubicBezTo>
                    <a:cubicBezTo>
                      <a:pt x="15" y="177"/>
                      <a:pt x="15" y="177"/>
                      <a:pt x="15" y="177"/>
                    </a:cubicBezTo>
                    <a:cubicBezTo>
                      <a:pt x="15" y="184"/>
                      <a:pt x="15" y="184"/>
                      <a:pt x="15" y="184"/>
                    </a:cubicBezTo>
                    <a:lnTo>
                      <a:pt x="50" y="184"/>
                    </a:lnTo>
                    <a:close/>
                    <a:moveTo>
                      <a:pt x="50" y="168"/>
                    </a:moveTo>
                    <a:cubicBezTo>
                      <a:pt x="50" y="161"/>
                      <a:pt x="50" y="161"/>
                      <a:pt x="50" y="161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5" y="168"/>
                      <a:pt x="15" y="168"/>
                      <a:pt x="15" y="168"/>
                    </a:cubicBezTo>
                    <a:lnTo>
                      <a:pt x="50" y="168"/>
                    </a:lnTo>
                    <a:close/>
                    <a:moveTo>
                      <a:pt x="51" y="147"/>
                    </a:moveTo>
                    <a:cubicBezTo>
                      <a:pt x="51" y="79"/>
                      <a:pt x="51" y="79"/>
                      <a:pt x="51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147"/>
                      <a:pt x="14" y="147"/>
                      <a:pt x="14" y="147"/>
                    </a:cubicBezTo>
                    <a:lnTo>
                      <a:pt x="51" y="147"/>
                    </a:lnTo>
                    <a:close/>
                    <a:moveTo>
                      <a:pt x="51" y="52"/>
                    </a:moveTo>
                    <a:cubicBezTo>
                      <a:pt x="51" y="42"/>
                      <a:pt x="43" y="34"/>
                      <a:pt x="33" y="34"/>
                    </a:cubicBezTo>
                    <a:cubicBezTo>
                      <a:pt x="23" y="34"/>
                      <a:pt x="14" y="42"/>
                      <a:pt x="14" y="52"/>
                    </a:cubicBezTo>
                    <a:cubicBezTo>
                      <a:pt x="14" y="62"/>
                      <a:pt x="23" y="71"/>
                      <a:pt x="33" y="71"/>
                    </a:cubicBezTo>
                    <a:cubicBezTo>
                      <a:pt x="43" y="71"/>
                      <a:pt x="51" y="62"/>
                      <a:pt x="51" y="52"/>
                    </a:cubicBezTo>
                    <a:close/>
                    <a:moveTo>
                      <a:pt x="65" y="13"/>
                    </a:moveTo>
                    <a:cubicBezTo>
                      <a:pt x="65" y="188"/>
                      <a:pt x="65" y="188"/>
                      <a:pt x="65" y="188"/>
                    </a:cubicBezTo>
                    <a:cubicBezTo>
                      <a:pt x="65" y="195"/>
                      <a:pt x="61" y="200"/>
                      <a:pt x="56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4" y="200"/>
                      <a:pt x="0" y="195"/>
                      <a:pt x="0" y="18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4" y="0"/>
                      <a:pt x="9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1" y="0"/>
                      <a:pt x="65" y="6"/>
                      <a:pt x="6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8" name="Oval 954"/>
              <p:cNvSpPr>
                <a:spLocks noChangeArrowheads="1"/>
              </p:cNvSpPr>
              <p:nvPr/>
            </p:nvSpPr>
            <p:spPr bwMode="auto">
              <a:xfrm>
                <a:off x="1071563" y="3644901"/>
                <a:ext cx="38100" cy="365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Oval 955"/>
              <p:cNvSpPr>
                <a:spLocks noChangeArrowheads="1"/>
              </p:cNvSpPr>
              <p:nvPr/>
            </p:nvSpPr>
            <p:spPr bwMode="auto">
              <a:xfrm>
                <a:off x="922338" y="3644901"/>
                <a:ext cx="38100" cy="365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Freeform 956"/>
              <p:cNvSpPr>
                <a:spLocks noEditPoints="1"/>
              </p:cNvSpPr>
              <p:nvPr/>
            </p:nvSpPr>
            <p:spPr bwMode="auto">
              <a:xfrm>
                <a:off x="876300" y="3559176"/>
                <a:ext cx="128588" cy="398463"/>
              </a:xfrm>
              <a:custGeom>
                <a:avLst/>
                <a:gdLst>
                  <a:gd name="T0" fmla="*/ 2147483646 w 65"/>
                  <a:gd name="T1" fmla="*/ 2147483646 h 200"/>
                  <a:gd name="T2" fmla="*/ 2147483646 w 65"/>
                  <a:gd name="T3" fmla="*/ 2147483646 h 200"/>
                  <a:gd name="T4" fmla="*/ 2147483646 w 65"/>
                  <a:gd name="T5" fmla="*/ 2147483646 h 200"/>
                  <a:gd name="T6" fmla="*/ 0 w 65"/>
                  <a:gd name="T7" fmla="*/ 2147483646 h 200"/>
                  <a:gd name="T8" fmla="*/ 0 w 65"/>
                  <a:gd name="T9" fmla="*/ 2147483646 h 200"/>
                  <a:gd name="T10" fmla="*/ 2147483646 w 65"/>
                  <a:gd name="T11" fmla="*/ 0 h 200"/>
                  <a:gd name="T12" fmla="*/ 2147483646 w 65"/>
                  <a:gd name="T13" fmla="*/ 0 h 200"/>
                  <a:gd name="T14" fmla="*/ 2147483646 w 65"/>
                  <a:gd name="T15" fmla="*/ 2147483646 h 200"/>
                  <a:gd name="T16" fmla="*/ 2147483646 w 65"/>
                  <a:gd name="T17" fmla="*/ 2147483646 h 200"/>
                  <a:gd name="T18" fmla="*/ 2147483646 w 65"/>
                  <a:gd name="T19" fmla="*/ 2147483646 h 200"/>
                  <a:gd name="T20" fmla="*/ 2147483646 w 65"/>
                  <a:gd name="T21" fmla="*/ 2147483646 h 200"/>
                  <a:gd name="T22" fmla="*/ 2147483646 w 65"/>
                  <a:gd name="T23" fmla="*/ 2147483646 h 200"/>
                  <a:gd name="T24" fmla="*/ 2147483646 w 65"/>
                  <a:gd name="T25" fmla="*/ 2147483646 h 200"/>
                  <a:gd name="T26" fmla="*/ 2147483646 w 65"/>
                  <a:gd name="T27" fmla="*/ 2147483646 h 200"/>
                  <a:gd name="T28" fmla="*/ 2147483646 w 65"/>
                  <a:gd name="T29" fmla="*/ 2147483646 h 200"/>
                  <a:gd name="T30" fmla="*/ 2147483646 w 65"/>
                  <a:gd name="T31" fmla="*/ 2147483646 h 200"/>
                  <a:gd name="T32" fmla="*/ 2147483646 w 65"/>
                  <a:gd name="T33" fmla="*/ 2147483646 h 200"/>
                  <a:gd name="T34" fmla="*/ 2147483646 w 65"/>
                  <a:gd name="T35" fmla="*/ 2147483646 h 200"/>
                  <a:gd name="T36" fmla="*/ 2147483646 w 65"/>
                  <a:gd name="T37" fmla="*/ 2147483646 h 200"/>
                  <a:gd name="T38" fmla="*/ 2147483646 w 65"/>
                  <a:gd name="T39" fmla="*/ 2147483646 h 200"/>
                  <a:gd name="T40" fmla="*/ 2147483646 w 65"/>
                  <a:gd name="T41" fmla="*/ 2147483646 h 200"/>
                  <a:gd name="T42" fmla="*/ 2147483646 w 65"/>
                  <a:gd name="T43" fmla="*/ 2147483646 h 200"/>
                  <a:gd name="T44" fmla="*/ 2147483646 w 65"/>
                  <a:gd name="T45" fmla="*/ 2147483646 h 200"/>
                  <a:gd name="T46" fmla="*/ 2147483646 w 65"/>
                  <a:gd name="T47" fmla="*/ 2147483646 h 200"/>
                  <a:gd name="T48" fmla="*/ 2147483646 w 65"/>
                  <a:gd name="T49" fmla="*/ 2147483646 h 200"/>
                  <a:gd name="T50" fmla="*/ 2147483646 w 65"/>
                  <a:gd name="T51" fmla="*/ 2147483646 h 200"/>
                  <a:gd name="T52" fmla="*/ 2147483646 w 65"/>
                  <a:gd name="T53" fmla="*/ 2147483646 h 200"/>
                  <a:gd name="T54" fmla="*/ 2147483646 w 65"/>
                  <a:gd name="T55" fmla="*/ 2147483646 h 200"/>
                  <a:gd name="T56" fmla="*/ 2147483646 w 65"/>
                  <a:gd name="T57" fmla="*/ 2147483646 h 2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65" h="200">
                    <a:moveTo>
                      <a:pt x="65" y="188"/>
                    </a:moveTo>
                    <a:cubicBezTo>
                      <a:pt x="65" y="195"/>
                      <a:pt x="61" y="200"/>
                      <a:pt x="56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4" y="200"/>
                      <a:pt x="0" y="195"/>
                      <a:pt x="0" y="18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4" y="0"/>
                      <a:pt x="9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1" y="0"/>
                      <a:pt x="65" y="6"/>
                      <a:pt x="65" y="13"/>
                    </a:cubicBezTo>
                    <a:lnTo>
                      <a:pt x="65" y="188"/>
                    </a:lnTo>
                    <a:close/>
                    <a:moveTo>
                      <a:pt x="51" y="147"/>
                    </a:moveTo>
                    <a:cubicBezTo>
                      <a:pt x="51" y="79"/>
                      <a:pt x="51" y="79"/>
                      <a:pt x="51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147"/>
                      <a:pt x="14" y="147"/>
                      <a:pt x="14" y="147"/>
                    </a:cubicBezTo>
                    <a:lnTo>
                      <a:pt x="51" y="147"/>
                    </a:lnTo>
                    <a:close/>
                    <a:moveTo>
                      <a:pt x="51" y="52"/>
                    </a:moveTo>
                    <a:cubicBezTo>
                      <a:pt x="51" y="42"/>
                      <a:pt x="43" y="34"/>
                      <a:pt x="33" y="34"/>
                    </a:cubicBezTo>
                    <a:cubicBezTo>
                      <a:pt x="23" y="34"/>
                      <a:pt x="14" y="42"/>
                      <a:pt x="14" y="52"/>
                    </a:cubicBezTo>
                    <a:cubicBezTo>
                      <a:pt x="14" y="62"/>
                      <a:pt x="23" y="71"/>
                      <a:pt x="33" y="71"/>
                    </a:cubicBezTo>
                    <a:cubicBezTo>
                      <a:pt x="43" y="71"/>
                      <a:pt x="51" y="62"/>
                      <a:pt x="51" y="52"/>
                    </a:cubicBezTo>
                    <a:close/>
                    <a:moveTo>
                      <a:pt x="50" y="184"/>
                    </a:moveTo>
                    <a:cubicBezTo>
                      <a:pt x="50" y="177"/>
                      <a:pt x="50" y="177"/>
                      <a:pt x="50" y="177"/>
                    </a:cubicBezTo>
                    <a:cubicBezTo>
                      <a:pt x="15" y="177"/>
                      <a:pt x="15" y="177"/>
                      <a:pt x="15" y="177"/>
                    </a:cubicBezTo>
                    <a:cubicBezTo>
                      <a:pt x="15" y="184"/>
                      <a:pt x="15" y="184"/>
                      <a:pt x="15" y="184"/>
                    </a:cubicBezTo>
                    <a:lnTo>
                      <a:pt x="50" y="184"/>
                    </a:lnTo>
                    <a:close/>
                    <a:moveTo>
                      <a:pt x="50" y="168"/>
                    </a:moveTo>
                    <a:cubicBezTo>
                      <a:pt x="50" y="161"/>
                      <a:pt x="50" y="161"/>
                      <a:pt x="50" y="161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5" y="168"/>
                      <a:pt x="15" y="168"/>
                      <a:pt x="15" y="168"/>
                    </a:cubicBezTo>
                    <a:lnTo>
                      <a:pt x="50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6137" name="组合 118"/>
            <p:cNvGrpSpPr/>
            <p:nvPr/>
          </p:nvGrpSpPr>
          <p:grpSpPr>
            <a:xfrm>
              <a:off x="7285220" y="3147272"/>
              <a:ext cx="4480649" cy="498318"/>
              <a:chOff x="7285220" y="3426024"/>
              <a:chExt cx="4480649" cy="498318"/>
            </a:xfrm>
          </p:grpSpPr>
          <p:grpSp>
            <p:nvGrpSpPr>
              <p:cNvPr id="46138" name="组合 104"/>
              <p:cNvGrpSpPr/>
              <p:nvPr/>
            </p:nvGrpSpPr>
            <p:grpSpPr>
              <a:xfrm>
                <a:off x="7368122" y="3426024"/>
                <a:ext cx="4397747" cy="498318"/>
                <a:chOff x="7368122" y="2076910"/>
                <a:chExt cx="4397747" cy="498318"/>
              </a:xfrm>
            </p:grpSpPr>
            <p:sp>
              <p:nvSpPr>
                <p:cNvPr id="46139" name="文本框 105"/>
                <p:cNvSpPr txBox="1"/>
                <p:nvPr/>
              </p:nvSpPr>
              <p:spPr>
                <a:xfrm>
                  <a:off x="7365556" y="2076910"/>
                  <a:ext cx="1031819" cy="277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 algn="dist"/>
                  <a:r>
                    <a:rPr lang="zh-CN" altLang="en-US" sz="1200" dirty="0">
                      <a:solidFill>
                        <a:srgbClr val="595959"/>
                      </a:solidFill>
                      <a:latin typeface="Calibri Light" panose="020F0302020204030204" pitchFamily="34" charset="0"/>
                      <a:ea typeface="华文细黑" panose="02010600040101010101" pitchFamily="2" charset="-122"/>
                    </a:rPr>
                    <a:t>添加标题</a:t>
                  </a:r>
                  <a:endParaRPr lang="zh-CN" altLang="en-US" sz="1200" dirty="0">
                    <a:solidFill>
                      <a:srgbClr val="595959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46140" name="矩形 106"/>
                <p:cNvSpPr/>
                <p:nvPr/>
              </p:nvSpPr>
              <p:spPr>
                <a:xfrm>
                  <a:off x="7382636" y="2329007"/>
                  <a:ext cx="4383233" cy="2462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1000" dirty="0">
                      <a:solidFill>
                        <a:srgbClr val="595959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中小企业经营目的是实现利润最大化，而利润既是企业经营发展的基本保证</a:t>
                  </a:r>
                  <a:endParaRPr lang="zh-CN" altLang="en-US" sz="1100" dirty="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cxnSp>
            <p:nvCxnSpPr>
              <p:cNvPr id="108" name="直接连接符 107"/>
              <p:cNvCxnSpPr/>
              <p:nvPr/>
            </p:nvCxnSpPr>
            <p:spPr>
              <a:xfrm>
                <a:off x="7284598" y="3486330"/>
                <a:ext cx="0" cy="40627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7" name="组合 126"/>
          <p:cNvGrpSpPr/>
          <p:nvPr/>
        </p:nvGrpSpPr>
        <p:grpSpPr>
          <a:xfrm>
            <a:off x="6513513" y="4951413"/>
            <a:ext cx="5046662" cy="498475"/>
            <a:chOff x="6719689" y="4307575"/>
            <a:chExt cx="5046180" cy="498318"/>
          </a:xfrm>
        </p:grpSpPr>
        <p:grpSp>
          <p:nvGrpSpPr>
            <p:cNvPr id="91" name="组合 1294"/>
            <p:cNvGrpSpPr/>
            <p:nvPr/>
          </p:nvGrpSpPr>
          <p:grpSpPr bwMode="auto">
            <a:xfrm>
              <a:off x="6719689" y="4438471"/>
              <a:ext cx="424972" cy="265164"/>
              <a:chOff x="3181350" y="4281489"/>
              <a:chExt cx="569913" cy="355600"/>
            </a:xfrm>
            <a:solidFill>
              <a:srgbClr val="3FA2E6"/>
            </a:solidFill>
          </p:grpSpPr>
          <p:sp>
            <p:nvSpPr>
              <p:cNvPr id="92" name="Freeform 1017"/>
              <p:cNvSpPr/>
              <p:nvPr/>
            </p:nvSpPr>
            <p:spPr bwMode="auto">
              <a:xfrm>
                <a:off x="3427413" y="4284664"/>
                <a:ext cx="323850" cy="349250"/>
              </a:xfrm>
              <a:custGeom>
                <a:avLst/>
                <a:gdLst>
                  <a:gd name="T0" fmla="*/ 2147483646 w 163"/>
                  <a:gd name="T1" fmla="*/ 0 h 175"/>
                  <a:gd name="T2" fmla="*/ 2147483646 w 163"/>
                  <a:gd name="T3" fmla="*/ 2147483646 h 175"/>
                  <a:gd name="T4" fmla="*/ 0 w 163"/>
                  <a:gd name="T5" fmla="*/ 2147483646 h 175"/>
                  <a:gd name="T6" fmla="*/ 2147483646 w 163"/>
                  <a:gd name="T7" fmla="*/ 2147483646 h 175"/>
                  <a:gd name="T8" fmla="*/ 2147483646 w 163"/>
                  <a:gd name="T9" fmla="*/ 2147483646 h 175"/>
                  <a:gd name="T10" fmla="*/ 2147483646 w 163"/>
                  <a:gd name="T11" fmla="*/ 2147483646 h 175"/>
                  <a:gd name="T12" fmla="*/ 2147483646 w 163"/>
                  <a:gd name="T13" fmla="*/ 2147483646 h 175"/>
                  <a:gd name="T14" fmla="*/ 0 w 163"/>
                  <a:gd name="T15" fmla="*/ 0 h 175"/>
                  <a:gd name="T16" fmla="*/ 2147483646 w 163"/>
                  <a:gd name="T17" fmla="*/ 0 h 17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3" h="175">
                    <a:moveTo>
                      <a:pt x="163" y="0"/>
                    </a:moveTo>
                    <a:cubicBezTo>
                      <a:pt x="163" y="175"/>
                      <a:pt x="163" y="175"/>
                      <a:pt x="163" y="175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13" y="172"/>
                      <a:pt x="25" y="166"/>
                      <a:pt x="35" y="159"/>
                    </a:cubicBezTo>
                    <a:cubicBezTo>
                      <a:pt x="147" y="159"/>
                      <a:pt x="147" y="159"/>
                      <a:pt x="147" y="159"/>
                    </a:cubicBezTo>
                    <a:cubicBezTo>
                      <a:pt x="147" y="17"/>
                      <a:pt x="147" y="17"/>
                      <a:pt x="147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25" y="9"/>
                      <a:pt x="13" y="3"/>
                      <a:pt x="0" y="0"/>
                    </a:cubicBezTo>
                    <a:lnTo>
                      <a:pt x="16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3" name="Freeform 1018"/>
              <p:cNvSpPr/>
              <p:nvPr/>
            </p:nvSpPr>
            <p:spPr bwMode="auto">
              <a:xfrm>
                <a:off x="3529013" y="4424364"/>
                <a:ext cx="77788" cy="130175"/>
              </a:xfrm>
              <a:custGeom>
                <a:avLst/>
                <a:gdLst>
                  <a:gd name="T0" fmla="*/ 0 w 39"/>
                  <a:gd name="T1" fmla="*/ 2147483646 h 65"/>
                  <a:gd name="T2" fmla="*/ 2147483646 w 39"/>
                  <a:gd name="T3" fmla="*/ 2147483646 h 65"/>
                  <a:gd name="T4" fmla="*/ 2147483646 w 39"/>
                  <a:gd name="T5" fmla="*/ 2147483646 h 65"/>
                  <a:gd name="T6" fmla="*/ 2147483646 w 39"/>
                  <a:gd name="T7" fmla="*/ 2147483646 h 65"/>
                  <a:gd name="T8" fmla="*/ 2147483646 w 39"/>
                  <a:gd name="T9" fmla="*/ 2147483646 h 65"/>
                  <a:gd name="T10" fmla="*/ 2147483646 w 39"/>
                  <a:gd name="T11" fmla="*/ 2147483646 h 65"/>
                  <a:gd name="T12" fmla="*/ 2147483646 w 39"/>
                  <a:gd name="T13" fmla="*/ 2147483646 h 65"/>
                  <a:gd name="T14" fmla="*/ 2147483646 w 39"/>
                  <a:gd name="T15" fmla="*/ 2147483646 h 65"/>
                  <a:gd name="T16" fmla="*/ 2147483646 w 39"/>
                  <a:gd name="T17" fmla="*/ 0 h 65"/>
                  <a:gd name="T18" fmla="*/ 2147483646 w 39"/>
                  <a:gd name="T19" fmla="*/ 2147483646 h 65"/>
                  <a:gd name="T20" fmla="*/ 2147483646 w 39"/>
                  <a:gd name="T21" fmla="*/ 2147483646 h 65"/>
                  <a:gd name="T22" fmla="*/ 2147483646 w 39"/>
                  <a:gd name="T23" fmla="*/ 2147483646 h 65"/>
                  <a:gd name="T24" fmla="*/ 2147483646 w 39"/>
                  <a:gd name="T25" fmla="*/ 2147483646 h 65"/>
                  <a:gd name="T26" fmla="*/ 2147483646 w 39"/>
                  <a:gd name="T27" fmla="*/ 2147483646 h 65"/>
                  <a:gd name="T28" fmla="*/ 2147483646 w 39"/>
                  <a:gd name="T29" fmla="*/ 2147483646 h 65"/>
                  <a:gd name="T30" fmla="*/ 2147483646 w 39"/>
                  <a:gd name="T31" fmla="*/ 2147483646 h 65"/>
                  <a:gd name="T32" fmla="*/ 0 w 39"/>
                  <a:gd name="T33" fmla="*/ 2147483646 h 65"/>
                  <a:gd name="T34" fmla="*/ 0 w 39"/>
                  <a:gd name="T35" fmla="*/ 2147483646 h 6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9" h="65">
                    <a:moveTo>
                      <a:pt x="0" y="60"/>
                    </a:moveTo>
                    <a:cubicBezTo>
                      <a:pt x="3" y="53"/>
                      <a:pt x="6" y="45"/>
                      <a:pt x="8" y="37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1" y="39"/>
                      <a:pt x="14" y="38"/>
                      <a:pt x="15" y="36"/>
                    </a:cubicBezTo>
                    <a:cubicBezTo>
                      <a:pt x="17" y="34"/>
                      <a:pt x="18" y="32"/>
                      <a:pt x="18" y="30"/>
                    </a:cubicBezTo>
                    <a:cubicBezTo>
                      <a:pt x="18" y="28"/>
                      <a:pt x="17" y="27"/>
                      <a:pt x="16" y="25"/>
                    </a:cubicBezTo>
                    <a:cubicBezTo>
                      <a:pt x="15" y="24"/>
                      <a:pt x="13" y="23"/>
                      <a:pt x="10" y="22"/>
                    </a:cubicBezTo>
                    <a:cubicBezTo>
                      <a:pt x="10" y="20"/>
                      <a:pt x="10" y="19"/>
                      <a:pt x="10" y="17"/>
                    </a:cubicBezTo>
                    <a:cubicBezTo>
                      <a:pt x="10" y="11"/>
                      <a:pt x="10" y="5"/>
                      <a:pt x="9" y="0"/>
                    </a:cubicBezTo>
                    <a:cubicBezTo>
                      <a:pt x="20" y="3"/>
                      <a:pt x="28" y="6"/>
                      <a:pt x="32" y="10"/>
                    </a:cubicBezTo>
                    <a:cubicBezTo>
                      <a:pt x="37" y="14"/>
                      <a:pt x="39" y="20"/>
                      <a:pt x="39" y="27"/>
                    </a:cubicBezTo>
                    <a:cubicBezTo>
                      <a:pt x="39" y="32"/>
                      <a:pt x="38" y="35"/>
                      <a:pt x="37" y="39"/>
                    </a:cubicBezTo>
                    <a:cubicBezTo>
                      <a:pt x="35" y="42"/>
                      <a:pt x="32" y="45"/>
                      <a:pt x="29" y="48"/>
                    </a:cubicBezTo>
                    <a:cubicBezTo>
                      <a:pt x="26" y="50"/>
                      <a:pt x="23" y="52"/>
                      <a:pt x="20" y="53"/>
                    </a:cubicBezTo>
                    <a:cubicBezTo>
                      <a:pt x="17" y="54"/>
                      <a:pt x="13" y="54"/>
                      <a:pt x="8" y="55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0" y="65"/>
                      <a:pt x="0" y="65"/>
                      <a:pt x="0" y="65"/>
                    </a:cubicBezTo>
                    <a:lnTo>
                      <a:pt x="0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4" name="Freeform 1019"/>
              <p:cNvSpPr/>
              <p:nvPr/>
            </p:nvSpPr>
            <p:spPr bwMode="auto">
              <a:xfrm>
                <a:off x="3522663" y="4349751"/>
                <a:ext cx="77788" cy="71438"/>
              </a:xfrm>
              <a:custGeom>
                <a:avLst/>
                <a:gdLst>
                  <a:gd name="T0" fmla="*/ 2147483646 w 39"/>
                  <a:gd name="T1" fmla="*/ 2147483646 h 36"/>
                  <a:gd name="T2" fmla="*/ 0 w 39"/>
                  <a:gd name="T3" fmla="*/ 2147483646 h 36"/>
                  <a:gd name="T4" fmla="*/ 2147483646 w 39"/>
                  <a:gd name="T5" fmla="*/ 2147483646 h 36"/>
                  <a:gd name="T6" fmla="*/ 2147483646 w 39"/>
                  <a:gd name="T7" fmla="*/ 0 h 36"/>
                  <a:gd name="T8" fmla="*/ 2147483646 w 39"/>
                  <a:gd name="T9" fmla="*/ 0 h 36"/>
                  <a:gd name="T10" fmla="*/ 2147483646 w 39"/>
                  <a:gd name="T11" fmla="*/ 2147483646 h 36"/>
                  <a:gd name="T12" fmla="*/ 2147483646 w 39"/>
                  <a:gd name="T13" fmla="*/ 2147483646 h 36"/>
                  <a:gd name="T14" fmla="*/ 2147483646 w 39"/>
                  <a:gd name="T15" fmla="*/ 2147483646 h 36"/>
                  <a:gd name="T16" fmla="*/ 2147483646 w 39"/>
                  <a:gd name="T17" fmla="*/ 2147483646 h 36"/>
                  <a:gd name="T18" fmla="*/ 2147483646 w 39"/>
                  <a:gd name="T19" fmla="*/ 2147483646 h 36"/>
                  <a:gd name="T20" fmla="*/ 2147483646 w 39"/>
                  <a:gd name="T21" fmla="*/ 2147483646 h 36"/>
                  <a:gd name="T22" fmla="*/ 2147483646 w 39"/>
                  <a:gd name="T23" fmla="*/ 2147483646 h 36"/>
                  <a:gd name="T24" fmla="*/ 2147483646 w 39"/>
                  <a:gd name="T25" fmla="*/ 2147483646 h 36"/>
                  <a:gd name="T26" fmla="*/ 2147483646 w 39"/>
                  <a:gd name="T27" fmla="*/ 2147483646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9" h="36">
                    <a:moveTo>
                      <a:pt x="11" y="36"/>
                    </a:moveTo>
                    <a:cubicBezTo>
                      <a:pt x="9" y="25"/>
                      <a:pt x="5" y="15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20" y="6"/>
                      <a:pt x="26" y="8"/>
                      <a:pt x="31" y="12"/>
                    </a:cubicBezTo>
                    <a:cubicBezTo>
                      <a:pt x="35" y="15"/>
                      <a:pt x="38" y="20"/>
                      <a:pt x="39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5"/>
                      <a:pt x="16" y="25"/>
                      <a:pt x="15" y="24"/>
                    </a:cubicBezTo>
                    <a:cubicBezTo>
                      <a:pt x="15" y="23"/>
                      <a:pt x="13" y="22"/>
                      <a:pt x="11" y="21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33"/>
                      <a:pt x="11" y="33"/>
                      <a:pt x="11" y="33"/>
                    </a:cubicBezTo>
                    <a:lnTo>
                      <a:pt x="11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5" name="Freeform 1020"/>
              <p:cNvSpPr>
                <a:spLocks noEditPoints="1"/>
              </p:cNvSpPr>
              <p:nvPr/>
            </p:nvSpPr>
            <p:spPr bwMode="auto">
              <a:xfrm>
                <a:off x="3181350" y="4281489"/>
                <a:ext cx="357188" cy="355600"/>
              </a:xfrm>
              <a:custGeom>
                <a:avLst/>
                <a:gdLst>
                  <a:gd name="T0" fmla="*/ 2147483646 w 179"/>
                  <a:gd name="T1" fmla="*/ 2147483646 h 179"/>
                  <a:gd name="T2" fmla="*/ 2147483646 w 179"/>
                  <a:gd name="T3" fmla="*/ 2147483646 h 179"/>
                  <a:gd name="T4" fmla="*/ 2147483646 w 179"/>
                  <a:gd name="T5" fmla="*/ 2147483646 h 179"/>
                  <a:gd name="T6" fmla="*/ 2147483646 w 179"/>
                  <a:gd name="T7" fmla="*/ 2147483646 h 179"/>
                  <a:gd name="T8" fmla="*/ 2147483646 w 179"/>
                  <a:gd name="T9" fmla="*/ 2147483646 h 179"/>
                  <a:gd name="T10" fmla="*/ 2147483646 w 179"/>
                  <a:gd name="T11" fmla="*/ 0 h 179"/>
                  <a:gd name="T12" fmla="*/ 2147483646 w 179"/>
                  <a:gd name="T13" fmla="*/ 2147483646 h 179"/>
                  <a:gd name="T14" fmla="*/ 2147483646 w 179"/>
                  <a:gd name="T15" fmla="*/ 2147483646 h 179"/>
                  <a:gd name="T16" fmla="*/ 0 w 179"/>
                  <a:gd name="T17" fmla="*/ 2147483646 h 179"/>
                  <a:gd name="T18" fmla="*/ 2147483646 w 179"/>
                  <a:gd name="T19" fmla="*/ 0 h 1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79" h="179">
                    <a:moveTo>
                      <a:pt x="89" y="23"/>
                    </a:moveTo>
                    <a:cubicBezTo>
                      <a:pt x="52" y="23"/>
                      <a:pt x="22" y="53"/>
                      <a:pt x="22" y="89"/>
                    </a:cubicBezTo>
                    <a:cubicBezTo>
                      <a:pt x="22" y="126"/>
                      <a:pt x="52" y="156"/>
                      <a:pt x="89" y="156"/>
                    </a:cubicBezTo>
                    <a:cubicBezTo>
                      <a:pt x="126" y="156"/>
                      <a:pt x="156" y="126"/>
                      <a:pt x="156" y="89"/>
                    </a:cubicBezTo>
                    <a:cubicBezTo>
                      <a:pt x="156" y="53"/>
                      <a:pt x="126" y="23"/>
                      <a:pt x="89" y="23"/>
                    </a:cubicBezTo>
                    <a:close/>
                    <a:moveTo>
                      <a:pt x="89" y="0"/>
                    </a:moveTo>
                    <a:cubicBezTo>
                      <a:pt x="139" y="0"/>
                      <a:pt x="179" y="40"/>
                      <a:pt x="179" y="89"/>
                    </a:cubicBezTo>
                    <a:cubicBezTo>
                      <a:pt x="179" y="139"/>
                      <a:pt x="139" y="179"/>
                      <a:pt x="89" y="179"/>
                    </a:cubicBezTo>
                    <a:cubicBezTo>
                      <a:pt x="40" y="179"/>
                      <a:pt x="0" y="139"/>
                      <a:pt x="0" y="89"/>
                    </a:cubicBezTo>
                    <a:cubicBezTo>
                      <a:pt x="0" y="40"/>
                      <a:pt x="40" y="0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6" name="Freeform 1021"/>
              <p:cNvSpPr/>
              <p:nvPr/>
            </p:nvSpPr>
            <p:spPr bwMode="auto">
              <a:xfrm>
                <a:off x="3368675" y="4476751"/>
                <a:ext cx="22225" cy="41275"/>
              </a:xfrm>
              <a:custGeom>
                <a:avLst/>
                <a:gdLst>
                  <a:gd name="T0" fmla="*/ 2147483646 w 11"/>
                  <a:gd name="T1" fmla="*/ 2147483646 h 21"/>
                  <a:gd name="T2" fmla="*/ 2147483646 w 11"/>
                  <a:gd name="T3" fmla="*/ 2147483646 h 21"/>
                  <a:gd name="T4" fmla="*/ 0 w 11"/>
                  <a:gd name="T5" fmla="*/ 2147483646 h 21"/>
                  <a:gd name="T6" fmla="*/ 0 w 11"/>
                  <a:gd name="T7" fmla="*/ 0 h 21"/>
                  <a:gd name="T8" fmla="*/ 2147483646 w 11"/>
                  <a:gd name="T9" fmla="*/ 2147483646 h 21"/>
                  <a:gd name="T10" fmla="*/ 2147483646 w 11"/>
                  <a:gd name="T11" fmla="*/ 2147483646 h 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21">
                    <a:moveTo>
                      <a:pt x="11" y="10"/>
                    </a:moveTo>
                    <a:cubicBezTo>
                      <a:pt x="11" y="13"/>
                      <a:pt x="10" y="15"/>
                      <a:pt x="8" y="17"/>
                    </a:cubicBezTo>
                    <a:cubicBezTo>
                      <a:pt x="7" y="19"/>
                      <a:pt x="4" y="20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"/>
                      <a:pt x="7" y="3"/>
                      <a:pt x="9" y="5"/>
                    </a:cubicBezTo>
                    <a:cubicBezTo>
                      <a:pt x="10" y="6"/>
                      <a:pt x="11" y="8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7" name="Freeform 1022"/>
              <p:cNvSpPr/>
              <p:nvPr/>
            </p:nvSpPr>
            <p:spPr bwMode="auto">
              <a:xfrm>
                <a:off x="3368675" y="4346576"/>
                <a:ext cx="104775" cy="225425"/>
              </a:xfrm>
              <a:custGeom>
                <a:avLst/>
                <a:gdLst>
                  <a:gd name="T0" fmla="*/ 2147483646 w 52"/>
                  <a:gd name="T1" fmla="*/ 2147483646 h 113"/>
                  <a:gd name="T2" fmla="*/ 2147483646 w 52"/>
                  <a:gd name="T3" fmla="*/ 2147483646 h 113"/>
                  <a:gd name="T4" fmla="*/ 0 w 52"/>
                  <a:gd name="T5" fmla="*/ 2147483646 h 113"/>
                  <a:gd name="T6" fmla="*/ 0 w 52"/>
                  <a:gd name="T7" fmla="*/ 2147483646 h 113"/>
                  <a:gd name="T8" fmla="*/ 2147483646 w 52"/>
                  <a:gd name="T9" fmla="*/ 2147483646 h 113"/>
                  <a:gd name="T10" fmla="*/ 2147483646 w 52"/>
                  <a:gd name="T11" fmla="*/ 2147483646 h 113"/>
                  <a:gd name="T12" fmla="*/ 2147483646 w 52"/>
                  <a:gd name="T13" fmla="*/ 2147483646 h 113"/>
                  <a:gd name="T14" fmla="*/ 2147483646 w 52"/>
                  <a:gd name="T15" fmla="*/ 2147483646 h 113"/>
                  <a:gd name="T16" fmla="*/ 0 w 52"/>
                  <a:gd name="T17" fmla="*/ 2147483646 h 113"/>
                  <a:gd name="T18" fmla="*/ 0 w 52"/>
                  <a:gd name="T19" fmla="*/ 0 h 113"/>
                  <a:gd name="T20" fmla="*/ 2147483646 w 52"/>
                  <a:gd name="T21" fmla="*/ 2147483646 h 113"/>
                  <a:gd name="T22" fmla="*/ 0 w 52"/>
                  <a:gd name="T23" fmla="*/ 2147483646 h 113"/>
                  <a:gd name="T24" fmla="*/ 0 w 52"/>
                  <a:gd name="T25" fmla="*/ 2147483646 h 113"/>
                  <a:gd name="T26" fmla="*/ 2147483646 w 52"/>
                  <a:gd name="T27" fmla="*/ 2147483646 h 113"/>
                  <a:gd name="T28" fmla="*/ 2147483646 w 52"/>
                  <a:gd name="T29" fmla="*/ 2147483646 h 113"/>
                  <a:gd name="T30" fmla="*/ 2147483646 w 52"/>
                  <a:gd name="T31" fmla="*/ 2147483646 h 113"/>
                  <a:gd name="T32" fmla="*/ 2147483646 w 52"/>
                  <a:gd name="T33" fmla="*/ 2147483646 h 1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2" h="113">
                    <a:moveTo>
                      <a:pt x="36" y="72"/>
                    </a:moveTo>
                    <a:cubicBezTo>
                      <a:pt x="36" y="64"/>
                      <a:pt x="33" y="57"/>
                      <a:pt x="27" y="52"/>
                    </a:cubicBezTo>
                    <a:cubicBezTo>
                      <a:pt x="22" y="48"/>
                      <a:pt x="13" y="44"/>
                      <a:pt x="0" y="4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23"/>
                      <a:pt x="4" y="24"/>
                      <a:pt x="5" y="25"/>
                    </a:cubicBezTo>
                    <a:cubicBezTo>
                      <a:pt x="5" y="26"/>
                      <a:pt x="6" y="27"/>
                      <a:pt x="7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1" y="21"/>
                      <a:pt x="28" y="15"/>
                      <a:pt x="23" y="11"/>
                    </a:cubicBezTo>
                    <a:cubicBezTo>
                      <a:pt x="17" y="7"/>
                      <a:pt x="10" y="5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2"/>
                      <a:pt x="52" y="27"/>
                      <a:pt x="52" y="56"/>
                    </a:cubicBezTo>
                    <a:cubicBezTo>
                      <a:pt x="52" y="86"/>
                      <a:pt x="29" y="111"/>
                      <a:pt x="0" y="11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103"/>
                      <a:pt x="10" y="102"/>
                      <a:pt x="14" y="101"/>
                    </a:cubicBezTo>
                    <a:cubicBezTo>
                      <a:pt x="17" y="100"/>
                      <a:pt x="21" y="98"/>
                      <a:pt x="24" y="95"/>
                    </a:cubicBezTo>
                    <a:cubicBezTo>
                      <a:pt x="28" y="92"/>
                      <a:pt x="30" y="89"/>
                      <a:pt x="32" y="85"/>
                    </a:cubicBezTo>
                    <a:cubicBezTo>
                      <a:pt x="34" y="81"/>
                      <a:pt x="36" y="77"/>
                      <a:pt x="3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8" name="Freeform 1023"/>
              <p:cNvSpPr/>
              <p:nvPr/>
            </p:nvSpPr>
            <p:spPr bwMode="auto">
              <a:xfrm>
                <a:off x="3335338" y="4389439"/>
                <a:ext cx="14288" cy="33338"/>
              </a:xfrm>
              <a:custGeom>
                <a:avLst/>
                <a:gdLst>
                  <a:gd name="T0" fmla="*/ 2147483646 w 7"/>
                  <a:gd name="T1" fmla="*/ 0 h 17"/>
                  <a:gd name="T2" fmla="*/ 2147483646 w 7"/>
                  <a:gd name="T3" fmla="*/ 2147483646 h 17"/>
                  <a:gd name="T4" fmla="*/ 2147483646 w 7"/>
                  <a:gd name="T5" fmla="*/ 2147483646 h 17"/>
                  <a:gd name="T6" fmla="*/ 0 w 7"/>
                  <a:gd name="T7" fmla="*/ 2147483646 h 17"/>
                  <a:gd name="T8" fmla="*/ 2147483646 w 7"/>
                  <a:gd name="T9" fmla="*/ 2147483646 h 17"/>
                  <a:gd name="T10" fmla="*/ 2147483646 w 7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17">
                    <a:moveTo>
                      <a:pt x="7" y="0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5" y="16"/>
                      <a:pt x="3" y="15"/>
                      <a:pt x="2" y="13"/>
                    </a:cubicBezTo>
                    <a:cubicBezTo>
                      <a:pt x="1" y="12"/>
                      <a:pt x="0" y="10"/>
                      <a:pt x="0" y="8"/>
                    </a:cubicBezTo>
                    <a:cubicBezTo>
                      <a:pt x="0" y="7"/>
                      <a:pt x="1" y="5"/>
                      <a:pt x="2" y="4"/>
                    </a:cubicBezTo>
                    <a:cubicBezTo>
                      <a:pt x="3" y="2"/>
                      <a:pt x="5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9" name="Freeform 1024"/>
              <p:cNvSpPr/>
              <p:nvPr/>
            </p:nvSpPr>
            <p:spPr bwMode="auto">
              <a:xfrm>
                <a:off x="3246438" y="4346576"/>
                <a:ext cx="103188" cy="225425"/>
              </a:xfrm>
              <a:custGeom>
                <a:avLst/>
                <a:gdLst>
                  <a:gd name="T0" fmla="*/ 0 w 52"/>
                  <a:gd name="T1" fmla="*/ 2147483646 h 113"/>
                  <a:gd name="T2" fmla="*/ 2147483646 w 52"/>
                  <a:gd name="T3" fmla="*/ 0 h 113"/>
                  <a:gd name="T4" fmla="*/ 2147483646 w 52"/>
                  <a:gd name="T5" fmla="*/ 2147483646 h 113"/>
                  <a:gd name="T6" fmla="*/ 2147483646 w 52"/>
                  <a:gd name="T7" fmla="*/ 2147483646 h 113"/>
                  <a:gd name="T8" fmla="*/ 2147483646 w 52"/>
                  <a:gd name="T9" fmla="*/ 2147483646 h 113"/>
                  <a:gd name="T10" fmla="*/ 2147483646 w 52"/>
                  <a:gd name="T11" fmla="*/ 2147483646 h 113"/>
                  <a:gd name="T12" fmla="*/ 2147483646 w 52"/>
                  <a:gd name="T13" fmla="*/ 2147483646 h 113"/>
                  <a:gd name="T14" fmla="*/ 2147483646 w 52"/>
                  <a:gd name="T15" fmla="*/ 2147483646 h 113"/>
                  <a:gd name="T16" fmla="*/ 2147483646 w 52"/>
                  <a:gd name="T17" fmla="*/ 2147483646 h 113"/>
                  <a:gd name="T18" fmla="*/ 2147483646 w 52"/>
                  <a:gd name="T19" fmla="*/ 2147483646 h 113"/>
                  <a:gd name="T20" fmla="*/ 2147483646 w 52"/>
                  <a:gd name="T21" fmla="*/ 2147483646 h 113"/>
                  <a:gd name="T22" fmla="*/ 2147483646 w 52"/>
                  <a:gd name="T23" fmla="*/ 2147483646 h 113"/>
                  <a:gd name="T24" fmla="*/ 2147483646 w 52"/>
                  <a:gd name="T25" fmla="*/ 2147483646 h 113"/>
                  <a:gd name="T26" fmla="*/ 2147483646 w 52"/>
                  <a:gd name="T27" fmla="*/ 2147483646 h 113"/>
                  <a:gd name="T28" fmla="*/ 2147483646 w 52"/>
                  <a:gd name="T29" fmla="*/ 2147483646 h 113"/>
                  <a:gd name="T30" fmla="*/ 2147483646 w 52"/>
                  <a:gd name="T31" fmla="*/ 2147483646 h 113"/>
                  <a:gd name="T32" fmla="*/ 2147483646 w 52"/>
                  <a:gd name="T33" fmla="*/ 2147483646 h 113"/>
                  <a:gd name="T34" fmla="*/ 0 w 52"/>
                  <a:gd name="T35" fmla="*/ 2147483646 h 11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2" h="113">
                    <a:moveTo>
                      <a:pt x="0" y="56"/>
                    </a:moveTo>
                    <a:cubicBezTo>
                      <a:pt x="0" y="26"/>
                      <a:pt x="23" y="2"/>
                      <a:pt x="52" y="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42" y="5"/>
                      <a:pt x="34" y="8"/>
                      <a:pt x="28" y="13"/>
                    </a:cubicBezTo>
                    <a:cubicBezTo>
                      <a:pt x="23" y="18"/>
                      <a:pt x="20" y="25"/>
                      <a:pt x="20" y="32"/>
                    </a:cubicBezTo>
                    <a:cubicBezTo>
                      <a:pt x="20" y="38"/>
                      <a:pt x="21" y="43"/>
                      <a:pt x="24" y="47"/>
                    </a:cubicBezTo>
                    <a:cubicBezTo>
                      <a:pt x="27" y="51"/>
                      <a:pt x="30" y="54"/>
                      <a:pt x="34" y="56"/>
                    </a:cubicBezTo>
                    <a:cubicBezTo>
                      <a:pt x="37" y="57"/>
                      <a:pt x="44" y="59"/>
                      <a:pt x="52" y="62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49" y="84"/>
                      <a:pt x="47" y="82"/>
                      <a:pt x="46" y="80"/>
                    </a:cubicBezTo>
                    <a:cubicBezTo>
                      <a:pt x="45" y="79"/>
                      <a:pt x="44" y="77"/>
                      <a:pt x="44" y="75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9"/>
                      <a:pt x="18" y="82"/>
                      <a:pt x="20" y="85"/>
                    </a:cubicBezTo>
                    <a:cubicBezTo>
                      <a:pt x="21" y="88"/>
                      <a:pt x="24" y="91"/>
                      <a:pt x="26" y="93"/>
                    </a:cubicBezTo>
                    <a:cubicBezTo>
                      <a:pt x="29" y="96"/>
                      <a:pt x="33" y="98"/>
                      <a:pt x="37" y="100"/>
                    </a:cubicBezTo>
                    <a:cubicBezTo>
                      <a:pt x="41" y="101"/>
                      <a:pt x="46" y="102"/>
                      <a:pt x="52" y="103"/>
                    </a:cubicBezTo>
                    <a:cubicBezTo>
                      <a:pt x="52" y="113"/>
                      <a:pt x="52" y="113"/>
                      <a:pt x="52" y="113"/>
                    </a:cubicBezTo>
                    <a:cubicBezTo>
                      <a:pt x="23" y="111"/>
                      <a:pt x="0" y="86"/>
                      <a:pt x="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6144" name="组合 117"/>
            <p:cNvGrpSpPr/>
            <p:nvPr/>
          </p:nvGrpSpPr>
          <p:grpSpPr>
            <a:xfrm>
              <a:off x="7285220" y="4307575"/>
              <a:ext cx="4480649" cy="498318"/>
              <a:chOff x="7285220" y="4760148"/>
              <a:chExt cx="4480649" cy="498318"/>
            </a:xfrm>
          </p:grpSpPr>
          <p:grpSp>
            <p:nvGrpSpPr>
              <p:cNvPr id="46145" name="组合 108"/>
              <p:cNvGrpSpPr/>
              <p:nvPr/>
            </p:nvGrpSpPr>
            <p:grpSpPr>
              <a:xfrm>
                <a:off x="7368122" y="4760148"/>
                <a:ext cx="4397747" cy="498318"/>
                <a:chOff x="7368122" y="2076910"/>
                <a:chExt cx="4397747" cy="498318"/>
              </a:xfrm>
            </p:grpSpPr>
            <p:sp>
              <p:nvSpPr>
                <p:cNvPr id="46146" name="文本框 109"/>
                <p:cNvSpPr txBox="1"/>
                <p:nvPr/>
              </p:nvSpPr>
              <p:spPr>
                <a:xfrm>
                  <a:off x="7365739" y="2076910"/>
                  <a:ext cx="1031776" cy="277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 algn="dist"/>
                  <a:r>
                    <a:rPr lang="zh-CN" altLang="en-US" sz="1200" dirty="0">
                      <a:solidFill>
                        <a:srgbClr val="595959"/>
                      </a:solidFill>
                      <a:latin typeface="Calibri Light" panose="020F0302020204030204" pitchFamily="34" charset="0"/>
                      <a:ea typeface="华文细黑" panose="02010600040101010101" pitchFamily="2" charset="-122"/>
                    </a:rPr>
                    <a:t>添加标题</a:t>
                  </a:r>
                  <a:endParaRPr lang="zh-CN" altLang="en-US" sz="1200" dirty="0">
                    <a:solidFill>
                      <a:srgbClr val="595959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46147" name="矩形 110"/>
                <p:cNvSpPr/>
                <p:nvPr/>
              </p:nvSpPr>
              <p:spPr>
                <a:xfrm>
                  <a:off x="7382636" y="2329007"/>
                  <a:ext cx="4383233" cy="2462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1000" dirty="0">
                      <a:solidFill>
                        <a:srgbClr val="595959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中小企业经营目的是实现利润最大化，而利润既是企业经营发展的基本保证</a:t>
                  </a:r>
                  <a:endParaRPr lang="zh-CN" altLang="en-US" sz="1100" dirty="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cxnSp>
            <p:nvCxnSpPr>
              <p:cNvPr id="112" name="直接连接符 111"/>
              <p:cNvCxnSpPr/>
              <p:nvPr/>
            </p:nvCxnSpPr>
            <p:spPr>
              <a:xfrm>
                <a:off x="7284785" y="4820454"/>
                <a:ext cx="0" cy="40627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8" name="组合 127"/>
          <p:cNvGrpSpPr/>
          <p:nvPr/>
        </p:nvGrpSpPr>
        <p:grpSpPr>
          <a:xfrm>
            <a:off x="6542088" y="5772150"/>
            <a:ext cx="5018087" cy="498475"/>
            <a:chOff x="6748551" y="5467878"/>
            <a:chExt cx="5017318" cy="498318"/>
          </a:xfrm>
        </p:grpSpPr>
        <p:grpSp>
          <p:nvGrpSpPr>
            <p:cNvPr id="79" name="组合 1225"/>
            <p:cNvGrpSpPr/>
            <p:nvPr/>
          </p:nvGrpSpPr>
          <p:grpSpPr bwMode="auto">
            <a:xfrm>
              <a:off x="6748551" y="5579834"/>
              <a:ext cx="337373" cy="303044"/>
              <a:chOff x="47625" y="3563939"/>
              <a:chExt cx="452438" cy="406400"/>
            </a:xfrm>
            <a:solidFill>
              <a:srgbClr val="2ECAA2"/>
            </a:solidFill>
          </p:grpSpPr>
          <p:sp>
            <p:nvSpPr>
              <p:cNvPr id="80" name="Freeform 947"/>
              <p:cNvSpPr>
                <a:spLocks noEditPoints="1"/>
              </p:cNvSpPr>
              <p:nvPr/>
            </p:nvSpPr>
            <p:spPr bwMode="auto">
              <a:xfrm>
                <a:off x="47625" y="3632201"/>
                <a:ext cx="452438" cy="307975"/>
              </a:xfrm>
              <a:custGeom>
                <a:avLst/>
                <a:gdLst>
                  <a:gd name="T0" fmla="*/ 2147483646 w 227"/>
                  <a:gd name="T1" fmla="*/ 0 h 155"/>
                  <a:gd name="T2" fmla="*/ 2147483646 w 227"/>
                  <a:gd name="T3" fmla="*/ 2147483646 h 155"/>
                  <a:gd name="T4" fmla="*/ 0 w 227"/>
                  <a:gd name="T5" fmla="*/ 2147483646 h 155"/>
                  <a:gd name="T6" fmla="*/ 0 w 227"/>
                  <a:gd name="T7" fmla="*/ 0 h 155"/>
                  <a:gd name="T8" fmla="*/ 2147483646 w 227"/>
                  <a:gd name="T9" fmla="*/ 0 h 155"/>
                  <a:gd name="T10" fmla="*/ 2147483646 w 227"/>
                  <a:gd name="T11" fmla="*/ 2147483646 h 155"/>
                  <a:gd name="T12" fmla="*/ 2147483646 w 227"/>
                  <a:gd name="T13" fmla="*/ 2147483646 h 155"/>
                  <a:gd name="T14" fmla="*/ 2147483646 w 227"/>
                  <a:gd name="T15" fmla="*/ 2147483646 h 155"/>
                  <a:gd name="T16" fmla="*/ 2147483646 w 227"/>
                  <a:gd name="T17" fmla="*/ 2147483646 h 155"/>
                  <a:gd name="T18" fmla="*/ 2147483646 w 227"/>
                  <a:gd name="T19" fmla="*/ 2147483646 h 155"/>
                  <a:gd name="T20" fmla="*/ 2147483646 w 227"/>
                  <a:gd name="T21" fmla="*/ 2147483646 h 155"/>
                  <a:gd name="T22" fmla="*/ 2147483646 w 227"/>
                  <a:gd name="T23" fmla="*/ 2147483646 h 155"/>
                  <a:gd name="T24" fmla="*/ 2147483646 w 227"/>
                  <a:gd name="T25" fmla="*/ 2147483646 h 155"/>
                  <a:gd name="T26" fmla="*/ 2147483646 w 227"/>
                  <a:gd name="T27" fmla="*/ 2147483646 h 155"/>
                  <a:gd name="T28" fmla="*/ 2147483646 w 227"/>
                  <a:gd name="T29" fmla="*/ 2147483646 h 155"/>
                  <a:gd name="T30" fmla="*/ 2147483646 w 227"/>
                  <a:gd name="T31" fmla="*/ 2147483646 h 155"/>
                  <a:gd name="T32" fmla="*/ 2147483646 w 227"/>
                  <a:gd name="T33" fmla="*/ 2147483646 h 155"/>
                  <a:gd name="T34" fmla="*/ 2147483646 w 227"/>
                  <a:gd name="T35" fmla="*/ 2147483646 h 155"/>
                  <a:gd name="T36" fmla="*/ 2147483646 w 227"/>
                  <a:gd name="T37" fmla="*/ 2147483646 h 155"/>
                  <a:gd name="T38" fmla="*/ 2147483646 w 227"/>
                  <a:gd name="T39" fmla="*/ 2147483646 h 155"/>
                  <a:gd name="T40" fmla="*/ 2147483646 w 227"/>
                  <a:gd name="T41" fmla="*/ 2147483646 h 155"/>
                  <a:gd name="T42" fmla="*/ 2147483646 w 227"/>
                  <a:gd name="T43" fmla="*/ 2147483646 h 155"/>
                  <a:gd name="T44" fmla="*/ 2147483646 w 227"/>
                  <a:gd name="T45" fmla="*/ 2147483646 h 155"/>
                  <a:gd name="T46" fmla="*/ 2147483646 w 227"/>
                  <a:gd name="T47" fmla="*/ 2147483646 h 155"/>
                  <a:gd name="T48" fmla="*/ 2147483646 w 227"/>
                  <a:gd name="T49" fmla="*/ 2147483646 h 155"/>
                  <a:gd name="T50" fmla="*/ 2147483646 w 227"/>
                  <a:gd name="T51" fmla="*/ 2147483646 h 155"/>
                  <a:gd name="T52" fmla="*/ 2147483646 w 227"/>
                  <a:gd name="T53" fmla="*/ 2147483646 h 155"/>
                  <a:gd name="T54" fmla="*/ 2147483646 w 227"/>
                  <a:gd name="T55" fmla="*/ 2147483646 h 155"/>
                  <a:gd name="T56" fmla="*/ 2147483646 w 227"/>
                  <a:gd name="T57" fmla="*/ 2147483646 h 155"/>
                  <a:gd name="T58" fmla="*/ 2147483646 w 227"/>
                  <a:gd name="T59" fmla="*/ 2147483646 h 155"/>
                  <a:gd name="T60" fmla="*/ 2147483646 w 227"/>
                  <a:gd name="T61" fmla="*/ 2147483646 h 155"/>
                  <a:gd name="T62" fmla="*/ 2147483646 w 227"/>
                  <a:gd name="T63" fmla="*/ 2147483646 h 155"/>
                  <a:gd name="T64" fmla="*/ 2147483646 w 227"/>
                  <a:gd name="T65" fmla="*/ 2147483646 h 155"/>
                  <a:gd name="T66" fmla="*/ 2147483646 w 227"/>
                  <a:gd name="T67" fmla="*/ 2147483646 h 155"/>
                  <a:gd name="T68" fmla="*/ 2147483646 w 227"/>
                  <a:gd name="T69" fmla="*/ 2147483646 h 155"/>
                  <a:gd name="T70" fmla="*/ 2147483646 w 227"/>
                  <a:gd name="T71" fmla="*/ 2147483646 h 155"/>
                  <a:gd name="T72" fmla="*/ 2147483646 w 227"/>
                  <a:gd name="T73" fmla="*/ 2147483646 h 15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27" h="155">
                    <a:moveTo>
                      <a:pt x="227" y="0"/>
                    </a:moveTo>
                    <a:cubicBezTo>
                      <a:pt x="227" y="155"/>
                      <a:pt x="227" y="155"/>
                      <a:pt x="227" y="155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27" y="0"/>
                    </a:lnTo>
                    <a:close/>
                    <a:moveTo>
                      <a:pt x="206" y="46"/>
                    </a:moveTo>
                    <a:cubicBezTo>
                      <a:pt x="206" y="43"/>
                      <a:pt x="204" y="41"/>
                      <a:pt x="202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4" y="41"/>
                      <a:pt x="23" y="42"/>
                      <a:pt x="22" y="43"/>
                    </a:cubicBezTo>
                    <a:cubicBezTo>
                      <a:pt x="21" y="43"/>
                      <a:pt x="21" y="44"/>
                      <a:pt x="21" y="46"/>
                    </a:cubicBezTo>
                    <a:cubicBezTo>
                      <a:pt x="21" y="48"/>
                      <a:pt x="23" y="50"/>
                      <a:pt x="25" y="50"/>
                    </a:cubicBezTo>
                    <a:cubicBezTo>
                      <a:pt x="202" y="50"/>
                      <a:pt x="202" y="50"/>
                      <a:pt x="202" y="50"/>
                    </a:cubicBezTo>
                    <a:cubicBezTo>
                      <a:pt x="204" y="50"/>
                      <a:pt x="206" y="48"/>
                      <a:pt x="206" y="46"/>
                    </a:cubicBezTo>
                    <a:close/>
                    <a:moveTo>
                      <a:pt x="206" y="68"/>
                    </a:moveTo>
                    <a:cubicBezTo>
                      <a:pt x="206" y="66"/>
                      <a:pt x="204" y="64"/>
                      <a:pt x="202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4" y="64"/>
                      <a:pt x="23" y="64"/>
                      <a:pt x="22" y="65"/>
                    </a:cubicBezTo>
                    <a:cubicBezTo>
                      <a:pt x="21" y="66"/>
                      <a:pt x="21" y="67"/>
                      <a:pt x="21" y="68"/>
                    </a:cubicBezTo>
                    <a:cubicBezTo>
                      <a:pt x="21" y="71"/>
                      <a:pt x="23" y="73"/>
                      <a:pt x="25" y="73"/>
                    </a:cubicBezTo>
                    <a:cubicBezTo>
                      <a:pt x="202" y="73"/>
                      <a:pt x="202" y="73"/>
                      <a:pt x="202" y="73"/>
                    </a:cubicBezTo>
                    <a:cubicBezTo>
                      <a:pt x="204" y="73"/>
                      <a:pt x="206" y="71"/>
                      <a:pt x="206" y="68"/>
                    </a:cubicBezTo>
                    <a:close/>
                    <a:moveTo>
                      <a:pt x="206" y="94"/>
                    </a:moveTo>
                    <a:cubicBezTo>
                      <a:pt x="206" y="91"/>
                      <a:pt x="204" y="89"/>
                      <a:pt x="202" y="89"/>
                    </a:cubicBezTo>
                    <a:cubicBezTo>
                      <a:pt x="25" y="89"/>
                      <a:pt x="25" y="89"/>
                      <a:pt x="25" y="89"/>
                    </a:cubicBezTo>
                    <a:cubicBezTo>
                      <a:pt x="24" y="89"/>
                      <a:pt x="23" y="90"/>
                      <a:pt x="22" y="90"/>
                    </a:cubicBezTo>
                    <a:cubicBezTo>
                      <a:pt x="21" y="91"/>
                      <a:pt x="21" y="92"/>
                      <a:pt x="21" y="94"/>
                    </a:cubicBezTo>
                    <a:cubicBezTo>
                      <a:pt x="21" y="96"/>
                      <a:pt x="23" y="98"/>
                      <a:pt x="25" y="98"/>
                    </a:cubicBezTo>
                    <a:cubicBezTo>
                      <a:pt x="202" y="98"/>
                      <a:pt x="202" y="98"/>
                      <a:pt x="202" y="98"/>
                    </a:cubicBezTo>
                    <a:cubicBezTo>
                      <a:pt x="204" y="98"/>
                      <a:pt x="206" y="96"/>
                      <a:pt x="206" y="94"/>
                    </a:cubicBezTo>
                    <a:close/>
                    <a:moveTo>
                      <a:pt x="206" y="116"/>
                    </a:moveTo>
                    <a:cubicBezTo>
                      <a:pt x="206" y="114"/>
                      <a:pt x="204" y="112"/>
                      <a:pt x="202" y="112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4" y="112"/>
                      <a:pt x="23" y="112"/>
                      <a:pt x="22" y="113"/>
                    </a:cubicBezTo>
                    <a:cubicBezTo>
                      <a:pt x="21" y="114"/>
                      <a:pt x="21" y="115"/>
                      <a:pt x="21" y="116"/>
                    </a:cubicBezTo>
                    <a:cubicBezTo>
                      <a:pt x="21" y="118"/>
                      <a:pt x="23" y="120"/>
                      <a:pt x="25" y="120"/>
                    </a:cubicBezTo>
                    <a:cubicBezTo>
                      <a:pt x="202" y="120"/>
                      <a:pt x="202" y="120"/>
                      <a:pt x="202" y="120"/>
                    </a:cubicBezTo>
                    <a:cubicBezTo>
                      <a:pt x="204" y="120"/>
                      <a:pt x="206" y="118"/>
                      <a:pt x="206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1" name="Freeform 948"/>
              <p:cNvSpPr/>
              <p:nvPr/>
            </p:nvSpPr>
            <p:spPr bwMode="auto">
              <a:xfrm>
                <a:off x="401638" y="3952876"/>
                <a:ext cx="53975" cy="17463"/>
              </a:xfrm>
              <a:custGeom>
                <a:avLst/>
                <a:gdLst>
                  <a:gd name="T0" fmla="*/ 2147483646 w 27"/>
                  <a:gd name="T1" fmla="*/ 0 h 9"/>
                  <a:gd name="T2" fmla="*/ 2147483646 w 27"/>
                  <a:gd name="T3" fmla="*/ 2147483646 h 9"/>
                  <a:gd name="T4" fmla="*/ 2147483646 w 27"/>
                  <a:gd name="T5" fmla="*/ 2147483646 h 9"/>
                  <a:gd name="T6" fmla="*/ 2147483646 w 27"/>
                  <a:gd name="T7" fmla="*/ 2147483646 h 9"/>
                  <a:gd name="T8" fmla="*/ 0 w 27"/>
                  <a:gd name="T9" fmla="*/ 2147483646 h 9"/>
                  <a:gd name="T10" fmla="*/ 0 w 27"/>
                  <a:gd name="T11" fmla="*/ 0 h 9"/>
                  <a:gd name="T12" fmla="*/ 2147483646 w 27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9">
                    <a:moveTo>
                      <a:pt x="27" y="0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5"/>
                      <a:pt x="23" y="9"/>
                      <a:pt x="1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9"/>
                      <a:pt x="0" y="5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2" name="Freeform 949"/>
              <p:cNvSpPr/>
              <p:nvPr/>
            </p:nvSpPr>
            <p:spPr bwMode="auto">
              <a:xfrm>
                <a:off x="203200" y="3563939"/>
                <a:ext cx="141288" cy="52388"/>
              </a:xfrm>
              <a:custGeom>
                <a:avLst/>
                <a:gdLst>
                  <a:gd name="T0" fmla="*/ 2147483646 w 89"/>
                  <a:gd name="T1" fmla="*/ 0 h 33"/>
                  <a:gd name="T2" fmla="*/ 2147483646 w 89"/>
                  <a:gd name="T3" fmla="*/ 2147483646 h 33"/>
                  <a:gd name="T4" fmla="*/ 2147483646 w 89"/>
                  <a:gd name="T5" fmla="*/ 2147483646 h 33"/>
                  <a:gd name="T6" fmla="*/ 2147483646 w 89"/>
                  <a:gd name="T7" fmla="*/ 2147483646 h 33"/>
                  <a:gd name="T8" fmla="*/ 2147483646 w 89"/>
                  <a:gd name="T9" fmla="*/ 2147483646 h 33"/>
                  <a:gd name="T10" fmla="*/ 2147483646 w 89"/>
                  <a:gd name="T11" fmla="*/ 2147483646 h 33"/>
                  <a:gd name="T12" fmla="*/ 0 w 89"/>
                  <a:gd name="T13" fmla="*/ 2147483646 h 33"/>
                  <a:gd name="T14" fmla="*/ 0 w 89"/>
                  <a:gd name="T15" fmla="*/ 0 h 33"/>
                  <a:gd name="T16" fmla="*/ 2147483646 w 89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9" h="33">
                    <a:moveTo>
                      <a:pt x="89" y="0"/>
                    </a:moveTo>
                    <a:lnTo>
                      <a:pt x="89" y="33"/>
                    </a:lnTo>
                    <a:lnTo>
                      <a:pt x="66" y="33"/>
                    </a:lnTo>
                    <a:lnTo>
                      <a:pt x="66" y="17"/>
                    </a:lnTo>
                    <a:lnTo>
                      <a:pt x="23" y="17"/>
                    </a:lnTo>
                    <a:lnTo>
                      <a:pt x="23" y="33"/>
                    </a:lnTo>
                    <a:lnTo>
                      <a:pt x="0" y="33"/>
                    </a:lnTo>
                    <a:lnTo>
                      <a:pt x="0" y="0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3" name="Freeform 950"/>
              <p:cNvSpPr/>
              <p:nvPr/>
            </p:nvSpPr>
            <p:spPr bwMode="auto">
              <a:xfrm>
                <a:off x="88900" y="3952876"/>
                <a:ext cx="52388" cy="17463"/>
              </a:xfrm>
              <a:custGeom>
                <a:avLst/>
                <a:gdLst>
                  <a:gd name="T0" fmla="*/ 2147483646 w 26"/>
                  <a:gd name="T1" fmla="*/ 0 h 9"/>
                  <a:gd name="T2" fmla="*/ 2147483646 w 26"/>
                  <a:gd name="T3" fmla="*/ 2147483646 h 9"/>
                  <a:gd name="T4" fmla="*/ 2147483646 w 26"/>
                  <a:gd name="T5" fmla="*/ 2147483646 h 9"/>
                  <a:gd name="T6" fmla="*/ 2147483646 w 26"/>
                  <a:gd name="T7" fmla="*/ 2147483646 h 9"/>
                  <a:gd name="T8" fmla="*/ 0 w 26"/>
                  <a:gd name="T9" fmla="*/ 2147483646 h 9"/>
                  <a:gd name="T10" fmla="*/ 0 w 26"/>
                  <a:gd name="T11" fmla="*/ 0 h 9"/>
                  <a:gd name="T12" fmla="*/ 2147483646 w 26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9">
                    <a:moveTo>
                      <a:pt x="26" y="0"/>
                    </a:moveTo>
                    <a:cubicBezTo>
                      <a:pt x="26" y="1"/>
                      <a:pt x="26" y="1"/>
                      <a:pt x="26" y="1"/>
                    </a:cubicBezTo>
                    <a:cubicBezTo>
                      <a:pt x="26" y="5"/>
                      <a:pt x="22" y="9"/>
                      <a:pt x="1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3" y="9"/>
                      <a:pt x="0" y="5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6151" name="组合 116"/>
            <p:cNvGrpSpPr/>
            <p:nvPr/>
          </p:nvGrpSpPr>
          <p:grpSpPr>
            <a:xfrm>
              <a:off x="7285220" y="5467878"/>
              <a:ext cx="4480649" cy="498318"/>
              <a:chOff x="7285220" y="5884730"/>
              <a:chExt cx="4480649" cy="498318"/>
            </a:xfrm>
          </p:grpSpPr>
          <p:grpSp>
            <p:nvGrpSpPr>
              <p:cNvPr id="46152" name="组合 112"/>
              <p:cNvGrpSpPr/>
              <p:nvPr/>
            </p:nvGrpSpPr>
            <p:grpSpPr>
              <a:xfrm>
                <a:off x="7368122" y="5884730"/>
                <a:ext cx="4397747" cy="498318"/>
                <a:chOff x="7368122" y="2076910"/>
                <a:chExt cx="4397747" cy="498318"/>
              </a:xfrm>
            </p:grpSpPr>
            <p:sp>
              <p:nvSpPr>
                <p:cNvPr id="46153" name="文本框 113"/>
                <p:cNvSpPr txBox="1"/>
                <p:nvPr/>
              </p:nvSpPr>
              <p:spPr>
                <a:xfrm>
                  <a:off x="7367581" y="2076910"/>
                  <a:ext cx="1030129" cy="277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 algn="dist"/>
                  <a:r>
                    <a:rPr lang="zh-CN" altLang="en-US" sz="1200" dirty="0">
                      <a:solidFill>
                        <a:srgbClr val="595959"/>
                      </a:solidFill>
                      <a:latin typeface="Calibri Light" panose="020F0302020204030204" pitchFamily="34" charset="0"/>
                      <a:ea typeface="华文细黑" panose="02010600040101010101" pitchFamily="2" charset="-122"/>
                    </a:rPr>
                    <a:t>添加标题</a:t>
                  </a:r>
                  <a:endParaRPr lang="zh-CN" altLang="en-US" sz="1200" dirty="0">
                    <a:solidFill>
                      <a:srgbClr val="595959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46154" name="矩形 114"/>
                <p:cNvSpPr/>
                <p:nvPr/>
              </p:nvSpPr>
              <p:spPr>
                <a:xfrm>
                  <a:off x="7382636" y="2329007"/>
                  <a:ext cx="4383233" cy="24622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1000" dirty="0">
                      <a:solidFill>
                        <a:srgbClr val="595959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中小企业经营目的是实现利润最大化，而利润既是企业经营发展的基本保证</a:t>
                  </a:r>
                  <a:endParaRPr lang="zh-CN" altLang="en-US" sz="1100" dirty="0"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cxnSp>
            <p:nvCxnSpPr>
              <p:cNvPr id="116" name="直接连接符 115"/>
              <p:cNvCxnSpPr/>
              <p:nvPr/>
            </p:nvCxnSpPr>
            <p:spPr>
              <a:xfrm>
                <a:off x="7285044" y="5945036"/>
                <a:ext cx="0" cy="40627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4" name="组合 133"/>
          <p:cNvGrpSpPr/>
          <p:nvPr/>
        </p:nvGrpSpPr>
        <p:grpSpPr>
          <a:xfrm>
            <a:off x="6356350" y="1489075"/>
            <a:ext cx="5218113" cy="1428750"/>
            <a:chOff x="6683827" y="1475348"/>
            <a:chExt cx="5217887" cy="1427285"/>
          </a:xfrm>
        </p:grpSpPr>
        <p:sp>
          <p:nvSpPr>
            <p:cNvPr id="46157" name="文本框 129"/>
            <p:cNvSpPr txBox="1"/>
            <p:nvPr/>
          </p:nvSpPr>
          <p:spPr>
            <a:xfrm>
              <a:off x="6683827" y="1475348"/>
              <a:ext cx="2677997" cy="3996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solidFill>
                    <a:srgbClr val="595959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公司业务介绍</a:t>
              </a:r>
              <a:endParaRPr lang="zh-CN" altLang="en-US" sz="2000" b="1" dirty="0">
                <a:solidFill>
                  <a:srgbClr val="595959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cxnSp>
          <p:nvCxnSpPr>
            <p:cNvPr id="131" name="直接连接符 130"/>
            <p:cNvCxnSpPr/>
            <p:nvPr/>
          </p:nvCxnSpPr>
          <p:spPr>
            <a:xfrm>
              <a:off x="6779073" y="1968555"/>
              <a:ext cx="95880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159" name="文本框 131"/>
            <p:cNvSpPr txBox="1"/>
            <p:nvPr/>
          </p:nvSpPr>
          <p:spPr>
            <a:xfrm>
              <a:off x="6683827" y="2035161"/>
              <a:ext cx="5217887" cy="8674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企业税务会计在多种纳税方案中通过事先筹划，合理安排公司筹资、投资、经营、利润分配等财务活动，针对采购、生产经营以及内部核算等进行合理决策</a:t>
              </a:r>
              <a:r>
                <a:rPr lang="en-US" altLang="zh-CN" sz="14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4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555FDE"/>
              </a:gs>
              <a:gs pos="100000">
                <a:srgbClr val="3FA2E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直角三角形 29"/>
          <p:cNvSpPr/>
          <p:nvPr/>
        </p:nvSpPr>
        <p:spPr>
          <a:xfrm rot="18900000" flipH="1">
            <a:off x="93663" y="2817813"/>
            <a:ext cx="628650" cy="628650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14425" y="2551113"/>
            <a:ext cx="5165725" cy="1755775"/>
            <a:chOff x="1113912" y="2551080"/>
            <a:chExt cx="5166966" cy="1755840"/>
          </a:xfrm>
        </p:grpSpPr>
        <p:grpSp>
          <p:nvGrpSpPr>
            <p:cNvPr id="48132" name="组合 35"/>
            <p:cNvGrpSpPr/>
            <p:nvPr/>
          </p:nvGrpSpPr>
          <p:grpSpPr>
            <a:xfrm>
              <a:off x="1113912" y="2551080"/>
              <a:ext cx="3113314" cy="1081545"/>
              <a:chOff x="3587289" y="1868032"/>
              <a:chExt cx="3113314" cy="1081545"/>
            </a:xfrm>
          </p:grpSpPr>
          <p:sp>
            <p:nvSpPr>
              <p:cNvPr id="48133" name="文本框 38"/>
              <p:cNvSpPr txBox="1"/>
              <p:nvPr/>
            </p:nvSpPr>
            <p:spPr>
              <a:xfrm>
                <a:off x="3587289" y="2118580"/>
                <a:ext cx="3113314" cy="8309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>
                  <a:buFont typeface="Arial" panose="020B0604020202020204" pitchFamily="34" charset="0"/>
                  <a:buNone/>
                </a:pPr>
                <a:r>
                  <a:rPr lang="zh-CN" altLang="en-US" sz="48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  <a:endParaRPr lang="zh-CN" altLang="en-US" sz="48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8134" name="矩形 39"/>
              <p:cNvSpPr/>
              <p:nvPr/>
            </p:nvSpPr>
            <p:spPr>
              <a:xfrm>
                <a:off x="3633009" y="1868032"/>
                <a:ext cx="1643848" cy="2936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MOCK-UP DESIGNS</a:t>
                </a:r>
                <a:endPara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</p:grpSp>
        <p:cxnSp>
          <p:nvCxnSpPr>
            <p:cNvPr id="37" name="直接连接符 36"/>
            <p:cNvCxnSpPr/>
            <p:nvPr/>
          </p:nvCxnSpPr>
          <p:spPr>
            <a:xfrm flipH="1">
              <a:off x="1301282" y="3817952"/>
              <a:ext cx="117185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136" name="矩形 37"/>
            <p:cNvSpPr/>
            <p:nvPr/>
          </p:nvSpPr>
          <p:spPr>
            <a:xfrm>
              <a:off x="1218413" y="3906810"/>
              <a:ext cx="506246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I long to alleviate this evil, but I cannot, and I too suffer. This has been my life. I have found it worth living, and would gladly live it again if the chance were offered me.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677862" y="0"/>
            <a:ext cx="2133600" cy="1838325"/>
            <a:chOff x="-677811" y="0"/>
            <a:chExt cx="2133232" cy="1838993"/>
          </a:xfrm>
        </p:grpSpPr>
        <p:sp>
          <p:nvSpPr>
            <p:cNvPr id="42" name="等腰三角形 41"/>
            <p:cNvSpPr/>
            <p:nvPr/>
          </p:nvSpPr>
          <p:spPr>
            <a:xfrm flipV="1">
              <a:off x="407852" y="549475"/>
              <a:ext cx="1041220" cy="897264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-677811" y="0"/>
              <a:ext cx="2133232" cy="1838993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V="1">
            <a:off x="4370388" y="5038725"/>
            <a:ext cx="2640012" cy="2276475"/>
            <a:chOff x="-677811" y="0"/>
            <a:chExt cx="2133232" cy="1838993"/>
          </a:xfrm>
        </p:grpSpPr>
        <p:sp>
          <p:nvSpPr>
            <p:cNvPr id="45" name="等腰三角形 44"/>
            <p:cNvSpPr/>
            <p:nvPr/>
          </p:nvSpPr>
          <p:spPr>
            <a:xfrm flipV="1">
              <a:off x="407405" y="548877"/>
              <a:ext cx="1041602" cy="897695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>
              <a:off x="-677811" y="0"/>
              <a:ext cx="2133232" cy="1838993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8143" name="组合 13"/>
          <p:cNvGrpSpPr/>
          <p:nvPr/>
        </p:nvGrpSpPr>
        <p:grpSpPr>
          <a:xfrm>
            <a:off x="6121400" y="-139700"/>
            <a:ext cx="6537325" cy="7137400"/>
            <a:chOff x="6121298" y="-140427"/>
            <a:chExt cx="6537427" cy="7138854"/>
          </a:xfrm>
        </p:grpSpPr>
        <p:grpSp>
          <p:nvGrpSpPr>
            <p:cNvPr id="9" name="组合 8"/>
            <p:cNvGrpSpPr/>
            <p:nvPr/>
          </p:nvGrpSpPr>
          <p:grpSpPr>
            <a:xfrm>
              <a:off x="6914216" y="0"/>
              <a:ext cx="5277784" cy="6858000"/>
              <a:chOff x="6818966" y="0"/>
              <a:chExt cx="5277784" cy="6858000"/>
            </a:xfrm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grpSpPr>
          <p:sp>
            <p:nvSpPr>
              <p:cNvPr id="47" name="直角三角形 46"/>
              <p:cNvSpPr/>
              <p:nvPr/>
            </p:nvSpPr>
            <p:spPr>
              <a:xfrm rot="2700000">
                <a:off x="6818966" y="982475"/>
                <a:ext cx="4893050" cy="4893050"/>
              </a:xfrm>
              <a:prstGeom prst="rt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9258300" y="0"/>
                <a:ext cx="2838450" cy="6858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48145" name="组合 47"/>
            <p:cNvGrpSpPr/>
            <p:nvPr/>
          </p:nvGrpSpPr>
          <p:grpSpPr>
            <a:xfrm>
              <a:off x="6121298" y="-140427"/>
              <a:ext cx="3567659" cy="7138854"/>
              <a:chOff x="6205928" y="22860"/>
              <a:chExt cx="3402767" cy="6808907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H="1">
                <a:off x="6205928" y="22860"/>
                <a:ext cx="3402300" cy="3402940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 flipV="1">
                <a:off x="6205928" y="3428828"/>
                <a:ext cx="3402300" cy="3402939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文本框 50"/>
            <p:cNvSpPr txBox="1"/>
            <p:nvPr/>
          </p:nvSpPr>
          <p:spPr>
            <a:xfrm>
              <a:off x="7467601" y="735955"/>
              <a:ext cx="5191124" cy="53860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4400" kern="1200" cap="none" spc="0" normalizeH="0" baseline="0" noProof="0" dirty="0">
                  <a:solidFill>
                    <a:schemeClr val="bg1">
                      <a:lumMod val="85000"/>
                      <a:alpha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04</a:t>
              </a:r>
              <a:endParaRPr kumimoji="0" lang="zh-CN" altLang="en-US" sz="34400" kern="1200" cap="none" spc="0" normalizeH="0" baseline="0" noProof="0" dirty="0">
                <a:solidFill>
                  <a:schemeClr val="bg1">
                    <a:lumMod val="85000"/>
                    <a:alpha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0178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0180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50181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525870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MOCK-UP DESIGNS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0183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50197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99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50200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组合 123"/>
          <p:cNvGrpSpPr/>
          <p:nvPr/>
        </p:nvGrpSpPr>
        <p:grpSpPr>
          <a:xfrm>
            <a:off x="0" y="3716338"/>
            <a:ext cx="12192000" cy="2424112"/>
            <a:chOff x="1" y="3730172"/>
            <a:chExt cx="12192000" cy="2423885"/>
          </a:xfrm>
        </p:grpSpPr>
        <p:sp>
          <p:nvSpPr>
            <p:cNvPr id="129" name="矩形 128"/>
            <p:cNvSpPr/>
            <p:nvPr/>
          </p:nvSpPr>
          <p:spPr>
            <a:xfrm>
              <a:off x="1" y="3730172"/>
              <a:ext cx="12192000" cy="2423885"/>
            </a:xfrm>
            <a:prstGeom prst="rect">
              <a:avLst/>
            </a:prstGeom>
            <a:gradFill flip="none" rotWithShape="1">
              <a:gsLst>
                <a:gs pos="0">
                  <a:srgbClr val="555FDE"/>
                </a:gs>
                <a:gs pos="100000">
                  <a:srgbClr val="3FA2E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0205" name="组合 1275"/>
            <p:cNvGrpSpPr/>
            <p:nvPr/>
          </p:nvGrpSpPr>
          <p:grpSpPr>
            <a:xfrm>
              <a:off x="6124337" y="5269511"/>
              <a:ext cx="358775" cy="442912"/>
              <a:chOff x="4884738" y="1435101"/>
              <a:chExt cx="358776" cy="442913"/>
            </a:xfrm>
          </p:grpSpPr>
          <p:sp>
            <p:nvSpPr>
              <p:cNvPr id="146" name="Freeform 826"/>
              <p:cNvSpPr>
                <a:spLocks noEditPoints="1"/>
              </p:cNvSpPr>
              <p:nvPr/>
            </p:nvSpPr>
            <p:spPr bwMode="auto">
              <a:xfrm>
                <a:off x="4911965" y="1435493"/>
                <a:ext cx="331788" cy="442872"/>
              </a:xfrm>
              <a:custGeom>
                <a:avLst/>
                <a:gdLst>
                  <a:gd name="T0" fmla="*/ 2147483646 w 166"/>
                  <a:gd name="T1" fmla="*/ 2147483646 h 222"/>
                  <a:gd name="T2" fmla="*/ 0 w 166"/>
                  <a:gd name="T3" fmla="*/ 2147483646 h 222"/>
                  <a:gd name="T4" fmla="*/ 2147483646 w 166"/>
                  <a:gd name="T5" fmla="*/ 2147483646 h 222"/>
                  <a:gd name="T6" fmla="*/ 2147483646 w 166"/>
                  <a:gd name="T7" fmla="*/ 2147483646 h 222"/>
                  <a:gd name="T8" fmla="*/ 0 w 166"/>
                  <a:gd name="T9" fmla="*/ 2147483646 h 222"/>
                  <a:gd name="T10" fmla="*/ 2147483646 w 166"/>
                  <a:gd name="T11" fmla="*/ 2147483646 h 222"/>
                  <a:gd name="T12" fmla="*/ 2147483646 w 166"/>
                  <a:gd name="T13" fmla="*/ 2147483646 h 222"/>
                  <a:gd name="T14" fmla="*/ 2147483646 w 166"/>
                  <a:gd name="T15" fmla="*/ 2147483646 h 222"/>
                  <a:gd name="T16" fmla="*/ 0 w 166"/>
                  <a:gd name="T17" fmla="*/ 2147483646 h 222"/>
                  <a:gd name="T18" fmla="*/ 2147483646 w 166"/>
                  <a:gd name="T19" fmla="*/ 2147483646 h 222"/>
                  <a:gd name="T20" fmla="*/ 2147483646 w 166"/>
                  <a:gd name="T21" fmla="*/ 2147483646 h 222"/>
                  <a:gd name="T22" fmla="*/ 0 w 166"/>
                  <a:gd name="T23" fmla="*/ 2147483646 h 222"/>
                  <a:gd name="T24" fmla="*/ 2147483646 w 166"/>
                  <a:gd name="T25" fmla="*/ 0 h 222"/>
                  <a:gd name="T26" fmla="*/ 2147483646 w 166"/>
                  <a:gd name="T27" fmla="*/ 2147483646 h 222"/>
                  <a:gd name="T28" fmla="*/ 2147483646 w 166"/>
                  <a:gd name="T29" fmla="*/ 2147483646 h 222"/>
                  <a:gd name="T30" fmla="*/ 2147483646 w 166"/>
                  <a:gd name="T31" fmla="*/ 2147483646 h 222"/>
                  <a:gd name="T32" fmla="*/ 2147483646 w 166"/>
                  <a:gd name="T33" fmla="*/ 2147483646 h 222"/>
                  <a:gd name="T34" fmla="*/ 2147483646 w 166"/>
                  <a:gd name="T35" fmla="*/ 2147483646 h 222"/>
                  <a:gd name="T36" fmla="*/ 2147483646 w 166"/>
                  <a:gd name="T37" fmla="*/ 2147483646 h 222"/>
                  <a:gd name="T38" fmla="*/ 2147483646 w 166"/>
                  <a:gd name="T39" fmla="*/ 2147483646 h 222"/>
                  <a:gd name="T40" fmla="*/ 2147483646 w 166"/>
                  <a:gd name="T41" fmla="*/ 2147483646 h 222"/>
                  <a:gd name="T42" fmla="*/ 2147483646 w 166"/>
                  <a:gd name="T43" fmla="*/ 2147483646 h 222"/>
                  <a:gd name="T44" fmla="*/ 2147483646 w 166"/>
                  <a:gd name="T45" fmla="*/ 2147483646 h 222"/>
                  <a:gd name="T46" fmla="*/ 2147483646 w 166"/>
                  <a:gd name="T47" fmla="*/ 2147483646 h 222"/>
                  <a:gd name="T48" fmla="*/ 2147483646 w 166"/>
                  <a:gd name="T49" fmla="*/ 2147483646 h 222"/>
                  <a:gd name="T50" fmla="*/ 2147483646 w 166"/>
                  <a:gd name="T51" fmla="*/ 2147483646 h 222"/>
                  <a:gd name="T52" fmla="*/ 2147483646 w 166"/>
                  <a:gd name="T53" fmla="*/ 2147483646 h 222"/>
                  <a:gd name="T54" fmla="*/ 2147483646 w 166"/>
                  <a:gd name="T55" fmla="*/ 2147483646 h 222"/>
                  <a:gd name="T56" fmla="*/ 2147483646 w 166"/>
                  <a:gd name="T57" fmla="*/ 2147483646 h 222"/>
                  <a:gd name="T58" fmla="*/ 2147483646 w 166"/>
                  <a:gd name="T59" fmla="*/ 2147483646 h 222"/>
                  <a:gd name="T60" fmla="*/ 2147483646 w 166"/>
                  <a:gd name="T61" fmla="*/ 2147483646 h 222"/>
                  <a:gd name="T62" fmla="*/ 2147483646 w 166"/>
                  <a:gd name="T63" fmla="*/ 2147483646 h 222"/>
                  <a:gd name="T64" fmla="*/ 2147483646 w 166"/>
                  <a:gd name="T65" fmla="*/ 2147483646 h 222"/>
                  <a:gd name="T66" fmla="*/ 2147483646 w 166"/>
                  <a:gd name="T67" fmla="*/ 2147483646 h 222"/>
                  <a:gd name="T68" fmla="*/ 2147483646 w 166"/>
                  <a:gd name="T69" fmla="*/ 2147483646 h 222"/>
                  <a:gd name="T70" fmla="*/ 2147483646 w 166"/>
                  <a:gd name="T71" fmla="*/ 2147483646 h 222"/>
                  <a:gd name="T72" fmla="*/ 2147483646 w 166"/>
                  <a:gd name="T73" fmla="*/ 2147483646 h 2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66" h="222">
                    <a:moveTo>
                      <a:pt x="166" y="34"/>
                    </a:moveTo>
                    <a:cubicBezTo>
                      <a:pt x="166" y="222"/>
                      <a:pt x="166" y="222"/>
                      <a:pt x="166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8" y="194"/>
                      <a:pt x="8" y="194"/>
                      <a:pt x="8" y="194"/>
                    </a:cubicBezTo>
                    <a:cubicBezTo>
                      <a:pt x="12" y="198"/>
                      <a:pt x="17" y="201"/>
                      <a:pt x="22" y="201"/>
                    </a:cubicBezTo>
                    <a:cubicBezTo>
                      <a:pt x="32" y="201"/>
                      <a:pt x="40" y="193"/>
                      <a:pt x="40" y="184"/>
                    </a:cubicBezTo>
                    <a:cubicBezTo>
                      <a:pt x="40" y="174"/>
                      <a:pt x="32" y="166"/>
                      <a:pt x="22" y="166"/>
                    </a:cubicBezTo>
                    <a:cubicBezTo>
                      <a:pt x="17" y="166"/>
                      <a:pt x="12" y="169"/>
                      <a:pt x="8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12" y="130"/>
                      <a:pt x="17" y="133"/>
                      <a:pt x="22" y="133"/>
                    </a:cubicBezTo>
                    <a:cubicBezTo>
                      <a:pt x="32" y="133"/>
                      <a:pt x="40" y="125"/>
                      <a:pt x="40" y="116"/>
                    </a:cubicBezTo>
                    <a:cubicBezTo>
                      <a:pt x="40" y="106"/>
                      <a:pt x="32" y="98"/>
                      <a:pt x="22" y="98"/>
                    </a:cubicBezTo>
                    <a:cubicBezTo>
                      <a:pt x="17" y="98"/>
                      <a:pt x="12" y="101"/>
                      <a:pt x="8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2" y="59"/>
                      <a:pt x="17" y="62"/>
                      <a:pt x="22" y="62"/>
                    </a:cubicBezTo>
                    <a:cubicBezTo>
                      <a:pt x="32" y="62"/>
                      <a:pt x="40" y="55"/>
                      <a:pt x="40" y="45"/>
                    </a:cubicBezTo>
                    <a:cubicBezTo>
                      <a:pt x="40" y="35"/>
                      <a:pt x="32" y="28"/>
                      <a:pt x="22" y="28"/>
                    </a:cubicBezTo>
                    <a:cubicBezTo>
                      <a:pt x="17" y="28"/>
                      <a:pt x="12" y="30"/>
                      <a:pt x="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66" y="34"/>
                    </a:lnTo>
                    <a:close/>
                    <a:moveTo>
                      <a:pt x="148" y="196"/>
                    </a:move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01" y="190"/>
                      <a:pt x="101" y="190"/>
                      <a:pt x="101" y="190"/>
                    </a:cubicBezTo>
                    <a:cubicBezTo>
                      <a:pt x="101" y="196"/>
                      <a:pt x="101" y="196"/>
                      <a:pt x="101" y="196"/>
                    </a:cubicBezTo>
                    <a:lnTo>
                      <a:pt x="148" y="196"/>
                    </a:lnTo>
                    <a:close/>
                    <a:moveTo>
                      <a:pt x="148" y="128"/>
                    </a:move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01" y="122"/>
                      <a:pt x="101" y="122"/>
                      <a:pt x="101" y="122"/>
                    </a:cubicBezTo>
                    <a:cubicBezTo>
                      <a:pt x="101" y="128"/>
                      <a:pt x="101" y="128"/>
                      <a:pt x="101" y="128"/>
                    </a:cubicBezTo>
                    <a:lnTo>
                      <a:pt x="148" y="128"/>
                    </a:lnTo>
                    <a:close/>
                    <a:moveTo>
                      <a:pt x="148" y="68"/>
                    </a:moveTo>
                    <a:cubicBezTo>
                      <a:pt x="148" y="62"/>
                      <a:pt x="148" y="62"/>
                      <a:pt x="148" y="62"/>
                    </a:cubicBezTo>
                    <a:cubicBezTo>
                      <a:pt x="101" y="62"/>
                      <a:pt x="101" y="62"/>
                      <a:pt x="101" y="62"/>
                    </a:cubicBezTo>
                    <a:cubicBezTo>
                      <a:pt x="101" y="68"/>
                      <a:pt x="101" y="68"/>
                      <a:pt x="101" y="68"/>
                    </a:cubicBezTo>
                    <a:lnTo>
                      <a:pt x="148" y="68"/>
                    </a:lnTo>
                    <a:close/>
                    <a:moveTo>
                      <a:pt x="100" y="36"/>
                    </a:moveTo>
                    <a:cubicBezTo>
                      <a:pt x="101" y="34"/>
                      <a:pt x="101" y="32"/>
                      <a:pt x="99" y="31"/>
                    </a:cubicBezTo>
                    <a:cubicBezTo>
                      <a:pt x="98" y="30"/>
                      <a:pt x="95" y="30"/>
                      <a:pt x="94" y="32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1" y="45"/>
                      <a:pt x="69" y="44"/>
                      <a:pt x="67" y="45"/>
                    </a:cubicBezTo>
                    <a:cubicBezTo>
                      <a:pt x="65" y="45"/>
                      <a:pt x="64" y="47"/>
                      <a:pt x="65" y="49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70" y="67"/>
                      <a:pt x="72" y="68"/>
                      <a:pt x="74" y="68"/>
                    </a:cubicBezTo>
                    <a:cubicBezTo>
                      <a:pt x="75" y="68"/>
                      <a:pt x="76" y="68"/>
                      <a:pt x="77" y="67"/>
                    </a:cubicBezTo>
                    <a:lnTo>
                      <a:pt x="100" y="36"/>
                    </a:lnTo>
                    <a:close/>
                    <a:moveTo>
                      <a:pt x="100" y="98"/>
                    </a:moveTo>
                    <a:cubicBezTo>
                      <a:pt x="101" y="96"/>
                      <a:pt x="101" y="94"/>
                      <a:pt x="99" y="93"/>
                    </a:cubicBezTo>
                    <a:cubicBezTo>
                      <a:pt x="98" y="92"/>
                      <a:pt x="95" y="92"/>
                      <a:pt x="94" y="94"/>
                    </a:cubicBezTo>
                    <a:cubicBezTo>
                      <a:pt x="75" y="120"/>
                      <a:pt x="75" y="120"/>
                      <a:pt x="75" y="120"/>
                    </a:cubicBezTo>
                    <a:cubicBezTo>
                      <a:pt x="72" y="109"/>
                      <a:pt x="72" y="109"/>
                      <a:pt x="72" y="109"/>
                    </a:cubicBezTo>
                    <a:cubicBezTo>
                      <a:pt x="71" y="107"/>
                      <a:pt x="69" y="106"/>
                      <a:pt x="67" y="107"/>
                    </a:cubicBezTo>
                    <a:cubicBezTo>
                      <a:pt x="65" y="107"/>
                      <a:pt x="64" y="109"/>
                      <a:pt x="65" y="111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0" y="129"/>
                      <a:pt x="72" y="130"/>
                      <a:pt x="74" y="130"/>
                    </a:cubicBezTo>
                    <a:cubicBezTo>
                      <a:pt x="75" y="130"/>
                      <a:pt x="76" y="130"/>
                      <a:pt x="77" y="129"/>
                    </a:cubicBezTo>
                    <a:lnTo>
                      <a:pt x="100" y="98"/>
                    </a:lnTo>
                    <a:close/>
                    <a:moveTo>
                      <a:pt x="100" y="163"/>
                    </a:moveTo>
                    <a:cubicBezTo>
                      <a:pt x="101" y="161"/>
                      <a:pt x="101" y="159"/>
                      <a:pt x="99" y="158"/>
                    </a:cubicBezTo>
                    <a:cubicBezTo>
                      <a:pt x="98" y="157"/>
                      <a:pt x="95" y="157"/>
                      <a:pt x="94" y="159"/>
                    </a:cubicBezTo>
                    <a:cubicBezTo>
                      <a:pt x="75" y="185"/>
                      <a:pt x="75" y="185"/>
                      <a:pt x="75" y="185"/>
                    </a:cubicBezTo>
                    <a:cubicBezTo>
                      <a:pt x="72" y="174"/>
                      <a:pt x="72" y="174"/>
                      <a:pt x="72" y="174"/>
                    </a:cubicBezTo>
                    <a:cubicBezTo>
                      <a:pt x="71" y="172"/>
                      <a:pt x="69" y="171"/>
                      <a:pt x="67" y="172"/>
                    </a:cubicBezTo>
                    <a:cubicBezTo>
                      <a:pt x="65" y="172"/>
                      <a:pt x="64" y="175"/>
                      <a:pt x="65" y="176"/>
                    </a:cubicBezTo>
                    <a:cubicBezTo>
                      <a:pt x="69" y="193"/>
                      <a:pt x="69" y="193"/>
                      <a:pt x="69" y="193"/>
                    </a:cubicBezTo>
                    <a:cubicBezTo>
                      <a:pt x="70" y="194"/>
                      <a:pt x="72" y="196"/>
                      <a:pt x="74" y="195"/>
                    </a:cubicBezTo>
                    <a:cubicBezTo>
                      <a:pt x="75" y="195"/>
                      <a:pt x="76" y="195"/>
                      <a:pt x="77" y="194"/>
                    </a:cubicBezTo>
                    <a:lnTo>
                      <a:pt x="100" y="1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7" name="Freeform 827"/>
              <p:cNvSpPr/>
              <p:nvPr/>
            </p:nvSpPr>
            <p:spPr bwMode="auto">
              <a:xfrm>
                <a:off x="4884977" y="1502162"/>
                <a:ext cx="95250" cy="47621"/>
              </a:xfrm>
              <a:custGeom>
                <a:avLst/>
                <a:gdLst>
                  <a:gd name="T0" fmla="*/ 2147483646 w 48"/>
                  <a:gd name="T1" fmla="*/ 0 h 24"/>
                  <a:gd name="T2" fmla="*/ 2147483646 w 48"/>
                  <a:gd name="T3" fmla="*/ 2147483646 h 24"/>
                  <a:gd name="T4" fmla="*/ 2147483646 w 48"/>
                  <a:gd name="T5" fmla="*/ 2147483646 h 24"/>
                  <a:gd name="T6" fmla="*/ 2147483646 w 48"/>
                  <a:gd name="T7" fmla="*/ 2147483646 h 24"/>
                  <a:gd name="T8" fmla="*/ 0 w 48"/>
                  <a:gd name="T9" fmla="*/ 2147483646 h 24"/>
                  <a:gd name="T10" fmla="*/ 0 w 48"/>
                  <a:gd name="T11" fmla="*/ 2147483646 h 24"/>
                  <a:gd name="T12" fmla="*/ 2147483646 w 48"/>
                  <a:gd name="T13" fmla="*/ 2147483646 h 24"/>
                  <a:gd name="T14" fmla="*/ 2147483646 w 48"/>
                  <a:gd name="T15" fmla="*/ 0 h 2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8" h="24">
                    <a:moveTo>
                      <a:pt x="36" y="0"/>
                    </a:moveTo>
                    <a:cubicBezTo>
                      <a:pt x="43" y="0"/>
                      <a:pt x="48" y="5"/>
                      <a:pt x="48" y="12"/>
                    </a:cubicBezTo>
                    <a:cubicBezTo>
                      <a:pt x="48" y="19"/>
                      <a:pt x="43" y="24"/>
                      <a:pt x="36" y="24"/>
                    </a:cubicBezTo>
                    <a:cubicBezTo>
                      <a:pt x="31" y="24"/>
                      <a:pt x="26" y="21"/>
                      <a:pt x="2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6" y="3"/>
                      <a:pt x="31" y="0"/>
                      <a:pt x="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Freeform 828"/>
              <p:cNvSpPr/>
              <p:nvPr/>
            </p:nvSpPr>
            <p:spPr bwMode="auto">
              <a:xfrm>
                <a:off x="4884977" y="1641849"/>
                <a:ext cx="95250" cy="49208"/>
              </a:xfrm>
              <a:custGeom>
                <a:avLst/>
                <a:gdLst>
                  <a:gd name="T0" fmla="*/ 2147483646 w 48"/>
                  <a:gd name="T1" fmla="*/ 0 h 25"/>
                  <a:gd name="T2" fmla="*/ 2147483646 w 48"/>
                  <a:gd name="T3" fmla="*/ 2147483646 h 25"/>
                  <a:gd name="T4" fmla="*/ 2147483646 w 48"/>
                  <a:gd name="T5" fmla="*/ 2147483646 h 25"/>
                  <a:gd name="T6" fmla="*/ 2147483646 w 48"/>
                  <a:gd name="T7" fmla="*/ 2147483646 h 25"/>
                  <a:gd name="T8" fmla="*/ 0 w 48"/>
                  <a:gd name="T9" fmla="*/ 2147483646 h 25"/>
                  <a:gd name="T10" fmla="*/ 0 w 48"/>
                  <a:gd name="T11" fmla="*/ 2147483646 h 25"/>
                  <a:gd name="T12" fmla="*/ 2147483646 w 48"/>
                  <a:gd name="T13" fmla="*/ 2147483646 h 25"/>
                  <a:gd name="T14" fmla="*/ 2147483646 w 48"/>
                  <a:gd name="T15" fmla="*/ 0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8" h="25">
                    <a:moveTo>
                      <a:pt x="36" y="0"/>
                    </a:moveTo>
                    <a:cubicBezTo>
                      <a:pt x="43" y="0"/>
                      <a:pt x="48" y="6"/>
                      <a:pt x="48" y="13"/>
                    </a:cubicBezTo>
                    <a:cubicBezTo>
                      <a:pt x="48" y="20"/>
                      <a:pt x="43" y="25"/>
                      <a:pt x="36" y="25"/>
                    </a:cubicBezTo>
                    <a:cubicBezTo>
                      <a:pt x="31" y="25"/>
                      <a:pt x="26" y="22"/>
                      <a:pt x="24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6" y="4"/>
                      <a:pt x="31" y="0"/>
                      <a:pt x="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829"/>
              <p:cNvSpPr/>
              <p:nvPr/>
            </p:nvSpPr>
            <p:spPr bwMode="auto">
              <a:xfrm>
                <a:off x="4884977" y="1776774"/>
                <a:ext cx="95250" cy="49209"/>
              </a:xfrm>
              <a:custGeom>
                <a:avLst/>
                <a:gdLst>
                  <a:gd name="T0" fmla="*/ 2147483646 w 48"/>
                  <a:gd name="T1" fmla="*/ 0 h 25"/>
                  <a:gd name="T2" fmla="*/ 2147483646 w 48"/>
                  <a:gd name="T3" fmla="*/ 2147483646 h 25"/>
                  <a:gd name="T4" fmla="*/ 2147483646 w 48"/>
                  <a:gd name="T5" fmla="*/ 2147483646 h 25"/>
                  <a:gd name="T6" fmla="*/ 2147483646 w 48"/>
                  <a:gd name="T7" fmla="*/ 2147483646 h 25"/>
                  <a:gd name="T8" fmla="*/ 0 w 48"/>
                  <a:gd name="T9" fmla="*/ 2147483646 h 25"/>
                  <a:gd name="T10" fmla="*/ 0 w 48"/>
                  <a:gd name="T11" fmla="*/ 2147483646 h 25"/>
                  <a:gd name="T12" fmla="*/ 2147483646 w 48"/>
                  <a:gd name="T13" fmla="*/ 2147483646 h 25"/>
                  <a:gd name="T14" fmla="*/ 2147483646 w 48"/>
                  <a:gd name="T15" fmla="*/ 0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8" h="25">
                    <a:moveTo>
                      <a:pt x="36" y="0"/>
                    </a:moveTo>
                    <a:cubicBezTo>
                      <a:pt x="43" y="0"/>
                      <a:pt x="48" y="6"/>
                      <a:pt x="48" y="13"/>
                    </a:cubicBezTo>
                    <a:cubicBezTo>
                      <a:pt x="48" y="20"/>
                      <a:pt x="43" y="25"/>
                      <a:pt x="36" y="25"/>
                    </a:cubicBezTo>
                    <a:cubicBezTo>
                      <a:pt x="31" y="25"/>
                      <a:pt x="26" y="22"/>
                      <a:pt x="24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6" y="4"/>
                      <a:pt x="31" y="0"/>
                      <a:pt x="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50210" name="组合 1298"/>
            <p:cNvGrpSpPr/>
            <p:nvPr/>
          </p:nvGrpSpPr>
          <p:grpSpPr>
            <a:xfrm>
              <a:off x="6090205" y="4088183"/>
              <a:ext cx="427038" cy="541337"/>
              <a:chOff x="2449513" y="1385888"/>
              <a:chExt cx="427038" cy="541338"/>
            </a:xfrm>
          </p:grpSpPr>
          <p:sp>
            <p:nvSpPr>
              <p:cNvPr id="141" name="Freeform 839"/>
              <p:cNvSpPr>
                <a:spLocks noEditPoints="1"/>
              </p:cNvSpPr>
              <p:nvPr/>
            </p:nvSpPr>
            <p:spPr bwMode="auto">
              <a:xfrm>
                <a:off x="2448959" y="1386618"/>
                <a:ext cx="427038" cy="428585"/>
              </a:xfrm>
              <a:custGeom>
                <a:avLst/>
                <a:gdLst>
                  <a:gd name="T0" fmla="*/ 2147483646 w 215"/>
                  <a:gd name="T1" fmla="*/ 0 h 215"/>
                  <a:gd name="T2" fmla="*/ 2147483646 w 215"/>
                  <a:gd name="T3" fmla="*/ 2147483646 h 215"/>
                  <a:gd name="T4" fmla="*/ 2147483646 w 215"/>
                  <a:gd name="T5" fmla="*/ 2147483646 h 215"/>
                  <a:gd name="T6" fmla="*/ 0 w 215"/>
                  <a:gd name="T7" fmla="*/ 2147483646 h 215"/>
                  <a:gd name="T8" fmla="*/ 2147483646 w 215"/>
                  <a:gd name="T9" fmla="*/ 0 h 215"/>
                  <a:gd name="T10" fmla="*/ 2147483646 w 215"/>
                  <a:gd name="T11" fmla="*/ 2147483646 h 215"/>
                  <a:gd name="T12" fmla="*/ 2147483646 w 215"/>
                  <a:gd name="T13" fmla="*/ 2147483646 h 215"/>
                  <a:gd name="T14" fmla="*/ 2147483646 w 215"/>
                  <a:gd name="T15" fmla="*/ 2147483646 h 215"/>
                  <a:gd name="T16" fmla="*/ 2147483646 w 215"/>
                  <a:gd name="T17" fmla="*/ 2147483646 h 215"/>
                  <a:gd name="T18" fmla="*/ 2147483646 w 215"/>
                  <a:gd name="T19" fmla="*/ 2147483646 h 2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5" h="215">
                    <a:moveTo>
                      <a:pt x="108" y="0"/>
                    </a:moveTo>
                    <a:cubicBezTo>
                      <a:pt x="167" y="0"/>
                      <a:pt x="215" y="48"/>
                      <a:pt x="215" y="107"/>
                    </a:cubicBezTo>
                    <a:cubicBezTo>
                      <a:pt x="215" y="167"/>
                      <a:pt x="167" y="215"/>
                      <a:pt x="108" y="215"/>
                    </a:cubicBezTo>
                    <a:cubicBezTo>
                      <a:pt x="49" y="215"/>
                      <a:pt x="0" y="167"/>
                      <a:pt x="0" y="107"/>
                    </a:cubicBezTo>
                    <a:cubicBezTo>
                      <a:pt x="0" y="48"/>
                      <a:pt x="49" y="0"/>
                      <a:pt x="108" y="0"/>
                    </a:cubicBezTo>
                    <a:close/>
                    <a:moveTo>
                      <a:pt x="197" y="107"/>
                    </a:moveTo>
                    <a:cubicBezTo>
                      <a:pt x="197" y="58"/>
                      <a:pt x="157" y="18"/>
                      <a:pt x="108" y="18"/>
                    </a:cubicBezTo>
                    <a:cubicBezTo>
                      <a:pt x="59" y="18"/>
                      <a:pt x="19" y="58"/>
                      <a:pt x="19" y="107"/>
                    </a:cubicBezTo>
                    <a:cubicBezTo>
                      <a:pt x="19" y="157"/>
                      <a:pt x="59" y="197"/>
                      <a:pt x="108" y="197"/>
                    </a:cubicBezTo>
                    <a:cubicBezTo>
                      <a:pt x="157" y="197"/>
                      <a:pt x="197" y="157"/>
                      <a:pt x="19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2" name="Freeform 840"/>
              <p:cNvSpPr/>
              <p:nvPr/>
            </p:nvSpPr>
            <p:spPr bwMode="auto">
              <a:xfrm>
                <a:off x="2718834" y="1807266"/>
                <a:ext cx="77788" cy="120639"/>
              </a:xfrm>
              <a:custGeom>
                <a:avLst/>
                <a:gdLst>
                  <a:gd name="T0" fmla="*/ 2147483646 w 39"/>
                  <a:gd name="T1" fmla="*/ 2147483646 h 61"/>
                  <a:gd name="T2" fmla="*/ 2147483646 w 39"/>
                  <a:gd name="T3" fmla="*/ 2147483646 h 61"/>
                  <a:gd name="T4" fmla="*/ 2147483646 w 39"/>
                  <a:gd name="T5" fmla="*/ 2147483646 h 61"/>
                  <a:gd name="T6" fmla="*/ 0 w 39"/>
                  <a:gd name="T7" fmla="*/ 2147483646 h 61"/>
                  <a:gd name="T8" fmla="*/ 2147483646 w 39"/>
                  <a:gd name="T9" fmla="*/ 0 h 61"/>
                  <a:gd name="T10" fmla="*/ 2147483646 w 39"/>
                  <a:gd name="T11" fmla="*/ 2147483646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" h="61">
                    <a:moveTo>
                      <a:pt x="37" y="47"/>
                    </a:moveTo>
                    <a:cubicBezTo>
                      <a:pt x="39" y="51"/>
                      <a:pt x="37" y="57"/>
                      <a:pt x="33" y="59"/>
                    </a:cubicBezTo>
                    <a:cubicBezTo>
                      <a:pt x="28" y="61"/>
                      <a:pt x="23" y="59"/>
                      <a:pt x="21" y="5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5"/>
                      <a:pt x="12" y="3"/>
                      <a:pt x="17" y="0"/>
                    </a:cubicBezTo>
                    <a:lnTo>
                      <a:pt x="37" y="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" name="Freeform 841"/>
              <p:cNvSpPr>
                <a:spLocks noEditPoints="1"/>
              </p:cNvSpPr>
              <p:nvPr/>
            </p:nvSpPr>
            <p:spPr bwMode="auto">
              <a:xfrm>
                <a:off x="2515634" y="1453287"/>
                <a:ext cx="293688" cy="292073"/>
              </a:xfrm>
              <a:custGeom>
                <a:avLst/>
                <a:gdLst>
                  <a:gd name="T0" fmla="*/ 2147483646 w 147"/>
                  <a:gd name="T1" fmla="*/ 0 h 147"/>
                  <a:gd name="T2" fmla="*/ 2147483646 w 147"/>
                  <a:gd name="T3" fmla="*/ 2147483646 h 147"/>
                  <a:gd name="T4" fmla="*/ 2147483646 w 147"/>
                  <a:gd name="T5" fmla="*/ 2147483646 h 147"/>
                  <a:gd name="T6" fmla="*/ 0 w 147"/>
                  <a:gd name="T7" fmla="*/ 2147483646 h 147"/>
                  <a:gd name="T8" fmla="*/ 2147483646 w 147"/>
                  <a:gd name="T9" fmla="*/ 0 h 147"/>
                  <a:gd name="T10" fmla="*/ 2147483646 w 147"/>
                  <a:gd name="T11" fmla="*/ 2147483646 h 147"/>
                  <a:gd name="T12" fmla="*/ 2147483646 w 147"/>
                  <a:gd name="T13" fmla="*/ 2147483646 h 147"/>
                  <a:gd name="T14" fmla="*/ 2147483646 w 147"/>
                  <a:gd name="T15" fmla="*/ 2147483646 h 147"/>
                  <a:gd name="T16" fmla="*/ 2147483646 w 147"/>
                  <a:gd name="T17" fmla="*/ 2147483646 h 147"/>
                  <a:gd name="T18" fmla="*/ 2147483646 w 147"/>
                  <a:gd name="T19" fmla="*/ 2147483646 h 14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7" h="147">
                    <a:moveTo>
                      <a:pt x="74" y="0"/>
                    </a:moveTo>
                    <a:cubicBezTo>
                      <a:pt x="115" y="0"/>
                      <a:pt x="147" y="33"/>
                      <a:pt x="147" y="74"/>
                    </a:cubicBezTo>
                    <a:cubicBezTo>
                      <a:pt x="147" y="114"/>
                      <a:pt x="115" y="147"/>
                      <a:pt x="74" y="147"/>
                    </a:cubicBezTo>
                    <a:cubicBezTo>
                      <a:pt x="33" y="147"/>
                      <a:pt x="0" y="114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134" y="74"/>
                    </a:moveTo>
                    <a:cubicBezTo>
                      <a:pt x="134" y="41"/>
                      <a:pt x="107" y="14"/>
                      <a:pt x="74" y="14"/>
                    </a:cubicBezTo>
                    <a:cubicBezTo>
                      <a:pt x="41" y="14"/>
                      <a:pt x="14" y="41"/>
                      <a:pt x="14" y="74"/>
                    </a:cubicBezTo>
                    <a:cubicBezTo>
                      <a:pt x="14" y="107"/>
                      <a:pt x="41" y="134"/>
                      <a:pt x="74" y="134"/>
                    </a:cubicBezTo>
                    <a:cubicBezTo>
                      <a:pt x="107" y="134"/>
                      <a:pt x="134" y="107"/>
                      <a:pt x="134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Freeform 842"/>
              <p:cNvSpPr>
                <a:spLocks noEditPoints="1"/>
              </p:cNvSpPr>
              <p:nvPr/>
            </p:nvSpPr>
            <p:spPr bwMode="auto">
              <a:xfrm>
                <a:off x="2577547" y="1513606"/>
                <a:ext cx="171450" cy="171434"/>
              </a:xfrm>
              <a:custGeom>
                <a:avLst/>
                <a:gdLst>
                  <a:gd name="T0" fmla="*/ 2147483646 w 86"/>
                  <a:gd name="T1" fmla="*/ 0 h 86"/>
                  <a:gd name="T2" fmla="*/ 2147483646 w 86"/>
                  <a:gd name="T3" fmla="*/ 2147483646 h 86"/>
                  <a:gd name="T4" fmla="*/ 2147483646 w 86"/>
                  <a:gd name="T5" fmla="*/ 2147483646 h 86"/>
                  <a:gd name="T6" fmla="*/ 0 w 86"/>
                  <a:gd name="T7" fmla="*/ 2147483646 h 86"/>
                  <a:gd name="T8" fmla="*/ 2147483646 w 86"/>
                  <a:gd name="T9" fmla="*/ 0 h 86"/>
                  <a:gd name="T10" fmla="*/ 2147483646 w 86"/>
                  <a:gd name="T11" fmla="*/ 2147483646 h 86"/>
                  <a:gd name="T12" fmla="*/ 2147483646 w 86"/>
                  <a:gd name="T13" fmla="*/ 2147483646 h 86"/>
                  <a:gd name="T14" fmla="*/ 2147483646 w 86"/>
                  <a:gd name="T15" fmla="*/ 2147483646 h 86"/>
                  <a:gd name="T16" fmla="*/ 2147483646 w 86"/>
                  <a:gd name="T17" fmla="*/ 2147483646 h 86"/>
                  <a:gd name="T18" fmla="*/ 2147483646 w 86"/>
                  <a:gd name="T19" fmla="*/ 2147483646 h 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6" h="86">
                    <a:moveTo>
                      <a:pt x="43" y="0"/>
                    </a:moveTo>
                    <a:cubicBezTo>
                      <a:pt x="67" y="0"/>
                      <a:pt x="86" y="19"/>
                      <a:pt x="86" y="43"/>
                    </a:cubicBezTo>
                    <a:cubicBezTo>
                      <a:pt x="86" y="67"/>
                      <a:pt x="67" y="86"/>
                      <a:pt x="43" y="86"/>
                    </a:cubicBezTo>
                    <a:cubicBezTo>
                      <a:pt x="19" y="86"/>
                      <a:pt x="0" y="67"/>
                      <a:pt x="0" y="43"/>
                    </a:cubicBezTo>
                    <a:cubicBezTo>
                      <a:pt x="0" y="19"/>
                      <a:pt x="19" y="0"/>
                      <a:pt x="43" y="0"/>
                    </a:cubicBezTo>
                    <a:close/>
                    <a:moveTo>
                      <a:pt x="70" y="43"/>
                    </a:moveTo>
                    <a:cubicBezTo>
                      <a:pt x="70" y="28"/>
                      <a:pt x="58" y="16"/>
                      <a:pt x="43" y="16"/>
                    </a:cubicBezTo>
                    <a:cubicBezTo>
                      <a:pt x="28" y="16"/>
                      <a:pt x="16" y="28"/>
                      <a:pt x="16" y="43"/>
                    </a:cubicBezTo>
                    <a:cubicBezTo>
                      <a:pt x="16" y="58"/>
                      <a:pt x="28" y="70"/>
                      <a:pt x="43" y="70"/>
                    </a:cubicBezTo>
                    <a:cubicBezTo>
                      <a:pt x="58" y="70"/>
                      <a:pt x="70" y="58"/>
                      <a:pt x="70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5" name="Freeform 843"/>
              <p:cNvSpPr/>
              <p:nvPr/>
            </p:nvSpPr>
            <p:spPr bwMode="auto">
              <a:xfrm>
                <a:off x="2529922" y="1807266"/>
                <a:ext cx="77787" cy="120639"/>
              </a:xfrm>
              <a:custGeom>
                <a:avLst/>
                <a:gdLst>
                  <a:gd name="T0" fmla="*/ 2147483646 w 39"/>
                  <a:gd name="T1" fmla="*/ 2147483646 h 61"/>
                  <a:gd name="T2" fmla="*/ 2147483646 w 39"/>
                  <a:gd name="T3" fmla="*/ 2147483646 h 61"/>
                  <a:gd name="T4" fmla="*/ 2147483646 w 39"/>
                  <a:gd name="T5" fmla="*/ 2147483646 h 61"/>
                  <a:gd name="T6" fmla="*/ 2147483646 w 39"/>
                  <a:gd name="T7" fmla="*/ 2147483646 h 61"/>
                  <a:gd name="T8" fmla="*/ 2147483646 w 39"/>
                  <a:gd name="T9" fmla="*/ 0 h 61"/>
                  <a:gd name="T10" fmla="*/ 2147483646 w 39"/>
                  <a:gd name="T11" fmla="*/ 2147483646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" h="61">
                    <a:moveTo>
                      <a:pt x="39" y="6"/>
                    </a:moveTo>
                    <a:cubicBezTo>
                      <a:pt x="18" y="54"/>
                      <a:pt x="18" y="54"/>
                      <a:pt x="18" y="54"/>
                    </a:cubicBezTo>
                    <a:cubicBezTo>
                      <a:pt x="16" y="59"/>
                      <a:pt x="11" y="61"/>
                      <a:pt x="6" y="59"/>
                    </a:cubicBezTo>
                    <a:cubicBezTo>
                      <a:pt x="2" y="57"/>
                      <a:pt x="0" y="51"/>
                      <a:pt x="2" y="4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8" y="3"/>
                      <a:pt x="33" y="5"/>
                      <a:pt x="3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0216" name="矩形 10"/>
            <p:cNvSpPr/>
            <p:nvPr/>
          </p:nvSpPr>
          <p:spPr>
            <a:xfrm>
              <a:off x="6723064" y="3995260"/>
              <a:ext cx="5118100" cy="7570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企业税务会计在多种纳税方案中通过事先筹划，合理安排公司筹资、投资、经营、利润分配等财务活动，针对采购、生产经营以及内部核算等进行合理决策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217" name="矩形 10"/>
            <p:cNvSpPr/>
            <p:nvPr/>
          </p:nvSpPr>
          <p:spPr>
            <a:xfrm>
              <a:off x="6723064" y="5127041"/>
              <a:ext cx="5133975" cy="7381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企业税务会计在多种纳税方案中通过事先筹划，合理安排公司筹资、投资、经营、利润分配等财务活动，针对采购、生产经营以及内部核算等进行合理决策</a:t>
              </a:r>
              <a:r>
                <a:rPr lang="en-US" altLang="zh-CN" sz="120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140" name="直接连接符 139"/>
            <p:cNvCxnSpPr/>
            <p:nvPr/>
          </p:nvCxnSpPr>
          <p:spPr>
            <a:xfrm>
              <a:off x="6850064" y="4890525"/>
              <a:ext cx="130651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0" name="组合 149"/>
          <p:cNvGrpSpPr/>
          <p:nvPr/>
        </p:nvGrpSpPr>
        <p:grpSpPr>
          <a:xfrm>
            <a:off x="0" y="1419256"/>
            <a:ext cx="5902036" cy="4766376"/>
            <a:chOff x="1447800" y="504493"/>
            <a:chExt cx="7242629" cy="5849014"/>
          </a:xfrm>
          <a:effectLst>
            <a:outerShdw blurRad="50800" dist="38100" dir="8100000" algn="tr" rotWithShape="0">
              <a:prstClr val="black">
                <a:alpha val="36000"/>
              </a:prstClr>
            </a:outerShdw>
          </a:effectLst>
        </p:grpSpPr>
        <p:pic>
          <p:nvPicPr>
            <p:cNvPr id="151" name="图片 150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1447800" y="504493"/>
              <a:ext cx="7242629" cy="5849014"/>
            </a:xfrm>
            <a:prstGeom prst="rect">
              <a:avLst/>
            </a:prstGeom>
            <a:effectLst/>
          </p:spPr>
        </p:pic>
        <p:pic>
          <p:nvPicPr>
            <p:cNvPr id="152" name="图片 151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2133600" y="924257"/>
              <a:ext cx="6048375" cy="3394526"/>
            </a:xfrm>
            <a:prstGeom prst="rect">
              <a:avLst/>
            </a:prstGeom>
          </p:spPr>
        </p:pic>
        <p:sp>
          <p:nvSpPr>
            <p:cNvPr id="153" name="矩形 152"/>
            <p:cNvSpPr/>
            <p:nvPr/>
          </p:nvSpPr>
          <p:spPr>
            <a:xfrm>
              <a:off x="2133600" y="1185677"/>
              <a:ext cx="6048375" cy="3133106"/>
            </a:xfrm>
            <a:prstGeom prst="rect">
              <a:avLst/>
            </a:prstGeom>
            <a:blipFill>
              <a:blip r:embed="rId4" cstate="screen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54" name="矩形 23"/>
          <p:cNvSpPr>
            <a:spLocks noChangeArrowheads="1"/>
          </p:cNvSpPr>
          <p:nvPr/>
        </p:nvSpPr>
        <p:spPr bwMode="auto">
          <a:xfrm>
            <a:off x="5868989" y="1572326"/>
            <a:ext cx="3319982" cy="563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555FDE"/>
                    </a:gs>
                    <a:gs pos="100000">
                      <a:srgbClr val="3FA2E6"/>
                    </a:gs>
                  </a:gsLst>
                  <a:lin ang="5400000" scaled="1"/>
                </a:gra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在此添加标题文字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55" name="直接连接符 154"/>
          <p:cNvCxnSpPr/>
          <p:nvPr/>
        </p:nvCxnSpPr>
        <p:spPr bwMode="auto">
          <a:xfrm>
            <a:off x="6030913" y="2282825"/>
            <a:ext cx="105886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矩形 25"/>
          <p:cNvSpPr/>
          <p:nvPr/>
        </p:nvSpPr>
        <p:spPr>
          <a:xfrm>
            <a:off x="5943600" y="2354263"/>
            <a:ext cx="5915025" cy="8683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企业税务会计在多种纳税方案中通过事先筹划，合理安排公司筹资、投资、经营、利润分配等财务活动，针对采购、生产经营以及内部核算等进行合理决策</a:t>
            </a:r>
            <a:r>
              <a:rPr lang="en-US" altLang="zh-CN" sz="1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en-US" altLang="zh-CN" sz="14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617788" y="0"/>
            <a:ext cx="6956425" cy="6858000"/>
            <a:chOff x="2618125" y="0"/>
            <a:chExt cx="6955750" cy="6858000"/>
          </a:xfrm>
        </p:grpSpPr>
        <p:sp>
          <p:nvSpPr>
            <p:cNvPr id="20" name="矩形 19"/>
            <p:cNvSpPr/>
            <p:nvPr/>
          </p:nvSpPr>
          <p:spPr>
            <a:xfrm>
              <a:off x="2734001" y="0"/>
              <a:ext cx="6723997" cy="6858000"/>
            </a:xfrm>
            <a:prstGeom prst="rect">
              <a:avLst/>
            </a:prstGeom>
            <a:gradFill>
              <a:gsLst>
                <a:gs pos="0">
                  <a:srgbClr val="555FDE">
                    <a:alpha val="90000"/>
                  </a:srgbClr>
                </a:gs>
                <a:gs pos="100000">
                  <a:srgbClr val="3FA2E6">
                    <a:alpha val="9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618125" y="81495"/>
              <a:ext cx="695575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9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CONTENTS</a:t>
              </a:r>
              <a:endParaRPr kumimoji="0" lang="en-US" altLang="zh-CN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9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16513" y="361950"/>
            <a:ext cx="1958975" cy="952500"/>
            <a:chOff x="3864952" y="304346"/>
            <a:chExt cx="1959337" cy="952951"/>
          </a:xfrm>
        </p:grpSpPr>
        <p:sp>
          <p:nvSpPr>
            <p:cNvPr id="13" name="文本框 12"/>
            <p:cNvSpPr txBox="1"/>
            <p:nvPr/>
          </p:nvSpPr>
          <p:spPr>
            <a:xfrm>
              <a:off x="3864952" y="304346"/>
              <a:ext cx="1959337" cy="922775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algn="dist"/>
              <a:r>
                <a:rPr lang="zh-CN" altLang="en-US" sz="5400" b="1" dirty="0">
                  <a:solidFill>
                    <a:schemeClr val="bg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</a:rPr>
                <a:t>目录</a:t>
              </a:r>
              <a:endParaRPr lang="zh-CN" altLang="en-US" sz="54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3963395" y="1257297"/>
              <a:ext cx="1770389" cy="0"/>
            </a:xfrm>
            <a:prstGeom prst="line">
              <a:avLst/>
            </a:prstGeom>
            <a:ln w="635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68" name="组合 73"/>
          <p:cNvGrpSpPr/>
          <p:nvPr/>
        </p:nvGrpSpPr>
        <p:grpSpPr>
          <a:xfrm>
            <a:off x="9906000" y="3832225"/>
            <a:ext cx="3389313" cy="2830513"/>
            <a:chOff x="9906227" y="3832429"/>
            <a:chExt cx="3389879" cy="2830530"/>
          </a:xfrm>
        </p:grpSpPr>
        <p:sp>
          <p:nvSpPr>
            <p:cNvPr id="9" name="等腰三角形 8"/>
            <p:cNvSpPr/>
            <p:nvPr/>
          </p:nvSpPr>
          <p:spPr>
            <a:xfrm rot="596751">
              <a:off x="10012608" y="3832429"/>
              <a:ext cx="3283498" cy="2830530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96751">
              <a:off x="9906227" y="5216737"/>
              <a:ext cx="838340" cy="723904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49588" y="1898650"/>
            <a:ext cx="6092825" cy="666750"/>
            <a:chOff x="3187432" y="2015122"/>
            <a:chExt cx="6091478" cy="667243"/>
          </a:xfrm>
        </p:grpSpPr>
        <p:grpSp>
          <p:nvGrpSpPr>
            <p:cNvPr id="15372" name="组合 24"/>
            <p:cNvGrpSpPr/>
            <p:nvPr/>
          </p:nvGrpSpPr>
          <p:grpSpPr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367314" y="2322776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pPr lvl="0" indent="0" algn="ctr" eaLnBrk="1" hangingPunct="1"/>
                <a:r>
                  <a:rPr lang="en-US" altLang="zh-CN" dirty="0">
                    <a:solidFill>
                      <a:srgbClr val="FFFFFF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1</a:t>
                </a:r>
                <a:endParaRPr lang="zh-CN" altLang="en-US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15374" name="组合 23"/>
              <p:cNvGrpSpPr/>
              <p:nvPr/>
            </p:nvGrpSpPr>
            <p:grpSpPr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15375" name="文本框 21"/>
                <p:cNvSpPr txBox="1"/>
                <p:nvPr/>
              </p:nvSpPr>
              <p:spPr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400" b="1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公司介绍</a:t>
                  </a:r>
                  <a:endParaRPr lang="zh-CN" altLang="en-US" sz="24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3950062" y="2131221"/>
                  <a:ext cx="1779654" cy="27680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alpha val="60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ABOUT OUR BUSINESS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alpha val="6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</p:grpSp>
        <p:cxnSp>
          <p:nvCxnSpPr>
            <p:cNvPr id="29" name="直接连接符 28"/>
            <p:cNvCxnSpPr/>
            <p:nvPr/>
          </p:nvCxnSpPr>
          <p:spPr>
            <a:xfrm>
              <a:off x="5966529" y="2407525"/>
              <a:ext cx="2742594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78" name="文本框 29"/>
            <p:cNvSpPr txBox="1"/>
            <p:nvPr/>
          </p:nvSpPr>
          <p:spPr>
            <a:xfrm>
              <a:off x="8859186" y="2283997"/>
              <a:ext cx="419724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49588" y="2843213"/>
            <a:ext cx="6092825" cy="666750"/>
            <a:chOff x="3187432" y="2015122"/>
            <a:chExt cx="6091478" cy="667243"/>
          </a:xfrm>
        </p:grpSpPr>
        <p:grpSp>
          <p:nvGrpSpPr>
            <p:cNvPr id="15380" name="组合 42"/>
            <p:cNvGrpSpPr/>
            <p:nvPr/>
          </p:nvGrpSpPr>
          <p:grpSpPr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3367314" y="2322775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pPr lvl="0" indent="0" algn="ctr" eaLnBrk="1" hangingPunct="1"/>
                <a:r>
                  <a:rPr lang="en-US" altLang="zh-CN" dirty="0">
                    <a:solidFill>
                      <a:srgbClr val="FFFFFF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2</a:t>
                </a:r>
                <a:endParaRPr lang="zh-CN" altLang="en-US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15382" name="组合 46"/>
              <p:cNvGrpSpPr/>
              <p:nvPr/>
            </p:nvGrpSpPr>
            <p:grpSpPr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15383" name="文本框 47"/>
                <p:cNvSpPr txBox="1"/>
                <p:nvPr/>
              </p:nvSpPr>
              <p:spPr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400" b="1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数据分析</a:t>
                  </a:r>
                  <a:endParaRPr lang="zh-CN" altLang="en-US" sz="24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3950062" y="2131221"/>
                  <a:ext cx="1332416" cy="27680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alpha val="60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DATA  ANALYSIS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alpha val="6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</p:grpSp>
        <p:cxnSp>
          <p:nvCxnSpPr>
            <p:cNvPr id="44" name="直接连接符 43"/>
            <p:cNvCxnSpPr/>
            <p:nvPr/>
          </p:nvCxnSpPr>
          <p:spPr>
            <a:xfrm>
              <a:off x="5966529" y="2407524"/>
              <a:ext cx="2742594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86" name="文本框 44"/>
            <p:cNvSpPr txBox="1"/>
            <p:nvPr/>
          </p:nvSpPr>
          <p:spPr>
            <a:xfrm>
              <a:off x="8859186" y="2283997"/>
              <a:ext cx="419724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049588" y="3787775"/>
            <a:ext cx="6092825" cy="666750"/>
            <a:chOff x="3187432" y="2015122"/>
            <a:chExt cx="6091478" cy="667243"/>
          </a:xfrm>
        </p:grpSpPr>
        <p:grpSp>
          <p:nvGrpSpPr>
            <p:cNvPr id="15388" name="组合 50"/>
            <p:cNvGrpSpPr/>
            <p:nvPr/>
          </p:nvGrpSpPr>
          <p:grpSpPr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3367314" y="2322776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pPr lvl="0" indent="0" algn="ctr" eaLnBrk="1" hangingPunct="1"/>
                <a:r>
                  <a:rPr lang="en-US" altLang="zh-CN" dirty="0">
                    <a:solidFill>
                      <a:srgbClr val="FFFFFF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3</a:t>
                </a:r>
                <a:endParaRPr lang="zh-CN" altLang="en-US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15390" name="组合 54"/>
              <p:cNvGrpSpPr/>
              <p:nvPr/>
            </p:nvGrpSpPr>
            <p:grpSpPr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15391" name="文本框 55"/>
                <p:cNvSpPr txBox="1"/>
                <p:nvPr/>
              </p:nvSpPr>
              <p:spPr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400" b="1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业务介绍</a:t>
                  </a:r>
                  <a:endParaRPr lang="zh-CN" altLang="en-US" sz="24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>
                  <a:off x="3950062" y="2131221"/>
                  <a:ext cx="1685077" cy="27680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alpha val="60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ABOUT OUR SERVICE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alpha val="6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</p:grpSp>
        <p:cxnSp>
          <p:nvCxnSpPr>
            <p:cNvPr id="52" name="直接连接符 51"/>
            <p:cNvCxnSpPr/>
            <p:nvPr/>
          </p:nvCxnSpPr>
          <p:spPr>
            <a:xfrm>
              <a:off x="5966529" y="2407525"/>
              <a:ext cx="2742594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94" name="文本框 52"/>
            <p:cNvSpPr txBox="1"/>
            <p:nvPr/>
          </p:nvSpPr>
          <p:spPr>
            <a:xfrm>
              <a:off x="8859186" y="2283997"/>
              <a:ext cx="419724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049588" y="4732338"/>
            <a:ext cx="6092825" cy="666750"/>
            <a:chOff x="3187432" y="2015122"/>
            <a:chExt cx="6091478" cy="667243"/>
          </a:xfrm>
        </p:grpSpPr>
        <p:grpSp>
          <p:nvGrpSpPr>
            <p:cNvPr id="15396" name="组合 58"/>
            <p:cNvGrpSpPr/>
            <p:nvPr/>
          </p:nvGrpSpPr>
          <p:grpSpPr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3367314" y="2322775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pPr lvl="0" indent="0" algn="ctr" eaLnBrk="1" hangingPunct="1"/>
                <a:r>
                  <a:rPr lang="en-US" altLang="zh-CN" dirty="0">
                    <a:solidFill>
                      <a:srgbClr val="FFFFFF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4</a:t>
                </a:r>
                <a:endParaRPr lang="zh-CN" altLang="en-US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15398" name="组合 62"/>
              <p:cNvGrpSpPr/>
              <p:nvPr/>
            </p:nvGrpSpPr>
            <p:grpSpPr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15399" name="文本框 63"/>
                <p:cNvSpPr txBox="1"/>
                <p:nvPr/>
              </p:nvSpPr>
              <p:spPr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400" b="1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成果展示</a:t>
                  </a:r>
                  <a:endParaRPr lang="zh-CN" altLang="en-US" sz="24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65" name="矩形 64"/>
                <p:cNvSpPr/>
                <p:nvPr/>
              </p:nvSpPr>
              <p:spPr>
                <a:xfrm>
                  <a:off x="3950062" y="2131221"/>
                  <a:ext cx="1858201" cy="27680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alpha val="60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ABOUT OUR PRODUCTS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alpha val="6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</p:grpSp>
        <p:cxnSp>
          <p:nvCxnSpPr>
            <p:cNvPr id="60" name="直接连接符 59"/>
            <p:cNvCxnSpPr/>
            <p:nvPr/>
          </p:nvCxnSpPr>
          <p:spPr>
            <a:xfrm>
              <a:off x="5966529" y="2407524"/>
              <a:ext cx="2742594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02" name="文本框 60"/>
            <p:cNvSpPr txBox="1"/>
            <p:nvPr/>
          </p:nvSpPr>
          <p:spPr>
            <a:xfrm>
              <a:off x="8859186" y="2283997"/>
              <a:ext cx="419724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049588" y="5676900"/>
            <a:ext cx="6092825" cy="666750"/>
            <a:chOff x="3187432" y="2015122"/>
            <a:chExt cx="6091478" cy="667243"/>
          </a:xfrm>
        </p:grpSpPr>
        <p:grpSp>
          <p:nvGrpSpPr>
            <p:cNvPr id="15404" name="组合 66"/>
            <p:cNvGrpSpPr/>
            <p:nvPr/>
          </p:nvGrpSpPr>
          <p:grpSpPr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3367314" y="2322776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lvl="0" indent="0" algn="l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lvl="1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</a:lstStyle>
              <a:p>
                <a:pPr lvl="0" indent="0" algn="ctr" eaLnBrk="1" hangingPunct="1"/>
                <a:r>
                  <a:rPr lang="en-US" altLang="zh-CN" dirty="0">
                    <a:solidFill>
                      <a:srgbClr val="FFFFFF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5</a:t>
                </a:r>
                <a:endParaRPr lang="zh-CN" altLang="en-US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15406" name="组合 70"/>
              <p:cNvGrpSpPr/>
              <p:nvPr/>
            </p:nvGrpSpPr>
            <p:grpSpPr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15407" name="文本框 71"/>
                <p:cNvSpPr txBox="1"/>
                <p:nvPr/>
              </p:nvSpPr>
              <p:spPr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400" b="1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样机设计</a:t>
                  </a:r>
                  <a:endParaRPr lang="zh-CN" altLang="en-US" sz="24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73" name="矩形 72"/>
                <p:cNvSpPr/>
                <p:nvPr/>
              </p:nvSpPr>
              <p:spPr>
                <a:xfrm>
                  <a:off x="3950062" y="2131221"/>
                  <a:ext cx="1526380" cy="27680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alpha val="60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MOCK-UP DESIGNS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alpha val="6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</p:grpSp>
        <p:cxnSp>
          <p:nvCxnSpPr>
            <p:cNvPr id="68" name="直接连接符 67"/>
            <p:cNvCxnSpPr/>
            <p:nvPr/>
          </p:nvCxnSpPr>
          <p:spPr>
            <a:xfrm>
              <a:off x="5966529" y="2407525"/>
              <a:ext cx="2742594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10" name="文本框 68"/>
            <p:cNvSpPr txBox="1"/>
            <p:nvPr/>
          </p:nvSpPr>
          <p:spPr>
            <a:xfrm>
              <a:off x="8859186" y="2283997"/>
              <a:ext cx="419724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411" name="组合 74"/>
          <p:cNvGrpSpPr/>
          <p:nvPr/>
        </p:nvGrpSpPr>
        <p:grpSpPr>
          <a:xfrm>
            <a:off x="0" y="-207962"/>
            <a:ext cx="2598738" cy="2192337"/>
            <a:chOff x="9906227" y="4402729"/>
            <a:chExt cx="2598866" cy="2191401"/>
          </a:xfrm>
        </p:grpSpPr>
        <p:sp>
          <p:nvSpPr>
            <p:cNvPr id="76" name="等腰三角形 75"/>
            <p:cNvSpPr/>
            <p:nvPr/>
          </p:nvSpPr>
          <p:spPr>
            <a:xfrm rot="596751">
              <a:off x="9963380" y="4402729"/>
              <a:ext cx="2541713" cy="2191401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等腰三角形 76"/>
            <p:cNvSpPr/>
            <p:nvPr/>
          </p:nvSpPr>
          <p:spPr>
            <a:xfrm rot="596751">
              <a:off x="9906227" y="5216769"/>
              <a:ext cx="838241" cy="723591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2226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2228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52229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525870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MOCK-UP DESIGNS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2231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52245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47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52248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矩形 62"/>
          <p:cNvSpPr/>
          <p:nvPr/>
        </p:nvSpPr>
        <p:spPr>
          <a:xfrm>
            <a:off x="0" y="1589088"/>
            <a:ext cx="12192000" cy="2308225"/>
          </a:xfrm>
          <a:prstGeom prst="rect">
            <a:avLst/>
          </a:prstGeom>
          <a:gradFill>
            <a:gsLst>
              <a:gs pos="0">
                <a:srgbClr val="555FDE"/>
              </a:gs>
              <a:gs pos="100000">
                <a:srgbClr val="3FA2E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34963" y="1260702"/>
            <a:ext cx="2450263" cy="4958104"/>
            <a:chOff x="2977795" y="1233488"/>
            <a:chExt cx="2334970" cy="47248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77795" y="1233488"/>
              <a:ext cx="2334970" cy="472480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</p:pic>
        <p:sp>
          <p:nvSpPr>
            <p:cNvPr id="66" name="矩形 65"/>
            <p:cNvSpPr/>
            <p:nvPr/>
          </p:nvSpPr>
          <p:spPr>
            <a:xfrm>
              <a:off x="3169920" y="1936750"/>
              <a:ext cx="1941830" cy="339725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021821" y="1219133"/>
            <a:ext cx="2483540" cy="4999672"/>
            <a:chOff x="5017689" y="1233488"/>
            <a:chExt cx="2483540" cy="49996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17689" y="1233488"/>
              <a:ext cx="2483540" cy="4999672"/>
            </a:xfrm>
            <a:prstGeom prst="rect">
              <a:avLst/>
            </a:prstGeom>
          </p:spPr>
        </p:pic>
        <p:sp>
          <p:nvSpPr>
            <p:cNvPr id="69" name="矩形 68"/>
            <p:cNvSpPr/>
            <p:nvPr/>
          </p:nvSpPr>
          <p:spPr>
            <a:xfrm>
              <a:off x="5226568" y="2001955"/>
              <a:ext cx="2037711" cy="3564995"/>
            </a:xfrm>
            <a:prstGeom prst="rect">
              <a:avLst/>
            </a:prstGeom>
            <a:blipFill>
              <a:blip r:embed="rId5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601029" y="2369684"/>
            <a:ext cx="725714" cy="725714"/>
            <a:chOff x="4601029" y="2148115"/>
            <a:chExt cx="725714" cy="725714"/>
          </a:xfrm>
          <a:solidFill>
            <a:schemeClr val="bg1"/>
          </a:solidFill>
        </p:grpSpPr>
        <p:grpSp>
          <p:nvGrpSpPr>
            <p:cNvPr id="71" name="组合 1244"/>
            <p:cNvGrpSpPr/>
            <p:nvPr/>
          </p:nvGrpSpPr>
          <p:grpSpPr bwMode="auto">
            <a:xfrm>
              <a:off x="4825773" y="2372410"/>
              <a:ext cx="307417" cy="345844"/>
              <a:chOff x="3273425" y="5627688"/>
              <a:chExt cx="368300" cy="414338"/>
            </a:xfrm>
            <a:grpFill/>
          </p:grpSpPr>
          <p:sp>
            <p:nvSpPr>
              <p:cNvPr id="73" name="Freeform 1135"/>
              <p:cNvSpPr>
                <a:spLocks noEditPoints="1"/>
              </p:cNvSpPr>
              <p:nvPr/>
            </p:nvSpPr>
            <p:spPr bwMode="auto">
              <a:xfrm>
                <a:off x="3273425" y="5759451"/>
                <a:ext cx="368300" cy="282575"/>
              </a:xfrm>
              <a:custGeom>
                <a:avLst/>
                <a:gdLst>
                  <a:gd name="T0" fmla="*/ 2147483646 w 185"/>
                  <a:gd name="T1" fmla="*/ 2147483646 h 142"/>
                  <a:gd name="T2" fmla="*/ 0 w 185"/>
                  <a:gd name="T3" fmla="*/ 2147483646 h 142"/>
                  <a:gd name="T4" fmla="*/ 0 w 185"/>
                  <a:gd name="T5" fmla="*/ 2147483646 h 142"/>
                  <a:gd name="T6" fmla="*/ 2147483646 w 185"/>
                  <a:gd name="T7" fmla="*/ 2147483646 h 142"/>
                  <a:gd name="T8" fmla="*/ 2147483646 w 185"/>
                  <a:gd name="T9" fmla="*/ 0 h 142"/>
                  <a:gd name="T10" fmla="*/ 2147483646 w 185"/>
                  <a:gd name="T11" fmla="*/ 0 h 142"/>
                  <a:gd name="T12" fmla="*/ 2147483646 w 185"/>
                  <a:gd name="T13" fmla="*/ 2147483646 h 142"/>
                  <a:gd name="T14" fmla="*/ 2147483646 w 185"/>
                  <a:gd name="T15" fmla="*/ 2147483646 h 142"/>
                  <a:gd name="T16" fmla="*/ 2147483646 w 185"/>
                  <a:gd name="T17" fmla="*/ 2147483646 h 142"/>
                  <a:gd name="T18" fmla="*/ 2147483646 w 185"/>
                  <a:gd name="T19" fmla="*/ 2147483646 h 142"/>
                  <a:gd name="T20" fmla="*/ 2147483646 w 185"/>
                  <a:gd name="T21" fmla="*/ 2147483646 h 142"/>
                  <a:gd name="T22" fmla="*/ 2147483646 w 185"/>
                  <a:gd name="T23" fmla="*/ 2147483646 h 142"/>
                  <a:gd name="T24" fmla="*/ 2147483646 w 185"/>
                  <a:gd name="T25" fmla="*/ 2147483646 h 142"/>
                  <a:gd name="T26" fmla="*/ 2147483646 w 185"/>
                  <a:gd name="T27" fmla="*/ 2147483646 h 142"/>
                  <a:gd name="T28" fmla="*/ 2147483646 w 185"/>
                  <a:gd name="T29" fmla="*/ 2147483646 h 142"/>
                  <a:gd name="T30" fmla="*/ 2147483646 w 185"/>
                  <a:gd name="T31" fmla="*/ 2147483646 h 142"/>
                  <a:gd name="T32" fmla="*/ 2147483646 w 185"/>
                  <a:gd name="T33" fmla="*/ 2147483646 h 142"/>
                  <a:gd name="T34" fmla="*/ 2147483646 w 185"/>
                  <a:gd name="T35" fmla="*/ 2147483646 h 142"/>
                  <a:gd name="T36" fmla="*/ 2147483646 w 185"/>
                  <a:gd name="T37" fmla="*/ 2147483646 h 142"/>
                  <a:gd name="T38" fmla="*/ 2147483646 w 185"/>
                  <a:gd name="T39" fmla="*/ 2147483646 h 142"/>
                  <a:gd name="T40" fmla="*/ 2147483646 w 185"/>
                  <a:gd name="T41" fmla="*/ 2147483646 h 142"/>
                  <a:gd name="T42" fmla="*/ 2147483646 w 185"/>
                  <a:gd name="T43" fmla="*/ 2147483646 h 142"/>
                  <a:gd name="T44" fmla="*/ 2147483646 w 185"/>
                  <a:gd name="T45" fmla="*/ 2147483646 h 142"/>
                  <a:gd name="T46" fmla="*/ 2147483646 w 185"/>
                  <a:gd name="T47" fmla="*/ 2147483646 h 142"/>
                  <a:gd name="T48" fmla="*/ 2147483646 w 185"/>
                  <a:gd name="T49" fmla="*/ 2147483646 h 14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85" h="142">
                    <a:moveTo>
                      <a:pt x="18" y="142"/>
                    </a:moveTo>
                    <a:cubicBezTo>
                      <a:pt x="8" y="142"/>
                      <a:pt x="0" y="134"/>
                      <a:pt x="0" y="1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77" y="0"/>
                      <a:pt x="185" y="8"/>
                      <a:pt x="185" y="18"/>
                    </a:cubicBezTo>
                    <a:cubicBezTo>
                      <a:pt x="185" y="124"/>
                      <a:pt x="185" y="124"/>
                      <a:pt x="185" y="124"/>
                    </a:cubicBezTo>
                    <a:cubicBezTo>
                      <a:pt x="185" y="134"/>
                      <a:pt x="177" y="142"/>
                      <a:pt x="167" y="142"/>
                    </a:cubicBezTo>
                    <a:lnTo>
                      <a:pt x="18" y="142"/>
                    </a:lnTo>
                    <a:close/>
                    <a:moveTo>
                      <a:pt x="100" y="115"/>
                    </a:moveTo>
                    <a:cubicBezTo>
                      <a:pt x="100" y="104"/>
                      <a:pt x="100" y="104"/>
                      <a:pt x="100" y="104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15"/>
                      <a:pt x="17" y="115"/>
                      <a:pt x="17" y="115"/>
                    </a:cubicBezTo>
                    <a:lnTo>
                      <a:pt x="100" y="115"/>
                    </a:lnTo>
                    <a:close/>
                    <a:moveTo>
                      <a:pt x="72" y="93"/>
                    </a:moveTo>
                    <a:cubicBezTo>
                      <a:pt x="72" y="82"/>
                      <a:pt x="72" y="82"/>
                      <a:pt x="72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93"/>
                      <a:pt x="16" y="93"/>
                      <a:pt x="16" y="93"/>
                    </a:cubicBezTo>
                    <a:lnTo>
                      <a:pt x="72" y="93"/>
                    </a:lnTo>
                    <a:close/>
                    <a:moveTo>
                      <a:pt x="72" y="71"/>
                    </a:moveTo>
                    <a:cubicBezTo>
                      <a:pt x="72" y="59"/>
                      <a:pt x="72" y="59"/>
                      <a:pt x="72" y="5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6" y="71"/>
                      <a:pt x="16" y="71"/>
                      <a:pt x="16" y="71"/>
                    </a:cubicBezTo>
                    <a:lnTo>
                      <a:pt x="72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4" name="Freeform 1136"/>
              <p:cNvSpPr>
                <a:spLocks noEditPoints="1"/>
              </p:cNvSpPr>
              <p:nvPr/>
            </p:nvSpPr>
            <p:spPr bwMode="auto">
              <a:xfrm>
                <a:off x="3322638" y="5627688"/>
                <a:ext cx="242888" cy="166688"/>
              </a:xfrm>
              <a:custGeom>
                <a:avLst/>
                <a:gdLst>
                  <a:gd name="T0" fmla="*/ 2147483646 w 122"/>
                  <a:gd name="T1" fmla="*/ 2147483646 h 84"/>
                  <a:gd name="T2" fmla="*/ 2147483646 w 122"/>
                  <a:gd name="T3" fmla="*/ 2147483646 h 84"/>
                  <a:gd name="T4" fmla="*/ 2147483646 w 122"/>
                  <a:gd name="T5" fmla="*/ 2147483646 h 84"/>
                  <a:gd name="T6" fmla="*/ 2147483646 w 122"/>
                  <a:gd name="T7" fmla="*/ 2147483646 h 84"/>
                  <a:gd name="T8" fmla="*/ 2147483646 w 122"/>
                  <a:gd name="T9" fmla="*/ 2147483646 h 84"/>
                  <a:gd name="T10" fmla="*/ 2147483646 w 122"/>
                  <a:gd name="T11" fmla="*/ 2147483646 h 84"/>
                  <a:gd name="T12" fmla="*/ 2147483646 w 122"/>
                  <a:gd name="T13" fmla="*/ 2147483646 h 84"/>
                  <a:gd name="T14" fmla="*/ 2147483646 w 122"/>
                  <a:gd name="T15" fmla="*/ 2147483646 h 84"/>
                  <a:gd name="T16" fmla="*/ 2147483646 w 122"/>
                  <a:gd name="T17" fmla="*/ 2147483646 h 84"/>
                  <a:gd name="T18" fmla="*/ 2147483646 w 122"/>
                  <a:gd name="T19" fmla="*/ 2147483646 h 84"/>
                  <a:gd name="T20" fmla="*/ 2147483646 w 122"/>
                  <a:gd name="T21" fmla="*/ 2147483646 h 84"/>
                  <a:gd name="T22" fmla="*/ 2147483646 w 122"/>
                  <a:gd name="T23" fmla="*/ 2147483646 h 84"/>
                  <a:gd name="T24" fmla="*/ 2147483646 w 122"/>
                  <a:gd name="T25" fmla="*/ 2147483646 h 84"/>
                  <a:gd name="T26" fmla="*/ 2147483646 w 122"/>
                  <a:gd name="T27" fmla="*/ 2147483646 h 84"/>
                  <a:gd name="T28" fmla="*/ 2147483646 w 122"/>
                  <a:gd name="T29" fmla="*/ 2147483646 h 84"/>
                  <a:gd name="T30" fmla="*/ 2147483646 w 122"/>
                  <a:gd name="T31" fmla="*/ 2147483646 h 84"/>
                  <a:gd name="T32" fmla="*/ 2147483646 w 122"/>
                  <a:gd name="T33" fmla="*/ 2147483646 h 84"/>
                  <a:gd name="T34" fmla="*/ 2147483646 w 122"/>
                  <a:gd name="T35" fmla="*/ 2147483646 h 84"/>
                  <a:gd name="T36" fmla="*/ 2147483646 w 122"/>
                  <a:gd name="T37" fmla="*/ 2147483646 h 84"/>
                  <a:gd name="T38" fmla="*/ 2147483646 w 122"/>
                  <a:gd name="T39" fmla="*/ 2147483646 h 84"/>
                  <a:gd name="T40" fmla="*/ 2147483646 w 122"/>
                  <a:gd name="T41" fmla="*/ 2147483646 h 84"/>
                  <a:gd name="T42" fmla="*/ 2147483646 w 122"/>
                  <a:gd name="T43" fmla="*/ 2147483646 h 84"/>
                  <a:gd name="T44" fmla="*/ 2147483646 w 122"/>
                  <a:gd name="T45" fmla="*/ 2147483646 h 84"/>
                  <a:gd name="T46" fmla="*/ 2147483646 w 122"/>
                  <a:gd name="T47" fmla="*/ 2147483646 h 84"/>
                  <a:gd name="T48" fmla="*/ 2147483646 w 122"/>
                  <a:gd name="T49" fmla="*/ 2147483646 h 84"/>
                  <a:gd name="T50" fmla="*/ 2147483646 w 122"/>
                  <a:gd name="T51" fmla="*/ 2147483646 h 84"/>
                  <a:gd name="T52" fmla="*/ 2147483646 w 122"/>
                  <a:gd name="T53" fmla="*/ 2147483646 h 84"/>
                  <a:gd name="T54" fmla="*/ 2147483646 w 122"/>
                  <a:gd name="T55" fmla="*/ 2147483646 h 84"/>
                  <a:gd name="T56" fmla="*/ 2147483646 w 122"/>
                  <a:gd name="T57" fmla="*/ 2147483646 h 84"/>
                  <a:gd name="T58" fmla="*/ 2147483646 w 122"/>
                  <a:gd name="T59" fmla="*/ 2147483646 h 84"/>
                  <a:gd name="T60" fmla="*/ 2147483646 w 122"/>
                  <a:gd name="T61" fmla="*/ 2147483646 h 84"/>
                  <a:gd name="T62" fmla="*/ 2147483646 w 122"/>
                  <a:gd name="T63" fmla="*/ 2147483646 h 84"/>
                  <a:gd name="T64" fmla="*/ 2147483646 w 122"/>
                  <a:gd name="T65" fmla="*/ 0 h 84"/>
                  <a:gd name="T66" fmla="*/ 2147483646 w 122"/>
                  <a:gd name="T67" fmla="*/ 2147483646 h 84"/>
                  <a:gd name="T68" fmla="*/ 2147483646 w 122"/>
                  <a:gd name="T69" fmla="*/ 2147483646 h 84"/>
                  <a:gd name="T70" fmla="*/ 2147483646 w 122"/>
                  <a:gd name="T71" fmla="*/ 2147483646 h 84"/>
                  <a:gd name="T72" fmla="*/ 0 w 122"/>
                  <a:gd name="T73" fmla="*/ 2147483646 h 84"/>
                  <a:gd name="T74" fmla="*/ 0 w 122"/>
                  <a:gd name="T75" fmla="*/ 0 h 84"/>
                  <a:gd name="T76" fmla="*/ 2147483646 w 122"/>
                  <a:gd name="T77" fmla="*/ 0 h 8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2" h="84">
                    <a:moveTo>
                      <a:pt x="53" y="11"/>
                    </a:moveTo>
                    <a:cubicBezTo>
                      <a:pt x="53" y="14"/>
                      <a:pt x="53" y="14"/>
                      <a:pt x="53" y="14"/>
                    </a:cubicBezTo>
                    <a:cubicBezTo>
                      <a:pt x="47" y="15"/>
                      <a:pt x="43" y="16"/>
                      <a:pt x="40" y="18"/>
                    </a:cubicBezTo>
                    <a:cubicBezTo>
                      <a:pt x="37" y="21"/>
                      <a:pt x="35" y="24"/>
                      <a:pt x="35" y="27"/>
                    </a:cubicBezTo>
                    <a:cubicBezTo>
                      <a:pt x="35" y="30"/>
                      <a:pt x="36" y="32"/>
                      <a:pt x="38" y="34"/>
                    </a:cubicBezTo>
                    <a:cubicBezTo>
                      <a:pt x="39" y="36"/>
                      <a:pt x="41" y="37"/>
                      <a:pt x="43" y="38"/>
                    </a:cubicBezTo>
                    <a:cubicBezTo>
                      <a:pt x="45" y="39"/>
                      <a:pt x="48" y="40"/>
                      <a:pt x="53" y="4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2" y="51"/>
                      <a:pt x="50" y="50"/>
                      <a:pt x="50" y="49"/>
                    </a:cubicBezTo>
                    <a:cubicBezTo>
                      <a:pt x="49" y="49"/>
                      <a:pt x="49" y="48"/>
                      <a:pt x="49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9"/>
                      <a:pt x="34" y="50"/>
                      <a:pt x="35" y="52"/>
                    </a:cubicBezTo>
                    <a:cubicBezTo>
                      <a:pt x="36" y="53"/>
                      <a:pt x="37" y="54"/>
                      <a:pt x="39" y="56"/>
                    </a:cubicBezTo>
                    <a:cubicBezTo>
                      <a:pt x="41" y="57"/>
                      <a:pt x="42" y="58"/>
                      <a:pt x="45" y="59"/>
                    </a:cubicBezTo>
                    <a:cubicBezTo>
                      <a:pt x="47" y="59"/>
                      <a:pt x="50" y="60"/>
                      <a:pt x="53" y="60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62" y="60"/>
                      <a:pt x="64" y="60"/>
                      <a:pt x="66" y="59"/>
                    </a:cubicBezTo>
                    <a:cubicBezTo>
                      <a:pt x="68" y="58"/>
                      <a:pt x="70" y="58"/>
                      <a:pt x="72" y="56"/>
                    </a:cubicBezTo>
                    <a:cubicBezTo>
                      <a:pt x="74" y="55"/>
                      <a:pt x="76" y="54"/>
                      <a:pt x="77" y="52"/>
                    </a:cubicBezTo>
                    <a:cubicBezTo>
                      <a:pt x="78" y="50"/>
                      <a:pt x="78" y="48"/>
                      <a:pt x="78" y="46"/>
                    </a:cubicBezTo>
                    <a:cubicBezTo>
                      <a:pt x="78" y="42"/>
                      <a:pt x="77" y="39"/>
                      <a:pt x="74" y="36"/>
                    </a:cubicBezTo>
                    <a:cubicBezTo>
                      <a:pt x="71" y="35"/>
                      <a:pt x="66" y="33"/>
                      <a:pt x="59" y="31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60" y="23"/>
                      <a:pt x="61" y="24"/>
                      <a:pt x="61" y="24"/>
                    </a:cubicBezTo>
                    <a:cubicBezTo>
                      <a:pt x="62" y="24"/>
                      <a:pt x="62" y="25"/>
                      <a:pt x="62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6" y="22"/>
                      <a:pt x="74" y="19"/>
                      <a:pt x="71" y="18"/>
                    </a:cubicBezTo>
                    <a:cubicBezTo>
                      <a:pt x="68" y="16"/>
                      <a:pt x="64" y="15"/>
                      <a:pt x="59" y="14"/>
                    </a:cubicBezTo>
                    <a:cubicBezTo>
                      <a:pt x="59" y="11"/>
                      <a:pt x="59" y="11"/>
                      <a:pt x="59" y="11"/>
                    </a:cubicBezTo>
                    <a:lnTo>
                      <a:pt x="53" y="11"/>
                    </a:lnTo>
                    <a:close/>
                    <a:moveTo>
                      <a:pt x="122" y="0"/>
                    </a:moveTo>
                    <a:cubicBezTo>
                      <a:pt x="122" y="58"/>
                      <a:pt x="122" y="58"/>
                      <a:pt x="122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84"/>
                      <a:pt x="81" y="84"/>
                      <a:pt x="81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5" name="Freeform 1137"/>
              <p:cNvSpPr/>
              <p:nvPr/>
            </p:nvSpPr>
            <p:spPr bwMode="auto">
              <a:xfrm>
                <a:off x="3440113" y="5711826"/>
                <a:ext cx="12700" cy="19050"/>
              </a:xfrm>
              <a:custGeom>
                <a:avLst/>
                <a:gdLst>
                  <a:gd name="T0" fmla="*/ 2147483646 w 6"/>
                  <a:gd name="T1" fmla="*/ 2147483646 h 10"/>
                  <a:gd name="T2" fmla="*/ 2147483646 w 6"/>
                  <a:gd name="T3" fmla="*/ 2147483646 h 10"/>
                  <a:gd name="T4" fmla="*/ 0 w 6"/>
                  <a:gd name="T5" fmla="*/ 2147483646 h 10"/>
                  <a:gd name="T6" fmla="*/ 0 w 6"/>
                  <a:gd name="T7" fmla="*/ 0 h 10"/>
                  <a:gd name="T8" fmla="*/ 2147483646 w 6"/>
                  <a:gd name="T9" fmla="*/ 2147483646 h 10"/>
                  <a:gd name="T10" fmla="*/ 2147483646 w 6"/>
                  <a:gd name="T11" fmla="*/ 2147483646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6" y="5"/>
                    </a:moveTo>
                    <a:cubicBezTo>
                      <a:pt x="6" y="6"/>
                      <a:pt x="5" y="7"/>
                      <a:pt x="4" y="8"/>
                    </a:cubicBezTo>
                    <a:cubicBezTo>
                      <a:pt x="3" y="9"/>
                      <a:pt x="2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4" y="3"/>
                    </a:cubicBezTo>
                    <a:cubicBezTo>
                      <a:pt x="5" y="3"/>
                      <a:pt x="6" y="4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6" name="Freeform 1138"/>
              <p:cNvSpPr/>
              <p:nvPr/>
            </p:nvSpPr>
            <p:spPr bwMode="auto">
              <a:xfrm>
                <a:off x="3421063" y="5672138"/>
                <a:ext cx="7938" cy="15875"/>
              </a:xfrm>
              <a:custGeom>
                <a:avLst/>
                <a:gdLst>
                  <a:gd name="T0" fmla="*/ 0 w 4"/>
                  <a:gd name="T1" fmla="*/ 2147483646 h 8"/>
                  <a:gd name="T2" fmla="*/ 2147483646 w 4"/>
                  <a:gd name="T3" fmla="*/ 2147483646 h 8"/>
                  <a:gd name="T4" fmla="*/ 2147483646 w 4"/>
                  <a:gd name="T5" fmla="*/ 0 h 8"/>
                  <a:gd name="T6" fmla="*/ 2147483646 w 4"/>
                  <a:gd name="T7" fmla="*/ 2147483646 h 8"/>
                  <a:gd name="T8" fmla="*/ 2147483646 w 4"/>
                  <a:gd name="T9" fmla="*/ 2147483646 h 8"/>
                  <a:gd name="T10" fmla="*/ 0 w 4"/>
                  <a:gd name="T11" fmla="*/ 2147483646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7"/>
                      <a:pt x="1" y="6"/>
                    </a:cubicBezTo>
                    <a:cubicBezTo>
                      <a:pt x="1" y="6"/>
                      <a:pt x="0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4601029" y="2148115"/>
              <a:ext cx="725714" cy="72571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103185" y="2369684"/>
            <a:ext cx="725714" cy="725714"/>
            <a:chOff x="6373797" y="2235201"/>
            <a:chExt cx="725714" cy="725714"/>
          </a:xfrm>
          <a:solidFill>
            <a:schemeClr val="bg1"/>
          </a:solidFill>
        </p:grpSpPr>
        <p:grpSp>
          <p:nvGrpSpPr>
            <p:cNvPr id="78" name="组合 1243"/>
            <p:cNvGrpSpPr/>
            <p:nvPr/>
          </p:nvGrpSpPr>
          <p:grpSpPr bwMode="auto">
            <a:xfrm>
              <a:off x="6563519" y="2393498"/>
              <a:ext cx="346271" cy="409121"/>
              <a:chOff x="4025901" y="5580063"/>
              <a:chExt cx="463550" cy="547688"/>
            </a:xfrm>
            <a:grpFill/>
          </p:grpSpPr>
          <p:sp>
            <p:nvSpPr>
              <p:cNvPr id="80" name="Freeform 1139"/>
              <p:cNvSpPr>
                <a:spLocks noEditPoints="1"/>
              </p:cNvSpPr>
              <p:nvPr/>
            </p:nvSpPr>
            <p:spPr bwMode="auto">
              <a:xfrm>
                <a:off x="4203701" y="5580063"/>
                <a:ext cx="285750" cy="309563"/>
              </a:xfrm>
              <a:custGeom>
                <a:avLst/>
                <a:gdLst>
                  <a:gd name="T0" fmla="*/ 2147483646 w 144"/>
                  <a:gd name="T1" fmla="*/ 2147483646 h 156"/>
                  <a:gd name="T2" fmla="*/ 2147483646 w 144"/>
                  <a:gd name="T3" fmla="*/ 2147483646 h 156"/>
                  <a:gd name="T4" fmla="*/ 2147483646 w 144"/>
                  <a:gd name="T5" fmla="*/ 2147483646 h 156"/>
                  <a:gd name="T6" fmla="*/ 2147483646 w 144"/>
                  <a:gd name="T7" fmla="*/ 2147483646 h 156"/>
                  <a:gd name="T8" fmla="*/ 2147483646 w 144"/>
                  <a:gd name="T9" fmla="*/ 2147483646 h 156"/>
                  <a:gd name="T10" fmla="*/ 2147483646 w 144"/>
                  <a:gd name="T11" fmla="*/ 0 h 156"/>
                  <a:gd name="T12" fmla="*/ 2147483646 w 144"/>
                  <a:gd name="T13" fmla="*/ 2147483646 h 156"/>
                  <a:gd name="T14" fmla="*/ 2147483646 w 144"/>
                  <a:gd name="T15" fmla="*/ 2147483646 h 156"/>
                  <a:gd name="T16" fmla="*/ 2147483646 w 144"/>
                  <a:gd name="T17" fmla="*/ 2147483646 h 156"/>
                  <a:gd name="T18" fmla="*/ 2147483646 w 144"/>
                  <a:gd name="T19" fmla="*/ 2147483646 h 156"/>
                  <a:gd name="T20" fmla="*/ 2147483646 w 144"/>
                  <a:gd name="T21" fmla="*/ 2147483646 h 156"/>
                  <a:gd name="T22" fmla="*/ 0 w 144"/>
                  <a:gd name="T23" fmla="*/ 2147483646 h 156"/>
                  <a:gd name="T24" fmla="*/ 0 w 144"/>
                  <a:gd name="T25" fmla="*/ 0 h 156"/>
                  <a:gd name="T26" fmla="*/ 2147483646 w 144"/>
                  <a:gd name="T27" fmla="*/ 0 h 156"/>
                  <a:gd name="T28" fmla="*/ 2147483646 w 144"/>
                  <a:gd name="T29" fmla="*/ 2147483646 h 156"/>
                  <a:gd name="T30" fmla="*/ 2147483646 w 144"/>
                  <a:gd name="T31" fmla="*/ 2147483646 h 156"/>
                  <a:gd name="T32" fmla="*/ 2147483646 w 144"/>
                  <a:gd name="T33" fmla="*/ 2147483646 h 156"/>
                  <a:gd name="T34" fmla="*/ 2147483646 w 144"/>
                  <a:gd name="T35" fmla="*/ 2147483646 h 156"/>
                  <a:gd name="T36" fmla="*/ 2147483646 w 144"/>
                  <a:gd name="T37" fmla="*/ 2147483646 h 156"/>
                  <a:gd name="T38" fmla="*/ 2147483646 w 144"/>
                  <a:gd name="T39" fmla="*/ 2147483646 h 156"/>
                  <a:gd name="T40" fmla="*/ 2147483646 w 144"/>
                  <a:gd name="T41" fmla="*/ 2147483646 h 156"/>
                  <a:gd name="T42" fmla="*/ 2147483646 w 144"/>
                  <a:gd name="T43" fmla="*/ 2147483646 h 156"/>
                  <a:gd name="T44" fmla="*/ 2147483646 w 144"/>
                  <a:gd name="T45" fmla="*/ 2147483646 h 156"/>
                  <a:gd name="T46" fmla="*/ 2147483646 w 144"/>
                  <a:gd name="T47" fmla="*/ 2147483646 h 156"/>
                  <a:gd name="T48" fmla="*/ 2147483646 w 144"/>
                  <a:gd name="T49" fmla="*/ 2147483646 h 156"/>
                  <a:gd name="T50" fmla="*/ 2147483646 w 144"/>
                  <a:gd name="T51" fmla="*/ 2147483646 h 156"/>
                  <a:gd name="T52" fmla="*/ 2147483646 w 144"/>
                  <a:gd name="T53" fmla="*/ 2147483646 h 156"/>
                  <a:gd name="T54" fmla="*/ 2147483646 w 144"/>
                  <a:gd name="T55" fmla="*/ 2147483646 h 156"/>
                  <a:gd name="T56" fmla="*/ 2147483646 w 144"/>
                  <a:gd name="T57" fmla="*/ 2147483646 h 15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44" h="156">
                    <a:moveTo>
                      <a:pt x="54" y="91"/>
                    </a:moveTo>
                    <a:cubicBezTo>
                      <a:pt x="54" y="83"/>
                      <a:pt x="54" y="83"/>
                      <a:pt x="5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91"/>
                      <a:pt x="24" y="91"/>
                      <a:pt x="24" y="91"/>
                    </a:cubicBezTo>
                    <a:lnTo>
                      <a:pt x="54" y="91"/>
                    </a:lnTo>
                    <a:close/>
                    <a:moveTo>
                      <a:pt x="144" y="0"/>
                    </a:moveTo>
                    <a:cubicBezTo>
                      <a:pt x="144" y="111"/>
                      <a:pt x="144" y="111"/>
                      <a:pt x="144" y="111"/>
                    </a:cubicBezTo>
                    <a:cubicBezTo>
                      <a:pt x="75" y="111"/>
                      <a:pt x="75" y="111"/>
                      <a:pt x="75" y="111"/>
                    </a:cubicBezTo>
                    <a:cubicBezTo>
                      <a:pt x="27" y="156"/>
                      <a:pt x="27" y="156"/>
                      <a:pt x="27" y="156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6" y="97"/>
                      <a:pt x="11" y="87"/>
                      <a:pt x="0" y="8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44" y="0"/>
                    </a:lnTo>
                    <a:close/>
                    <a:moveTo>
                      <a:pt x="121" y="47"/>
                    </a:moveTo>
                    <a:cubicBezTo>
                      <a:pt x="121" y="39"/>
                      <a:pt x="121" y="39"/>
                      <a:pt x="121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47"/>
                      <a:pt x="24" y="47"/>
                      <a:pt x="24" y="47"/>
                    </a:cubicBezTo>
                    <a:lnTo>
                      <a:pt x="121" y="47"/>
                    </a:lnTo>
                    <a:close/>
                    <a:moveTo>
                      <a:pt x="121" y="27"/>
                    </a:moveTo>
                    <a:cubicBezTo>
                      <a:pt x="121" y="19"/>
                      <a:pt x="121" y="19"/>
                      <a:pt x="1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7"/>
                      <a:pt x="24" y="27"/>
                      <a:pt x="24" y="27"/>
                    </a:cubicBezTo>
                    <a:lnTo>
                      <a:pt x="121" y="27"/>
                    </a:lnTo>
                    <a:close/>
                    <a:moveTo>
                      <a:pt x="72" y="71"/>
                    </a:moveTo>
                    <a:cubicBezTo>
                      <a:pt x="72" y="62"/>
                      <a:pt x="72" y="62"/>
                      <a:pt x="72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4" y="71"/>
                      <a:pt x="24" y="71"/>
                      <a:pt x="24" y="71"/>
                    </a:cubicBezTo>
                    <a:lnTo>
                      <a:pt x="72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1" name="Freeform 1140"/>
              <p:cNvSpPr>
                <a:spLocks noEditPoints="1"/>
              </p:cNvSpPr>
              <p:nvPr/>
            </p:nvSpPr>
            <p:spPr bwMode="auto">
              <a:xfrm>
                <a:off x="4025901" y="5894388"/>
                <a:ext cx="296863" cy="233363"/>
              </a:xfrm>
              <a:custGeom>
                <a:avLst/>
                <a:gdLst>
                  <a:gd name="T0" fmla="*/ 0 w 149"/>
                  <a:gd name="T1" fmla="*/ 2147483646 h 117"/>
                  <a:gd name="T2" fmla="*/ 2147483646 w 149"/>
                  <a:gd name="T3" fmla="*/ 0 h 117"/>
                  <a:gd name="T4" fmla="*/ 2147483646 w 149"/>
                  <a:gd name="T5" fmla="*/ 2147483646 h 117"/>
                  <a:gd name="T6" fmla="*/ 2147483646 w 149"/>
                  <a:gd name="T7" fmla="*/ 0 h 117"/>
                  <a:gd name="T8" fmla="*/ 2147483646 w 149"/>
                  <a:gd name="T9" fmla="*/ 2147483646 h 117"/>
                  <a:gd name="T10" fmla="*/ 2147483646 w 149"/>
                  <a:gd name="T11" fmla="*/ 2147483646 h 117"/>
                  <a:gd name="T12" fmla="*/ 2147483646 w 149"/>
                  <a:gd name="T13" fmla="*/ 2147483646 h 117"/>
                  <a:gd name="T14" fmla="*/ 2147483646 w 149"/>
                  <a:gd name="T15" fmla="*/ 2147483646 h 117"/>
                  <a:gd name="T16" fmla="*/ 0 w 149"/>
                  <a:gd name="T17" fmla="*/ 2147483646 h 117"/>
                  <a:gd name="T18" fmla="*/ 0 w 149"/>
                  <a:gd name="T19" fmla="*/ 2147483646 h 117"/>
                  <a:gd name="T20" fmla="*/ 2147483646 w 149"/>
                  <a:gd name="T21" fmla="*/ 2147483646 h 117"/>
                  <a:gd name="T22" fmla="*/ 2147483646 w 149"/>
                  <a:gd name="T23" fmla="*/ 2147483646 h 117"/>
                  <a:gd name="T24" fmla="*/ 2147483646 w 149"/>
                  <a:gd name="T25" fmla="*/ 2147483646 h 117"/>
                  <a:gd name="T26" fmla="*/ 2147483646 w 149"/>
                  <a:gd name="T27" fmla="*/ 2147483646 h 117"/>
                  <a:gd name="T28" fmla="*/ 2147483646 w 149"/>
                  <a:gd name="T29" fmla="*/ 2147483646 h 1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49" h="117">
                    <a:moveTo>
                      <a:pt x="0" y="51"/>
                    </a:moveTo>
                    <a:cubicBezTo>
                      <a:pt x="0" y="20"/>
                      <a:pt x="25" y="6"/>
                      <a:pt x="46" y="0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25" y="6"/>
                      <a:pt x="149" y="20"/>
                      <a:pt x="149" y="51"/>
                    </a:cubicBezTo>
                    <a:cubicBezTo>
                      <a:pt x="149" y="105"/>
                      <a:pt x="149" y="117"/>
                      <a:pt x="149" y="117"/>
                    </a:cubicBezTo>
                    <a:cubicBezTo>
                      <a:pt x="94" y="117"/>
                      <a:pt x="94" y="117"/>
                      <a:pt x="94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17"/>
                      <a:pt x="0" y="105"/>
                      <a:pt x="0" y="51"/>
                    </a:cubicBezTo>
                    <a:close/>
                    <a:moveTo>
                      <a:pt x="134" y="66"/>
                    </a:moveTo>
                    <a:cubicBezTo>
                      <a:pt x="134" y="52"/>
                      <a:pt x="134" y="52"/>
                      <a:pt x="134" y="52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1" y="66"/>
                      <a:pt x="101" y="66"/>
                      <a:pt x="101" y="66"/>
                    </a:cubicBezTo>
                    <a:lnTo>
                      <a:pt x="13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2" name="Freeform 1141"/>
              <p:cNvSpPr/>
              <p:nvPr/>
            </p:nvSpPr>
            <p:spPr bwMode="auto">
              <a:xfrm>
                <a:off x="4152901" y="5910263"/>
                <a:ext cx="44450" cy="111125"/>
              </a:xfrm>
              <a:custGeom>
                <a:avLst/>
                <a:gdLst>
                  <a:gd name="T0" fmla="*/ 2147483646 w 28"/>
                  <a:gd name="T1" fmla="*/ 0 h 70"/>
                  <a:gd name="T2" fmla="*/ 2147483646 w 28"/>
                  <a:gd name="T3" fmla="*/ 0 h 70"/>
                  <a:gd name="T4" fmla="*/ 2147483646 w 28"/>
                  <a:gd name="T5" fmla="*/ 2147483646 h 70"/>
                  <a:gd name="T6" fmla="*/ 2147483646 w 28"/>
                  <a:gd name="T7" fmla="*/ 2147483646 h 70"/>
                  <a:gd name="T8" fmla="*/ 0 w 28"/>
                  <a:gd name="T9" fmla="*/ 2147483646 h 70"/>
                  <a:gd name="T10" fmla="*/ 2147483646 w 28"/>
                  <a:gd name="T11" fmla="*/ 0 h 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8" h="70">
                    <a:moveTo>
                      <a:pt x="11" y="0"/>
                    </a:moveTo>
                    <a:lnTo>
                      <a:pt x="17" y="0"/>
                    </a:lnTo>
                    <a:lnTo>
                      <a:pt x="28" y="35"/>
                    </a:lnTo>
                    <a:lnTo>
                      <a:pt x="14" y="70"/>
                    </a:lnTo>
                    <a:lnTo>
                      <a:pt x="0" y="35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3" name="Freeform 1142"/>
              <p:cNvSpPr/>
              <p:nvPr/>
            </p:nvSpPr>
            <p:spPr bwMode="auto">
              <a:xfrm>
                <a:off x="4119563" y="5756276"/>
                <a:ext cx="107950" cy="141288"/>
              </a:xfrm>
              <a:custGeom>
                <a:avLst/>
                <a:gdLst>
                  <a:gd name="T0" fmla="*/ 2147483646 w 54"/>
                  <a:gd name="T1" fmla="*/ 2147483646 h 71"/>
                  <a:gd name="T2" fmla="*/ 2147483646 w 54"/>
                  <a:gd name="T3" fmla="*/ 2147483646 h 71"/>
                  <a:gd name="T4" fmla="*/ 0 w 54"/>
                  <a:gd name="T5" fmla="*/ 2147483646 h 71"/>
                  <a:gd name="T6" fmla="*/ 2147483646 w 54"/>
                  <a:gd name="T7" fmla="*/ 0 h 71"/>
                  <a:gd name="T8" fmla="*/ 2147483646 w 54"/>
                  <a:gd name="T9" fmla="*/ 2147483646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71">
                    <a:moveTo>
                      <a:pt x="54" y="35"/>
                    </a:moveTo>
                    <a:cubicBezTo>
                      <a:pt x="54" y="55"/>
                      <a:pt x="39" y="71"/>
                      <a:pt x="27" y="71"/>
                    </a:cubicBezTo>
                    <a:cubicBezTo>
                      <a:pt x="15" y="71"/>
                      <a:pt x="0" y="55"/>
                      <a:pt x="0" y="35"/>
                    </a:cubicBezTo>
                    <a:cubicBezTo>
                      <a:pt x="0" y="16"/>
                      <a:pt x="5" y="0"/>
                      <a:pt x="27" y="0"/>
                    </a:cubicBezTo>
                    <a:cubicBezTo>
                      <a:pt x="48" y="0"/>
                      <a:pt x="54" y="16"/>
                      <a:pt x="5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6373797" y="2235201"/>
              <a:ext cx="725714" cy="72571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05341" y="2369684"/>
            <a:ext cx="725714" cy="725714"/>
            <a:chOff x="7399169" y="2388053"/>
            <a:chExt cx="725714" cy="725714"/>
          </a:xfrm>
          <a:solidFill>
            <a:schemeClr val="bg1"/>
          </a:solidFill>
        </p:grpSpPr>
        <p:grpSp>
          <p:nvGrpSpPr>
            <p:cNvPr id="85" name="组合 1263"/>
            <p:cNvGrpSpPr/>
            <p:nvPr/>
          </p:nvGrpSpPr>
          <p:grpSpPr bwMode="auto">
            <a:xfrm>
              <a:off x="7570553" y="2565400"/>
              <a:ext cx="382946" cy="371021"/>
              <a:chOff x="6437313" y="4933951"/>
              <a:chExt cx="458788" cy="444500"/>
            </a:xfrm>
            <a:grpFill/>
          </p:grpSpPr>
          <p:sp>
            <p:nvSpPr>
              <p:cNvPr id="87" name="Freeform 1104"/>
              <p:cNvSpPr>
                <a:spLocks noEditPoints="1"/>
              </p:cNvSpPr>
              <p:nvPr/>
            </p:nvSpPr>
            <p:spPr bwMode="auto">
              <a:xfrm>
                <a:off x="6770688" y="5164138"/>
                <a:ext cx="125413" cy="214313"/>
              </a:xfrm>
              <a:custGeom>
                <a:avLst/>
                <a:gdLst>
                  <a:gd name="T0" fmla="*/ 2147483646 w 79"/>
                  <a:gd name="T1" fmla="*/ 0 h 135"/>
                  <a:gd name="T2" fmla="*/ 2147483646 w 79"/>
                  <a:gd name="T3" fmla="*/ 2147483646 h 135"/>
                  <a:gd name="T4" fmla="*/ 0 w 79"/>
                  <a:gd name="T5" fmla="*/ 2147483646 h 135"/>
                  <a:gd name="T6" fmla="*/ 0 w 79"/>
                  <a:gd name="T7" fmla="*/ 0 h 135"/>
                  <a:gd name="T8" fmla="*/ 2147483646 w 79"/>
                  <a:gd name="T9" fmla="*/ 0 h 135"/>
                  <a:gd name="T10" fmla="*/ 2147483646 w 79"/>
                  <a:gd name="T11" fmla="*/ 2147483646 h 135"/>
                  <a:gd name="T12" fmla="*/ 2147483646 w 79"/>
                  <a:gd name="T13" fmla="*/ 2147483646 h 135"/>
                  <a:gd name="T14" fmla="*/ 2147483646 w 79"/>
                  <a:gd name="T15" fmla="*/ 2147483646 h 135"/>
                  <a:gd name="T16" fmla="*/ 2147483646 w 79"/>
                  <a:gd name="T17" fmla="*/ 2147483646 h 135"/>
                  <a:gd name="T18" fmla="*/ 2147483646 w 79"/>
                  <a:gd name="T19" fmla="*/ 2147483646 h 135"/>
                  <a:gd name="T20" fmla="*/ 2147483646 w 79"/>
                  <a:gd name="T21" fmla="*/ 2147483646 h 135"/>
                  <a:gd name="T22" fmla="*/ 2147483646 w 79"/>
                  <a:gd name="T23" fmla="*/ 2147483646 h 135"/>
                  <a:gd name="T24" fmla="*/ 2147483646 w 79"/>
                  <a:gd name="T25" fmla="*/ 2147483646 h 135"/>
                  <a:gd name="T26" fmla="*/ 2147483646 w 79"/>
                  <a:gd name="T27" fmla="*/ 2147483646 h 135"/>
                  <a:gd name="T28" fmla="*/ 2147483646 w 79"/>
                  <a:gd name="T29" fmla="*/ 2147483646 h 135"/>
                  <a:gd name="T30" fmla="*/ 2147483646 w 79"/>
                  <a:gd name="T31" fmla="*/ 2147483646 h 135"/>
                  <a:gd name="T32" fmla="*/ 2147483646 w 79"/>
                  <a:gd name="T33" fmla="*/ 2147483646 h 135"/>
                  <a:gd name="T34" fmla="*/ 2147483646 w 79"/>
                  <a:gd name="T35" fmla="*/ 2147483646 h 135"/>
                  <a:gd name="T36" fmla="*/ 2147483646 w 79"/>
                  <a:gd name="T37" fmla="*/ 2147483646 h 135"/>
                  <a:gd name="T38" fmla="*/ 2147483646 w 79"/>
                  <a:gd name="T39" fmla="*/ 2147483646 h 135"/>
                  <a:gd name="T40" fmla="*/ 2147483646 w 79"/>
                  <a:gd name="T41" fmla="*/ 2147483646 h 135"/>
                  <a:gd name="T42" fmla="*/ 2147483646 w 79"/>
                  <a:gd name="T43" fmla="*/ 2147483646 h 135"/>
                  <a:gd name="T44" fmla="*/ 2147483646 w 79"/>
                  <a:gd name="T45" fmla="*/ 2147483646 h 135"/>
                  <a:gd name="T46" fmla="*/ 2147483646 w 79"/>
                  <a:gd name="T47" fmla="*/ 2147483646 h 135"/>
                  <a:gd name="T48" fmla="*/ 2147483646 w 79"/>
                  <a:gd name="T49" fmla="*/ 2147483646 h 135"/>
                  <a:gd name="T50" fmla="*/ 2147483646 w 79"/>
                  <a:gd name="T51" fmla="*/ 2147483646 h 135"/>
                  <a:gd name="T52" fmla="*/ 2147483646 w 79"/>
                  <a:gd name="T53" fmla="*/ 2147483646 h 135"/>
                  <a:gd name="T54" fmla="*/ 2147483646 w 79"/>
                  <a:gd name="T55" fmla="*/ 2147483646 h 135"/>
                  <a:gd name="T56" fmla="*/ 2147483646 w 79"/>
                  <a:gd name="T57" fmla="*/ 2147483646 h 135"/>
                  <a:gd name="T58" fmla="*/ 2147483646 w 79"/>
                  <a:gd name="T59" fmla="*/ 2147483646 h 135"/>
                  <a:gd name="T60" fmla="*/ 2147483646 w 79"/>
                  <a:gd name="T61" fmla="*/ 2147483646 h 135"/>
                  <a:gd name="T62" fmla="*/ 2147483646 w 79"/>
                  <a:gd name="T63" fmla="*/ 2147483646 h 135"/>
                  <a:gd name="T64" fmla="*/ 2147483646 w 79"/>
                  <a:gd name="T65" fmla="*/ 2147483646 h 135"/>
                  <a:gd name="T66" fmla="*/ 2147483646 w 79"/>
                  <a:gd name="T67" fmla="*/ 2147483646 h 135"/>
                  <a:gd name="T68" fmla="*/ 2147483646 w 79"/>
                  <a:gd name="T69" fmla="*/ 2147483646 h 13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79" h="135">
                    <a:moveTo>
                      <a:pt x="79" y="0"/>
                    </a:moveTo>
                    <a:lnTo>
                      <a:pt x="79" y="135"/>
                    </a:lnTo>
                    <a:lnTo>
                      <a:pt x="0" y="135"/>
                    </a:lnTo>
                    <a:lnTo>
                      <a:pt x="0" y="0"/>
                    </a:lnTo>
                    <a:lnTo>
                      <a:pt x="79" y="0"/>
                    </a:lnTo>
                    <a:close/>
                    <a:moveTo>
                      <a:pt x="66" y="65"/>
                    </a:moveTo>
                    <a:lnTo>
                      <a:pt x="66" y="49"/>
                    </a:lnTo>
                    <a:lnTo>
                      <a:pt x="52" y="49"/>
                    </a:lnTo>
                    <a:lnTo>
                      <a:pt x="52" y="65"/>
                    </a:lnTo>
                    <a:lnTo>
                      <a:pt x="66" y="65"/>
                    </a:lnTo>
                    <a:close/>
                    <a:moveTo>
                      <a:pt x="65" y="39"/>
                    </a:moveTo>
                    <a:lnTo>
                      <a:pt x="65" y="22"/>
                    </a:lnTo>
                    <a:lnTo>
                      <a:pt x="52" y="22"/>
                    </a:lnTo>
                    <a:lnTo>
                      <a:pt x="52" y="39"/>
                    </a:lnTo>
                    <a:lnTo>
                      <a:pt x="65" y="39"/>
                    </a:lnTo>
                    <a:close/>
                    <a:moveTo>
                      <a:pt x="46" y="65"/>
                    </a:moveTo>
                    <a:lnTo>
                      <a:pt x="46" y="49"/>
                    </a:lnTo>
                    <a:lnTo>
                      <a:pt x="32" y="49"/>
                    </a:lnTo>
                    <a:lnTo>
                      <a:pt x="32" y="65"/>
                    </a:lnTo>
                    <a:lnTo>
                      <a:pt x="46" y="65"/>
                    </a:lnTo>
                    <a:close/>
                    <a:moveTo>
                      <a:pt x="45" y="39"/>
                    </a:moveTo>
                    <a:lnTo>
                      <a:pt x="45" y="22"/>
                    </a:lnTo>
                    <a:lnTo>
                      <a:pt x="32" y="22"/>
                    </a:lnTo>
                    <a:lnTo>
                      <a:pt x="32" y="39"/>
                    </a:lnTo>
                    <a:lnTo>
                      <a:pt x="45" y="39"/>
                    </a:lnTo>
                    <a:close/>
                    <a:moveTo>
                      <a:pt x="26" y="65"/>
                    </a:moveTo>
                    <a:lnTo>
                      <a:pt x="26" y="49"/>
                    </a:lnTo>
                    <a:lnTo>
                      <a:pt x="13" y="49"/>
                    </a:lnTo>
                    <a:lnTo>
                      <a:pt x="13" y="65"/>
                    </a:lnTo>
                    <a:lnTo>
                      <a:pt x="26" y="65"/>
                    </a:lnTo>
                    <a:close/>
                    <a:moveTo>
                      <a:pt x="26" y="39"/>
                    </a:moveTo>
                    <a:lnTo>
                      <a:pt x="26" y="22"/>
                    </a:lnTo>
                    <a:lnTo>
                      <a:pt x="13" y="22"/>
                    </a:lnTo>
                    <a:lnTo>
                      <a:pt x="13" y="39"/>
                    </a:lnTo>
                    <a:lnTo>
                      <a:pt x="2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8" name="Freeform 1105"/>
              <p:cNvSpPr>
                <a:spLocks noEditPoints="1"/>
              </p:cNvSpPr>
              <p:nvPr/>
            </p:nvSpPr>
            <p:spPr bwMode="auto">
              <a:xfrm>
                <a:off x="6580188" y="4933951"/>
                <a:ext cx="177800" cy="444500"/>
              </a:xfrm>
              <a:custGeom>
                <a:avLst/>
                <a:gdLst>
                  <a:gd name="T0" fmla="*/ 2147483646 w 112"/>
                  <a:gd name="T1" fmla="*/ 0 h 280"/>
                  <a:gd name="T2" fmla="*/ 2147483646 w 112"/>
                  <a:gd name="T3" fmla="*/ 2147483646 h 280"/>
                  <a:gd name="T4" fmla="*/ 2147483646 w 112"/>
                  <a:gd name="T5" fmla="*/ 2147483646 h 280"/>
                  <a:gd name="T6" fmla="*/ 2147483646 w 112"/>
                  <a:gd name="T7" fmla="*/ 2147483646 h 280"/>
                  <a:gd name="T8" fmla="*/ 0 w 112"/>
                  <a:gd name="T9" fmla="*/ 2147483646 h 280"/>
                  <a:gd name="T10" fmla="*/ 0 w 112"/>
                  <a:gd name="T11" fmla="*/ 0 h 280"/>
                  <a:gd name="T12" fmla="*/ 2147483646 w 112"/>
                  <a:gd name="T13" fmla="*/ 0 h 280"/>
                  <a:gd name="T14" fmla="*/ 2147483646 w 112"/>
                  <a:gd name="T15" fmla="*/ 2147483646 h 280"/>
                  <a:gd name="T16" fmla="*/ 2147483646 w 112"/>
                  <a:gd name="T17" fmla="*/ 2147483646 h 280"/>
                  <a:gd name="T18" fmla="*/ 2147483646 w 112"/>
                  <a:gd name="T19" fmla="*/ 2147483646 h 280"/>
                  <a:gd name="T20" fmla="*/ 2147483646 w 112"/>
                  <a:gd name="T21" fmla="*/ 2147483646 h 280"/>
                  <a:gd name="T22" fmla="*/ 2147483646 w 112"/>
                  <a:gd name="T23" fmla="*/ 2147483646 h 280"/>
                  <a:gd name="T24" fmla="*/ 2147483646 w 112"/>
                  <a:gd name="T25" fmla="*/ 2147483646 h 280"/>
                  <a:gd name="T26" fmla="*/ 2147483646 w 112"/>
                  <a:gd name="T27" fmla="*/ 2147483646 h 280"/>
                  <a:gd name="T28" fmla="*/ 2147483646 w 112"/>
                  <a:gd name="T29" fmla="*/ 2147483646 h 280"/>
                  <a:gd name="T30" fmla="*/ 2147483646 w 112"/>
                  <a:gd name="T31" fmla="*/ 2147483646 h 280"/>
                  <a:gd name="T32" fmla="*/ 2147483646 w 112"/>
                  <a:gd name="T33" fmla="*/ 2147483646 h 280"/>
                  <a:gd name="T34" fmla="*/ 2147483646 w 112"/>
                  <a:gd name="T35" fmla="*/ 2147483646 h 280"/>
                  <a:gd name="T36" fmla="*/ 2147483646 w 112"/>
                  <a:gd name="T37" fmla="*/ 2147483646 h 280"/>
                  <a:gd name="T38" fmla="*/ 2147483646 w 112"/>
                  <a:gd name="T39" fmla="*/ 2147483646 h 280"/>
                  <a:gd name="T40" fmla="*/ 2147483646 w 112"/>
                  <a:gd name="T41" fmla="*/ 2147483646 h 280"/>
                  <a:gd name="T42" fmla="*/ 2147483646 w 112"/>
                  <a:gd name="T43" fmla="*/ 2147483646 h 280"/>
                  <a:gd name="T44" fmla="*/ 2147483646 w 112"/>
                  <a:gd name="T45" fmla="*/ 2147483646 h 280"/>
                  <a:gd name="T46" fmla="*/ 2147483646 w 112"/>
                  <a:gd name="T47" fmla="*/ 2147483646 h 280"/>
                  <a:gd name="T48" fmla="*/ 2147483646 w 112"/>
                  <a:gd name="T49" fmla="*/ 2147483646 h 280"/>
                  <a:gd name="T50" fmla="*/ 2147483646 w 112"/>
                  <a:gd name="T51" fmla="*/ 2147483646 h 280"/>
                  <a:gd name="T52" fmla="*/ 2147483646 w 112"/>
                  <a:gd name="T53" fmla="*/ 2147483646 h 280"/>
                  <a:gd name="T54" fmla="*/ 2147483646 w 112"/>
                  <a:gd name="T55" fmla="*/ 2147483646 h 280"/>
                  <a:gd name="T56" fmla="*/ 2147483646 w 112"/>
                  <a:gd name="T57" fmla="*/ 2147483646 h 280"/>
                  <a:gd name="T58" fmla="*/ 2147483646 w 112"/>
                  <a:gd name="T59" fmla="*/ 2147483646 h 280"/>
                  <a:gd name="T60" fmla="*/ 2147483646 w 112"/>
                  <a:gd name="T61" fmla="*/ 2147483646 h 280"/>
                  <a:gd name="T62" fmla="*/ 2147483646 w 112"/>
                  <a:gd name="T63" fmla="*/ 2147483646 h 280"/>
                  <a:gd name="T64" fmla="*/ 2147483646 w 112"/>
                  <a:gd name="T65" fmla="*/ 2147483646 h 280"/>
                  <a:gd name="T66" fmla="*/ 2147483646 w 112"/>
                  <a:gd name="T67" fmla="*/ 2147483646 h 280"/>
                  <a:gd name="T68" fmla="*/ 2147483646 w 112"/>
                  <a:gd name="T69" fmla="*/ 2147483646 h 280"/>
                  <a:gd name="T70" fmla="*/ 2147483646 w 112"/>
                  <a:gd name="T71" fmla="*/ 2147483646 h 280"/>
                  <a:gd name="T72" fmla="*/ 2147483646 w 112"/>
                  <a:gd name="T73" fmla="*/ 2147483646 h 280"/>
                  <a:gd name="T74" fmla="*/ 2147483646 w 112"/>
                  <a:gd name="T75" fmla="*/ 2147483646 h 280"/>
                  <a:gd name="T76" fmla="*/ 2147483646 w 112"/>
                  <a:gd name="T77" fmla="*/ 2147483646 h 280"/>
                  <a:gd name="T78" fmla="*/ 2147483646 w 112"/>
                  <a:gd name="T79" fmla="*/ 2147483646 h 280"/>
                  <a:gd name="T80" fmla="*/ 2147483646 w 112"/>
                  <a:gd name="T81" fmla="*/ 2147483646 h 280"/>
                  <a:gd name="T82" fmla="*/ 2147483646 w 112"/>
                  <a:gd name="T83" fmla="*/ 2147483646 h 28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12" h="280">
                    <a:moveTo>
                      <a:pt x="112" y="0"/>
                    </a:moveTo>
                    <a:lnTo>
                      <a:pt x="112" y="280"/>
                    </a:lnTo>
                    <a:lnTo>
                      <a:pt x="42" y="280"/>
                    </a:lnTo>
                    <a:lnTo>
                      <a:pt x="42" y="47"/>
                    </a:lnTo>
                    <a:lnTo>
                      <a:pt x="0" y="47"/>
                    </a:lnTo>
                    <a:lnTo>
                      <a:pt x="0" y="0"/>
                    </a:lnTo>
                    <a:lnTo>
                      <a:pt x="112" y="0"/>
                    </a:lnTo>
                    <a:close/>
                    <a:moveTo>
                      <a:pt x="98" y="143"/>
                    </a:moveTo>
                    <a:lnTo>
                      <a:pt x="98" y="131"/>
                    </a:lnTo>
                    <a:lnTo>
                      <a:pt x="57" y="131"/>
                    </a:lnTo>
                    <a:lnTo>
                      <a:pt x="57" y="143"/>
                    </a:lnTo>
                    <a:lnTo>
                      <a:pt x="98" y="143"/>
                    </a:lnTo>
                    <a:close/>
                    <a:moveTo>
                      <a:pt x="98" y="108"/>
                    </a:moveTo>
                    <a:lnTo>
                      <a:pt x="98" y="96"/>
                    </a:lnTo>
                    <a:lnTo>
                      <a:pt x="57" y="96"/>
                    </a:lnTo>
                    <a:lnTo>
                      <a:pt x="57" y="108"/>
                    </a:lnTo>
                    <a:lnTo>
                      <a:pt x="98" y="108"/>
                    </a:lnTo>
                    <a:close/>
                    <a:moveTo>
                      <a:pt x="97" y="242"/>
                    </a:moveTo>
                    <a:lnTo>
                      <a:pt x="97" y="230"/>
                    </a:lnTo>
                    <a:lnTo>
                      <a:pt x="57" y="230"/>
                    </a:lnTo>
                    <a:lnTo>
                      <a:pt x="57" y="242"/>
                    </a:lnTo>
                    <a:lnTo>
                      <a:pt x="97" y="242"/>
                    </a:lnTo>
                    <a:close/>
                    <a:moveTo>
                      <a:pt x="97" y="76"/>
                    </a:moveTo>
                    <a:lnTo>
                      <a:pt x="97" y="63"/>
                    </a:lnTo>
                    <a:lnTo>
                      <a:pt x="57" y="63"/>
                    </a:lnTo>
                    <a:lnTo>
                      <a:pt x="57" y="76"/>
                    </a:lnTo>
                    <a:lnTo>
                      <a:pt x="97" y="76"/>
                    </a:lnTo>
                    <a:close/>
                    <a:moveTo>
                      <a:pt x="97" y="41"/>
                    </a:moveTo>
                    <a:lnTo>
                      <a:pt x="97" y="28"/>
                    </a:lnTo>
                    <a:lnTo>
                      <a:pt x="57" y="28"/>
                    </a:lnTo>
                    <a:lnTo>
                      <a:pt x="57" y="41"/>
                    </a:lnTo>
                    <a:lnTo>
                      <a:pt x="97" y="41"/>
                    </a:lnTo>
                    <a:close/>
                    <a:moveTo>
                      <a:pt x="97" y="210"/>
                    </a:moveTo>
                    <a:lnTo>
                      <a:pt x="97" y="197"/>
                    </a:lnTo>
                    <a:lnTo>
                      <a:pt x="57" y="197"/>
                    </a:lnTo>
                    <a:lnTo>
                      <a:pt x="57" y="210"/>
                    </a:lnTo>
                    <a:lnTo>
                      <a:pt x="97" y="210"/>
                    </a:lnTo>
                    <a:close/>
                    <a:moveTo>
                      <a:pt x="97" y="176"/>
                    </a:moveTo>
                    <a:lnTo>
                      <a:pt x="97" y="163"/>
                    </a:lnTo>
                    <a:lnTo>
                      <a:pt x="57" y="163"/>
                    </a:lnTo>
                    <a:lnTo>
                      <a:pt x="57" y="176"/>
                    </a:lnTo>
                    <a:lnTo>
                      <a:pt x="97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9" name="Freeform 1106"/>
              <p:cNvSpPr>
                <a:spLocks noEditPoints="1"/>
              </p:cNvSpPr>
              <p:nvPr/>
            </p:nvSpPr>
            <p:spPr bwMode="auto">
              <a:xfrm>
                <a:off x="6437313" y="5030788"/>
                <a:ext cx="188913" cy="347663"/>
              </a:xfrm>
              <a:custGeom>
                <a:avLst/>
                <a:gdLst>
                  <a:gd name="T0" fmla="*/ 2147483646 w 119"/>
                  <a:gd name="T1" fmla="*/ 2147483646 h 219"/>
                  <a:gd name="T2" fmla="*/ 2147483646 w 119"/>
                  <a:gd name="T3" fmla="*/ 2147483646 h 219"/>
                  <a:gd name="T4" fmla="*/ 2147483646 w 119"/>
                  <a:gd name="T5" fmla="*/ 2147483646 h 219"/>
                  <a:gd name="T6" fmla="*/ 2147483646 w 119"/>
                  <a:gd name="T7" fmla="*/ 2147483646 h 219"/>
                  <a:gd name="T8" fmla="*/ 2147483646 w 119"/>
                  <a:gd name="T9" fmla="*/ 2147483646 h 219"/>
                  <a:gd name="T10" fmla="*/ 2147483646 w 119"/>
                  <a:gd name="T11" fmla="*/ 2147483646 h 219"/>
                  <a:gd name="T12" fmla="*/ 2147483646 w 119"/>
                  <a:gd name="T13" fmla="*/ 2147483646 h 219"/>
                  <a:gd name="T14" fmla="*/ 2147483646 w 119"/>
                  <a:gd name="T15" fmla="*/ 2147483646 h 219"/>
                  <a:gd name="T16" fmla="*/ 2147483646 w 119"/>
                  <a:gd name="T17" fmla="*/ 2147483646 h 219"/>
                  <a:gd name="T18" fmla="*/ 2147483646 w 119"/>
                  <a:gd name="T19" fmla="*/ 2147483646 h 219"/>
                  <a:gd name="T20" fmla="*/ 2147483646 w 119"/>
                  <a:gd name="T21" fmla="*/ 2147483646 h 219"/>
                  <a:gd name="T22" fmla="*/ 0 w 119"/>
                  <a:gd name="T23" fmla="*/ 0 h 219"/>
                  <a:gd name="T24" fmla="*/ 2147483646 w 119"/>
                  <a:gd name="T25" fmla="*/ 2147483646 h 219"/>
                  <a:gd name="T26" fmla="*/ 2147483646 w 119"/>
                  <a:gd name="T27" fmla="*/ 2147483646 h 219"/>
                  <a:gd name="T28" fmla="*/ 2147483646 w 119"/>
                  <a:gd name="T29" fmla="*/ 2147483646 h 219"/>
                  <a:gd name="T30" fmla="*/ 2147483646 w 119"/>
                  <a:gd name="T31" fmla="*/ 2147483646 h 219"/>
                  <a:gd name="T32" fmla="*/ 2147483646 w 119"/>
                  <a:gd name="T33" fmla="*/ 2147483646 h 219"/>
                  <a:gd name="T34" fmla="*/ 2147483646 w 119"/>
                  <a:gd name="T35" fmla="*/ 2147483646 h 219"/>
                  <a:gd name="T36" fmla="*/ 2147483646 w 119"/>
                  <a:gd name="T37" fmla="*/ 2147483646 h 219"/>
                  <a:gd name="T38" fmla="*/ 2147483646 w 119"/>
                  <a:gd name="T39" fmla="*/ 2147483646 h 219"/>
                  <a:gd name="T40" fmla="*/ 2147483646 w 119"/>
                  <a:gd name="T41" fmla="*/ 2147483646 h 219"/>
                  <a:gd name="T42" fmla="*/ 2147483646 w 119"/>
                  <a:gd name="T43" fmla="*/ 2147483646 h 219"/>
                  <a:gd name="T44" fmla="*/ 2147483646 w 119"/>
                  <a:gd name="T45" fmla="*/ 2147483646 h 219"/>
                  <a:gd name="T46" fmla="*/ 2147483646 w 119"/>
                  <a:gd name="T47" fmla="*/ 2147483646 h 219"/>
                  <a:gd name="T48" fmla="*/ 2147483646 w 119"/>
                  <a:gd name="T49" fmla="*/ 2147483646 h 219"/>
                  <a:gd name="T50" fmla="*/ 2147483646 w 119"/>
                  <a:gd name="T51" fmla="*/ 2147483646 h 219"/>
                  <a:gd name="T52" fmla="*/ 2147483646 w 119"/>
                  <a:gd name="T53" fmla="*/ 2147483646 h 219"/>
                  <a:gd name="T54" fmla="*/ 2147483646 w 119"/>
                  <a:gd name="T55" fmla="*/ 2147483646 h 219"/>
                  <a:gd name="T56" fmla="*/ 2147483646 w 119"/>
                  <a:gd name="T57" fmla="*/ 2147483646 h 219"/>
                  <a:gd name="T58" fmla="*/ 2147483646 w 119"/>
                  <a:gd name="T59" fmla="*/ 2147483646 h 219"/>
                  <a:gd name="T60" fmla="*/ 2147483646 w 119"/>
                  <a:gd name="T61" fmla="*/ 2147483646 h 219"/>
                  <a:gd name="T62" fmla="*/ 2147483646 w 119"/>
                  <a:gd name="T63" fmla="*/ 2147483646 h 21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19" h="219">
                    <a:moveTo>
                      <a:pt x="106" y="74"/>
                    </a:moveTo>
                    <a:lnTo>
                      <a:pt x="83" y="74"/>
                    </a:lnTo>
                    <a:lnTo>
                      <a:pt x="83" y="102"/>
                    </a:lnTo>
                    <a:lnTo>
                      <a:pt x="106" y="102"/>
                    </a:lnTo>
                    <a:lnTo>
                      <a:pt x="106" y="74"/>
                    </a:lnTo>
                    <a:close/>
                    <a:moveTo>
                      <a:pt x="106" y="144"/>
                    </a:moveTo>
                    <a:lnTo>
                      <a:pt x="106" y="116"/>
                    </a:lnTo>
                    <a:lnTo>
                      <a:pt x="83" y="116"/>
                    </a:lnTo>
                    <a:lnTo>
                      <a:pt x="83" y="144"/>
                    </a:lnTo>
                    <a:lnTo>
                      <a:pt x="106" y="144"/>
                    </a:lnTo>
                    <a:close/>
                    <a:moveTo>
                      <a:pt x="49" y="116"/>
                    </a:moveTo>
                    <a:lnTo>
                      <a:pt x="49" y="144"/>
                    </a:lnTo>
                    <a:lnTo>
                      <a:pt x="72" y="144"/>
                    </a:lnTo>
                    <a:lnTo>
                      <a:pt x="72" y="116"/>
                    </a:lnTo>
                    <a:lnTo>
                      <a:pt x="49" y="116"/>
                    </a:lnTo>
                    <a:close/>
                    <a:moveTo>
                      <a:pt x="38" y="144"/>
                    </a:moveTo>
                    <a:lnTo>
                      <a:pt x="38" y="116"/>
                    </a:lnTo>
                    <a:lnTo>
                      <a:pt x="16" y="116"/>
                    </a:lnTo>
                    <a:lnTo>
                      <a:pt x="16" y="144"/>
                    </a:lnTo>
                    <a:lnTo>
                      <a:pt x="38" y="144"/>
                    </a:lnTo>
                    <a:close/>
                    <a:moveTo>
                      <a:pt x="119" y="0"/>
                    </a:moveTo>
                    <a:lnTo>
                      <a:pt x="119" y="219"/>
                    </a:lnTo>
                    <a:lnTo>
                      <a:pt x="0" y="219"/>
                    </a:lnTo>
                    <a:lnTo>
                      <a:pt x="0" y="0"/>
                    </a:lnTo>
                    <a:lnTo>
                      <a:pt x="119" y="0"/>
                    </a:lnTo>
                    <a:close/>
                    <a:moveTo>
                      <a:pt x="106" y="188"/>
                    </a:moveTo>
                    <a:lnTo>
                      <a:pt x="106" y="159"/>
                    </a:lnTo>
                    <a:lnTo>
                      <a:pt x="83" y="159"/>
                    </a:lnTo>
                    <a:lnTo>
                      <a:pt x="83" y="188"/>
                    </a:lnTo>
                    <a:lnTo>
                      <a:pt x="106" y="188"/>
                    </a:lnTo>
                    <a:close/>
                    <a:moveTo>
                      <a:pt x="104" y="59"/>
                    </a:moveTo>
                    <a:lnTo>
                      <a:pt x="104" y="31"/>
                    </a:lnTo>
                    <a:lnTo>
                      <a:pt x="83" y="31"/>
                    </a:lnTo>
                    <a:lnTo>
                      <a:pt x="83" y="59"/>
                    </a:lnTo>
                    <a:lnTo>
                      <a:pt x="104" y="59"/>
                    </a:lnTo>
                    <a:close/>
                    <a:moveTo>
                      <a:pt x="72" y="188"/>
                    </a:moveTo>
                    <a:lnTo>
                      <a:pt x="72" y="159"/>
                    </a:lnTo>
                    <a:lnTo>
                      <a:pt x="49" y="159"/>
                    </a:lnTo>
                    <a:lnTo>
                      <a:pt x="49" y="188"/>
                    </a:lnTo>
                    <a:lnTo>
                      <a:pt x="72" y="188"/>
                    </a:lnTo>
                    <a:close/>
                    <a:moveTo>
                      <a:pt x="72" y="102"/>
                    </a:moveTo>
                    <a:lnTo>
                      <a:pt x="72" y="74"/>
                    </a:lnTo>
                    <a:lnTo>
                      <a:pt x="49" y="74"/>
                    </a:lnTo>
                    <a:lnTo>
                      <a:pt x="49" y="102"/>
                    </a:lnTo>
                    <a:lnTo>
                      <a:pt x="72" y="102"/>
                    </a:lnTo>
                    <a:close/>
                    <a:moveTo>
                      <a:pt x="70" y="59"/>
                    </a:moveTo>
                    <a:lnTo>
                      <a:pt x="70" y="31"/>
                    </a:lnTo>
                    <a:lnTo>
                      <a:pt x="49" y="31"/>
                    </a:lnTo>
                    <a:lnTo>
                      <a:pt x="49" y="59"/>
                    </a:lnTo>
                    <a:lnTo>
                      <a:pt x="70" y="59"/>
                    </a:lnTo>
                    <a:close/>
                    <a:moveTo>
                      <a:pt x="39" y="188"/>
                    </a:moveTo>
                    <a:lnTo>
                      <a:pt x="39" y="159"/>
                    </a:lnTo>
                    <a:lnTo>
                      <a:pt x="16" y="159"/>
                    </a:lnTo>
                    <a:lnTo>
                      <a:pt x="16" y="188"/>
                    </a:lnTo>
                    <a:lnTo>
                      <a:pt x="39" y="188"/>
                    </a:lnTo>
                    <a:close/>
                    <a:moveTo>
                      <a:pt x="38" y="102"/>
                    </a:moveTo>
                    <a:lnTo>
                      <a:pt x="38" y="74"/>
                    </a:lnTo>
                    <a:lnTo>
                      <a:pt x="16" y="74"/>
                    </a:lnTo>
                    <a:lnTo>
                      <a:pt x="16" y="102"/>
                    </a:lnTo>
                    <a:lnTo>
                      <a:pt x="38" y="102"/>
                    </a:lnTo>
                    <a:close/>
                    <a:moveTo>
                      <a:pt x="38" y="59"/>
                    </a:moveTo>
                    <a:lnTo>
                      <a:pt x="38" y="31"/>
                    </a:lnTo>
                    <a:lnTo>
                      <a:pt x="15" y="31"/>
                    </a:lnTo>
                    <a:lnTo>
                      <a:pt x="15" y="59"/>
                    </a:lnTo>
                    <a:lnTo>
                      <a:pt x="38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86" name="椭圆 85"/>
            <p:cNvSpPr/>
            <p:nvPr/>
          </p:nvSpPr>
          <p:spPr>
            <a:xfrm>
              <a:off x="7399169" y="2388053"/>
              <a:ext cx="725714" cy="72571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5427663" y="2146300"/>
            <a:ext cx="1336675" cy="1292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企业税务会计在多种纳税方案中通过事先筹划，合理安排公司筹资、投资、经营、利润分配等财务活动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975600" y="2146300"/>
            <a:ext cx="1335088" cy="1292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企业税务会计在多种纳税方案中通过事先筹划，合理安排公司筹资、投资、经营、利润分配等财务活动</a:t>
            </a:r>
            <a:endParaRPr lang="zh-CN" altLang="en-US" sz="11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521950" y="2146300"/>
            <a:ext cx="1335088" cy="1292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企业税务会计在多种纳税方案中通过事先筹划，合理安排公司筹资、投资、经营、利润分配等财务活动</a:t>
            </a:r>
            <a:endParaRPr lang="zh-CN" altLang="en-US" sz="11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矩形 23"/>
          <p:cNvSpPr>
            <a:spLocks noChangeArrowheads="1"/>
          </p:cNvSpPr>
          <p:nvPr/>
        </p:nvSpPr>
        <p:spPr bwMode="auto">
          <a:xfrm>
            <a:off x="4824087" y="4182892"/>
            <a:ext cx="5350426" cy="60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55FDE"/>
                    </a:gs>
                    <a:gs pos="100000">
                      <a:srgbClr val="3FA2E6"/>
                    </a:gs>
                  </a:gsLst>
                  <a:lin ang="5400000" scaled="1"/>
                </a:gra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在此添加标题文字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 bwMode="auto">
          <a:xfrm>
            <a:off x="4956175" y="4840288"/>
            <a:ext cx="106045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25"/>
          <p:cNvSpPr/>
          <p:nvPr/>
        </p:nvSpPr>
        <p:spPr>
          <a:xfrm>
            <a:off x="4870450" y="4913313"/>
            <a:ext cx="7045325" cy="11255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企业税务会计在多种纳税方案中通过事先筹划，合理安排公司筹资、投资、经营、利润分配等财务活动，针对采购、生产经营以及内部核算等进行合理决策，利用国家法规积极税务筹划，既保证企业完成利税义务增加自身 “造血”能力 ，降低税收负担，也提高了税后利润，实现自身的持续健康发展。</a:t>
            </a:r>
            <a:endParaRPr lang="zh-CN" altLang="en-US" sz="1400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90" grpId="0"/>
      <p:bldP spid="91" grpId="0"/>
      <p:bldP spid="92" grpId="0"/>
      <p:bldP spid="9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981075"/>
            <a:ext cx="12192000" cy="5876925"/>
          </a:xfrm>
          <a:prstGeom prst="rect">
            <a:avLst/>
          </a:prstGeom>
          <a:gradFill>
            <a:gsLst>
              <a:gs pos="0">
                <a:srgbClr val="555FDE"/>
              </a:gs>
              <a:gs pos="100000">
                <a:srgbClr val="3FA2E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6076950" y="1611313"/>
            <a:ext cx="5822950" cy="7559675"/>
            <a:chOff x="6096000" y="1611302"/>
            <a:chExt cx="5822185" cy="7559695"/>
          </a:xfrm>
        </p:grpSpPr>
        <p:grpSp>
          <p:nvGrpSpPr>
            <p:cNvPr id="95" name="组合 94"/>
            <p:cNvGrpSpPr/>
            <p:nvPr/>
          </p:nvGrpSpPr>
          <p:grpSpPr>
            <a:xfrm>
              <a:off x="6096000" y="1611302"/>
              <a:ext cx="5822185" cy="7559695"/>
              <a:chOff x="6096000" y="1287452"/>
              <a:chExt cx="5822185" cy="7559695"/>
            </a:xfrm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grpSpPr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096000" y="1287452"/>
                <a:ext cx="5822185" cy="7559695"/>
              </a:xfrm>
              <a:prstGeom prst="rect">
                <a:avLst/>
              </a:prstGeom>
            </p:spPr>
          </p:pic>
          <p:sp>
            <p:nvSpPr>
              <p:cNvPr id="102" name="矩形 101"/>
              <p:cNvSpPr/>
              <p:nvPr/>
            </p:nvSpPr>
            <p:spPr>
              <a:xfrm>
                <a:off x="6616317" y="1905000"/>
                <a:ext cx="4781550" cy="6324600"/>
              </a:xfrm>
              <a:prstGeom prst="rect">
                <a:avLst/>
              </a:prstGeom>
              <a:blipFill>
                <a:blip r:embed="rId2" cstate="screen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54276" name="组合 97"/>
            <p:cNvGrpSpPr/>
            <p:nvPr/>
          </p:nvGrpSpPr>
          <p:grpSpPr>
            <a:xfrm>
              <a:off x="6773863" y="2581848"/>
              <a:ext cx="1931987" cy="3896989"/>
              <a:chOff x="220662" y="1775398"/>
              <a:chExt cx="1931987" cy="3896989"/>
            </a:xfrm>
          </p:grpSpPr>
          <p:cxnSp>
            <p:nvCxnSpPr>
              <p:cNvPr id="99" name="直接连接符 98"/>
              <p:cNvCxnSpPr/>
              <p:nvPr/>
            </p:nvCxnSpPr>
            <p:spPr>
              <a:xfrm>
                <a:off x="334858" y="1774817"/>
                <a:ext cx="650789" cy="0"/>
              </a:xfrm>
              <a:prstGeom prst="line">
                <a:avLst/>
              </a:prstGeom>
              <a:ln w="38100" cap="rnd">
                <a:solidFill>
                  <a:schemeClr val="bg1">
                    <a:lumMod val="95000"/>
                    <a:alpha val="88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278" name="矩形 99"/>
              <p:cNvSpPr/>
              <p:nvPr/>
            </p:nvSpPr>
            <p:spPr>
              <a:xfrm>
                <a:off x="220662" y="1886735"/>
                <a:ext cx="1931987" cy="37856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4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ADD YOUR TITLE HERE</a:t>
                </a:r>
                <a:endParaRPr lang="zh-CN" altLang="en-US" sz="4800" b="1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4280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4282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54283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525870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MOCK-UP DESIGNS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4285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54299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3" name="组合 42"/>
          <p:cNvGrpSpPr/>
          <p:nvPr/>
        </p:nvGrpSpPr>
        <p:grpSpPr>
          <a:xfrm>
            <a:off x="312738" y="1565275"/>
            <a:ext cx="5218112" cy="1504950"/>
            <a:chOff x="312738" y="1566062"/>
            <a:chExt cx="5217887" cy="1503485"/>
          </a:xfrm>
        </p:grpSpPr>
        <p:sp>
          <p:nvSpPr>
            <p:cNvPr id="54301" name="文本框 102"/>
            <p:cNvSpPr txBox="1"/>
            <p:nvPr/>
          </p:nvSpPr>
          <p:spPr>
            <a:xfrm>
              <a:off x="312738" y="1566062"/>
              <a:ext cx="2677997" cy="4615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在此添加文字标题</a:t>
              </a:r>
              <a:endParaRPr lang="zh-CN" altLang="en-US" sz="2400" b="1" dirty="0">
                <a:solidFill>
                  <a:schemeClr val="bg1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407984" y="2135420"/>
              <a:ext cx="95880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303" name="文本框 104"/>
            <p:cNvSpPr txBox="1"/>
            <p:nvPr/>
          </p:nvSpPr>
          <p:spPr>
            <a:xfrm>
              <a:off x="312738" y="2201617"/>
              <a:ext cx="5217887" cy="8679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企业税务会计在多种纳税方案中通过事先筹划，合理安排公司筹资、投资、经营、利润分配等财务活动，针对采购、生产经营以及内部核算等进行合理决策</a:t>
              </a:r>
              <a:r>
                <a:rPr lang="en-US" altLang="zh-CN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7988" y="3482975"/>
            <a:ext cx="723900" cy="723900"/>
            <a:chOff x="407988" y="3465513"/>
            <a:chExt cx="723900" cy="723900"/>
          </a:xfrm>
        </p:grpSpPr>
        <p:sp>
          <p:nvSpPr>
            <p:cNvPr id="3" name="椭圆 2"/>
            <p:cNvSpPr/>
            <p:nvPr/>
          </p:nvSpPr>
          <p:spPr>
            <a:xfrm>
              <a:off x="407988" y="3465513"/>
              <a:ext cx="723900" cy="7239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06" name="组合 1298"/>
            <p:cNvGrpSpPr/>
            <p:nvPr/>
          </p:nvGrpSpPr>
          <p:grpSpPr bwMode="auto">
            <a:xfrm>
              <a:off x="598488" y="3625850"/>
              <a:ext cx="320592" cy="406400"/>
              <a:chOff x="2449513" y="1385888"/>
              <a:chExt cx="427038" cy="541338"/>
            </a:xfrm>
            <a:solidFill>
              <a:schemeClr val="bg1">
                <a:lumMod val="95000"/>
              </a:schemeClr>
            </a:solidFill>
          </p:grpSpPr>
          <p:sp>
            <p:nvSpPr>
              <p:cNvPr id="107" name="Freeform 839"/>
              <p:cNvSpPr>
                <a:spLocks noEditPoints="1"/>
              </p:cNvSpPr>
              <p:nvPr/>
            </p:nvSpPr>
            <p:spPr bwMode="auto">
              <a:xfrm>
                <a:off x="2449513" y="1385888"/>
                <a:ext cx="427038" cy="428625"/>
              </a:xfrm>
              <a:custGeom>
                <a:avLst/>
                <a:gdLst>
                  <a:gd name="T0" fmla="*/ 2147483646 w 215"/>
                  <a:gd name="T1" fmla="*/ 0 h 215"/>
                  <a:gd name="T2" fmla="*/ 2147483646 w 215"/>
                  <a:gd name="T3" fmla="*/ 2147483646 h 215"/>
                  <a:gd name="T4" fmla="*/ 2147483646 w 215"/>
                  <a:gd name="T5" fmla="*/ 2147483646 h 215"/>
                  <a:gd name="T6" fmla="*/ 0 w 215"/>
                  <a:gd name="T7" fmla="*/ 2147483646 h 215"/>
                  <a:gd name="T8" fmla="*/ 2147483646 w 215"/>
                  <a:gd name="T9" fmla="*/ 0 h 215"/>
                  <a:gd name="T10" fmla="*/ 2147483646 w 215"/>
                  <a:gd name="T11" fmla="*/ 2147483646 h 215"/>
                  <a:gd name="T12" fmla="*/ 2147483646 w 215"/>
                  <a:gd name="T13" fmla="*/ 2147483646 h 215"/>
                  <a:gd name="T14" fmla="*/ 2147483646 w 215"/>
                  <a:gd name="T15" fmla="*/ 2147483646 h 215"/>
                  <a:gd name="T16" fmla="*/ 2147483646 w 215"/>
                  <a:gd name="T17" fmla="*/ 2147483646 h 215"/>
                  <a:gd name="T18" fmla="*/ 2147483646 w 215"/>
                  <a:gd name="T19" fmla="*/ 2147483646 h 2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5" h="215">
                    <a:moveTo>
                      <a:pt x="108" y="0"/>
                    </a:moveTo>
                    <a:cubicBezTo>
                      <a:pt x="167" y="0"/>
                      <a:pt x="215" y="48"/>
                      <a:pt x="215" y="107"/>
                    </a:cubicBezTo>
                    <a:cubicBezTo>
                      <a:pt x="215" y="167"/>
                      <a:pt x="167" y="215"/>
                      <a:pt x="108" y="215"/>
                    </a:cubicBezTo>
                    <a:cubicBezTo>
                      <a:pt x="49" y="215"/>
                      <a:pt x="0" y="167"/>
                      <a:pt x="0" y="107"/>
                    </a:cubicBezTo>
                    <a:cubicBezTo>
                      <a:pt x="0" y="48"/>
                      <a:pt x="49" y="0"/>
                      <a:pt x="108" y="0"/>
                    </a:cubicBezTo>
                    <a:close/>
                    <a:moveTo>
                      <a:pt x="197" y="107"/>
                    </a:moveTo>
                    <a:cubicBezTo>
                      <a:pt x="197" y="58"/>
                      <a:pt x="157" y="18"/>
                      <a:pt x="108" y="18"/>
                    </a:cubicBezTo>
                    <a:cubicBezTo>
                      <a:pt x="59" y="18"/>
                      <a:pt x="19" y="58"/>
                      <a:pt x="19" y="107"/>
                    </a:cubicBezTo>
                    <a:cubicBezTo>
                      <a:pt x="19" y="157"/>
                      <a:pt x="59" y="197"/>
                      <a:pt x="108" y="197"/>
                    </a:cubicBezTo>
                    <a:cubicBezTo>
                      <a:pt x="157" y="197"/>
                      <a:pt x="197" y="157"/>
                      <a:pt x="19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8" name="Freeform 840"/>
              <p:cNvSpPr/>
              <p:nvPr/>
            </p:nvSpPr>
            <p:spPr bwMode="auto">
              <a:xfrm>
                <a:off x="2719388" y="1806576"/>
                <a:ext cx="77788" cy="120650"/>
              </a:xfrm>
              <a:custGeom>
                <a:avLst/>
                <a:gdLst>
                  <a:gd name="T0" fmla="*/ 2147483646 w 39"/>
                  <a:gd name="T1" fmla="*/ 2147483646 h 61"/>
                  <a:gd name="T2" fmla="*/ 2147483646 w 39"/>
                  <a:gd name="T3" fmla="*/ 2147483646 h 61"/>
                  <a:gd name="T4" fmla="*/ 2147483646 w 39"/>
                  <a:gd name="T5" fmla="*/ 2147483646 h 61"/>
                  <a:gd name="T6" fmla="*/ 0 w 39"/>
                  <a:gd name="T7" fmla="*/ 2147483646 h 61"/>
                  <a:gd name="T8" fmla="*/ 2147483646 w 39"/>
                  <a:gd name="T9" fmla="*/ 0 h 61"/>
                  <a:gd name="T10" fmla="*/ 2147483646 w 39"/>
                  <a:gd name="T11" fmla="*/ 2147483646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" h="61">
                    <a:moveTo>
                      <a:pt x="37" y="47"/>
                    </a:moveTo>
                    <a:cubicBezTo>
                      <a:pt x="39" y="51"/>
                      <a:pt x="37" y="57"/>
                      <a:pt x="33" y="59"/>
                    </a:cubicBezTo>
                    <a:cubicBezTo>
                      <a:pt x="28" y="61"/>
                      <a:pt x="23" y="59"/>
                      <a:pt x="21" y="5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5"/>
                      <a:pt x="12" y="3"/>
                      <a:pt x="17" y="0"/>
                    </a:cubicBezTo>
                    <a:lnTo>
                      <a:pt x="37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9" name="Freeform 841"/>
              <p:cNvSpPr>
                <a:spLocks noEditPoints="1"/>
              </p:cNvSpPr>
              <p:nvPr/>
            </p:nvSpPr>
            <p:spPr bwMode="auto">
              <a:xfrm>
                <a:off x="2516188" y="1452563"/>
                <a:ext cx="293688" cy="292100"/>
              </a:xfrm>
              <a:custGeom>
                <a:avLst/>
                <a:gdLst>
                  <a:gd name="T0" fmla="*/ 2147483646 w 147"/>
                  <a:gd name="T1" fmla="*/ 0 h 147"/>
                  <a:gd name="T2" fmla="*/ 2147483646 w 147"/>
                  <a:gd name="T3" fmla="*/ 2147483646 h 147"/>
                  <a:gd name="T4" fmla="*/ 2147483646 w 147"/>
                  <a:gd name="T5" fmla="*/ 2147483646 h 147"/>
                  <a:gd name="T6" fmla="*/ 0 w 147"/>
                  <a:gd name="T7" fmla="*/ 2147483646 h 147"/>
                  <a:gd name="T8" fmla="*/ 2147483646 w 147"/>
                  <a:gd name="T9" fmla="*/ 0 h 147"/>
                  <a:gd name="T10" fmla="*/ 2147483646 w 147"/>
                  <a:gd name="T11" fmla="*/ 2147483646 h 147"/>
                  <a:gd name="T12" fmla="*/ 2147483646 w 147"/>
                  <a:gd name="T13" fmla="*/ 2147483646 h 147"/>
                  <a:gd name="T14" fmla="*/ 2147483646 w 147"/>
                  <a:gd name="T15" fmla="*/ 2147483646 h 147"/>
                  <a:gd name="T16" fmla="*/ 2147483646 w 147"/>
                  <a:gd name="T17" fmla="*/ 2147483646 h 147"/>
                  <a:gd name="T18" fmla="*/ 2147483646 w 147"/>
                  <a:gd name="T19" fmla="*/ 2147483646 h 14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7" h="147">
                    <a:moveTo>
                      <a:pt x="74" y="0"/>
                    </a:moveTo>
                    <a:cubicBezTo>
                      <a:pt x="115" y="0"/>
                      <a:pt x="147" y="33"/>
                      <a:pt x="147" y="74"/>
                    </a:cubicBezTo>
                    <a:cubicBezTo>
                      <a:pt x="147" y="114"/>
                      <a:pt x="115" y="147"/>
                      <a:pt x="74" y="147"/>
                    </a:cubicBezTo>
                    <a:cubicBezTo>
                      <a:pt x="33" y="147"/>
                      <a:pt x="0" y="114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lose/>
                    <a:moveTo>
                      <a:pt x="134" y="74"/>
                    </a:moveTo>
                    <a:cubicBezTo>
                      <a:pt x="134" y="41"/>
                      <a:pt x="107" y="14"/>
                      <a:pt x="74" y="14"/>
                    </a:cubicBezTo>
                    <a:cubicBezTo>
                      <a:pt x="41" y="14"/>
                      <a:pt x="14" y="41"/>
                      <a:pt x="14" y="74"/>
                    </a:cubicBezTo>
                    <a:cubicBezTo>
                      <a:pt x="14" y="107"/>
                      <a:pt x="41" y="134"/>
                      <a:pt x="74" y="134"/>
                    </a:cubicBezTo>
                    <a:cubicBezTo>
                      <a:pt x="107" y="134"/>
                      <a:pt x="134" y="107"/>
                      <a:pt x="13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0" name="Freeform 842"/>
              <p:cNvSpPr>
                <a:spLocks noEditPoints="1"/>
              </p:cNvSpPr>
              <p:nvPr/>
            </p:nvSpPr>
            <p:spPr bwMode="auto">
              <a:xfrm>
                <a:off x="2578101" y="1512888"/>
                <a:ext cx="171450" cy="171450"/>
              </a:xfrm>
              <a:custGeom>
                <a:avLst/>
                <a:gdLst>
                  <a:gd name="T0" fmla="*/ 2147483646 w 86"/>
                  <a:gd name="T1" fmla="*/ 0 h 86"/>
                  <a:gd name="T2" fmla="*/ 2147483646 w 86"/>
                  <a:gd name="T3" fmla="*/ 2147483646 h 86"/>
                  <a:gd name="T4" fmla="*/ 2147483646 w 86"/>
                  <a:gd name="T5" fmla="*/ 2147483646 h 86"/>
                  <a:gd name="T6" fmla="*/ 0 w 86"/>
                  <a:gd name="T7" fmla="*/ 2147483646 h 86"/>
                  <a:gd name="T8" fmla="*/ 2147483646 w 86"/>
                  <a:gd name="T9" fmla="*/ 0 h 86"/>
                  <a:gd name="T10" fmla="*/ 2147483646 w 86"/>
                  <a:gd name="T11" fmla="*/ 2147483646 h 86"/>
                  <a:gd name="T12" fmla="*/ 2147483646 w 86"/>
                  <a:gd name="T13" fmla="*/ 2147483646 h 86"/>
                  <a:gd name="T14" fmla="*/ 2147483646 w 86"/>
                  <a:gd name="T15" fmla="*/ 2147483646 h 86"/>
                  <a:gd name="T16" fmla="*/ 2147483646 w 86"/>
                  <a:gd name="T17" fmla="*/ 2147483646 h 86"/>
                  <a:gd name="T18" fmla="*/ 2147483646 w 86"/>
                  <a:gd name="T19" fmla="*/ 2147483646 h 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6" h="86">
                    <a:moveTo>
                      <a:pt x="43" y="0"/>
                    </a:moveTo>
                    <a:cubicBezTo>
                      <a:pt x="67" y="0"/>
                      <a:pt x="86" y="19"/>
                      <a:pt x="86" y="43"/>
                    </a:cubicBezTo>
                    <a:cubicBezTo>
                      <a:pt x="86" y="67"/>
                      <a:pt x="67" y="86"/>
                      <a:pt x="43" y="86"/>
                    </a:cubicBezTo>
                    <a:cubicBezTo>
                      <a:pt x="19" y="86"/>
                      <a:pt x="0" y="67"/>
                      <a:pt x="0" y="43"/>
                    </a:cubicBezTo>
                    <a:cubicBezTo>
                      <a:pt x="0" y="19"/>
                      <a:pt x="19" y="0"/>
                      <a:pt x="43" y="0"/>
                    </a:cubicBezTo>
                    <a:close/>
                    <a:moveTo>
                      <a:pt x="70" y="43"/>
                    </a:moveTo>
                    <a:cubicBezTo>
                      <a:pt x="70" y="28"/>
                      <a:pt x="58" y="16"/>
                      <a:pt x="43" y="16"/>
                    </a:cubicBezTo>
                    <a:cubicBezTo>
                      <a:pt x="28" y="16"/>
                      <a:pt x="16" y="28"/>
                      <a:pt x="16" y="43"/>
                    </a:cubicBezTo>
                    <a:cubicBezTo>
                      <a:pt x="16" y="58"/>
                      <a:pt x="28" y="70"/>
                      <a:pt x="43" y="70"/>
                    </a:cubicBezTo>
                    <a:cubicBezTo>
                      <a:pt x="58" y="70"/>
                      <a:pt x="70" y="58"/>
                      <a:pt x="7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1" name="Freeform 843"/>
              <p:cNvSpPr/>
              <p:nvPr/>
            </p:nvSpPr>
            <p:spPr bwMode="auto">
              <a:xfrm>
                <a:off x="2530476" y="1806576"/>
                <a:ext cx="77788" cy="120650"/>
              </a:xfrm>
              <a:custGeom>
                <a:avLst/>
                <a:gdLst>
                  <a:gd name="T0" fmla="*/ 2147483646 w 39"/>
                  <a:gd name="T1" fmla="*/ 2147483646 h 61"/>
                  <a:gd name="T2" fmla="*/ 2147483646 w 39"/>
                  <a:gd name="T3" fmla="*/ 2147483646 h 61"/>
                  <a:gd name="T4" fmla="*/ 2147483646 w 39"/>
                  <a:gd name="T5" fmla="*/ 2147483646 h 61"/>
                  <a:gd name="T6" fmla="*/ 2147483646 w 39"/>
                  <a:gd name="T7" fmla="*/ 2147483646 h 61"/>
                  <a:gd name="T8" fmla="*/ 2147483646 w 39"/>
                  <a:gd name="T9" fmla="*/ 0 h 61"/>
                  <a:gd name="T10" fmla="*/ 2147483646 w 39"/>
                  <a:gd name="T11" fmla="*/ 2147483646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" h="61">
                    <a:moveTo>
                      <a:pt x="39" y="6"/>
                    </a:moveTo>
                    <a:cubicBezTo>
                      <a:pt x="18" y="54"/>
                      <a:pt x="18" y="54"/>
                      <a:pt x="18" y="54"/>
                    </a:cubicBezTo>
                    <a:cubicBezTo>
                      <a:pt x="16" y="59"/>
                      <a:pt x="11" y="61"/>
                      <a:pt x="6" y="59"/>
                    </a:cubicBezTo>
                    <a:cubicBezTo>
                      <a:pt x="2" y="57"/>
                      <a:pt x="0" y="51"/>
                      <a:pt x="2" y="4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8" y="3"/>
                      <a:pt x="33" y="5"/>
                      <a:pt x="3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07988" y="4641850"/>
            <a:ext cx="723900" cy="723900"/>
            <a:chOff x="407988" y="4615657"/>
            <a:chExt cx="723900" cy="723900"/>
          </a:xfrm>
        </p:grpSpPr>
        <p:grpSp>
          <p:nvGrpSpPr>
            <p:cNvPr id="112" name="组合 1266"/>
            <p:cNvGrpSpPr/>
            <p:nvPr/>
          </p:nvGrpSpPr>
          <p:grpSpPr bwMode="auto">
            <a:xfrm>
              <a:off x="599397" y="4805363"/>
              <a:ext cx="343578" cy="318860"/>
              <a:chOff x="5627688" y="742951"/>
              <a:chExt cx="441326" cy="409575"/>
            </a:xfrm>
            <a:solidFill>
              <a:schemeClr val="bg1">
                <a:lumMod val="95000"/>
              </a:schemeClr>
            </a:solidFill>
          </p:grpSpPr>
          <p:sp>
            <p:nvSpPr>
              <p:cNvPr id="113" name="Rectangle 769"/>
              <p:cNvSpPr>
                <a:spLocks noChangeArrowheads="1"/>
              </p:cNvSpPr>
              <p:nvPr/>
            </p:nvSpPr>
            <p:spPr bwMode="auto">
              <a:xfrm>
                <a:off x="6000751" y="828676"/>
                <a:ext cx="68263" cy="303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Freeform 770"/>
              <p:cNvSpPr/>
              <p:nvPr/>
            </p:nvSpPr>
            <p:spPr bwMode="auto">
              <a:xfrm>
                <a:off x="5713413" y="828676"/>
                <a:ext cx="269875" cy="303213"/>
              </a:xfrm>
              <a:custGeom>
                <a:avLst/>
                <a:gdLst>
                  <a:gd name="T0" fmla="*/ 2147483646 w 170"/>
                  <a:gd name="T1" fmla="*/ 0 h 191"/>
                  <a:gd name="T2" fmla="*/ 2147483646 w 170"/>
                  <a:gd name="T3" fmla="*/ 2147483646 h 191"/>
                  <a:gd name="T4" fmla="*/ 0 w 170"/>
                  <a:gd name="T5" fmla="*/ 2147483646 h 191"/>
                  <a:gd name="T6" fmla="*/ 0 w 170"/>
                  <a:gd name="T7" fmla="*/ 0 h 191"/>
                  <a:gd name="T8" fmla="*/ 2147483646 w 170"/>
                  <a:gd name="T9" fmla="*/ 0 h 191"/>
                  <a:gd name="T10" fmla="*/ 2147483646 w 170"/>
                  <a:gd name="T11" fmla="*/ 0 h 191"/>
                  <a:gd name="T12" fmla="*/ 2147483646 w 170"/>
                  <a:gd name="T13" fmla="*/ 0 h 19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0" h="191">
                    <a:moveTo>
                      <a:pt x="170" y="0"/>
                    </a:moveTo>
                    <a:lnTo>
                      <a:pt x="170" y="191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11" y="0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5" name="Freeform 771"/>
              <p:cNvSpPr/>
              <p:nvPr/>
            </p:nvSpPr>
            <p:spPr bwMode="auto">
              <a:xfrm>
                <a:off x="5734051" y="742951"/>
                <a:ext cx="231775" cy="73025"/>
              </a:xfrm>
              <a:custGeom>
                <a:avLst/>
                <a:gdLst>
                  <a:gd name="T0" fmla="*/ 2147483646 w 146"/>
                  <a:gd name="T1" fmla="*/ 2147483646 h 46"/>
                  <a:gd name="T2" fmla="*/ 2147483646 w 146"/>
                  <a:gd name="T3" fmla="*/ 2147483646 h 46"/>
                  <a:gd name="T4" fmla="*/ 2147483646 w 146"/>
                  <a:gd name="T5" fmla="*/ 2147483646 h 46"/>
                  <a:gd name="T6" fmla="*/ 2147483646 w 146"/>
                  <a:gd name="T7" fmla="*/ 2147483646 h 46"/>
                  <a:gd name="T8" fmla="*/ 2147483646 w 146"/>
                  <a:gd name="T9" fmla="*/ 2147483646 h 46"/>
                  <a:gd name="T10" fmla="*/ 2147483646 w 146"/>
                  <a:gd name="T11" fmla="*/ 2147483646 h 46"/>
                  <a:gd name="T12" fmla="*/ 2147483646 w 146"/>
                  <a:gd name="T13" fmla="*/ 2147483646 h 46"/>
                  <a:gd name="T14" fmla="*/ 2147483646 w 146"/>
                  <a:gd name="T15" fmla="*/ 2147483646 h 46"/>
                  <a:gd name="T16" fmla="*/ 2147483646 w 146"/>
                  <a:gd name="T17" fmla="*/ 2147483646 h 46"/>
                  <a:gd name="T18" fmla="*/ 2147483646 w 146"/>
                  <a:gd name="T19" fmla="*/ 2147483646 h 46"/>
                  <a:gd name="T20" fmla="*/ 0 w 146"/>
                  <a:gd name="T21" fmla="*/ 2147483646 h 46"/>
                  <a:gd name="T22" fmla="*/ 0 w 146"/>
                  <a:gd name="T23" fmla="*/ 2147483646 h 46"/>
                  <a:gd name="T24" fmla="*/ 2147483646 w 146"/>
                  <a:gd name="T25" fmla="*/ 2147483646 h 46"/>
                  <a:gd name="T26" fmla="*/ 2147483646 w 146"/>
                  <a:gd name="T27" fmla="*/ 0 h 46"/>
                  <a:gd name="T28" fmla="*/ 2147483646 w 146"/>
                  <a:gd name="T29" fmla="*/ 0 h 46"/>
                  <a:gd name="T30" fmla="*/ 2147483646 w 146"/>
                  <a:gd name="T31" fmla="*/ 2147483646 h 46"/>
                  <a:gd name="T32" fmla="*/ 2147483646 w 146"/>
                  <a:gd name="T33" fmla="*/ 2147483646 h 4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46" h="46">
                    <a:moveTo>
                      <a:pt x="146" y="39"/>
                    </a:moveTo>
                    <a:lnTo>
                      <a:pt x="146" y="46"/>
                    </a:lnTo>
                    <a:lnTo>
                      <a:pt x="98" y="46"/>
                    </a:lnTo>
                    <a:lnTo>
                      <a:pt x="98" y="39"/>
                    </a:lnTo>
                    <a:lnTo>
                      <a:pt x="111" y="39"/>
                    </a:lnTo>
                    <a:lnTo>
                      <a:pt x="111" y="14"/>
                    </a:lnTo>
                    <a:lnTo>
                      <a:pt x="39" y="14"/>
                    </a:lnTo>
                    <a:lnTo>
                      <a:pt x="39" y="39"/>
                    </a:lnTo>
                    <a:lnTo>
                      <a:pt x="48" y="39"/>
                    </a:lnTo>
                    <a:lnTo>
                      <a:pt x="48" y="46"/>
                    </a:lnTo>
                    <a:lnTo>
                      <a:pt x="0" y="46"/>
                    </a:lnTo>
                    <a:lnTo>
                      <a:pt x="0" y="39"/>
                    </a:lnTo>
                    <a:lnTo>
                      <a:pt x="24" y="39"/>
                    </a:lnTo>
                    <a:lnTo>
                      <a:pt x="24" y="0"/>
                    </a:lnTo>
                    <a:lnTo>
                      <a:pt x="126" y="0"/>
                    </a:lnTo>
                    <a:lnTo>
                      <a:pt x="126" y="39"/>
                    </a:lnTo>
                    <a:lnTo>
                      <a:pt x="1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6" name="Freeform 772"/>
              <p:cNvSpPr/>
              <p:nvPr/>
            </p:nvSpPr>
            <p:spPr bwMode="auto">
              <a:xfrm>
                <a:off x="5721351" y="1139826"/>
                <a:ext cx="254000" cy="12700"/>
              </a:xfrm>
              <a:custGeom>
                <a:avLst/>
                <a:gdLst>
                  <a:gd name="T0" fmla="*/ 2147483646 w 128"/>
                  <a:gd name="T1" fmla="*/ 0 h 7"/>
                  <a:gd name="T2" fmla="*/ 2147483646 w 128"/>
                  <a:gd name="T3" fmla="*/ 2147483646 h 7"/>
                  <a:gd name="T4" fmla="*/ 2147483646 w 128"/>
                  <a:gd name="T5" fmla="*/ 2147483646 h 7"/>
                  <a:gd name="T6" fmla="*/ 2147483646 w 128"/>
                  <a:gd name="T7" fmla="*/ 2147483646 h 7"/>
                  <a:gd name="T8" fmla="*/ 0 w 128"/>
                  <a:gd name="T9" fmla="*/ 2147483646 h 7"/>
                  <a:gd name="T10" fmla="*/ 0 w 128"/>
                  <a:gd name="T11" fmla="*/ 0 h 7"/>
                  <a:gd name="T12" fmla="*/ 2147483646 w 128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8" h="7">
                    <a:moveTo>
                      <a:pt x="128" y="0"/>
                    </a:moveTo>
                    <a:cubicBezTo>
                      <a:pt x="128" y="1"/>
                      <a:pt x="128" y="1"/>
                      <a:pt x="128" y="1"/>
                    </a:cubicBezTo>
                    <a:cubicBezTo>
                      <a:pt x="128" y="4"/>
                      <a:pt x="124" y="7"/>
                      <a:pt x="118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5" y="7"/>
                      <a:pt x="0" y="4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7" name="Rectangle 773"/>
              <p:cNvSpPr>
                <a:spLocks noChangeArrowheads="1"/>
              </p:cNvSpPr>
              <p:nvPr/>
            </p:nvSpPr>
            <p:spPr bwMode="auto">
              <a:xfrm>
                <a:off x="5627688" y="828676"/>
                <a:ext cx="69850" cy="303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1" name="椭圆 120"/>
            <p:cNvSpPr/>
            <p:nvPr/>
          </p:nvSpPr>
          <p:spPr>
            <a:xfrm>
              <a:off x="407988" y="4615657"/>
              <a:ext cx="723900" cy="7239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7988" y="5748338"/>
            <a:ext cx="723900" cy="723900"/>
            <a:chOff x="407988" y="5765800"/>
            <a:chExt cx="723900" cy="723900"/>
          </a:xfrm>
        </p:grpSpPr>
        <p:grpSp>
          <p:nvGrpSpPr>
            <p:cNvPr id="118" name="组合 1267"/>
            <p:cNvGrpSpPr/>
            <p:nvPr/>
          </p:nvGrpSpPr>
          <p:grpSpPr bwMode="auto">
            <a:xfrm>
              <a:off x="578757" y="5918200"/>
              <a:ext cx="383268" cy="450656"/>
              <a:chOff x="5635626" y="1417638"/>
              <a:chExt cx="433388" cy="509588"/>
            </a:xfrm>
            <a:solidFill>
              <a:schemeClr val="bg1">
                <a:lumMod val="95000"/>
              </a:schemeClr>
            </a:solidFill>
          </p:grpSpPr>
          <p:sp>
            <p:nvSpPr>
              <p:cNvPr id="119" name="Freeform 1168"/>
              <p:cNvSpPr/>
              <p:nvPr/>
            </p:nvSpPr>
            <p:spPr bwMode="auto">
              <a:xfrm>
                <a:off x="5635626" y="1417638"/>
                <a:ext cx="433388" cy="509588"/>
              </a:xfrm>
              <a:custGeom>
                <a:avLst/>
                <a:gdLst>
                  <a:gd name="T0" fmla="*/ 2147483646 w 218"/>
                  <a:gd name="T1" fmla="*/ 2147483646 h 256"/>
                  <a:gd name="T2" fmla="*/ 2147483646 w 218"/>
                  <a:gd name="T3" fmla="*/ 2147483646 h 256"/>
                  <a:gd name="T4" fmla="*/ 2147483646 w 218"/>
                  <a:gd name="T5" fmla="*/ 2147483646 h 256"/>
                  <a:gd name="T6" fmla="*/ 2147483646 w 218"/>
                  <a:gd name="T7" fmla="*/ 2147483646 h 256"/>
                  <a:gd name="T8" fmla="*/ 2147483646 w 218"/>
                  <a:gd name="T9" fmla="*/ 2147483646 h 256"/>
                  <a:gd name="T10" fmla="*/ 2147483646 w 218"/>
                  <a:gd name="T11" fmla="*/ 2147483646 h 256"/>
                  <a:gd name="T12" fmla="*/ 2147483646 w 218"/>
                  <a:gd name="T13" fmla="*/ 2147483646 h 256"/>
                  <a:gd name="T14" fmla="*/ 2147483646 w 218"/>
                  <a:gd name="T15" fmla="*/ 2147483646 h 256"/>
                  <a:gd name="T16" fmla="*/ 2147483646 w 218"/>
                  <a:gd name="T17" fmla="*/ 2147483646 h 256"/>
                  <a:gd name="T18" fmla="*/ 0 w 218"/>
                  <a:gd name="T19" fmla="*/ 2147483646 h 256"/>
                  <a:gd name="T20" fmla="*/ 2147483646 w 218"/>
                  <a:gd name="T21" fmla="*/ 2147483646 h 256"/>
                  <a:gd name="T22" fmla="*/ 2147483646 w 218"/>
                  <a:gd name="T23" fmla="*/ 2147483646 h 256"/>
                  <a:gd name="T24" fmla="*/ 2147483646 w 218"/>
                  <a:gd name="T25" fmla="*/ 2147483646 h 256"/>
                  <a:gd name="T26" fmla="*/ 2147483646 w 218"/>
                  <a:gd name="T27" fmla="*/ 2147483646 h 256"/>
                  <a:gd name="T28" fmla="*/ 2147483646 w 218"/>
                  <a:gd name="T29" fmla="*/ 2147483646 h 256"/>
                  <a:gd name="T30" fmla="*/ 2147483646 w 218"/>
                  <a:gd name="T31" fmla="*/ 2147483646 h 256"/>
                  <a:gd name="T32" fmla="*/ 2147483646 w 218"/>
                  <a:gd name="T33" fmla="*/ 2147483646 h 256"/>
                  <a:gd name="T34" fmla="*/ 2147483646 w 218"/>
                  <a:gd name="T35" fmla="*/ 2147483646 h 256"/>
                  <a:gd name="T36" fmla="*/ 2147483646 w 218"/>
                  <a:gd name="T37" fmla="*/ 2147483646 h 256"/>
                  <a:gd name="T38" fmla="*/ 2147483646 w 218"/>
                  <a:gd name="T39" fmla="*/ 2147483646 h 256"/>
                  <a:gd name="T40" fmla="*/ 2147483646 w 218"/>
                  <a:gd name="T41" fmla="*/ 2147483646 h 256"/>
                  <a:gd name="T42" fmla="*/ 2147483646 w 218"/>
                  <a:gd name="T43" fmla="*/ 2147483646 h 256"/>
                  <a:gd name="T44" fmla="*/ 2147483646 w 218"/>
                  <a:gd name="T45" fmla="*/ 2147483646 h 256"/>
                  <a:gd name="T46" fmla="*/ 2147483646 w 218"/>
                  <a:gd name="T47" fmla="*/ 2147483646 h 256"/>
                  <a:gd name="T48" fmla="*/ 2147483646 w 218"/>
                  <a:gd name="T49" fmla="*/ 2147483646 h 256"/>
                  <a:gd name="T50" fmla="*/ 2147483646 w 218"/>
                  <a:gd name="T51" fmla="*/ 2147483646 h 256"/>
                  <a:gd name="T52" fmla="*/ 2147483646 w 218"/>
                  <a:gd name="T53" fmla="*/ 2147483646 h 256"/>
                  <a:gd name="T54" fmla="*/ 2147483646 w 218"/>
                  <a:gd name="T55" fmla="*/ 2147483646 h 256"/>
                  <a:gd name="T56" fmla="*/ 2147483646 w 218"/>
                  <a:gd name="T57" fmla="*/ 2147483646 h 256"/>
                  <a:gd name="T58" fmla="*/ 2147483646 w 218"/>
                  <a:gd name="T59" fmla="*/ 2147483646 h 256"/>
                  <a:gd name="T60" fmla="*/ 2147483646 w 218"/>
                  <a:gd name="T61" fmla="*/ 2147483646 h 256"/>
                  <a:gd name="T62" fmla="*/ 2147483646 w 218"/>
                  <a:gd name="T63" fmla="*/ 2147483646 h 256"/>
                  <a:gd name="T64" fmla="*/ 2147483646 w 218"/>
                  <a:gd name="T65" fmla="*/ 2147483646 h 256"/>
                  <a:gd name="T66" fmla="*/ 2147483646 w 218"/>
                  <a:gd name="T67" fmla="*/ 2147483646 h 256"/>
                  <a:gd name="T68" fmla="*/ 2147483646 w 218"/>
                  <a:gd name="T69" fmla="*/ 2147483646 h 256"/>
                  <a:gd name="T70" fmla="*/ 2147483646 w 218"/>
                  <a:gd name="T71" fmla="*/ 2147483646 h 256"/>
                  <a:gd name="T72" fmla="*/ 2147483646 w 218"/>
                  <a:gd name="T73" fmla="*/ 2147483646 h 25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18" h="256">
                    <a:moveTo>
                      <a:pt x="183" y="151"/>
                    </a:moveTo>
                    <a:cubicBezTo>
                      <a:pt x="218" y="199"/>
                      <a:pt x="218" y="199"/>
                      <a:pt x="218" y="199"/>
                    </a:cubicBezTo>
                    <a:cubicBezTo>
                      <a:pt x="136" y="256"/>
                      <a:pt x="136" y="256"/>
                      <a:pt x="136" y="256"/>
                    </a:cubicBezTo>
                    <a:cubicBezTo>
                      <a:pt x="119" y="214"/>
                      <a:pt x="119" y="214"/>
                      <a:pt x="119" y="214"/>
                    </a:cubicBezTo>
                    <a:cubicBezTo>
                      <a:pt x="119" y="214"/>
                      <a:pt x="73" y="214"/>
                      <a:pt x="54" y="214"/>
                    </a:cubicBezTo>
                    <a:cubicBezTo>
                      <a:pt x="34" y="214"/>
                      <a:pt x="32" y="193"/>
                      <a:pt x="32" y="193"/>
                    </a:cubicBezTo>
                    <a:cubicBezTo>
                      <a:pt x="32" y="184"/>
                      <a:pt x="32" y="184"/>
                      <a:pt x="32" y="184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4" y="155"/>
                      <a:pt x="24" y="155"/>
                      <a:pt x="13" y="155"/>
                    </a:cubicBezTo>
                    <a:cubicBezTo>
                      <a:pt x="1" y="155"/>
                      <a:pt x="0" y="144"/>
                      <a:pt x="0" y="144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18" y="98"/>
                      <a:pt x="18" y="98"/>
                      <a:pt x="18" y="98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30"/>
                      <a:pt x="48" y="9"/>
                      <a:pt x="81" y="2"/>
                    </a:cubicBezTo>
                    <a:cubicBezTo>
                      <a:pt x="92" y="0"/>
                      <a:pt x="103" y="0"/>
                      <a:pt x="113" y="1"/>
                    </a:cubicBezTo>
                    <a:cubicBezTo>
                      <a:pt x="148" y="5"/>
                      <a:pt x="183" y="23"/>
                      <a:pt x="194" y="56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49" y="57"/>
                      <a:pt x="149" y="57"/>
                      <a:pt x="149" y="57"/>
                    </a:cubicBezTo>
                    <a:cubicBezTo>
                      <a:pt x="136" y="89"/>
                      <a:pt x="136" y="89"/>
                      <a:pt x="136" y="89"/>
                    </a:cubicBezTo>
                    <a:cubicBezTo>
                      <a:pt x="135" y="89"/>
                      <a:pt x="133" y="89"/>
                      <a:pt x="131" y="89"/>
                    </a:cubicBezTo>
                    <a:cubicBezTo>
                      <a:pt x="119" y="89"/>
                      <a:pt x="109" y="99"/>
                      <a:pt x="109" y="111"/>
                    </a:cubicBezTo>
                    <a:cubicBezTo>
                      <a:pt x="109" y="117"/>
                      <a:pt x="112" y="123"/>
                      <a:pt x="116" y="127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5" y="150"/>
                      <a:pt x="73" y="149"/>
                      <a:pt x="70" y="149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46" y="149"/>
                      <a:pt x="42" y="153"/>
                      <a:pt x="42" y="158"/>
                    </a:cubicBezTo>
                    <a:cubicBezTo>
                      <a:pt x="42" y="164"/>
                      <a:pt x="46" y="168"/>
                      <a:pt x="52" y="168"/>
                    </a:cubicBezTo>
                    <a:cubicBezTo>
                      <a:pt x="70" y="168"/>
                      <a:pt x="70" y="168"/>
                      <a:pt x="70" y="168"/>
                    </a:cubicBezTo>
                    <a:cubicBezTo>
                      <a:pt x="75" y="168"/>
                      <a:pt x="79" y="165"/>
                      <a:pt x="80" y="16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8" y="133"/>
                      <a:pt x="130" y="133"/>
                      <a:pt x="131" y="133"/>
                    </a:cubicBezTo>
                    <a:cubicBezTo>
                      <a:pt x="143" y="133"/>
                      <a:pt x="153" y="123"/>
                      <a:pt x="153" y="111"/>
                    </a:cubicBezTo>
                    <a:cubicBezTo>
                      <a:pt x="153" y="105"/>
                      <a:pt x="150" y="99"/>
                      <a:pt x="146" y="95"/>
                    </a:cubicBezTo>
                    <a:cubicBezTo>
                      <a:pt x="156" y="70"/>
                      <a:pt x="156" y="70"/>
                      <a:pt x="156" y="70"/>
                    </a:cubicBezTo>
                    <a:cubicBezTo>
                      <a:pt x="197" y="70"/>
                      <a:pt x="197" y="70"/>
                      <a:pt x="197" y="70"/>
                    </a:cubicBezTo>
                    <a:cubicBezTo>
                      <a:pt x="198" y="73"/>
                      <a:pt x="198" y="77"/>
                      <a:pt x="198" y="80"/>
                    </a:cubicBezTo>
                    <a:cubicBezTo>
                      <a:pt x="198" y="115"/>
                      <a:pt x="183" y="151"/>
                      <a:pt x="183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0" name="Oval 1169"/>
              <p:cNvSpPr>
                <a:spLocks noChangeArrowheads="1"/>
              </p:cNvSpPr>
              <p:nvPr/>
            </p:nvSpPr>
            <p:spPr bwMode="auto">
              <a:xfrm>
                <a:off x="5875338" y="1619251"/>
                <a:ext cx="36513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2" name="椭圆 121"/>
            <p:cNvSpPr/>
            <p:nvPr/>
          </p:nvSpPr>
          <p:spPr>
            <a:xfrm>
              <a:off x="407988" y="5765800"/>
              <a:ext cx="723900" cy="7239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236663" y="3465513"/>
            <a:ext cx="4249737" cy="757237"/>
            <a:chOff x="1236670" y="3465513"/>
            <a:chExt cx="4249730" cy="757934"/>
          </a:xfrm>
        </p:grpSpPr>
        <p:sp>
          <p:nvSpPr>
            <p:cNvPr id="54314" name="文本框 122"/>
            <p:cNvSpPr txBox="1"/>
            <p:nvPr/>
          </p:nvSpPr>
          <p:spPr>
            <a:xfrm>
              <a:off x="1249370" y="3465513"/>
              <a:ext cx="1103310" cy="3082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sz="1400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添加标题</a:t>
              </a:r>
              <a:endParaRPr lang="zh-CN" altLang="en-US" sz="1400" dirty="0">
                <a:solidFill>
                  <a:schemeClr val="bg1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54315" name="矩形 123"/>
            <p:cNvSpPr/>
            <p:nvPr/>
          </p:nvSpPr>
          <p:spPr>
            <a:xfrm>
              <a:off x="1236670" y="3792560"/>
              <a:ext cx="424973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</a:t>
              </a:r>
              <a:endPara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1236663" y="4625975"/>
            <a:ext cx="4249737" cy="757238"/>
            <a:chOff x="1236670" y="3465513"/>
            <a:chExt cx="4249730" cy="757934"/>
          </a:xfrm>
        </p:grpSpPr>
        <p:sp>
          <p:nvSpPr>
            <p:cNvPr id="54317" name="文本框 125"/>
            <p:cNvSpPr txBox="1"/>
            <p:nvPr/>
          </p:nvSpPr>
          <p:spPr>
            <a:xfrm>
              <a:off x="1249370" y="3465513"/>
              <a:ext cx="1103310" cy="3082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sz="1400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添加标题</a:t>
              </a:r>
              <a:endParaRPr lang="zh-CN" altLang="en-US" sz="1400" dirty="0">
                <a:solidFill>
                  <a:schemeClr val="bg1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54318" name="矩形 126"/>
            <p:cNvSpPr/>
            <p:nvPr/>
          </p:nvSpPr>
          <p:spPr>
            <a:xfrm>
              <a:off x="1236670" y="3792560"/>
              <a:ext cx="424973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</a:t>
              </a:r>
              <a:endPara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236663" y="5732463"/>
            <a:ext cx="4249737" cy="757237"/>
            <a:chOff x="1236670" y="3465513"/>
            <a:chExt cx="4249730" cy="757934"/>
          </a:xfrm>
        </p:grpSpPr>
        <p:sp>
          <p:nvSpPr>
            <p:cNvPr id="54320" name="文本框 128"/>
            <p:cNvSpPr txBox="1"/>
            <p:nvPr/>
          </p:nvSpPr>
          <p:spPr>
            <a:xfrm>
              <a:off x="1249370" y="3465513"/>
              <a:ext cx="1103310" cy="3082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sz="1400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添加标题</a:t>
              </a:r>
              <a:endParaRPr lang="zh-CN" altLang="en-US" sz="1400" dirty="0">
                <a:solidFill>
                  <a:schemeClr val="bg1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54321" name="矩形 129"/>
            <p:cNvSpPr/>
            <p:nvPr/>
          </p:nvSpPr>
          <p:spPr>
            <a:xfrm>
              <a:off x="1236670" y="3792560"/>
              <a:ext cx="424973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</a:t>
              </a:r>
              <a:endPara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0" y="0"/>
            <a:ext cx="9315450" cy="6897688"/>
            <a:chOff x="0" y="-2"/>
            <a:chExt cx="9315450" cy="6897359"/>
          </a:xfrm>
        </p:grpSpPr>
        <p:sp>
          <p:nvSpPr>
            <p:cNvPr id="17" name="直角三角形 16"/>
            <p:cNvSpPr/>
            <p:nvPr/>
          </p:nvSpPr>
          <p:spPr>
            <a:xfrm flipV="1">
              <a:off x="0" y="-2"/>
              <a:ext cx="9315450" cy="6897359"/>
            </a:xfrm>
            <a:prstGeom prst="rtTriangle">
              <a:avLst/>
            </a:prstGeom>
            <a:blipFill dpi="0" rotWithShape="0">
              <a:blip r:embed="rId1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flipV="1">
              <a:off x="0" y="-2"/>
              <a:ext cx="9315450" cy="6897359"/>
            </a:xfrm>
            <a:prstGeom prst="rtTriangl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6324" name="组合 7"/>
          <p:cNvGrpSpPr/>
          <p:nvPr/>
        </p:nvGrpSpPr>
        <p:grpSpPr>
          <a:xfrm>
            <a:off x="-160337" y="-600075"/>
            <a:ext cx="2487612" cy="600075"/>
            <a:chOff x="9173980" y="494675"/>
            <a:chExt cx="2488368" cy="599607"/>
          </a:xfrm>
        </p:grpSpPr>
        <p:sp>
          <p:nvSpPr>
            <p:cNvPr id="5" name="矩形 4"/>
            <p:cNvSpPr/>
            <p:nvPr/>
          </p:nvSpPr>
          <p:spPr>
            <a:xfrm>
              <a:off x="9173980" y="494675"/>
              <a:ext cx="600258" cy="599607"/>
            </a:xfrm>
            <a:prstGeom prst="rect">
              <a:avLst/>
            </a:prstGeom>
            <a:solidFill>
              <a:srgbClr val="555F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118830" y="494675"/>
              <a:ext cx="598670" cy="599607"/>
            </a:xfrm>
            <a:prstGeom prst="rect">
              <a:avLst/>
            </a:prstGeom>
            <a:solidFill>
              <a:srgbClr val="3FA2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062091" y="494675"/>
              <a:ext cx="600257" cy="599607"/>
            </a:xfrm>
            <a:prstGeom prst="rect">
              <a:avLst/>
            </a:prstGeom>
            <a:solidFill>
              <a:srgbClr val="2ECA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639050" y="-239712"/>
            <a:ext cx="4552950" cy="4792662"/>
            <a:chOff x="7639049" y="-239843"/>
            <a:chExt cx="4552963" cy="4792792"/>
          </a:xfrm>
        </p:grpSpPr>
        <p:sp>
          <p:nvSpPr>
            <p:cNvPr id="20" name="直角三角形 19"/>
            <p:cNvSpPr/>
            <p:nvPr/>
          </p:nvSpPr>
          <p:spPr>
            <a:xfrm flipH="1" flipV="1">
              <a:off x="7639049" y="-124"/>
              <a:ext cx="4552963" cy="4553073"/>
            </a:xfrm>
            <a:prstGeom prst="rtTriangle">
              <a:avLst/>
            </a:prstGeom>
            <a:gradFill flip="none" rotWithShape="1"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6330" name="组合 32"/>
            <p:cNvGrpSpPr/>
            <p:nvPr/>
          </p:nvGrpSpPr>
          <p:grpSpPr>
            <a:xfrm>
              <a:off x="8147576" y="-239843"/>
              <a:ext cx="4044436" cy="3860732"/>
              <a:chOff x="7020309" y="-22130"/>
              <a:chExt cx="5686041" cy="3860732"/>
            </a:xfrm>
          </p:grpSpPr>
          <p:sp>
            <p:nvSpPr>
              <p:cNvPr id="31" name="等腰三角形 30"/>
              <p:cNvSpPr/>
              <p:nvPr/>
            </p:nvSpPr>
            <p:spPr>
              <a:xfrm flipV="1">
                <a:off x="9693338" y="863720"/>
                <a:ext cx="2439424" cy="1806624"/>
              </a:xfrm>
              <a:prstGeom prst="triangle">
                <a:avLst>
                  <a:gd name="adj" fmla="val 100000"/>
                </a:avLst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flipV="1">
                <a:off x="10266927" y="2032151"/>
                <a:ext cx="2439423" cy="1806624"/>
              </a:xfrm>
              <a:prstGeom prst="triangle">
                <a:avLst>
                  <a:gd name="adj" fmla="val 100000"/>
                </a:avLst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 flipV="1">
                <a:off x="7019569" y="-22130"/>
                <a:ext cx="2283194" cy="1690734"/>
              </a:xfrm>
              <a:prstGeom prst="triangle">
                <a:avLst>
                  <a:gd name="adj" fmla="val 100000"/>
                </a:avLst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flipV="1">
                <a:off x="7488260" y="682740"/>
                <a:ext cx="886049" cy="657243"/>
              </a:xfrm>
              <a:prstGeom prst="triangle">
                <a:avLst>
                  <a:gd name="adj" fmla="val 100000"/>
                </a:avLst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-438150" y="3021013"/>
            <a:ext cx="4275138" cy="4424362"/>
            <a:chOff x="-438152" y="3020518"/>
            <a:chExt cx="4275634" cy="4424884"/>
          </a:xfrm>
        </p:grpSpPr>
        <p:sp>
          <p:nvSpPr>
            <p:cNvPr id="2" name="直角三角形 1"/>
            <p:cNvSpPr/>
            <p:nvPr/>
          </p:nvSpPr>
          <p:spPr>
            <a:xfrm>
              <a:off x="49" y="3020518"/>
              <a:ext cx="3837433" cy="3837440"/>
            </a:xfrm>
            <a:prstGeom prst="rtTriangle">
              <a:avLst/>
            </a:pr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6337" name="组合 33"/>
            <p:cNvGrpSpPr/>
            <p:nvPr/>
          </p:nvGrpSpPr>
          <p:grpSpPr>
            <a:xfrm>
              <a:off x="-438152" y="4318000"/>
              <a:ext cx="2330450" cy="3127402"/>
              <a:chOff x="9486900" y="-19986"/>
              <a:chExt cx="4005215" cy="4414290"/>
            </a:xfrm>
          </p:grpSpPr>
          <p:sp>
            <p:nvSpPr>
              <p:cNvPr id="35" name="等腰三角形 34"/>
              <p:cNvSpPr/>
              <p:nvPr/>
            </p:nvSpPr>
            <p:spPr>
              <a:xfrm flipV="1">
                <a:off x="9486900" y="-20469"/>
                <a:ext cx="2439426" cy="2046035"/>
              </a:xfrm>
              <a:prstGeom prst="triangle">
                <a:avLst>
                  <a:gd name="adj" fmla="val 100000"/>
                </a:avLst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flipV="1">
                <a:off x="10005346" y="1467556"/>
                <a:ext cx="3487233" cy="2926748"/>
              </a:xfrm>
              <a:prstGeom prst="triangle">
                <a:avLst>
                  <a:gd name="adj" fmla="val 100000"/>
                </a:avLst>
              </a:prstGeom>
              <a:noFill/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2" name="矩形 21"/>
          <p:cNvSpPr/>
          <p:nvPr/>
        </p:nvSpPr>
        <p:spPr>
          <a:xfrm>
            <a:off x="5983288" y="4065588"/>
            <a:ext cx="3640138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ANNUAL BUSINESS REPORT TEMPLATE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4238" y="4333875"/>
            <a:ext cx="5640387" cy="769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dist"/>
            <a:r>
              <a:rPr lang="zh-CN" altLang="en-US" sz="4400" b="1" dirty="0">
                <a:solidFill>
                  <a:srgbClr val="40404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谢谢各位欣赏</a:t>
            </a:r>
            <a:endParaRPr lang="zh-CN" altLang="en-US" sz="4400" b="1" dirty="0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451100" y="885825"/>
            <a:ext cx="9740900" cy="5991225"/>
            <a:chOff x="2451100" y="885371"/>
            <a:chExt cx="9740900" cy="5991679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2457450" y="885371"/>
              <a:ext cx="5873750" cy="4372306"/>
            </a:xfrm>
            <a:prstGeom prst="line">
              <a:avLst/>
            </a:prstGeom>
            <a:ln>
              <a:solidFill>
                <a:schemeClr val="bg1">
                  <a:lumMod val="75000"/>
                  <a:alpha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334375" y="885371"/>
              <a:ext cx="3857625" cy="3857917"/>
            </a:xfrm>
            <a:prstGeom prst="line">
              <a:avLst/>
            </a:prstGeom>
            <a:ln>
              <a:solidFill>
                <a:schemeClr val="bg1">
                  <a:lumMod val="75000"/>
                  <a:alpha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2451100" y="5257677"/>
              <a:ext cx="1619250" cy="1619373"/>
            </a:xfrm>
            <a:prstGeom prst="line">
              <a:avLst/>
            </a:prstGeom>
            <a:ln>
              <a:solidFill>
                <a:schemeClr val="bg1">
                  <a:lumMod val="75000"/>
                  <a:alpha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6015038" y="5248275"/>
            <a:ext cx="5694362" cy="827088"/>
            <a:chOff x="6015265" y="5248725"/>
            <a:chExt cx="5694135" cy="827002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6097815" y="5248646"/>
              <a:ext cx="2220913" cy="0"/>
            </a:xfrm>
            <a:prstGeom prst="line">
              <a:avLst/>
            </a:prstGeom>
            <a:ln w="28575"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6015265" y="5402697"/>
              <a:ext cx="5694135" cy="4000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 long to alleviate this evil, but I cannot, and I too suffer. This has been my life. I have found it worth living, and would gladly live it again if the chance were offered me.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1498271" y="5966200"/>
              <a:ext cx="109533" cy="109527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flipH="1">
              <a:off x="11225232" y="5966200"/>
              <a:ext cx="109533" cy="109527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80" y="363220"/>
            <a:ext cx="6238240" cy="14376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2435013"/>
            <a:ext cx="12192000" cy="4428067"/>
            <a:chOff x="0" y="2876"/>
            <a:chExt cx="14400" cy="5230"/>
          </a:xfrm>
        </p:grpSpPr>
        <p:sp>
          <p:nvSpPr>
            <p:cNvPr id="3" name="Rectangle 17"/>
            <p:cNvSpPr>
              <a:spLocks noChangeArrowheads="1"/>
            </p:cNvSpPr>
            <p:nvPr/>
          </p:nvSpPr>
          <p:spPr bwMode="gray">
            <a:xfrm>
              <a:off x="0" y="2876"/>
              <a:ext cx="14400" cy="523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005397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50" y="3094"/>
              <a:ext cx="13538" cy="2271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Unlimited number of commercial demonstrations for your personal/company, business.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the contents of the template for use in other slide </a:t>
              </a: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masters.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396" y="5570"/>
              <a:ext cx="13806" cy="1827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not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Used for any form of online payment download.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After collecting the free resources we released, we will burn the discs for sale.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" name="Picture 10" descr="png-064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8" y="3094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1" descr="png-065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2" y="5692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/>
        </p:nvSpPr>
        <p:spPr>
          <a:xfrm>
            <a:off x="2241551" y="3807884"/>
            <a:ext cx="596900" cy="65616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3810000"/>
            <a:ext cx="9359900" cy="6582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base">
              <a:defRPr/>
            </a:pPr>
            <a:r>
              <a:rPr lang="en-US" altLang="zh-CN" sz="2800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itchFamily="34" charset="-128"/>
              </a:rPr>
              <a:t>https://www.freeppt7.com</a:t>
            </a:r>
            <a:endParaRPr lang="en-US" altLang="zh-CN" sz="2800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043767"/>
            <a:ext cx="9313333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 fontAlgn="base">
              <a:defRPr/>
            </a:pPr>
            <a:r>
              <a:rPr lang="zh-CN" altLang="en-US" sz="3200" strike="noStrike" spc="200" noProof="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trike="noStrike" spc="200" noProof="1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sz="2400" strike="noStrike" spc="200" noProof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Best PPT templates for free download</a:t>
            </a:r>
            <a:endParaRPr sz="2400" strike="noStrike" spc="200" noProof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1217" y="3039533"/>
            <a:ext cx="855133" cy="77893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2643717" y="3920067"/>
            <a:ext cx="6904567" cy="1693333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6" name="图片 4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051" y="844551"/>
            <a:ext cx="5549900" cy="1280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555FDE"/>
              </a:gs>
              <a:gs pos="100000">
                <a:srgbClr val="3FA2E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直角三角形 29"/>
          <p:cNvSpPr/>
          <p:nvPr/>
        </p:nvSpPr>
        <p:spPr>
          <a:xfrm rot="18900000" flipH="1">
            <a:off x="93663" y="2817813"/>
            <a:ext cx="628650" cy="628650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14425" y="2551113"/>
            <a:ext cx="5165725" cy="1755775"/>
            <a:chOff x="1113912" y="2551080"/>
            <a:chExt cx="5166966" cy="1755840"/>
          </a:xfrm>
        </p:grpSpPr>
        <p:grpSp>
          <p:nvGrpSpPr>
            <p:cNvPr id="17412" name="组合 35"/>
            <p:cNvGrpSpPr/>
            <p:nvPr/>
          </p:nvGrpSpPr>
          <p:grpSpPr>
            <a:xfrm>
              <a:off x="1113912" y="2551080"/>
              <a:ext cx="3113314" cy="1081545"/>
              <a:chOff x="3587289" y="1868032"/>
              <a:chExt cx="3113314" cy="1081545"/>
            </a:xfrm>
          </p:grpSpPr>
          <p:sp>
            <p:nvSpPr>
              <p:cNvPr id="17413" name="文本框 38"/>
              <p:cNvSpPr txBox="1"/>
              <p:nvPr/>
            </p:nvSpPr>
            <p:spPr>
              <a:xfrm>
                <a:off x="3587289" y="2118580"/>
                <a:ext cx="3113314" cy="8309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>
                  <a:buFont typeface="Arial" panose="020B0604020202020204" pitchFamily="34" charset="0"/>
                  <a:buNone/>
                </a:pPr>
                <a:r>
                  <a:rPr lang="zh-CN" altLang="en-US" sz="48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  <a:endParaRPr lang="zh-CN" altLang="en-US" sz="48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7414" name="矩形 39"/>
              <p:cNvSpPr/>
              <p:nvPr/>
            </p:nvSpPr>
            <p:spPr>
              <a:xfrm>
                <a:off x="3633009" y="1868032"/>
                <a:ext cx="1917961" cy="2936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ABOUT OUR BUSINESS</a:t>
                </a:r>
                <a:endPara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</p:grpSp>
        <p:cxnSp>
          <p:nvCxnSpPr>
            <p:cNvPr id="37" name="直接连接符 36"/>
            <p:cNvCxnSpPr/>
            <p:nvPr/>
          </p:nvCxnSpPr>
          <p:spPr>
            <a:xfrm flipH="1">
              <a:off x="1301282" y="3817952"/>
              <a:ext cx="117185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16" name="矩形 37"/>
            <p:cNvSpPr/>
            <p:nvPr/>
          </p:nvSpPr>
          <p:spPr>
            <a:xfrm>
              <a:off x="1218413" y="3906810"/>
              <a:ext cx="506246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I long to alleviate this evil, but I cannot, and I too suffer. This has been my life. I have found it worth living, and would gladly live it again if the chance were offered me.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677862" y="0"/>
            <a:ext cx="2133600" cy="1838325"/>
            <a:chOff x="-677811" y="0"/>
            <a:chExt cx="2133232" cy="1838993"/>
          </a:xfrm>
        </p:grpSpPr>
        <p:sp>
          <p:nvSpPr>
            <p:cNvPr id="42" name="等腰三角形 41"/>
            <p:cNvSpPr/>
            <p:nvPr/>
          </p:nvSpPr>
          <p:spPr>
            <a:xfrm flipV="1">
              <a:off x="407852" y="549475"/>
              <a:ext cx="1041220" cy="897264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-677811" y="0"/>
              <a:ext cx="2133232" cy="1838993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V="1">
            <a:off x="4370388" y="5038725"/>
            <a:ext cx="2640012" cy="2276475"/>
            <a:chOff x="-677811" y="0"/>
            <a:chExt cx="2133232" cy="1838993"/>
          </a:xfrm>
        </p:grpSpPr>
        <p:sp>
          <p:nvSpPr>
            <p:cNvPr id="45" name="等腰三角形 44"/>
            <p:cNvSpPr/>
            <p:nvPr/>
          </p:nvSpPr>
          <p:spPr>
            <a:xfrm flipV="1">
              <a:off x="407405" y="548877"/>
              <a:ext cx="1041602" cy="897695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>
              <a:off x="-677811" y="0"/>
              <a:ext cx="2133232" cy="1838993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7423" name="组合 13"/>
          <p:cNvGrpSpPr/>
          <p:nvPr/>
        </p:nvGrpSpPr>
        <p:grpSpPr>
          <a:xfrm>
            <a:off x="6121400" y="-139700"/>
            <a:ext cx="6537325" cy="7137400"/>
            <a:chOff x="6121298" y="-140427"/>
            <a:chExt cx="6537427" cy="7138854"/>
          </a:xfrm>
        </p:grpSpPr>
        <p:grpSp>
          <p:nvGrpSpPr>
            <p:cNvPr id="9" name="组合 8"/>
            <p:cNvGrpSpPr/>
            <p:nvPr/>
          </p:nvGrpSpPr>
          <p:grpSpPr>
            <a:xfrm>
              <a:off x="6914216" y="0"/>
              <a:ext cx="5277784" cy="6858000"/>
              <a:chOff x="6818966" y="0"/>
              <a:chExt cx="5277784" cy="6858000"/>
            </a:xfrm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grpSpPr>
          <p:sp>
            <p:nvSpPr>
              <p:cNvPr id="47" name="直角三角形 46"/>
              <p:cNvSpPr/>
              <p:nvPr/>
            </p:nvSpPr>
            <p:spPr>
              <a:xfrm rot="2700000">
                <a:off x="6818966" y="982475"/>
                <a:ext cx="4893050" cy="4893050"/>
              </a:xfrm>
              <a:prstGeom prst="rt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9258300" y="0"/>
                <a:ext cx="2838450" cy="6858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7425" name="组合 47"/>
            <p:cNvGrpSpPr/>
            <p:nvPr/>
          </p:nvGrpSpPr>
          <p:grpSpPr>
            <a:xfrm>
              <a:off x="6121298" y="-140427"/>
              <a:ext cx="3567659" cy="7138854"/>
              <a:chOff x="6205928" y="22860"/>
              <a:chExt cx="3402767" cy="6808907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H="1">
                <a:off x="6205928" y="22860"/>
                <a:ext cx="3402300" cy="3402940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 flipV="1">
                <a:off x="6205928" y="3428828"/>
                <a:ext cx="3402300" cy="3402939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文本框 50"/>
            <p:cNvSpPr txBox="1"/>
            <p:nvPr/>
          </p:nvSpPr>
          <p:spPr>
            <a:xfrm>
              <a:off x="7467601" y="735955"/>
              <a:ext cx="5191124" cy="53860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4400" kern="1200" cap="none" spc="0" normalizeH="0" baseline="0" noProof="0" dirty="0">
                  <a:solidFill>
                    <a:schemeClr val="bg1">
                      <a:lumMod val="85000"/>
                      <a:alpha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01</a:t>
              </a:r>
              <a:endParaRPr kumimoji="0" lang="zh-CN" altLang="en-US" sz="34400" kern="1200" cap="none" spc="0" normalizeH="0" baseline="0" noProof="0" dirty="0">
                <a:solidFill>
                  <a:schemeClr val="bg1">
                    <a:lumMod val="85000"/>
                    <a:alpha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9458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9460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19461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463" name="组合 54"/>
          <p:cNvGrpSpPr/>
          <p:nvPr/>
        </p:nvGrpSpPr>
        <p:grpSpPr>
          <a:xfrm>
            <a:off x="9799638" y="-15875"/>
            <a:ext cx="2392362" cy="996950"/>
            <a:chOff x="9800259" y="-16199"/>
            <a:chExt cx="2391742" cy="997274"/>
          </a:xfrm>
        </p:grpSpPr>
        <p:grpSp>
          <p:nvGrpSpPr>
            <p:cNvPr id="19464" name="组合 9"/>
            <p:cNvGrpSpPr/>
            <p:nvPr/>
          </p:nvGrpSpPr>
          <p:grpSpPr>
            <a:xfrm>
              <a:off x="9800259" y="-16199"/>
              <a:ext cx="2391742" cy="997274"/>
              <a:chOff x="5797942" y="-301201"/>
              <a:chExt cx="3396247" cy="1408387"/>
            </a:xfrm>
          </p:grpSpPr>
          <p:grpSp>
            <p:nvGrpSpPr>
              <p:cNvPr id="11" name="组合 10"/>
              <p:cNvGrpSpPr/>
              <p:nvPr/>
            </p:nvGrpSpPr>
            <p:grpSpPr>
              <a:xfrm flipH="1">
                <a:off x="5797942" y="-20872"/>
                <a:ext cx="3396247" cy="1128058"/>
                <a:chOff x="0" y="-2417"/>
                <a:chExt cx="3257548" cy="1081989"/>
              </a:xfrm>
              <a:solidFill>
                <a:sysClr val="window" lastClr="FFFFFF">
                  <a:lumMod val="85000"/>
                  <a:alpha val="75000"/>
                </a:sysClr>
              </a:solidFill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0" y="-2417"/>
                  <a:ext cx="3257548" cy="542240"/>
                  <a:chOff x="0" y="-2417"/>
                  <a:chExt cx="3257548" cy="542240"/>
                </a:xfrm>
                <a:grpFill/>
              </p:grpSpPr>
              <p:sp>
                <p:nvSpPr>
                  <p:cNvPr id="30" name="等腰三角形 29"/>
                  <p:cNvSpPr/>
                  <p:nvPr/>
                </p:nvSpPr>
                <p:spPr>
                  <a:xfrm rot="5400000">
                    <a:off x="-37229" y="37229"/>
                    <a:ext cx="539822" cy="465364"/>
                  </a:xfrm>
                  <a:prstGeom prst="triangle">
                    <a:avLst/>
                  </a:prstGeom>
                  <a:solidFill>
                    <a:sysClr val="window" lastClr="FFFFFF">
                      <a:lumMod val="85000"/>
                      <a:alpha val="50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1" name="等腰三角形 30"/>
                  <p:cNvSpPr/>
                  <p:nvPr/>
                </p:nvSpPr>
                <p:spPr>
                  <a:xfrm rot="5400000">
                    <a:off x="428135" y="37229"/>
                    <a:ext cx="539822" cy="465365"/>
                  </a:xfrm>
                  <a:prstGeom prst="triangle">
                    <a:avLst/>
                  </a:prstGeom>
                  <a:solidFill>
                    <a:sysClr val="window" lastClr="FFFFFF">
                      <a:lumMod val="85000"/>
                      <a:alpha val="40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2" name="等腰三角形 31"/>
                  <p:cNvSpPr/>
                  <p:nvPr/>
                </p:nvSpPr>
                <p:spPr>
                  <a:xfrm rot="5400000">
                    <a:off x="893498" y="37229"/>
                    <a:ext cx="539822" cy="465365"/>
                  </a:xfrm>
                  <a:prstGeom prst="triangle">
                    <a:avLst/>
                  </a:prstGeom>
                  <a:solidFill>
                    <a:sysClr val="window" lastClr="FFFFFF">
                      <a:lumMod val="85000"/>
                      <a:alpha val="50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" name="等腰三角形 32"/>
                  <p:cNvSpPr/>
                  <p:nvPr/>
                </p:nvSpPr>
                <p:spPr>
                  <a:xfrm rot="5400000">
                    <a:off x="1358863" y="37229"/>
                    <a:ext cx="539822" cy="465364"/>
                  </a:xfrm>
                  <a:prstGeom prst="triangle">
                    <a:avLst/>
                  </a:prstGeom>
                  <a:solidFill>
                    <a:sysClr val="window" lastClr="FFFFFF">
                      <a:lumMod val="85000"/>
                      <a:alpha val="20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4" name="等腰三角形 33"/>
                  <p:cNvSpPr/>
                  <p:nvPr/>
                </p:nvSpPr>
                <p:spPr>
                  <a:xfrm rot="5400000">
                    <a:off x="2754955" y="37229"/>
                    <a:ext cx="539822" cy="465364"/>
                  </a:xfrm>
                  <a:prstGeom prst="triangle">
                    <a:avLst/>
                  </a:prstGeom>
                  <a:solidFill>
                    <a:sysClr val="window" lastClr="FFFFFF">
                      <a:lumMod val="85000"/>
                      <a:alpha val="20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5" name="等腰三角形 34"/>
                  <p:cNvSpPr/>
                  <p:nvPr/>
                </p:nvSpPr>
                <p:spPr>
                  <a:xfrm rot="5400000">
                    <a:off x="1824228" y="34811"/>
                    <a:ext cx="539822" cy="465365"/>
                  </a:xfrm>
                  <a:prstGeom prst="triangle">
                    <a:avLst/>
                  </a:prstGeom>
                  <a:solidFill>
                    <a:sysClr val="window" lastClr="FFFFFF">
                      <a:lumMod val="85000"/>
                      <a:alpha val="40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0" y="539750"/>
                  <a:ext cx="2326820" cy="539822"/>
                  <a:chOff x="0" y="0"/>
                  <a:chExt cx="2326820" cy="539822"/>
                </a:xfrm>
                <a:grpFill/>
              </p:grpSpPr>
              <p:sp>
                <p:nvSpPr>
                  <p:cNvPr id="26" name="等腰三角形 25"/>
                  <p:cNvSpPr/>
                  <p:nvPr/>
                </p:nvSpPr>
                <p:spPr>
                  <a:xfrm rot="5400000">
                    <a:off x="-37229" y="37229"/>
                    <a:ext cx="539822" cy="465364"/>
                  </a:xfrm>
                  <a:prstGeom prst="triangle">
                    <a:avLst/>
                  </a:prstGeom>
                  <a:solidFill>
                    <a:sysClr val="window" lastClr="FFFFFF">
                      <a:lumMod val="85000"/>
                      <a:alpha val="40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7" name="等腰三角形 26"/>
                  <p:cNvSpPr/>
                  <p:nvPr/>
                </p:nvSpPr>
                <p:spPr>
                  <a:xfrm rot="5400000">
                    <a:off x="428135" y="37229"/>
                    <a:ext cx="539822" cy="465364"/>
                  </a:xfrm>
                  <a:prstGeom prst="triangle">
                    <a:avLst/>
                  </a:prstGeom>
                  <a:solidFill>
                    <a:sysClr val="window" lastClr="FFFFFF">
                      <a:lumMod val="85000"/>
                      <a:alpha val="40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8" name="等腰三角形 27"/>
                  <p:cNvSpPr/>
                  <p:nvPr/>
                </p:nvSpPr>
                <p:spPr>
                  <a:xfrm rot="5400000">
                    <a:off x="1358863" y="37229"/>
                    <a:ext cx="539822" cy="465364"/>
                  </a:xfrm>
                  <a:prstGeom prst="triangle">
                    <a:avLst/>
                  </a:prstGeom>
                  <a:solidFill>
                    <a:sysClr val="window" lastClr="FFFFFF">
                      <a:lumMod val="85000"/>
                      <a:alpha val="40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9" name="等腰三角形 28"/>
                  <p:cNvSpPr/>
                  <p:nvPr/>
                </p:nvSpPr>
                <p:spPr>
                  <a:xfrm rot="5400000">
                    <a:off x="1824227" y="37229"/>
                    <a:ext cx="539822" cy="465364"/>
                  </a:xfrm>
                  <a:prstGeom prst="triangle">
                    <a:avLst/>
                  </a:prstGeom>
                  <a:solidFill>
                    <a:sysClr val="window" lastClr="FFFFFF">
                      <a:lumMod val="85000"/>
                      <a:alpha val="40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12" name="等腰三角形 11"/>
              <p:cNvSpPr/>
              <p:nvPr/>
            </p:nvSpPr>
            <p:spPr>
              <a:xfrm rot="5400000">
                <a:off x="6244415" y="-263140"/>
                <a:ext cx="562907" cy="486788"/>
              </a:xfrm>
              <a:prstGeom prst="triangle">
                <a:avLst/>
              </a:prstGeom>
              <a:solidFill>
                <a:sysClr val="window" lastClr="FFFFFF">
                  <a:lumMod val="85000"/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6730078" y="-262015"/>
                <a:ext cx="562907" cy="484535"/>
              </a:xfrm>
              <a:prstGeom prst="triangle">
                <a:avLst/>
              </a:prstGeom>
              <a:solidFill>
                <a:sysClr val="window" lastClr="FFFFFF">
                  <a:lumMod val="85000"/>
                  <a:alpha val="2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5400000">
                <a:off x="7214611" y="-262013"/>
                <a:ext cx="562907" cy="484534"/>
              </a:xfrm>
              <a:prstGeom prst="triangle">
                <a:avLst/>
              </a:prstGeom>
              <a:solidFill>
                <a:sysClr val="window" lastClr="FFFFFF">
                  <a:lumMod val="85000"/>
                  <a:alpha val="4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5400000">
                <a:off x="8184807" y="-263140"/>
                <a:ext cx="562907" cy="486788"/>
              </a:xfrm>
              <a:prstGeom prst="triangle">
                <a:avLst/>
              </a:prstGeom>
              <a:solidFill>
                <a:sysClr val="window" lastClr="FFFFFF">
                  <a:lumMod val="85000"/>
                  <a:alpha val="2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6244417" y="299765"/>
                <a:ext cx="562906" cy="486788"/>
              </a:xfrm>
              <a:prstGeom prst="triangle">
                <a:avLst/>
              </a:prstGeom>
              <a:solidFill>
                <a:sysClr val="window" lastClr="FFFFFF">
                  <a:lumMod val="85000"/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6730078" y="300891"/>
                <a:ext cx="562906" cy="484535"/>
              </a:xfrm>
              <a:prstGeom prst="triangle">
                <a:avLst/>
              </a:prstGeom>
              <a:solidFill>
                <a:sysClr val="window" lastClr="FFFFFF">
                  <a:lumMod val="85000"/>
                  <a:alpha val="2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7699147" y="300891"/>
                <a:ext cx="562906" cy="484535"/>
              </a:xfrm>
              <a:prstGeom prst="triangle">
                <a:avLst/>
              </a:prstGeom>
              <a:solidFill>
                <a:sysClr val="window" lastClr="FFFFFF">
                  <a:lumMod val="85000"/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8670469" y="300892"/>
                <a:ext cx="562906" cy="484534"/>
              </a:xfrm>
              <a:prstGeom prst="triangle">
                <a:avLst/>
              </a:prstGeom>
              <a:solidFill>
                <a:sysClr val="window" lastClr="FFFFFF">
                  <a:lumMod val="85000"/>
                  <a:alpha val="22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5400000">
                <a:off x="7835908" y="727035"/>
                <a:ext cx="273604" cy="468759"/>
              </a:xfrm>
              <a:custGeom>
                <a:avLst/>
                <a:gdLst>
                  <a:gd name="connsiteX0" fmla="*/ 0 w 271879"/>
                  <a:gd name="connsiteY0" fmla="*/ 468755 h 468755"/>
                  <a:gd name="connsiteX1" fmla="*/ 271879 w 271879"/>
                  <a:gd name="connsiteY1" fmla="*/ 0 h 468755"/>
                  <a:gd name="connsiteX2" fmla="*/ 271879 w 271879"/>
                  <a:gd name="connsiteY2" fmla="*/ 468755 h 468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1879" h="468755">
                    <a:moveTo>
                      <a:pt x="0" y="468755"/>
                    </a:moveTo>
                    <a:lnTo>
                      <a:pt x="271879" y="0"/>
                    </a:lnTo>
                    <a:lnTo>
                      <a:pt x="271879" y="468755"/>
                    </a:lnTo>
                    <a:close/>
                  </a:path>
                </a:pathLst>
              </a:custGeom>
              <a:solidFill>
                <a:sysClr val="window" lastClr="FFFFFF">
                  <a:lumMod val="85000"/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5400000" flipH="1" flipV="1">
                <a:off x="7852806" y="-390927"/>
                <a:ext cx="271362" cy="468759"/>
              </a:xfrm>
              <a:custGeom>
                <a:avLst/>
                <a:gdLst>
                  <a:gd name="connsiteX0" fmla="*/ 0 w 271879"/>
                  <a:gd name="connsiteY0" fmla="*/ 468755 h 468755"/>
                  <a:gd name="connsiteX1" fmla="*/ 271879 w 271879"/>
                  <a:gd name="connsiteY1" fmla="*/ 0 h 468755"/>
                  <a:gd name="connsiteX2" fmla="*/ 271879 w 271879"/>
                  <a:gd name="connsiteY2" fmla="*/ 468755 h 468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1879" h="468755">
                    <a:moveTo>
                      <a:pt x="0" y="468755"/>
                    </a:moveTo>
                    <a:lnTo>
                      <a:pt x="271879" y="0"/>
                    </a:lnTo>
                    <a:lnTo>
                      <a:pt x="271879" y="468755"/>
                    </a:lnTo>
                    <a:close/>
                  </a:path>
                </a:pathLst>
              </a:custGeom>
              <a:solidFill>
                <a:sysClr val="window" lastClr="FFFFFF">
                  <a:lumMod val="85000"/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rot="5400000" flipH="1" flipV="1">
                <a:off x="7368271" y="-390927"/>
                <a:ext cx="271362" cy="468759"/>
              </a:xfrm>
              <a:custGeom>
                <a:avLst/>
                <a:gdLst>
                  <a:gd name="connsiteX0" fmla="*/ 0 w 271879"/>
                  <a:gd name="connsiteY0" fmla="*/ 468755 h 468755"/>
                  <a:gd name="connsiteX1" fmla="*/ 271879 w 271879"/>
                  <a:gd name="connsiteY1" fmla="*/ 0 h 468755"/>
                  <a:gd name="connsiteX2" fmla="*/ 271879 w 271879"/>
                  <a:gd name="connsiteY2" fmla="*/ 468755 h 468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1879" h="468755">
                    <a:moveTo>
                      <a:pt x="0" y="468755"/>
                    </a:moveTo>
                    <a:lnTo>
                      <a:pt x="271879" y="0"/>
                    </a:lnTo>
                    <a:lnTo>
                      <a:pt x="271879" y="468755"/>
                    </a:lnTo>
                    <a:close/>
                  </a:path>
                </a:pathLst>
              </a:custGeom>
              <a:solidFill>
                <a:sysClr val="window" lastClr="FFFFFF">
                  <a:lumMod val="85000"/>
                  <a:alpha val="4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rot="5400000" flipH="1" flipV="1">
                <a:off x="8339594" y="-390927"/>
                <a:ext cx="271362" cy="468759"/>
              </a:xfrm>
              <a:custGeom>
                <a:avLst/>
                <a:gdLst>
                  <a:gd name="connsiteX0" fmla="*/ 0 w 271879"/>
                  <a:gd name="connsiteY0" fmla="*/ 468755 h 468755"/>
                  <a:gd name="connsiteX1" fmla="*/ 271879 w 271879"/>
                  <a:gd name="connsiteY1" fmla="*/ 0 h 468755"/>
                  <a:gd name="connsiteX2" fmla="*/ 271879 w 271879"/>
                  <a:gd name="connsiteY2" fmla="*/ 468755 h 468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1879" h="468755">
                    <a:moveTo>
                      <a:pt x="0" y="468755"/>
                    </a:moveTo>
                    <a:lnTo>
                      <a:pt x="271879" y="0"/>
                    </a:lnTo>
                    <a:lnTo>
                      <a:pt x="271879" y="468755"/>
                    </a:lnTo>
                    <a:close/>
                  </a:path>
                </a:pathLst>
              </a:custGeom>
              <a:solidFill>
                <a:sysClr val="window" lastClr="FFFFFF">
                  <a:lumMod val="85000"/>
                  <a:alpha val="4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19478" name="图片 3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672917" y="306534"/>
              <a:ext cx="1235113" cy="506265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80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19481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矩形 46"/>
          <p:cNvSpPr/>
          <p:nvPr/>
        </p:nvSpPr>
        <p:spPr>
          <a:xfrm>
            <a:off x="0" y="981075"/>
            <a:ext cx="12192000" cy="550862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981075"/>
            <a:ext cx="12192000" cy="3621088"/>
            <a:chOff x="0" y="981075"/>
            <a:chExt cx="12192000" cy="3620905"/>
          </a:xfrm>
        </p:grpSpPr>
        <p:sp>
          <p:nvSpPr>
            <p:cNvPr id="49" name="矩形 48"/>
            <p:cNvSpPr/>
            <p:nvPr/>
          </p:nvSpPr>
          <p:spPr>
            <a:xfrm>
              <a:off x="0" y="981075"/>
              <a:ext cx="12192000" cy="3620905"/>
            </a:xfrm>
            <a:prstGeom prst="rect">
              <a:avLst/>
            </a:prstGeom>
            <a:gradFill>
              <a:gsLst>
                <a:gs pos="0">
                  <a:srgbClr val="555FDE">
                    <a:alpha val="90000"/>
                  </a:srgbClr>
                </a:gs>
                <a:gs pos="100000">
                  <a:srgbClr val="3FA2E6">
                    <a:alpha val="9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0" name="组合 1255"/>
            <p:cNvGrpSpPr/>
            <p:nvPr/>
          </p:nvGrpSpPr>
          <p:grpSpPr bwMode="auto">
            <a:xfrm>
              <a:off x="407988" y="1429387"/>
              <a:ext cx="258762" cy="351788"/>
              <a:chOff x="7258051" y="1588"/>
              <a:chExt cx="384175" cy="522288"/>
            </a:xfrm>
            <a:solidFill>
              <a:schemeClr val="bg1">
                <a:lumMod val="95000"/>
              </a:schemeClr>
            </a:solidFill>
          </p:grpSpPr>
          <p:sp>
            <p:nvSpPr>
              <p:cNvPr id="51" name="Freeform 742"/>
              <p:cNvSpPr/>
              <p:nvPr/>
            </p:nvSpPr>
            <p:spPr bwMode="auto">
              <a:xfrm>
                <a:off x="7383463" y="260351"/>
                <a:ext cx="258763" cy="263525"/>
              </a:xfrm>
              <a:custGeom>
                <a:avLst/>
                <a:gdLst>
                  <a:gd name="T0" fmla="*/ 2147483646 w 163"/>
                  <a:gd name="T1" fmla="*/ 2147483646 h 166"/>
                  <a:gd name="T2" fmla="*/ 2147483646 w 163"/>
                  <a:gd name="T3" fmla="*/ 2147483646 h 166"/>
                  <a:gd name="T4" fmla="*/ 0 w 163"/>
                  <a:gd name="T5" fmla="*/ 2147483646 h 166"/>
                  <a:gd name="T6" fmla="*/ 0 w 163"/>
                  <a:gd name="T7" fmla="*/ 0 h 166"/>
                  <a:gd name="T8" fmla="*/ 2147483646 w 163"/>
                  <a:gd name="T9" fmla="*/ 2147483646 h 1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3" h="166">
                    <a:moveTo>
                      <a:pt x="163" y="46"/>
                    </a:moveTo>
                    <a:lnTo>
                      <a:pt x="163" y="118"/>
                    </a:lnTo>
                    <a:lnTo>
                      <a:pt x="0" y="166"/>
                    </a:lnTo>
                    <a:lnTo>
                      <a:pt x="0" y="0"/>
                    </a:lnTo>
                    <a:lnTo>
                      <a:pt x="16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Freeform 743"/>
              <p:cNvSpPr>
                <a:spLocks noEditPoints="1"/>
              </p:cNvSpPr>
              <p:nvPr/>
            </p:nvSpPr>
            <p:spPr bwMode="auto">
              <a:xfrm>
                <a:off x="7478713" y="1588"/>
                <a:ext cx="141288" cy="311150"/>
              </a:xfrm>
              <a:custGeom>
                <a:avLst/>
                <a:gdLst>
                  <a:gd name="T0" fmla="*/ 2147483646 w 89"/>
                  <a:gd name="T1" fmla="*/ 2147483646 h 196"/>
                  <a:gd name="T2" fmla="*/ 2147483646 w 89"/>
                  <a:gd name="T3" fmla="*/ 2147483646 h 196"/>
                  <a:gd name="T4" fmla="*/ 0 w 89"/>
                  <a:gd name="T5" fmla="*/ 2147483646 h 196"/>
                  <a:gd name="T6" fmla="*/ 0 w 89"/>
                  <a:gd name="T7" fmla="*/ 0 h 196"/>
                  <a:gd name="T8" fmla="*/ 2147483646 w 89"/>
                  <a:gd name="T9" fmla="*/ 2147483646 h 196"/>
                  <a:gd name="T10" fmla="*/ 2147483646 w 89"/>
                  <a:gd name="T11" fmla="*/ 2147483646 h 196"/>
                  <a:gd name="T12" fmla="*/ 2147483646 w 89"/>
                  <a:gd name="T13" fmla="*/ 2147483646 h 196"/>
                  <a:gd name="T14" fmla="*/ 2147483646 w 89"/>
                  <a:gd name="T15" fmla="*/ 2147483646 h 196"/>
                  <a:gd name="T16" fmla="*/ 2147483646 w 89"/>
                  <a:gd name="T17" fmla="*/ 2147483646 h 196"/>
                  <a:gd name="T18" fmla="*/ 2147483646 w 89"/>
                  <a:gd name="T19" fmla="*/ 2147483646 h 196"/>
                  <a:gd name="T20" fmla="*/ 2147483646 w 89"/>
                  <a:gd name="T21" fmla="*/ 2147483646 h 196"/>
                  <a:gd name="T22" fmla="*/ 2147483646 w 89"/>
                  <a:gd name="T23" fmla="*/ 2147483646 h 196"/>
                  <a:gd name="T24" fmla="*/ 2147483646 w 89"/>
                  <a:gd name="T25" fmla="*/ 2147483646 h 196"/>
                  <a:gd name="T26" fmla="*/ 2147483646 w 89"/>
                  <a:gd name="T27" fmla="*/ 2147483646 h 196"/>
                  <a:gd name="T28" fmla="*/ 2147483646 w 89"/>
                  <a:gd name="T29" fmla="*/ 2147483646 h 196"/>
                  <a:gd name="T30" fmla="*/ 2147483646 w 89"/>
                  <a:gd name="T31" fmla="*/ 2147483646 h 196"/>
                  <a:gd name="T32" fmla="*/ 2147483646 w 89"/>
                  <a:gd name="T33" fmla="*/ 2147483646 h 196"/>
                  <a:gd name="T34" fmla="*/ 2147483646 w 89"/>
                  <a:gd name="T35" fmla="*/ 2147483646 h 196"/>
                  <a:gd name="T36" fmla="*/ 2147483646 w 89"/>
                  <a:gd name="T37" fmla="*/ 2147483646 h 196"/>
                  <a:gd name="T38" fmla="*/ 2147483646 w 89"/>
                  <a:gd name="T39" fmla="*/ 2147483646 h 1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9" h="196">
                    <a:moveTo>
                      <a:pt x="89" y="87"/>
                    </a:moveTo>
                    <a:lnTo>
                      <a:pt x="89" y="196"/>
                    </a:lnTo>
                    <a:lnTo>
                      <a:pt x="0" y="168"/>
                    </a:lnTo>
                    <a:lnTo>
                      <a:pt x="0" y="0"/>
                    </a:lnTo>
                    <a:lnTo>
                      <a:pt x="89" y="87"/>
                    </a:lnTo>
                    <a:close/>
                    <a:moveTo>
                      <a:pt x="82" y="166"/>
                    </a:moveTo>
                    <a:lnTo>
                      <a:pt x="82" y="150"/>
                    </a:lnTo>
                    <a:lnTo>
                      <a:pt x="6" y="104"/>
                    </a:lnTo>
                    <a:lnTo>
                      <a:pt x="6" y="128"/>
                    </a:lnTo>
                    <a:lnTo>
                      <a:pt x="82" y="166"/>
                    </a:lnTo>
                    <a:close/>
                    <a:moveTo>
                      <a:pt x="82" y="135"/>
                    </a:moveTo>
                    <a:lnTo>
                      <a:pt x="82" y="121"/>
                    </a:lnTo>
                    <a:lnTo>
                      <a:pt x="6" y="64"/>
                    </a:lnTo>
                    <a:lnTo>
                      <a:pt x="6" y="86"/>
                    </a:lnTo>
                    <a:lnTo>
                      <a:pt x="82" y="135"/>
                    </a:lnTo>
                    <a:close/>
                    <a:moveTo>
                      <a:pt x="82" y="109"/>
                    </a:moveTo>
                    <a:lnTo>
                      <a:pt x="82" y="94"/>
                    </a:lnTo>
                    <a:lnTo>
                      <a:pt x="6" y="24"/>
                    </a:lnTo>
                    <a:lnTo>
                      <a:pt x="6" y="47"/>
                    </a:lnTo>
                    <a:lnTo>
                      <a:pt x="82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" name="Freeform 744"/>
              <p:cNvSpPr/>
              <p:nvPr/>
            </p:nvSpPr>
            <p:spPr bwMode="auto">
              <a:xfrm>
                <a:off x="7258051" y="265113"/>
                <a:ext cx="117475" cy="258763"/>
              </a:xfrm>
              <a:custGeom>
                <a:avLst/>
                <a:gdLst>
                  <a:gd name="T0" fmla="*/ 2147483646 w 74"/>
                  <a:gd name="T1" fmla="*/ 0 h 163"/>
                  <a:gd name="T2" fmla="*/ 2147483646 w 74"/>
                  <a:gd name="T3" fmla="*/ 2147483646 h 163"/>
                  <a:gd name="T4" fmla="*/ 0 w 74"/>
                  <a:gd name="T5" fmla="*/ 2147483646 h 163"/>
                  <a:gd name="T6" fmla="*/ 0 w 74"/>
                  <a:gd name="T7" fmla="*/ 2147483646 h 163"/>
                  <a:gd name="T8" fmla="*/ 2147483646 w 74"/>
                  <a:gd name="T9" fmla="*/ 0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4" h="163">
                    <a:moveTo>
                      <a:pt x="74" y="0"/>
                    </a:moveTo>
                    <a:lnTo>
                      <a:pt x="74" y="163"/>
                    </a:lnTo>
                    <a:lnTo>
                      <a:pt x="0" y="138"/>
                    </a:lnTo>
                    <a:lnTo>
                      <a:pt x="0" y="26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" name="Freeform 745"/>
              <p:cNvSpPr>
                <a:spLocks noEditPoints="1"/>
              </p:cNvSpPr>
              <p:nvPr/>
            </p:nvSpPr>
            <p:spPr bwMode="auto">
              <a:xfrm>
                <a:off x="7283451" y="6351"/>
                <a:ext cx="185738" cy="269875"/>
              </a:xfrm>
              <a:custGeom>
                <a:avLst/>
                <a:gdLst>
                  <a:gd name="T0" fmla="*/ 0 w 117"/>
                  <a:gd name="T1" fmla="*/ 2147483646 h 170"/>
                  <a:gd name="T2" fmla="*/ 0 w 117"/>
                  <a:gd name="T3" fmla="*/ 2147483646 h 170"/>
                  <a:gd name="T4" fmla="*/ 2147483646 w 117"/>
                  <a:gd name="T5" fmla="*/ 0 h 170"/>
                  <a:gd name="T6" fmla="*/ 2147483646 w 117"/>
                  <a:gd name="T7" fmla="*/ 2147483646 h 170"/>
                  <a:gd name="T8" fmla="*/ 2147483646 w 117"/>
                  <a:gd name="T9" fmla="*/ 2147483646 h 170"/>
                  <a:gd name="T10" fmla="*/ 0 w 117"/>
                  <a:gd name="T11" fmla="*/ 2147483646 h 170"/>
                  <a:gd name="T12" fmla="*/ 2147483646 w 117"/>
                  <a:gd name="T13" fmla="*/ 2147483646 h 170"/>
                  <a:gd name="T14" fmla="*/ 2147483646 w 117"/>
                  <a:gd name="T15" fmla="*/ 2147483646 h 170"/>
                  <a:gd name="T16" fmla="*/ 2147483646 w 117"/>
                  <a:gd name="T17" fmla="*/ 2147483646 h 170"/>
                  <a:gd name="T18" fmla="*/ 2147483646 w 117"/>
                  <a:gd name="T19" fmla="*/ 2147483646 h 170"/>
                  <a:gd name="T20" fmla="*/ 2147483646 w 117"/>
                  <a:gd name="T21" fmla="*/ 2147483646 h 170"/>
                  <a:gd name="T22" fmla="*/ 2147483646 w 117"/>
                  <a:gd name="T23" fmla="*/ 2147483646 h 170"/>
                  <a:gd name="T24" fmla="*/ 2147483646 w 117"/>
                  <a:gd name="T25" fmla="*/ 2147483646 h 170"/>
                  <a:gd name="T26" fmla="*/ 2147483646 w 117"/>
                  <a:gd name="T27" fmla="*/ 2147483646 h 170"/>
                  <a:gd name="T28" fmla="*/ 2147483646 w 117"/>
                  <a:gd name="T29" fmla="*/ 2147483646 h 170"/>
                  <a:gd name="T30" fmla="*/ 2147483646 w 117"/>
                  <a:gd name="T31" fmla="*/ 2147483646 h 17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7" h="170">
                    <a:moveTo>
                      <a:pt x="0" y="170"/>
                    </a:moveTo>
                    <a:lnTo>
                      <a:pt x="0" y="84"/>
                    </a:lnTo>
                    <a:lnTo>
                      <a:pt x="117" y="0"/>
                    </a:lnTo>
                    <a:lnTo>
                      <a:pt x="117" y="163"/>
                    </a:lnTo>
                    <a:lnTo>
                      <a:pt x="63" y="147"/>
                    </a:lnTo>
                    <a:lnTo>
                      <a:pt x="0" y="170"/>
                    </a:lnTo>
                    <a:close/>
                    <a:moveTo>
                      <a:pt x="5" y="122"/>
                    </a:moveTo>
                    <a:lnTo>
                      <a:pt x="5" y="140"/>
                    </a:lnTo>
                    <a:lnTo>
                      <a:pt x="109" y="93"/>
                    </a:lnTo>
                    <a:lnTo>
                      <a:pt x="109" y="64"/>
                    </a:lnTo>
                    <a:lnTo>
                      <a:pt x="5" y="122"/>
                    </a:lnTo>
                    <a:close/>
                    <a:moveTo>
                      <a:pt x="5" y="96"/>
                    </a:moveTo>
                    <a:lnTo>
                      <a:pt x="5" y="111"/>
                    </a:lnTo>
                    <a:lnTo>
                      <a:pt x="109" y="49"/>
                    </a:lnTo>
                    <a:lnTo>
                      <a:pt x="109" y="26"/>
                    </a:lnTo>
                    <a:lnTo>
                      <a:pt x="5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9488" name="组合 85"/>
            <p:cNvGrpSpPr/>
            <p:nvPr/>
          </p:nvGrpSpPr>
          <p:grpSpPr>
            <a:xfrm>
              <a:off x="312738" y="1905000"/>
              <a:ext cx="2678112" cy="701195"/>
              <a:chOff x="312738" y="1905000"/>
              <a:chExt cx="2678112" cy="701195"/>
            </a:xfrm>
          </p:grpSpPr>
          <p:sp>
            <p:nvSpPr>
              <p:cNvPr id="19489" name="文本框 83"/>
              <p:cNvSpPr txBox="1"/>
              <p:nvPr/>
            </p:nvSpPr>
            <p:spPr>
              <a:xfrm>
                <a:off x="341313" y="1904953"/>
                <a:ext cx="2173287" cy="2777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12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COMPANY INTRODUCTION</a:t>
                </a:r>
                <a:endParaRPr lang="zh-CN" altLang="en-US" sz="1200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  <p:sp>
            <p:nvSpPr>
              <p:cNvPr id="19490" name="文本框 84"/>
              <p:cNvSpPr txBox="1"/>
              <p:nvPr/>
            </p:nvSpPr>
            <p:spPr>
              <a:xfrm>
                <a:off x="312738" y="2144654"/>
                <a:ext cx="2678112" cy="4619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400" b="1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公司成立发展介绍</a:t>
                </a:r>
                <a:endParaRPr lang="zh-CN" altLang="en-US" sz="2400" b="1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</p:grpSp>
        <p:cxnSp>
          <p:nvCxnSpPr>
            <p:cNvPr id="88" name="直接连接符 87"/>
            <p:cNvCxnSpPr/>
            <p:nvPr/>
          </p:nvCxnSpPr>
          <p:spPr>
            <a:xfrm>
              <a:off x="407988" y="2757398"/>
              <a:ext cx="701675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92" name="文本框 88"/>
            <p:cNvSpPr txBox="1"/>
            <p:nvPr/>
          </p:nvSpPr>
          <p:spPr>
            <a:xfrm>
              <a:off x="319088" y="2886152"/>
              <a:ext cx="3554411" cy="112646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中小企业经营目的是实现利润最大化，而利润既是企业经营发展的基本保证，也是经营绩效的重要指标，这就决定企业必然会想方设法减少成本，以获得较高利润。</a:t>
              </a:r>
              <a:endPara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493" name="文本框 89"/>
            <p:cNvSpPr txBox="1"/>
            <p:nvPr/>
          </p:nvSpPr>
          <p:spPr>
            <a:xfrm>
              <a:off x="4465638" y="1875169"/>
              <a:ext cx="3554411" cy="21374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，针对采购、生产经营以及内部核算等进行合理决策，利用国家法规积极税务筹划，既保证企业完成利税义务增加自身 “造血”能力 ，降低税收负担，也提高了税后利润，实现自身的持续健康发展。</a:t>
              </a:r>
              <a:endPara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4092575" y="2008136"/>
              <a:ext cx="0" cy="1874742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1514475"/>
            <a:ext cx="6880225" cy="3101975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507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1509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21510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512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1526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28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1529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5311775" y="2997200"/>
            <a:ext cx="6880225" cy="3101975"/>
            <a:chOff x="5311515" y="2996992"/>
            <a:chExt cx="6880485" cy="3102963"/>
          </a:xfrm>
        </p:grpSpPr>
        <p:sp>
          <p:nvSpPr>
            <p:cNvPr id="43" name="矩形 42"/>
            <p:cNvSpPr/>
            <p:nvPr/>
          </p:nvSpPr>
          <p:spPr>
            <a:xfrm>
              <a:off x="5311515" y="2996992"/>
              <a:ext cx="6880485" cy="3102963"/>
            </a:xfrm>
            <a:prstGeom prst="rect">
              <a:avLst/>
            </a:prstGeom>
            <a:gradFill>
              <a:gsLst>
                <a:gs pos="0">
                  <a:srgbClr val="555FDE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1534" name="组合 46"/>
            <p:cNvGrpSpPr/>
            <p:nvPr/>
          </p:nvGrpSpPr>
          <p:grpSpPr>
            <a:xfrm>
              <a:off x="5544305" y="3254114"/>
              <a:ext cx="2678112" cy="701195"/>
              <a:chOff x="312738" y="1905000"/>
              <a:chExt cx="2678112" cy="701195"/>
            </a:xfrm>
          </p:grpSpPr>
          <p:sp>
            <p:nvSpPr>
              <p:cNvPr id="21535" name="文本框 47"/>
              <p:cNvSpPr txBox="1"/>
              <p:nvPr/>
            </p:nvSpPr>
            <p:spPr>
              <a:xfrm>
                <a:off x="341896" y="1905135"/>
                <a:ext cx="2173369" cy="2763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1200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COMPANY INTRODUCTION</a:t>
                </a:r>
                <a:endParaRPr lang="zh-CN" altLang="en-US" sz="1200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  <p:sp>
            <p:nvSpPr>
              <p:cNvPr id="21536" name="文本框 48"/>
              <p:cNvSpPr txBox="1"/>
              <p:nvPr/>
            </p:nvSpPr>
            <p:spPr>
              <a:xfrm>
                <a:off x="313320" y="2144924"/>
                <a:ext cx="2678213" cy="4605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400" b="1" dirty="0">
                    <a:solidFill>
                      <a:schemeClr val="bg1"/>
                    </a:solidFill>
                    <a:latin typeface="Calibri Light" panose="020F0302020204030204" pitchFamily="34" charset="0"/>
                    <a:ea typeface="华文细黑" panose="02010600040101010101" pitchFamily="2" charset="-122"/>
                  </a:rPr>
                  <a:t>公司成立发展介绍</a:t>
                </a:r>
                <a:endParaRPr lang="zh-CN" altLang="en-US" sz="2400" b="1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endParaRPr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>
              <a:off x="5684592" y="4092716"/>
              <a:ext cx="701702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538" name="组合 36"/>
            <p:cNvGrpSpPr/>
            <p:nvPr/>
          </p:nvGrpSpPr>
          <p:grpSpPr>
            <a:xfrm>
              <a:off x="5691188" y="4298468"/>
              <a:ext cx="2491242" cy="978729"/>
              <a:chOff x="5500688" y="4439418"/>
              <a:chExt cx="2491242" cy="978729"/>
            </a:xfrm>
          </p:grpSpPr>
          <p:sp>
            <p:nvSpPr>
              <p:cNvPr id="21539" name="文本框 50"/>
              <p:cNvSpPr txBox="1"/>
              <p:nvPr/>
            </p:nvSpPr>
            <p:spPr>
              <a:xfrm>
                <a:off x="5665136" y="4439418"/>
                <a:ext cx="2326794" cy="9787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中小企业经营目的是实现利润最大化是经营绩效的重要指标，这就决定企业必然会想方设法减少成本，以获得较高利润。</a:t>
                </a:r>
                <a:endPara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500442" y="4557619"/>
                <a:ext cx="80965" cy="8098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1541" name="组合 51"/>
            <p:cNvGrpSpPr/>
            <p:nvPr/>
          </p:nvGrpSpPr>
          <p:grpSpPr>
            <a:xfrm>
              <a:off x="8824825" y="4298468"/>
              <a:ext cx="3092356" cy="1421928"/>
              <a:chOff x="5500688" y="4439418"/>
              <a:chExt cx="3092356" cy="1421928"/>
            </a:xfrm>
          </p:grpSpPr>
          <p:sp>
            <p:nvSpPr>
              <p:cNvPr id="21542" name="文本框 52"/>
              <p:cNvSpPr txBox="1"/>
              <p:nvPr/>
            </p:nvSpPr>
            <p:spPr>
              <a:xfrm>
                <a:off x="5665135" y="4439418"/>
                <a:ext cx="2927909" cy="14219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企业税务会计在多种纳税方案中通过事先筹划，合理安排公司筹资、投资、经营、利润分配等财务活动，针对采购、生产经营以及内部核算等进行合理决策，利用国家法规积极税务筹划，既保证企业完成利税义务增加自身 “造血”能力 。</a:t>
                </a:r>
                <a:endParaRPr lang="zh-CN" altLang="en-US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5500649" y="4557619"/>
                <a:ext cx="80965" cy="8098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" name="矩形 53"/>
          <p:cNvSpPr/>
          <p:nvPr/>
        </p:nvSpPr>
        <p:spPr>
          <a:xfrm>
            <a:off x="0" y="1558925"/>
            <a:ext cx="12192000" cy="4497388"/>
          </a:xfrm>
          <a:prstGeom prst="rect">
            <a:avLst/>
          </a:prstGeom>
          <a:gradFill>
            <a:gsLst>
              <a:gs pos="0">
                <a:srgbClr val="555FDE"/>
              </a:gs>
              <a:gs pos="100000">
                <a:srgbClr val="3FA2E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81588" y="1757363"/>
            <a:ext cx="3268663" cy="197485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081588" y="3883025"/>
            <a:ext cx="3268663" cy="197485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515350" y="1757363"/>
            <a:ext cx="3268663" cy="197485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515350" y="3883025"/>
            <a:ext cx="3268663" cy="197485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3559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561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23562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3564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357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80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3581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298450" y="2579688"/>
            <a:ext cx="3119438" cy="701675"/>
            <a:chOff x="312737" y="1905000"/>
            <a:chExt cx="3120009" cy="701195"/>
          </a:xfrm>
        </p:grpSpPr>
        <p:sp>
          <p:nvSpPr>
            <p:cNvPr id="23585" name="文本框 46"/>
            <p:cNvSpPr txBox="1"/>
            <p:nvPr/>
          </p:nvSpPr>
          <p:spPr>
            <a:xfrm>
              <a:off x="341317" y="1905000"/>
              <a:ext cx="2173686" cy="2776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1200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COMPANY INTRODUCTION</a:t>
              </a:r>
              <a:endParaRPr lang="zh-CN" altLang="en-US" sz="1200" dirty="0">
                <a:solidFill>
                  <a:schemeClr val="bg1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23586" name="文本框 47"/>
            <p:cNvSpPr txBox="1"/>
            <p:nvPr/>
          </p:nvSpPr>
          <p:spPr>
            <a:xfrm>
              <a:off x="312737" y="2144548"/>
              <a:ext cx="3120009" cy="4616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公司工作环境展示</a:t>
              </a:r>
              <a:endParaRPr lang="zh-CN" altLang="en-US" sz="2400" b="1" dirty="0">
                <a:solidFill>
                  <a:schemeClr val="bg1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19088" y="3432175"/>
            <a:ext cx="3554412" cy="1195388"/>
            <a:chOff x="319088" y="3432747"/>
            <a:chExt cx="3554411" cy="1194463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407988" y="3432747"/>
              <a:ext cx="701675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89" name="文本框 49"/>
            <p:cNvSpPr txBox="1"/>
            <p:nvPr/>
          </p:nvSpPr>
          <p:spPr>
            <a:xfrm>
              <a:off x="319088" y="3500748"/>
              <a:ext cx="3554411" cy="112646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中小企业经营目的是实现利润最大化，而利润既是企业经营发展的基本保证，也是经营绩效的重要指标，这就决定企业必然会想方设法减少成本，以获得较高利润。</a:t>
              </a:r>
              <a:endPara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36" grpId="0" animBg="1"/>
      <p:bldP spid="51" grpId="0" animBg="1"/>
      <p:bldP spid="52" grpId="0" animBg="1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" name="五边形 42"/>
          <p:cNvSpPr/>
          <p:nvPr/>
        </p:nvSpPr>
        <p:spPr>
          <a:xfrm flipH="1">
            <a:off x="5781675" y="981075"/>
            <a:ext cx="6410325" cy="5508625"/>
          </a:xfrm>
          <a:prstGeom prst="homePlate">
            <a:avLst>
              <a:gd name="adj" fmla="val 33638"/>
            </a:avLst>
          </a:prstGeom>
          <a:gradFill>
            <a:gsLst>
              <a:gs pos="0">
                <a:srgbClr val="555FDE"/>
              </a:gs>
              <a:gs pos="100000">
                <a:srgbClr val="3FA2E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0" y="981075"/>
            <a:ext cx="7253288" cy="5508625"/>
            <a:chOff x="0" y="959372"/>
            <a:chExt cx="7253679" cy="5471408"/>
          </a:xfrm>
        </p:grpSpPr>
        <p:sp>
          <p:nvSpPr>
            <p:cNvPr id="48" name="五边形 47"/>
            <p:cNvSpPr/>
            <p:nvPr/>
          </p:nvSpPr>
          <p:spPr>
            <a:xfrm>
              <a:off x="73029" y="959372"/>
              <a:ext cx="7180650" cy="5471408"/>
            </a:xfrm>
            <a:prstGeom prst="homePlate">
              <a:avLst>
                <a:gd name="adj" fmla="val 3849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五边形 48"/>
            <p:cNvSpPr/>
            <p:nvPr/>
          </p:nvSpPr>
          <p:spPr>
            <a:xfrm>
              <a:off x="0" y="959372"/>
              <a:ext cx="7180650" cy="5471408"/>
            </a:xfrm>
            <a:prstGeom prst="homePlate">
              <a:avLst>
                <a:gd name="adj" fmla="val 38493"/>
              </a:avLst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19973" y="5081667"/>
              <a:ext cx="4851634" cy="13180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kern="1200" cap="none" spc="0" normalizeH="0" baseline="0" noProof="0" dirty="0">
                  <a:solidFill>
                    <a:schemeClr val="bg1">
                      <a:alpha val="35000"/>
                    </a:schemeClr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COMPANY INTRODUCTION</a:t>
              </a:r>
              <a:endParaRPr kumimoji="0" lang="zh-CN" altLang="en-US" sz="4000" b="1" kern="1200" cap="none" spc="0" normalizeH="0" baseline="0" noProof="0" dirty="0">
                <a:solidFill>
                  <a:schemeClr val="bg1">
                    <a:alpha val="35000"/>
                  </a:schemeClr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5607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5609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25610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612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5626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28" name="文本框 40"/>
          <p:cNvSpPr txBox="1"/>
          <p:nvPr/>
        </p:nvSpPr>
        <p:spPr>
          <a:xfrm>
            <a:off x="6535738" y="4316413"/>
            <a:ext cx="900112" cy="735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629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5630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直接连接符 50"/>
          <p:cNvCxnSpPr/>
          <p:nvPr/>
        </p:nvCxnSpPr>
        <p:spPr>
          <a:xfrm>
            <a:off x="7634288" y="1322388"/>
            <a:ext cx="623888" cy="896938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363325" y="5316538"/>
            <a:ext cx="493713" cy="709613"/>
          </a:xfrm>
          <a:prstGeom prst="line">
            <a:avLst/>
          </a:prstGeom>
          <a:ln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7867650" y="2728913"/>
            <a:ext cx="3119438" cy="701675"/>
            <a:chOff x="312737" y="1905000"/>
            <a:chExt cx="3120009" cy="701195"/>
          </a:xfrm>
        </p:grpSpPr>
        <p:sp>
          <p:nvSpPr>
            <p:cNvPr id="25636" name="文本框 53"/>
            <p:cNvSpPr txBox="1"/>
            <p:nvPr/>
          </p:nvSpPr>
          <p:spPr>
            <a:xfrm>
              <a:off x="341317" y="1905000"/>
              <a:ext cx="2173686" cy="2776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1200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COMPANY INTRODUCTION</a:t>
              </a:r>
              <a:endParaRPr lang="zh-CN" altLang="en-US" sz="1200" dirty="0">
                <a:solidFill>
                  <a:schemeClr val="bg1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  <p:sp>
          <p:nvSpPr>
            <p:cNvPr id="25637" name="文本框 54"/>
            <p:cNvSpPr txBox="1"/>
            <p:nvPr/>
          </p:nvSpPr>
          <p:spPr>
            <a:xfrm>
              <a:off x="312737" y="2144548"/>
              <a:ext cx="3120009" cy="4616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Calibri Light" panose="020F0302020204030204" pitchFamily="34" charset="0"/>
                  <a:ea typeface="华文细黑" panose="02010600040101010101" pitchFamily="2" charset="-122"/>
                </a:rPr>
                <a:t>公司工作环境展示</a:t>
              </a:r>
              <a:endParaRPr lang="zh-CN" altLang="en-US" sz="2400" b="1" dirty="0">
                <a:solidFill>
                  <a:schemeClr val="bg1"/>
                </a:solidFill>
                <a:latin typeface="Calibri Light" panose="020F0302020204030204" pitchFamily="34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889875" y="3582988"/>
            <a:ext cx="3554413" cy="1193800"/>
            <a:chOff x="7889121" y="3582647"/>
            <a:chExt cx="3554411" cy="1194463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7978021" y="3582647"/>
              <a:ext cx="701675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40" name="文本框 56"/>
            <p:cNvSpPr txBox="1"/>
            <p:nvPr/>
          </p:nvSpPr>
          <p:spPr>
            <a:xfrm>
              <a:off x="7889121" y="3650648"/>
              <a:ext cx="3554411" cy="112646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中小企业经营目的是实现利润最大化，而利润既是企业经营发展的基本保证，也是经营绩效的重要指标，这就决定企业必然会想方设法减少成本，以获得较高利润。</a:t>
              </a:r>
              <a:endPara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7650" name="组合 7"/>
          <p:cNvGrpSpPr/>
          <p:nvPr/>
        </p:nvGrpSpPr>
        <p:grpSpPr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gradFill>
              <a:gsLst>
                <a:gs pos="0">
                  <a:srgbClr val="555FDE"/>
                </a:gs>
                <a:gs pos="50000">
                  <a:srgbClr val="4A81E2"/>
                </a:gs>
                <a:gs pos="100000">
                  <a:srgbClr val="3FA2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7652" name="组合 6"/>
            <p:cNvGrpSpPr/>
            <p:nvPr/>
          </p:nvGrpSpPr>
          <p:grpSpPr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27653" name="文本框 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/>
                <a:r>
                  <a:rPr lang="zh-CN" altLang="en-US" sz="2800" b="1" dirty="0">
                    <a:solidFill>
                      <a:srgbClr val="404040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  <a:endParaRPr lang="zh-CN" altLang="en-US" sz="2800" b="1" dirty="0">
                  <a:solidFill>
                    <a:srgbClr val="40404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7655" name="组合 9"/>
          <p:cNvGrpSpPr/>
          <p:nvPr/>
        </p:nvGrpSpPr>
        <p:grpSpPr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11" name="组合 1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24" name="组合 2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2" name="等腰三角形 11"/>
            <p:cNvSpPr/>
            <p:nvPr/>
          </p:nvSpPr>
          <p:spPr>
            <a:xfrm rot="5400000">
              <a:off x="6244415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7214611" y="-262013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8184807" y="-263140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673007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99147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7835908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5400000" flipH="1" flipV="1">
              <a:off x="7852806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 flipV="1">
              <a:off x="7368271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 flipV="1">
              <a:off x="8339594" y="-390927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669" name="图片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2763" y="306388"/>
            <a:ext cx="1235075" cy="5064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9" name="直接连接符 38"/>
          <p:cNvCxnSpPr/>
          <p:nvPr/>
        </p:nvCxnSpPr>
        <p:spPr>
          <a:xfrm>
            <a:off x="0" y="6491288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71" name="文本框 40"/>
          <p:cNvSpPr txBox="1"/>
          <p:nvPr/>
        </p:nvSpPr>
        <p:spPr>
          <a:xfrm>
            <a:off x="6535738" y="4316413"/>
            <a:ext cx="900112" cy="735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672" name="文本框 41"/>
          <p:cNvSpPr txBox="1"/>
          <p:nvPr/>
        </p:nvSpPr>
        <p:spPr>
          <a:xfrm>
            <a:off x="5900738" y="6564313"/>
            <a:ext cx="390525" cy="261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rgbClr val="3FA2E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  <a:endParaRPr lang="zh-CN" altLang="en-US" sz="1100" dirty="0">
              <a:solidFill>
                <a:srgbClr val="3FA2E6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7673" name="组合 45"/>
          <p:cNvGrpSpPr/>
          <p:nvPr/>
        </p:nvGrpSpPr>
        <p:grpSpPr>
          <a:xfrm>
            <a:off x="5664200" y="6700838"/>
            <a:ext cx="863600" cy="0"/>
            <a:chOff x="5792059" y="6700603"/>
            <a:chExt cx="863574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6520700" y="6700603"/>
              <a:ext cx="134933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792059" y="6700603"/>
              <a:ext cx="134934" cy="0"/>
            </a:xfrm>
            <a:prstGeom prst="line">
              <a:avLst/>
            </a:prstGeom>
            <a:ln>
              <a:solidFill>
                <a:srgbClr val="3FA2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407988" y="3705225"/>
            <a:ext cx="2635250" cy="2635250"/>
            <a:chOff x="407988" y="3704783"/>
            <a:chExt cx="2635015" cy="2635015"/>
          </a:xfrm>
        </p:grpSpPr>
        <p:sp>
          <p:nvSpPr>
            <p:cNvPr id="48" name="椭圆 47"/>
            <p:cNvSpPr/>
            <p:nvPr/>
          </p:nvSpPr>
          <p:spPr>
            <a:xfrm>
              <a:off x="407988" y="3704783"/>
              <a:ext cx="2635015" cy="2635015"/>
            </a:xfrm>
            <a:prstGeom prst="ellipse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13619" y="4142436"/>
              <a:ext cx="1223753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dist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kern="1200" cap="none" spc="0" normalizeH="0" baseline="0" noProof="0" dirty="0">
                  <a:gradFill>
                    <a:gsLst>
                      <a:gs pos="0">
                        <a:srgbClr val="555FDE"/>
                      </a:gs>
                      <a:gs pos="100000">
                        <a:srgbClr val="3FA2E6"/>
                      </a:gs>
                    </a:gsLst>
                    <a:lin ang="5400000" scaled="1"/>
                  </a:gra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添加姓名</a:t>
              </a:r>
              <a:endParaRPr kumimoji="0" lang="zh-CN" altLang="en-US" b="1" kern="1200" cap="none" spc="0" normalizeH="0" baseline="0" noProof="0" dirty="0">
                <a:gradFill>
                  <a:gsLst>
                    <a:gs pos="0">
                      <a:srgbClr val="555FDE"/>
                    </a:gs>
                    <a:gs pos="100000">
                      <a:srgbClr val="3FA2E6"/>
                    </a:gs>
                  </a:gsLst>
                  <a:lin ang="5400000" scaled="1"/>
                </a:gradFill>
                <a:latin typeface="+mj-lt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357195" y="3706275"/>
              <a:ext cx="736600" cy="0"/>
            </a:xfrm>
            <a:prstGeom prst="line">
              <a:avLst/>
            </a:prstGeom>
            <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680" name="矩形 49"/>
            <p:cNvSpPr/>
            <p:nvPr/>
          </p:nvSpPr>
          <p:spPr>
            <a:xfrm>
              <a:off x="692125" y="4836570"/>
              <a:ext cx="2066741" cy="9794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</a:t>
              </a:r>
              <a:r>
                <a:rPr lang="en-US" altLang="zh-CN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321050" y="3705225"/>
            <a:ext cx="2635250" cy="2635250"/>
            <a:chOff x="3321658" y="3704783"/>
            <a:chExt cx="2635015" cy="2635015"/>
          </a:xfrm>
        </p:grpSpPr>
        <p:sp>
          <p:nvSpPr>
            <p:cNvPr id="53" name="椭圆 52"/>
            <p:cNvSpPr/>
            <p:nvPr/>
          </p:nvSpPr>
          <p:spPr>
            <a:xfrm>
              <a:off x="3321658" y="3704783"/>
              <a:ext cx="2635015" cy="2635015"/>
            </a:xfrm>
            <a:prstGeom prst="ellipse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027289" y="4142436"/>
              <a:ext cx="1223753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dist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kern="1200" cap="none" spc="0" normalizeH="0" baseline="0" noProof="0" dirty="0">
                  <a:gradFill>
                    <a:gsLst>
                      <a:gs pos="0">
                        <a:srgbClr val="555FDE"/>
                      </a:gs>
                      <a:gs pos="100000">
                        <a:srgbClr val="3FA2E6"/>
                      </a:gs>
                    </a:gsLst>
                    <a:lin ang="5400000" scaled="1"/>
                  </a:gra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添加姓名</a:t>
              </a:r>
              <a:endParaRPr kumimoji="0" lang="zh-CN" altLang="en-US" b="1" kern="1200" cap="none" spc="0" normalizeH="0" baseline="0" noProof="0" dirty="0">
                <a:gradFill>
                  <a:gsLst>
                    <a:gs pos="0">
                      <a:srgbClr val="555FDE"/>
                    </a:gs>
                    <a:gs pos="100000">
                      <a:srgbClr val="3FA2E6"/>
                    </a:gs>
                  </a:gsLst>
                  <a:lin ang="5400000" scaled="1"/>
                </a:gradFill>
                <a:latin typeface="+mj-lt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4270865" y="3706275"/>
              <a:ext cx="736600" cy="0"/>
            </a:xfrm>
            <a:prstGeom prst="line">
              <a:avLst/>
            </a:prstGeom>
            <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685" name="矩形 56"/>
            <p:cNvSpPr/>
            <p:nvPr/>
          </p:nvSpPr>
          <p:spPr>
            <a:xfrm>
              <a:off x="3605796" y="4836570"/>
              <a:ext cx="2066741" cy="9794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</a:t>
              </a:r>
              <a:r>
                <a:rPr lang="en-US" altLang="zh-CN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235700" y="3705225"/>
            <a:ext cx="2635250" cy="2635250"/>
            <a:chOff x="6235328" y="3704783"/>
            <a:chExt cx="2635015" cy="2635015"/>
          </a:xfrm>
        </p:grpSpPr>
        <p:sp>
          <p:nvSpPr>
            <p:cNvPr id="59" name="椭圆 58"/>
            <p:cNvSpPr/>
            <p:nvPr/>
          </p:nvSpPr>
          <p:spPr>
            <a:xfrm>
              <a:off x="6235328" y="3704783"/>
              <a:ext cx="2635015" cy="2635015"/>
            </a:xfrm>
            <a:prstGeom prst="ellipse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940959" y="4142436"/>
              <a:ext cx="1223753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dist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kern="1200" cap="none" spc="0" normalizeH="0" baseline="0" noProof="0" dirty="0">
                  <a:gradFill>
                    <a:gsLst>
                      <a:gs pos="0">
                        <a:srgbClr val="555FDE"/>
                      </a:gs>
                      <a:gs pos="100000">
                        <a:srgbClr val="3FA2E6"/>
                      </a:gs>
                    </a:gsLst>
                    <a:lin ang="5400000" scaled="1"/>
                  </a:gra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添加姓名</a:t>
              </a:r>
              <a:endParaRPr kumimoji="0" lang="zh-CN" altLang="en-US" b="1" kern="1200" cap="none" spc="0" normalizeH="0" baseline="0" noProof="0" dirty="0">
                <a:gradFill>
                  <a:gsLst>
                    <a:gs pos="0">
                      <a:srgbClr val="555FDE"/>
                    </a:gs>
                    <a:gs pos="100000">
                      <a:srgbClr val="3FA2E6"/>
                    </a:gs>
                  </a:gsLst>
                  <a:lin ang="5400000" scaled="1"/>
                </a:gradFill>
                <a:latin typeface="+mj-lt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7184535" y="3706275"/>
              <a:ext cx="736600" cy="0"/>
            </a:xfrm>
            <a:prstGeom prst="line">
              <a:avLst/>
            </a:prstGeom>
            <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690" name="矩形 62"/>
            <p:cNvSpPr/>
            <p:nvPr/>
          </p:nvSpPr>
          <p:spPr>
            <a:xfrm>
              <a:off x="6519466" y="4836570"/>
              <a:ext cx="2066741" cy="9794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</a:t>
              </a:r>
              <a:r>
                <a:rPr lang="en-US" altLang="zh-CN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148763" y="3705225"/>
            <a:ext cx="2635250" cy="2635250"/>
            <a:chOff x="9148998" y="3704783"/>
            <a:chExt cx="2635015" cy="2635015"/>
          </a:xfrm>
        </p:grpSpPr>
        <p:sp>
          <p:nvSpPr>
            <p:cNvPr id="65" name="椭圆 64"/>
            <p:cNvSpPr/>
            <p:nvPr/>
          </p:nvSpPr>
          <p:spPr>
            <a:xfrm>
              <a:off x="9148998" y="3704783"/>
              <a:ext cx="2635015" cy="2635015"/>
            </a:xfrm>
            <a:prstGeom prst="ellipse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854629" y="4142436"/>
              <a:ext cx="1223753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dist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kern="1200" cap="none" spc="0" normalizeH="0" baseline="0" noProof="0" dirty="0">
                  <a:gradFill>
                    <a:gsLst>
                      <a:gs pos="0">
                        <a:srgbClr val="555FDE"/>
                      </a:gs>
                      <a:gs pos="100000">
                        <a:srgbClr val="3FA2E6"/>
                      </a:gs>
                    </a:gsLst>
                    <a:lin ang="5400000" scaled="1"/>
                  </a:gra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添加姓名</a:t>
              </a:r>
              <a:endParaRPr kumimoji="0" lang="zh-CN" altLang="en-US" b="1" kern="1200" cap="none" spc="0" normalizeH="0" baseline="0" noProof="0" dirty="0">
                <a:gradFill>
                  <a:gsLst>
                    <a:gs pos="0">
                      <a:srgbClr val="555FDE"/>
                    </a:gs>
                    <a:gs pos="100000">
                      <a:srgbClr val="3FA2E6"/>
                    </a:gs>
                  </a:gsLst>
                  <a:lin ang="5400000" scaled="1"/>
                </a:gradFill>
                <a:latin typeface="+mj-lt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10098205" y="3706275"/>
              <a:ext cx="736600" cy="0"/>
            </a:xfrm>
            <a:prstGeom prst="line">
              <a:avLst/>
            </a:prstGeom>
            <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695" name="矩形 68"/>
            <p:cNvSpPr/>
            <p:nvPr/>
          </p:nvSpPr>
          <p:spPr>
            <a:xfrm>
              <a:off x="9433135" y="4836570"/>
              <a:ext cx="2066741" cy="9794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</a:t>
              </a:r>
              <a:r>
                <a:rPr lang="en-US" altLang="zh-CN" sz="1200" dirty="0">
                  <a:solidFill>
                    <a:srgbClr val="59595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rgbClr val="59595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407988" y="1393825"/>
            <a:ext cx="2635250" cy="263525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321050" y="1393825"/>
            <a:ext cx="2635250" cy="26352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235700" y="1393825"/>
            <a:ext cx="2635250" cy="263525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9148763" y="1393825"/>
            <a:ext cx="2635250" cy="263525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4" grpId="0" animBg="1"/>
      <p:bldP spid="60" grpId="0" animBg="1"/>
      <p:bldP spid="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555FDE"/>
              </a:gs>
              <a:gs pos="100000">
                <a:srgbClr val="3FA2E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直角三角形 29"/>
          <p:cNvSpPr/>
          <p:nvPr/>
        </p:nvSpPr>
        <p:spPr>
          <a:xfrm rot="18900000" flipH="1">
            <a:off x="93663" y="2817813"/>
            <a:ext cx="628650" cy="628650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14425" y="2551113"/>
            <a:ext cx="5165725" cy="1755775"/>
            <a:chOff x="1113912" y="2551080"/>
            <a:chExt cx="5166966" cy="1755840"/>
          </a:xfrm>
        </p:grpSpPr>
        <p:grpSp>
          <p:nvGrpSpPr>
            <p:cNvPr id="29700" name="组合 35"/>
            <p:cNvGrpSpPr/>
            <p:nvPr/>
          </p:nvGrpSpPr>
          <p:grpSpPr>
            <a:xfrm>
              <a:off x="1113912" y="2551080"/>
              <a:ext cx="3113314" cy="1081545"/>
              <a:chOff x="3587289" y="1868032"/>
              <a:chExt cx="3113314" cy="1081545"/>
            </a:xfrm>
          </p:grpSpPr>
          <p:sp>
            <p:nvSpPr>
              <p:cNvPr id="29701" name="文本框 38"/>
              <p:cNvSpPr txBox="1"/>
              <p:nvPr/>
            </p:nvSpPr>
            <p:spPr>
              <a:xfrm>
                <a:off x="3587289" y="2118580"/>
                <a:ext cx="3113314" cy="8309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dist">
                  <a:buFont typeface="Arial" panose="020B0604020202020204" pitchFamily="34" charset="0"/>
                  <a:buNone/>
                </a:pPr>
                <a:r>
                  <a:rPr lang="zh-CN" altLang="en-US" sz="4800" b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  <a:endParaRPr lang="zh-CN" altLang="en-US" sz="48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633009" y="1868032"/>
                <a:ext cx="1382238" cy="2936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alpha val="6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DATA  ANALYSIS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6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7" name="直接连接符 36"/>
            <p:cNvCxnSpPr/>
            <p:nvPr/>
          </p:nvCxnSpPr>
          <p:spPr>
            <a:xfrm flipH="1">
              <a:off x="1301282" y="3817952"/>
              <a:ext cx="117185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704" name="矩形 37"/>
            <p:cNvSpPr/>
            <p:nvPr/>
          </p:nvSpPr>
          <p:spPr>
            <a:xfrm>
              <a:off x="1218413" y="3906810"/>
              <a:ext cx="506246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I long to alleviate this evil, but I cannot, and I too suffer. This has been my life. I have found it worth living, and would gladly live it again if the chance were offered me.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677862" y="0"/>
            <a:ext cx="2133600" cy="1838325"/>
            <a:chOff x="-677811" y="0"/>
            <a:chExt cx="2133232" cy="1838993"/>
          </a:xfrm>
        </p:grpSpPr>
        <p:sp>
          <p:nvSpPr>
            <p:cNvPr id="42" name="等腰三角形 41"/>
            <p:cNvSpPr/>
            <p:nvPr/>
          </p:nvSpPr>
          <p:spPr>
            <a:xfrm flipV="1">
              <a:off x="407852" y="549475"/>
              <a:ext cx="1041220" cy="897264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-677811" y="0"/>
              <a:ext cx="2133232" cy="1838993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V="1">
            <a:off x="4370388" y="5038725"/>
            <a:ext cx="2640012" cy="2276475"/>
            <a:chOff x="-677811" y="0"/>
            <a:chExt cx="2133232" cy="1838993"/>
          </a:xfrm>
        </p:grpSpPr>
        <p:sp>
          <p:nvSpPr>
            <p:cNvPr id="45" name="等腰三角形 44"/>
            <p:cNvSpPr/>
            <p:nvPr/>
          </p:nvSpPr>
          <p:spPr>
            <a:xfrm flipV="1">
              <a:off x="407405" y="548877"/>
              <a:ext cx="1041602" cy="897695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>
              <a:off x="-677811" y="0"/>
              <a:ext cx="2133232" cy="1838993"/>
            </a:xfrm>
            <a:prstGeom prst="triangle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9711" name="组合 13"/>
          <p:cNvGrpSpPr/>
          <p:nvPr/>
        </p:nvGrpSpPr>
        <p:grpSpPr>
          <a:xfrm>
            <a:off x="6121400" y="-139700"/>
            <a:ext cx="6537325" cy="7137400"/>
            <a:chOff x="6121298" y="-140427"/>
            <a:chExt cx="6537427" cy="7138854"/>
          </a:xfrm>
        </p:grpSpPr>
        <p:grpSp>
          <p:nvGrpSpPr>
            <p:cNvPr id="9" name="组合 8"/>
            <p:cNvGrpSpPr/>
            <p:nvPr/>
          </p:nvGrpSpPr>
          <p:grpSpPr>
            <a:xfrm>
              <a:off x="6914216" y="0"/>
              <a:ext cx="5277784" cy="6858000"/>
              <a:chOff x="6818966" y="0"/>
              <a:chExt cx="5277784" cy="6858000"/>
            </a:xfrm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grpSpPr>
          <p:sp>
            <p:nvSpPr>
              <p:cNvPr id="47" name="直角三角形 46"/>
              <p:cNvSpPr/>
              <p:nvPr/>
            </p:nvSpPr>
            <p:spPr>
              <a:xfrm rot="2700000">
                <a:off x="6818966" y="982475"/>
                <a:ext cx="4893050" cy="4893050"/>
              </a:xfrm>
              <a:prstGeom prst="rt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9258300" y="0"/>
                <a:ext cx="2838450" cy="6858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9713" name="组合 47"/>
            <p:cNvGrpSpPr/>
            <p:nvPr/>
          </p:nvGrpSpPr>
          <p:grpSpPr>
            <a:xfrm>
              <a:off x="6121298" y="-140427"/>
              <a:ext cx="3567659" cy="7138854"/>
              <a:chOff x="6205928" y="22860"/>
              <a:chExt cx="3402767" cy="6808907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H="1">
                <a:off x="6205928" y="22860"/>
                <a:ext cx="3402300" cy="3402940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 flipV="1">
                <a:off x="6205928" y="3428828"/>
                <a:ext cx="3402300" cy="3402939"/>
              </a:xfrm>
              <a:prstGeom prst="line">
                <a:avLst/>
              </a:prstGeom>
              <a:ln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文本框 50"/>
            <p:cNvSpPr txBox="1"/>
            <p:nvPr/>
          </p:nvSpPr>
          <p:spPr>
            <a:xfrm>
              <a:off x="7467601" y="735955"/>
              <a:ext cx="5191124" cy="53860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4400" kern="1200" cap="none" spc="0" normalizeH="0" baseline="0" noProof="0" dirty="0">
                  <a:solidFill>
                    <a:schemeClr val="bg1">
                      <a:lumMod val="85000"/>
                      <a:alpha val="4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02</a:t>
              </a:r>
              <a:endParaRPr kumimoji="0" lang="zh-CN" altLang="en-US" sz="34400" kern="1200" cap="none" spc="0" normalizeH="0" baseline="0" noProof="0" dirty="0">
                <a:solidFill>
                  <a:schemeClr val="bg1">
                    <a:lumMod val="85000"/>
                    <a:alpha val="4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5230</Words>
  <Application>WPS 演示</Application>
  <PresentationFormat>宽屏</PresentationFormat>
  <Paragraphs>425</Paragraphs>
  <Slides>24</Slides>
  <Notes>22</Notes>
  <HiddenSlides>0</HiddenSlides>
  <MMClips>1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Arial</vt:lpstr>
      <vt:lpstr>宋体</vt:lpstr>
      <vt:lpstr>Wingdings</vt:lpstr>
      <vt:lpstr>Calibri</vt:lpstr>
      <vt:lpstr>Calibri Light</vt:lpstr>
      <vt:lpstr>等线</vt:lpstr>
      <vt:lpstr>微软雅黑</vt:lpstr>
      <vt:lpstr>华文细黑</vt:lpstr>
      <vt:lpstr>汉仪中等线简</vt:lpstr>
      <vt:lpstr>Open Sans</vt:lpstr>
      <vt:lpstr>Calibri</vt:lpstr>
      <vt:lpstr>Segoe Print</vt:lpstr>
      <vt:lpstr>Arial Unicode MS</vt:lpstr>
      <vt:lpstr>popo</vt:lpstr>
      <vt:lpstr>Arial</vt:lpstr>
      <vt:lpstr>Wingdings</vt:lpstr>
      <vt:lpstr>Meiryo</vt:lpstr>
      <vt:lpstr>Yu Gothic</vt:lpstr>
      <vt:lpstr>www.freeppt7.com-Best powerpoint templates free download-slideshow</vt:lpstr>
      <vt:lpstr>Excel.Chart.8</vt:lpstr>
      <vt:lpstr>Excel.Chart.8</vt:lpstr>
      <vt:lpstr>Excel.Chart.8</vt:lpstr>
      <vt:lpstr>Excel.Chart.8</vt:lpstr>
      <vt:lpstr>Excel.Chart.8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senry gee</dc:creator>
  <cp:lastModifiedBy>kwl6163com</cp:lastModifiedBy>
  <cp:revision>36</cp:revision>
  <dcterms:created xsi:type="dcterms:W3CDTF">2015-12-03T07:22:08Z</dcterms:created>
  <dcterms:modified xsi:type="dcterms:W3CDTF">2018-06-20T13:41:51Z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