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wdp" ContentType="image/vnd.ms-photo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79" r:id="rId3"/>
    <p:sldId id="278" r:id="rId4"/>
    <p:sldId id="267" r:id="rId5"/>
    <p:sldId id="256" r:id="rId6"/>
    <p:sldId id="257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66" r:id="rId16"/>
    <p:sldId id="271" r:id="rId17"/>
    <p:sldId id="272" r:id="rId18"/>
    <p:sldId id="273" r:id="rId19"/>
    <p:sldId id="274" r:id="rId20"/>
    <p:sldId id="275" r:id="rId21"/>
    <p:sldId id="276" r:id="rId22"/>
    <p:sldId id="268" r:id="rId23"/>
    <p:sldId id="269" r:id="rId24"/>
    <p:sldId id="270" r:id="rId25"/>
    <p:sldId id="277" r:id="rId26"/>
    <p:sldId id="30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119"/>
    <a:srgbClr val="FF5050"/>
    <a:srgbClr val="FFC000"/>
    <a:srgbClr val="EFB172"/>
    <a:srgbClr val="A4D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3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14" y="-114"/>
      </p:cViewPr>
      <p:guideLst>
        <p:guide orient="horz" pos="2160"/>
        <p:guide orient="horz" pos="1207"/>
        <p:guide pos="3844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64F64-5FEF-403B-8CCA-764F6801EE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A5E25-6C9E-4752-BCC4-6CEE8F6E16D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A5E25-6C9E-4752-BCC4-6CEE8F6E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/>
              <a:t>http://www.ypppt.com</a:t>
            </a: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266B7-E30E-4FAE-9A94-F5FF4667C3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1AE14-BDC4-46F5-85DE-130723E0C0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push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hyperlink" Target="https://www.freeppt7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" b="15345"/>
          <a:stretch>
            <a:fillRect/>
          </a:stretch>
        </p:blipFill>
        <p:spPr>
          <a:xfrm>
            <a:off x="0" y="0"/>
            <a:ext cx="12192000" cy="68199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400" y="0"/>
            <a:ext cx="12192000" cy="6858000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260850" y="495300"/>
            <a:ext cx="3670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西藏</a:t>
            </a:r>
            <a:r>
              <a:rPr lang="zh-CN" altLang="en-US" sz="3600" baseline="30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●</a:t>
            </a:r>
            <a:r>
              <a:rPr lang="zh-CN" altLang="en-US" sz="6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印象</a:t>
            </a:r>
            <a:endParaRPr lang="zh-CN" altLang="en-US" sz="6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594100" y="1003131"/>
            <a:ext cx="5003800" cy="851069"/>
            <a:chOff x="3594100" y="1003131"/>
            <a:chExt cx="5003800" cy="851069"/>
          </a:xfrm>
        </p:grpSpPr>
        <p:cxnSp>
          <p:nvCxnSpPr>
            <p:cNvPr id="6" name="直接连接符 5"/>
            <p:cNvCxnSpPr>
              <a:stCxn id="3" idx="1"/>
            </p:cNvCxnSpPr>
            <p:nvPr/>
          </p:nvCxnSpPr>
          <p:spPr>
            <a:xfrm flipH="1" flipV="1">
              <a:off x="3594100" y="1003131"/>
              <a:ext cx="666750" cy="1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 flipV="1">
              <a:off x="7931150" y="1003131"/>
              <a:ext cx="666750" cy="1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594100" y="1003131"/>
              <a:ext cx="0" cy="851069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597900" y="1003131"/>
              <a:ext cx="0" cy="851069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3594100" y="1854200"/>
              <a:ext cx="500380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4" name="文本框 13"/>
          <p:cNvSpPr txBox="1"/>
          <p:nvPr/>
        </p:nvSpPr>
        <p:spPr>
          <a:xfrm>
            <a:off x="3760788" y="1428665"/>
            <a:ext cx="467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FFC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传说中离天堂最近的地方、最后一片净土</a:t>
            </a:r>
            <a:endParaRPr lang="zh-CN" altLang="en-US" dirty="0">
              <a:solidFill>
                <a:srgbClr val="FFC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pic>
        <p:nvPicPr>
          <p:cNvPr id="8" name="韩红 - 天路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fade in="4000.0000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39500" y="6159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1"/>
          <a:stretch>
            <a:fillRect/>
          </a:stretch>
        </p:blipFill>
        <p:spPr>
          <a:xfrm>
            <a:off x="8991600" y="4968422"/>
            <a:ext cx="3200400" cy="203257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33900" y="1247105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林芝桃花文化简介</a:t>
            </a:r>
            <a:endParaRPr lang="zh-CN" altLang="en-US" sz="2800" dirty="0"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504950" y="2089502"/>
            <a:ext cx="9182100" cy="3569610"/>
            <a:chOff x="1504950" y="2089502"/>
            <a:chExt cx="9182100" cy="3569610"/>
          </a:xfrm>
        </p:grpSpPr>
        <p:sp>
          <p:nvSpPr>
            <p:cNvPr id="4" name="文本框 3"/>
            <p:cNvSpPr txBox="1"/>
            <p:nvPr/>
          </p:nvSpPr>
          <p:spPr>
            <a:xfrm>
              <a:off x="1504950" y="2191777"/>
              <a:ext cx="91821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       林芝</a:t>
              </a:r>
              <a:r>
                <a:rPr lang="zh-CN" altLang="en-US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桃花文化旅游节始于二零零二年</a:t>
              </a:r>
              <a:r>
                <a:rPr lang="zh-CN" altLang="en-US" sz="24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，每年三月，</a:t>
              </a:r>
              <a:r>
                <a:rPr lang="zh-CN" altLang="en-US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西藏的冬天还未退去银妆，林芝的桃花却已如藏族姑娘脸上美丽的高原红，如醉霞绯云般地争相斗艳，不仅能让人欣赏“雪域江南”那独特的旖旎风光，更能让人领略西藏最浪漫、最美丽的</a:t>
              </a:r>
              <a:r>
                <a:rPr lang="zh-CN" altLang="en-US" sz="24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春天。</a:t>
              </a:r>
              <a:endParaRPr lang="en-US" altLang="zh-CN" sz="2400" dirty="0" smtClean="0"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 </a:t>
              </a:r>
              <a:r>
                <a:rPr lang="en-US" altLang="zh-CN" sz="24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      </a:t>
              </a:r>
              <a:r>
                <a:rPr lang="zh-CN" altLang="en-US" sz="24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从</a:t>
              </a:r>
              <a:r>
                <a:rPr lang="zh-CN" altLang="en-US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林芝县的桃花村开始，一直到波密的桃花沟，朱西冰川附近的东琼村，</a:t>
              </a:r>
              <a:r>
                <a:rPr lang="en-US" altLang="zh-CN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318</a:t>
              </a:r>
              <a:r>
                <a:rPr lang="zh-CN" altLang="en-US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国道沿途，可赏桃花与油菜花、雪山相辉映的景色。</a:t>
              </a:r>
              <a:endParaRPr lang="zh-CN" altLang="en-US" sz="24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 flipV="1">
              <a:off x="1714500" y="2089502"/>
              <a:ext cx="8763000" cy="4988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V="1">
              <a:off x="1714500" y="5608097"/>
              <a:ext cx="8763000" cy="5101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434012" y="456872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50" l="0" r="98633">
                        <a14:backgroundMark x1="59668" y1="22987" x2="59668" y2="22987"/>
                        <a14:backgroundMark x1="85059" y1="21230" x2="85059" y2="21230"/>
                        <a14:backgroundMark x1="79395" y1="8492" x2="79395" y2="8492"/>
                        <a14:backgroundMark x1="77734" y1="11127" x2="77734" y2="11127"/>
                        <a14:backgroundMark x1="66113" y1="12006" x2="60742" y2="13177"/>
                        <a14:backgroundMark x1="42383" y1="18741" x2="42383" y2="20059"/>
                        <a14:backgroundMark x1="41016" y1="21230" x2="41797" y2="22987"/>
                        <a14:backgroundMark x1="50879" y1="23865" x2="52246" y2="25476"/>
                        <a14:backgroundMark x1="58496" y1="31918" x2="59375" y2="32650"/>
                        <a14:backgroundMark x1="60742" y1="33089" x2="62207" y2="33529"/>
                        <a14:backgroundMark x1="65527" y1="32211" x2="67285" y2="29722"/>
                        <a14:backgroundMark x1="69238" y1="25915" x2="72363" y2="22548"/>
                        <a14:backgroundMark x1="74023" y1="21669" x2="75488" y2="21669"/>
                        <a14:backgroundMark x1="88770" y1="14934" x2="90723" y2="15373"/>
                        <a14:backgroundMark x1="92383" y1="15373" x2="93262" y2="15813"/>
                        <a14:backgroundMark x1="93848" y1="16545" x2="94434" y2="20059"/>
                        <a14:backgroundMark x1="94922" y1="24158" x2="94727" y2="35286"/>
                        <a14:backgroundMark x1="94434" y1="46266" x2="94434" y2="51830"/>
                        <a14:backgroundMark x1="94434" y1="55198" x2="94434" y2="62372"/>
                        <a14:backgroundMark x1="94434" y1="69546" x2="94141" y2="76281"/>
                        <a14:backgroundMark x1="92383" y1="79795" x2="91309" y2="83163"/>
                        <a14:backgroundMark x1="89551" y1="85652" x2="88184" y2="89898"/>
                        <a14:backgroundMark x1="87598" y1="90776" x2="84180" y2="92094"/>
                        <a14:backgroundMark x1="29395" y1="10688" x2="29395" y2="10688"/>
                        <a14:backgroundMark x1="29395" y1="10249" x2="29395" y2="10249"/>
                        <a14:backgroundMark x1="27441" y1="9370" x2="25977" y2="8931"/>
                        <a14:backgroundMark x1="23730" y1="8199" x2="23730" y2="8199"/>
                        <a14:backgroundMark x1="20898" y1="6442" x2="20898" y2="6442"/>
                        <a14:backgroundMark x1="18066" y1="2635" x2="18066" y2="2635"/>
                        <a14:backgroundMark x1="13574" y1="1318" x2="13574" y2="1318"/>
                        <a14:backgroundMark x1="12988" y1="1318" x2="12988" y2="1318"/>
                        <a14:backgroundMark x1="12109" y1="1318" x2="12109" y2="1318"/>
                        <a14:backgroundMark x1="11914" y1="16105" x2="11914" y2="16105"/>
                        <a14:backgroundMark x1="11914" y1="16105" x2="11914" y2="16105"/>
                        <a14:backgroundMark x1="12402" y1="17862" x2="12402" y2="17862"/>
                        <a14:backgroundMark x1="12695" y1="18741" x2="12695" y2="18741"/>
                        <a14:backgroundMark x1="17285" y1="36457" x2="17285" y2="36457"/>
                        <a14:backgroundMark x1="17285" y1="36457" x2="17285" y2="36457"/>
                        <a14:backgroundMark x1="24902" y1="31479" x2="24902" y2="31479"/>
                        <a14:backgroundMark x1="24902" y1="31479" x2="24902" y2="31479"/>
                        <a14:backgroundMark x1="11035" y1="26354" x2="11035" y2="26354"/>
                        <a14:backgroundMark x1="18066" y1="30600" x2="18066" y2="30600"/>
                        <a14:backgroundMark x1="47754" y1="53880" x2="47754" y2="53880"/>
                        <a14:backgroundMark x1="50000" y1="56369" x2="50000" y2="56369"/>
                        <a14:backgroundMark x1="37305" y1="49195" x2="37305" y2="49195"/>
                        <a14:backgroundMark x1="40137" y1="48023" x2="40137" y2="48023"/>
                        <a14:backgroundMark x1="50000" y1="41142" x2="50000" y2="41142"/>
                        <a14:backgroundMark x1="23730" y1="28404" x2="23730" y2="28404"/>
                        <a14:backgroundMark x1="38672" y1="45388" x2="38672" y2="45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47"/>
            <a:ext cx="3370205" cy="224790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5929316" y="6052351"/>
            <a:ext cx="335424" cy="349301"/>
            <a:chOff x="5929316" y="6271160"/>
            <a:chExt cx="335424" cy="349301"/>
          </a:xfrm>
        </p:grpSpPr>
        <p:grpSp>
          <p:nvGrpSpPr>
            <p:cNvPr id="24" name="组合 23"/>
            <p:cNvGrpSpPr/>
            <p:nvPr/>
          </p:nvGrpSpPr>
          <p:grpSpPr>
            <a:xfrm>
              <a:off x="5931375" y="6394451"/>
              <a:ext cx="333365" cy="226010"/>
              <a:chOff x="5035232" y="6162090"/>
              <a:chExt cx="333365" cy="226010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5035232" y="6162090"/>
                <a:ext cx="171768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flipH="1">
                <a:off x="5207000" y="6162090"/>
                <a:ext cx="161597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5929316" y="6271160"/>
              <a:ext cx="333365" cy="226010"/>
              <a:chOff x="5035232" y="6162090"/>
              <a:chExt cx="333365" cy="226010"/>
            </a:xfrm>
          </p:grpSpPr>
          <p:cxnSp>
            <p:nvCxnSpPr>
              <p:cNvPr id="28" name="直接连接符 27"/>
              <p:cNvCxnSpPr/>
              <p:nvPr/>
            </p:nvCxnSpPr>
            <p:spPr>
              <a:xfrm>
                <a:off x="5035232" y="6162090"/>
                <a:ext cx="171768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H="1">
                <a:off x="5207000" y="6162090"/>
                <a:ext cx="161597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 advClick="0" advTm="1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33900" y="111887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关于墨脱</a:t>
            </a:r>
            <a:endParaRPr lang="zh-CN" altLang="en-US" sz="2800" dirty="0"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34012" y="456872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52400" y="1888590"/>
            <a:ext cx="11785600" cy="3970318"/>
            <a:chOff x="152400" y="1888590"/>
            <a:chExt cx="11785600" cy="3970318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292100" y="1888590"/>
              <a:ext cx="116459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152400" y="1888590"/>
              <a:ext cx="6695277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       进入</a:t>
              </a:r>
              <a:r>
                <a:rPr lang="zh-CN" altLang="en-US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墨脱县，在几小时内便可领略到从高山寒带到热带雨林那千姿百态、丰富多彩的自然景观，被誉为</a:t>
              </a:r>
              <a:r>
                <a:rPr lang="zh-CN" altLang="en-US" sz="24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“西藏的西双版纳”清朝</a:t>
              </a:r>
              <a:r>
                <a:rPr lang="zh-CN" altLang="en-US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末年到这里安国定边</a:t>
              </a:r>
              <a:r>
                <a:rPr lang="zh-CN" altLang="en-US" sz="24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的清兵首领刘赞廷对此</a:t>
              </a:r>
              <a:r>
                <a:rPr lang="zh-CN" altLang="en-US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深有感触，对墨脱说了这样的一段话：“森林弥漫数千里，花木遍山，藤萝为</a:t>
              </a:r>
              <a:r>
                <a:rPr lang="zh-CN" altLang="en-US" sz="24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桥诚</a:t>
              </a:r>
              <a:r>
                <a:rPr lang="zh-CN" altLang="en-US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为世外之桃源</a:t>
              </a:r>
              <a:r>
                <a:rPr lang="en-US" altLang="zh-CN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……”</a:t>
              </a:r>
              <a:r>
                <a:rPr lang="zh-CN" altLang="en-US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对此地高山峡谷的亚热带雨林作了精要的描述。</a:t>
              </a:r>
              <a:endParaRPr lang="zh-CN" altLang="en-US" sz="24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677" y="2089502"/>
              <a:ext cx="5090323" cy="34675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cxnSp>
          <p:nvCxnSpPr>
            <p:cNvPr id="9" name="直接连接符 8"/>
            <p:cNvCxnSpPr/>
            <p:nvPr/>
          </p:nvCxnSpPr>
          <p:spPr>
            <a:xfrm>
              <a:off x="304800" y="5819202"/>
              <a:ext cx="115951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5929316" y="6081323"/>
            <a:ext cx="335424" cy="349301"/>
            <a:chOff x="5929316" y="6271160"/>
            <a:chExt cx="335424" cy="349301"/>
          </a:xfrm>
        </p:grpSpPr>
        <p:grpSp>
          <p:nvGrpSpPr>
            <p:cNvPr id="19" name="组合 18"/>
            <p:cNvGrpSpPr/>
            <p:nvPr/>
          </p:nvGrpSpPr>
          <p:grpSpPr>
            <a:xfrm>
              <a:off x="5931375" y="6394451"/>
              <a:ext cx="333365" cy="226010"/>
              <a:chOff x="5035232" y="6162090"/>
              <a:chExt cx="333365" cy="226010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5035232" y="6162090"/>
                <a:ext cx="171768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 flipH="1">
                <a:off x="5207000" y="6162090"/>
                <a:ext cx="161597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5929316" y="6271160"/>
              <a:ext cx="333365" cy="226010"/>
              <a:chOff x="5035232" y="6162090"/>
              <a:chExt cx="333365" cy="226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5035232" y="6162090"/>
                <a:ext cx="171768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5207000" y="6162090"/>
                <a:ext cx="161597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45000" y="1118870"/>
            <a:ext cx="330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神女的眼泪</a:t>
            </a:r>
            <a:r>
              <a:rPr lang="en-US" altLang="zh-CN" sz="2800" dirty="0" smtClean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-</a:t>
            </a:r>
            <a:r>
              <a:rPr lang="zh-CN" altLang="en-US" sz="2800" dirty="0" smtClean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尼洋河</a:t>
            </a:r>
            <a:endParaRPr lang="zh-CN" altLang="en-US" sz="2800" dirty="0"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34012" y="456872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2400" y="1888590"/>
            <a:ext cx="11785600" cy="3970318"/>
            <a:chOff x="152400" y="1888590"/>
            <a:chExt cx="11785600" cy="397031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r="28190"/>
            <a:stretch>
              <a:fillRect/>
            </a:stretch>
          </p:blipFill>
          <p:spPr>
            <a:xfrm>
              <a:off x="8178800" y="2094394"/>
              <a:ext cx="3759200" cy="34168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grpSp>
          <p:nvGrpSpPr>
            <p:cNvPr id="29" name="组合 28"/>
            <p:cNvGrpSpPr/>
            <p:nvPr/>
          </p:nvGrpSpPr>
          <p:grpSpPr>
            <a:xfrm>
              <a:off x="152400" y="1888590"/>
              <a:ext cx="11785600" cy="3970318"/>
              <a:chOff x="152400" y="1888590"/>
              <a:chExt cx="11785600" cy="3970318"/>
            </a:xfrm>
          </p:grpSpPr>
          <p:cxnSp>
            <p:nvCxnSpPr>
              <p:cNvPr id="4" name="直接连接符 3"/>
              <p:cNvCxnSpPr/>
              <p:nvPr/>
            </p:nvCxnSpPr>
            <p:spPr>
              <a:xfrm>
                <a:off x="292100" y="1888590"/>
                <a:ext cx="11645900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文本框 5"/>
              <p:cNvSpPr txBox="1"/>
              <p:nvPr/>
            </p:nvSpPr>
            <p:spPr>
              <a:xfrm>
                <a:off x="152400" y="1888590"/>
                <a:ext cx="7848600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400" dirty="0" smtClean="0"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       尼</a:t>
                </a:r>
                <a:r>
                  <a:rPr lang="zh-CN" altLang="en-US" sz="2400" dirty="0"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洋河发源于中国西藏自治区米拉山西侧的错木梁拉，由西向东流，在林芝县的则们附近汇</a:t>
                </a:r>
                <a:r>
                  <a:rPr lang="zh-CN" altLang="en-US" sz="2400" dirty="0" smtClean="0"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入雅鲁藏布江。</a:t>
                </a:r>
                <a:endParaRPr lang="zh-CN" altLang="en-US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400" dirty="0" smtClean="0"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       尼</a:t>
                </a:r>
                <a:r>
                  <a:rPr lang="zh-CN" altLang="en-US" sz="2400" dirty="0"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洋河是西藏自治区工布地区的“母亲河”，又称“娘曲”，藏语意为“神女的眼泪”。尼洋河沿河两岸植被完好，风光旖旎，景色迷人，途径景点众多，是青藏高原的河流之一。尼洋河风光带野生鸟类众多，这里也是西藏著名的黑颈鹤越冬区。</a:t>
                </a:r>
                <a:endParaRPr lang="zh-CN" altLang="en-US" sz="24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9" name="直接连接符 8"/>
              <p:cNvCxnSpPr/>
              <p:nvPr/>
            </p:nvCxnSpPr>
            <p:spPr>
              <a:xfrm>
                <a:off x="304800" y="5819202"/>
                <a:ext cx="11595100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组合 17"/>
          <p:cNvGrpSpPr/>
          <p:nvPr/>
        </p:nvGrpSpPr>
        <p:grpSpPr>
          <a:xfrm>
            <a:off x="5929316" y="6081323"/>
            <a:ext cx="335424" cy="349301"/>
            <a:chOff x="5929316" y="6271160"/>
            <a:chExt cx="335424" cy="349301"/>
          </a:xfrm>
        </p:grpSpPr>
        <p:grpSp>
          <p:nvGrpSpPr>
            <p:cNvPr id="19" name="组合 18"/>
            <p:cNvGrpSpPr/>
            <p:nvPr/>
          </p:nvGrpSpPr>
          <p:grpSpPr>
            <a:xfrm>
              <a:off x="5931375" y="6394451"/>
              <a:ext cx="333365" cy="226010"/>
              <a:chOff x="5035232" y="6162090"/>
              <a:chExt cx="333365" cy="226010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5035232" y="6162090"/>
                <a:ext cx="171768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 flipH="1">
                <a:off x="5207000" y="6162090"/>
                <a:ext cx="161597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5929316" y="6271160"/>
              <a:ext cx="333365" cy="226010"/>
              <a:chOff x="5035232" y="6162090"/>
              <a:chExt cx="333365" cy="226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5035232" y="6162090"/>
                <a:ext cx="171768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5207000" y="6162090"/>
                <a:ext cx="161597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45000" y="1118870"/>
            <a:ext cx="330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天然氧吧</a:t>
            </a:r>
            <a:r>
              <a:rPr lang="en-US" altLang="zh-CN" sz="2800" dirty="0" smtClean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-</a:t>
            </a:r>
            <a:r>
              <a:rPr lang="zh-CN" altLang="en-US" sz="2800" dirty="0" smtClean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鲁朗</a:t>
            </a:r>
            <a:endParaRPr lang="zh-CN" altLang="en-US" sz="2800" dirty="0"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34012" y="456872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929316" y="6081323"/>
            <a:ext cx="335424" cy="349301"/>
            <a:chOff x="5929316" y="6271160"/>
            <a:chExt cx="335424" cy="349301"/>
          </a:xfrm>
        </p:grpSpPr>
        <p:grpSp>
          <p:nvGrpSpPr>
            <p:cNvPr id="19" name="组合 18"/>
            <p:cNvGrpSpPr/>
            <p:nvPr/>
          </p:nvGrpSpPr>
          <p:grpSpPr>
            <a:xfrm>
              <a:off x="5931375" y="6394451"/>
              <a:ext cx="333365" cy="226010"/>
              <a:chOff x="5035232" y="6162090"/>
              <a:chExt cx="333365" cy="226010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5035232" y="6162090"/>
                <a:ext cx="171768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 flipH="1">
                <a:off x="5207000" y="6162090"/>
                <a:ext cx="161597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5929316" y="6271160"/>
              <a:ext cx="333365" cy="226010"/>
              <a:chOff x="5035232" y="6162090"/>
              <a:chExt cx="333365" cy="226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5035232" y="6162090"/>
                <a:ext cx="171768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5207000" y="6162090"/>
                <a:ext cx="161597" cy="22601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组合 11"/>
          <p:cNvGrpSpPr/>
          <p:nvPr/>
        </p:nvGrpSpPr>
        <p:grpSpPr>
          <a:xfrm>
            <a:off x="177800" y="1888590"/>
            <a:ext cx="11911704" cy="3924300"/>
            <a:chOff x="177800" y="1888590"/>
            <a:chExt cx="11911704" cy="3924300"/>
          </a:xfrm>
        </p:grpSpPr>
        <p:sp>
          <p:nvSpPr>
            <p:cNvPr id="7" name="文本框 6"/>
            <p:cNvSpPr txBox="1"/>
            <p:nvPr/>
          </p:nvSpPr>
          <p:spPr>
            <a:xfrm>
              <a:off x="2768600" y="1981118"/>
              <a:ext cx="932090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鲁朗景区位于林芝县鲁朗镇，距八一镇以东</a:t>
              </a:r>
              <a:r>
                <a:rPr lang="en-US" altLang="zh-CN" sz="20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70</a:t>
              </a:r>
              <a:r>
                <a:rPr lang="zh-CN" altLang="en-US" sz="20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公里</a:t>
              </a:r>
              <a:r>
                <a:rPr lang="zh-CN" altLang="en-US" sz="20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。至今</a:t>
              </a:r>
              <a:r>
                <a:rPr lang="zh-CN" altLang="en-US" sz="20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民间流传着“到了工布鲁朗，会忘记自己的家乡”的赞誉。主要景观有色季拉国家级森林公园、杜鹃花海、田园风光和民俗风情浓厚的扎西岗村。</a:t>
              </a:r>
              <a:endParaRPr lang="zh-CN" altLang="en-US" sz="20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77800" y="3721274"/>
              <a:ext cx="93471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     深山老林</a:t>
              </a:r>
              <a:r>
                <a:rPr lang="zh-CN" altLang="en-US" sz="20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之中</a:t>
              </a:r>
              <a:r>
                <a:rPr lang="zh-CN" altLang="en-US" sz="20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。由</a:t>
              </a:r>
              <a:r>
                <a:rPr lang="zh-CN" altLang="en-US" sz="20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灌木丛</a:t>
              </a:r>
              <a:r>
                <a:rPr lang="zh-CN" altLang="en-US" sz="20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和茂密</a:t>
              </a:r>
              <a:r>
                <a:rPr lang="zh-CN" altLang="en-US" sz="20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的云杉和松树组成“鲁朗林海”；</a:t>
              </a:r>
              <a:r>
                <a:rPr lang="zh-CN" altLang="en-US" sz="20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中间草甸犹如</a:t>
              </a:r>
              <a:r>
                <a:rPr lang="zh-CN" altLang="en-US" sz="20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人工整治一般；草甸中，溪流蜿蜒，泉水潺潺，草坪</a:t>
              </a:r>
              <a:r>
                <a:rPr lang="zh-CN" altLang="en-US" sz="20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上紫苑</a:t>
              </a:r>
              <a:r>
                <a:rPr lang="zh-CN" altLang="en-US" sz="20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花、草梅花、马先蒿花等成千上万种野花怒放盛开</a:t>
              </a:r>
              <a:r>
                <a:rPr lang="zh-CN" altLang="en-US" sz="2000" dirty="0" smtClean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，林区</a:t>
              </a:r>
              <a:r>
                <a:rPr lang="zh-CN" altLang="en-US" sz="2000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特色的木篱笆、木板屋、木头桥及农牧民的村寨星落棋布、崐错落有秩，勾画了一幅恬静、优美的“山居图”。</a:t>
              </a:r>
              <a:endParaRPr lang="zh-CN" altLang="en-US" sz="20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099" y="2041492"/>
              <a:ext cx="2286413" cy="1409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38" t="-664" r="371" b="664"/>
            <a:stretch>
              <a:fillRect/>
            </a:stretch>
          </p:blipFill>
          <p:spPr>
            <a:xfrm>
              <a:off x="9524993" y="3726584"/>
              <a:ext cx="2413007" cy="19125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cxnSp>
          <p:nvCxnSpPr>
            <p:cNvPr id="26" name="直接连接符 25"/>
            <p:cNvCxnSpPr/>
            <p:nvPr/>
          </p:nvCxnSpPr>
          <p:spPr>
            <a:xfrm>
              <a:off x="292100" y="1888590"/>
              <a:ext cx="116459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92100" y="3577690"/>
              <a:ext cx="116459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292100" y="5812890"/>
              <a:ext cx="116459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4"/>
          <a:stretch>
            <a:fillRect/>
          </a:stretch>
        </p:blipFill>
        <p:spPr>
          <a:xfrm>
            <a:off x="0" y="-117987"/>
            <a:ext cx="12192000" cy="6975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23"/>
            <a:ext cx="12192000" cy="6860286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8"/>
          <a:stretch>
            <a:fillRect/>
          </a:stretch>
        </p:blipFill>
        <p:spPr>
          <a:xfrm>
            <a:off x="0" y="-147485"/>
            <a:ext cx="12192000" cy="6997547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9516"/>
          <a:stretch>
            <a:fillRect/>
          </a:stretch>
        </p:blipFill>
        <p:spPr>
          <a:xfrm>
            <a:off x="0" y="0"/>
            <a:ext cx="12192000" cy="6902245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" t="20145" r="726" b="9003"/>
          <a:stretch>
            <a:fillRect/>
          </a:stretch>
        </p:blipFill>
        <p:spPr>
          <a:xfrm>
            <a:off x="-88492" y="-110613"/>
            <a:ext cx="12280491" cy="7079226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3"/>
          <a:stretch>
            <a:fillRect/>
          </a:stretch>
        </p:blipFill>
        <p:spPr>
          <a:xfrm>
            <a:off x="-1" y="0"/>
            <a:ext cx="12255909" cy="6902245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6225" y="2158425"/>
            <a:ext cx="11639550" cy="2184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6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有</a:t>
            </a:r>
            <a:r>
              <a:rPr lang="zh-CN" altLang="en-US" dirty="0">
                <a:solidFill>
                  <a:schemeClr val="bg1"/>
                </a:solidFill>
              </a:rPr>
              <a:t>这样一个地方，离天堂</a:t>
            </a:r>
            <a:r>
              <a:rPr lang="zh-CN" altLang="en-US" dirty="0" smtClean="0">
                <a:solidFill>
                  <a:schemeClr val="bg1"/>
                </a:solidFill>
              </a:rPr>
              <a:t>最近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这里有最虔诚</a:t>
            </a:r>
            <a:r>
              <a:rPr lang="zh-CN" altLang="en-US" dirty="0">
                <a:solidFill>
                  <a:schemeClr val="bg1"/>
                </a:solidFill>
              </a:rPr>
              <a:t>淳朴的</a:t>
            </a:r>
            <a:r>
              <a:rPr lang="zh-CN" altLang="en-US" dirty="0" smtClean="0">
                <a:solidFill>
                  <a:schemeClr val="bg1"/>
                </a:solidFill>
              </a:rPr>
              <a:t>人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0"/>
          <a:stretch>
            <a:fillRect/>
          </a:stretch>
        </p:blipFill>
        <p:spPr>
          <a:xfrm>
            <a:off x="0" y="-145097"/>
            <a:ext cx="12192000" cy="699516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1"/>
          <a:stretch>
            <a:fillRect/>
          </a:stretch>
        </p:blipFill>
        <p:spPr>
          <a:xfrm>
            <a:off x="0" y="-58994"/>
            <a:ext cx="12192000" cy="6916994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508411" y="-7937"/>
            <a:ext cx="13221522" cy="6858000"/>
            <a:chOff x="0" y="0"/>
            <a:chExt cx="15928258" cy="6858000"/>
          </a:xfrm>
        </p:grpSpPr>
        <p:sp>
          <p:nvSpPr>
            <p:cNvPr id="6" name="平行四边形 5"/>
            <p:cNvSpPr/>
            <p:nvPr/>
          </p:nvSpPr>
          <p:spPr>
            <a:xfrm>
              <a:off x="0" y="0"/>
              <a:ext cx="6017342" cy="6858000"/>
            </a:xfrm>
            <a:prstGeom prst="parallelogram">
              <a:avLst/>
            </a:prstGeom>
            <a:blipFill>
              <a:blip r:embed="rId1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4955458" y="0"/>
              <a:ext cx="6017342" cy="6858000"/>
            </a:xfrm>
            <a:prstGeom prst="parallelogram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9910916" y="0"/>
              <a:ext cx="6017342" cy="6858000"/>
            </a:xfrm>
            <a:prstGeom prst="parallelogram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2" y="211929"/>
            <a:ext cx="10253568" cy="6424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文本框 3"/>
          <p:cNvSpPr txBox="1"/>
          <p:nvPr/>
        </p:nvSpPr>
        <p:spPr>
          <a:xfrm>
            <a:off x="10874454" y="0"/>
            <a:ext cx="1107996" cy="6858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F151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醉美</a:t>
            </a:r>
            <a:r>
              <a:rPr lang="zh-CN" altLang="en-US" sz="6000" b="1" dirty="0" smtClean="0">
                <a:solidFill>
                  <a:srgbClr val="F151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林芝  人间</a:t>
            </a:r>
            <a:r>
              <a:rPr lang="zh-CN" altLang="en-US" sz="6000" b="1" dirty="0">
                <a:solidFill>
                  <a:srgbClr val="F151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净</a:t>
            </a:r>
            <a:r>
              <a:rPr lang="zh-CN" altLang="en-US" sz="6000" b="1" dirty="0" smtClean="0">
                <a:solidFill>
                  <a:srgbClr val="F151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</a:t>
            </a:r>
            <a:endParaRPr lang="zh-CN" altLang="en-US" sz="6000" b="1" dirty="0">
              <a:solidFill>
                <a:srgbClr val="F1511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itchFamily="34" charset="-128"/>
              </a:rPr>
              <a:t>https://www.freeppt7.com</a:t>
            </a:r>
            <a:endParaRPr lang="en-US" altLang="zh-CN" sz="2800" strike="noStrike" noProof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200" strike="noStrike" spc="200" noProof="1" dirty="0" smtClean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sz="2400" strike="noStrike" spc="20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  <a:endParaRPr sz="2400" strike="noStrike" spc="20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200" dirty="0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6" name="图片 4" descr="logo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4000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9392" r="34656" b="56853"/>
          <a:stretch>
            <a:fillRect/>
          </a:stretch>
        </p:blipFill>
        <p:spPr>
          <a:xfrm>
            <a:off x="4586517" y="1262743"/>
            <a:ext cx="3018972" cy="314960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4122057" y="4688114"/>
            <a:ext cx="3947886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100285" y="5232399"/>
            <a:ext cx="3947886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666490" y="4733290"/>
            <a:ext cx="5290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B0F0"/>
                </a:solidFill>
                <a:latin typeface="方正悬针篆变简体" panose="02000000000000000000" pitchFamily="2" charset="-122"/>
                <a:ea typeface="方正悬针篆变简体" panose="02000000000000000000" pitchFamily="2" charset="-122"/>
              </a:rPr>
              <a:t>印象西藏     圣洁天堂            </a:t>
            </a:r>
            <a:endParaRPr lang="en-US" sz="2400" b="1" dirty="0">
              <a:solidFill>
                <a:srgbClr val="00B0F0"/>
              </a:solidFill>
              <a:latin typeface="方正悬针篆变简体" panose="02000000000000000000" pitchFamily="2" charset="-122"/>
              <a:ea typeface="方正悬针篆变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7679">
        <p14:ripple/>
      </p:transition>
    </mc:Choice>
    <mc:Fallback>
      <p:transition spd="slow" advClick="0" advTm="76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8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 flipH="1">
            <a:off x="-12700" y="1"/>
            <a:ext cx="12217400" cy="6858000"/>
            <a:chOff x="0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89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sp>
          <p:nvSpPr>
            <p:cNvPr id="6" name="椭圆 5"/>
            <p:cNvSpPr/>
            <p:nvPr/>
          </p:nvSpPr>
          <p:spPr>
            <a:xfrm>
              <a:off x="5321300" y="61722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5791200" y="61722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6261100" y="61722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731000" y="6172200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431800" y="819150"/>
            <a:ext cx="1635125" cy="33147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45540" y="1038225"/>
            <a:ext cx="921385" cy="27203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15119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拉  萨</a:t>
            </a:r>
            <a:endParaRPr lang="zh-CN" altLang="en-US" sz="4800" dirty="0">
              <a:solidFill>
                <a:srgbClr val="F15119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9597" y="1038226"/>
            <a:ext cx="553998" cy="2971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r>
              <a:rPr lang="zh-CN" altLang="en-US" sz="2400" dirty="0" smtClean="0">
                <a:solidFill>
                  <a:srgbClr val="F15119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世界屋脊上的明珠</a:t>
            </a:r>
            <a:endParaRPr lang="zh-CN" altLang="en-US" sz="2400" dirty="0">
              <a:solidFill>
                <a:srgbClr val="F15119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2701"/>
            <a:ext cx="12192000" cy="6870701"/>
            <a:chOff x="0" y="-12701"/>
            <a:chExt cx="12192000" cy="687070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60"/>
            <a:stretch>
              <a:fillRect/>
            </a:stretch>
          </p:blipFill>
          <p:spPr>
            <a:xfrm>
              <a:off x="0" y="-12701"/>
              <a:ext cx="12192000" cy="6870701"/>
            </a:xfrm>
            <a:prstGeom prst="rect">
              <a:avLst/>
            </a:prstGeom>
          </p:spPr>
        </p:pic>
        <p:sp>
          <p:nvSpPr>
            <p:cNvPr id="3" name="椭圆 2"/>
            <p:cNvSpPr/>
            <p:nvPr/>
          </p:nvSpPr>
          <p:spPr>
            <a:xfrm>
              <a:off x="5321300" y="61722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5791200" y="6172200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6261100" y="61722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6731000" y="61722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431800" y="819150"/>
            <a:ext cx="1635125" cy="33147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45540" y="819150"/>
            <a:ext cx="921385" cy="28778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15119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林  芝</a:t>
            </a:r>
            <a:endParaRPr lang="zh-CN" altLang="en-US" sz="4800" dirty="0">
              <a:solidFill>
                <a:srgbClr val="F15119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9597" y="1066800"/>
            <a:ext cx="553998" cy="2971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r>
              <a:rPr lang="zh-CN" altLang="en-US" sz="2400" dirty="0" smtClean="0">
                <a:solidFill>
                  <a:srgbClr val="F15119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人间净地雪域江南</a:t>
            </a:r>
            <a:endParaRPr lang="zh-CN" altLang="en-US" sz="2400" dirty="0">
              <a:solidFill>
                <a:srgbClr val="F15119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3"/>
          <a:stretch>
            <a:fillRect/>
          </a:stretch>
        </p:blipFill>
        <p:spPr>
          <a:xfrm flipH="1">
            <a:off x="-12700" y="-25400"/>
            <a:ext cx="12217400" cy="68834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5321300" y="61722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791200" y="61722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261100" y="6172200"/>
            <a:ext cx="304800" cy="304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731000" y="61722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1800" y="819150"/>
            <a:ext cx="1635125" cy="33147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143595" y="819150"/>
            <a:ext cx="923330" cy="20002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15119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纳木错</a:t>
            </a:r>
            <a:endParaRPr lang="zh-CN" altLang="en-US" sz="4800" dirty="0">
              <a:solidFill>
                <a:srgbClr val="F15119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9597" y="1219200"/>
            <a:ext cx="553998" cy="2971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F15119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念青唐古拉的妻子</a:t>
            </a:r>
            <a:endParaRPr lang="zh-CN" altLang="en-US" sz="2400" dirty="0">
              <a:solidFill>
                <a:srgbClr val="F15119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/>
          <a:stretch>
            <a:fillRect/>
          </a:stretch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321300" y="61722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791200" y="61722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261100" y="61722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731000" y="6172200"/>
            <a:ext cx="304800" cy="304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31800" y="819150"/>
            <a:ext cx="1635125" cy="33147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43595" y="819150"/>
            <a:ext cx="923330" cy="20002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F15119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珠 峰</a:t>
            </a:r>
            <a:endParaRPr lang="zh-CN" altLang="en-US" sz="4800" dirty="0">
              <a:solidFill>
                <a:srgbClr val="F15119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9597" y="990600"/>
            <a:ext cx="553998" cy="2971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r>
              <a:rPr lang="zh-CN" altLang="en-US" sz="2400" dirty="0" smtClean="0">
                <a:solidFill>
                  <a:srgbClr val="F15119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大地之母第三女神</a:t>
            </a:r>
            <a:endParaRPr lang="zh-CN" altLang="en-US" sz="2400" dirty="0">
              <a:solidFill>
                <a:srgbClr val="F15119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34"/>
          <a:stretch>
            <a:fillRect/>
          </a:stretch>
        </p:blipFill>
        <p:spPr>
          <a:xfrm>
            <a:off x="398045" y="222456"/>
            <a:ext cx="11395910" cy="636884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05375" y="6276975"/>
            <a:ext cx="3743326" cy="584775"/>
          </a:xfrm>
          <a:prstGeom prst="rect">
            <a:avLst/>
          </a:prstGeom>
          <a:solidFill>
            <a:srgbClr val="F151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西藏全线旅游地图</a:t>
            </a:r>
            <a:endParaRPr lang="zh-CN" altLang="en-US" sz="32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r="9918"/>
          <a:stretch>
            <a:fillRect/>
          </a:stretch>
        </p:blipFill>
        <p:spPr>
          <a:xfrm>
            <a:off x="0" y="-34471"/>
            <a:ext cx="12206514" cy="6892472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497647" y="599113"/>
            <a:ext cx="4404724" cy="3513546"/>
            <a:chOff x="5497647" y="512027"/>
            <a:chExt cx="4404724" cy="3513546"/>
          </a:xfrm>
        </p:grpSpPr>
        <p:grpSp>
          <p:nvGrpSpPr>
            <p:cNvPr id="39" name="组合 38"/>
            <p:cNvGrpSpPr/>
            <p:nvPr/>
          </p:nvGrpSpPr>
          <p:grpSpPr>
            <a:xfrm>
              <a:off x="9460047" y="1188286"/>
              <a:ext cx="442324" cy="538623"/>
              <a:chOff x="9460047" y="940636"/>
              <a:chExt cx="442324" cy="538623"/>
            </a:xfrm>
          </p:grpSpPr>
          <p:sp>
            <p:nvSpPr>
              <p:cNvPr id="18" name="任意多边形 17"/>
              <p:cNvSpPr/>
              <p:nvPr/>
            </p:nvSpPr>
            <p:spPr>
              <a:xfrm rot="10800000">
                <a:off x="9502139" y="940636"/>
                <a:ext cx="358140" cy="538623"/>
              </a:xfrm>
              <a:custGeom>
                <a:avLst/>
                <a:gdLst>
                  <a:gd name="connsiteX0" fmla="*/ 358407 w 716814"/>
                  <a:gd name="connsiteY0" fmla="*/ 1078048 h 1078048"/>
                  <a:gd name="connsiteX1" fmla="*/ 0 w 716814"/>
                  <a:gd name="connsiteY1" fmla="*/ 715191 h 1078048"/>
                  <a:gd name="connsiteX2" fmla="*/ 61210 w 716814"/>
                  <a:gd name="connsiteY2" fmla="*/ 512314 h 1078048"/>
                  <a:gd name="connsiteX3" fmla="*/ 73241 w 716814"/>
                  <a:gd name="connsiteY3" fmla="*/ 497551 h 1078048"/>
                  <a:gd name="connsiteX4" fmla="*/ 358408 w 716814"/>
                  <a:gd name="connsiteY4" fmla="*/ 0 h 1078048"/>
                  <a:gd name="connsiteX5" fmla="*/ 643579 w 716814"/>
                  <a:gd name="connsiteY5" fmla="*/ 497560 h 1078048"/>
                  <a:gd name="connsiteX6" fmla="*/ 655604 w 716814"/>
                  <a:gd name="connsiteY6" fmla="*/ 512314 h 1078048"/>
                  <a:gd name="connsiteX7" fmla="*/ 716814 w 716814"/>
                  <a:gd name="connsiteY7" fmla="*/ 715191 h 1078048"/>
                  <a:gd name="connsiteX8" fmla="*/ 358407 w 716814"/>
                  <a:gd name="connsiteY8" fmla="*/ 1078048 h 1078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6814" h="1078048">
                    <a:moveTo>
                      <a:pt x="358407" y="1078048"/>
                    </a:moveTo>
                    <a:cubicBezTo>
                      <a:pt x="160464" y="1078048"/>
                      <a:pt x="0" y="915591"/>
                      <a:pt x="0" y="715191"/>
                    </a:cubicBezTo>
                    <a:cubicBezTo>
                      <a:pt x="0" y="640041"/>
                      <a:pt x="22565" y="570227"/>
                      <a:pt x="61210" y="512314"/>
                    </a:cubicBezTo>
                    <a:lnTo>
                      <a:pt x="73241" y="497551"/>
                    </a:lnTo>
                    <a:lnTo>
                      <a:pt x="358408" y="0"/>
                    </a:lnTo>
                    <a:lnTo>
                      <a:pt x="643579" y="497560"/>
                    </a:lnTo>
                    <a:lnTo>
                      <a:pt x="655604" y="512314"/>
                    </a:lnTo>
                    <a:cubicBezTo>
                      <a:pt x="694249" y="570227"/>
                      <a:pt x="716814" y="640041"/>
                      <a:pt x="716814" y="715191"/>
                    </a:cubicBezTo>
                    <a:cubicBezTo>
                      <a:pt x="716814" y="915591"/>
                      <a:pt x="556350" y="1078048"/>
                      <a:pt x="358407" y="1078048"/>
                    </a:cubicBezTo>
                    <a:close/>
                  </a:path>
                </a:pathLst>
              </a:custGeom>
              <a:solidFill>
                <a:srgbClr val="F151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9460047" y="940636"/>
                <a:ext cx="442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</a:rPr>
                  <a:t>1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8987607" y="3210072"/>
              <a:ext cx="442324" cy="546189"/>
              <a:chOff x="8987607" y="2962422"/>
              <a:chExt cx="442324" cy="546189"/>
            </a:xfrm>
          </p:grpSpPr>
          <p:sp>
            <p:nvSpPr>
              <p:cNvPr id="16" name="任意多边形 15"/>
              <p:cNvSpPr/>
              <p:nvPr/>
            </p:nvSpPr>
            <p:spPr>
              <a:xfrm rot="10800000">
                <a:off x="9029699" y="2969988"/>
                <a:ext cx="358140" cy="538623"/>
              </a:xfrm>
              <a:custGeom>
                <a:avLst/>
                <a:gdLst>
                  <a:gd name="connsiteX0" fmla="*/ 358407 w 716814"/>
                  <a:gd name="connsiteY0" fmla="*/ 1078048 h 1078048"/>
                  <a:gd name="connsiteX1" fmla="*/ 0 w 716814"/>
                  <a:gd name="connsiteY1" fmla="*/ 715191 h 1078048"/>
                  <a:gd name="connsiteX2" fmla="*/ 61210 w 716814"/>
                  <a:gd name="connsiteY2" fmla="*/ 512314 h 1078048"/>
                  <a:gd name="connsiteX3" fmla="*/ 73241 w 716814"/>
                  <a:gd name="connsiteY3" fmla="*/ 497551 h 1078048"/>
                  <a:gd name="connsiteX4" fmla="*/ 358408 w 716814"/>
                  <a:gd name="connsiteY4" fmla="*/ 0 h 1078048"/>
                  <a:gd name="connsiteX5" fmla="*/ 643579 w 716814"/>
                  <a:gd name="connsiteY5" fmla="*/ 497560 h 1078048"/>
                  <a:gd name="connsiteX6" fmla="*/ 655604 w 716814"/>
                  <a:gd name="connsiteY6" fmla="*/ 512314 h 1078048"/>
                  <a:gd name="connsiteX7" fmla="*/ 716814 w 716814"/>
                  <a:gd name="connsiteY7" fmla="*/ 715191 h 1078048"/>
                  <a:gd name="connsiteX8" fmla="*/ 358407 w 716814"/>
                  <a:gd name="connsiteY8" fmla="*/ 1078048 h 1078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6814" h="1078048">
                    <a:moveTo>
                      <a:pt x="358407" y="1078048"/>
                    </a:moveTo>
                    <a:cubicBezTo>
                      <a:pt x="160464" y="1078048"/>
                      <a:pt x="0" y="915591"/>
                      <a:pt x="0" y="715191"/>
                    </a:cubicBezTo>
                    <a:cubicBezTo>
                      <a:pt x="0" y="640041"/>
                      <a:pt x="22565" y="570227"/>
                      <a:pt x="61210" y="512314"/>
                    </a:cubicBezTo>
                    <a:lnTo>
                      <a:pt x="73241" y="497551"/>
                    </a:lnTo>
                    <a:lnTo>
                      <a:pt x="358408" y="0"/>
                    </a:lnTo>
                    <a:lnTo>
                      <a:pt x="643579" y="497560"/>
                    </a:lnTo>
                    <a:lnTo>
                      <a:pt x="655604" y="512314"/>
                    </a:lnTo>
                    <a:cubicBezTo>
                      <a:pt x="694249" y="570227"/>
                      <a:pt x="716814" y="640041"/>
                      <a:pt x="716814" y="715191"/>
                    </a:cubicBezTo>
                    <a:cubicBezTo>
                      <a:pt x="716814" y="915591"/>
                      <a:pt x="556350" y="1078048"/>
                      <a:pt x="358407" y="1078048"/>
                    </a:cubicBezTo>
                    <a:close/>
                  </a:path>
                </a:pathLst>
              </a:custGeom>
              <a:solidFill>
                <a:srgbClr val="F151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8987607" y="2962422"/>
                <a:ext cx="442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</a:rPr>
                  <a:t>2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7897947" y="3486950"/>
              <a:ext cx="442324" cy="538623"/>
              <a:chOff x="7897947" y="3239300"/>
              <a:chExt cx="442324" cy="538623"/>
            </a:xfrm>
          </p:grpSpPr>
          <p:sp>
            <p:nvSpPr>
              <p:cNvPr id="15" name="任意多边形 14"/>
              <p:cNvSpPr/>
              <p:nvPr/>
            </p:nvSpPr>
            <p:spPr>
              <a:xfrm rot="10800000">
                <a:off x="7940039" y="3239300"/>
                <a:ext cx="358140" cy="538623"/>
              </a:xfrm>
              <a:custGeom>
                <a:avLst/>
                <a:gdLst>
                  <a:gd name="connsiteX0" fmla="*/ 358407 w 716814"/>
                  <a:gd name="connsiteY0" fmla="*/ 1078048 h 1078048"/>
                  <a:gd name="connsiteX1" fmla="*/ 0 w 716814"/>
                  <a:gd name="connsiteY1" fmla="*/ 715191 h 1078048"/>
                  <a:gd name="connsiteX2" fmla="*/ 61210 w 716814"/>
                  <a:gd name="connsiteY2" fmla="*/ 512314 h 1078048"/>
                  <a:gd name="connsiteX3" fmla="*/ 73241 w 716814"/>
                  <a:gd name="connsiteY3" fmla="*/ 497551 h 1078048"/>
                  <a:gd name="connsiteX4" fmla="*/ 358408 w 716814"/>
                  <a:gd name="connsiteY4" fmla="*/ 0 h 1078048"/>
                  <a:gd name="connsiteX5" fmla="*/ 643579 w 716814"/>
                  <a:gd name="connsiteY5" fmla="*/ 497560 h 1078048"/>
                  <a:gd name="connsiteX6" fmla="*/ 655604 w 716814"/>
                  <a:gd name="connsiteY6" fmla="*/ 512314 h 1078048"/>
                  <a:gd name="connsiteX7" fmla="*/ 716814 w 716814"/>
                  <a:gd name="connsiteY7" fmla="*/ 715191 h 1078048"/>
                  <a:gd name="connsiteX8" fmla="*/ 358407 w 716814"/>
                  <a:gd name="connsiteY8" fmla="*/ 1078048 h 1078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6814" h="1078048">
                    <a:moveTo>
                      <a:pt x="358407" y="1078048"/>
                    </a:moveTo>
                    <a:cubicBezTo>
                      <a:pt x="160464" y="1078048"/>
                      <a:pt x="0" y="915591"/>
                      <a:pt x="0" y="715191"/>
                    </a:cubicBezTo>
                    <a:cubicBezTo>
                      <a:pt x="0" y="640041"/>
                      <a:pt x="22565" y="570227"/>
                      <a:pt x="61210" y="512314"/>
                    </a:cubicBezTo>
                    <a:lnTo>
                      <a:pt x="73241" y="497551"/>
                    </a:lnTo>
                    <a:lnTo>
                      <a:pt x="358408" y="0"/>
                    </a:lnTo>
                    <a:lnTo>
                      <a:pt x="643579" y="497560"/>
                    </a:lnTo>
                    <a:lnTo>
                      <a:pt x="655604" y="512314"/>
                    </a:lnTo>
                    <a:cubicBezTo>
                      <a:pt x="694249" y="570227"/>
                      <a:pt x="716814" y="640041"/>
                      <a:pt x="716814" y="715191"/>
                    </a:cubicBezTo>
                    <a:cubicBezTo>
                      <a:pt x="716814" y="915591"/>
                      <a:pt x="556350" y="1078048"/>
                      <a:pt x="358407" y="1078048"/>
                    </a:cubicBezTo>
                    <a:close/>
                  </a:path>
                </a:pathLst>
              </a:custGeom>
              <a:solidFill>
                <a:srgbClr val="F151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7897947" y="3260401"/>
                <a:ext cx="442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</a:rPr>
                  <a:t>3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7086234" y="2939552"/>
              <a:ext cx="442324" cy="538623"/>
              <a:chOff x="7086234" y="2691902"/>
              <a:chExt cx="442324" cy="538623"/>
            </a:xfrm>
          </p:grpSpPr>
          <p:sp>
            <p:nvSpPr>
              <p:cNvPr id="12" name="任意多边形 11"/>
              <p:cNvSpPr/>
              <p:nvPr/>
            </p:nvSpPr>
            <p:spPr>
              <a:xfrm rot="10800000">
                <a:off x="7132319" y="2691902"/>
                <a:ext cx="358140" cy="538623"/>
              </a:xfrm>
              <a:custGeom>
                <a:avLst/>
                <a:gdLst>
                  <a:gd name="connsiteX0" fmla="*/ 358407 w 716814"/>
                  <a:gd name="connsiteY0" fmla="*/ 1078048 h 1078048"/>
                  <a:gd name="connsiteX1" fmla="*/ 0 w 716814"/>
                  <a:gd name="connsiteY1" fmla="*/ 715191 h 1078048"/>
                  <a:gd name="connsiteX2" fmla="*/ 61210 w 716814"/>
                  <a:gd name="connsiteY2" fmla="*/ 512314 h 1078048"/>
                  <a:gd name="connsiteX3" fmla="*/ 73241 w 716814"/>
                  <a:gd name="connsiteY3" fmla="*/ 497551 h 1078048"/>
                  <a:gd name="connsiteX4" fmla="*/ 358408 w 716814"/>
                  <a:gd name="connsiteY4" fmla="*/ 0 h 1078048"/>
                  <a:gd name="connsiteX5" fmla="*/ 643579 w 716814"/>
                  <a:gd name="connsiteY5" fmla="*/ 497560 h 1078048"/>
                  <a:gd name="connsiteX6" fmla="*/ 655604 w 716814"/>
                  <a:gd name="connsiteY6" fmla="*/ 512314 h 1078048"/>
                  <a:gd name="connsiteX7" fmla="*/ 716814 w 716814"/>
                  <a:gd name="connsiteY7" fmla="*/ 715191 h 1078048"/>
                  <a:gd name="connsiteX8" fmla="*/ 358407 w 716814"/>
                  <a:gd name="connsiteY8" fmla="*/ 1078048 h 1078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6814" h="1078048">
                    <a:moveTo>
                      <a:pt x="358407" y="1078048"/>
                    </a:moveTo>
                    <a:cubicBezTo>
                      <a:pt x="160464" y="1078048"/>
                      <a:pt x="0" y="915591"/>
                      <a:pt x="0" y="715191"/>
                    </a:cubicBezTo>
                    <a:cubicBezTo>
                      <a:pt x="0" y="640041"/>
                      <a:pt x="22565" y="570227"/>
                      <a:pt x="61210" y="512314"/>
                    </a:cubicBezTo>
                    <a:lnTo>
                      <a:pt x="73241" y="497551"/>
                    </a:lnTo>
                    <a:lnTo>
                      <a:pt x="358408" y="0"/>
                    </a:lnTo>
                    <a:lnTo>
                      <a:pt x="643579" y="497560"/>
                    </a:lnTo>
                    <a:lnTo>
                      <a:pt x="655604" y="512314"/>
                    </a:lnTo>
                    <a:cubicBezTo>
                      <a:pt x="694249" y="570227"/>
                      <a:pt x="716814" y="640041"/>
                      <a:pt x="716814" y="715191"/>
                    </a:cubicBezTo>
                    <a:cubicBezTo>
                      <a:pt x="716814" y="915591"/>
                      <a:pt x="556350" y="1078048"/>
                      <a:pt x="358407" y="1078048"/>
                    </a:cubicBezTo>
                    <a:close/>
                  </a:path>
                </a:pathLst>
              </a:custGeom>
              <a:solidFill>
                <a:srgbClr val="F151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7086234" y="2700133"/>
                <a:ext cx="442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</a:rPr>
                  <a:t>4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7448002" y="2389152"/>
              <a:ext cx="442324" cy="538623"/>
              <a:chOff x="7448002" y="2141502"/>
              <a:chExt cx="442324" cy="538623"/>
            </a:xfrm>
          </p:grpSpPr>
          <p:sp>
            <p:nvSpPr>
              <p:cNvPr id="13" name="任意多边形 12"/>
              <p:cNvSpPr/>
              <p:nvPr/>
            </p:nvSpPr>
            <p:spPr>
              <a:xfrm rot="10800000">
                <a:off x="7490459" y="2141502"/>
                <a:ext cx="358140" cy="538623"/>
              </a:xfrm>
              <a:custGeom>
                <a:avLst/>
                <a:gdLst>
                  <a:gd name="connsiteX0" fmla="*/ 358407 w 716814"/>
                  <a:gd name="connsiteY0" fmla="*/ 1078048 h 1078048"/>
                  <a:gd name="connsiteX1" fmla="*/ 0 w 716814"/>
                  <a:gd name="connsiteY1" fmla="*/ 715191 h 1078048"/>
                  <a:gd name="connsiteX2" fmla="*/ 61210 w 716814"/>
                  <a:gd name="connsiteY2" fmla="*/ 512314 h 1078048"/>
                  <a:gd name="connsiteX3" fmla="*/ 73241 w 716814"/>
                  <a:gd name="connsiteY3" fmla="*/ 497551 h 1078048"/>
                  <a:gd name="connsiteX4" fmla="*/ 358408 w 716814"/>
                  <a:gd name="connsiteY4" fmla="*/ 0 h 1078048"/>
                  <a:gd name="connsiteX5" fmla="*/ 643579 w 716814"/>
                  <a:gd name="connsiteY5" fmla="*/ 497560 h 1078048"/>
                  <a:gd name="connsiteX6" fmla="*/ 655604 w 716814"/>
                  <a:gd name="connsiteY6" fmla="*/ 512314 h 1078048"/>
                  <a:gd name="connsiteX7" fmla="*/ 716814 w 716814"/>
                  <a:gd name="connsiteY7" fmla="*/ 715191 h 1078048"/>
                  <a:gd name="connsiteX8" fmla="*/ 358407 w 716814"/>
                  <a:gd name="connsiteY8" fmla="*/ 1078048 h 1078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6814" h="1078048">
                    <a:moveTo>
                      <a:pt x="358407" y="1078048"/>
                    </a:moveTo>
                    <a:cubicBezTo>
                      <a:pt x="160464" y="1078048"/>
                      <a:pt x="0" y="915591"/>
                      <a:pt x="0" y="715191"/>
                    </a:cubicBezTo>
                    <a:cubicBezTo>
                      <a:pt x="0" y="640041"/>
                      <a:pt x="22565" y="570227"/>
                      <a:pt x="61210" y="512314"/>
                    </a:cubicBezTo>
                    <a:lnTo>
                      <a:pt x="73241" y="497551"/>
                    </a:lnTo>
                    <a:lnTo>
                      <a:pt x="358408" y="0"/>
                    </a:lnTo>
                    <a:lnTo>
                      <a:pt x="643579" y="497560"/>
                    </a:lnTo>
                    <a:lnTo>
                      <a:pt x="655604" y="512314"/>
                    </a:lnTo>
                    <a:cubicBezTo>
                      <a:pt x="694249" y="570227"/>
                      <a:pt x="716814" y="640041"/>
                      <a:pt x="716814" y="715191"/>
                    </a:cubicBezTo>
                    <a:cubicBezTo>
                      <a:pt x="716814" y="915591"/>
                      <a:pt x="556350" y="1078048"/>
                      <a:pt x="358407" y="1078048"/>
                    </a:cubicBezTo>
                    <a:close/>
                  </a:path>
                </a:pathLst>
              </a:custGeom>
              <a:solidFill>
                <a:srgbClr val="F151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7448002" y="2156367"/>
                <a:ext cx="442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</a:rPr>
                  <a:t>5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7337694" y="1590145"/>
              <a:ext cx="442324" cy="538623"/>
              <a:chOff x="7337694" y="1342495"/>
              <a:chExt cx="442324" cy="538623"/>
            </a:xfrm>
          </p:grpSpPr>
          <p:sp>
            <p:nvSpPr>
              <p:cNvPr id="14" name="任意多边形 13"/>
              <p:cNvSpPr/>
              <p:nvPr/>
            </p:nvSpPr>
            <p:spPr>
              <a:xfrm rot="10800000">
                <a:off x="7376159" y="1342495"/>
                <a:ext cx="358140" cy="538623"/>
              </a:xfrm>
              <a:custGeom>
                <a:avLst/>
                <a:gdLst>
                  <a:gd name="connsiteX0" fmla="*/ 358407 w 716814"/>
                  <a:gd name="connsiteY0" fmla="*/ 1078048 h 1078048"/>
                  <a:gd name="connsiteX1" fmla="*/ 0 w 716814"/>
                  <a:gd name="connsiteY1" fmla="*/ 715191 h 1078048"/>
                  <a:gd name="connsiteX2" fmla="*/ 61210 w 716814"/>
                  <a:gd name="connsiteY2" fmla="*/ 512314 h 1078048"/>
                  <a:gd name="connsiteX3" fmla="*/ 73241 w 716814"/>
                  <a:gd name="connsiteY3" fmla="*/ 497551 h 1078048"/>
                  <a:gd name="connsiteX4" fmla="*/ 358408 w 716814"/>
                  <a:gd name="connsiteY4" fmla="*/ 0 h 1078048"/>
                  <a:gd name="connsiteX5" fmla="*/ 643579 w 716814"/>
                  <a:gd name="connsiteY5" fmla="*/ 497560 h 1078048"/>
                  <a:gd name="connsiteX6" fmla="*/ 655604 w 716814"/>
                  <a:gd name="connsiteY6" fmla="*/ 512314 h 1078048"/>
                  <a:gd name="connsiteX7" fmla="*/ 716814 w 716814"/>
                  <a:gd name="connsiteY7" fmla="*/ 715191 h 1078048"/>
                  <a:gd name="connsiteX8" fmla="*/ 358407 w 716814"/>
                  <a:gd name="connsiteY8" fmla="*/ 1078048 h 1078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6814" h="1078048">
                    <a:moveTo>
                      <a:pt x="358407" y="1078048"/>
                    </a:moveTo>
                    <a:cubicBezTo>
                      <a:pt x="160464" y="1078048"/>
                      <a:pt x="0" y="915591"/>
                      <a:pt x="0" y="715191"/>
                    </a:cubicBezTo>
                    <a:cubicBezTo>
                      <a:pt x="0" y="640041"/>
                      <a:pt x="22565" y="570227"/>
                      <a:pt x="61210" y="512314"/>
                    </a:cubicBezTo>
                    <a:lnTo>
                      <a:pt x="73241" y="497551"/>
                    </a:lnTo>
                    <a:lnTo>
                      <a:pt x="358408" y="0"/>
                    </a:lnTo>
                    <a:lnTo>
                      <a:pt x="643579" y="497560"/>
                    </a:lnTo>
                    <a:lnTo>
                      <a:pt x="655604" y="512314"/>
                    </a:lnTo>
                    <a:cubicBezTo>
                      <a:pt x="694249" y="570227"/>
                      <a:pt x="716814" y="640041"/>
                      <a:pt x="716814" y="715191"/>
                    </a:cubicBezTo>
                    <a:cubicBezTo>
                      <a:pt x="716814" y="915591"/>
                      <a:pt x="556350" y="1078048"/>
                      <a:pt x="358407" y="1078048"/>
                    </a:cubicBezTo>
                    <a:close/>
                  </a:path>
                </a:pathLst>
              </a:custGeom>
              <a:solidFill>
                <a:srgbClr val="F151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7337694" y="1342495"/>
                <a:ext cx="442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</a:rPr>
                  <a:t>6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6023427" y="1395310"/>
              <a:ext cx="442324" cy="538623"/>
              <a:chOff x="6023427" y="1147660"/>
              <a:chExt cx="442324" cy="538623"/>
            </a:xfrm>
          </p:grpSpPr>
          <p:sp>
            <p:nvSpPr>
              <p:cNvPr id="11" name="任意多边形 10"/>
              <p:cNvSpPr/>
              <p:nvPr/>
            </p:nvSpPr>
            <p:spPr>
              <a:xfrm rot="10800000">
                <a:off x="6065519" y="1147660"/>
                <a:ext cx="358140" cy="538623"/>
              </a:xfrm>
              <a:custGeom>
                <a:avLst/>
                <a:gdLst>
                  <a:gd name="connsiteX0" fmla="*/ 358407 w 716814"/>
                  <a:gd name="connsiteY0" fmla="*/ 1078048 h 1078048"/>
                  <a:gd name="connsiteX1" fmla="*/ 0 w 716814"/>
                  <a:gd name="connsiteY1" fmla="*/ 715191 h 1078048"/>
                  <a:gd name="connsiteX2" fmla="*/ 61210 w 716814"/>
                  <a:gd name="connsiteY2" fmla="*/ 512314 h 1078048"/>
                  <a:gd name="connsiteX3" fmla="*/ 73241 w 716814"/>
                  <a:gd name="connsiteY3" fmla="*/ 497551 h 1078048"/>
                  <a:gd name="connsiteX4" fmla="*/ 358408 w 716814"/>
                  <a:gd name="connsiteY4" fmla="*/ 0 h 1078048"/>
                  <a:gd name="connsiteX5" fmla="*/ 643579 w 716814"/>
                  <a:gd name="connsiteY5" fmla="*/ 497560 h 1078048"/>
                  <a:gd name="connsiteX6" fmla="*/ 655604 w 716814"/>
                  <a:gd name="connsiteY6" fmla="*/ 512314 h 1078048"/>
                  <a:gd name="connsiteX7" fmla="*/ 716814 w 716814"/>
                  <a:gd name="connsiteY7" fmla="*/ 715191 h 1078048"/>
                  <a:gd name="connsiteX8" fmla="*/ 358407 w 716814"/>
                  <a:gd name="connsiteY8" fmla="*/ 1078048 h 1078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6814" h="1078048">
                    <a:moveTo>
                      <a:pt x="358407" y="1078048"/>
                    </a:moveTo>
                    <a:cubicBezTo>
                      <a:pt x="160464" y="1078048"/>
                      <a:pt x="0" y="915591"/>
                      <a:pt x="0" y="715191"/>
                    </a:cubicBezTo>
                    <a:cubicBezTo>
                      <a:pt x="0" y="640041"/>
                      <a:pt x="22565" y="570227"/>
                      <a:pt x="61210" y="512314"/>
                    </a:cubicBezTo>
                    <a:lnTo>
                      <a:pt x="73241" y="497551"/>
                    </a:lnTo>
                    <a:lnTo>
                      <a:pt x="358408" y="0"/>
                    </a:lnTo>
                    <a:lnTo>
                      <a:pt x="643579" y="497560"/>
                    </a:lnTo>
                    <a:lnTo>
                      <a:pt x="655604" y="512314"/>
                    </a:lnTo>
                    <a:cubicBezTo>
                      <a:pt x="694249" y="570227"/>
                      <a:pt x="716814" y="640041"/>
                      <a:pt x="716814" y="715191"/>
                    </a:cubicBezTo>
                    <a:cubicBezTo>
                      <a:pt x="716814" y="915591"/>
                      <a:pt x="556350" y="1078048"/>
                      <a:pt x="358407" y="1078048"/>
                    </a:cubicBezTo>
                    <a:close/>
                  </a:path>
                </a:pathLst>
              </a:custGeom>
              <a:solidFill>
                <a:srgbClr val="F151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6023427" y="1147848"/>
                <a:ext cx="442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</a:rPr>
                  <a:t>7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5497647" y="512027"/>
              <a:ext cx="442324" cy="538623"/>
              <a:chOff x="5497647" y="264377"/>
              <a:chExt cx="442324" cy="538623"/>
            </a:xfrm>
          </p:grpSpPr>
          <p:sp>
            <p:nvSpPr>
              <p:cNvPr id="9" name="任意多边形 8"/>
              <p:cNvSpPr/>
              <p:nvPr/>
            </p:nvSpPr>
            <p:spPr>
              <a:xfrm rot="10800000">
                <a:off x="5539739" y="264377"/>
                <a:ext cx="358140" cy="538623"/>
              </a:xfrm>
              <a:custGeom>
                <a:avLst/>
                <a:gdLst>
                  <a:gd name="connsiteX0" fmla="*/ 358407 w 716814"/>
                  <a:gd name="connsiteY0" fmla="*/ 1078048 h 1078048"/>
                  <a:gd name="connsiteX1" fmla="*/ 0 w 716814"/>
                  <a:gd name="connsiteY1" fmla="*/ 715191 h 1078048"/>
                  <a:gd name="connsiteX2" fmla="*/ 61210 w 716814"/>
                  <a:gd name="connsiteY2" fmla="*/ 512314 h 1078048"/>
                  <a:gd name="connsiteX3" fmla="*/ 73241 w 716814"/>
                  <a:gd name="connsiteY3" fmla="*/ 497551 h 1078048"/>
                  <a:gd name="connsiteX4" fmla="*/ 358408 w 716814"/>
                  <a:gd name="connsiteY4" fmla="*/ 0 h 1078048"/>
                  <a:gd name="connsiteX5" fmla="*/ 643579 w 716814"/>
                  <a:gd name="connsiteY5" fmla="*/ 497560 h 1078048"/>
                  <a:gd name="connsiteX6" fmla="*/ 655604 w 716814"/>
                  <a:gd name="connsiteY6" fmla="*/ 512314 h 1078048"/>
                  <a:gd name="connsiteX7" fmla="*/ 716814 w 716814"/>
                  <a:gd name="connsiteY7" fmla="*/ 715191 h 1078048"/>
                  <a:gd name="connsiteX8" fmla="*/ 358407 w 716814"/>
                  <a:gd name="connsiteY8" fmla="*/ 1078048 h 1078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6814" h="1078048">
                    <a:moveTo>
                      <a:pt x="358407" y="1078048"/>
                    </a:moveTo>
                    <a:cubicBezTo>
                      <a:pt x="160464" y="1078048"/>
                      <a:pt x="0" y="915591"/>
                      <a:pt x="0" y="715191"/>
                    </a:cubicBezTo>
                    <a:cubicBezTo>
                      <a:pt x="0" y="640041"/>
                      <a:pt x="22565" y="570227"/>
                      <a:pt x="61210" y="512314"/>
                    </a:cubicBezTo>
                    <a:lnTo>
                      <a:pt x="73241" y="497551"/>
                    </a:lnTo>
                    <a:lnTo>
                      <a:pt x="358408" y="0"/>
                    </a:lnTo>
                    <a:lnTo>
                      <a:pt x="643579" y="497560"/>
                    </a:lnTo>
                    <a:lnTo>
                      <a:pt x="655604" y="512314"/>
                    </a:lnTo>
                    <a:cubicBezTo>
                      <a:pt x="694249" y="570227"/>
                      <a:pt x="716814" y="640041"/>
                      <a:pt x="716814" y="715191"/>
                    </a:cubicBezTo>
                    <a:cubicBezTo>
                      <a:pt x="716814" y="915591"/>
                      <a:pt x="556350" y="1078048"/>
                      <a:pt x="358407" y="1078048"/>
                    </a:cubicBezTo>
                    <a:close/>
                  </a:path>
                </a:pathLst>
              </a:custGeom>
              <a:solidFill>
                <a:srgbClr val="F151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5497647" y="264377"/>
                <a:ext cx="442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</a:rPr>
                  <a:t>8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自定义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7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983</Words>
  <Application>WPS 演示</Application>
  <PresentationFormat>自定义</PresentationFormat>
  <Paragraphs>79</Paragraphs>
  <Slides>24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方正清刻本悦宋简体</vt:lpstr>
      <vt:lpstr>方正苏新诗柳楷简体</vt:lpstr>
      <vt:lpstr>方正悬针篆变简体</vt:lpstr>
      <vt:lpstr>微软雅黑</vt:lpstr>
      <vt:lpstr>等线</vt:lpstr>
      <vt:lpstr>楷体_GB2312</vt:lpstr>
      <vt:lpstr>Arial Unicode MS</vt:lpstr>
      <vt:lpstr>等线 Light</vt:lpstr>
      <vt:lpstr>Calibri</vt:lpstr>
      <vt:lpstr>Meiryo</vt:lpstr>
      <vt:lpstr>Yu Gothic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kwl6163com</cp:lastModifiedBy>
  <cp:revision>53</cp:revision>
  <dcterms:created xsi:type="dcterms:W3CDTF">2015-11-27T02:35:00Z</dcterms:created>
  <dcterms:modified xsi:type="dcterms:W3CDTF">2018-08-17T13:34:39Z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