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5"/>
  </p:handoutMasterIdLst>
  <p:sldIdLst>
    <p:sldId id="256" r:id="rId3"/>
    <p:sldId id="257" r:id="rId5"/>
    <p:sldId id="258" r:id="rId6"/>
    <p:sldId id="263" r:id="rId7"/>
    <p:sldId id="259" r:id="rId8"/>
    <p:sldId id="264" r:id="rId9"/>
    <p:sldId id="266" r:id="rId10"/>
    <p:sldId id="267" r:id="rId11"/>
    <p:sldId id="268" r:id="rId12"/>
    <p:sldId id="265" r:id="rId13"/>
    <p:sldId id="260" r:id="rId14"/>
    <p:sldId id="271" r:id="rId15"/>
    <p:sldId id="269" r:id="rId16"/>
    <p:sldId id="261" r:id="rId17"/>
    <p:sldId id="270" r:id="rId18"/>
    <p:sldId id="272" r:id="rId19"/>
    <p:sldId id="262" r:id="rId20"/>
    <p:sldId id="275" r:id="rId21"/>
    <p:sldId id="276" r:id="rId22"/>
    <p:sldId id="273" r:id="rId23"/>
    <p:sldId id="274" r:id="rId24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  <p:clrMru>
    <a:srgbClr val="EBD8C3"/>
    <a:srgbClr val="634A3C"/>
    <a:srgbClr val="3A1E1C"/>
    <a:srgbClr val="E7D0B7"/>
    <a:srgbClr val="F2E8DC"/>
    <a:srgbClr val="644B3D"/>
    <a:srgbClr val="993300"/>
    <a:srgbClr val="7A5A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27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3" d="100"/>
          <a:sy n="123" d="100"/>
        </p:scale>
        <p:origin x="497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080ED6D-A15D-4DD0-91C5-E10EE0EC1CA2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ABD857B-CB84-4D50-AB6B-377002D1CB95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E6061D6-068F-4AF1-89DC-FD0BBDA577C0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3FB874C-D56D-4B8A-A23F-C902E897D8C9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14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C0669E-A360-4BB4-AA3A-8ED9058F930A}" type="slidenum">
              <a:rPr lang="zh-CN" altLang="en-US" smtClean="0">
                <a:latin typeface="等线" panose="02010600030101010101" pitchFamily="2" charset="-122"/>
              </a:rPr>
            </a:fld>
            <a:endParaRPr lang="zh-CN" altLang="en-US"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458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B9F496-9524-4498-8910-A4307CA6A9FB}" type="slidenum">
              <a:rPr lang="zh-CN" altLang="en-US" smtClean="0">
                <a:latin typeface="等线" panose="02010600030101010101" pitchFamily="2" charset="-122"/>
              </a:rPr>
            </a:fld>
            <a:endParaRPr lang="zh-CN" altLang="en-US"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662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B889A7-2F2A-4049-BE03-C6748AEADFC6}" type="slidenum">
              <a:rPr lang="zh-CN" altLang="en-US" smtClean="0">
                <a:latin typeface="等线" panose="02010600030101010101" pitchFamily="2" charset="-122"/>
              </a:rPr>
            </a:fld>
            <a:endParaRPr lang="zh-CN" altLang="en-US"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867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77B300-452A-40F7-8A2C-4B11BA3674F5}" type="slidenum">
              <a:rPr lang="zh-CN" altLang="en-US" smtClean="0">
                <a:latin typeface="等线" panose="02010600030101010101" pitchFamily="2" charset="-122"/>
              </a:rPr>
            </a:fld>
            <a:endParaRPr lang="zh-CN" altLang="en-US"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072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065D3F-A7E0-48E3-99F6-4E2EE282AC1A}" type="slidenum">
              <a:rPr lang="zh-CN" altLang="en-US" smtClean="0">
                <a:latin typeface="等线" panose="02010600030101010101" pitchFamily="2" charset="-122"/>
              </a:rPr>
            </a:fld>
            <a:endParaRPr lang="zh-CN" altLang="en-US"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277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47398F-1EF5-481C-B7CC-46EAA3451DD2}" type="slidenum">
              <a:rPr lang="zh-CN" altLang="en-US" smtClean="0">
                <a:latin typeface="等线" panose="02010600030101010101" pitchFamily="2" charset="-122"/>
              </a:rPr>
            </a:fld>
            <a:endParaRPr lang="zh-CN" altLang="en-US"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482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646D4-28B5-42E2-B252-9A6D59D0C89F}" type="slidenum">
              <a:rPr lang="zh-CN" altLang="en-US" smtClean="0">
                <a:latin typeface="等线" panose="02010600030101010101" pitchFamily="2" charset="-122"/>
              </a:rPr>
            </a:fld>
            <a:endParaRPr lang="zh-CN" altLang="en-US"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686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17B2D1-9756-4CD9-B743-A275FA9D16DE}" type="slidenum">
              <a:rPr lang="zh-CN" altLang="en-US" smtClean="0">
                <a:latin typeface="等线" panose="02010600030101010101" pitchFamily="2" charset="-122"/>
              </a:rPr>
            </a:fld>
            <a:endParaRPr lang="zh-CN" altLang="en-US"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891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2CDF615-1F56-4DBF-B6E5-4A90F5AA0745}" type="slidenum">
              <a:rPr lang="zh-CN" altLang="en-US" smtClean="0">
                <a:latin typeface="等线" panose="02010600030101010101" pitchFamily="2" charset="-122"/>
              </a:rPr>
            </a:fld>
            <a:endParaRPr lang="zh-CN" altLang="en-US"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096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86F0240-5934-4035-9333-FEF103CED401}" type="slidenum">
              <a:rPr lang="zh-CN" altLang="en-US" smtClean="0">
                <a:latin typeface="等线" panose="02010600030101010101" pitchFamily="2" charset="-122"/>
              </a:rPr>
            </a:fld>
            <a:endParaRPr lang="zh-CN" altLang="en-US"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301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D01067-D0EF-4585-ACDD-803FE494D06C}" type="slidenum">
              <a:rPr lang="zh-CN" altLang="en-US" smtClean="0">
                <a:latin typeface="等线" panose="02010600030101010101" pitchFamily="2" charset="-122"/>
              </a:rPr>
            </a:fld>
            <a:endParaRPr lang="zh-CN" altLang="en-US"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819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C80D6D-708B-4335-8A57-6492C2CD6486}" type="slidenum">
              <a:rPr lang="zh-CN" altLang="en-US" smtClean="0">
                <a:latin typeface="等线" panose="02010600030101010101" pitchFamily="2" charset="-122"/>
              </a:rPr>
            </a:fld>
            <a:endParaRPr lang="zh-CN" altLang="en-US"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506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92A1BE-93CB-464D-9B1B-D66DE896D25A}" type="slidenum">
              <a:rPr lang="zh-CN" altLang="en-US" smtClean="0">
                <a:latin typeface="等线" panose="02010600030101010101" pitchFamily="2" charset="-122"/>
              </a:rPr>
            </a:fld>
            <a:endParaRPr lang="zh-CN" altLang="en-US"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71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D45067-FC4A-42A9-A8C8-DE4247682A48}" type="slidenum">
              <a:rPr lang="zh-CN" altLang="en-US" smtClean="0">
                <a:latin typeface="等线" panose="02010600030101010101" pitchFamily="2" charset="-122"/>
              </a:rPr>
            </a:fld>
            <a:endParaRPr lang="zh-CN" altLang="en-US"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024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1D0B36-29AA-43F9-B2E1-6283A2B7E5CB}" type="slidenum">
              <a:rPr lang="zh-CN" altLang="en-US" smtClean="0">
                <a:latin typeface="等线" panose="02010600030101010101" pitchFamily="2" charset="-122"/>
              </a:rPr>
            </a:fld>
            <a:endParaRPr lang="zh-CN" altLang="en-US"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DD1059-245B-4B9E-8C07-D420D1EC6642}" type="slidenum">
              <a:rPr lang="zh-CN" altLang="en-US" smtClean="0">
                <a:latin typeface="等线" panose="02010600030101010101" pitchFamily="2" charset="-122"/>
              </a:rPr>
            </a:fld>
            <a:endParaRPr lang="zh-CN" altLang="en-US"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8587D6-2D03-4A8E-B9A8-C35D50C71F9A}" type="slidenum">
              <a:rPr lang="zh-CN" altLang="en-US" smtClean="0">
                <a:latin typeface="等线" panose="02010600030101010101" pitchFamily="2" charset="-122"/>
              </a:rPr>
            </a:fld>
            <a:endParaRPr lang="zh-CN" altLang="en-US"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638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9AFEC6-AA25-4054-9354-2CF2B9C89B89}" type="slidenum">
              <a:rPr lang="zh-CN" altLang="en-US" smtClean="0">
                <a:latin typeface="等线" panose="02010600030101010101" pitchFamily="2" charset="-122"/>
              </a:rPr>
            </a:fld>
            <a:endParaRPr lang="zh-CN" altLang="en-US"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843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6F6481-8FB1-4D23-9C5D-CCB473F8D6BC}" type="slidenum">
              <a:rPr lang="zh-CN" altLang="en-US" smtClean="0">
                <a:latin typeface="等线" panose="02010600030101010101" pitchFamily="2" charset="-122"/>
              </a:rPr>
            </a:fld>
            <a:endParaRPr lang="zh-CN" altLang="en-US"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048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1F410B-0A9D-4E86-A46B-8B986BEBEB19}" type="slidenum">
              <a:rPr lang="zh-CN" altLang="en-US" smtClean="0">
                <a:latin typeface="等线" panose="02010600030101010101" pitchFamily="2" charset="-122"/>
              </a:rPr>
            </a:fld>
            <a:endParaRPr lang="zh-CN" altLang="en-US"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253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5C69F8-C026-4560-B410-DBC014C7D48C}" type="slidenum">
              <a:rPr lang="zh-CN" altLang="en-US" smtClean="0">
                <a:latin typeface="等线" panose="02010600030101010101" pitchFamily="2" charset="-122"/>
              </a:rPr>
            </a:fld>
            <a:endParaRPr lang="zh-CN" altLang="en-US"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E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D2065-2E76-4155-970F-09C68C1694B7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C30C6-EAC0-4175-9C44-5EBF1BD1249B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D7DE2-E91D-459F-91FA-690BCFDF032D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5E950-5A03-4F87-8D24-3FAA79F9EF92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55391-EA0F-4189-801B-0CF241232E6E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B046A-B11C-43B4-ABA0-9DF2461868DB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C1B3C-6248-4F61-94D2-2F11746B269E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C60A7-83EC-4140-ACEC-8D2862BF207A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4409F-BEA5-403B-8CBF-BC8F610B1241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7FCB8-49B1-4CBF-814A-6A3FB5A4224F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2CFEF-EE6B-43CB-9ECD-CD02389A5231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216241-0DBB-4490-B1B3-F7D57AEA63E9}" type="slidenum">
              <a:rPr lang="zh-CN" altLang="zh-CN"/>
            </a:fld>
            <a:endParaRPr lang="zh-CN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996363" y="476250"/>
            <a:ext cx="431800" cy="6264275"/>
            <a:chOff x="8996363" y="476250"/>
            <a:chExt cx="431800" cy="6264275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9428163" y="476250"/>
              <a:ext cx="0" cy="6264275"/>
            </a:xfrm>
            <a:prstGeom prst="line">
              <a:avLst/>
            </a:prstGeom>
            <a:ln w="12700">
              <a:solidFill>
                <a:srgbClr val="7A5A4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矩形 7"/>
            <p:cNvSpPr/>
            <p:nvPr/>
          </p:nvSpPr>
          <p:spPr>
            <a:xfrm>
              <a:off x="8996363" y="2519613"/>
              <a:ext cx="431800" cy="1943100"/>
            </a:xfrm>
            <a:prstGeom prst="rect">
              <a:avLst/>
            </a:prstGeom>
            <a:solidFill>
              <a:srgbClr val="644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1F1713"/>
                </a:solidFill>
              </a:endParaRPr>
            </a:p>
          </p:txBody>
        </p:sp>
      </p:grpSp>
      <p:sp>
        <p:nvSpPr>
          <p:cNvPr id="5124" name="文本框 11"/>
          <p:cNvSpPr txBox="1">
            <a:spLocks noChangeArrowheads="1"/>
          </p:cNvSpPr>
          <p:nvPr/>
        </p:nvSpPr>
        <p:spPr bwMode="auto">
          <a:xfrm>
            <a:off x="9882214" y="642918"/>
            <a:ext cx="1200329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6600" dirty="0">
                <a:solidFill>
                  <a:srgbClr val="634A3C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国学传统文化</a:t>
            </a:r>
            <a:endParaRPr lang="zh-CN" altLang="en-US" sz="6600" dirty="0">
              <a:solidFill>
                <a:srgbClr val="634A3C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9063" y="115888"/>
            <a:ext cx="11953875" cy="6626225"/>
          </a:xfrm>
          <a:prstGeom prst="rect">
            <a:avLst/>
          </a:prstGeom>
          <a:noFill/>
          <a:ln w="19050">
            <a:solidFill>
              <a:srgbClr val="4D3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5126" name="图片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4" r="3648" b="16486"/>
          <a:stretch>
            <a:fillRect/>
          </a:stretch>
        </p:blipFill>
        <p:spPr bwMode="auto">
          <a:xfrm>
            <a:off x="-452438" y="1911350"/>
            <a:ext cx="7235826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文本框 4"/>
          <p:cNvSpPr txBox="1">
            <a:spLocks noChangeArrowheads="1"/>
          </p:cNvSpPr>
          <p:nvPr/>
        </p:nvSpPr>
        <p:spPr bwMode="auto">
          <a:xfrm>
            <a:off x="2992438" y="987425"/>
            <a:ext cx="5759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rgbClr val="634A3C"/>
                </a:solidFill>
                <a:latin typeface="汉仪全唐诗简" pitchFamily="18" charset="-122"/>
                <a:ea typeface="汉仪全唐诗简" pitchFamily="18" charset="-122"/>
              </a:rPr>
              <a:t>日出东南隅，照我秦氏楼。秦氏有好女，自名为罗敷。</a:t>
            </a:r>
            <a:endParaRPr lang="zh-CN" altLang="en-US" sz="1800" dirty="0">
              <a:solidFill>
                <a:srgbClr val="634A3C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rgbClr val="634A3C"/>
                </a:solidFill>
                <a:latin typeface="汉仪全唐诗简" pitchFamily="18" charset="-122"/>
                <a:ea typeface="汉仪全唐诗简" pitchFamily="18" charset="-122"/>
              </a:rPr>
              <a:t>罗敷善蚕桑，采桑城南隅。青丝为笼系，桂枝为笼钩。</a:t>
            </a:r>
            <a:endParaRPr lang="zh-CN" altLang="en-US" sz="1800" dirty="0">
              <a:solidFill>
                <a:srgbClr val="634A3C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dirty="0"/>
          </a:p>
        </p:txBody>
      </p:sp>
      <p:pic>
        <p:nvPicPr>
          <p:cNvPr id="4" name="付娜 - 渔舟唱晚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098002" y="-59602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917">
        <p14:vortex dir="r"/>
      </p:transition>
    </mc:Choice>
    <mc:Fallback>
      <p:transition spd="slow" advClick="0" advTm="19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124" grpId="0"/>
      <p:bldP spid="51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7658100" y="404813"/>
            <a:ext cx="4533900" cy="6192837"/>
            <a:chOff x="7658100" y="404813"/>
            <a:chExt cx="4533900" cy="6192837"/>
          </a:xfrm>
        </p:grpSpPr>
        <p:pic>
          <p:nvPicPr>
            <p:cNvPr id="23555" name="图片 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5450" y="3721100"/>
              <a:ext cx="2876550" cy="287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组合 6"/>
            <p:cNvGrpSpPr/>
            <p:nvPr/>
          </p:nvGrpSpPr>
          <p:grpSpPr>
            <a:xfrm>
              <a:off x="7658100" y="404813"/>
              <a:ext cx="3889375" cy="6192837"/>
              <a:chOff x="7658100" y="404813"/>
              <a:chExt cx="3889375" cy="6192837"/>
            </a:xfrm>
          </p:grpSpPr>
          <p:grpSp>
            <p:nvGrpSpPr>
              <p:cNvPr id="23554" name="组合 13"/>
              <p:cNvGrpSpPr/>
              <p:nvPr/>
            </p:nvGrpSpPr>
            <p:grpSpPr bwMode="auto">
              <a:xfrm>
                <a:off x="7658100" y="404813"/>
                <a:ext cx="3889375" cy="6192837"/>
                <a:chOff x="334963" y="260350"/>
                <a:chExt cx="3888829" cy="6192838"/>
              </a:xfrm>
            </p:grpSpPr>
            <p:sp>
              <p:nvSpPr>
                <p:cNvPr id="2" name="矩形 1"/>
                <p:cNvSpPr/>
                <p:nvPr/>
              </p:nvSpPr>
              <p:spPr>
                <a:xfrm>
                  <a:off x="334963" y="260350"/>
                  <a:ext cx="3888829" cy="6192838"/>
                </a:xfrm>
                <a:prstGeom prst="rect">
                  <a:avLst/>
                </a:prstGeom>
                <a:noFill/>
                <a:ln w="28575">
                  <a:solidFill>
                    <a:srgbClr val="634A3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23571" name="文本框 18"/>
                <p:cNvSpPr txBox="1">
                  <a:spLocks noChangeArrowheads="1"/>
                </p:cNvSpPr>
                <p:nvPr/>
              </p:nvSpPr>
              <p:spPr bwMode="auto">
                <a:xfrm>
                  <a:off x="2567807" y="1052438"/>
                  <a:ext cx="1415573" cy="2448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zh-CN" altLang="en-US" sz="8000" dirty="0">
                      <a:solidFill>
                        <a:srgbClr val="634A3C"/>
                      </a:solidFill>
                      <a:latin typeface="华文行楷" panose="02010800040101010101" pitchFamily="2" charset="-122"/>
                      <a:ea typeface="华文行楷" panose="02010800040101010101" pitchFamily="2" charset="-122"/>
                    </a:rPr>
                    <a:t>春秋</a:t>
                  </a:r>
                  <a:endParaRPr lang="zh-CN" altLang="en-US" sz="8000" dirty="0">
                    <a:solidFill>
                      <a:srgbClr val="634A3C"/>
                    </a:solidFill>
                    <a:latin typeface="华文行楷" panose="02010800040101010101" pitchFamily="2" charset="-122"/>
                    <a:ea typeface="华文行楷" panose="02010800040101010101" pitchFamily="2" charset="-122"/>
                  </a:endParaRPr>
                </a:p>
              </p:txBody>
            </p:sp>
          </p:grpSp>
          <p:sp>
            <p:nvSpPr>
              <p:cNvPr id="23562" name="文本框 16"/>
              <p:cNvSpPr txBox="1">
                <a:spLocks noChangeArrowheads="1"/>
              </p:cNvSpPr>
              <p:nvPr/>
            </p:nvSpPr>
            <p:spPr bwMode="auto">
              <a:xfrm>
                <a:off x="7756525" y="874713"/>
                <a:ext cx="1846263" cy="5472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zh-CN" altLang="en-US" dirty="0">
                    <a:latin typeface="汉仪全唐诗简" pitchFamily="18" charset="-122"/>
                    <a:ea typeface="汉仪全唐诗简" pitchFamily="18" charset="-122"/>
                  </a:rPr>
                  <a:t>        </a:t>
                </a:r>
                <a:r>
                  <a:rPr lang="zh-CN" altLang="en-US" dirty="0">
                    <a:solidFill>
                      <a:srgbClr val="644B3D"/>
                    </a:solidFill>
                    <a:latin typeface="汉仪全唐诗简" pitchFamily="18" charset="-122"/>
                    <a:ea typeface="汉仪全唐诗简" pitchFamily="18" charset="-122"/>
                  </a:rPr>
                  <a:t>春秋用于记事的语言极为简练，然而几乎每个句子都暗含褒贬之意，被后人称为“春秋笔法”、“微言大义”。后来出现了很多对春秋所记载的历史进行补充、解释、阐发的书，被称为“传”。代表作品是称为“春秋三传”的左传、公羊传、谷梁传。</a:t>
                </a:r>
                <a:endParaRPr lang="zh-CN" altLang="en-US" dirty="0">
                  <a:solidFill>
                    <a:srgbClr val="644B3D"/>
                  </a:solidFill>
                  <a:latin typeface="汉仪全唐诗简" pitchFamily="18" charset="-122"/>
                  <a:ea typeface="汉仪全唐诗简" pitchFamily="18" charset="-122"/>
                </a:endParaRPr>
              </a:p>
              <a:p>
                <a:endParaRPr lang="zh-CN" altLang="en-US" dirty="0"/>
              </a:p>
            </p:txBody>
          </p:sp>
          <p:cxnSp>
            <p:nvCxnSpPr>
              <p:cNvPr id="31" name="直接连接符 30"/>
              <p:cNvCxnSpPr/>
              <p:nvPr/>
            </p:nvCxnSpPr>
            <p:spPr>
              <a:xfrm>
                <a:off x="9907588" y="981075"/>
                <a:ext cx="0" cy="2519363"/>
              </a:xfrm>
              <a:prstGeom prst="line">
                <a:avLst/>
              </a:prstGeom>
              <a:ln>
                <a:solidFill>
                  <a:srgbClr val="634A3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组合 3"/>
          <p:cNvGrpSpPr/>
          <p:nvPr/>
        </p:nvGrpSpPr>
        <p:grpSpPr>
          <a:xfrm>
            <a:off x="515938" y="695325"/>
            <a:ext cx="6229350" cy="2446338"/>
            <a:chOff x="515938" y="695325"/>
            <a:chExt cx="6229350" cy="2446338"/>
          </a:xfrm>
        </p:grpSpPr>
        <p:sp>
          <p:nvSpPr>
            <p:cNvPr id="6" name="矩形 5"/>
            <p:cNvSpPr/>
            <p:nvPr/>
          </p:nvSpPr>
          <p:spPr>
            <a:xfrm>
              <a:off x="768350" y="695325"/>
              <a:ext cx="1296988" cy="2446338"/>
            </a:xfrm>
            <a:prstGeom prst="rect">
              <a:avLst/>
            </a:prstGeom>
            <a:solidFill>
              <a:srgbClr val="E7D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3108325" y="695325"/>
              <a:ext cx="1296988" cy="2446338"/>
            </a:xfrm>
            <a:prstGeom prst="rect">
              <a:avLst/>
            </a:prstGeom>
            <a:solidFill>
              <a:srgbClr val="E7D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5449888" y="695325"/>
              <a:ext cx="1295400" cy="2446338"/>
            </a:xfrm>
            <a:prstGeom prst="rect">
              <a:avLst/>
            </a:prstGeom>
            <a:solidFill>
              <a:srgbClr val="E7D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3564" name="文本框 11263"/>
            <p:cNvSpPr txBox="1">
              <a:spLocks noChangeArrowheads="1"/>
            </p:cNvSpPr>
            <p:nvPr/>
          </p:nvSpPr>
          <p:spPr bwMode="auto">
            <a:xfrm>
              <a:off x="515938" y="874713"/>
              <a:ext cx="1292225" cy="220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zh-CN" altLang="en-US">
                  <a:solidFill>
                    <a:srgbClr val="644B3D"/>
                  </a:solidFill>
                  <a:latin typeface="汉仪全唐诗简" pitchFamily="18" charset="-122"/>
                  <a:ea typeface="汉仪全唐诗简" pitchFamily="18" charset="-122"/>
                </a:rPr>
                <a:t>此处可添加竖版文字此处可添加竖版文字</a:t>
              </a:r>
              <a:endParaRPr lang="en-US" altLang="zh-CN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endParaRPr>
            </a:p>
            <a:p>
              <a:endParaRPr lang="en-US" altLang="zh-CN"/>
            </a:p>
            <a:p>
              <a:endParaRPr lang="zh-CN" altLang="en-US"/>
            </a:p>
          </p:txBody>
        </p:sp>
        <p:sp>
          <p:nvSpPr>
            <p:cNvPr id="23565" name="文本框 38"/>
            <p:cNvSpPr txBox="1">
              <a:spLocks noChangeArrowheads="1"/>
            </p:cNvSpPr>
            <p:nvPr/>
          </p:nvSpPr>
          <p:spPr bwMode="auto">
            <a:xfrm>
              <a:off x="2820988" y="874713"/>
              <a:ext cx="1292225" cy="220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zh-CN" altLang="en-US">
                  <a:solidFill>
                    <a:srgbClr val="644B3D"/>
                  </a:solidFill>
                  <a:latin typeface="汉仪全唐诗简" pitchFamily="18" charset="-122"/>
                  <a:ea typeface="汉仪全唐诗简" pitchFamily="18" charset="-122"/>
                </a:rPr>
                <a:t>此处可添加竖版文字此处可添加竖版文字</a:t>
              </a:r>
              <a:endParaRPr lang="en-US" altLang="zh-CN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endParaRPr>
            </a:p>
            <a:p>
              <a:endParaRPr lang="en-US" altLang="zh-CN"/>
            </a:p>
            <a:p>
              <a:endParaRPr lang="zh-CN" altLang="en-US"/>
            </a:p>
          </p:txBody>
        </p:sp>
        <p:sp>
          <p:nvSpPr>
            <p:cNvPr id="23566" name="文本框 39"/>
            <p:cNvSpPr txBox="1">
              <a:spLocks noChangeArrowheads="1"/>
            </p:cNvSpPr>
            <p:nvPr/>
          </p:nvSpPr>
          <p:spPr bwMode="auto">
            <a:xfrm>
              <a:off x="5165725" y="874713"/>
              <a:ext cx="1292225" cy="220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zh-CN" altLang="en-US">
                  <a:solidFill>
                    <a:srgbClr val="644B3D"/>
                  </a:solidFill>
                  <a:latin typeface="汉仪全唐诗简" pitchFamily="18" charset="-122"/>
                  <a:ea typeface="汉仪全唐诗简" pitchFamily="18" charset="-122"/>
                </a:rPr>
                <a:t>此处可添加竖版文字此处可添加竖版文字</a:t>
              </a:r>
              <a:endParaRPr lang="en-US" altLang="zh-CN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endParaRPr>
            </a:p>
            <a:p>
              <a:endParaRPr lang="en-US" altLang="zh-CN"/>
            </a:p>
            <a:p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12763" y="3860800"/>
            <a:ext cx="6232525" cy="2446338"/>
            <a:chOff x="512763" y="3860800"/>
            <a:chExt cx="6232525" cy="2446338"/>
          </a:xfrm>
        </p:grpSpPr>
        <p:sp>
          <p:nvSpPr>
            <p:cNvPr id="27" name="矩形 26"/>
            <p:cNvSpPr/>
            <p:nvPr/>
          </p:nvSpPr>
          <p:spPr>
            <a:xfrm>
              <a:off x="768350" y="3860800"/>
              <a:ext cx="1296988" cy="2446338"/>
            </a:xfrm>
            <a:prstGeom prst="rect">
              <a:avLst/>
            </a:prstGeom>
            <a:solidFill>
              <a:srgbClr val="E7D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3108325" y="3860800"/>
              <a:ext cx="1296988" cy="2446338"/>
            </a:xfrm>
            <a:prstGeom prst="rect">
              <a:avLst/>
            </a:prstGeom>
            <a:solidFill>
              <a:srgbClr val="E7D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5449888" y="3860800"/>
              <a:ext cx="1295400" cy="2446338"/>
            </a:xfrm>
            <a:prstGeom prst="rect">
              <a:avLst/>
            </a:prstGeom>
            <a:solidFill>
              <a:srgbClr val="E7D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3567" name="文本框 40"/>
            <p:cNvSpPr txBox="1">
              <a:spLocks noChangeArrowheads="1"/>
            </p:cNvSpPr>
            <p:nvPr/>
          </p:nvSpPr>
          <p:spPr bwMode="auto">
            <a:xfrm>
              <a:off x="512763" y="4056063"/>
              <a:ext cx="1292225" cy="220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zh-CN" altLang="en-US">
                  <a:solidFill>
                    <a:srgbClr val="644B3D"/>
                  </a:solidFill>
                  <a:latin typeface="汉仪全唐诗简" pitchFamily="18" charset="-122"/>
                  <a:ea typeface="汉仪全唐诗简" pitchFamily="18" charset="-122"/>
                </a:rPr>
                <a:t>此处可添加竖版文字此处可添加竖版文字</a:t>
              </a:r>
              <a:endParaRPr lang="en-US" altLang="zh-CN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endParaRPr>
            </a:p>
            <a:p>
              <a:endParaRPr lang="en-US" altLang="zh-CN"/>
            </a:p>
            <a:p>
              <a:endParaRPr lang="zh-CN" altLang="en-US"/>
            </a:p>
          </p:txBody>
        </p:sp>
        <p:sp>
          <p:nvSpPr>
            <p:cNvPr id="23568" name="文本框 41"/>
            <p:cNvSpPr txBox="1">
              <a:spLocks noChangeArrowheads="1"/>
            </p:cNvSpPr>
            <p:nvPr/>
          </p:nvSpPr>
          <p:spPr bwMode="auto">
            <a:xfrm>
              <a:off x="2859088" y="3981450"/>
              <a:ext cx="1292225" cy="220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zh-CN" altLang="en-US">
                  <a:solidFill>
                    <a:srgbClr val="644B3D"/>
                  </a:solidFill>
                  <a:latin typeface="汉仪全唐诗简" pitchFamily="18" charset="-122"/>
                  <a:ea typeface="汉仪全唐诗简" pitchFamily="18" charset="-122"/>
                </a:rPr>
                <a:t>此处可添加竖版文字此处可添加竖版文字</a:t>
              </a:r>
              <a:endParaRPr lang="en-US" altLang="zh-CN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endParaRPr>
            </a:p>
            <a:p>
              <a:endParaRPr lang="en-US" altLang="zh-CN"/>
            </a:p>
            <a:p>
              <a:endParaRPr lang="zh-CN" altLang="en-US"/>
            </a:p>
          </p:txBody>
        </p:sp>
        <p:sp>
          <p:nvSpPr>
            <p:cNvPr id="23569" name="文本框 42"/>
            <p:cNvSpPr txBox="1">
              <a:spLocks noChangeArrowheads="1"/>
            </p:cNvSpPr>
            <p:nvPr/>
          </p:nvSpPr>
          <p:spPr bwMode="auto">
            <a:xfrm>
              <a:off x="5195888" y="4002088"/>
              <a:ext cx="1292225" cy="220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zh-CN" altLang="en-US">
                  <a:solidFill>
                    <a:srgbClr val="644B3D"/>
                  </a:solidFill>
                  <a:latin typeface="汉仪全唐诗简" pitchFamily="18" charset="-122"/>
                  <a:ea typeface="汉仪全唐诗简" pitchFamily="18" charset="-122"/>
                </a:rPr>
                <a:t>此处可添加竖版文字此处可添加竖版文字</a:t>
              </a:r>
              <a:endParaRPr lang="en-US" altLang="zh-CN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endParaRPr>
            </a:p>
            <a:p>
              <a:endParaRPr lang="en-US" altLang="zh-CN"/>
            </a:p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314">
        <p14:reveal/>
      </p:transition>
    </mc:Choice>
    <mc:Fallback>
      <p:transition spd="slow" advTm="23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34963" y="242888"/>
            <a:ext cx="11433175" cy="6337300"/>
          </a:xfrm>
          <a:prstGeom prst="rect">
            <a:avLst/>
          </a:prstGeom>
          <a:solidFill>
            <a:srgbClr val="EBD8C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25603" name="组合 4"/>
          <p:cNvGrpSpPr/>
          <p:nvPr/>
        </p:nvGrpSpPr>
        <p:grpSpPr bwMode="auto">
          <a:xfrm>
            <a:off x="6681788" y="1628775"/>
            <a:ext cx="1143000" cy="1123950"/>
            <a:chOff x="7002523" y="1952204"/>
            <a:chExt cx="1142286" cy="1124307"/>
          </a:xfrm>
        </p:grpSpPr>
        <p:pic>
          <p:nvPicPr>
            <p:cNvPr id="25609" name="图片 2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2523" y="1952204"/>
              <a:ext cx="1142286" cy="1124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文本框 3"/>
            <p:cNvSpPr txBox="1"/>
            <p:nvPr/>
          </p:nvSpPr>
          <p:spPr>
            <a:xfrm>
              <a:off x="7362660" y="2060188"/>
              <a:ext cx="360138" cy="4001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sz="2000" kern="800" spc="-100" dirty="0">
                  <a:latin typeface="汉仪程行简" panose="00020600040101010101" pitchFamily="18" charset="-122"/>
                  <a:ea typeface="汉仪程行简" panose="00020600040101010101" pitchFamily="18" charset="-122"/>
                </a:rPr>
                <a:t>第贰章</a:t>
              </a:r>
              <a:endParaRPr lang="zh-CN" altLang="en-US" sz="2000" kern="800" spc="-100" dirty="0">
                <a:latin typeface="汉仪程行简" panose="00020600040101010101" pitchFamily="18" charset="-122"/>
                <a:ea typeface="汉仪程行简" panose="00020600040101010101" pitchFamily="18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764088" y="1628775"/>
            <a:ext cx="1930401" cy="3657613"/>
            <a:chOff x="4764088" y="1628775"/>
            <a:chExt cx="1930401" cy="3657613"/>
          </a:xfrm>
        </p:grpSpPr>
        <p:sp>
          <p:nvSpPr>
            <p:cNvPr id="25604" name="文本框 18"/>
            <p:cNvSpPr txBox="1">
              <a:spLocks noChangeArrowheads="1"/>
            </p:cNvSpPr>
            <p:nvPr/>
          </p:nvSpPr>
          <p:spPr bwMode="auto">
            <a:xfrm>
              <a:off x="5678826" y="1830388"/>
              <a:ext cx="1015663" cy="34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5400" dirty="0">
                  <a:solidFill>
                    <a:srgbClr val="634A3C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魏晋玄学</a:t>
              </a:r>
              <a:endParaRPr lang="zh-CN" altLang="en-US" sz="5400" dirty="0">
                <a:solidFill>
                  <a:srgbClr val="634A3C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  <p:sp>
          <p:nvSpPr>
            <p:cNvPr id="25605" name="文本框 33"/>
            <p:cNvSpPr txBox="1">
              <a:spLocks noChangeArrowheads="1"/>
            </p:cNvSpPr>
            <p:nvPr/>
          </p:nvSpPr>
          <p:spPr bwMode="auto">
            <a:xfrm>
              <a:off x="4764088" y="1628775"/>
              <a:ext cx="830262" cy="3643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400" dirty="0">
                  <a:solidFill>
                    <a:srgbClr val="634A3C"/>
                  </a:solidFill>
                  <a:latin typeface="汉仪全唐诗简" pitchFamily="18" charset="-122"/>
                  <a:ea typeface="汉仪全唐诗简" pitchFamily="18" charset="-122"/>
                </a:rPr>
                <a:t>魏晋玄学，为魏晋时代思想主流，与先秦诸子、两汉经学、隋唐佛学、宋明理学、当代新儒家皆为中国哲学史之重要脉络。</a:t>
              </a:r>
              <a:endParaRPr lang="zh-CN" altLang="en-US" sz="1400" dirty="0">
                <a:solidFill>
                  <a:srgbClr val="634A3C"/>
                </a:solidFill>
                <a:latin typeface="汉仪全唐诗简" pitchFamily="18" charset="-122"/>
                <a:ea typeface="汉仪全唐诗简" pitchFamily="18" charset="-122"/>
              </a:endParaRPr>
            </a:p>
          </p:txBody>
        </p:sp>
      </p:grpSp>
      <p:pic>
        <p:nvPicPr>
          <p:cNvPr id="25606" name="图片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076700"/>
            <a:ext cx="1703387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直接连接符 9"/>
          <p:cNvCxnSpPr/>
          <p:nvPr/>
        </p:nvCxnSpPr>
        <p:spPr>
          <a:xfrm>
            <a:off x="5735638" y="1938338"/>
            <a:ext cx="0" cy="2771775"/>
          </a:xfrm>
          <a:prstGeom prst="line">
            <a:avLst/>
          </a:prstGeom>
          <a:ln w="12700">
            <a:solidFill>
              <a:srgbClr val="3A1E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8" name="图片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938" y="242888"/>
            <a:ext cx="3509962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488">
        <p14:switch dir="r"/>
      </p:transition>
    </mc:Choice>
    <mc:Fallback>
      <p:transition spd="slow" advTm="34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7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103" r="-2986" b="22833"/>
          <a:stretch>
            <a:fillRect/>
          </a:stretch>
        </p:blipFill>
        <p:spPr bwMode="auto">
          <a:xfrm>
            <a:off x="2820988" y="908050"/>
            <a:ext cx="9563100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图片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1773238"/>
            <a:ext cx="197167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文本框 18"/>
          <p:cNvSpPr txBox="1">
            <a:spLocks noChangeArrowheads="1"/>
          </p:cNvSpPr>
          <p:nvPr/>
        </p:nvSpPr>
        <p:spPr bwMode="auto">
          <a:xfrm>
            <a:off x="765513" y="908050"/>
            <a:ext cx="1015663" cy="437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5400" dirty="0">
                <a:solidFill>
                  <a:srgbClr val="634A3C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魏晋玄学</a:t>
            </a:r>
            <a:endParaRPr lang="zh-CN" altLang="en-US" sz="5400" dirty="0">
              <a:solidFill>
                <a:srgbClr val="634A3C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7653" name="文本框 16"/>
          <p:cNvSpPr txBox="1">
            <a:spLocks noChangeArrowheads="1"/>
          </p:cNvSpPr>
          <p:nvPr/>
        </p:nvSpPr>
        <p:spPr bwMode="auto">
          <a:xfrm>
            <a:off x="5124450" y="3730625"/>
            <a:ext cx="495458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此处可添加横版文字         此处可添加横版文字</a:t>
            </a:r>
            <a:endParaRPr lang="en-US" altLang="zh-CN" dirty="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27654" name="文本框 18"/>
          <p:cNvSpPr txBox="1">
            <a:spLocks noChangeArrowheads="1"/>
          </p:cNvSpPr>
          <p:nvPr/>
        </p:nvSpPr>
        <p:spPr bwMode="auto">
          <a:xfrm>
            <a:off x="5124450" y="4435475"/>
            <a:ext cx="49545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此处可添加横版文字         此处可添加横版文字</a:t>
            </a:r>
            <a:endParaRPr lang="en-US" altLang="zh-CN" dirty="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27655" name="文本框 20"/>
          <p:cNvSpPr txBox="1">
            <a:spLocks noChangeArrowheads="1"/>
          </p:cNvSpPr>
          <p:nvPr/>
        </p:nvSpPr>
        <p:spPr bwMode="auto">
          <a:xfrm>
            <a:off x="5106988" y="5241925"/>
            <a:ext cx="49545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此处可添加横版文字         此处可添加横版文字</a:t>
            </a:r>
            <a:endParaRPr lang="en-US" altLang="zh-CN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en-US" altLang="zh-CN"/>
          </a:p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288">
        <p15:prstTrans prst="wind"/>
      </p:transition>
    </mc:Choice>
    <mc:Fallback>
      <p:transition spd="slow" advTm="32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  <p:bldP spid="27653" grpId="0"/>
      <p:bldP spid="27654" grpId="0"/>
      <p:bldP spid="276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839788" y="2060575"/>
            <a:ext cx="3024187" cy="3024188"/>
          </a:xfrm>
          <a:prstGeom prst="ellipse">
            <a:avLst/>
          </a:prstGeom>
          <a:solidFill>
            <a:srgbClr val="E7D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4583113" y="2060575"/>
            <a:ext cx="3025775" cy="3024188"/>
          </a:xfrm>
          <a:prstGeom prst="ellipse">
            <a:avLst/>
          </a:prstGeom>
          <a:solidFill>
            <a:srgbClr val="E7D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8328025" y="2060575"/>
            <a:ext cx="3024188" cy="3024188"/>
          </a:xfrm>
          <a:prstGeom prst="ellipse">
            <a:avLst/>
          </a:prstGeom>
          <a:solidFill>
            <a:srgbClr val="E7D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29701" name="图片 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0" t="27950" b="42650"/>
          <a:stretch>
            <a:fillRect/>
          </a:stretch>
        </p:blipFill>
        <p:spPr bwMode="auto">
          <a:xfrm>
            <a:off x="5554663" y="3921125"/>
            <a:ext cx="15748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图片 6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" r="43143" b="60800"/>
          <a:stretch>
            <a:fillRect/>
          </a:stretch>
        </p:blipFill>
        <p:spPr bwMode="auto">
          <a:xfrm>
            <a:off x="9083675" y="3429000"/>
            <a:ext cx="20875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图片 7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6" t="66571" r="38300" b="-1572"/>
          <a:stretch>
            <a:fillRect/>
          </a:stretch>
        </p:blipFill>
        <p:spPr bwMode="auto">
          <a:xfrm>
            <a:off x="1200150" y="3789363"/>
            <a:ext cx="18573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文本框 8"/>
          <p:cNvSpPr txBox="1">
            <a:spLocks noChangeArrowheads="1"/>
          </p:cNvSpPr>
          <p:nvPr/>
        </p:nvSpPr>
        <p:spPr bwMode="auto">
          <a:xfrm>
            <a:off x="1200150" y="3189288"/>
            <a:ext cx="23383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此处可添加横版文字此处可添加横版文字</a:t>
            </a:r>
            <a:endParaRPr lang="en-US" altLang="zh-CN" dirty="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29705" name="文本框 10"/>
          <p:cNvSpPr txBox="1">
            <a:spLocks noChangeArrowheads="1"/>
          </p:cNvSpPr>
          <p:nvPr/>
        </p:nvSpPr>
        <p:spPr bwMode="auto">
          <a:xfrm>
            <a:off x="5014913" y="3189288"/>
            <a:ext cx="2339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此处可添加横版文字此处可添加横版文字</a:t>
            </a:r>
            <a:endParaRPr lang="en-US" altLang="zh-CN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en-US" altLang="zh-CN"/>
          </a:p>
          <a:p>
            <a:endParaRPr lang="zh-CN" altLang="en-US"/>
          </a:p>
        </p:txBody>
      </p:sp>
      <p:sp>
        <p:nvSpPr>
          <p:cNvPr id="29706" name="文本框 11"/>
          <p:cNvSpPr txBox="1">
            <a:spLocks noChangeArrowheads="1"/>
          </p:cNvSpPr>
          <p:nvPr/>
        </p:nvSpPr>
        <p:spPr bwMode="auto">
          <a:xfrm>
            <a:off x="8736013" y="3189288"/>
            <a:ext cx="2339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此处可添加横版文字此处可添加横版文字</a:t>
            </a:r>
            <a:endParaRPr lang="en-US" altLang="zh-CN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en-US" altLang="zh-CN"/>
          </a:p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38">
        <p15:prstTrans prst="wind"/>
      </p:transition>
    </mc:Choice>
    <mc:Fallback>
      <p:transition spd="slow" advTm="30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34963" y="242888"/>
            <a:ext cx="11433175" cy="6337300"/>
          </a:xfrm>
          <a:prstGeom prst="rect">
            <a:avLst/>
          </a:prstGeom>
          <a:solidFill>
            <a:srgbClr val="EBD8C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31747" name="组合 4"/>
          <p:cNvGrpSpPr/>
          <p:nvPr/>
        </p:nvGrpSpPr>
        <p:grpSpPr bwMode="auto">
          <a:xfrm>
            <a:off x="6681788" y="1628775"/>
            <a:ext cx="1143000" cy="1123950"/>
            <a:chOff x="7002523" y="1952204"/>
            <a:chExt cx="1142286" cy="1124307"/>
          </a:xfrm>
        </p:grpSpPr>
        <p:pic>
          <p:nvPicPr>
            <p:cNvPr id="31753" name="图片 2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2523" y="1952204"/>
              <a:ext cx="1142286" cy="1124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文本框 3"/>
            <p:cNvSpPr txBox="1"/>
            <p:nvPr/>
          </p:nvSpPr>
          <p:spPr>
            <a:xfrm>
              <a:off x="7362660" y="2060188"/>
              <a:ext cx="360138" cy="101632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sz="2000" kern="800" spc="-100" dirty="0">
                  <a:latin typeface="汉仪程行简" panose="00020600040101010101" pitchFamily="18" charset="-122"/>
                  <a:ea typeface="汉仪程行简" panose="00020600040101010101" pitchFamily="18" charset="-122"/>
                </a:rPr>
                <a:t>第叁章</a:t>
              </a:r>
              <a:endParaRPr lang="zh-CN" altLang="en-US" sz="2000" kern="800" spc="-100" dirty="0">
                <a:latin typeface="汉仪程行简" panose="00020600040101010101" pitchFamily="18" charset="-122"/>
                <a:ea typeface="汉仪程行简" panose="00020600040101010101" pitchFamily="18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764088" y="1628775"/>
            <a:ext cx="1930400" cy="3643313"/>
            <a:chOff x="4764088" y="1628775"/>
            <a:chExt cx="1930400" cy="3643313"/>
          </a:xfrm>
        </p:grpSpPr>
        <p:sp>
          <p:nvSpPr>
            <p:cNvPr id="31748" name="文本框 18"/>
            <p:cNvSpPr txBox="1">
              <a:spLocks noChangeArrowheads="1"/>
            </p:cNvSpPr>
            <p:nvPr/>
          </p:nvSpPr>
          <p:spPr bwMode="auto">
            <a:xfrm>
              <a:off x="5680075" y="1903413"/>
              <a:ext cx="1014413" cy="3038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5400" dirty="0">
                  <a:solidFill>
                    <a:srgbClr val="634A3C"/>
                  </a:solidFill>
                  <a:latin typeface="汉仪程行简" panose="00020600040101010101" pitchFamily="18" charset="-122"/>
                  <a:ea typeface="汉仪程行简" panose="00020600040101010101" pitchFamily="18" charset="-122"/>
                </a:rPr>
                <a:t>隋唐道学</a:t>
              </a:r>
              <a:endParaRPr lang="zh-CN" altLang="en-US" sz="5400" dirty="0">
                <a:solidFill>
                  <a:srgbClr val="634A3C"/>
                </a:solidFill>
                <a:latin typeface="汉仪程行简" panose="00020600040101010101" pitchFamily="18" charset="-122"/>
                <a:ea typeface="汉仪程行简" panose="00020600040101010101" pitchFamily="18" charset="-122"/>
              </a:endParaRPr>
            </a:p>
          </p:txBody>
        </p:sp>
        <p:sp>
          <p:nvSpPr>
            <p:cNvPr id="31749" name="文本框 33"/>
            <p:cNvSpPr txBox="1">
              <a:spLocks noChangeArrowheads="1"/>
            </p:cNvSpPr>
            <p:nvPr/>
          </p:nvSpPr>
          <p:spPr bwMode="auto">
            <a:xfrm>
              <a:off x="4764088" y="1628775"/>
              <a:ext cx="830262" cy="3643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400">
                  <a:solidFill>
                    <a:srgbClr val="634A3C"/>
                  </a:solidFill>
                  <a:latin typeface="汉仪全唐诗简" pitchFamily="18" charset="-122"/>
                  <a:ea typeface="汉仪全唐诗简" pitchFamily="18" charset="-122"/>
                </a:rPr>
                <a:t>通过认真严密的理论分析，建立了中国哲学史上第一个包含本体论</a:t>
              </a:r>
              <a:r>
                <a:rPr lang="en-US" altLang="zh-CN" sz="1400">
                  <a:solidFill>
                    <a:srgbClr val="634A3C"/>
                  </a:solidFill>
                  <a:latin typeface="汉仪全唐诗简" pitchFamily="18" charset="-122"/>
                  <a:ea typeface="汉仪全唐诗简" pitchFamily="18" charset="-122"/>
                </a:rPr>
                <a:t>,</a:t>
              </a:r>
              <a:r>
                <a:rPr lang="zh-CN" altLang="en-US" sz="1400">
                  <a:solidFill>
                    <a:srgbClr val="634A3C"/>
                  </a:solidFill>
                  <a:latin typeface="汉仪全唐诗简" pitchFamily="18" charset="-122"/>
                  <a:ea typeface="汉仪全唐诗简" pitchFamily="18" charset="-122"/>
                </a:rPr>
                <a:t>在华夏哲学史上具有重要地位。</a:t>
              </a:r>
              <a:endParaRPr lang="zh-CN" altLang="en-US" sz="1400">
                <a:solidFill>
                  <a:srgbClr val="634A3C"/>
                </a:solidFill>
                <a:latin typeface="汉仪全唐诗简" pitchFamily="18" charset="-122"/>
                <a:ea typeface="汉仪全唐诗简" pitchFamily="18" charset="-122"/>
              </a:endParaRPr>
            </a:p>
          </p:txBody>
        </p:sp>
      </p:grpSp>
      <p:cxnSp>
        <p:nvCxnSpPr>
          <p:cNvPr id="10" name="直接连接符 9"/>
          <p:cNvCxnSpPr/>
          <p:nvPr/>
        </p:nvCxnSpPr>
        <p:spPr>
          <a:xfrm>
            <a:off x="5735638" y="2011363"/>
            <a:ext cx="0" cy="2771775"/>
          </a:xfrm>
          <a:prstGeom prst="line">
            <a:avLst/>
          </a:prstGeom>
          <a:ln w="12700">
            <a:solidFill>
              <a:srgbClr val="3A1E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919288" y="242888"/>
            <a:ext cx="10361612" cy="5715000"/>
            <a:chOff x="1919288" y="242888"/>
            <a:chExt cx="10361612" cy="5715000"/>
          </a:xfrm>
        </p:grpSpPr>
        <p:pic>
          <p:nvPicPr>
            <p:cNvPr id="31751" name="图片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9288" y="4076700"/>
              <a:ext cx="1703387" cy="1881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2" name="图片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0938" y="242888"/>
              <a:ext cx="3509962" cy="1493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167">
        <p14:switch dir="r"/>
      </p:transition>
    </mc:Choice>
    <mc:Fallback>
      <p:transition spd="slow" advTm="31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6816725" y="0"/>
            <a:ext cx="3671888" cy="6858000"/>
          </a:xfrm>
          <a:prstGeom prst="rect">
            <a:avLst/>
          </a:prstGeom>
          <a:solidFill>
            <a:srgbClr val="E7D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zh-CN" dirty="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</p:txBody>
      </p:sp>
      <p:sp>
        <p:nvSpPr>
          <p:cNvPr id="33795" name="文本框 4"/>
          <p:cNvSpPr txBox="1">
            <a:spLocks noChangeArrowheads="1"/>
          </p:cNvSpPr>
          <p:nvPr/>
        </p:nvSpPr>
        <p:spPr bwMode="auto">
          <a:xfrm>
            <a:off x="839788" y="2636838"/>
            <a:ext cx="511175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 dirty="0">
                <a:solidFill>
                  <a:srgbClr val="3A1E1C"/>
                </a:solidFill>
                <a:latin typeface="汉仪全唐诗简" pitchFamily="18" charset="-122"/>
                <a:ea typeface="汉仪全唐诗简" pitchFamily="18" charset="-122"/>
              </a:rPr>
              <a:t>     道家对当时中国哲学、政治、军事、经济、科学、教育、文学、历史、艺术、医学、化学、养生、天文、地理、数学、技术各方面影响非常巨大。“重玄”语出</a:t>
            </a:r>
            <a:r>
              <a:rPr lang="en-US" altLang="zh-CN" dirty="0">
                <a:solidFill>
                  <a:srgbClr val="3A1E1C"/>
                </a:solidFill>
                <a:latin typeface="汉仪全唐诗简" pitchFamily="18" charset="-122"/>
                <a:ea typeface="汉仪全唐诗简" pitchFamily="18" charset="-122"/>
              </a:rPr>
              <a:t>《</a:t>
            </a:r>
            <a:r>
              <a:rPr lang="zh-CN" altLang="en-US" dirty="0">
                <a:solidFill>
                  <a:srgbClr val="3A1E1C"/>
                </a:solidFill>
                <a:latin typeface="汉仪全唐诗简" pitchFamily="18" charset="-122"/>
                <a:ea typeface="汉仪全唐诗简" pitchFamily="18" charset="-122"/>
              </a:rPr>
              <a:t>道德经</a:t>
            </a:r>
            <a:r>
              <a:rPr lang="en-US" altLang="zh-CN" dirty="0">
                <a:solidFill>
                  <a:srgbClr val="3A1E1C"/>
                </a:solidFill>
                <a:latin typeface="汉仪全唐诗简" pitchFamily="18" charset="-122"/>
                <a:ea typeface="汉仪全唐诗简" pitchFamily="18" charset="-122"/>
              </a:rPr>
              <a:t>》</a:t>
            </a:r>
            <a:r>
              <a:rPr lang="zh-CN" altLang="en-US" dirty="0">
                <a:solidFill>
                  <a:srgbClr val="3A1E1C"/>
                </a:solidFill>
                <a:latin typeface="汉仪全唐诗简" pitchFamily="18" charset="-122"/>
                <a:ea typeface="汉仪全唐诗简" pitchFamily="18" charset="-122"/>
              </a:rPr>
              <a:t>第一章“玄之又玄，众妙之门”。“重玄学”是中国思想史上一股重要的哲学思潮，也是隋唐之际的首都哲学体系，上承先秦魏晋玄学的发展脉络，后启宋明理学的哲学思考，在华夏哲学史上具有重要地位。</a:t>
            </a:r>
            <a:endParaRPr lang="zh-CN" altLang="en-US" dirty="0">
              <a:solidFill>
                <a:srgbClr val="3A1E1C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zh-CN" altLang="en-US" dirty="0"/>
          </a:p>
        </p:txBody>
      </p:sp>
      <p:pic>
        <p:nvPicPr>
          <p:cNvPr id="33796" name="图片 1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318770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图片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150" y="4257675"/>
            <a:ext cx="1582738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文本框 19"/>
          <p:cNvSpPr txBox="1">
            <a:spLocks noChangeArrowheads="1"/>
          </p:cNvSpPr>
          <p:nvPr/>
        </p:nvSpPr>
        <p:spPr bwMode="auto">
          <a:xfrm>
            <a:off x="7032625" y="1557338"/>
            <a:ext cx="3240088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此处可添加横版文字此处可添加横版文字</a:t>
            </a:r>
            <a:endParaRPr lang="en-US" altLang="zh-CN" dirty="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en-US" altLang="zh-CN" dirty="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r>
              <a:rPr lang="zh-CN" altLang="en-US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此处可添加横版文字此处可添加横版文字</a:t>
            </a:r>
            <a:endParaRPr lang="en-US" altLang="zh-CN" dirty="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en-US" altLang="zh-CN" dirty="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r>
              <a:rPr lang="zh-CN" altLang="en-US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此处可添加横版文字此处可添加横版文字</a:t>
            </a:r>
            <a:endParaRPr lang="en-US" altLang="zh-CN" dirty="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en-US" altLang="zh-CN" dirty="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r>
              <a:rPr lang="zh-CN" altLang="en-US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此处可添加横版文字此处可添加横版文字</a:t>
            </a:r>
            <a:endParaRPr lang="en-US" altLang="zh-CN" dirty="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en-US" altLang="zh-CN" dirty="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r>
              <a:rPr lang="zh-CN" altLang="en-US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此处可添加横版文字此处可添加横版文字</a:t>
            </a:r>
            <a:endParaRPr lang="en-US" altLang="zh-CN" dirty="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1423">
        <p15:prstTrans prst="pageCurlDouble"/>
      </p:transition>
    </mc:Choice>
    <mc:Fallback>
      <p:transition spd="slow" advTm="1423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695325" y="542925"/>
            <a:ext cx="2414588" cy="5834063"/>
          </a:xfrm>
          <a:prstGeom prst="rect">
            <a:avLst/>
          </a:prstGeom>
          <a:solidFill>
            <a:srgbClr val="E7D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zh-CN" dirty="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</p:txBody>
      </p:sp>
      <p:sp>
        <p:nvSpPr>
          <p:cNvPr id="35843" name="文本框 19"/>
          <p:cNvSpPr txBox="1">
            <a:spLocks noChangeArrowheads="1"/>
          </p:cNvSpPr>
          <p:nvPr/>
        </p:nvSpPr>
        <p:spPr bwMode="auto">
          <a:xfrm>
            <a:off x="925513" y="1916113"/>
            <a:ext cx="197802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 sz="140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此处可添加横版文字此处可添加横版文字</a:t>
            </a:r>
            <a:endParaRPr lang="en-US" altLang="zh-CN" sz="140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en-US" altLang="zh-CN" sz="140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r>
              <a:rPr lang="zh-CN" altLang="en-US" sz="140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此处可添加横版文字此处可添加横版文字</a:t>
            </a:r>
            <a:endParaRPr lang="en-US" altLang="zh-CN" sz="140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en-US" altLang="zh-CN" sz="140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r>
              <a:rPr lang="zh-CN" altLang="en-US" sz="140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此处可添加横版文字此处可添加横版文字</a:t>
            </a:r>
            <a:endParaRPr lang="en-US" altLang="zh-CN" sz="140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en-US" altLang="zh-CN" sz="140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r>
              <a:rPr lang="zh-CN" altLang="en-US" sz="140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此处可添加横版文字此处可添加横版文字</a:t>
            </a:r>
            <a:endParaRPr lang="en-US" altLang="zh-CN" sz="140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en-US" altLang="zh-CN" sz="140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r>
              <a:rPr lang="zh-CN" altLang="en-US" sz="140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此处可添加横版文字此处可添加横版文字</a:t>
            </a:r>
            <a:endParaRPr lang="en-US" altLang="zh-CN" sz="140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483350" y="542925"/>
            <a:ext cx="2414588" cy="5834063"/>
          </a:xfrm>
          <a:prstGeom prst="rect">
            <a:avLst/>
          </a:prstGeom>
          <a:solidFill>
            <a:srgbClr val="E7D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zh-CN" dirty="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589338" y="542925"/>
            <a:ext cx="2414587" cy="5834063"/>
          </a:xfrm>
          <a:prstGeom prst="rect">
            <a:avLst/>
          </a:prstGeom>
          <a:noFill/>
          <a:ln>
            <a:solidFill>
              <a:srgbClr val="3A1E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zh-CN" dirty="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377363" y="542925"/>
            <a:ext cx="2414587" cy="5834063"/>
          </a:xfrm>
          <a:prstGeom prst="rect">
            <a:avLst/>
          </a:prstGeom>
          <a:noFill/>
          <a:ln>
            <a:solidFill>
              <a:srgbClr val="3A1E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zh-CN" dirty="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</p:txBody>
      </p:sp>
      <p:pic>
        <p:nvPicPr>
          <p:cNvPr id="35847" name="图片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22275"/>
            <a:ext cx="206057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图片 1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422275"/>
            <a:ext cx="206216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图片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544513"/>
            <a:ext cx="1876425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图片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650" y="544513"/>
            <a:ext cx="1878013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1" name="文本框 21"/>
          <p:cNvSpPr txBox="1">
            <a:spLocks noChangeArrowheads="1"/>
          </p:cNvSpPr>
          <p:nvPr/>
        </p:nvSpPr>
        <p:spPr bwMode="auto">
          <a:xfrm>
            <a:off x="6702425" y="1916113"/>
            <a:ext cx="197802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 sz="140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此处可添加横版文字此处可添加横版文字</a:t>
            </a:r>
            <a:endParaRPr lang="en-US" altLang="zh-CN" sz="140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en-US" altLang="zh-CN" sz="140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r>
              <a:rPr lang="zh-CN" altLang="en-US" sz="140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此处可添加横版文字此处可添加横版文字</a:t>
            </a:r>
            <a:endParaRPr lang="en-US" altLang="zh-CN" sz="140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en-US" altLang="zh-CN" sz="140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r>
              <a:rPr lang="zh-CN" altLang="en-US" sz="140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此处可添加横版文字此处可添加横版文字</a:t>
            </a:r>
            <a:endParaRPr lang="en-US" altLang="zh-CN" sz="140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en-US" altLang="zh-CN" sz="140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r>
              <a:rPr lang="zh-CN" altLang="en-US" sz="140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此处可添加横版文字此处可添加横版文字</a:t>
            </a:r>
            <a:endParaRPr lang="en-US" altLang="zh-CN" sz="140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en-US" altLang="zh-CN" sz="140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r>
              <a:rPr lang="zh-CN" altLang="en-US" sz="140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此处可添加横版文字此处可添加横版文字</a:t>
            </a:r>
            <a:endParaRPr lang="en-US" altLang="zh-CN" sz="140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401">
        <p15:prstTrans prst="curtains"/>
      </p:transition>
    </mc:Choice>
    <mc:Fallback>
      <p:transition spd="slow" advTm="401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34963" y="242888"/>
            <a:ext cx="11433175" cy="6337300"/>
          </a:xfrm>
          <a:prstGeom prst="rect">
            <a:avLst/>
          </a:prstGeom>
          <a:solidFill>
            <a:srgbClr val="EBD8C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37891" name="组合 4"/>
          <p:cNvGrpSpPr/>
          <p:nvPr/>
        </p:nvGrpSpPr>
        <p:grpSpPr bwMode="auto">
          <a:xfrm>
            <a:off x="6681788" y="1628775"/>
            <a:ext cx="1143000" cy="1123950"/>
            <a:chOff x="7002523" y="1952204"/>
            <a:chExt cx="1142286" cy="1124307"/>
          </a:xfrm>
        </p:grpSpPr>
        <p:pic>
          <p:nvPicPr>
            <p:cNvPr id="37897" name="图片 2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2523" y="1952204"/>
              <a:ext cx="1142286" cy="1124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文本框 3"/>
            <p:cNvSpPr txBox="1"/>
            <p:nvPr/>
          </p:nvSpPr>
          <p:spPr>
            <a:xfrm>
              <a:off x="7362660" y="2060188"/>
              <a:ext cx="360138" cy="101632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sz="2000" kern="800" spc="-100" dirty="0">
                  <a:latin typeface="汉仪程行简" panose="00020600040101010101" pitchFamily="18" charset="-122"/>
                  <a:ea typeface="汉仪程行简" panose="00020600040101010101" pitchFamily="18" charset="-122"/>
                </a:rPr>
                <a:t>第肆章</a:t>
              </a:r>
              <a:endParaRPr lang="zh-CN" altLang="en-US" sz="2000" kern="800" spc="-100" dirty="0">
                <a:latin typeface="汉仪程行简" panose="00020600040101010101" pitchFamily="18" charset="-122"/>
                <a:ea typeface="汉仪程行简" panose="00020600040101010101" pitchFamily="18" charset="-122"/>
              </a:endParaRPr>
            </a:p>
          </p:txBody>
        </p:sp>
      </p:grpSp>
      <p:sp>
        <p:nvSpPr>
          <p:cNvPr id="37892" name="文本框 33"/>
          <p:cNvSpPr txBox="1">
            <a:spLocks noChangeArrowheads="1"/>
          </p:cNvSpPr>
          <p:nvPr/>
        </p:nvSpPr>
        <p:spPr bwMode="auto">
          <a:xfrm>
            <a:off x="4764088" y="1628775"/>
            <a:ext cx="830262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400" dirty="0">
                <a:solidFill>
                  <a:srgbClr val="634A3C"/>
                </a:solidFill>
                <a:latin typeface="汉仪全唐诗简" pitchFamily="18" charset="-122"/>
                <a:ea typeface="汉仪全唐诗简" pitchFamily="18" charset="-122"/>
              </a:rPr>
              <a:t>宋明理学，即为两宋至明代的儒学。虽然是儒学，但同时借鉴了道家、玄学甚至是道教和佛学的思想。</a:t>
            </a:r>
            <a:endParaRPr lang="zh-CN" altLang="en-US" sz="1400" dirty="0">
              <a:solidFill>
                <a:srgbClr val="634A3C"/>
              </a:solidFill>
              <a:latin typeface="汉仪全唐诗简" pitchFamily="18" charset="-122"/>
              <a:ea typeface="汉仪全唐诗简" pitchFamily="18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5735638" y="2025650"/>
            <a:ext cx="0" cy="2771775"/>
          </a:xfrm>
          <a:prstGeom prst="line">
            <a:avLst/>
          </a:prstGeom>
          <a:ln w="12700">
            <a:solidFill>
              <a:srgbClr val="3A1E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5" name="文本框 18"/>
          <p:cNvSpPr txBox="1">
            <a:spLocks noChangeArrowheads="1"/>
          </p:cNvSpPr>
          <p:nvPr/>
        </p:nvSpPr>
        <p:spPr bwMode="auto">
          <a:xfrm>
            <a:off x="5678826" y="1974850"/>
            <a:ext cx="1015663" cy="402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5400" dirty="0">
                <a:solidFill>
                  <a:srgbClr val="634A3C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宋明理学</a:t>
            </a:r>
            <a:endParaRPr lang="zh-CN" altLang="en-US" sz="5400" dirty="0">
              <a:solidFill>
                <a:srgbClr val="634A3C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919288" y="242888"/>
            <a:ext cx="10361612" cy="5715000"/>
            <a:chOff x="1919288" y="242888"/>
            <a:chExt cx="10361612" cy="5715000"/>
          </a:xfrm>
        </p:grpSpPr>
        <p:pic>
          <p:nvPicPr>
            <p:cNvPr id="37893" name="图片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9288" y="4076700"/>
              <a:ext cx="1703387" cy="1881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6" name="图片 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0938" y="242888"/>
              <a:ext cx="3509962" cy="1493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762">
        <p14:switch dir="r"/>
      </p:transition>
    </mc:Choice>
    <mc:Fallback>
      <p:transition spd="slow" advTm="37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789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78000" y="2352675"/>
            <a:ext cx="2881313" cy="647700"/>
          </a:xfrm>
          <a:prstGeom prst="rect">
            <a:avLst/>
          </a:prstGeom>
          <a:solidFill>
            <a:srgbClr val="634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7747000" y="5197475"/>
            <a:ext cx="2879725" cy="647700"/>
          </a:xfrm>
          <a:prstGeom prst="rect">
            <a:avLst/>
          </a:prstGeom>
          <a:solidFill>
            <a:srgbClr val="634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9940" name="文本框 18"/>
          <p:cNvSpPr txBox="1">
            <a:spLocks noChangeArrowheads="1"/>
          </p:cNvSpPr>
          <p:nvPr/>
        </p:nvSpPr>
        <p:spPr bwMode="auto">
          <a:xfrm>
            <a:off x="2138363" y="2497138"/>
            <a:ext cx="23225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汉仪全唐诗简" pitchFamily="18" charset="-122"/>
                <a:ea typeface="汉仪全唐诗简" pitchFamily="18" charset="-122"/>
              </a:rPr>
              <a:t>此处可添加横版文字</a:t>
            </a:r>
            <a:endParaRPr lang="en-US" altLang="zh-CN">
              <a:solidFill>
                <a:schemeClr val="bg1"/>
              </a:solidFill>
            </a:endParaRPr>
          </a:p>
          <a:p>
            <a:endParaRPr lang="zh-CN" altLang="en-US"/>
          </a:p>
        </p:txBody>
      </p:sp>
      <p:sp>
        <p:nvSpPr>
          <p:cNvPr id="39941" name="文本框 19"/>
          <p:cNvSpPr txBox="1">
            <a:spLocks noChangeArrowheads="1"/>
          </p:cNvSpPr>
          <p:nvPr/>
        </p:nvSpPr>
        <p:spPr bwMode="auto">
          <a:xfrm>
            <a:off x="8107363" y="5341938"/>
            <a:ext cx="23225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汉仪全唐诗简" pitchFamily="18" charset="-122"/>
                <a:ea typeface="汉仪全唐诗简" pitchFamily="18" charset="-122"/>
              </a:rPr>
              <a:t>此处可添加横版文字</a:t>
            </a:r>
            <a:endParaRPr lang="en-US" altLang="zh-CN">
              <a:solidFill>
                <a:schemeClr val="bg1"/>
              </a:solidFill>
            </a:endParaRPr>
          </a:p>
          <a:p>
            <a:endParaRPr lang="zh-CN" altLang="en-US"/>
          </a:p>
        </p:txBody>
      </p:sp>
      <p:sp>
        <p:nvSpPr>
          <p:cNvPr id="39942" name="文本框 20"/>
          <p:cNvSpPr txBox="1">
            <a:spLocks noChangeArrowheads="1"/>
          </p:cNvSpPr>
          <p:nvPr/>
        </p:nvSpPr>
        <p:spPr bwMode="auto">
          <a:xfrm>
            <a:off x="6527800" y="1192213"/>
            <a:ext cx="52720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此处可添加横版文字此处可添加横版文字</a:t>
            </a:r>
            <a:endParaRPr lang="en-US" altLang="zh-CN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en-US" altLang="zh-CN"/>
          </a:p>
          <a:p>
            <a:endParaRPr lang="zh-CN" altLang="en-US"/>
          </a:p>
        </p:txBody>
      </p:sp>
      <p:sp>
        <p:nvSpPr>
          <p:cNvPr id="39943" name="文本框 21"/>
          <p:cNvSpPr txBox="1">
            <a:spLocks noChangeArrowheads="1"/>
          </p:cNvSpPr>
          <p:nvPr/>
        </p:nvSpPr>
        <p:spPr bwMode="auto">
          <a:xfrm>
            <a:off x="6527800" y="1655763"/>
            <a:ext cx="52720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此处可添加横版文字此处可添加横版文字</a:t>
            </a:r>
            <a:endParaRPr lang="en-US" altLang="zh-CN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en-US" altLang="zh-CN"/>
          </a:p>
          <a:p>
            <a:endParaRPr lang="zh-CN" altLang="en-US"/>
          </a:p>
        </p:txBody>
      </p:sp>
      <p:sp>
        <p:nvSpPr>
          <p:cNvPr id="39944" name="文本框 22"/>
          <p:cNvSpPr txBox="1">
            <a:spLocks noChangeArrowheads="1"/>
          </p:cNvSpPr>
          <p:nvPr/>
        </p:nvSpPr>
        <p:spPr bwMode="auto">
          <a:xfrm>
            <a:off x="6530975" y="2170113"/>
            <a:ext cx="5270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此处可添加横版文字此处可添加横版文字</a:t>
            </a:r>
            <a:endParaRPr lang="en-US" altLang="zh-CN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en-US" altLang="zh-CN"/>
          </a:p>
          <a:p>
            <a:endParaRPr lang="zh-CN" altLang="en-US"/>
          </a:p>
        </p:txBody>
      </p:sp>
      <p:sp>
        <p:nvSpPr>
          <p:cNvPr id="39945" name="文本框 23"/>
          <p:cNvSpPr txBox="1">
            <a:spLocks noChangeArrowheads="1"/>
          </p:cNvSpPr>
          <p:nvPr/>
        </p:nvSpPr>
        <p:spPr bwMode="auto">
          <a:xfrm>
            <a:off x="1558925" y="3989388"/>
            <a:ext cx="52720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此处可添加横版文字此处可添加横版文字</a:t>
            </a:r>
            <a:endParaRPr lang="en-US" altLang="zh-CN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en-US" altLang="zh-CN"/>
          </a:p>
          <a:p>
            <a:endParaRPr lang="zh-CN" altLang="en-US"/>
          </a:p>
        </p:txBody>
      </p:sp>
      <p:sp>
        <p:nvSpPr>
          <p:cNvPr id="39946" name="文本框 24"/>
          <p:cNvSpPr txBox="1">
            <a:spLocks noChangeArrowheads="1"/>
          </p:cNvSpPr>
          <p:nvPr/>
        </p:nvSpPr>
        <p:spPr bwMode="auto">
          <a:xfrm>
            <a:off x="1558925" y="4454525"/>
            <a:ext cx="527208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此处可添加横版文字此处可添加横版文字</a:t>
            </a:r>
            <a:endParaRPr lang="en-US" altLang="zh-CN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en-US" altLang="zh-CN"/>
          </a:p>
          <a:p>
            <a:endParaRPr lang="zh-CN" altLang="en-US"/>
          </a:p>
        </p:txBody>
      </p:sp>
      <p:sp>
        <p:nvSpPr>
          <p:cNvPr id="39947" name="文本框 25"/>
          <p:cNvSpPr txBox="1">
            <a:spLocks noChangeArrowheads="1"/>
          </p:cNvSpPr>
          <p:nvPr/>
        </p:nvSpPr>
        <p:spPr bwMode="auto">
          <a:xfrm>
            <a:off x="1562100" y="4967288"/>
            <a:ext cx="52720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此处可添加横版文字此处可添加横版文字</a:t>
            </a:r>
            <a:endParaRPr lang="en-US" altLang="zh-CN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en-US" altLang="zh-CN"/>
          </a:p>
          <a:p>
            <a:endParaRPr lang="zh-CN" altLang="en-US"/>
          </a:p>
        </p:txBody>
      </p:sp>
      <p:pic>
        <p:nvPicPr>
          <p:cNvPr id="39948" name="图片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-211138"/>
            <a:ext cx="1925638" cy="256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图片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3148013"/>
            <a:ext cx="2730500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1997">
        <p15:prstTrans prst="pageCurlDouble"/>
      </p:transition>
    </mc:Choice>
    <mc:Fallback>
      <p:transition spd="slow" advTm="1997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图片 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" t="1514" r="1260" b="839"/>
          <a:stretch>
            <a:fillRect/>
          </a:stretch>
        </p:blipFill>
        <p:spPr bwMode="auto">
          <a:xfrm>
            <a:off x="0" y="176213"/>
            <a:ext cx="5545138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文本框 27"/>
          <p:cNvSpPr txBox="1">
            <a:spLocks noChangeArrowheads="1"/>
          </p:cNvSpPr>
          <p:nvPr/>
        </p:nvSpPr>
        <p:spPr bwMode="auto">
          <a:xfrm>
            <a:off x="9120188" y="2276475"/>
            <a:ext cx="1292225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此处可添加竖版文字此处可添加竖版文字</a:t>
            </a:r>
            <a:endParaRPr lang="en-US" altLang="zh-CN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en-US" altLang="zh-CN"/>
          </a:p>
          <a:p>
            <a:endParaRPr lang="zh-CN" altLang="en-US"/>
          </a:p>
        </p:txBody>
      </p:sp>
      <p:sp>
        <p:nvSpPr>
          <p:cNvPr id="41988" name="文本框 28"/>
          <p:cNvSpPr txBox="1">
            <a:spLocks noChangeArrowheads="1"/>
          </p:cNvSpPr>
          <p:nvPr/>
        </p:nvSpPr>
        <p:spPr bwMode="auto">
          <a:xfrm>
            <a:off x="8328025" y="2276475"/>
            <a:ext cx="1292225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此处可添加竖版文字此处可添加竖版文字</a:t>
            </a:r>
            <a:endParaRPr lang="en-US" altLang="zh-CN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en-US" altLang="zh-CN"/>
          </a:p>
          <a:p>
            <a:endParaRPr lang="zh-CN" altLang="en-US"/>
          </a:p>
        </p:txBody>
      </p:sp>
      <p:sp>
        <p:nvSpPr>
          <p:cNvPr id="41989" name="文本框 29"/>
          <p:cNvSpPr txBox="1">
            <a:spLocks noChangeArrowheads="1"/>
          </p:cNvSpPr>
          <p:nvPr/>
        </p:nvSpPr>
        <p:spPr bwMode="auto">
          <a:xfrm>
            <a:off x="7535863" y="2276475"/>
            <a:ext cx="1292225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此处可添加竖版文字此处可添加竖版文字</a:t>
            </a:r>
            <a:endParaRPr lang="en-US" altLang="zh-CN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en-US" altLang="zh-CN"/>
          </a:p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1576">
        <p15:prstTrans prst="pageCurlDouble"/>
      </p:transition>
    </mc:Choice>
    <mc:Fallback>
      <p:transition spd="slow" advTm="1576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 r="12529" b="-1723"/>
          <a:stretch>
            <a:fillRect/>
          </a:stretch>
        </p:blipFill>
        <p:spPr bwMode="auto">
          <a:xfrm>
            <a:off x="119063" y="0"/>
            <a:ext cx="11953875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组合 6"/>
          <p:cNvGrpSpPr/>
          <p:nvPr/>
        </p:nvGrpSpPr>
        <p:grpSpPr bwMode="auto">
          <a:xfrm>
            <a:off x="263525" y="404813"/>
            <a:ext cx="11088688" cy="5610225"/>
            <a:chOff x="263525" y="404664"/>
            <a:chExt cx="11089059" cy="5609595"/>
          </a:xfrm>
        </p:grpSpPr>
        <p:pic>
          <p:nvPicPr>
            <p:cNvPr id="7193" name="图片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525" y="404664"/>
              <a:ext cx="1800200" cy="5609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4" name="图片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552384" y="404664"/>
              <a:ext cx="1800200" cy="5609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5"/>
            <p:cNvSpPr/>
            <p:nvPr/>
          </p:nvSpPr>
          <p:spPr>
            <a:xfrm>
              <a:off x="1919343" y="596729"/>
              <a:ext cx="7777422" cy="5225463"/>
            </a:xfrm>
            <a:prstGeom prst="rect">
              <a:avLst/>
            </a:prstGeom>
            <a:noFill/>
            <a:ln w="38100">
              <a:solidFill>
                <a:srgbClr val="3A1E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7172" name="文本框 11"/>
          <p:cNvSpPr txBox="1">
            <a:spLocks noChangeArrowheads="1"/>
          </p:cNvSpPr>
          <p:nvPr/>
        </p:nvSpPr>
        <p:spPr bwMode="auto">
          <a:xfrm>
            <a:off x="8543925" y="2205038"/>
            <a:ext cx="120015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6600" dirty="0">
                <a:solidFill>
                  <a:srgbClr val="634A3C"/>
                </a:solidFill>
                <a:latin typeface="汉仪青云W" pitchFamily="18" charset="-122"/>
                <a:ea typeface="汉仪青云W" pitchFamily="18" charset="-122"/>
              </a:rPr>
              <a:t>目录</a:t>
            </a:r>
            <a:endParaRPr lang="zh-CN" altLang="en-US" sz="6600" dirty="0">
              <a:solidFill>
                <a:srgbClr val="634A3C"/>
              </a:solidFill>
              <a:latin typeface="汉仪青云W" pitchFamily="18" charset="-122"/>
              <a:ea typeface="汉仪青云W" pitchFamily="18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192963" y="1482725"/>
            <a:ext cx="1296987" cy="3643313"/>
            <a:chOff x="7192963" y="1482725"/>
            <a:chExt cx="1296987" cy="3643313"/>
          </a:xfrm>
        </p:grpSpPr>
        <p:grpSp>
          <p:nvGrpSpPr>
            <p:cNvPr id="7173" name="组合 17"/>
            <p:cNvGrpSpPr/>
            <p:nvPr/>
          </p:nvGrpSpPr>
          <p:grpSpPr bwMode="auto">
            <a:xfrm>
              <a:off x="8089900" y="1482725"/>
              <a:ext cx="303213" cy="3529013"/>
              <a:chOff x="7887295" y="1484784"/>
              <a:chExt cx="304065" cy="3528392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7887295" y="1484784"/>
                <a:ext cx="0" cy="3528392"/>
              </a:xfrm>
              <a:prstGeom prst="line">
                <a:avLst/>
              </a:prstGeom>
              <a:ln w="12700">
                <a:solidFill>
                  <a:srgbClr val="7A5A4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" name="矩形 12"/>
              <p:cNvSpPr/>
              <p:nvPr/>
            </p:nvSpPr>
            <p:spPr>
              <a:xfrm>
                <a:off x="7887295" y="1484784"/>
                <a:ext cx="304065" cy="1225334"/>
              </a:xfrm>
              <a:prstGeom prst="rect">
                <a:avLst/>
              </a:prstGeom>
              <a:solidFill>
                <a:srgbClr val="E7D0B7"/>
              </a:solidFill>
              <a:ln>
                <a:solidFill>
                  <a:srgbClr val="3A1E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1F1713"/>
                  </a:solidFill>
                </a:endParaRPr>
              </a:p>
            </p:txBody>
          </p:sp>
        </p:grpSp>
        <p:sp>
          <p:nvSpPr>
            <p:cNvPr id="7177" name="文本框 18"/>
            <p:cNvSpPr txBox="1">
              <a:spLocks noChangeArrowheads="1"/>
            </p:cNvSpPr>
            <p:nvPr/>
          </p:nvSpPr>
          <p:spPr bwMode="auto">
            <a:xfrm>
              <a:off x="8027988" y="1555750"/>
              <a:ext cx="461962" cy="107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dirty="0">
                  <a:solidFill>
                    <a:srgbClr val="634A3C"/>
                  </a:solidFill>
                  <a:latin typeface="汉仪全唐诗简" pitchFamily="18" charset="-122"/>
                  <a:ea typeface="汉仪全唐诗简" pitchFamily="18" charset="-122"/>
                </a:rPr>
                <a:t>两汉经学</a:t>
              </a:r>
              <a:endParaRPr lang="zh-CN" altLang="en-US" sz="1800" dirty="0">
                <a:solidFill>
                  <a:srgbClr val="634A3C"/>
                </a:solidFill>
                <a:latin typeface="汉仪全唐诗简" pitchFamily="18" charset="-122"/>
                <a:ea typeface="汉仪全唐诗简" pitchFamily="18" charset="-122"/>
              </a:endParaRPr>
            </a:p>
          </p:txBody>
        </p:sp>
        <p:sp>
          <p:nvSpPr>
            <p:cNvPr id="7181" name="文本框 33"/>
            <p:cNvSpPr txBox="1">
              <a:spLocks noChangeArrowheads="1"/>
            </p:cNvSpPr>
            <p:nvPr/>
          </p:nvSpPr>
          <p:spPr bwMode="auto">
            <a:xfrm>
              <a:off x="7192963" y="1482725"/>
              <a:ext cx="830262" cy="3643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400">
                  <a:solidFill>
                    <a:srgbClr val="634A3C"/>
                  </a:solidFill>
                  <a:latin typeface="汉仪全唐诗简" pitchFamily="18" charset="-122"/>
                  <a:ea typeface="汉仪全唐诗简" pitchFamily="18" charset="-122"/>
                </a:rPr>
                <a:t>西汉前期，以黄老之学为尊，直至汉武帝罢黜百家，独尊儒术，儒学开始成为多年来封建主义的主导思想。</a:t>
              </a:r>
              <a:endParaRPr lang="zh-CN" altLang="en-US" sz="1400">
                <a:solidFill>
                  <a:srgbClr val="634A3C"/>
                </a:solidFill>
                <a:latin typeface="汉仪全唐诗简" pitchFamily="18" charset="-122"/>
                <a:ea typeface="汉仪全唐诗简" pitchFamily="18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472113" y="1482725"/>
            <a:ext cx="1331912" cy="3716338"/>
            <a:chOff x="5472113" y="1482725"/>
            <a:chExt cx="1331912" cy="3716338"/>
          </a:xfrm>
        </p:grpSpPr>
        <p:grpSp>
          <p:nvGrpSpPr>
            <p:cNvPr id="7174" name="组合 20"/>
            <p:cNvGrpSpPr/>
            <p:nvPr/>
          </p:nvGrpSpPr>
          <p:grpSpPr bwMode="auto">
            <a:xfrm>
              <a:off x="6421438" y="1482725"/>
              <a:ext cx="304800" cy="3529013"/>
              <a:chOff x="7887295" y="1484784"/>
              <a:chExt cx="304065" cy="3528392"/>
            </a:xfrm>
          </p:grpSpPr>
          <p:cxnSp>
            <p:nvCxnSpPr>
              <p:cNvPr id="22" name="直接连接符 21"/>
              <p:cNvCxnSpPr/>
              <p:nvPr/>
            </p:nvCxnSpPr>
            <p:spPr>
              <a:xfrm>
                <a:off x="7887295" y="1484784"/>
                <a:ext cx="0" cy="3528392"/>
              </a:xfrm>
              <a:prstGeom prst="line">
                <a:avLst/>
              </a:prstGeom>
              <a:ln w="12700">
                <a:solidFill>
                  <a:srgbClr val="7A5A4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" name="矩形 22"/>
              <p:cNvSpPr/>
              <p:nvPr/>
            </p:nvSpPr>
            <p:spPr>
              <a:xfrm>
                <a:off x="7887295" y="1484784"/>
                <a:ext cx="304065" cy="1225334"/>
              </a:xfrm>
              <a:prstGeom prst="rect">
                <a:avLst/>
              </a:prstGeom>
              <a:solidFill>
                <a:srgbClr val="E7D0B7"/>
              </a:solidFill>
              <a:ln>
                <a:solidFill>
                  <a:srgbClr val="3A1E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1F1713"/>
                  </a:solidFill>
                </a:endParaRPr>
              </a:p>
            </p:txBody>
          </p:sp>
        </p:grpSp>
        <p:sp>
          <p:nvSpPr>
            <p:cNvPr id="7178" name="文本框 30"/>
            <p:cNvSpPr txBox="1">
              <a:spLocks noChangeArrowheads="1"/>
            </p:cNvSpPr>
            <p:nvPr/>
          </p:nvSpPr>
          <p:spPr bwMode="auto">
            <a:xfrm>
              <a:off x="6342063" y="1560513"/>
              <a:ext cx="461962" cy="107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dirty="0">
                  <a:solidFill>
                    <a:srgbClr val="634A3C"/>
                  </a:solidFill>
                  <a:latin typeface="汉仪全唐诗简" pitchFamily="18" charset="-122"/>
                  <a:ea typeface="汉仪全唐诗简" pitchFamily="18" charset="-122"/>
                </a:rPr>
                <a:t>魏晋玄学</a:t>
              </a:r>
              <a:endParaRPr lang="zh-CN" altLang="en-US" sz="1800" dirty="0">
                <a:solidFill>
                  <a:srgbClr val="634A3C"/>
                </a:solidFill>
                <a:latin typeface="汉仪全唐诗简" pitchFamily="18" charset="-122"/>
                <a:ea typeface="汉仪全唐诗简" pitchFamily="18" charset="-122"/>
              </a:endParaRPr>
            </a:p>
          </p:txBody>
        </p:sp>
        <p:sp>
          <p:nvSpPr>
            <p:cNvPr id="7182" name="文本框 34"/>
            <p:cNvSpPr txBox="1">
              <a:spLocks noChangeArrowheads="1"/>
            </p:cNvSpPr>
            <p:nvPr/>
          </p:nvSpPr>
          <p:spPr bwMode="auto">
            <a:xfrm>
              <a:off x="5472113" y="1554163"/>
              <a:ext cx="831850" cy="364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400" dirty="0">
                  <a:solidFill>
                    <a:srgbClr val="634A3C"/>
                  </a:solidFill>
                  <a:latin typeface="汉仪全唐诗简" pitchFamily="18" charset="-122"/>
                  <a:ea typeface="汉仪全唐诗简" pitchFamily="18" charset="-122"/>
                </a:rPr>
                <a:t>魏晋玄学，为魏晋时代思想主流，与先秦诸子、两汉经学、隋唐佛学、宋明理学、当代新儒家皆为中国哲学史之重要脉络。</a:t>
              </a:r>
              <a:endParaRPr lang="zh-CN" altLang="en-US" sz="1400" dirty="0">
                <a:solidFill>
                  <a:srgbClr val="634A3C"/>
                </a:solidFill>
                <a:latin typeface="汉仪全唐诗简" pitchFamily="18" charset="-122"/>
                <a:ea typeface="汉仪全唐诗简" pitchFamily="18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886200" y="1482725"/>
            <a:ext cx="1255713" cy="3663950"/>
            <a:chOff x="3886200" y="1482725"/>
            <a:chExt cx="1255713" cy="3663950"/>
          </a:xfrm>
        </p:grpSpPr>
        <p:grpSp>
          <p:nvGrpSpPr>
            <p:cNvPr id="7175" name="组合 23"/>
            <p:cNvGrpSpPr/>
            <p:nvPr/>
          </p:nvGrpSpPr>
          <p:grpSpPr bwMode="auto">
            <a:xfrm>
              <a:off x="4752975" y="1482725"/>
              <a:ext cx="303213" cy="3529013"/>
              <a:chOff x="7887295" y="1484784"/>
              <a:chExt cx="304065" cy="3528392"/>
            </a:xfrm>
          </p:grpSpPr>
          <p:cxnSp>
            <p:nvCxnSpPr>
              <p:cNvPr id="25" name="直接连接符 24"/>
              <p:cNvCxnSpPr/>
              <p:nvPr/>
            </p:nvCxnSpPr>
            <p:spPr>
              <a:xfrm>
                <a:off x="7887295" y="1484784"/>
                <a:ext cx="0" cy="3528392"/>
              </a:xfrm>
              <a:prstGeom prst="line">
                <a:avLst/>
              </a:prstGeom>
              <a:ln w="12700">
                <a:solidFill>
                  <a:srgbClr val="7A5A4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" name="矩形 25"/>
              <p:cNvSpPr/>
              <p:nvPr/>
            </p:nvSpPr>
            <p:spPr>
              <a:xfrm>
                <a:off x="7887295" y="1484784"/>
                <a:ext cx="304065" cy="1225334"/>
              </a:xfrm>
              <a:prstGeom prst="rect">
                <a:avLst/>
              </a:prstGeom>
              <a:solidFill>
                <a:srgbClr val="E7D0B7"/>
              </a:solidFill>
              <a:ln>
                <a:solidFill>
                  <a:srgbClr val="3A1E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1F1713"/>
                  </a:solidFill>
                </a:endParaRPr>
              </a:p>
            </p:txBody>
          </p:sp>
        </p:grpSp>
        <p:sp>
          <p:nvSpPr>
            <p:cNvPr id="7180" name="文本框 32"/>
            <p:cNvSpPr txBox="1">
              <a:spLocks noChangeArrowheads="1"/>
            </p:cNvSpPr>
            <p:nvPr/>
          </p:nvSpPr>
          <p:spPr bwMode="auto">
            <a:xfrm>
              <a:off x="4679950" y="1554163"/>
              <a:ext cx="461963" cy="1081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dirty="0">
                  <a:solidFill>
                    <a:srgbClr val="634A3C"/>
                  </a:solidFill>
                  <a:latin typeface="汉仪全唐诗简" pitchFamily="18" charset="-122"/>
                  <a:ea typeface="汉仪全唐诗简" pitchFamily="18" charset="-122"/>
                </a:rPr>
                <a:t>隋唐道学</a:t>
              </a:r>
              <a:endParaRPr lang="zh-CN" altLang="en-US" sz="1800" dirty="0">
                <a:solidFill>
                  <a:srgbClr val="634A3C"/>
                </a:solidFill>
                <a:latin typeface="汉仪全唐诗简" pitchFamily="18" charset="-122"/>
                <a:ea typeface="汉仪全唐诗简" pitchFamily="18" charset="-122"/>
              </a:endParaRPr>
            </a:p>
          </p:txBody>
        </p:sp>
        <p:sp>
          <p:nvSpPr>
            <p:cNvPr id="7183" name="文本框 34"/>
            <p:cNvSpPr txBox="1">
              <a:spLocks noChangeArrowheads="1"/>
            </p:cNvSpPr>
            <p:nvPr/>
          </p:nvSpPr>
          <p:spPr bwMode="auto">
            <a:xfrm>
              <a:off x="3886200" y="1503363"/>
              <a:ext cx="830263" cy="3643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400" dirty="0">
                  <a:solidFill>
                    <a:srgbClr val="634A3C"/>
                  </a:solidFill>
                  <a:latin typeface="汉仪全唐诗简" pitchFamily="18" charset="-122"/>
                  <a:ea typeface="汉仪全唐诗简" pitchFamily="18" charset="-122"/>
                </a:rPr>
                <a:t>通过认真严密的理论分析，建立了中国哲学史上第一个包含本体论</a:t>
              </a:r>
              <a:r>
                <a:rPr lang="en-US" altLang="zh-CN" sz="1400" dirty="0">
                  <a:solidFill>
                    <a:srgbClr val="634A3C"/>
                  </a:solidFill>
                  <a:latin typeface="汉仪全唐诗简" pitchFamily="18" charset="-122"/>
                  <a:ea typeface="汉仪全唐诗简" pitchFamily="18" charset="-122"/>
                </a:rPr>
                <a:t>,</a:t>
              </a:r>
              <a:r>
                <a:rPr lang="zh-CN" altLang="en-US" sz="1400" dirty="0">
                  <a:solidFill>
                    <a:srgbClr val="634A3C"/>
                  </a:solidFill>
                  <a:latin typeface="汉仪全唐诗简" pitchFamily="18" charset="-122"/>
                  <a:ea typeface="汉仪全唐诗简" pitchFamily="18" charset="-122"/>
                </a:rPr>
                <a:t>在华夏哲学史上具有重要地位。</a:t>
              </a:r>
              <a:endParaRPr lang="zh-CN" altLang="en-US" sz="1400" dirty="0">
                <a:solidFill>
                  <a:srgbClr val="634A3C"/>
                </a:solidFill>
                <a:latin typeface="汉仪全唐诗简" pitchFamily="18" charset="-122"/>
                <a:ea typeface="汉仪全唐诗简" pitchFamily="18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178050" y="1482725"/>
            <a:ext cx="1288790" cy="3651250"/>
            <a:chOff x="2178050" y="1482725"/>
            <a:chExt cx="1288790" cy="3651250"/>
          </a:xfrm>
        </p:grpSpPr>
        <p:sp>
          <p:nvSpPr>
            <p:cNvPr id="7184" name="文本框 34"/>
            <p:cNvSpPr txBox="1">
              <a:spLocks noChangeArrowheads="1"/>
            </p:cNvSpPr>
            <p:nvPr/>
          </p:nvSpPr>
          <p:spPr bwMode="auto">
            <a:xfrm>
              <a:off x="2178050" y="1490663"/>
              <a:ext cx="831850" cy="3643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400" dirty="0">
                  <a:solidFill>
                    <a:srgbClr val="634A3C"/>
                  </a:solidFill>
                  <a:latin typeface="汉仪全唐诗简" pitchFamily="18" charset="-122"/>
                  <a:ea typeface="汉仪全唐诗简" pitchFamily="18" charset="-122"/>
                </a:rPr>
                <a:t>宋明理学，即为两宋至明代的儒学。虽然是儒学，但同时借鉴了道家、玄学甚至是道教和佛学的思想。</a:t>
              </a:r>
              <a:endParaRPr lang="zh-CN" altLang="en-US" sz="1400" dirty="0">
                <a:solidFill>
                  <a:srgbClr val="634A3C"/>
                </a:solidFill>
                <a:latin typeface="汉仪全唐诗简" pitchFamily="18" charset="-122"/>
                <a:ea typeface="汉仪全唐诗简" pitchFamily="18" charset="-122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3005175" y="1482725"/>
              <a:ext cx="461665" cy="3529013"/>
              <a:chOff x="3005175" y="1482725"/>
              <a:chExt cx="461665" cy="3529013"/>
            </a:xfrm>
          </p:grpSpPr>
          <p:grpSp>
            <p:nvGrpSpPr>
              <p:cNvPr id="7176" name="组合 26"/>
              <p:cNvGrpSpPr/>
              <p:nvPr/>
            </p:nvGrpSpPr>
            <p:grpSpPr bwMode="auto">
              <a:xfrm>
                <a:off x="3084513" y="1482725"/>
                <a:ext cx="304800" cy="3529013"/>
                <a:chOff x="7887295" y="1484784"/>
                <a:chExt cx="304065" cy="3528392"/>
              </a:xfrm>
            </p:grpSpPr>
            <p:cxnSp>
              <p:nvCxnSpPr>
                <p:cNvPr id="28" name="直接连接符 27"/>
                <p:cNvCxnSpPr/>
                <p:nvPr/>
              </p:nvCxnSpPr>
              <p:spPr>
                <a:xfrm>
                  <a:off x="7887295" y="1484784"/>
                  <a:ext cx="0" cy="3528392"/>
                </a:xfrm>
                <a:prstGeom prst="line">
                  <a:avLst/>
                </a:prstGeom>
                <a:ln w="12700">
                  <a:solidFill>
                    <a:srgbClr val="7A5A4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9" name="矩形 28"/>
                <p:cNvSpPr/>
                <p:nvPr/>
              </p:nvSpPr>
              <p:spPr>
                <a:xfrm>
                  <a:off x="7887295" y="1484784"/>
                  <a:ext cx="304065" cy="1225334"/>
                </a:xfrm>
                <a:prstGeom prst="rect">
                  <a:avLst/>
                </a:prstGeom>
                <a:solidFill>
                  <a:srgbClr val="E7D0B7"/>
                </a:solidFill>
                <a:ln>
                  <a:solidFill>
                    <a:srgbClr val="3A1E1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dirty="0">
                    <a:solidFill>
                      <a:srgbClr val="1F1713"/>
                    </a:solidFill>
                  </a:endParaRPr>
                </a:p>
              </p:txBody>
            </p:sp>
          </p:grpSp>
          <p:sp>
            <p:nvSpPr>
              <p:cNvPr id="30" name="文本框 32"/>
              <p:cNvSpPr txBox="1">
                <a:spLocks noChangeArrowheads="1"/>
              </p:cNvSpPr>
              <p:nvPr/>
            </p:nvSpPr>
            <p:spPr bwMode="auto">
              <a:xfrm>
                <a:off x="3005175" y="1547948"/>
                <a:ext cx="461665" cy="1081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800" dirty="0">
                    <a:solidFill>
                      <a:srgbClr val="634A3C"/>
                    </a:solidFill>
                    <a:latin typeface="汉仪全唐诗简" pitchFamily="18" charset="-122"/>
                    <a:ea typeface="汉仪全唐诗简" pitchFamily="18" charset="-122"/>
                  </a:rPr>
                  <a:t>宋明理学</a:t>
                </a:r>
                <a:endParaRPr lang="zh-CN" altLang="en-US" sz="1800" dirty="0">
                  <a:solidFill>
                    <a:srgbClr val="634A3C"/>
                  </a:solidFill>
                  <a:latin typeface="汉仪全唐诗简" pitchFamily="18" charset="-122"/>
                  <a:ea typeface="汉仪全唐诗简" pitchFamily="18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551">
        <p14:reveal/>
      </p:transition>
    </mc:Choice>
    <mc:Fallback>
      <p:transition spd="slow" advTm="55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/>
          <p:cNvSpPr/>
          <p:nvPr/>
        </p:nvSpPr>
        <p:spPr>
          <a:xfrm>
            <a:off x="2424113" y="-25400"/>
            <a:ext cx="6883400" cy="6883400"/>
          </a:xfrm>
          <a:prstGeom prst="ellipse">
            <a:avLst/>
          </a:prstGeom>
          <a:solidFill>
            <a:srgbClr val="E7D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4035" name="文本框 10"/>
          <p:cNvSpPr txBox="1">
            <a:spLocks noChangeArrowheads="1"/>
          </p:cNvSpPr>
          <p:nvPr/>
        </p:nvSpPr>
        <p:spPr bwMode="auto">
          <a:xfrm>
            <a:off x="3706813" y="3932238"/>
            <a:ext cx="5270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此处可添加横版文字此处可添加横版文字</a:t>
            </a:r>
            <a:endParaRPr lang="en-US" altLang="zh-CN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en-US" altLang="zh-CN"/>
          </a:p>
          <a:p>
            <a:endParaRPr lang="zh-CN" altLang="en-US"/>
          </a:p>
        </p:txBody>
      </p:sp>
      <p:sp>
        <p:nvSpPr>
          <p:cNvPr id="44036" name="文本框 13"/>
          <p:cNvSpPr txBox="1">
            <a:spLocks noChangeArrowheads="1"/>
          </p:cNvSpPr>
          <p:nvPr/>
        </p:nvSpPr>
        <p:spPr bwMode="auto">
          <a:xfrm>
            <a:off x="3722688" y="2852738"/>
            <a:ext cx="5270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此处可添加横版文字此处可添加横版文字</a:t>
            </a:r>
            <a:endParaRPr lang="en-US" altLang="zh-CN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en-US" altLang="zh-CN"/>
          </a:p>
          <a:p>
            <a:endParaRPr lang="zh-CN" altLang="en-US"/>
          </a:p>
        </p:txBody>
      </p:sp>
      <p:sp>
        <p:nvSpPr>
          <p:cNvPr id="44037" name="文本框 14"/>
          <p:cNvSpPr txBox="1">
            <a:spLocks noChangeArrowheads="1"/>
          </p:cNvSpPr>
          <p:nvPr/>
        </p:nvSpPr>
        <p:spPr bwMode="auto">
          <a:xfrm>
            <a:off x="3706813" y="1773238"/>
            <a:ext cx="5270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此处可添加横版文字此处可添加横版文字</a:t>
            </a:r>
            <a:endParaRPr lang="en-US" altLang="zh-CN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en-US" altLang="zh-CN"/>
          </a:p>
          <a:p>
            <a:endParaRPr lang="zh-CN" altLang="en-US"/>
          </a:p>
        </p:txBody>
      </p:sp>
      <p:pic>
        <p:nvPicPr>
          <p:cNvPr id="44038" name="图片 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4532313"/>
            <a:ext cx="131603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454">
        <p14:ripple/>
      </p:transition>
    </mc:Choice>
    <mc:Fallback>
      <p:transition spd="slow" advTm="24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9428163" y="476250"/>
            <a:ext cx="0" cy="6264275"/>
          </a:xfrm>
          <a:prstGeom prst="line">
            <a:avLst/>
          </a:prstGeom>
          <a:ln w="12700">
            <a:solidFill>
              <a:srgbClr val="7A5A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9023350" y="2524125"/>
            <a:ext cx="431800" cy="1943100"/>
          </a:xfrm>
          <a:prstGeom prst="rect">
            <a:avLst/>
          </a:prstGeom>
          <a:solidFill>
            <a:srgbClr val="644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1F1713"/>
              </a:solidFill>
            </a:endParaRPr>
          </a:p>
        </p:txBody>
      </p:sp>
      <p:sp>
        <p:nvSpPr>
          <p:cNvPr id="46084" name="文本框 11"/>
          <p:cNvSpPr txBox="1">
            <a:spLocks noChangeArrowheads="1"/>
          </p:cNvSpPr>
          <p:nvPr/>
        </p:nvSpPr>
        <p:spPr bwMode="auto">
          <a:xfrm>
            <a:off x="9859785" y="1071546"/>
            <a:ext cx="1200329" cy="427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6600" dirty="0">
                <a:solidFill>
                  <a:srgbClr val="634A3C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谢谢观赏</a:t>
            </a:r>
            <a:endParaRPr lang="zh-CN" altLang="en-US" sz="6600" dirty="0">
              <a:solidFill>
                <a:srgbClr val="634A3C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9063" y="115888"/>
            <a:ext cx="11953875" cy="6626225"/>
          </a:xfrm>
          <a:prstGeom prst="rect">
            <a:avLst/>
          </a:prstGeom>
          <a:noFill/>
          <a:ln w="19050">
            <a:solidFill>
              <a:srgbClr val="4D3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6086" name="文本框 4"/>
          <p:cNvSpPr txBox="1">
            <a:spLocks noChangeArrowheads="1"/>
          </p:cNvSpPr>
          <p:nvPr/>
        </p:nvSpPr>
        <p:spPr bwMode="auto">
          <a:xfrm>
            <a:off x="3705225" y="776288"/>
            <a:ext cx="5759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rgbClr val="634A3C"/>
                </a:solidFill>
                <a:latin typeface="汉仪全唐诗简" pitchFamily="18" charset="-122"/>
                <a:ea typeface="汉仪全唐诗简" pitchFamily="18" charset="-122"/>
              </a:rPr>
              <a:t>日出东南隅，照我秦氏楼。秦氏有好女，自名为罗敷。</a:t>
            </a:r>
            <a:endParaRPr lang="zh-CN" altLang="en-US" sz="1800">
              <a:solidFill>
                <a:srgbClr val="634A3C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rgbClr val="634A3C"/>
                </a:solidFill>
                <a:latin typeface="汉仪全唐诗简" pitchFamily="18" charset="-122"/>
                <a:ea typeface="汉仪全唐诗简" pitchFamily="18" charset="-122"/>
              </a:rPr>
              <a:t>罗敷善蚕桑，采桑城南隅。青丝为笼系，桂枝为笼钩。</a:t>
            </a:r>
            <a:endParaRPr lang="zh-CN" altLang="en-US" sz="1800">
              <a:solidFill>
                <a:srgbClr val="634A3C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pic>
        <p:nvPicPr>
          <p:cNvPr id="46087" name="图片 1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00213"/>
            <a:ext cx="524668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518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34963" y="242888"/>
            <a:ext cx="11433175" cy="6337300"/>
          </a:xfrm>
          <a:prstGeom prst="rect">
            <a:avLst/>
          </a:prstGeom>
          <a:solidFill>
            <a:srgbClr val="EBD8C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9219" name="组合 4"/>
          <p:cNvGrpSpPr/>
          <p:nvPr/>
        </p:nvGrpSpPr>
        <p:grpSpPr bwMode="auto">
          <a:xfrm>
            <a:off x="6681788" y="1628775"/>
            <a:ext cx="1143000" cy="1123950"/>
            <a:chOff x="7002523" y="1952204"/>
            <a:chExt cx="1142286" cy="1124307"/>
          </a:xfrm>
        </p:grpSpPr>
        <p:pic>
          <p:nvPicPr>
            <p:cNvPr id="9225" name="图片 2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2523" y="1952204"/>
              <a:ext cx="1142286" cy="1124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文本框 3"/>
            <p:cNvSpPr txBox="1"/>
            <p:nvPr/>
          </p:nvSpPr>
          <p:spPr>
            <a:xfrm>
              <a:off x="7362660" y="2060188"/>
              <a:ext cx="360138" cy="101632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sz="2000" kern="800" spc="-100" dirty="0">
                  <a:latin typeface="汉仪程行简" panose="00020600040101010101" pitchFamily="18" charset="-122"/>
                  <a:ea typeface="汉仪程行简" panose="00020600040101010101" pitchFamily="18" charset="-122"/>
                </a:rPr>
                <a:t>第壹章</a:t>
              </a:r>
              <a:endParaRPr lang="zh-CN" altLang="en-US" sz="2000" kern="800" spc="-100" dirty="0">
                <a:latin typeface="汉仪程行简" panose="00020600040101010101" pitchFamily="18" charset="-122"/>
                <a:ea typeface="汉仪程行简" panose="00020600040101010101" pitchFamily="18" charset="-122"/>
              </a:endParaRPr>
            </a:p>
          </p:txBody>
        </p:sp>
      </p:grpSp>
      <p:sp>
        <p:nvSpPr>
          <p:cNvPr id="9220" name="文本框 18"/>
          <p:cNvSpPr txBox="1">
            <a:spLocks noChangeArrowheads="1"/>
          </p:cNvSpPr>
          <p:nvPr/>
        </p:nvSpPr>
        <p:spPr bwMode="auto">
          <a:xfrm>
            <a:off x="5678826" y="1830388"/>
            <a:ext cx="1015663" cy="395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5400" dirty="0">
                <a:solidFill>
                  <a:srgbClr val="634A3C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两汉经学</a:t>
            </a:r>
            <a:endParaRPr lang="zh-CN" altLang="en-US" sz="5400" dirty="0">
              <a:solidFill>
                <a:srgbClr val="634A3C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9221" name="文本框 33"/>
          <p:cNvSpPr txBox="1">
            <a:spLocks noChangeArrowheads="1"/>
          </p:cNvSpPr>
          <p:nvPr/>
        </p:nvSpPr>
        <p:spPr bwMode="auto">
          <a:xfrm>
            <a:off x="4764088" y="1628775"/>
            <a:ext cx="830262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400" dirty="0">
                <a:solidFill>
                  <a:srgbClr val="634A3C"/>
                </a:solidFill>
                <a:latin typeface="汉仪全唐诗简" pitchFamily="18" charset="-122"/>
                <a:ea typeface="汉仪全唐诗简" pitchFamily="18" charset="-122"/>
              </a:rPr>
              <a:t>西汉前期，以黄老之学为尊，直至汉武帝罢黜百家，独尊儒术，儒学开始成为多年来封建主义的主导思想。</a:t>
            </a:r>
            <a:endParaRPr lang="zh-CN" altLang="en-US" sz="1400" dirty="0">
              <a:solidFill>
                <a:srgbClr val="634A3C"/>
              </a:solidFill>
              <a:latin typeface="汉仪全唐诗简" pitchFamily="18" charset="-122"/>
              <a:ea typeface="汉仪全唐诗简" pitchFamily="18" charset="-122"/>
            </a:endParaRPr>
          </a:p>
        </p:txBody>
      </p:sp>
      <p:pic>
        <p:nvPicPr>
          <p:cNvPr id="9222" name="图片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076700"/>
            <a:ext cx="1703387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直接连接符 9"/>
          <p:cNvCxnSpPr/>
          <p:nvPr/>
        </p:nvCxnSpPr>
        <p:spPr>
          <a:xfrm>
            <a:off x="5735638" y="1938338"/>
            <a:ext cx="0" cy="2771775"/>
          </a:xfrm>
          <a:prstGeom prst="line">
            <a:avLst/>
          </a:prstGeom>
          <a:ln w="12700">
            <a:solidFill>
              <a:srgbClr val="3A1E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4" name="图片 4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938" y="242888"/>
            <a:ext cx="3509962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257">
        <p14:switch dir="r"/>
      </p:transition>
    </mc:Choice>
    <mc:Fallback>
      <p:transition spd="slow" advTm="52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  <p:bldP spid="92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28575" y="2232025"/>
            <a:ext cx="12192000" cy="3671888"/>
          </a:xfrm>
          <a:prstGeom prst="rect">
            <a:avLst/>
          </a:prstGeom>
          <a:solidFill>
            <a:srgbClr val="EBD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11271" name="图片 1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438" y="795338"/>
            <a:ext cx="1471612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857250" y="1917700"/>
            <a:ext cx="649288" cy="647700"/>
            <a:chOff x="857250" y="1917700"/>
            <a:chExt cx="649288" cy="647700"/>
          </a:xfrm>
        </p:grpSpPr>
        <p:sp>
          <p:nvSpPr>
            <p:cNvPr id="4" name="矩形 3"/>
            <p:cNvSpPr/>
            <p:nvPr/>
          </p:nvSpPr>
          <p:spPr>
            <a:xfrm>
              <a:off x="857250" y="1917700"/>
              <a:ext cx="649288" cy="647700"/>
            </a:xfrm>
            <a:prstGeom prst="rect">
              <a:avLst/>
            </a:prstGeom>
            <a:noFill/>
            <a:ln>
              <a:solidFill>
                <a:srgbClr val="634A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  <p:sp>
          <p:nvSpPr>
            <p:cNvPr id="11274" name="文本框 22"/>
            <p:cNvSpPr txBox="1">
              <a:spLocks noChangeArrowheads="1"/>
            </p:cNvSpPr>
            <p:nvPr/>
          </p:nvSpPr>
          <p:spPr bwMode="auto">
            <a:xfrm>
              <a:off x="857250" y="1919288"/>
              <a:ext cx="649288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zh-CN" altLang="en-US" sz="3600" dirty="0">
                  <a:solidFill>
                    <a:srgbClr val="644B3D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诗</a:t>
              </a:r>
              <a:endParaRPr lang="zh-CN" altLang="en-US" sz="3600" dirty="0">
                <a:solidFill>
                  <a:srgbClr val="644B3D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919288" y="1917700"/>
            <a:ext cx="649287" cy="647700"/>
            <a:chOff x="1919288" y="1917700"/>
            <a:chExt cx="649287" cy="647700"/>
          </a:xfrm>
        </p:grpSpPr>
        <p:sp>
          <p:nvSpPr>
            <p:cNvPr id="10" name="矩形 9"/>
            <p:cNvSpPr/>
            <p:nvPr/>
          </p:nvSpPr>
          <p:spPr>
            <a:xfrm>
              <a:off x="1920875" y="1917700"/>
              <a:ext cx="647700" cy="647700"/>
            </a:xfrm>
            <a:prstGeom prst="rect">
              <a:avLst/>
            </a:prstGeom>
            <a:noFill/>
            <a:ln>
              <a:solidFill>
                <a:srgbClr val="634A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  <p:sp>
          <p:nvSpPr>
            <p:cNvPr id="11275" name="文本框 26"/>
            <p:cNvSpPr txBox="1">
              <a:spLocks noChangeArrowheads="1"/>
            </p:cNvSpPr>
            <p:nvPr/>
          </p:nvSpPr>
          <p:spPr bwMode="auto">
            <a:xfrm>
              <a:off x="1919288" y="1919288"/>
              <a:ext cx="649287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zh-CN" altLang="en-US" sz="3600" dirty="0">
                  <a:solidFill>
                    <a:srgbClr val="644B3D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书</a:t>
              </a:r>
              <a:endParaRPr lang="zh-CN" altLang="en-US" sz="3600" dirty="0">
                <a:solidFill>
                  <a:srgbClr val="644B3D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940050" y="1917700"/>
            <a:ext cx="688975" cy="647700"/>
            <a:chOff x="2940050" y="1917700"/>
            <a:chExt cx="688975" cy="647700"/>
          </a:xfrm>
        </p:grpSpPr>
        <p:sp>
          <p:nvSpPr>
            <p:cNvPr id="14" name="矩形 13"/>
            <p:cNvSpPr/>
            <p:nvPr/>
          </p:nvSpPr>
          <p:spPr>
            <a:xfrm>
              <a:off x="2981325" y="1917700"/>
              <a:ext cx="647700" cy="647700"/>
            </a:xfrm>
            <a:prstGeom prst="rect">
              <a:avLst/>
            </a:prstGeom>
            <a:noFill/>
            <a:ln>
              <a:solidFill>
                <a:srgbClr val="634A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  <p:sp>
          <p:nvSpPr>
            <p:cNvPr id="11276" name="文本框 27"/>
            <p:cNvSpPr txBox="1">
              <a:spLocks noChangeArrowheads="1"/>
            </p:cNvSpPr>
            <p:nvPr/>
          </p:nvSpPr>
          <p:spPr bwMode="auto">
            <a:xfrm>
              <a:off x="2940050" y="1919288"/>
              <a:ext cx="649288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zh-CN" altLang="en-US" sz="3600">
                  <a:solidFill>
                    <a:srgbClr val="644B3D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礼</a:t>
              </a:r>
              <a:endParaRPr lang="zh-CN" altLang="en-US" sz="3600">
                <a:solidFill>
                  <a:srgbClr val="644B3D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037013" y="1917700"/>
            <a:ext cx="654050" cy="647700"/>
            <a:chOff x="4037013" y="1917700"/>
            <a:chExt cx="654050" cy="647700"/>
          </a:xfrm>
        </p:grpSpPr>
        <p:sp>
          <p:nvSpPr>
            <p:cNvPr id="15" name="矩形 14"/>
            <p:cNvSpPr/>
            <p:nvPr/>
          </p:nvSpPr>
          <p:spPr>
            <a:xfrm>
              <a:off x="4043363" y="1917700"/>
              <a:ext cx="647700" cy="647700"/>
            </a:xfrm>
            <a:prstGeom prst="rect">
              <a:avLst/>
            </a:prstGeom>
            <a:noFill/>
            <a:ln>
              <a:solidFill>
                <a:srgbClr val="634A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  <p:sp>
          <p:nvSpPr>
            <p:cNvPr id="11277" name="文本框 28"/>
            <p:cNvSpPr txBox="1">
              <a:spLocks noChangeArrowheads="1"/>
            </p:cNvSpPr>
            <p:nvPr/>
          </p:nvSpPr>
          <p:spPr bwMode="auto">
            <a:xfrm>
              <a:off x="4037013" y="1919288"/>
              <a:ext cx="649287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zh-CN" altLang="en-US" sz="3600">
                  <a:solidFill>
                    <a:srgbClr val="644B3D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易</a:t>
              </a:r>
              <a:endParaRPr lang="zh-CN" altLang="en-US" sz="3600">
                <a:solidFill>
                  <a:srgbClr val="644B3D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105400" y="1917700"/>
            <a:ext cx="650875" cy="647700"/>
            <a:chOff x="5105400" y="1917700"/>
            <a:chExt cx="650875" cy="647700"/>
          </a:xfrm>
        </p:grpSpPr>
        <p:sp>
          <p:nvSpPr>
            <p:cNvPr id="24" name="矩形 23"/>
            <p:cNvSpPr/>
            <p:nvPr/>
          </p:nvSpPr>
          <p:spPr>
            <a:xfrm>
              <a:off x="5105400" y="1917700"/>
              <a:ext cx="649288" cy="647700"/>
            </a:xfrm>
            <a:prstGeom prst="rect">
              <a:avLst/>
            </a:prstGeom>
            <a:noFill/>
            <a:ln>
              <a:solidFill>
                <a:srgbClr val="634A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  <p:sp>
          <p:nvSpPr>
            <p:cNvPr id="11278" name="文本框 29"/>
            <p:cNvSpPr txBox="1">
              <a:spLocks noChangeArrowheads="1"/>
            </p:cNvSpPr>
            <p:nvPr/>
          </p:nvSpPr>
          <p:spPr bwMode="auto">
            <a:xfrm>
              <a:off x="5106988" y="1919288"/>
              <a:ext cx="649287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zh-CN" altLang="en-US" sz="3600">
                  <a:solidFill>
                    <a:srgbClr val="644B3D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乐</a:t>
              </a:r>
              <a:endParaRPr lang="zh-CN" altLang="en-US" sz="3600">
                <a:solidFill>
                  <a:srgbClr val="644B3D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167438" y="1917700"/>
            <a:ext cx="1223962" cy="647700"/>
            <a:chOff x="6167438" y="1917700"/>
            <a:chExt cx="1223962" cy="647700"/>
          </a:xfrm>
        </p:grpSpPr>
        <p:sp>
          <p:nvSpPr>
            <p:cNvPr id="25" name="矩形 24"/>
            <p:cNvSpPr/>
            <p:nvPr/>
          </p:nvSpPr>
          <p:spPr>
            <a:xfrm>
              <a:off x="6167438" y="1917700"/>
              <a:ext cx="1096962" cy="647700"/>
            </a:xfrm>
            <a:prstGeom prst="rect">
              <a:avLst/>
            </a:prstGeom>
            <a:noFill/>
            <a:ln>
              <a:solidFill>
                <a:srgbClr val="634A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  <p:sp>
          <p:nvSpPr>
            <p:cNvPr id="11279" name="文本框 30"/>
            <p:cNvSpPr txBox="1">
              <a:spLocks noChangeArrowheads="1"/>
            </p:cNvSpPr>
            <p:nvPr/>
          </p:nvSpPr>
          <p:spPr bwMode="auto">
            <a:xfrm>
              <a:off x="6167438" y="1919288"/>
              <a:ext cx="1223962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zh-CN" altLang="en-US" sz="3600">
                  <a:solidFill>
                    <a:srgbClr val="644B3D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春秋</a:t>
              </a:r>
              <a:endParaRPr lang="zh-CN" altLang="en-US" sz="3600">
                <a:solidFill>
                  <a:srgbClr val="644B3D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</p:grpSp>
      <p:sp>
        <p:nvSpPr>
          <p:cNvPr id="11280" name="文本框 25"/>
          <p:cNvSpPr txBox="1">
            <a:spLocks noChangeArrowheads="1"/>
          </p:cNvSpPr>
          <p:nvPr/>
        </p:nvSpPr>
        <p:spPr bwMode="auto">
          <a:xfrm>
            <a:off x="341313" y="3392488"/>
            <a:ext cx="1145063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 dirty="0">
                <a:solidFill>
                  <a:srgbClr val="644B3D"/>
                </a:solidFill>
              </a:rPr>
              <a:t>       </a:t>
            </a:r>
            <a:r>
              <a:rPr lang="zh-CN" altLang="en-US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经学是指中国古代研究儒家经典学说，并阐明其含义的学问。孔子晚年编订和整理了一些传统的文献，形成了</a:t>
            </a:r>
            <a:r>
              <a:rPr lang="en-US" altLang="zh-CN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《</a:t>
            </a:r>
            <a:r>
              <a:rPr lang="zh-CN" altLang="en-US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诗</a:t>
            </a:r>
            <a:r>
              <a:rPr lang="en-US" altLang="zh-CN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》</a:t>
            </a:r>
            <a:r>
              <a:rPr lang="zh-CN" altLang="en-US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、</a:t>
            </a:r>
            <a:r>
              <a:rPr lang="en-US" altLang="zh-CN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《</a:t>
            </a:r>
            <a:r>
              <a:rPr lang="zh-CN" altLang="en-US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书</a:t>
            </a:r>
            <a:r>
              <a:rPr lang="en-US" altLang="zh-CN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》</a:t>
            </a:r>
            <a:r>
              <a:rPr lang="zh-CN" altLang="en-US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、</a:t>
            </a:r>
            <a:r>
              <a:rPr lang="en-US" altLang="zh-CN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《</a:t>
            </a:r>
            <a:r>
              <a:rPr lang="zh-CN" altLang="en-US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礼</a:t>
            </a:r>
            <a:r>
              <a:rPr lang="en-US" altLang="zh-CN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》</a:t>
            </a:r>
            <a:r>
              <a:rPr lang="zh-CN" altLang="en-US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、</a:t>
            </a:r>
            <a:r>
              <a:rPr lang="en-US" altLang="zh-CN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《</a:t>
            </a:r>
            <a:r>
              <a:rPr lang="zh-CN" altLang="en-US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易</a:t>
            </a:r>
            <a:r>
              <a:rPr lang="en-US" altLang="zh-CN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》</a:t>
            </a:r>
            <a:r>
              <a:rPr lang="zh-CN" altLang="en-US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、</a:t>
            </a:r>
            <a:r>
              <a:rPr lang="en-US" altLang="zh-CN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《</a:t>
            </a:r>
            <a:r>
              <a:rPr lang="zh-CN" altLang="en-US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乐</a:t>
            </a:r>
            <a:r>
              <a:rPr lang="en-US" altLang="zh-CN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》</a:t>
            </a:r>
            <a:r>
              <a:rPr lang="zh-CN" altLang="en-US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、</a:t>
            </a:r>
            <a:r>
              <a:rPr lang="en-US" altLang="zh-CN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《</a:t>
            </a:r>
            <a:r>
              <a:rPr lang="zh-CN" altLang="en-US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春秋</a:t>
            </a:r>
            <a:r>
              <a:rPr lang="en-US" altLang="zh-CN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》</a:t>
            </a:r>
            <a:r>
              <a:rPr lang="zh-CN" altLang="en-US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六经，这六经被人们公认为宝典。汉武帝即位后，实行“罢黜百家，独尊儒术”建议，使得经学日益兴盛和发展起来。汉代经学分古文经学和今文经学，学者在研习的过程中形成了两种思想派别，后经相互争辩、互相渗透和整合，初步实现了经学的统一。汉朝是经学发展最为繁荣和昌盛的时期，在这一过程中，儒生通过对经学进行阐述发展的过程，使经学的思想深深渗透到普通民众之中。</a:t>
            </a:r>
            <a:endParaRPr lang="zh-CN" altLang="en-US" dirty="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7709">
        <p15:prstTrans prst="pageCurlDouble"/>
      </p:transition>
    </mc:Choice>
    <mc:Fallback>
      <p:transition spd="slow" advTm="77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28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23888" y="331788"/>
            <a:ext cx="5976937" cy="6192837"/>
          </a:xfrm>
          <a:prstGeom prst="rect">
            <a:avLst/>
          </a:prstGeom>
          <a:noFill/>
          <a:ln>
            <a:solidFill>
              <a:srgbClr val="634A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5375275" y="2349500"/>
            <a:ext cx="0" cy="1585913"/>
          </a:xfrm>
          <a:prstGeom prst="line">
            <a:avLst/>
          </a:prstGeom>
          <a:ln>
            <a:solidFill>
              <a:srgbClr val="634A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898650" y="763588"/>
            <a:ext cx="4564064" cy="5329237"/>
            <a:chOff x="1898650" y="763588"/>
            <a:chExt cx="4564064" cy="5329237"/>
          </a:xfrm>
        </p:grpSpPr>
        <p:sp>
          <p:nvSpPr>
            <p:cNvPr id="13315" name="文本框 34"/>
            <p:cNvSpPr txBox="1">
              <a:spLocks noChangeArrowheads="1"/>
            </p:cNvSpPr>
            <p:nvPr/>
          </p:nvSpPr>
          <p:spPr bwMode="auto">
            <a:xfrm>
              <a:off x="1898650" y="763588"/>
              <a:ext cx="3140075" cy="532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600" dirty="0">
                  <a:solidFill>
                    <a:srgbClr val="634A3C"/>
                  </a:solidFill>
                  <a:latin typeface="汉仪全唐诗简" pitchFamily="18" charset="-122"/>
                  <a:ea typeface="汉仪全唐诗简" pitchFamily="18" charset="-122"/>
                </a:rPr>
                <a:t>       诗，是中国古代文艺文字的总称。诗是最古老也是最具有文学特质的文学样式。来源于古代人们的劳动号子和民歌，原是诗与歌的总称。开始诗和歌不分，诗和音乐、舞蹈结合在一起，统称为诗歌。</a:t>
              </a:r>
              <a:endParaRPr lang="en-US" altLang="zh-CN" sz="1600" dirty="0">
                <a:solidFill>
                  <a:srgbClr val="634A3C"/>
                </a:solidFill>
                <a:latin typeface="汉仪全唐诗简" pitchFamily="18" charset="-122"/>
                <a:ea typeface="汉仪全唐诗简" pitchFamily="18" charset="-122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zh-CN" sz="1600" dirty="0">
                <a:solidFill>
                  <a:srgbClr val="634A3C"/>
                </a:solidFill>
                <a:latin typeface="汉仪全唐诗简" pitchFamily="18" charset="-122"/>
                <a:ea typeface="汉仪全唐诗简" pitchFamily="18" charset="-122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600" dirty="0">
                  <a:solidFill>
                    <a:srgbClr val="634A3C"/>
                  </a:solidFill>
                  <a:latin typeface="汉仪全唐诗简" pitchFamily="18" charset="-122"/>
                  <a:ea typeface="汉仪全唐诗简" pitchFamily="18" charset="-122"/>
                </a:rPr>
                <a:t>     汉代以后诗则专指我国最早的诗歌总集</a:t>
              </a:r>
              <a:r>
                <a:rPr lang="en-US" altLang="zh-CN" sz="1600" dirty="0">
                  <a:solidFill>
                    <a:srgbClr val="634A3C"/>
                  </a:solidFill>
                  <a:latin typeface="汉仪全唐诗简" pitchFamily="18" charset="-122"/>
                  <a:ea typeface="汉仪全唐诗简" pitchFamily="18" charset="-122"/>
                </a:rPr>
                <a:t>——</a:t>
              </a:r>
              <a:r>
                <a:rPr lang="zh-CN" altLang="en-US" sz="1600" dirty="0">
                  <a:solidFill>
                    <a:srgbClr val="634A3C"/>
                  </a:solidFill>
                  <a:latin typeface="汉仪全唐诗简" pitchFamily="18" charset="-122"/>
                  <a:ea typeface="汉仪全唐诗简" pitchFamily="18" charset="-122"/>
                </a:rPr>
                <a:t>诗经，已有两千多年的历史，并由此而专指于散文相对的韵文形式。如屈原、李白、杜甫、白居易、陆游、阮籍等人作品，题材繁多，一般分为古体诗和新体诗，如四言、五言、七言、五律、七律、乐府、趣味诗等。诗的创作一般要求押韵，对仗和符合起、承、转、合的基本要求。近现代以来则专指通过意象写意类文字，如朦胧诗等。</a:t>
              </a:r>
              <a:endParaRPr lang="zh-CN" altLang="en-US" sz="1600" dirty="0">
                <a:solidFill>
                  <a:srgbClr val="634A3C"/>
                </a:solidFill>
                <a:latin typeface="汉仪全唐诗简" pitchFamily="18" charset="-122"/>
                <a:ea typeface="汉仪全唐诗简" pitchFamily="18" charset="-122"/>
              </a:endParaRPr>
            </a:p>
          </p:txBody>
        </p:sp>
        <p:sp>
          <p:nvSpPr>
            <p:cNvPr id="13317" name="文本框 18"/>
            <p:cNvSpPr txBox="1">
              <a:spLocks noChangeArrowheads="1"/>
            </p:cNvSpPr>
            <p:nvPr/>
          </p:nvSpPr>
          <p:spPr bwMode="auto">
            <a:xfrm>
              <a:off x="5539384" y="2744788"/>
              <a:ext cx="923330" cy="79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4800" dirty="0">
                  <a:solidFill>
                    <a:srgbClr val="634A3C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诗</a:t>
              </a:r>
              <a:endParaRPr lang="zh-CN" altLang="en-US" sz="4800" dirty="0">
                <a:solidFill>
                  <a:srgbClr val="634A3C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</p:grpSp>
      <p:sp>
        <p:nvSpPr>
          <p:cNvPr id="13318" name="文本框 33"/>
          <p:cNvSpPr txBox="1">
            <a:spLocks noChangeArrowheads="1"/>
          </p:cNvSpPr>
          <p:nvPr/>
        </p:nvSpPr>
        <p:spPr bwMode="auto">
          <a:xfrm>
            <a:off x="8286750" y="331788"/>
            <a:ext cx="461963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rgbClr val="634A3C"/>
                </a:solidFill>
                <a:latin typeface="汉仪全唐诗简" pitchFamily="18" charset="-122"/>
                <a:ea typeface="汉仪全唐诗简" pitchFamily="18" charset="-122"/>
              </a:rPr>
              <a:t>诗所以合意       歌所以咏诗也</a:t>
            </a:r>
            <a:endParaRPr lang="zh-CN" altLang="en-US" sz="1800" dirty="0">
              <a:solidFill>
                <a:srgbClr val="634A3C"/>
              </a:solidFill>
              <a:latin typeface="汉仪全唐诗简" pitchFamily="18" charset="-122"/>
              <a:ea typeface="汉仪全唐诗简" pitchFamily="18" charset="-122"/>
            </a:endParaRPr>
          </a:p>
        </p:txBody>
      </p:sp>
      <p:pic>
        <p:nvPicPr>
          <p:cNvPr id="13319" name="图片 1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8" y="1646238"/>
            <a:ext cx="2744787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图片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290513"/>
            <a:ext cx="146843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5033">
        <p14:reveal/>
      </p:transition>
    </mc:Choice>
    <mc:Fallback>
      <p:transition spd="slow" advTm="50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3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4963" y="260350"/>
            <a:ext cx="11522075" cy="6192838"/>
          </a:xfrm>
          <a:prstGeom prst="rect">
            <a:avLst/>
          </a:prstGeom>
          <a:noFill/>
          <a:ln>
            <a:solidFill>
              <a:srgbClr val="634A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363" name="文本框 18"/>
          <p:cNvSpPr txBox="1">
            <a:spLocks noChangeArrowheads="1"/>
          </p:cNvSpPr>
          <p:nvPr/>
        </p:nvSpPr>
        <p:spPr bwMode="auto">
          <a:xfrm>
            <a:off x="2541866" y="473075"/>
            <a:ext cx="1415772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8000" dirty="0">
                <a:solidFill>
                  <a:srgbClr val="634A3C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书</a:t>
            </a:r>
            <a:endParaRPr lang="zh-CN" altLang="en-US" sz="8000" dirty="0">
              <a:solidFill>
                <a:srgbClr val="634A3C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831388" y="444500"/>
            <a:ext cx="1519237" cy="2143125"/>
            <a:chOff x="9831388" y="444500"/>
            <a:chExt cx="1519237" cy="2143125"/>
          </a:xfrm>
        </p:grpSpPr>
        <p:pic>
          <p:nvPicPr>
            <p:cNvPr id="15364" name="图片 8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1388" y="444500"/>
              <a:ext cx="1519237" cy="2143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5" name="图片 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5850" y="817563"/>
              <a:ext cx="1231900" cy="96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矩形 10"/>
            <p:cNvSpPr>
              <a:spLocks noChangeArrowheads="1"/>
            </p:cNvSpPr>
            <p:nvPr/>
          </p:nvSpPr>
          <p:spPr bwMode="auto">
            <a:xfrm>
              <a:off x="10026650" y="1631950"/>
              <a:ext cx="13239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zh-CN" altLang="en-US" sz="2000" dirty="0">
                  <a:solidFill>
                    <a:srgbClr val="634A3C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两汉经学</a:t>
              </a:r>
              <a:endParaRPr lang="zh-CN" altLang="en-US" sz="2000" dirty="0">
                <a:solidFill>
                  <a:srgbClr val="634A3C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</p:grpSp>
      <p:pic>
        <p:nvPicPr>
          <p:cNvPr id="15367" name="图片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844675"/>
            <a:ext cx="1690687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792413" y="1781175"/>
            <a:ext cx="2300287" cy="479425"/>
            <a:chOff x="2792413" y="1781175"/>
            <a:chExt cx="2300287" cy="479425"/>
          </a:xfrm>
        </p:grpSpPr>
        <p:sp>
          <p:nvSpPr>
            <p:cNvPr id="7" name="矩形 6"/>
            <p:cNvSpPr/>
            <p:nvPr/>
          </p:nvSpPr>
          <p:spPr>
            <a:xfrm>
              <a:off x="2792413" y="1781175"/>
              <a:ext cx="2087562" cy="479425"/>
            </a:xfrm>
            <a:prstGeom prst="rect">
              <a:avLst/>
            </a:prstGeom>
            <a:solidFill>
              <a:srgbClr val="E7D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5369" name="文本框 11"/>
            <p:cNvSpPr txBox="1">
              <a:spLocks noChangeArrowheads="1"/>
            </p:cNvSpPr>
            <p:nvPr/>
          </p:nvSpPr>
          <p:spPr bwMode="auto">
            <a:xfrm>
              <a:off x="2824163" y="1835150"/>
              <a:ext cx="226853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zh-CN" altLang="en-US" dirty="0">
                  <a:solidFill>
                    <a:srgbClr val="644B3D"/>
                  </a:solidFill>
                  <a:latin typeface="汉仪全唐诗简" pitchFamily="18" charset="-122"/>
                  <a:ea typeface="汉仪全唐诗简" pitchFamily="18" charset="-122"/>
                </a:rPr>
                <a:t>在明仁君治民之道</a:t>
              </a:r>
              <a:endParaRPr lang="zh-CN" altLang="en-US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endParaRPr>
            </a:p>
          </p:txBody>
        </p:sp>
      </p:grpSp>
      <p:sp>
        <p:nvSpPr>
          <p:cNvPr id="15370" name="文本框 12"/>
          <p:cNvSpPr txBox="1">
            <a:spLocks noChangeArrowheads="1"/>
          </p:cNvSpPr>
          <p:nvPr/>
        </p:nvSpPr>
        <p:spPr bwMode="auto">
          <a:xfrm>
            <a:off x="2617788" y="2341563"/>
            <a:ext cx="6953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春秋之世，圣王不作，暴君迭起，人民困于虐政，备受痛苦。为救危世，感化当世人君，史官作</a:t>
            </a:r>
            <a:r>
              <a:rPr lang="en-US" altLang="zh-CN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《</a:t>
            </a:r>
            <a:r>
              <a:rPr lang="zh-CN" altLang="en-US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书经</a:t>
            </a:r>
            <a:r>
              <a:rPr lang="en-US" altLang="zh-CN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》</a:t>
            </a:r>
            <a:r>
              <a:rPr lang="zh-CN" altLang="en-US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一书，希人主得尧、舜、禹、汤、文、武之道，使天下享尧、舜、禹、汤、文、武之治。因此，阐明仁君治民之道是</a:t>
            </a:r>
            <a:r>
              <a:rPr lang="en-US" altLang="zh-CN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《</a:t>
            </a:r>
            <a:r>
              <a:rPr lang="zh-CN" altLang="en-US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尚书</a:t>
            </a:r>
            <a:r>
              <a:rPr lang="en-US" altLang="zh-CN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》</a:t>
            </a:r>
            <a:r>
              <a:rPr lang="zh-CN" altLang="en-US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的第一要旨。</a:t>
            </a:r>
            <a:endParaRPr lang="zh-CN" altLang="en-US" dirty="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795588" y="3929063"/>
            <a:ext cx="2300287" cy="479425"/>
            <a:chOff x="2795588" y="3929063"/>
            <a:chExt cx="2300287" cy="479425"/>
          </a:xfrm>
        </p:grpSpPr>
        <p:sp>
          <p:nvSpPr>
            <p:cNvPr id="19" name="矩形 18"/>
            <p:cNvSpPr/>
            <p:nvPr/>
          </p:nvSpPr>
          <p:spPr>
            <a:xfrm>
              <a:off x="2795588" y="3929063"/>
              <a:ext cx="2087562" cy="479425"/>
            </a:xfrm>
            <a:prstGeom prst="rect">
              <a:avLst/>
            </a:prstGeom>
            <a:solidFill>
              <a:srgbClr val="E7D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5372" name="文本框 19"/>
            <p:cNvSpPr txBox="1">
              <a:spLocks noChangeArrowheads="1"/>
            </p:cNvSpPr>
            <p:nvPr/>
          </p:nvSpPr>
          <p:spPr bwMode="auto">
            <a:xfrm>
              <a:off x="2827338" y="3983038"/>
              <a:ext cx="226853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zh-CN" altLang="en-US" dirty="0">
                  <a:solidFill>
                    <a:srgbClr val="644B3D"/>
                  </a:solidFill>
                  <a:latin typeface="汉仪全唐诗简" pitchFamily="18" charset="-122"/>
                  <a:ea typeface="汉仪全唐诗简" pitchFamily="18" charset="-122"/>
                </a:rPr>
                <a:t>在明贤臣事君之道</a:t>
              </a:r>
              <a:endParaRPr lang="zh-CN" altLang="en-US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endParaRPr>
            </a:p>
          </p:txBody>
        </p:sp>
      </p:grpSp>
      <p:sp>
        <p:nvSpPr>
          <p:cNvPr id="15373" name="文本框 20"/>
          <p:cNvSpPr txBox="1">
            <a:spLocks noChangeArrowheads="1"/>
          </p:cNvSpPr>
          <p:nvPr/>
        </p:nvSpPr>
        <p:spPr bwMode="auto">
          <a:xfrm>
            <a:off x="2620963" y="4489450"/>
            <a:ext cx="6953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周室东迁之后，人臣之事君，远不如往古，乱臣杀君之事屡见不鲜。史官作</a:t>
            </a:r>
            <a:r>
              <a:rPr lang="en-US" altLang="zh-CN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《</a:t>
            </a:r>
            <a:r>
              <a:rPr lang="zh-CN" altLang="en-US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周书</a:t>
            </a:r>
            <a:r>
              <a:rPr lang="en-US" altLang="zh-CN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》</a:t>
            </a:r>
            <a:r>
              <a:rPr lang="zh-CN" altLang="en-US" dirty="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rPr>
              <a:t>，记古贤臣事君之道，以使后世取法。</a:t>
            </a:r>
            <a:endParaRPr lang="zh-CN" altLang="en-US" dirty="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</p:txBody>
      </p:sp>
      <p:pic>
        <p:nvPicPr>
          <p:cNvPr id="15374" name="图片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09986">
            <a:off x="9825038" y="5208588"/>
            <a:ext cx="1049337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6660">
        <p14:reveal/>
      </p:transition>
    </mc:Choice>
    <mc:Fallback>
      <p:transition spd="slow" advTm="66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370" grpId="0"/>
      <p:bldP spid="1537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5448300" cy="6858000"/>
          </a:xfrm>
          <a:prstGeom prst="rect">
            <a:avLst/>
          </a:prstGeom>
          <a:solidFill>
            <a:srgbClr val="EBD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17412" name="图片 7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319088"/>
            <a:ext cx="649287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图片 2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2112963"/>
            <a:ext cx="649287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图片 29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3635375"/>
            <a:ext cx="649287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图片 3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5365750"/>
            <a:ext cx="649287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6635750" y="558800"/>
            <a:ext cx="5400675" cy="1025525"/>
            <a:chOff x="6635750" y="558800"/>
            <a:chExt cx="5400675" cy="1025525"/>
          </a:xfrm>
        </p:grpSpPr>
        <p:grpSp>
          <p:nvGrpSpPr>
            <p:cNvPr id="3" name="组合 2"/>
            <p:cNvGrpSpPr/>
            <p:nvPr/>
          </p:nvGrpSpPr>
          <p:grpSpPr>
            <a:xfrm>
              <a:off x="6670675" y="558800"/>
              <a:ext cx="1727200" cy="368300"/>
              <a:chOff x="6670675" y="558800"/>
              <a:chExt cx="1727200" cy="368300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6670675" y="568325"/>
                <a:ext cx="1727200" cy="339725"/>
              </a:xfrm>
              <a:prstGeom prst="rect">
                <a:avLst/>
              </a:prstGeom>
              <a:solidFill>
                <a:srgbClr val="634A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7417" name="文本框 8"/>
              <p:cNvSpPr txBox="1">
                <a:spLocks noChangeArrowheads="1"/>
              </p:cNvSpPr>
              <p:nvPr/>
            </p:nvSpPr>
            <p:spPr bwMode="auto">
              <a:xfrm>
                <a:off x="6672263" y="558800"/>
                <a:ext cx="1725612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zh-CN" altLang="en-US" b="1" dirty="0">
                    <a:solidFill>
                      <a:srgbClr val="F2E8DC"/>
                    </a:solidFill>
                    <a:latin typeface="汉仪全唐诗简" pitchFamily="18" charset="-122"/>
                    <a:ea typeface="汉仪全唐诗简" pitchFamily="18" charset="-122"/>
                  </a:rPr>
                  <a:t>“尊重”原则</a:t>
                </a:r>
                <a:endParaRPr lang="en-US" altLang="zh-CN" dirty="0">
                  <a:solidFill>
                    <a:srgbClr val="F2E8DC"/>
                  </a:solidFill>
                  <a:latin typeface="汉仪全唐诗简" pitchFamily="18" charset="-122"/>
                  <a:ea typeface="汉仪全唐诗简" pitchFamily="18" charset="-122"/>
                </a:endParaRPr>
              </a:p>
            </p:txBody>
          </p:sp>
        </p:grpSp>
        <p:sp>
          <p:nvSpPr>
            <p:cNvPr id="17418" name="文本框 33"/>
            <p:cNvSpPr txBox="1">
              <a:spLocks noChangeArrowheads="1"/>
            </p:cNvSpPr>
            <p:nvPr/>
          </p:nvSpPr>
          <p:spPr bwMode="auto">
            <a:xfrm>
              <a:off x="6635750" y="1000125"/>
              <a:ext cx="540067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zh-CN" altLang="en-US" sz="1600">
                  <a:solidFill>
                    <a:srgbClr val="644B3D"/>
                  </a:solidFill>
                  <a:latin typeface="汉仪全唐诗简" pitchFamily="18" charset="-122"/>
                  <a:ea typeface="汉仪全唐诗简" pitchFamily="18" charset="-122"/>
                </a:rPr>
                <a:t>要求在各种类型的人际交往活动中，以相互尊重为前提，要尊重对方，不损害对方利益，同时又要保持自尊。</a:t>
              </a:r>
              <a:endParaRPr lang="en-US" altLang="zh-CN" sz="160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635750" y="2360613"/>
            <a:ext cx="5400675" cy="781050"/>
            <a:chOff x="6635750" y="2360613"/>
            <a:chExt cx="5400675" cy="781050"/>
          </a:xfrm>
        </p:grpSpPr>
        <p:sp>
          <p:nvSpPr>
            <p:cNvPr id="35" name="矩形 34"/>
            <p:cNvSpPr/>
            <p:nvPr/>
          </p:nvSpPr>
          <p:spPr>
            <a:xfrm>
              <a:off x="6672263" y="2370138"/>
              <a:ext cx="1727200" cy="341312"/>
            </a:xfrm>
            <a:prstGeom prst="rect">
              <a:avLst/>
            </a:prstGeom>
            <a:solidFill>
              <a:srgbClr val="634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7420" name="文本框 35"/>
            <p:cNvSpPr txBox="1">
              <a:spLocks noChangeArrowheads="1"/>
            </p:cNvSpPr>
            <p:nvPr/>
          </p:nvSpPr>
          <p:spPr bwMode="auto">
            <a:xfrm>
              <a:off x="6672263" y="2360613"/>
              <a:ext cx="17272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zh-CN" altLang="en-US" b="1" dirty="0">
                  <a:solidFill>
                    <a:srgbClr val="F2E8DC"/>
                  </a:solidFill>
                  <a:latin typeface="汉仪全唐诗简" pitchFamily="18" charset="-122"/>
                  <a:ea typeface="汉仪全唐诗简" pitchFamily="18" charset="-122"/>
                </a:rPr>
                <a:t>“遵守”原则</a:t>
              </a:r>
              <a:endParaRPr lang="en-US" altLang="zh-CN" dirty="0">
                <a:solidFill>
                  <a:srgbClr val="F2E8DC"/>
                </a:solidFill>
                <a:latin typeface="汉仪全唐诗简" pitchFamily="18" charset="-122"/>
                <a:ea typeface="汉仪全唐诗简" pitchFamily="18" charset="-122"/>
              </a:endParaRPr>
            </a:p>
          </p:txBody>
        </p:sp>
        <p:sp>
          <p:nvSpPr>
            <p:cNvPr id="17421" name="文本框 36"/>
            <p:cNvSpPr txBox="1">
              <a:spLocks noChangeArrowheads="1"/>
            </p:cNvSpPr>
            <p:nvPr/>
          </p:nvSpPr>
          <p:spPr bwMode="auto">
            <a:xfrm>
              <a:off x="6635750" y="2801938"/>
              <a:ext cx="540067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zh-CN" altLang="en-US" sz="1600">
                  <a:solidFill>
                    <a:srgbClr val="644B3D"/>
                  </a:solidFill>
                  <a:latin typeface="汉仪全唐诗简" pitchFamily="18" charset="-122"/>
                  <a:ea typeface="汉仪全唐诗简" pitchFamily="18" charset="-122"/>
                </a:rPr>
                <a:t>遵守社会公德，遵时守信，真诚友善，谦虚随和。</a:t>
              </a:r>
              <a:endParaRPr lang="en-US" altLang="zh-CN" sz="160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635750" y="3865563"/>
            <a:ext cx="5402263" cy="1271587"/>
            <a:chOff x="6635750" y="3865563"/>
            <a:chExt cx="5402263" cy="1271587"/>
          </a:xfrm>
        </p:grpSpPr>
        <p:sp>
          <p:nvSpPr>
            <p:cNvPr id="46" name="矩形 45"/>
            <p:cNvSpPr/>
            <p:nvPr/>
          </p:nvSpPr>
          <p:spPr>
            <a:xfrm>
              <a:off x="6672263" y="3875088"/>
              <a:ext cx="1727200" cy="339725"/>
            </a:xfrm>
            <a:prstGeom prst="rect">
              <a:avLst/>
            </a:prstGeom>
            <a:solidFill>
              <a:srgbClr val="634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7423" name="文本框 46"/>
            <p:cNvSpPr txBox="1">
              <a:spLocks noChangeArrowheads="1"/>
            </p:cNvSpPr>
            <p:nvPr/>
          </p:nvSpPr>
          <p:spPr bwMode="auto">
            <a:xfrm>
              <a:off x="6673850" y="3865563"/>
              <a:ext cx="1725613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zh-CN" altLang="en-US" b="1">
                  <a:solidFill>
                    <a:srgbClr val="F2E8DC"/>
                  </a:solidFill>
                  <a:latin typeface="汉仪全唐诗简" pitchFamily="18" charset="-122"/>
                  <a:ea typeface="汉仪全唐诗简" pitchFamily="18" charset="-122"/>
                </a:rPr>
                <a:t>“适度”原则</a:t>
              </a:r>
              <a:endParaRPr lang="en-US" altLang="zh-CN">
                <a:solidFill>
                  <a:srgbClr val="F2E8DC"/>
                </a:solidFill>
                <a:latin typeface="汉仪全唐诗简" pitchFamily="18" charset="-122"/>
                <a:ea typeface="汉仪全唐诗简" pitchFamily="18" charset="-122"/>
              </a:endParaRPr>
            </a:p>
          </p:txBody>
        </p:sp>
        <p:sp>
          <p:nvSpPr>
            <p:cNvPr id="17424" name="文本框 47"/>
            <p:cNvSpPr txBox="1">
              <a:spLocks noChangeArrowheads="1"/>
            </p:cNvSpPr>
            <p:nvPr/>
          </p:nvSpPr>
          <p:spPr bwMode="auto">
            <a:xfrm>
              <a:off x="6635750" y="4306888"/>
              <a:ext cx="5402263" cy="8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zh-CN" altLang="en-US" sz="1600">
                  <a:solidFill>
                    <a:srgbClr val="644B3D"/>
                  </a:solidFill>
                  <a:latin typeface="汉仪全唐诗简" pitchFamily="18" charset="-122"/>
                  <a:ea typeface="汉仪全唐诗简" pitchFamily="18" charset="-122"/>
                </a:rPr>
                <a:t>现代礼仪强调人与人之间的交流与沟通一定要把握适度性，不同场合、不同对象，应始终不卑不亢，落落大方，把握好一定的分寸。</a:t>
              </a:r>
              <a:endParaRPr lang="en-US" altLang="zh-CN" sz="160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635750" y="5643563"/>
            <a:ext cx="5400675" cy="1025525"/>
            <a:chOff x="6635750" y="5643563"/>
            <a:chExt cx="5400675" cy="1025525"/>
          </a:xfrm>
        </p:grpSpPr>
        <p:sp>
          <p:nvSpPr>
            <p:cNvPr id="49" name="矩形 48"/>
            <p:cNvSpPr/>
            <p:nvPr/>
          </p:nvSpPr>
          <p:spPr>
            <a:xfrm>
              <a:off x="6672263" y="5653088"/>
              <a:ext cx="1727200" cy="339725"/>
            </a:xfrm>
            <a:prstGeom prst="rect">
              <a:avLst/>
            </a:prstGeom>
            <a:solidFill>
              <a:srgbClr val="634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7426" name="文本框 49"/>
            <p:cNvSpPr txBox="1">
              <a:spLocks noChangeArrowheads="1"/>
            </p:cNvSpPr>
            <p:nvPr/>
          </p:nvSpPr>
          <p:spPr bwMode="auto">
            <a:xfrm>
              <a:off x="6672263" y="5643563"/>
              <a:ext cx="17272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zh-CN" altLang="en-US" b="1">
                  <a:solidFill>
                    <a:srgbClr val="F2E8DC"/>
                  </a:solidFill>
                  <a:latin typeface="汉仪全唐诗简" pitchFamily="18" charset="-122"/>
                  <a:ea typeface="汉仪全唐诗简" pitchFamily="18" charset="-122"/>
                </a:rPr>
                <a:t>“自律”原则</a:t>
              </a:r>
              <a:endParaRPr lang="en-US" altLang="zh-CN">
                <a:solidFill>
                  <a:srgbClr val="F2E8DC"/>
                </a:solidFill>
                <a:latin typeface="汉仪全唐诗简" pitchFamily="18" charset="-122"/>
                <a:ea typeface="汉仪全唐诗简" pitchFamily="18" charset="-122"/>
              </a:endParaRPr>
            </a:p>
          </p:txBody>
        </p:sp>
        <p:sp>
          <p:nvSpPr>
            <p:cNvPr id="17427" name="文本框 50"/>
            <p:cNvSpPr txBox="1">
              <a:spLocks noChangeArrowheads="1"/>
            </p:cNvSpPr>
            <p:nvPr/>
          </p:nvSpPr>
          <p:spPr bwMode="auto">
            <a:xfrm>
              <a:off x="6635750" y="6084888"/>
              <a:ext cx="540067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zh-CN" altLang="en-US" sz="1600">
                  <a:solidFill>
                    <a:srgbClr val="644B3D"/>
                  </a:solidFill>
                  <a:latin typeface="汉仪全唐诗简" pitchFamily="18" charset="-122"/>
                  <a:ea typeface="汉仪全唐诗简" pitchFamily="18" charset="-122"/>
                </a:rPr>
                <a:t>交流双方在要求对方尊重自己之前，首先应当检查自己的行为是否符合礼仪规范要求。</a:t>
              </a:r>
              <a:endParaRPr lang="zh-CN" altLang="en-US" sz="1600">
                <a:solidFill>
                  <a:srgbClr val="644B3D"/>
                </a:solidFill>
                <a:latin typeface="汉仪全唐诗简" pitchFamily="18" charset="-122"/>
                <a:ea typeface="汉仪全唐诗简" pitchFamily="18" charset="-122"/>
              </a:endParaRPr>
            </a:p>
          </p:txBody>
        </p:sp>
      </p:grpSp>
      <p:pic>
        <p:nvPicPr>
          <p:cNvPr id="17428" name="图片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038" y="3789363"/>
            <a:ext cx="160972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623888" y="569913"/>
            <a:ext cx="3498850" cy="4021137"/>
            <a:chOff x="623888" y="569913"/>
            <a:chExt cx="3498850" cy="4021137"/>
          </a:xfrm>
        </p:grpSpPr>
        <p:sp>
          <p:nvSpPr>
            <p:cNvPr id="17411" name="文本框 18"/>
            <p:cNvSpPr txBox="1">
              <a:spLocks noChangeArrowheads="1"/>
            </p:cNvSpPr>
            <p:nvPr/>
          </p:nvSpPr>
          <p:spPr bwMode="auto">
            <a:xfrm>
              <a:off x="1703666" y="569913"/>
              <a:ext cx="1415772" cy="133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8000" dirty="0">
                  <a:solidFill>
                    <a:srgbClr val="634A3C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礼</a:t>
              </a:r>
              <a:endParaRPr lang="zh-CN" altLang="en-US" sz="8000" dirty="0">
                <a:solidFill>
                  <a:srgbClr val="634A3C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  <p:sp>
          <p:nvSpPr>
            <p:cNvPr id="17429" name="文本框 17"/>
            <p:cNvSpPr txBox="1">
              <a:spLocks noChangeArrowheads="1"/>
            </p:cNvSpPr>
            <p:nvPr/>
          </p:nvSpPr>
          <p:spPr bwMode="auto">
            <a:xfrm>
              <a:off x="623888" y="2005013"/>
              <a:ext cx="3498850" cy="2586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zh-CN" altLang="en-US">
                  <a:solidFill>
                    <a:srgbClr val="3A1E1C"/>
                  </a:solidFill>
                  <a:latin typeface="汉仪全唐诗简" pitchFamily="18" charset="-122"/>
                  <a:ea typeface="汉仪全唐诗简" pitchFamily="18" charset="-122"/>
                </a:rPr>
                <a:t>“礼”具有社会身份制度方面的意义，最迟在殷商时代已经存在；但是，作为一种较为严格的社会制度，则是周朝初年的事情。周朝初年，周武王伐纣灭殷，为着巩固自己的统治，周公便在殷礼的基础上，重新制订礼乐，将作为社会身份意义的“礼”制度化，系统化。</a:t>
              </a:r>
              <a:endParaRPr lang="zh-CN" altLang="en-US">
                <a:solidFill>
                  <a:srgbClr val="3A1E1C"/>
                </a:solidFill>
                <a:latin typeface="汉仪全唐诗简" pitchFamily="18" charset="-122"/>
                <a:ea typeface="汉仪全唐诗简" pitchFamily="18" charset="-122"/>
              </a:endParaRPr>
            </a:p>
          </p:txBody>
        </p:sp>
      </p:grpSp>
      <p:cxnSp>
        <p:nvCxnSpPr>
          <p:cNvPr id="24" name="直接连接符 23"/>
          <p:cNvCxnSpPr/>
          <p:nvPr/>
        </p:nvCxnSpPr>
        <p:spPr>
          <a:xfrm>
            <a:off x="1703388" y="1700213"/>
            <a:ext cx="1584325" cy="0"/>
          </a:xfrm>
          <a:prstGeom prst="line">
            <a:avLst/>
          </a:prstGeom>
          <a:ln>
            <a:solidFill>
              <a:srgbClr val="634A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5610">
        <p14:reveal/>
      </p:transition>
    </mc:Choice>
    <mc:Fallback>
      <p:transition spd="slow" advTm="56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543925" y="620713"/>
            <a:ext cx="2952750" cy="5688012"/>
          </a:xfrm>
          <a:prstGeom prst="rect">
            <a:avLst/>
          </a:prstGeom>
          <a:solidFill>
            <a:srgbClr val="EBD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pic>
        <p:nvPicPr>
          <p:cNvPr id="19459" name="图片 9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4352925"/>
            <a:ext cx="4440238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文本框 18"/>
          <p:cNvSpPr txBox="1">
            <a:spLocks noChangeArrowheads="1"/>
          </p:cNvSpPr>
          <p:nvPr/>
        </p:nvSpPr>
        <p:spPr bwMode="auto">
          <a:xfrm>
            <a:off x="678141" y="1109663"/>
            <a:ext cx="1415772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8000" dirty="0">
                <a:solidFill>
                  <a:srgbClr val="634A3C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易</a:t>
            </a:r>
            <a:endParaRPr lang="zh-CN" altLang="en-US" sz="8000" dirty="0">
              <a:solidFill>
                <a:srgbClr val="634A3C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9461" name="文本框 11"/>
          <p:cNvSpPr txBox="1">
            <a:spLocks noChangeArrowheads="1"/>
          </p:cNvSpPr>
          <p:nvPr/>
        </p:nvSpPr>
        <p:spPr bwMode="auto">
          <a:xfrm>
            <a:off x="10120313" y="873125"/>
            <a:ext cx="1169987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 sz="1600" dirty="0">
                <a:solidFill>
                  <a:srgbClr val="3A1E1C"/>
                </a:solidFill>
                <a:latin typeface="汉仪全唐诗简" pitchFamily="18" charset="-122"/>
                <a:ea typeface="汉仪全唐诗简" pitchFamily="18" charset="-122"/>
              </a:rPr>
              <a:t>易简也就是简易：说的是宇宙间万事万物，有许多事我们的智慧知识和能力没有办法了解的；但宇宙间的任何事物，有其事必有其理，万事万物的存在都是有因果的，都不是无缘无故的。易经的简易就是告诉我们人</a:t>
            </a:r>
            <a:endParaRPr lang="zh-CN" altLang="en-US" sz="1600" dirty="0">
              <a:solidFill>
                <a:srgbClr val="3A1E1C"/>
              </a:solidFill>
              <a:latin typeface="汉仪全唐诗简" pitchFamily="18" charset="-122"/>
              <a:ea typeface="汉仪全唐诗简" pitchFamily="18" charset="-122"/>
            </a:endParaRPr>
          </a:p>
        </p:txBody>
      </p:sp>
      <p:sp>
        <p:nvSpPr>
          <p:cNvPr id="19462" name="文本框 12"/>
          <p:cNvSpPr txBox="1">
            <a:spLocks noChangeArrowheads="1"/>
          </p:cNvSpPr>
          <p:nvPr/>
        </p:nvSpPr>
        <p:spPr bwMode="auto">
          <a:xfrm>
            <a:off x="9721850" y="873125"/>
            <a:ext cx="430213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 sz="1600">
                <a:solidFill>
                  <a:srgbClr val="3A1E1C"/>
                </a:solidFill>
                <a:latin typeface="汉仪全唐诗简" pitchFamily="18" charset="-122"/>
                <a:ea typeface="汉仪全唐诗简" pitchFamily="18" charset="-122"/>
              </a:rPr>
              <a:t>变易是说万事万物随时都在变化之中，没有不变的事物。 </a:t>
            </a:r>
            <a:endParaRPr lang="zh-CN" altLang="en-US" sz="1600">
              <a:solidFill>
                <a:srgbClr val="3A1E1C"/>
              </a:solidFill>
              <a:latin typeface="汉仪全唐诗简" pitchFamily="18" charset="-122"/>
              <a:ea typeface="汉仪全唐诗简" pitchFamily="18" charset="-122"/>
            </a:endParaRPr>
          </a:p>
        </p:txBody>
      </p:sp>
      <p:sp>
        <p:nvSpPr>
          <p:cNvPr id="19463" name="文本框 13"/>
          <p:cNvSpPr txBox="1">
            <a:spLocks noChangeArrowheads="1"/>
          </p:cNvSpPr>
          <p:nvPr/>
        </p:nvSpPr>
        <p:spPr bwMode="auto">
          <a:xfrm>
            <a:off x="8797925" y="873125"/>
            <a:ext cx="923925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 sz="1600">
                <a:solidFill>
                  <a:srgbClr val="3A1E1C"/>
                </a:solidFill>
                <a:latin typeface="汉仪全唐诗简" pitchFamily="18" charset="-122"/>
                <a:ea typeface="汉仪全唐诗简" pitchFamily="18" charset="-122"/>
              </a:rPr>
              <a:t>不易，万事万物随时随地都在变的，却有一项永远不变的东西存在，就是能变出来万象的那个东西是不变的，那是永恒存在的。</a:t>
            </a:r>
            <a:endParaRPr lang="zh-CN" altLang="en-US" sz="1600">
              <a:solidFill>
                <a:srgbClr val="3A1E1C"/>
              </a:solidFill>
              <a:latin typeface="汉仪全唐诗简" pitchFamily="18" charset="-122"/>
              <a:ea typeface="汉仪全唐诗简" pitchFamily="18" charset="-122"/>
            </a:endParaRPr>
          </a:p>
        </p:txBody>
      </p:sp>
      <p:sp>
        <p:nvSpPr>
          <p:cNvPr id="19464" name="文本框 14"/>
          <p:cNvSpPr txBox="1">
            <a:spLocks noChangeArrowheads="1"/>
          </p:cNvSpPr>
          <p:nvPr/>
        </p:nvSpPr>
        <p:spPr bwMode="auto">
          <a:xfrm>
            <a:off x="1385888" y="2565400"/>
            <a:ext cx="66960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dirty="0">
                <a:latin typeface="汉仪全唐诗简" pitchFamily="18" charset="-122"/>
                <a:ea typeface="汉仪全唐诗简" pitchFamily="18" charset="-122"/>
              </a:rPr>
              <a:t>《</a:t>
            </a:r>
            <a:r>
              <a:rPr lang="zh-CN" altLang="en-US" dirty="0">
                <a:latin typeface="汉仪全唐诗简" pitchFamily="18" charset="-122"/>
                <a:ea typeface="汉仪全唐诗简" pitchFamily="18" charset="-122"/>
              </a:rPr>
              <a:t>连山易</a:t>
            </a:r>
            <a:r>
              <a:rPr lang="en-US" altLang="zh-CN" dirty="0">
                <a:latin typeface="汉仪全唐诗简" pitchFamily="18" charset="-122"/>
                <a:ea typeface="汉仪全唐诗简" pitchFamily="18" charset="-122"/>
              </a:rPr>
              <a:t>》</a:t>
            </a:r>
            <a:r>
              <a:rPr lang="zh-CN" altLang="en-US" dirty="0">
                <a:latin typeface="汉仪全唐诗简" pitchFamily="18" charset="-122"/>
                <a:ea typeface="汉仪全唐诗简" pitchFamily="18" charset="-122"/>
              </a:rPr>
              <a:t>是神农时代的</a:t>
            </a:r>
            <a:r>
              <a:rPr lang="en-US" altLang="zh-CN" dirty="0">
                <a:latin typeface="汉仪全唐诗简" pitchFamily="18" charset="-122"/>
                <a:ea typeface="汉仪全唐诗简" pitchFamily="18" charset="-122"/>
              </a:rPr>
              <a:t>《</a:t>
            </a:r>
            <a:r>
              <a:rPr lang="zh-CN" altLang="en-US" dirty="0">
                <a:latin typeface="汉仪全唐诗简" pitchFamily="18" charset="-122"/>
                <a:ea typeface="汉仪全唐诗简" pitchFamily="18" charset="-122"/>
              </a:rPr>
              <a:t>易</a:t>
            </a:r>
            <a:r>
              <a:rPr lang="en-US" altLang="zh-CN" dirty="0">
                <a:latin typeface="汉仪全唐诗简" pitchFamily="18" charset="-122"/>
                <a:ea typeface="汉仪全唐诗简" pitchFamily="18" charset="-122"/>
              </a:rPr>
              <a:t>》</a:t>
            </a:r>
            <a:r>
              <a:rPr lang="zh-CN" altLang="en-US" dirty="0">
                <a:latin typeface="汉仪全唐诗简" pitchFamily="18" charset="-122"/>
                <a:ea typeface="汉仪全唐诗简" pitchFamily="18" charset="-122"/>
              </a:rPr>
              <a:t>，是以艮卦开始。</a:t>
            </a:r>
            <a:endParaRPr lang="en-US" altLang="zh-CN" dirty="0">
              <a:latin typeface="汉仪全唐诗简" pitchFamily="18" charset="-122"/>
              <a:ea typeface="汉仪全唐诗简" pitchFamily="18" charset="-122"/>
            </a:endParaRPr>
          </a:p>
          <a:p>
            <a:br>
              <a:rPr lang="zh-CN" altLang="en-US" dirty="0">
                <a:latin typeface="汉仪全唐诗简" pitchFamily="18" charset="-122"/>
                <a:ea typeface="汉仪全唐诗简" pitchFamily="18" charset="-122"/>
              </a:rPr>
            </a:br>
            <a:r>
              <a:rPr lang="en-US" altLang="zh-CN" dirty="0">
                <a:latin typeface="汉仪全唐诗简" pitchFamily="18" charset="-122"/>
                <a:ea typeface="汉仪全唐诗简" pitchFamily="18" charset="-122"/>
              </a:rPr>
              <a:t>《</a:t>
            </a:r>
            <a:r>
              <a:rPr lang="zh-CN" altLang="en-US" dirty="0">
                <a:latin typeface="汉仪全唐诗简" pitchFamily="18" charset="-122"/>
                <a:ea typeface="汉仪全唐诗简" pitchFamily="18" charset="-122"/>
              </a:rPr>
              <a:t>归藏易</a:t>
            </a:r>
            <a:r>
              <a:rPr lang="en-US" altLang="zh-CN" dirty="0">
                <a:latin typeface="汉仪全唐诗简" pitchFamily="18" charset="-122"/>
                <a:ea typeface="汉仪全唐诗简" pitchFamily="18" charset="-122"/>
              </a:rPr>
              <a:t>》</a:t>
            </a:r>
            <a:r>
              <a:rPr lang="zh-CN" altLang="en-US" dirty="0">
                <a:latin typeface="汉仪全唐诗简" pitchFamily="18" charset="-122"/>
                <a:ea typeface="汉仪全唐诗简" pitchFamily="18" charset="-122"/>
              </a:rPr>
              <a:t>是黄帝时代的</a:t>
            </a:r>
            <a:r>
              <a:rPr lang="en-US" altLang="zh-CN" dirty="0">
                <a:latin typeface="汉仪全唐诗简" pitchFamily="18" charset="-122"/>
                <a:ea typeface="汉仪全唐诗简" pitchFamily="18" charset="-122"/>
              </a:rPr>
              <a:t>《</a:t>
            </a:r>
            <a:r>
              <a:rPr lang="zh-CN" altLang="en-US" dirty="0">
                <a:latin typeface="汉仪全唐诗简" pitchFamily="18" charset="-122"/>
                <a:ea typeface="汉仪全唐诗简" pitchFamily="18" charset="-122"/>
              </a:rPr>
              <a:t>易</a:t>
            </a:r>
            <a:r>
              <a:rPr lang="en-US" altLang="zh-CN" dirty="0">
                <a:latin typeface="汉仪全唐诗简" pitchFamily="18" charset="-122"/>
                <a:ea typeface="汉仪全唐诗简" pitchFamily="18" charset="-122"/>
              </a:rPr>
              <a:t>》</a:t>
            </a:r>
            <a:r>
              <a:rPr lang="zh-CN" altLang="en-US" dirty="0">
                <a:latin typeface="汉仪全唐诗简" pitchFamily="18" charset="-122"/>
                <a:ea typeface="汉仪全唐诗简" pitchFamily="18" charset="-122"/>
              </a:rPr>
              <a:t>，是以坤卦开始的。</a:t>
            </a:r>
            <a:endParaRPr lang="en-US" altLang="zh-CN" dirty="0">
              <a:latin typeface="汉仪全唐诗简" pitchFamily="18" charset="-122"/>
              <a:ea typeface="汉仪全唐诗简" pitchFamily="18" charset="-122"/>
            </a:endParaRPr>
          </a:p>
          <a:p>
            <a:br>
              <a:rPr lang="zh-CN" altLang="en-US" dirty="0">
                <a:latin typeface="汉仪全唐诗简" pitchFamily="18" charset="-122"/>
                <a:ea typeface="汉仪全唐诗简" pitchFamily="18" charset="-122"/>
              </a:rPr>
            </a:br>
            <a:r>
              <a:rPr lang="en-US" altLang="zh-CN" dirty="0">
                <a:latin typeface="汉仪全唐诗简" pitchFamily="18" charset="-122"/>
                <a:ea typeface="汉仪全唐诗简" pitchFamily="18" charset="-122"/>
              </a:rPr>
              <a:t>《</a:t>
            </a:r>
            <a:r>
              <a:rPr lang="zh-CN" altLang="en-US" dirty="0">
                <a:latin typeface="汉仪全唐诗简" pitchFamily="18" charset="-122"/>
                <a:ea typeface="汉仪全唐诗简" pitchFamily="18" charset="-122"/>
              </a:rPr>
              <a:t>周易</a:t>
            </a:r>
            <a:r>
              <a:rPr lang="en-US" altLang="zh-CN" dirty="0">
                <a:latin typeface="汉仪全唐诗简" pitchFamily="18" charset="-122"/>
                <a:ea typeface="汉仪全唐诗简" pitchFamily="18" charset="-122"/>
              </a:rPr>
              <a:t>》</a:t>
            </a:r>
            <a:r>
              <a:rPr lang="zh-CN" altLang="en-US" dirty="0">
                <a:latin typeface="汉仪全唐诗简" pitchFamily="18" charset="-122"/>
                <a:ea typeface="汉仪全唐诗简" pitchFamily="18" charset="-122"/>
              </a:rPr>
              <a:t>是</a:t>
            </a:r>
            <a:r>
              <a:rPr lang="en-US" altLang="zh-CN" dirty="0">
                <a:latin typeface="汉仪全唐诗简" pitchFamily="18" charset="-122"/>
                <a:ea typeface="汉仪全唐诗简" pitchFamily="18" charset="-122"/>
              </a:rPr>
              <a:t>《</a:t>
            </a:r>
            <a:r>
              <a:rPr lang="zh-CN" altLang="en-US" dirty="0">
                <a:latin typeface="汉仪全唐诗简" pitchFamily="18" charset="-122"/>
                <a:ea typeface="汉仪全唐诗简" pitchFamily="18" charset="-122"/>
              </a:rPr>
              <a:t>易经</a:t>
            </a:r>
            <a:r>
              <a:rPr lang="en-US" altLang="zh-CN" dirty="0">
                <a:latin typeface="汉仪全唐诗简" pitchFamily="18" charset="-122"/>
                <a:ea typeface="汉仪全唐诗简" pitchFamily="18" charset="-122"/>
              </a:rPr>
              <a:t>》</a:t>
            </a:r>
            <a:r>
              <a:rPr lang="zh-CN" altLang="en-US" dirty="0">
                <a:latin typeface="汉仪全唐诗简" pitchFamily="18" charset="-122"/>
                <a:ea typeface="汉仪全唐诗简" pitchFamily="18" charset="-122"/>
              </a:rPr>
              <a:t>的一部分，是文王所创，从乾卦开始。</a:t>
            </a:r>
            <a:endParaRPr lang="zh-CN" altLang="en-US" dirty="0">
              <a:latin typeface="汉仪全唐诗简" pitchFamily="18" charset="-122"/>
              <a:ea typeface="汉仪全唐诗简" pitchFamily="18" charset="-122"/>
            </a:endParaRPr>
          </a:p>
        </p:txBody>
      </p:sp>
      <p:pic>
        <p:nvPicPr>
          <p:cNvPr id="19465" name="图片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2565400"/>
            <a:ext cx="3238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图片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3141663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图片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3717925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6523">
        <p14:reveal/>
      </p:transition>
    </mc:Choice>
    <mc:Fallback>
      <p:transition spd="slow" advTm="65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461" grpId="0"/>
      <p:bldP spid="19462" grpId="0"/>
      <p:bldP spid="19463" grpId="0"/>
      <p:bldP spid="194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836613"/>
            <a:ext cx="12192000" cy="5472112"/>
          </a:xfrm>
          <a:prstGeom prst="rect">
            <a:avLst/>
          </a:prstGeom>
          <a:solidFill>
            <a:srgbClr val="EBD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1507" name="文本框 18"/>
          <p:cNvSpPr txBox="1">
            <a:spLocks noChangeArrowheads="1"/>
          </p:cNvSpPr>
          <p:nvPr/>
        </p:nvSpPr>
        <p:spPr bwMode="auto">
          <a:xfrm>
            <a:off x="10771466" y="1020763"/>
            <a:ext cx="1415772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8000" dirty="0">
                <a:solidFill>
                  <a:srgbClr val="634A3C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乐</a:t>
            </a:r>
            <a:endParaRPr lang="zh-CN" altLang="en-US" sz="8000" dirty="0">
              <a:solidFill>
                <a:srgbClr val="634A3C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21508" name="图片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4" r="3648" b="16486"/>
          <a:stretch>
            <a:fillRect/>
          </a:stretch>
        </p:blipFill>
        <p:spPr bwMode="auto">
          <a:xfrm>
            <a:off x="-457200" y="2595563"/>
            <a:ext cx="5616575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文本框 8"/>
          <p:cNvSpPr txBox="1">
            <a:spLocks noChangeArrowheads="1"/>
          </p:cNvSpPr>
          <p:nvPr/>
        </p:nvSpPr>
        <p:spPr bwMode="auto">
          <a:xfrm>
            <a:off x="4367213" y="2595563"/>
            <a:ext cx="72739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 dirty="0">
                <a:solidFill>
                  <a:srgbClr val="3A1E1C"/>
                </a:solidFill>
                <a:latin typeface="汉仪全唐诗简" pitchFamily="18" charset="-122"/>
                <a:ea typeface="汉仪全唐诗简" pitchFamily="18" charset="-122"/>
              </a:rPr>
              <a:t>       由于</a:t>
            </a:r>
            <a:r>
              <a:rPr lang="en-US" altLang="zh-CN" dirty="0">
                <a:solidFill>
                  <a:srgbClr val="3A1E1C"/>
                </a:solidFill>
                <a:latin typeface="汉仪全唐诗简" pitchFamily="18" charset="-122"/>
                <a:ea typeface="汉仪全唐诗简" pitchFamily="18" charset="-122"/>
              </a:rPr>
              <a:t>《</a:t>
            </a:r>
            <a:r>
              <a:rPr lang="zh-CN" altLang="en-US" dirty="0">
                <a:solidFill>
                  <a:srgbClr val="3A1E1C"/>
                </a:solidFill>
                <a:latin typeface="汉仪全唐诗简" pitchFamily="18" charset="-122"/>
                <a:ea typeface="汉仪全唐诗简" pitchFamily="18" charset="-122"/>
              </a:rPr>
              <a:t>乐经</a:t>
            </a:r>
            <a:r>
              <a:rPr lang="en-US" altLang="zh-CN" dirty="0">
                <a:solidFill>
                  <a:srgbClr val="3A1E1C"/>
                </a:solidFill>
                <a:latin typeface="汉仪全唐诗简" pitchFamily="18" charset="-122"/>
                <a:ea typeface="汉仪全唐诗简" pitchFamily="18" charset="-122"/>
              </a:rPr>
              <a:t>》</a:t>
            </a:r>
            <a:r>
              <a:rPr lang="zh-CN" altLang="en-US" dirty="0">
                <a:solidFill>
                  <a:srgbClr val="3A1E1C"/>
                </a:solidFill>
                <a:latin typeface="汉仪全唐诗简" pitchFamily="18" charset="-122"/>
                <a:ea typeface="汉仪全唐诗简" pitchFamily="18" charset="-122"/>
              </a:rPr>
              <a:t>的失传，导致了中国文化的很大变化，本来讲究礼乐相须的文化变成了专讲等级秩序的文化，这是中国文化的很大不幸。幸好我们从一些其他记载还能追寻到当初</a:t>
            </a:r>
            <a:r>
              <a:rPr lang="en-US" altLang="zh-CN" dirty="0">
                <a:solidFill>
                  <a:srgbClr val="3A1E1C"/>
                </a:solidFill>
                <a:latin typeface="汉仪全唐诗简" pitchFamily="18" charset="-122"/>
                <a:ea typeface="汉仪全唐诗简" pitchFamily="18" charset="-122"/>
              </a:rPr>
              <a:t>《</a:t>
            </a:r>
            <a:r>
              <a:rPr lang="zh-CN" altLang="en-US" dirty="0">
                <a:solidFill>
                  <a:srgbClr val="3A1E1C"/>
                </a:solidFill>
                <a:latin typeface="汉仪全唐诗简" pitchFamily="18" charset="-122"/>
                <a:ea typeface="汉仪全唐诗简" pitchFamily="18" charset="-122"/>
              </a:rPr>
              <a:t>乐经</a:t>
            </a:r>
            <a:r>
              <a:rPr lang="en-US" altLang="zh-CN" dirty="0">
                <a:solidFill>
                  <a:srgbClr val="3A1E1C"/>
                </a:solidFill>
                <a:latin typeface="汉仪全唐诗简" pitchFamily="18" charset="-122"/>
                <a:ea typeface="汉仪全唐诗简" pitchFamily="18" charset="-122"/>
              </a:rPr>
              <a:t>》</a:t>
            </a:r>
            <a:r>
              <a:rPr lang="zh-CN" altLang="en-US" dirty="0">
                <a:solidFill>
                  <a:srgbClr val="3A1E1C"/>
                </a:solidFill>
                <a:latin typeface="汉仪全唐诗简" pitchFamily="18" charset="-122"/>
                <a:ea typeface="汉仪全唐诗简" pitchFamily="18" charset="-122"/>
              </a:rPr>
              <a:t>的一些大体情况。不过，我们只能凭借猜测来推断一下。</a:t>
            </a:r>
            <a:endParaRPr lang="zh-CN" altLang="en-US" dirty="0">
              <a:solidFill>
                <a:srgbClr val="3A1E1C"/>
              </a:solidFill>
              <a:latin typeface="汉仪全唐诗简" pitchFamily="18" charset="-122"/>
              <a:ea typeface="汉仪全唐诗简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4325">
        <p14:reveal/>
      </p:transition>
    </mc:Choice>
    <mc:Fallback>
      <p:transition spd="slow" advTm="43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509" grpId="0"/>
    </p:bldLst>
  </p:timing>
</p:sld>
</file>

<file path=ppt/theme/theme1.xml><?xml version="1.0" encoding="utf-8"?>
<a:theme xmlns:a="http://schemas.openxmlformats.org/drawingml/2006/main" name="www.freeppt7.com-Best powerpoint templates free download-slideshow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2972</Words>
  <Application>WPS 演示</Application>
  <PresentationFormat>自定义</PresentationFormat>
  <Paragraphs>270</Paragraphs>
  <Slides>21</Slides>
  <Notes>21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Wingdings</vt:lpstr>
      <vt:lpstr>Calibri</vt:lpstr>
      <vt:lpstr>Calibri Light</vt:lpstr>
      <vt:lpstr>华文行楷</vt:lpstr>
      <vt:lpstr>汉仪全唐诗简</vt:lpstr>
      <vt:lpstr>等线</vt:lpstr>
      <vt:lpstr>汉仪青云W</vt:lpstr>
      <vt:lpstr>汉仪程行简</vt:lpstr>
      <vt:lpstr>微软雅黑</vt:lpstr>
      <vt:lpstr>Arial Unicode MS</vt:lpstr>
      <vt:lpstr>等线 Light</vt:lpstr>
      <vt:lpstr>www.freeppt7.com-Best powerpoint templates free download-slideshow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中国风古风类</dc:title>
  <dc:creator>Administrator</dc:creator>
  <cp:keywords>RP</cp:keywords>
  <dc:description>RP</dc:description>
  <dc:subject>RP</dc:subject>
  <cp:category>RP</cp:category>
  <cp:lastModifiedBy>一起学吧</cp:lastModifiedBy>
  <cp:revision>59</cp:revision>
  <dcterms:created xsi:type="dcterms:W3CDTF">2017-07-13T07:28:00Z</dcterms:created>
  <dcterms:modified xsi:type="dcterms:W3CDTF">2019-02-20T09:46:22Z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