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470" r:id="rId12"/>
    <p:sldId id="353" r:id="rId14"/>
    <p:sldId id="471" r:id="rId15"/>
    <p:sldId id="352" r:id="rId16"/>
    <p:sldId id="506" r:id="rId17"/>
    <p:sldId id="507" r:id="rId18"/>
    <p:sldId id="508" r:id="rId19"/>
    <p:sldId id="509" r:id="rId20"/>
    <p:sldId id="491" r:id="rId21"/>
    <p:sldId id="510" r:id="rId22"/>
    <p:sldId id="498" r:id="rId23"/>
    <p:sldId id="511" r:id="rId24"/>
    <p:sldId id="512" r:id="rId25"/>
    <p:sldId id="492" r:id="rId26"/>
    <p:sldId id="502" r:id="rId27"/>
    <p:sldId id="513" r:id="rId28"/>
    <p:sldId id="514" r:id="rId29"/>
    <p:sldId id="515" r:id="rId30"/>
    <p:sldId id="493" r:id="rId31"/>
    <p:sldId id="516" r:id="rId32"/>
    <p:sldId id="517" r:id="rId33"/>
    <p:sldId id="519" r:id="rId34"/>
    <p:sldId id="518" r:id="rId35"/>
    <p:sldId id="297" r:id="rId36"/>
    <p:sldId id="526" r:id="rId37"/>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6A8"/>
    <a:srgbClr val="6D8AAB"/>
    <a:srgbClr val="31709C"/>
    <a:srgbClr val="7697B3"/>
    <a:srgbClr val="6FA094"/>
    <a:srgbClr val="94BCB4"/>
    <a:srgbClr val="59503C"/>
    <a:srgbClr val="1FBCE4"/>
    <a:srgbClr val="C0266E"/>
    <a:srgbClr val="167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67" d="100"/>
          <a:sy n="67" d="100"/>
        </p:scale>
        <p:origin x="984" y="6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lumMod val="25000"/>
              </a:schemeClr>
            </a:solidFill>
            <a:effectLst/>
          </c:spPr>
          <c:explosion val="0"/>
          <c:dPt>
            <c:idx val="0"/>
            <c:bubble3D val="0"/>
            <c:spPr>
              <a:solidFill>
                <a:schemeClr val="bg2">
                  <a:lumMod val="25000"/>
                </a:schemeClr>
              </a:solidFill>
              <a:ln>
                <a:noFill/>
              </a:ln>
              <a:effectLst/>
            </c:spPr>
          </c:dPt>
          <c:dPt>
            <c:idx val="1"/>
            <c:bubble3D val="0"/>
            <c:spPr>
              <a:solidFill>
                <a:schemeClr val="bg2">
                  <a:lumMod val="25000"/>
                </a:schemeClr>
              </a:solidFill>
              <a:ln>
                <a:noFill/>
              </a:ln>
              <a:effectLst/>
            </c:spPr>
          </c:dPt>
          <c:dPt>
            <c:idx val="2"/>
            <c:bubble3D val="0"/>
            <c:spPr>
              <a:solidFill>
                <a:schemeClr val="bg2">
                  <a:lumMod val="25000"/>
                </a:schemeClr>
              </a:solidFill>
              <a:ln>
                <a:noFill/>
              </a:ln>
              <a:effectLst/>
            </c:spPr>
          </c:dPt>
          <c:dPt>
            <c:idx val="3"/>
            <c:bubble3D val="0"/>
            <c:spPr>
              <a:solidFill>
                <a:schemeClr val="bg2">
                  <a:lumMod val="25000"/>
                </a:schemeClr>
              </a:solidFill>
              <a:ln>
                <a:noFill/>
              </a:ln>
              <a:effectLst/>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3.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43.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3.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2.xml"/><Relationship Id="rId2" Type="http://schemas.openxmlformats.org/officeDocument/2006/relationships/image" Target="../media/image18.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3.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3.xml"/><Relationship Id="rId4" Type="http://schemas.openxmlformats.org/officeDocument/2006/relationships/image" Target="../media/image7.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
        <p:nvSpPr>
          <p:cNvPr id="6" name="TextBox 1"/>
          <p:cNvSpPr txBox="1">
            <a:spLocks noChangeArrowheads="1"/>
          </p:cNvSpPr>
          <p:nvPr/>
        </p:nvSpPr>
        <p:spPr bwMode="auto">
          <a:xfrm>
            <a:off x="6226190" y="1696214"/>
            <a:ext cx="239360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800" dirty="0">
                <a:solidFill>
                  <a:schemeClr val="bg2">
                    <a:lumMod val="25000"/>
                  </a:schemeClr>
                </a:solidFill>
                <a:latin typeface="叶根友刀锋黑草" pitchFamily="2" charset="-122"/>
                <a:ea typeface="叶根友刀锋黑草" pitchFamily="2" charset="-122"/>
              </a:rPr>
              <a:t>唯美</a:t>
            </a:r>
            <a:endParaRPr lang="zh-CN" altLang="en-US" sz="8800" dirty="0">
              <a:solidFill>
                <a:schemeClr val="bg2">
                  <a:lumMod val="25000"/>
                </a:schemeClr>
              </a:solidFill>
              <a:latin typeface="叶根友刀锋黑草" pitchFamily="2" charset="-122"/>
              <a:ea typeface="叶根友刀锋黑草" pitchFamily="2" charset="-122"/>
            </a:endParaRPr>
          </a:p>
        </p:txBody>
      </p:sp>
      <p:sp>
        <p:nvSpPr>
          <p:cNvPr id="7" name="矩形 3"/>
          <p:cNvSpPr>
            <a:spLocks noChangeArrowheads="1"/>
          </p:cNvSpPr>
          <p:nvPr/>
        </p:nvSpPr>
        <p:spPr bwMode="auto">
          <a:xfrm>
            <a:off x="5488952" y="2925764"/>
            <a:ext cx="3231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solidFill>
                  <a:schemeClr val="bg2">
                    <a:lumMod val="25000"/>
                  </a:schemeClr>
                </a:solidFill>
                <a:latin typeface="叶根友刀锋黑草" pitchFamily="2" charset="-122"/>
                <a:ea typeface="叶根友刀锋黑草" pitchFamily="2" charset="-122"/>
              </a:rPr>
              <a:t>中国风</a:t>
            </a:r>
            <a:endParaRPr lang="zh-CN" altLang="en-US" sz="8000" dirty="0">
              <a:solidFill>
                <a:schemeClr val="bg2">
                  <a:lumMod val="25000"/>
                </a:schemeClr>
              </a:solidFill>
              <a:latin typeface="叶根友刀锋黑草" pitchFamily="2" charset="-122"/>
              <a:ea typeface="叶根友刀锋黑草" pitchFamily="2" charset="-122"/>
            </a:endParaRPr>
          </a:p>
        </p:txBody>
      </p:sp>
      <p:pic>
        <p:nvPicPr>
          <p:cNvPr id="8" name="Picture 2" descr="G:\公司\茶\印章.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5663353" y="1844701"/>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761" y="4289232"/>
            <a:ext cx="1254125"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895803" y="1479658"/>
            <a:ext cx="1780754" cy="3826727"/>
          </a:xfrm>
          <a:prstGeom prst="rect">
            <a:avLst/>
          </a:prstGeom>
        </p:spPr>
      </p:pic>
      <p:sp>
        <p:nvSpPr>
          <p:cNvPr id="12" name="椭圆 11"/>
          <p:cNvSpPr/>
          <p:nvPr/>
        </p:nvSpPr>
        <p:spPr>
          <a:xfrm>
            <a:off x="3284776" y="475619"/>
            <a:ext cx="5782227" cy="578222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ppt_x"/>
                                          </p:val>
                                        </p:tav>
                                        <p:tav tm="100000">
                                          <p:val>
                                            <p:strVal val="#ppt_x"/>
                                          </p:val>
                                        </p:tav>
                                      </p:tavLst>
                                    </p:anim>
                                    <p:anim calcmode="lin" valueType="num">
                                      <p:cBhvr additive="base">
                                        <p:cTn id="29" dur="75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4500"/>
                            </p:stCondLst>
                            <p:childTnLst>
                              <p:par>
                                <p:cTn id="31" presetID="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ppt_x"/>
                                          </p:val>
                                        </p:tav>
                                        <p:tav tm="100000">
                                          <p:val>
                                            <p:strVal val="#ppt_x"/>
                                          </p:val>
                                        </p:tav>
                                      </p:tavLst>
                                    </p:anim>
                                    <p:anim calcmode="lin" valueType="num">
                                      <p:cBhvr additive="base">
                                        <p:cTn id="34" dur="75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500"/>
                            </p:stCondLst>
                            <p:childTnLst>
                              <p:par>
                                <p:cTn id="36" presetID="2" presetClass="entr" presetSubtype="1"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6500"/>
                            </p:stCondLst>
                            <p:childTnLst>
                              <p:par>
                                <p:cTn id="41" presetID="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行业模式分析</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6393544" y="1779514"/>
            <a:ext cx="5101573" cy="4911236"/>
            <a:chOff x="875579" y="3519305"/>
            <a:chExt cx="3704948" cy="4223107"/>
          </a:xfrm>
        </p:grpSpPr>
        <p:grpSp>
          <p:nvGrpSpPr>
            <p:cNvPr id="7" name="组合 6"/>
            <p:cNvGrpSpPr/>
            <p:nvPr/>
          </p:nvGrpSpPr>
          <p:grpSpPr>
            <a:xfrm>
              <a:off x="955503" y="3519305"/>
              <a:ext cx="3625024" cy="2134852"/>
              <a:chOff x="534352" y="3711242"/>
              <a:chExt cx="4253074" cy="2405320"/>
            </a:xfrm>
          </p:grpSpPr>
          <p:sp>
            <p:nvSpPr>
              <p:cNvPr id="10" name="品 2"/>
              <p:cNvSpPr>
                <a:spLocks noChangeArrowheads="1"/>
              </p:cNvSpPr>
              <p:nvPr/>
            </p:nvSpPr>
            <p:spPr bwMode="auto">
              <a:xfrm>
                <a:off x="534352" y="3711242"/>
                <a:ext cx="4253074" cy="2405320"/>
              </a:xfrm>
              <a:prstGeom prst="rect">
                <a:avLst/>
              </a:prstGeom>
              <a:solidFill>
                <a:schemeClr val="bg2">
                  <a:lumMod val="25000"/>
                </a:schemeClr>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chemeClr val="bg1"/>
                    </a:solidFill>
                    <a:latin typeface="宋体" panose="02010600030101010101" pitchFamily="2" charset="-122"/>
                    <a:sym typeface="宋体" panose="02010600030101010101" pitchFamily="2" charset="-122"/>
                  </a:rPr>
                  <a:t> v  </a:t>
                </a:r>
                <a:endParaRPr lang="zh-CN" altLang="zh-CN" sz="1800" dirty="0">
                  <a:solidFill>
                    <a:schemeClr val="bg1"/>
                  </a:solidFill>
                  <a:latin typeface="宋体" panose="02010600030101010101" pitchFamily="2" charset="-122"/>
                  <a:sym typeface="宋体" panose="02010600030101010101" pitchFamily="2" charset="-122"/>
                </a:endParaRPr>
              </a:p>
            </p:txBody>
          </p:sp>
          <p:sp>
            <p:nvSpPr>
              <p:cNvPr id="14" name="15"/>
              <p:cNvSpPr>
                <a:spLocks noChangeArrowheads="1"/>
              </p:cNvSpPr>
              <p:nvPr/>
            </p:nvSpPr>
            <p:spPr bwMode="auto">
              <a:xfrm>
                <a:off x="820102" y="4580472"/>
                <a:ext cx="3905733" cy="13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12"/>
              <p:cNvSpPr>
                <a:spLocks noChangeArrowheads="1"/>
              </p:cNvSpPr>
              <p:nvPr/>
            </p:nvSpPr>
            <p:spPr bwMode="auto">
              <a:xfrm>
                <a:off x="820102" y="3967366"/>
                <a:ext cx="3630240" cy="45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000" b="1" dirty="0">
                  <a:solidFill>
                    <a:schemeClr val="bg1"/>
                  </a:solidFill>
                  <a:sym typeface="宋体" panose="02010600030101010101" pitchFamily="2" charset="-122"/>
                </a:endParaRPr>
              </a:p>
            </p:txBody>
          </p:sp>
        </p:grpSp>
        <p:sp>
          <p:nvSpPr>
            <p:cNvPr id="9" name="Subtitle 2"/>
            <p:cNvSpPr txBox="1"/>
            <p:nvPr/>
          </p:nvSpPr>
          <p:spPr>
            <a:xfrm>
              <a:off x="875579" y="5775100"/>
              <a:ext cx="3704948" cy="1967312"/>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
        <p:nvSpPr>
          <p:cNvPr id="16" name="矩形 10"/>
          <p:cNvSpPr>
            <a:spLocks noChangeArrowheads="1"/>
          </p:cNvSpPr>
          <p:nvPr/>
        </p:nvSpPr>
        <p:spPr bwMode="auto">
          <a:xfrm>
            <a:off x="1002194" y="1761457"/>
            <a:ext cx="5239174" cy="3910508"/>
          </a:xfrm>
          <a:prstGeom prst="rect">
            <a:avLst/>
          </a:prstGeom>
          <a:blipFill dpi="0" rotWithShape="1">
            <a:blip r:embed="rId1" cstate="print"/>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 name="矩形 16"/>
          <p:cNvSpPr/>
          <p:nvPr/>
        </p:nvSpPr>
        <p:spPr>
          <a:xfrm>
            <a:off x="1002194" y="5559829"/>
            <a:ext cx="5239174" cy="7200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sz="20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行业模式分析</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22" name="Rounded Rectangle 1"/>
          <p:cNvSpPr/>
          <p:nvPr/>
        </p:nvSpPr>
        <p:spPr>
          <a:xfrm>
            <a:off x="6985110" y="5297473"/>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59"/>
          <p:cNvSpPr/>
          <p:nvPr/>
        </p:nvSpPr>
        <p:spPr>
          <a:xfrm>
            <a:off x="6985110" y="4998081"/>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60"/>
          <p:cNvSpPr/>
          <p:nvPr/>
        </p:nvSpPr>
        <p:spPr>
          <a:xfrm>
            <a:off x="6985110" y="4705921"/>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61"/>
          <p:cNvSpPr/>
          <p:nvPr/>
        </p:nvSpPr>
        <p:spPr>
          <a:xfrm>
            <a:off x="6985110" y="4406530"/>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62"/>
          <p:cNvSpPr/>
          <p:nvPr/>
        </p:nvSpPr>
        <p:spPr>
          <a:xfrm>
            <a:off x="6985110" y="4106629"/>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ounded Rectangle 78"/>
          <p:cNvSpPr/>
          <p:nvPr/>
        </p:nvSpPr>
        <p:spPr>
          <a:xfrm>
            <a:off x="6985110" y="380723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ed Rectangle 79"/>
          <p:cNvSpPr/>
          <p:nvPr/>
        </p:nvSpPr>
        <p:spPr>
          <a:xfrm>
            <a:off x="6985110" y="351507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ounded Rectangle 80"/>
          <p:cNvSpPr/>
          <p:nvPr/>
        </p:nvSpPr>
        <p:spPr>
          <a:xfrm>
            <a:off x="6985110" y="321568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ounded Rectangle 81"/>
          <p:cNvSpPr/>
          <p:nvPr/>
        </p:nvSpPr>
        <p:spPr>
          <a:xfrm>
            <a:off x="8513579" y="5297473"/>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ounded Rectangle 82"/>
          <p:cNvSpPr/>
          <p:nvPr/>
        </p:nvSpPr>
        <p:spPr>
          <a:xfrm>
            <a:off x="8513579" y="4998081"/>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83"/>
          <p:cNvSpPr/>
          <p:nvPr/>
        </p:nvSpPr>
        <p:spPr>
          <a:xfrm>
            <a:off x="8513579" y="4705921"/>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ounded Rectangle 84"/>
          <p:cNvSpPr/>
          <p:nvPr/>
        </p:nvSpPr>
        <p:spPr>
          <a:xfrm>
            <a:off x="8513579" y="4406530"/>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ounded Rectangle 85"/>
          <p:cNvSpPr/>
          <p:nvPr/>
        </p:nvSpPr>
        <p:spPr>
          <a:xfrm>
            <a:off x="8513579" y="4106629"/>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ounded Rectangle 86"/>
          <p:cNvSpPr/>
          <p:nvPr/>
        </p:nvSpPr>
        <p:spPr>
          <a:xfrm>
            <a:off x="8513579" y="3807238"/>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ed Rectangle 87"/>
          <p:cNvSpPr/>
          <p:nvPr/>
        </p:nvSpPr>
        <p:spPr>
          <a:xfrm>
            <a:off x="8513579" y="3515078"/>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ed Rectangle 88"/>
          <p:cNvSpPr/>
          <p:nvPr/>
        </p:nvSpPr>
        <p:spPr>
          <a:xfrm>
            <a:off x="8513579" y="3215687"/>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ed Rectangle 89"/>
          <p:cNvSpPr/>
          <p:nvPr/>
        </p:nvSpPr>
        <p:spPr>
          <a:xfrm>
            <a:off x="10089319" y="5297473"/>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ounded Rectangle 90"/>
          <p:cNvSpPr/>
          <p:nvPr/>
        </p:nvSpPr>
        <p:spPr>
          <a:xfrm>
            <a:off x="10089319" y="4998081"/>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ounded Rectangle 91"/>
          <p:cNvSpPr/>
          <p:nvPr/>
        </p:nvSpPr>
        <p:spPr>
          <a:xfrm>
            <a:off x="10089319" y="4705921"/>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ounded Rectangle 92"/>
          <p:cNvSpPr/>
          <p:nvPr/>
        </p:nvSpPr>
        <p:spPr>
          <a:xfrm>
            <a:off x="10089319" y="4406530"/>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ounded Rectangle 93"/>
          <p:cNvSpPr/>
          <p:nvPr/>
        </p:nvSpPr>
        <p:spPr>
          <a:xfrm>
            <a:off x="10089319" y="4106629"/>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ounded Rectangle 94"/>
          <p:cNvSpPr/>
          <p:nvPr/>
        </p:nvSpPr>
        <p:spPr>
          <a:xfrm>
            <a:off x="10089319" y="3807238"/>
            <a:ext cx="1092992" cy="215555"/>
          </a:xfrm>
          <a:prstGeom prst="roundRect">
            <a:avLst>
              <a:gd name="adj" fmla="val 50000"/>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ounded Rectangle 95"/>
          <p:cNvSpPr/>
          <p:nvPr/>
        </p:nvSpPr>
        <p:spPr>
          <a:xfrm>
            <a:off x="10089319" y="351507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ounded Rectangle 96"/>
          <p:cNvSpPr/>
          <p:nvPr/>
        </p:nvSpPr>
        <p:spPr>
          <a:xfrm>
            <a:off x="10089319" y="321568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2"/>
          <p:cNvSpPr/>
          <p:nvPr/>
        </p:nvSpPr>
        <p:spPr>
          <a:xfrm>
            <a:off x="10133506" y="2193187"/>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ounded Rectangle 97"/>
          <p:cNvSpPr/>
          <p:nvPr/>
        </p:nvSpPr>
        <p:spPr>
          <a:xfrm>
            <a:off x="6985110" y="2913205"/>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98"/>
          <p:cNvSpPr/>
          <p:nvPr/>
        </p:nvSpPr>
        <p:spPr>
          <a:xfrm>
            <a:off x="8513579" y="2913205"/>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ounded Rectangle 99"/>
          <p:cNvSpPr/>
          <p:nvPr/>
        </p:nvSpPr>
        <p:spPr>
          <a:xfrm>
            <a:off x="10089319" y="2913205"/>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100"/>
          <p:cNvSpPr/>
          <p:nvPr/>
        </p:nvSpPr>
        <p:spPr>
          <a:xfrm>
            <a:off x="8563293" y="2193187"/>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101"/>
          <p:cNvSpPr/>
          <p:nvPr/>
        </p:nvSpPr>
        <p:spPr>
          <a:xfrm>
            <a:off x="7039262" y="2193187"/>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102"/>
          <p:cNvSpPr/>
          <p:nvPr/>
        </p:nvSpPr>
        <p:spPr>
          <a:xfrm>
            <a:off x="6985110" y="261650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ounded Rectangle 103"/>
          <p:cNvSpPr/>
          <p:nvPr/>
        </p:nvSpPr>
        <p:spPr>
          <a:xfrm>
            <a:off x="8513579" y="261650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ounded Rectangle 104"/>
          <p:cNvSpPr/>
          <p:nvPr/>
        </p:nvSpPr>
        <p:spPr>
          <a:xfrm>
            <a:off x="10089319" y="261650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20"/>
          <p:cNvSpPr txBox="1"/>
          <p:nvPr/>
        </p:nvSpPr>
        <p:spPr bwMode="auto">
          <a:xfrm>
            <a:off x="1066646" y="2408631"/>
            <a:ext cx="2828395"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6" name="TextBox 23"/>
          <p:cNvSpPr txBox="1"/>
          <p:nvPr/>
        </p:nvSpPr>
        <p:spPr bwMode="auto">
          <a:xfrm>
            <a:off x="1061884" y="4283468"/>
            <a:ext cx="2966508"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7" name="TextBox 20"/>
          <p:cNvSpPr txBox="1"/>
          <p:nvPr/>
        </p:nvSpPr>
        <p:spPr bwMode="auto">
          <a:xfrm>
            <a:off x="3895041" y="2408631"/>
            <a:ext cx="2828395"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8" name="TextBox 23"/>
          <p:cNvSpPr txBox="1"/>
          <p:nvPr/>
        </p:nvSpPr>
        <p:spPr bwMode="auto">
          <a:xfrm>
            <a:off x="3890279" y="4283468"/>
            <a:ext cx="2966508"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wipe(down)">
                                      <p:cBhvr>
                                        <p:cTn id="11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animBg="1"/>
      <p:bldP spid="48" grpId="0" animBg="1"/>
      <p:bldP spid="49" grpId="0" animBg="1"/>
      <p:bldP spid="50" grpId="0"/>
      <p:bldP spid="51" grpId="0"/>
      <p:bldP spid="52" grpId="0" animBg="1"/>
      <p:bldP spid="5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行业模式分析</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666785" y="1959774"/>
            <a:ext cx="4228358" cy="3914243"/>
            <a:chOff x="4091497" y="2029522"/>
            <a:chExt cx="4274510" cy="3956968"/>
          </a:xfrm>
        </p:grpSpPr>
        <p:sp>
          <p:nvSpPr>
            <p:cNvPr id="7" name="Rectangle 3"/>
            <p:cNvSpPr/>
            <p:nvPr/>
          </p:nvSpPr>
          <p:spPr>
            <a:xfrm>
              <a:off x="4091497" y="2029522"/>
              <a:ext cx="4246503" cy="121986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Rectangle 4"/>
            <p:cNvSpPr/>
            <p:nvPr/>
          </p:nvSpPr>
          <p:spPr>
            <a:xfrm>
              <a:off x="4091497" y="3380682"/>
              <a:ext cx="4246503" cy="121986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Rectangle 5"/>
            <p:cNvSpPr/>
            <p:nvPr/>
          </p:nvSpPr>
          <p:spPr>
            <a:xfrm>
              <a:off x="4091497" y="4766630"/>
              <a:ext cx="4246503" cy="121986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 Box 10"/>
            <p:cNvSpPr txBox="1">
              <a:spLocks noChangeArrowheads="1"/>
            </p:cNvSpPr>
            <p:nvPr/>
          </p:nvSpPr>
          <p:spPr bwMode="auto">
            <a:xfrm>
              <a:off x="5369219" y="2184566"/>
              <a:ext cx="2996788" cy="874390"/>
            </a:xfrm>
            <a:prstGeom prst="rect">
              <a:avLst/>
            </a:prstGeom>
            <a:noFill/>
            <a:ln w="9525">
              <a:noFill/>
              <a:miter lim="800000"/>
            </a:ln>
          </p:spPr>
          <p:txBody>
            <a:bodyPr wrap="square" lIns="45720" tIns="22860" rIns="45720" bIns="22860">
              <a:spAutoFit/>
            </a:bodyPr>
            <a:lstStyle/>
            <a:p>
              <a:pPr lvl="0">
                <a:lnSpc>
                  <a:spcPct val="130000"/>
                </a:lnSpc>
              </a:pPr>
              <a:r>
                <a:rPr lang="zh-CN" alt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5" name="Text Box 10"/>
            <p:cNvSpPr txBox="1">
              <a:spLocks noChangeArrowheads="1"/>
            </p:cNvSpPr>
            <p:nvPr/>
          </p:nvSpPr>
          <p:spPr bwMode="auto">
            <a:xfrm>
              <a:off x="4211976" y="3535658"/>
              <a:ext cx="3035444" cy="874390"/>
            </a:xfrm>
            <a:prstGeom prst="rect">
              <a:avLst/>
            </a:prstGeom>
            <a:noFill/>
            <a:ln w="9525">
              <a:noFill/>
              <a:miter lim="800000"/>
            </a:ln>
          </p:spPr>
          <p:txBody>
            <a:bodyPr wrap="square" lIns="45720" tIns="22860" rIns="45720" bIns="22860">
              <a:spAutoFit/>
            </a:bodyPr>
            <a:lstStyle/>
            <a:p>
              <a:pPr lvl="0">
                <a:lnSpc>
                  <a:spcPct val="130000"/>
                </a:lnSpc>
              </a:pPr>
              <a:r>
                <a:rPr lang="zh-CN" alt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6" name="Text Box 10"/>
            <p:cNvSpPr txBox="1">
              <a:spLocks noChangeArrowheads="1"/>
            </p:cNvSpPr>
            <p:nvPr/>
          </p:nvSpPr>
          <p:spPr bwMode="auto">
            <a:xfrm>
              <a:off x="5313205" y="4897270"/>
              <a:ext cx="3024795" cy="874390"/>
            </a:xfrm>
            <a:prstGeom prst="rect">
              <a:avLst/>
            </a:prstGeom>
            <a:noFill/>
            <a:ln w="9525">
              <a:noFill/>
              <a:miter lim="800000"/>
            </a:ln>
          </p:spPr>
          <p:txBody>
            <a:bodyPr wrap="square" lIns="45720" tIns="22860" rIns="45720" bIns="22860">
              <a:spAutoFit/>
            </a:bodyPr>
            <a:lstStyle/>
            <a:p>
              <a:pPr lvl="0">
                <a:lnSpc>
                  <a:spcPct val="130000"/>
                </a:lnSpc>
              </a:pPr>
              <a:r>
                <a:rPr lang="zh-CN" alt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点击添加标题</a:t>
              </a:r>
              <a:endPar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nvGrpSpPr>
            <p:cNvPr id="17" name="Group 9"/>
            <p:cNvGrpSpPr/>
            <p:nvPr/>
          </p:nvGrpSpPr>
          <p:grpSpPr>
            <a:xfrm>
              <a:off x="7204778" y="3721950"/>
              <a:ext cx="820123" cy="608141"/>
              <a:chOff x="4572000" y="3414713"/>
              <a:chExt cx="374651" cy="277813"/>
            </a:xfrm>
            <a:solidFill>
              <a:schemeClr val="bg1"/>
            </a:solidFill>
          </p:grpSpPr>
          <p:sp>
            <p:nvSpPr>
              <p:cNvPr id="2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sp>
            <p:nvSpPr>
              <p:cNvPr id="2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grpSp>
        <p:grpSp>
          <p:nvGrpSpPr>
            <p:cNvPr id="18" name="Group 12"/>
            <p:cNvGrpSpPr/>
            <p:nvPr/>
          </p:nvGrpSpPr>
          <p:grpSpPr>
            <a:xfrm>
              <a:off x="4461085" y="5038403"/>
              <a:ext cx="689489" cy="676312"/>
              <a:chOff x="2905125" y="4002088"/>
              <a:chExt cx="249238" cy="244475"/>
            </a:xfrm>
            <a:solidFill>
              <a:schemeClr val="bg1"/>
            </a:solidFill>
          </p:grpSpPr>
          <p:sp>
            <p:nvSpPr>
              <p:cNvPr id="23"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sp>
            <p:nvSpPr>
              <p:cNvPr id="24"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grpSp>
        <p:grpSp>
          <p:nvGrpSpPr>
            <p:cNvPr id="19" name="Group 15"/>
            <p:cNvGrpSpPr/>
            <p:nvPr/>
          </p:nvGrpSpPr>
          <p:grpSpPr>
            <a:xfrm>
              <a:off x="4425265" y="2346062"/>
              <a:ext cx="819435" cy="605180"/>
              <a:chOff x="3052763" y="2647950"/>
              <a:chExt cx="346075" cy="255588"/>
            </a:xfrm>
            <a:solidFill>
              <a:schemeClr val="bg1"/>
            </a:solidFill>
          </p:grpSpPr>
          <p:sp>
            <p:nvSpPr>
              <p:cNvPr id="20"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sp>
            <p:nvSpPr>
              <p:cNvPr id="21"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sp>
            <p:nvSpPr>
              <p:cNvPr id="22"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endParaRPr>
              </a:p>
            </p:txBody>
          </p:sp>
        </p:grpSp>
      </p:grpSp>
      <p:sp>
        <p:nvSpPr>
          <p:cNvPr id="27" name="TextBox 54"/>
          <p:cNvSpPr txBox="1"/>
          <p:nvPr/>
        </p:nvSpPr>
        <p:spPr>
          <a:xfrm>
            <a:off x="6526872" y="2864811"/>
            <a:ext cx="553631" cy="665672"/>
          </a:xfrm>
          <a:prstGeom prst="rect">
            <a:avLst/>
          </a:prstGeom>
          <a:noFill/>
        </p:spPr>
        <p:txBody>
          <a:bodyPr wrap="square" lIns="49634" tIns="24817" rIns="49634" bIns="24817" rtlCol="0">
            <a:spAutoFit/>
          </a:bodyPr>
          <a:lstStyle/>
          <a:p>
            <a:r>
              <a:rPr lang="id-ID" sz="4000" dirty="0">
                <a:solidFill>
                  <a:schemeClr val="bg1">
                    <a:lumMod val="50000"/>
                  </a:schemeClr>
                </a:solidFill>
                <a:latin typeface="+mj-lt"/>
              </a:rPr>
              <a:t>1</a:t>
            </a:r>
            <a:r>
              <a:rPr lang="en-US" sz="4000" dirty="0">
                <a:solidFill>
                  <a:schemeClr val="bg1">
                    <a:lumMod val="50000"/>
                  </a:schemeClr>
                </a:solidFill>
                <a:latin typeface="+mj-lt"/>
              </a:rPr>
              <a:t>.</a:t>
            </a:r>
            <a:endParaRPr lang="id-ID" sz="4000" dirty="0">
              <a:solidFill>
                <a:schemeClr val="bg1">
                  <a:lumMod val="50000"/>
                </a:schemeClr>
              </a:solidFill>
              <a:latin typeface="+mj-lt"/>
            </a:endParaRPr>
          </a:p>
        </p:txBody>
      </p:sp>
      <p:sp>
        <p:nvSpPr>
          <p:cNvPr id="28" name="Rectangle 19"/>
          <p:cNvSpPr/>
          <p:nvPr/>
        </p:nvSpPr>
        <p:spPr>
          <a:xfrm>
            <a:off x="7007961" y="2947236"/>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56"/>
          <p:cNvSpPr txBox="1"/>
          <p:nvPr/>
        </p:nvSpPr>
        <p:spPr>
          <a:xfrm>
            <a:off x="6526872" y="3604770"/>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2.</a:t>
            </a:r>
            <a:endParaRPr lang="id-ID" sz="4000" dirty="0">
              <a:solidFill>
                <a:schemeClr val="bg1">
                  <a:lumMod val="50000"/>
                </a:schemeClr>
              </a:solidFill>
              <a:latin typeface="+mj-lt"/>
            </a:endParaRPr>
          </a:p>
        </p:txBody>
      </p:sp>
      <p:sp>
        <p:nvSpPr>
          <p:cNvPr id="30" name="Rectangle 19"/>
          <p:cNvSpPr/>
          <p:nvPr/>
        </p:nvSpPr>
        <p:spPr>
          <a:xfrm>
            <a:off x="7007961" y="3687197"/>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58"/>
          <p:cNvSpPr txBox="1"/>
          <p:nvPr/>
        </p:nvSpPr>
        <p:spPr>
          <a:xfrm>
            <a:off x="6526872" y="4345552"/>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3.</a:t>
            </a:r>
            <a:endParaRPr lang="id-ID" sz="4000" dirty="0">
              <a:solidFill>
                <a:schemeClr val="bg1">
                  <a:lumMod val="50000"/>
                </a:schemeClr>
              </a:solidFill>
              <a:latin typeface="+mj-lt"/>
            </a:endParaRPr>
          </a:p>
        </p:txBody>
      </p:sp>
      <p:sp>
        <p:nvSpPr>
          <p:cNvPr id="32" name="Rectangle 19"/>
          <p:cNvSpPr/>
          <p:nvPr/>
        </p:nvSpPr>
        <p:spPr>
          <a:xfrm>
            <a:off x="7007961" y="4427978"/>
            <a:ext cx="3925109" cy="484597"/>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674252" y="3598911"/>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74252" y="4286535"/>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圆角矩形 6"/>
          <p:cNvSpPr>
            <a:spLocks noChangeArrowheads="1"/>
          </p:cNvSpPr>
          <p:nvPr/>
        </p:nvSpPr>
        <p:spPr bwMode="auto">
          <a:xfrm>
            <a:off x="6613667" y="2190115"/>
            <a:ext cx="2471738" cy="461963"/>
          </a:xfrm>
          <a:prstGeom prst="roundRect">
            <a:avLst>
              <a:gd name="adj" fmla="val 16667"/>
            </a:avLst>
          </a:prstGeom>
          <a:solidFill>
            <a:schemeClr val="bg2">
              <a:lumMod val="2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sp>
        <p:nvSpPr>
          <p:cNvPr id="36" name="文本框 7"/>
          <p:cNvSpPr txBox="1">
            <a:spLocks noChangeArrowheads="1"/>
          </p:cNvSpPr>
          <p:nvPr/>
        </p:nvSpPr>
        <p:spPr bwMode="auto">
          <a:xfrm>
            <a:off x="6818732" y="2237740"/>
            <a:ext cx="2060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7" name="直接连接符 36"/>
          <p:cNvCxnSpPr/>
          <p:nvPr/>
        </p:nvCxnSpPr>
        <p:spPr>
          <a:xfrm>
            <a:off x="6674250" y="5027316"/>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58"/>
          <p:cNvSpPr txBox="1"/>
          <p:nvPr/>
        </p:nvSpPr>
        <p:spPr>
          <a:xfrm>
            <a:off x="6526868" y="5091258"/>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4.</a:t>
            </a:r>
            <a:endParaRPr lang="id-ID" sz="4000" dirty="0">
              <a:solidFill>
                <a:schemeClr val="bg1">
                  <a:lumMod val="50000"/>
                </a:schemeClr>
              </a:solidFill>
              <a:latin typeface="+mj-lt"/>
            </a:endParaRPr>
          </a:p>
        </p:txBody>
      </p:sp>
      <p:sp>
        <p:nvSpPr>
          <p:cNvPr id="39" name="Rectangle 19"/>
          <p:cNvSpPr/>
          <p:nvPr/>
        </p:nvSpPr>
        <p:spPr>
          <a:xfrm>
            <a:off x="7007957" y="5173684"/>
            <a:ext cx="3925109" cy="484597"/>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6674246" y="5773022"/>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250"/>
                                        <p:tgtEl>
                                          <p:spTgt spid="27"/>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p:tgtEl>
                                          <p:spTgt spid="28"/>
                                        </p:tgtEl>
                                        <p:attrNameLst>
                                          <p:attrName>ppt_y</p:attrName>
                                        </p:attrNameLst>
                                      </p:cBhvr>
                                      <p:tavLst>
                                        <p:tav tm="0">
                                          <p:val>
                                            <p:strVal val="#ppt_y+#ppt_h*1.125000"/>
                                          </p:val>
                                        </p:tav>
                                        <p:tav tm="100000">
                                          <p:val>
                                            <p:strVal val="#ppt_y"/>
                                          </p:val>
                                        </p:tav>
                                      </p:tavLst>
                                    </p:anim>
                                    <p:animEffect transition="in" filter="wipe(up)">
                                      <p:cBhvr>
                                        <p:cTn id="22" dur="250"/>
                                        <p:tgtEl>
                                          <p:spTgt spid="28"/>
                                        </p:tgtEl>
                                      </p:cBhvr>
                                    </p:animEffect>
                                  </p:childTnLst>
                                </p:cTn>
                              </p:par>
                            </p:childTnLst>
                          </p:cTn>
                        </p:par>
                        <p:par>
                          <p:cTn id="23" fill="hold">
                            <p:stCondLst>
                              <p:cond delay="2500"/>
                            </p:stCondLst>
                            <p:childTnLst>
                              <p:par>
                                <p:cTn id="24" presetID="12" presetClass="entr" presetSubtype="4"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250"/>
                                        <p:tgtEl>
                                          <p:spTgt spid="33"/>
                                        </p:tgtEl>
                                        <p:attrNameLst>
                                          <p:attrName>ppt_y</p:attrName>
                                        </p:attrNameLst>
                                      </p:cBhvr>
                                      <p:tavLst>
                                        <p:tav tm="0">
                                          <p:val>
                                            <p:strVal val="#ppt_y+#ppt_h*1.125000"/>
                                          </p:val>
                                        </p:tav>
                                        <p:tav tm="100000">
                                          <p:val>
                                            <p:strVal val="#ppt_y"/>
                                          </p:val>
                                        </p:tav>
                                      </p:tavLst>
                                    </p:anim>
                                    <p:animEffect transition="in" filter="wipe(up)">
                                      <p:cBhvr>
                                        <p:cTn id="27" dur="250"/>
                                        <p:tgtEl>
                                          <p:spTgt spid="33"/>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250"/>
                                        <p:tgtEl>
                                          <p:spTgt spid="29"/>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50"/>
                                        <p:tgtEl>
                                          <p:spTgt spid="30"/>
                                        </p:tgtEl>
                                        <p:attrNameLst>
                                          <p:attrName>ppt_y</p:attrName>
                                        </p:attrNameLst>
                                      </p:cBhvr>
                                      <p:tavLst>
                                        <p:tav tm="0">
                                          <p:val>
                                            <p:strVal val="#ppt_y+#ppt_h*1.125000"/>
                                          </p:val>
                                        </p:tav>
                                        <p:tav tm="100000">
                                          <p:val>
                                            <p:strVal val="#ppt_y"/>
                                          </p:val>
                                        </p:tav>
                                      </p:tavLst>
                                    </p:anim>
                                    <p:animEffect transition="in" filter="wipe(up)">
                                      <p:cBhvr>
                                        <p:cTn id="36" dur="250"/>
                                        <p:tgtEl>
                                          <p:spTgt spid="30"/>
                                        </p:tgtEl>
                                      </p:cBhvr>
                                    </p:animEffect>
                                  </p:childTnLst>
                                </p:cTn>
                              </p:par>
                            </p:childTnLst>
                          </p:cTn>
                        </p:par>
                        <p:par>
                          <p:cTn id="37" fill="hold">
                            <p:stCondLst>
                              <p:cond delay="4000"/>
                            </p:stCondLst>
                            <p:childTnLst>
                              <p:par>
                                <p:cTn id="38" presetID="12" presetClass="entr" presetSubtype="4"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250"/>
                                        <p:tgtEl>
                                          <p:spTgt spid="34"/>
                                        </p:tgtEl>
                                        <p:attrNameLst>
                                          <p:attrName>ppt_y</p:attrName>
                                        </p:attrNameLst>
                                      </p:cBhvr>
                                      <p:tavLst>
                                        <p:tav tm="0">
                                          <p:val>
                                            <p:strVal val="#ppt_y+#ppt_h*1.125000"/>
                                          </p:val>
                                        </p:tav>
                                        <p:tav tm="100000">
                                          <p:val>
                                            <p:strVal val="#ppt_y"/>
                                          </p:val>
                                        </p:tav>
                                      </p:tavLst>
                                    </p:anim>
                                    <p:animEffect transition="in" filter="wipe(up)">
                                      <p:cBhvr>
                                        <p:cTn id="41" dur="250"/>
                                        <p:tgtEl>
                                          <p:spTgt spid="34"/>
                                        </p:tgtEl>
                                      </p:cBhvr>
                                    </p:animEffect>
                                  </p:childTnLst>
                                </p:cTn>
                              </p:par>
                            </p:childTnLst>
                          </p:cTn>
                        </p:par>
                        <p:par>
                          <p:cTn id="42" fill="hold">
                            <p:stCondLst>
                              <p:cond delay="4500"/>
                            </p:stCondLst>
                            <p:childTnLst>
                              <p:par>
                                <p:cTn id="43" presetID="14" presetClass="entr" presetSubtype="1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randombar(horizontal)">
                                      <p:cBhvr>
                                        <p:cTn id="45" dur="250"/>
                                        <p:tgtEl>
                                          <p:spTgt spid="31"/>
                                        </p:tgtEl>
                                      </p:cBhvr>
                                    </p:animEffect>
                                  </p:childTnLst>
                                </p:cTn>
                              </p:par>
                            </p:childTnLst>
                          </p:cTn>
                        </p:par>
                        <p:par>
                          <p:cTn id="46" fill="hold">
                            <p:stCondLst>
                              <p:cond delay="5000"/>
                            </p:stCondLst>
                            <p:childTnLst>
                              <p:par>
                                <p:cTn id="47" presetID="12" presetClass="entr" presetSubtype="4"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p:tgtEl>
                                          <p:spTgt spid="32"/>
                                        </p:tgtEl>
                                        <p:attrNameLst>
                                          <p:attrName>ppt_y</p:attrName>
                                        </p:attrNameLst>
                                      </p:cBhvr>
                                      <p:tavLst>
                                        <p:tav tm="0">
                                          <p:val>
                                            <p:strVal val="#ppt_y+#ppt_h*1.125000"/>
                                          </p:val>
                                        </p:tav>
                                        <p:tav tm="100000">
                                          <p:val>
                                            <p:strVal val="#ppt_y"/>
                                          </p:val>
                                        </p:tav>
                                      </p:tavLst>
                                    </p:anim>
                                    <p:animEffect transition="in" filter="wipe(up)">
                                      <p:cBhvr>
                                        <p:cTn id="50" dur="250"/>
                                        <p:tgtEl>
                                          <p:spTgt spid="32"/>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50"/>
                                        <p:tgtEl>
                                          <p:spTgt spid="35"/>
                                        </p:tgtEl>
                                      </p:cBhvr>
                                    </p:animEffect>
                                    <p:anim calcmode="lin" valueType="num">
                                      <p:cBhvr>
                                        <p:cTn id="55" dur="250" fill="hold"/>
                                        <p:tgtEl>
                                          <p:spTgt spid="35"/>
                                        </p:tgtEl>
                                        <p:attrNameLst>
                                          <p:attrName>ppt_x</p:attrName>
                                        </p:attrNameLst>
                                      </p:cBhvr>
                                      <p:tavLst>
                                        <p:tav tm="0">
                                          <p:val>
                                            <p:strVal val="#ppt_x"/>
                                          </p:val>
                                        </p:tav>
                                        <p:tav tm="100000">
                                          <p:val>
                                            <p:strVal val="#ppt_x"/>
                                          </p:val>
                                        </p:tav>
                                      </p:tavLst>
                                    </p:anim>
                                    <p:anim calcmode="lin" valueType="num">
                                      <p:cBhvr>
                                        <p:cTn id="56" dur="250" fill="hold"/>
                                        <p:tgtEl>
                                          <p:spTgt spid="35"/>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250"/>
                                        <p:tgtEl>
                                          <p:spTgt spid="36"/>
                                        </p:tgtEl>
                                      </p:cBhvr>
                                    </p:animEffect>
                                    <p:anim calcmode="lin" valueType="num">
                                      <p:cBhvr>
                                        <p:cTn id="61" dur="250" fill="hold"/>
                                        <p:tgtEl>
                                          <p:spTgt spid="36"/>
                                        </p:tgtEl>
                                        <p:attrNameLst>
                                          <p:attrName>ppt_x</p:attrName>
                                        </p:attrNameLst>
                                      </p:cBhvr>
                                      <p:tavLst>
                                        <p:tav tm="0">
                                          <p:val>
                                            <p:strVal val="#ppt_x"/>
                                          </p:val>
                                        </p:tav>
                                        <p:tav tm="100000">
                                          <p:val>
                                            <p:strVal val="#ppt_x"/>
                                          </p:val>
                                        </p:tav>
                                      </p:tavLst>
                                    </p:anim>
                                    <p:anim calcmode="lin" valueType="num">
                                      <p:cBhvr>
                                        <p:cTn id="62" dur="250" fill="hold"/>
                                        <p:tgtEl>
                                          <p:spTgt spid="36"/>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12" presetClass="entr" presetSubtype="4"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250"/>
                                        <p:tgtEl>
                                          <p:spTgt spid="37"/>
                                        </p:tgtEl>
                                        <p:attrNameLst>
                                          <p:attrName>ppt_y</p:attrName>
                                        </p:attrNameLst>
                                      </p:cBhvr>
                                      <p:tavLst>
                                        <p:tav tm="0">
                                          <p:val>
                                            <p:strVal val="#ppt_y+#ppt_h*1.125000"/>
                                          </p:val>
                                        </p:tav>
                                        <p:tav tm="100000">
                                          <p:val>
                                            <p:strVal val="#ppt_y"/>
                                          </p:val>
                                        </p:tav>
                                      </p:tavLst>
                                    </p:anim>
                                    <p:animEffect transition="in" filter="wipe(up)">
                                      <p:cBhvr>
                                        <p:cTn id="67" dur="250"/>
                                        <p:tgtEl>
                                          <p:spTgt spid="37"/>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randombar(horizontal)">
                                      <p:cBhvr>
                                        <p:cTn id="71" dur="250"/>
                                        <p:tgtEl>
                                          <p:spTgt spid="38"/>
                                        </p:tgtEl>
                                      </p:cBhvr>
                                    </p:animEffect>
                                  </p:childTnLst>
                                </p:cTn>
                              </p:par>
                            </p:childTnLst>
                          </p:cTn>
                        </p:par>
                        <p:par>
                          <p:cTn id="72" fill="hold">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250"/>
                                        <p:tgtEl>
                                          <p:spTgt spid="39"/>
                                        </p:tgtEl>
                                        <p:attrNameLst>
                                          <p:attrName>ppt_y</p:attrName>
                                        </p:attrNameLst>
                                      </p:cBhvr>
                                      <p:tavLst>
                                        <p:tav tm="0">
                                          <p:val>
                                            <p:strVal val="#ppt_y+#ppt_h*1.125000"/>
                                          </p:val>
                                        </p:tav>
                                        <p:tav tm="100000">
                                          <p:val>
                                            <p:strVal val="#ppt_y"/>
                                          </p:val>
                                        </p:tav>
                                      </p:tavLst>
                                    </p:anim>
                                    <p:animEffect transition="in" filter="wipe(up)">
                                      <p:cBhvr>
                                        <p:cTn id="76" dur="250"/>
                                        <p:tgtEl>
                                          <p:spTgt spid="39"/>
                                        </p:tgtEl>
                                      </p:cBhvr>
                                    </p:animEffect>
                                  </p:childTnLst>
                                </p:cTn>
                              </p:par>
                            </p:childTnLst>
                          </p:cTn>
                        </p:par>
                        <p:par>
                          <p:cTn id="77" fill="hold">
                            <p:stCondLst>
                              <p:cond delay="8000"/>
                            </p:stCondLst>
                            <p:childTnLst>
                              <p:par>
                                <p:cTn id="78" presetID="12" presetClass="entr" presetSubtype="4"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250"/>
                                        <p:tgtEl>
                                          <p:spTgt spid="40"/>
                                        </p:tgtEl>
                                        <p:attrNameLst>
                                          <p:attrName>ppt_y</p:attrName>
                                        </p:attrNameLst>
                                      </p:cBhvr>
                                      <p:tavLst>
                                        <p:tav tm="0">
                                          <p:val>
                                            <p:strVal val="#ppt_y+#ppt_h*1.125000"/>
                                          </p:val>
                                        </p:tav>
                                        <p:tav tm="100000">
                                          <p:val>
                                            <p:strVal val="#ppt_y"/>
                                          </p:val>
                                        </p:tav>
                                      </p:tavLst>
                                    </p:anim>
                                    <p:animEffect transition="in" filter="wipe(up)">
                                      <p:cBhvr>
                                        <p:cTn id="81"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5" grpId="0" animBg="1"/>
      <p:bldP spid="36"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行业模式分析</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椭圆 5"/>
          <p:cNvSpPr/>
          <p:nvPr/>
        </p:nvSpPr>
        <p:spPr>
          <a:xfrm>
            <a:off x="1241794" y="2103316"/>
            <a:ext cx="1934460" cy="193446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823044" y="2103316"/>
            <a:ext cx="1934460" cy="193446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396270" y="2103316"/>
            <a:ext cx="1934460" cy="193446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82534" y="2103316"/>
            <a:ext cx="1934460" cy="193446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503908" y="4402878"/>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r>
              <a:rPr lang="en-US" altLang="zh-CN" sz="2000" b="1" dirty="0" err="1">
                <a:solidFill>
                  <a:schemeClr val="bg1">
                    <a:lumMod val="50000"/>
                  </a:schemeClr>
                </a:solidFill>
                <a:latin typeface="微软雅黑" panose="020B0503020204020204" pitchFamily="34" charset="-122"/>
                <a:ea typeface="微软雅黑" panose="020B0503020204020204" pitchFamily="34" charset="-122"/>
              </a:rPr>
              <a:t>xxxx</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471318" y="4792348"/>
            <a:ext cx="1738266"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年的业务方面情况只写完任务说明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043513" y="4402878"/>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r>
              <a:rPr lang="en-US" altLang="zh-CN" sz="2000" b="1" dirty="0" err="1">
                <a:solidFill>
                  <a:schemeClr val="bg1">
                    <a:lumMod val="50000"/>
                  </a:schemeClr>
                </a:solidFill>
                <a:latin typeface="微软雅黑" panose="020B0503020204020204" pitchFamily="34" charset="-122"/>
                <a:ea typeface="微软雅黑" panose="020B0503020204020204" pitchFamily="34" charset="-122"/>
              </a:rPr>
              <a:t>xxxx</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616739" y="4402878"/>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r>
              <a:rPr lang="en-US" altLang="zh-CN" sz="2000" b="1" dirty="0" err="1">
                <a:solidFill>
                  <a:schemeClr val="bg1">
                    <a:lumMod val="50000"/>
                  </a:schemeClr>
                </a:solidFill>
                <a:latin typeface="微软雅黑" panose="020B0503020204020204" pitchFamily="34" charset="-122"/>
                <a:ea typeface="微软雅黑" panose="020B0503020204020204" pitchFamily="34" charset="-122"/>
              </a:rPr>
              <a:t>xxxx</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203003" y="4402878"/>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r>
              <a:rPr lang="en-US" altLang="zh-CN" sz="2000" b="1" dirty="0" err="1">
                <a:solidFill>
                  <a:schemeClr val="bg1">
                    <a:lumMod val="50000"/>
                  </a:schemeClr>
                </a:solidFill>
                <a:latin typeface="微软雅黑" panose="020B0503020204020204" pitchFamily="34" charset="-122"/>
                <a:ea typeface="微软雅黑" panose="020B0503020204020204" pitchFamily="34" charset="-122"/>
              </a:rPr>
              <a:t>xxxx</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052567" y="4792349"/>
            <a:ext cx="1730419"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年的技能方面情况只写完任务说明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625793" y="4792348"/>
            <a:ext cx="1781429"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年的业绩方面情况只写完任务说明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9212058" y="4792349"/>
            <a:ext cx="1757891"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年的管理方面情况只写完任务说明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a:off x="5362942" y="2384962"/>
            <a:ext cx="3877985" cy="1138487"/>
            <a:chOff x="791685" y="3237069"/>
            <a:chExt cx="3877985" cy="1138487"/>
          </a:xfrm>
        </p:grpSpPr>
        <p:sp>
          <p:nvSpPr>
            <p:cNvPr id="14" name="文本框 13"/>
            <p:cNvSpPr txBox="1"/>
            <p:nvPr/>
          </p:nvSpPr>
          <p:spPr>
            <a:xfrm>
              <a:off x="899258" y="4006224"/>
              <a:ext cx="2635722" cy="369332"/>
            </a:xfrm>
            <a:prstGeom prst="rect">
              <a:avLst/>
            </a:prstGeom>
            <a:noFill/>
          </p:spPr>
          <p:txBody>
            <a:bodyPr wrap="none" rtlCol="0">
              <a:spAutoFit/>
            </a:bodyPr>
            <a:lstStyle/>
            <a:p>
              <a:pPr algn="ctr"/>
              <a:r>
                <a:rPr lang="en-US" altLang="zh-CN"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THE Scenery DESIGN</a:t>
              </a:r>
              <a:endParaRPr lang="zh-CN" altLang="en-US"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endParaRPr>
            </a:p>
          </p:txBody>
        </p:sp>
        <p:sp>
          <p:nvSpPr>
            <p:cNvPr id="15" name="文本框 12"/>
            <p:cNvSpPr txBox="1"/>
            <p:nvPr/>
          </p:nvSpPr>
          <p:spPr>
            <a:xfrm>
              <a:off x="791685" y="3237069"/>
              <a:ext cx="3877985" cy="830997"/>
            </a:xfrm>
            <a:prstGeom prst="rect">
              <a:avLst/>
            </a:prstGeom>
            <a:noFill/>
          </p:spPr>
          <p:txBody>
            <a:bodyPr wrap="none" rtlCol="0">
              <a:spAutoFit/>
            </a:bodyPr>
            <a:lstStyle/>
            <a:p>
              <a:pPr algn="ctr"/>
              <a:r>
                <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rPr>
                <a:t>团队财务概述</a:t>
              </a:r>
              <a:endPar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endParaRPr>
            </a:p>
          </p:txBody>
        </p:sp>
      </p:grpSp>
      <p:cxnSp>
        <p:nvCxnSpPr>
          <p:cNvPr id="16" name="直接连接符 27"/>
          <p:cNvCxnSpPr>
            <a:cxnSpLocks noChangeShapeType="1"/>
          </p:cNvCxnSpPr>
          <p:nvPr/>
        </p:nvCxnSpPr>
        <p:spPr bwMode="auto">
          <a:xfrm>
            <a:off x="5172234" y="1333500"/>
            <a:ext cx="0" cy="3267075"/>
          </a:xfrm>
          <a:prstGeom prst="line">
            <a:avLst/>
          </a:prstGeom>
          <a:noFill/>
          <a:ln w="19050">
            <a:solidFill>
              <a:schemeClr val="bg2">
                <a:lumMod val="25000"/>
                <a:alpha val="67842"/>
              </a:schemeClr>
            </a:solidFill>
            <a:round/>
          </a:ln>
          <a:extLst>
            <a:ext uri="{909E8E84-426E-40DD-AFC4-6F175D3DCCD1}">
              <a14:hiddenFill xmlns:a14="http://schemas.microsoft.com/office/drawing/2010/main">
                <a:noFill/>
              </a14:hiddenFill>
            </a:ext>
          </a:extLst>
        </p:spPr>
      </p:cxnSp>
      <p:grpSp>
        <p:nvGrpSpPr>
          <p:cNvPr id="18" name="组合 17"/>
          <p:cNvGrpSpPr/>
          <p:nvPr/>
        </p:nvGrpSpPr>
        <p:grpSpPr>
          <a:xfrm>
            <a:off x="3607796" y="1860102"/>
            <a:ext cx="1606005" cy="2434796"/>
            <a:chOff x="8550114" y="1707574"/>
            <a:chExt cx="1606005" cy="2434796"/>
          </a:xfrm>
        </p:grpSpPr>
        <p:sp>
          <p:nvSpPr>
            <p:cNvPr id="19" name="TextBox 1"/>
            <p:cNvSpPr txBox="1">
              <a:spLocks noChangeArrowheads="1"/>
            </p:cNvSpPr>
            <p:nvPr/>
          </p:nvSpPr>
          <p:spPr bwMode="auto">
            <a:xfrm>
              <a:off x="8550114" y="1707574"/>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chemeClr val="bg2">
                      <a:lumMod val="25000"/>
                    </a:schemeClr>
                  </a:solidFill>
                  <a:latin typeface="叶根友刀锋黑草" pitchFamily="2" charset="-122"/>
                  <a:ea typeface="叶根友刀锋黑草" pitchFamily="2" charset="-122"/>
                </a:rPr>
                <a:t>3</a:t>
              </a:r>
              <a:endParaRPr lang="zh-CN" altLang="en-US" sz="7200" dirty="0">
                <a:solidFill>
                  <a:schemeClr val="bg2">
                    <a:lumMod val="25000"/>
                  </a:schemeClr>
                </a:solidFill>
                <a:latin typeface="叶根友刀锋黑草" pitchFamily="2" charset="-122"/>
                <a:ea typeface="叶根友刀锋黑草" pitchFamily="2" charset="-122"/>
              </a:endParaRPr>
            </a:p>
          </p:txBody>
        </p:sp>
        <p:sp>
          <p:nvSpPr>
            <p:cNvPr id="20"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chemeClr val="bg2">
                      <a:lumMod val="25000"/>
                    </a:schemeClr>
                  </a:solidFill>
                  <a:latin typeface="叶根友刀锋黑草" pitchFamily="2" charset="-122"/>
                  <a:ea typeface="叶根友刀锋黑草" pitchFamily="2" charset="-122"/>
                </a:rPr>
                <a:t>叁</a:t>
              </a:r>
              <a:endParaRPr lang="zh-CN" altLang="en-US" sz="6600" dirty="0">
                <a:solidFill>
                  <a:schemeClr val="bg2">
                    <a:lumMod val="25000"/>
                  </a:schemeClr>
                </a:solidFill>
                <a:latin typeface="叶根友刀锋黑草" pitchFamily="2" charset="-122"/>
                <a:ea typeface="叶根友刀锋黑草" pitchFamily="2" charset="-122"/>
              </a:endParaRPr>
            </a:p>
          </p:txBody>
        </p:sp>
        <p:pic>
          <p:nvPicPr>
            <p:cNvPr id="21" name="Picture 2" descr="G:\公司\茶\印章.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8754959" y="2705725"/>
              <a:ext cx="369086" cy="788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14:presetBounceEnd="66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66000">
                                          <p:cBhvr additive="base">
                                            <p:cTn id="21" dur="1000" fill="hold"/>
                                            <p:tgtEl>
                                              <p:spTgt spid="18"/>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团队财务概述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8976138" y="1916180"/>
            <a:ext cx="4065576" cy="3932972"/>
            <a:chOff x="1332483" y="1156401"/>
            <a:chExt cx="2942561" cy="2846586"/>
          </a:xfrm>
        </p:grpSpPr>
        <p:sp>
          <p:nvSpPr>
            <p:cNvPr id="7" name="燕尾形 5"/>
            <p:cNvSpPr/>
            <p:nvPr/>
          </p:nvSpPr>
          <p:spPr>
            <a:xfrm rot="5400000">
              <a:off x="1413471" y="1546353"/>
              <a:ext cx="269960" cy="431936"/>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9" name="矩形 8"/>
            <p:cNvSpPr/>
            <p:nvPr/>
          </p:nvSpPr>
          <p:spPr>
            <a:xfrm>
              <a:off x="1801134" y="1156401"/>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16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1791415" y="1467373"/>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p:txBody>
        </p:sp>
        <p:sp>
          <p:nvSpPr>
            <p:cNvPr id="14" name="燕尾形 9"/>
            <p:cNvSpPr/>
            <p:nvPr/>
          </p:nvSpPr>
          <p:spPr>
            <a:xfrm rot="5400000">
              <a:off x="1413471" y="2572200"/>
              <a:ext cx="269960" cy="431936"/>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5" name="矩形 14"/>
            <p:cNvSpPr/>
            <p:nvPr/>
          </p:nvSpPr>
          <p:spPr>
            <a:xfrm>
              <a:off x="1801134" y="2182248"/>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16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1791415" y="2493220"/>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p:txBody>
        </p:sp>
        <p:sp>
          <p:nvSpPr>
            <p:cNvPr id="17" name="燕尾形 13"/>
            <p:cNvSpPr/>
            <p:nvPr/>
          </p:nvSpPr>
          <p:spPr>
            <a:xfrm rot="5400000">
              <a:off x="1413471" y="3652039"/>
              <a:ext cx="269960" cy="431936"/>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8" name="矩形 17"/>
            <p:cNvSpPr/>
            <p:nvPr/>
          </p:nvSpPr>
          <p:spPr>
            <a:xfrm>
              <a:off x="1801134" y="3262087"/>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16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1791415" y="3573059"/>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p:txBody>
        </p:sp>
      </p:grpSp>
      <p:sp>
        <p:nvSpPr>
          <p:cNvPr id="20" name="矩形 19"/>
          <p:cNvSpPr>
            <a:spLocks noChangeArrowheads="1"/>
          </p:cNvSpPr>
          <p:nvPr/>
        </p:nvSpPr>
        <p:spPr bwMode="auto">
          <a:xfrm>
            <a:off x="3752850" y="1832977"/>
            <a:ext cx="4811746" cy="4090671"/>
          </a:xfrm>
          <a:prstGeom prst="rect">
            <a:avLst/>
          </a:prstGeom>
          <a:blipFill dpi="0" rotWithShape="1">
            <a:blip r:embed="rId1" cstate="print"/>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21" name="组合 20"/>
          <p:cNvGrpSpPr/>
          <p:nvPr/>
        </p:nvGrpSpPr>
        <p:grpSpPr>
          <a:xfrm>
            <a:off x="577831" y="1990676"/>
            <a:ext cx="4065576" cy="3932972"/>
            <a:chOff x="1332483" y="1156401"/>
            <a:chExt cx="2942561" cy="2846586"/>
          </a:xfrm>
        </p:grpSpPr>
        <p:sp>
          <p:nvSpPr>
            <p:cNvPr id="22" name="燕尾形 5"/>
            <p:cNvSpPr/>
            <p:nvPr/>
          </p:nvSpPr>
          <p:spPr>
            <a:xfrm rot="5400000">
              <a:off x="1413471" y="1546353"/>
              <a:ext cx="269960" cy="431936"/>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23" name="矩形 22"/>
            <p:cNvSpPr/>
            <p:nvPr/>
          </p:nvSpPr>
          <p:spPr>
            <a:xfrm>
              <a:off x="1801134" y="1156401"/>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16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1791415" y="1467373"/>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p:txBody>
        </p:sp>
        <p:sp>
          <p:nvSpPr>
            <p:cNvPr id="25" name="燕尾形 9"/>
            <p:cNvSpPr/>
            <p:nvPr/>
          </p:nvSpPr>
          <p:spPr>
            <a:xfrm rot="5400000">
              <a:off x="1413471" y="2572200"/>
              <a:ext cx="269960" cy="431936"/>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26" name="矩形 25"/>
            <p:cNvSpPr/>
            <p:nvPr/>
          </p:nvSpPr>
          <p:spPr>
            <a:xfrm>
              <a:off x="1801134" y="2182248"/>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16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791415" y="2493220"/>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p:txBody>
        </p:sp>
        <p:sp>
          <p:nvSpPr>
            <p:cNvPr id="28" name="燕尾形 13"/>
            <p:cNvSpPr/>
            <p:nvPr/>
          </p:nvSpPr>
          <p:spPr>
            <a:xfrm rot="5400000">
              <a:off x="1413471" y="3652039"/>
              <a:ext cx="269960" cy="431936"/>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29" name="矩形 28"/>
            <p:cNvSpPr/>
            <p:nvPr/>
          </p:nvSpPr>
          <p:spPr>
            <a:xfrm>
              <a:off x="1801134" y="3262087"/>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16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1791415" y="3573059"/>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endParaRPr lang="zh-CN" altLang="en-US" sz="1050" dirty="0">
                <a:solidFill>
                  <a:schemeClr val="bg1">
                    <a:lumMod val="50000"/>
                  </a:schemeClr>
                </a:solidFill>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50"/>
                                        <p:tgtEl>
                                          <p:spTgt spid="20"/>
                                        </p:tgtEl>
                                      </p:cBhvr>
                                    </p:animEffect>
                                    <p:anim calcmode="lin" valueType="num">
                                      <p:cBhvr>
                                        <p:cTn id="18" dur="250" fill="hold"/>
                                        <p:tgtEl>
                                          <p:spTgt spid="20"/>
                                        </p:tgtEl>
                                        <p:attrNameLst>
                                          <p:attrName>ppt_x</p:attrName>
                                        </p:attrNameLst>
                                      </p:cBhvr>
                                      <p:tavLst>
                                        <p:tav tm="0">
                                          <p:val>
                                            <p:strVal val="#ppt_x"/>
                                          </p:val>
                                        </p:tav>
                                        <p:tav tm="100000">
                                          <p:val>
                                            <p:strVal val="#ppt_x"/>
                                          </p:val>
                                        </p:tav>
                                      </p:tavLst>
                                    </p:anim>
                                    <p:anim calcmode="lin" valueType="num">
                                      <p:cBhvr>
                                        <p:cTn id="19" dur="25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团队财务概述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7579377" y="2113672"/>
            <a:ext cx="3579788" cy="3795681"/>
            <a:chOff x="7147155" y="1090387"/>
            <a:chExt cx="3810244" cy="4040037"/>
          </a:xfrm>
        </p:grpSpPr>
        <p:sp>
          <p:nvSpPr>
            <p:cNvPr id="7" name="Rounded Rectangle 3"/>
            <p:cNvSpPr/>
            <p:nvPr/>
          </p:nvSpPr>
          <p:spPr>
            <a:xfrm>
              <a:off x="7147155" y="4453437"/>
              <a:ext cx="67594" cy="676987"/>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9" name="TextBox 72"/>
            <p:cNvSpPr txBox="1"/>
            <p:nvPr/>
          </p:nvSpPr>
          <p:spPr>
            <a:xfrm>
              <a:off x="7433670" y="4662867"/>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TextBox 87"/>
            <p:cNvSpPr txBox="1"/>
            <p:nvPr/>
          </p:nvSpPr>
          <p:spPr>
            <a:xfrm>
              <a:off x="7433670" y="4353981"/>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altLang="zh-CN" sz="1600" b="1" dirty="0">
                <a:solidFill>
                  <a:schemeClr val="bg1">
                    <a:lumMod val="50000"/>
                  </a:schemeClr>
                </a:solidFill>
                <a:latin typeface="Lato Bold" charset="0"/>
                <a:ea typeface="Lato Bold" charset="0"/>
                <a:cs typeface="Lato Bold" charset="0"/>
              </a:endParaRPr>
            </a:p>
          </p:txBody>
        </p:sp>
        <p:sp>
          <p:nvSpPr>
            <p:cNvPr id="14" name="Rounded Rectangle 88"/>
            <p:cNvSpPr/>
            <p:nvPr/>
          </p:nvSpPr>
          <p:spPr>
            <a:xfrm>
              <a:off x="7147155" y="3360018"/>
              <a:ext cx="67594" cy="676987"/>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5" name="TextBox 89"/>
            <p:cNvSpPr txBox="1"/>
            <p:nvPr/>
          </p:nvSpPr>
          <p:spPr>
            <a:xfrm>
              <a:off x="7433670" y="3569449"/>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TextBox 90"/>
            <p:cNvSpPr txBox="1"/>
            <p:nvPr/>
          </p:nvSpPr>
          <p:spPr>
            <a:xfrm>
              <a:off x="7433670" y="3260562"/>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altLang="zh-CN" sz="1600" b="1" dirty="0">
                <a:solidFill>
                  <a:schemeClr val="bg1">
                    <a:lumMod val="50000"/>
                  </a:schemeClr>
                </a:solidFill>
                <a:latin typeface="Lato Bold" charset="0"/>
                <a:ea typeface="Lato Bold" charset="0"/>
                <a:cs typeface="Lato Bold" charset="0"/>
              </a:endParaRPr>
            </a:p>
          </p:txBody>
        </p:sp>
        <p:sp>
          <p:nvSpPr>
            <p:cNvPr id="17" name="Rounded Rectangle 94"/>
            <p:cNvSpPr/>
            <p:nvPr/>
          </p:nvSpPr>
          <p:spPr>
            <a:xfrm>
              <a:off x="7147155" y="2283262"/>
              <a:ext cx="67594" cy="676987"/>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8" name="TextBox 95"/>
            <p:cNvSpPr txBox="1"/>
            <p:nvPr/>
          </p:nvSpPr>
          <p:spPr>
            <a:xfrm>
              <a:off x="7433670" y="2492695"/>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TextBox 96"/>
            <p:cNvSpPr txBox="1"/>
            <p:nvPr/>
          </p:nvSpPr>
          <p:spPr>
            <a:xfrm>
              <a:off x="7433670" y="2183806"/>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altLang="zh-CN" sz="1600" b="1" dirty="0">
                <a:solidFill>
                  <a:schemeClr val="bg1">
                    <a:lumMod val="50000"/>
                  </a:schemeClr>
                </a:solidFill>
                <a:latin typeface="Lato Bold" charset="0"/>
                <a:ea typeface="Lato Bold" charset="0"/>
                <a:cs typeface="Lato Bold" charset="0"/>
              </a:endParaRPr>
            </a:p>
          </p:txBody>
        </p:sp>
        <p:sp>
          <p:nvSpPr>
            <p:cNvPr id="20" name="Rounded Rectangle 97"/>
            <p:cNvSpPr/>
            <p:nvPr/>
          </p:nvSpPr>
          <p:spPr>
            <a:xfrm>
              <a:off x="7147155" y="1189843"/>
              <a:ext cx="67594" cy="676987"/>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1" name="TextBox 98"/>
            <p:cNvSpPr txBox="1"/>
            <p:nvPr/>
          </p:nvSpPr>
          <p:spPr>
            <a:xfrm>
              <a:off x="7433670" y="1399274"/>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TextBox 99"/>
            <p:cNvSpPr txBox="1"/>
            <p:nvPr/>
          </p:nvSpPr>
          <p:spPr>
            <a:xfrm>
              <a:off x="7433670" y="1090387"/>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sz="1600" b="1" dirty="0">
                <a:solidFill>
                  <a:schemeClr val="bg1">
                    <a:lumMod val="50000"/>
                  </a:schemeClr>
                </a:solidFill>
                <a:latin typeface="Lato Bold" charset="0"/>
                <a:ea typeface="Lato Bold" charset="0"/>
                <a:cs typeface="Lato Bold" charset="0"/>
              </a:endParaRPr>
            </a:p>
          </p:txBody>
        </p:sp>
      </p:grpSp>
      <p:grpSp>
        <p:nvGrpSpPr>
          <p:cNvPr id="23" name="组合 22"/>
          <p:cNvGrpSpPr/>
          <p:nvPr/>
        </p:nvGrpSpPr>
        <p:grpSpPr>
          <a:xfrm>
            <a:off x="1743820" y="1824859"/>
            <a:ext cx="5127047" cy="4394200"/>
            <a:chOff x="2867593" y="1606550"/>
            <a:chExt cx="3615605" cy="3098800"/>
          </a:xfrm>
        </p:grpSpPr>
        <p:graphicFrame>
          <p:nvGraphicFramePr>
            <p:cNvPr id="24" name="Chart 2"/>
            <p:cNvGraphicFramePr/>
            <p:nvPr/>
          </p:nvGraphicFramePr>
          <p:xfrm>
            <a:off x="2867593" y="1606550"/>
            <a:ext cx="3615605" cy="3098800"/>
          </p:xfrm>
          <a:graphic>
            <a:graphicData uri="http://schemas.openxmlformats.org/drawingml/2006/chart">
              <c:chart xmlns:c="http://schemas.openxmlformats.org/drawingml/2006/chart" xmlns:r="http://schemas.openxmlformats.org/officeDocument/2006/relationships" r:id="rId1"/>
            </a:graphicData>
          </a:graphic>
        </p:graphicFrame>
        <p:sp>
          <p:nvSpPr>
            <p:cNvPr id="25" name="Freeform 35"/>
            <p:cNvSpPr>
              <a:spLocks noEditPoints="1"/>
            </p:cNvSpPr>
            <p:nvPr/>
          </p:nvSpPr>
          <p:spPr bwMode="auto">
            <a:xfrm>
              <a:off x="4419600" y="2800350"/>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6" name="Text Box 10"/>
            <p:cNvSpPr txBox="1">
              <a:spLocks noChangeArrowheads="1"/>
            </p:cNvSpPr>
            <p:nvPr/>
          </p:nvSpPr>
          <p:spPr bwMode="auto">
            <a:xfrm>
              <a:off x="4092302" y="3254234"/>
              <a:ext cx="1176214" cy="206193"/>
            </a:xfrm>
            <a:prstGeom prst="rect">
              <a:avLst/>
            </a:prstGeom>
            <a:noFill/>
            <a:ln w="9525">
              <a:noFill/>
              <a:miter lim="800000"/>
            </a:ln>
          </p:spPr>
          <p:txBody>
            <a:bodyPr wrap="square" lIns="45720" tIns="22860" rIns="45720" bIns="22860">
              <a:spAutoFit/>
            </a:bodyPr>
            <a:lstStyle/>
            <a:p>
              <a:pPr algn="ctr" defTabSz="1087755"/>
              <a:r>
                <a:rPr lang="en-US" sz="16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Sales Up</a:t>
              </a:r>
              <a:endPar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34"/>
            <p:cNvSpPr/>
            <p:nvPr/>
          </p:nvSpPr>
          <p:spPr bwMode="auto">
            <a:xfrm>
              <a:off x="3646596" y="2265110"/>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8"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nvGrpSpPr>
            <p:cNvPr id="29" name="Group 12"/>
            <p:cNvGrpSpPr/>
            <p:nvPr/>
          </p:nvGrpSpPr>
          <p:grpSpPr>
            <a:xfrm>
              <a:off x="5334000" y="3762110"/>
              <a:ext cx="389342" cy="339426"/>
              <a:chOff x="7540014" y="4306907"/>
              <a:chExt cx="389342" cy="339426"/>
            </a:xfrm>
            <a:solidFill>
              <a:schemeClr val="bg1"/>
            </a:solidFill>
          </p:grpSpPr>
          <p:sp>
            <p:nvSpPr>
              <p:cNvPr id="3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30" name="Group 24"/>
            <p:cNvGrpSpPr/>
            <p:nvPr/>
          </p:nvGrpSpPr>
          <p:grpSpPr>
            <a:xfrm>
              <a:off x="5257800" y="2235161"/>
              <a:ext cx="431769" cy="429274"/>
              <a:chOff x="6559551" y="1588"/>
              <a:chExt cx="274637" cy="273050"/>
            </a:xfrm>
            <a:solidFill>
              <a:schemeClr val="bg1"/>
            </a:solidFill>
          </p:grpSpPr>
          <p:sp>
            <p:nvSpPr>
              <p:cNvPr id="31"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2"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3"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团队财务概述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 36"/>
          <p:cNvGrpSpPr/>
          <p:nvPr/>
        </p:nvGrpSpPr>
        <p:grpSpPr>
          <a:xfrm flipV="1">
            <a:off x="650904" y="2514860"/>
            <a:ext cx="3399811" cy="1527458"/>
            <a:chOff x="224844" y="1609292"/>
            <a:chExt cx="3309624" cy="1314452"/>
          </a:xfrm>
          <a:solidFill>
            <a:schemeClr val="bg2">
              <a:lumMod val="25000"/>
            </a:schemeClr>
          </a:solidFill>
        </p:grpSpPr>
        <p:sp>
          <p:nvSpPr>
            <p:cNvPr id="7" name="矩形 6"/>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9" name="矩形 8"/>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0" name="梯形 9"/>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4" name="TextBox 3"/>
            <p:cNvSpPr txBox="1"/>
            <p:nvPr/>
          </p:nvSpPr>
          <p:spPr>
            <a:xfrm flipV="1">
              <a:off x="2156251" y="1900916"/>
              <a:ext cx="1378217" cy="715113"/>
            </a:xfrm>
            <a:prstGeom prst="rect">
              <a:avLst/>
            </a:prstGeom>
            <a:noFill/>
          </p:spPr>
          <p:txBody>
            <a:bodyPr wrap="none" rtlCol="0">
              <a:spAutoFit/>
            </a:bodyPr>
            <a:lstStyle/>
            <a:p>
              <a:pPr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endPar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endParaRPr>
            </a:p>
          </p:txBody>
        </p:sp>
        <p:sp>
          <p:nvSpPr>
            <p:cNvPr id="15"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6" name="组 36"/>
          <p:cNvGrpSpPr/>
          <p:nvPr/>
        </p:nvGrpSpPr>
        <p:grpSpPr>
          <a:xfrm flipV="1">
            <a:off x="4375414" y="2514860"/>
            <a:ext cx="3399813" cy="1527458"/>
            <a:chOff x="224844" y="1609292"/>
            <a:chExt cx="3309626" cy="1314452"/>
          </a:xfrm>
          <a:solidFill>
            <a:schemeClr val="bg2">
              <a:lumMod val="25000"/>
            </a:schemeClr>
          </a:solidFill>
        </p:grpSpPr>
        <p:sp>
          <p:nvSpPr>
            <p:cNvPr id="17" name="矩形 16"/>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8" name="矩形 17"/>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9" name="梯形 18"/>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0" name="TextBox 3"/>
            <p:cNvSpPr txBox="1"/>
            <p:nvPr/>
          </p:nvSpPr>
          <p:spPr>
            <a:xfrm flipV="1">
              <a:off x="2156253" y="1900916"/>
              <a:ext cx="1378217" cy="715113"/>
            </a:xfrm>
            <a:prstGeom prst="rect">
              <a:avLst/>
            </a:prstGeom>
            <a:noFill/>
            <a:ln>
              <a:noFill/>
            </a:ln>
          </p:spPr>
          <p:txBody>
            <a:bodyPr wrap="none" rtlCol="0">
              <a:spAutoFit/>
            </a:bodyPr>
            <a:lstStyle/>
            <a:p>
              <a:pPr lvl="0"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endPar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endParaRPr>
            </a:p>
          </p:txBody>
        </p:sp>
        <p:sp>
          <p:nvSpPr>
            <p:cNvPr id="21"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2" name="组 36"/>
          <p:cNvGrpSpPr/>
          <p:nvPr/>
        </p:nvGrpSpPr>
        <p:grpSpPr>
          <a:xfrm flipV="1">
            <a:off x="8078073" y="2514860"/>
            <a:ext cx="3399813" cy="1527458"/>
            <a:chOff x="224844" y="1609292"/>
            <a:chExt cx="3309626" cy="1314452"/>
          </a:xfrm>
          <a:solidFill>
            <a:schemeClr val="bg2">
              <a:lumMod val="25000"/>
            </a:schemeClr>
          </a:solidFill>
        </p:grpSpPr>
        <p:sp>
          <p:nvSpPr>
            <p:cNvPr id="23" name="矩形 22"/>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4" name="矩形 23"/>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5" name="梯形 24"/>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6" name="TextBox 3"/>
            <p:cNvSpPr txBox="1"/>
            <p:nvPr/>
          </p:nvSpPr>
          <p:spPr>
            <a:xfrm flipV="1">
              <a:off x="2156253" y="1900916"/>
              <a:ext cx="1378217" cy="715113"/>
            </a:xfrm>
            <a:prstGeom prst="rect">
              <a:avLst/>
            </a:prstGeom>
            <a:noFill/>
          </p:spPr>
          <p:txBody>
            <a:bodyPr wrap="none" rtlCol="0">
              <a:spAutoFit/>
            </a:bodyPr>
            <a:lstStyle/>
            <a:p>
              <a:pPr lvl="0"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endPar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endParaRPr>
            </a:p>
          </p:txBody>
        </p:sp>
        <p:sp>
          <p:nvSpPr>
            <p:cNvPr id="27"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sp>
        <p:nvSpPr>
          <p:cNvPr id="28" name="Oval 35"/>
          <p:cNvSpPr>
            <a:spLocks noChangeArrowheads="1"/>
          </p:cNvSpPr>
          <p:nvPr/>
        </p:nvSpPr>
        <p:spPr bwMode="auto">
          <a:xfrm>
            <a:off x="1554428" y="4234173"/>
            <a:ext cx="1680478" cy="1685866"/>
          </a:xfrm>
          <a:prstGeom prst="ellipse">
            <a:avLst/>
          </a:prstGeom>
          <a:solidFill>
            <a:schemeClr val="bg2">
              <a:lumMod val="25000"/>
            </a:schemeClr>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6"/>
          <p:cNvSpPr>
            <a:spLocks noEditPoints="1"/>
          </p:cNvSpPr>
          <p:nvPr/>
        </p:nvSpPr>
        <p:spPr bwMode="auto">
          <a:xfrm>
            <a:off x="2099342" y="4758379"/>
            <a:ext cx="577830" cy="634978"/>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endParaRPr lang="zh-CN" altLang="en-US"/>
          </a:p>
        </p:txBody>
      </p:sp>
      <p:sp>
        <p:nvSpPr>
          <p:cNvPr id="30" name="Oval 43"/>
          <p:cNvSpPr>
            <a:spLocks noChangeArrowheads="1"/>
          </p:cNvSpPr>
          <p:nvPr/>
        </p:nvSpPr>
        <p:spPr bwMode="auto">
          <a:xfrm>
            <a:off x="5381045" y="4234173"/>
            <a:ext cx="1685866" cy="1685866"/>
          </a:xfrm>
          <a:prstGeom prst="ellipse">
            <a:avLst/>
          </a:prstGeom>
          <a:solidFill>
            <a:schemeClr val="bg2">
              <a:lumMod val="25000"/>
            </a:schemeClr>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5877409" y="4844102"/>
            <a:ext cx="708002" cy="463532"/>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lIns="68580" tIns="34290" rIns="68580" bIns="34290"/>
          <a:lstStyle/>
          <a:p>
            <a:endParaRPr lang="zh-CN" altLang="en-US"/>
          </a:p>
        </p:txBody>
      </p:sp>
      <p:sp>
        <p:nvSpPr>
          <p:cNvPr id="32" name="Oval 50"/>
          <p:cNvSpPr>
            <a:spLocks noChangeArrowheads="1"/>
          </p:cNvSpPr>
          <p:nvPr/>
        </p:nvSpPr>
        <p:spPr bwMode="auto">
          <a:xfrm>
            <a:off x="9035120" y="4234173"/>
            <a:ext cx="1680482" cy="1685866"/>
          </a:xfrm>
          <a:prstGeom prst="ellipse">
            <a:avLst/>
          </a:prstGeom>
          <a:solidFill>
            <a:schemeClr val="bg2">
              <a:lumMod val="25000"/>
            </a:schemeClr>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1"/>
          <p:cNvSpPr>
            <a:spLocks noEditPoints="1"/>
          </p:cNvSpPr>
          <p:nvPr/>
        </p:nvSpPr>
        <p:spPr bwMode="auto">
          <a:xfrm>
            <a:off x="9551847" y="4798989"/>
            <a:ext cx="654028" cy="581004"/>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ppt_x"/>
                                          </p:val>
                                        </p:tav>
                                        <p:tav tm="100000">
                                          <p:val>
                                            <p:strVal val="#ppt_x"/>
                                          </p:val>
                                        </p:tav>
                                      </p:tavLst>
                                    </p:anim>
                                    <p:anim calcmode="lin" valueType="num">
                                      <p:cBhvr additive="base">
                                        <p:cTn id="12" dur="2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50" fill="hold"/>
                                        <p:tgtEl>
                                          <p:spTgt spid="16"/>
                                        </p:tgtEl>
                                        <p:attrNameLst>
                                          <p:attrName>ppt_x</p:attrName>
                                        </p:attrNameLst>
                                      </p:cBhvr>
                                      <p:tavLst>
                                        <p:tav tm="0">
                                          <p:val>
                                            <p:strVal val="#ppt_x"/>
                                          </p:val>
                                        </p:tav>
                                        <p:tav tm="100000">
                                          <p:val>
                                            <p:strVal val="#ppt_x"/>
                                          </p:val>
                                        </p:tav>
                                      </p:tavLst>
                                    </p:anim>
                                    <p:anim calcmode="lin" valueType="num">
                                      <p:cBhvr additive="base">
                                        <p:cTn id="17" dur="25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250" fill="hold"/>
                                        <p:tgtEl>
                                          <p:spTgt spid="22"/>
                                        </p:tgtEl>
                                        <p:attrNameLst>
                                          <p:attrName>ppt_x</p:attrName>
                                        </p:attrNameLst>
                                      </p:cBhvr>
                                      <p:tavLst>
                                        <p:tav tm="0">
                                          <p:val>
                                            <p:strVal val="#ppt_x"/>
                                          </p:val>
                                        </p:tav>
                                        <p:tav tm="100000">
                                          <p:val>
                                            <p:strVal val="#ppt_x"/>
                                          </p:val>
                                        </p:tav>
                                      </p:tavLst>
                                    </p:anim>
                                    <p:anim calcmode="lin" valueType="num">
                                      <p:cBhvr additive="base">
                                        <p:cTn id="22" dur="25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250" fill="hold"/>
                                        <p:tgtEl>
                                          <p:spTgt spid="28"/>
                                        </p:tgtEl>
                                        <p:attrNameLst>
                                          <p:attrName>ppt_x</p:attrName>
                                        </p:attrNameLst>
                                      </p:cBhvr>
                                      <p:tavLst>
                                        <p:tav tm="0">
                                          <p:val>
                                            <p:strVal val="#ppt_x"/>
                                          </p:val>
                                        </p:tav>
                                        <p:tav tm="100000">
                                          <p:val>
                                            <p:strVal val="#ppt_x"/>
                                          </p:val>
                                        </p:tav>
                                      </p:tavLst>
                                    </p:anim>
                                    <p:anim calcmode="lin" valueType="num">
                                      <p:cBhvr additive="base">
                                        <p:cTn id="27" dur="25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250" fill="hold"/>
                                        <p:tgtEl>
                                          <p:spTgt spid="29"/>
                                        </p:tgtEl>
                                        <p:attrNameLst>
                                          <p:attrName>ppt_x</p:attrName>
                                        </p:attrNameLst>
                                      </p:cBhvr>
                                      <p:tavLst>
                                        <p:tav tm="0">
                                          <p:val>
                                            <p:strVal val="#ppt_x"/>
                                          </p:val>
                                        </p:tav>
                                        <p:tav tm="100000">
                                          <p:val>
                                            <p:strVal val="#ppt_x"/>
                                          </p:val>
                                        </p:tav>
                                      </p:tavLst>
                                    </p:anim>
                                    <p:anim calcmode="lin" valueType="num">
                                      <p:cBhvr additive="base">
                                        <p:cTn id="32" dur="250" fill="hold"/>
                                        <p:tgtEl>
                                          <p:spTgt spid="29"/>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250" fill="hold"/>
                                        <p:tgtEl>
                                          <p:spTgt spid="30"/>
                                        </p:tgtEl>
                                        <p:attrNameLst>
                                          <p:attrName>ppt_x</p:attrName>
                                        </p:attrNameLst>
                                      </p:cBhvr>
                                      <p:tavLst>
                                        <p:tav tm="0">
                                          <p:val>
                                            <p:strVal val="#ppt_x"/>
                                          </p:val>
                                        </p:tav>
                                        <p:tav tm="100000">
                                          <p:val>
                                            <p:strVal val="#ppt_x"/>
                                          </p:val>
                                        </p:tav>
                                      </p:tavLst>
                                    </p:anim>
                                    <p:anim calcmode="lin" valueType="num">
                                      <p:cBhvr additive="base">
                                        <p:cTn id="37" dur="250" fill="hold"/>
                                        <p:tgtEl>
                                          <p:spTgt spid="30"/>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250" fill="hold"/>
                                        <p:tgtEl>
                                          <p:spTgt spid="31"/>
                                        </p:tgtEl>
                                        <p:attrNameLst>
                                          <p:attrName>ppt_x</p:attrName>
                                        </p:attrNameLst>
                                      </p:cBhvr>
                                      <p:tavLst>
                                        <p:tav tm="0">
                                          <p:val>
                                            <p:strVal val="#ppt_x"/>
                                          </p:val>
                                        </p:tav>
                                        <p:tav tm="100000">
                                          <p:val>
                                            <p:strVal val="#ppt_x"/>
                                          </p:val>
                                        </p:tav>
                                      </p:tavLst>
                                    </p:anim>
                                    <p:anim calcmode="lin" valueType="num">
                                      <p:cBhvr additive="base">
                                        <p:cTn id="42" dur="250" fill="hold"/>
                                        <p:tgtEl>
                                          <p:spTgt spid="31"/>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250" fill="hold"/>
                                        <p:tgtEl>
                                          <p:spTgt spid="32"/>
                                        </p:tgtEl>
                                        <p:attrNameLst>
                                          <p:attrName>ppt_x</p:attrName>
                                        </p:attrNameLst>
                                      </p:cBhvr>
                                      <p:tavLst>
                                        <p:tav tm="0">
                                          <p:val>
                                            <p:strVal val="#ppt_x"/>
                                          </p:val>
                                        </p:tav>
                                        <p:tav tm="100000">
                                          <p:val>
                                            <p:strVal val="#ppt_x"/>
                                          </p:val>
                                        </p:tav>
                                      </p:tavLst>
                                    </p:anim>
                                    <p:anim calcmode="lin" valueType="num">
                                      <p:cBhvr additive="base">
                                        <p:cTn id="47" dur="25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250" fill="hold"/>
                                        <p:tgtEl>
                                          <p:spTgt spid="33"/>
                                        </p:tgtEl>
                                        <p:attrNameLst>
                                          <p:attrName>ppt_x</p:attrName>
                                        </p:attrNameLst>
                                      </p:cBhvr>
                                      <p:tavLst>
                                        <p:tav tm="0">
                                          <p:val>
                                            <p:strVal val="#ppt_x"/>
                                          </p:val>
                                        </p:tav>
                                        <p:tav tm="100000">
                                          <p:val>
                                            <p:strVal val="#ppt_x"/>
                                          </p:val>
                                        </p:tav>
                                      </p:tavLst>
                                    </p:anim>
                                    <p:anim calcmode="lin" valueType="num">
                                      <p:cBhvr additive="base">
                                        <p:cTn id="52" dur="25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团队财务概述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品 3"/>
          <p:cNvGrpSpPr/>
          <p:nvPr/>
        </p:nvGrpSpPr>
        <p:grpSpPr>
          <a:xfrm>
            <a:off x="1241400" y="3735128"/>
            <a:ext cx="2068760" cy="1718950"/>
            <a:chOff x="1030439" y="3739108"/>
            <a:chExt cx="1551772" cy="1289212"/>
          </a:xfrm>
          <a:solidFill>
            <a:schemeClr val="bg2">
              <a:lumMod val="25000"/>
            </a:schemeClr>
          </a:solidFill>
        </p:grpSpPr>
        <p:sp>
          <p:nvSpPr>
            <p:cNvPr id="7" name="品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grpSp>
          <p:nvGrpSpPr>
            <p:cNvPr id="9" name="淘宝店chenying0907出品 5"/>
            <p:cNvGrpSpPr/>
            <p:nvPr/>
          </p:nvGrpSpPr>
          <p:grpSpPr>
            <a:xfrm>
              <a:off x="1402404" y="3739108"/>
              <a:ext cx="826088" cy="826090"/>
              <a:chOff x="1402404" y="3739108"/>
              <a:chExt cx="826088" cy="826090"/>
            </a:xfrm>
            <a:grpFill/>
          </p:grpSpPr>
          <p:sp>
            <p:nvSpPr>
              <p:cNvPr id="10" name="6"/>
              <p:cNvSpPr/>
              <p:nvPr/>
            </p:nvSpPr>
            <p:spPr bwMode="auto">
              <a:xfrm rot="1267204">
                <a:off x="1402404" y="3739108"/>
                <a:ext cx="826088" cy="826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14" name="TextBox 37"/>
              <p:cNvSpPr txBox="1"/>
              <p:nvPr/>
            </p:nvSpPr>
            <p:spPr>
              <a:xfrm>
                <a:off x="1483160" y="3967487"/>
                <a:ext cx="523288" cy="300083"/>
              </a:xfrm>
              <a:prstGeom prst="rect">
                <a:avLst/>
              </a:prstGeom>
              <a:grp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15" name="淘 10"/>
          <p:cNvGrpSpPr/>
          <p:nvPr/>
        </p:nvGrpSpPr>
        <p:grpSpPr>
          <a:xfrm>
            <a:off x="3737673" y="2179495"/>
            <a:ext cx="2068760" cy="1650225"/>
            <a:chOff x="2902888" y="2239009"/>
            <a:chExt cx="1551772" cy="1237669"/>
          </a:xfrm>
          <a:solidFill>
            <a:schemeClr val="bg2">
              <a:lumMod val="25000"/>
            </a:schemeClr>
          </a:solidFill>
        </p:grpSpPr>
        <p:sp>
          <p:nvSpPr>
            <p:cNvPr id="16" name="品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17" name="12"/>
            <p:cNvSpPr/>
            <p:nvPr/>
          </p:nvSpPr>
          <p:spPr bwMode="auto">
            <a:xfrm rot="1267204">
              <a:off x="3283185" y="2239009"/>
              <a:ext cx="802497" cy="802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18" name="TextBox 43"/>
            <p:cNvSpPr txBox="1"/>
            <p:nvPr/>
          </p:nvSpPr>
          <p:spPr>
            <a:xfrm>
              <a:off x="3361267" y="2395058"/>
              <a:ext cx="523288" cy="300083"/>
            </a:xfrm>
            <a:prstGeom prst="rect">
              <a:avLst/>
            </a:prstGeom>
            <a:grp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9" name="品 16"/>
          <p:cNvGrpSpPr/>
          <p:nvPr/>
        </p:nvGrpSpPr>
        <p:grpSpPr>
          <a:xfrm>
            <a:off x="6233947" y="3725427"/>
            <a:ext cx="2068760" cy="1713228"/>
            <a:chOff x="4775337" y="3731833"/>
            <a:chExt cx="1551772" cy="1284921"/>
          </a:xfrm>
          <a:solidFill>
            <a:schemeClr val="bg2">
              <a:lumMod val="25000"/>
            </a:schemeClr>
          </a:solidFill>
        </p:grpSpPr>
        <p:sp>
          <p:nvSpPr>
            <p:cNvPr id="20" name="17"/>
            <p:cNvSpPr/>
            <p:nvPr/>
          </p:nvSpPr>
          <p:spPr bwMode="auto">
            <a:xfrm rot="1267204">
              <a:off x="5132056" y="3731833"/>
              <a:ext cx="843072" cy="843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21" name="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22" name="TextBox 49"/>
            <p:cNvSpPr txBox="1"/>
            <p:nvPr/>
          </p:nvSpPr>
          <p:spPr>
            <a:xfrm>
              <a:off x="5230427" y="3967487"/>
              <a:ext cx="523288" cy="300083"/>
            </a:xfrm>
            <a:prstGeom prst="rect">
              <a:avLst/>
            </a:prstGeom>
            <a:grp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3" name="22"/>
          <p:cNvGrpSpPr/>
          <p:nvPr/>
        </p:nvGrpSpPr>
        <p:grpSpPr>
          <a:xfrm>
            <a:off x="8974694" y="2098783"/>
            <a:ext cx="2068760" cy="1650225"/>
            <a:chOff x="6831165" y="2178475"/>
            <a:chExt cx="1551772" cy="1237669"/>
          </a:xfrm>
          <a:solidFill>
            <a:schemeClr val="bg2">
              <a:lumMod val="25000"/>
            </a:schemeClr>
          </a:solidFill>
        </p:grpSpPr>
        <p:sp>
          <p:nvSpPr>
            <p:cNvPr id="24" name="品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25" name="24"/>
            <p:cNvSpPr/>
            <p:nvPr/>
          </p:nvSpPr>
          <p:spPr bwMode="auto">
            <a:xfrm rot="1267204">
              <a:off x="7211462" y="2178475"/>
              <a:ext cx="802497" cy="802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sz="2000">
                <a:latin typeface="微软雅黑" panose="020B0503020204020204" pitchFamily="34" charset="-122"/>
                <a:ea typeface="微软雅黑" panose="020B0503020204020204" pitchFamily="34" charset="-122"/>
              </a:endParaRPr>
            </a:p>
          </p:txBody>
        </p:sp>
        <p:sp>
          <p:nvSpPr>
            <p:cNvPr id="26" name="TextBox 55"/>
            <p:cNvSpPr txBox="1"/>
            <p:nvPr/>
          </p:nvSpPr>
          <p:spPr>
            <a:xfrm>
              <a:off x="7289544" y="2395058"/>
              <a:ext cx="523288" cy="300083"/>
            </a:xfrm>
            <a:prstGeom prst="rect">
              <a:avLst/>
            </a:prstGeom>
            <a:grp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7" name="TextBox 56"/>
          <p:cNvSpPr txBox="1"/>
          <p:nvPr/>
        </p:nvSpPr>
        <p:spPr>
          <a:xfrm>
            <a:off x="1103302" y="2239853"/>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TextBox 57"/>
          <p:cNvSpPr txBox="1"/>
          <p:nvPr/>
        </p:nvSpPr>
        <p:spPr>
          <a:xfrm>
            <a:off x="3582659" y="4213185"/>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TextBox 58"/>
          <p:cNvSpPr txBox="1"/>
          <p:nvPr/>
        </p:nvSpPr>
        <p:spPr>
          <a:xfrm>
            <a:off x="6233947" y="2203199"/>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TextBox 59"/>
          <p:cNvSpPr txBox="1"/>
          <p:nvPr/>
        </p:nvSpPr>
        <p:spPr>
          <a:xfrm>
            <a:off x="8790469" y="4150079"/>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down)">
                                      <p:cBhvr>
                                        <p:cTn id="12" dur="500"/>
                                        <p:tgtEl>
                                          <p:spTgt spid="15"/>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ppt_y</p:attrName>
                                        </p:attrNameLst>
                                      </p:cBhvr>
                                      <p:tavLst>
                                        <p:tav tm="0">
                                          <p:val>
                                            <p:strVal val="#ppt_y+#ppt_h*1.125000"/>
                                          </p:val>
                                        </p:tav>
                                        <p:tav tm="100000">
                                          <p:val>
                                            <p:strVal val="#ppt_y"/>
                                          </p:val>
                                        </p:tav>
                                      </p:tavLst>
                                    </p:anim>
                                    <p:animEffect transition="in" filter="wipe(up)">
                                      <p:cBhvr>
                                        <p:cTn id="20" dur="500"/>
                                        <p:tgtEl>
                                          <p:spTgt spid="19"/>
                                        </p:tgtEl>
                                      </p:cBhvr>
                                    </p:animEffect>
                                  </p:childTnLst>
                                </p:cTn>
                              </p:par>
                              <p:par>
                                <p:cTn id="21" presetID="1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ppt_y</p:attrName>
                                        </p:attrNameLst>
                                      </p:cBhvr>
                                      <p:tavLst>
                                        <p:tav tm="0">
                                          <p:val>
                                            <p:strVal val="#ppt_y-#ppt_h*1.125000"/>
                                          </p:val>
                                        </p:tav>
                                        <p:tav tm="100000">
                                          <p:val>
                                            <p:strVal val="#ppt_y"/>
                                          </p:val>
                                        </p:tav>
                                      </p:tavLst>
                                    </p:anim>
                                    <p:animEffect transition="in" filter="wipe(down)">
                                      <p:cBhvr>
                                        <p:cTn id="24" dur="500"/>
                                        <p:tgtEl>
                                          <p:spTgt spid="23"/>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a:off x="5362941" y="2384962"/>
            <a:ext cx="3877985" cy="1138487"/>
            <a:chOff x="791684" y="3237069"/>
            <a:chExt cx="3877985" cy="1138487"/>
          </a:xfrm>
        </p:grpSpPr>
        <p:sp>
          <p:nvSpPr>
            <p:cNvPr id="14" name="文本框 13"/>
            <p:cNvSpPr txBox="1"/>
            <p:nvPr/>
          </p:nvSpPr>
          <p:spPr>
            <a:xfrm>
              <a:off x="899258" y="4006224"/>
              <a:ext cx="2635722" cy="369332"/>
            </a:xfrm>
            <a:prstGeom prst="rect">
              <a:avLst/>
            </a:prstGeom>
            <a:noFill/>
          </p:spPr>
          <p:txBody>
            <a:bodyPr wrap="none" rtlCol="0">
              <a:spAutoFit/>
            </a:bodyPr>
            <a:lstStyle/>
            <a:p>
              <a:pPr algn="ctr"/>
              <a:r>
                <a:rPr lang="en-US" altLang="zh-CN"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THE Scenery DESIGN</a:t>
              </a:r>
              <a:endParaRPr lang="zh-CN" altLang="en-US"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endParaRPr>
            </a:p>
          </p:txBody>
        </p:sp>
        <p:sp>
          <p:nvSpPr>
            <p:cNvPr id="15" name="文本框 12"/>
            <p:cNvSpPr txBox="1"/>
            <p:nvPr/>
          </p:nvSpPr>
          <p:spPr>
            <a:xfrm>
              <a:off x="791684" y="3237069"/>
              <a:ext cx="3877985" cy="830997"/>
            </a:xfrm>
            <a:prstGeom prst="rect">
              <a:avLst/>
            </a:prstGeom>
            <a:noFill/>
          </p:spPr>
          <p:txBody>
            <a:bodyPr wrap="none" rtlCol="0">
              <a:spAutoFit/>
            </a:bodyPr>
            <a:lstStyle/>
            <a:p>
              <a:pPr algn="ctr"/>
              <a:r>
                <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rPr>
                <a:t>融资需求综述</a:t>
              </a:r>
              <a:endPar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endParaRPr>
            </a:p>
          </p:txBody>
        </p:sp>
      </p:grpSp>
      <p:cxnSp>
        <p:nvCxnSpPr>
          <p:cNvPr id="16" name="直接连接符 27"/>
          <p:cNvCxnSpPr>
            <a:cxnSpLocks noChangeShapeType="1"/>
          </p:cNvCxnSpPr>
          <p:nvPr/>
        </p:nvCxnSpPr>
        <p:spPr bwMode="auto">
          <a:xfrm>
            <a:off x="5172234" y="1333500"/>
            <a:ext cx="0" cy="3267075"/>
          </a:xfrm>
          <a:prstGeom prst="line">
            <a:avLst/>
          </a:prstGeom>
          <a:noFill/>
          <a:ln w="19050">
            <a:solidFill>
              <a:schemeClr val="bg2">
                <a:lumMod val="25000"/>
                <a:alpha val="67842"/>
              </a:schemeClr>
            </a:solidFill>
            <a:round/>
          </a:ln>
          <a:extLst>
            <a:ext uri="{909E8E84-426E-40DD-AFC4-6F175D3DCCD1}">
              <a14:hiddenFill xmlns:a14="http://schemas.microsoft.com/office/drawing/2010/main">
                <a:noFill/>
              </a14:hiddenFill>
            </a:ext>
          </a:extLst>
        </p:spPr>
      </p:cxnSp>
      <p:grpSp>
        <p:nvGrpSpPr>
          <p:cNvPr id="18" name="组合 17"/>
          <p:cNvGrpSpPr/>
          <p:nvPr/>
        </p:nvGrpSpPr>
        <p:grpSpPr>
          <a:xfrm>
            <a:off x="3607796" y="1860102"/>
            <a:ext cx="1606005" cy="2434796"/>
            <a:chOff x="8550114" y="1707574"/>
            <a:chExt cx="1606005" cy="2434796"/>
          </a:xfrm>
        </p:grpSpPr>
        <p:sp>
          <p:nvSpPr>
            <p:cNvPr id="19" name="TextBox 1"/>
            <p:cNvSpPr txBox="1">
              <a:spLocks noChangeArrowheads="1"/>
            </p:cNvSpPr>
            <p:nvPr/>
          </p:nvSpPr>
          <p:spPr bwMode="auto">
            <a:xfrm>
              <a:off x="8550114" y="1707574"/>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chemeClr val="bg2">
                      <a:lumMod val="25000"/>
                    </a:schemeClr>
                  </a:solidFill>
                  <a:latin typeface="叶根友刀锋黑草" pitchFamily="2" charset="-122"/>
                  <a:ea typeface="叶根友刀锋黑草" pitchFamily="2" charset="-122"/>
                </a:rPr>
                <a:t>4</a:t>
              </a:r>
              <a:endParaRPr lang="zh-CN" altLang="en-US" sz="7200" dirty="0">
                <a:solidFill>
                  <a:schemeClr val="bg2">
                    <a:lumMod val="25000"/>
                  </a:schemeClr>
                </a:solidFill>
                <a:latin typeface="叶根友刀锋黑草" pitchFamily="2" charset="-122"/>
                <a:ea typeface="叶根友刀锋黑草" pitchFamily="2" charset="-122"/>
              </a:endParaRPr>
            </a:p>
          </p:txBody>
        </p:sp>
        <p:sp>
          <p:nvSpPr>
            <p:cNvPr id="20"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chemeClr val="bg2">
                      <a:lumMod val="25000"/>
                    </a:schemeClr>
                  </a:solidFill>
                  <a:latin typeface="叶根友刀锋黑草" pitchFamily="2" charset="-122"/>
                  <a:ea typeface="叶根友刀锋黑草" pitchFamily="2" charset="-122"/>
                </a:rPr>
                <a:t>肆</a:t>
              </a:r>
              <a:endParaRPr lang="zh-CN" altLang="en-US" sz="6600" dirty="0">
                <a:solidFill>
                  <a:schemeClr val="bg2">
                    <a:lumMod val="25000"/>
                  </a:schemeClr>
                </a:solidFill>
                <a:latin typeface="叶根友刀锋黑草" pitchFamily="2" charset="-122"/>
                <a:ea typeface="叶根友刀锋黑草" pitchFamily="2" charset="-122"/>
              </a:endParaRPr>
            </a:p>
          </p:txBody>
        </p:sp>
        <p:pic>
          <p:nvPicPr>
            <p:cNvPr id="21" name="Picture 2" descr="G:\公司\茶\印章.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8754959" y="2705725"/>
              <a:ext cx="369086" cy="788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14:presetBounceEnd="66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66000">
                                          <p:cBhvr additive="base">
                                            <p:cTn id="21" dur="1000" fill="hold"/>
                                            <p:tgtEl>
                                              <p:spTgt spid="18"/>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p:cNvGrpSpPr/>
          <p:nvPr/>
        </p:nvGrpSpPr>
        <p:grpSpPr>
          <a:xfrm rot="16200000" flipH="1">
            <a:off x="5298608" y="2004496"/>
            <a:ext cx="4100890" cy="3041094"/>
            <a:chOff x="3548970" y="2230377"/>
            <a:chExt cx="3338277" cy="2475561"/>
          </a:xfrm>
        </p:grpSpPr>
        <p:sp>
          <p:nvSpPr>
            <p:cNvPr id="36" name="椭圆 35"/>
            <p:cNvSpPr/>
            <p:nvPr/>
          </p:nvSpPr>
          <p:spPr>
            <a:xfrm rot="16200000">
              <a:off x="3548970" y="2241096"/>
              <a:ext cx="465137" cy="4635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latin typeface="华文新魏" panose="02010800040101010101" pitchFamily="2" charset="-122"/>
                  <a:ea typeface="华文新魏" panose="02010800040101010101" pitchFamily="2" charset="-122"/>
                </a:rPr>
                <a:t>1</a:t>
              </a:r>
              <a:endParaRPr lang="zh-CN" altLang="en-US" sz="2000" noProof="1">
                <a:latin typeface="华文新魏" panose="02010800040101010101" pitchFamily="2" charset="-122"/>
                <a:ea typeface="华文新魏" panose="02010800040101010101" pitchFamily="2" charset="-122"/>
              </a:endParaRPr>
            </a:p>
          </p:txBody>
        </p:sp>
        <p:sp>
          <p:nvSpPr>
            <p:cNvPr id="37" name="椭圆 36"/>
            <p:cNvSpPr/>
            <p:nvPr/>
          </p:nvSpPr>
          <p:spPr>
            <a:xfrm rot="16200000">
              <a:off x="3548970" y="2898321"/>
              <a:ext cx="465137" cy="46513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latin typeface="华文新魏" panose="02010800040101010101" pitchFamily="2" charset="-122"/>
                  <a:ea typeface="华文新魏" panose="02010800040101010101" pitchFamily="2" charset="-122"/>
                </a:rPr>
                <a:t>2</a:t>
              </a:r>
              <a:endParaRPr lang="zh-CN" altLang="en-US" sz="2000" noProof="1">
                <a:latin typeface="华文新魏" panose="02010800040101010101" pitchFamily="2" charset="-122"/>
                <a:ea typeface="华文新魏" panose="02010800040101010101" pitchFamily="2" charset="-122"/>
              </a:endParaRPr>
            </a:p>
          </p:txBody>
        </p:sp>
        <p:sp>
          <p:nvSpPr>
            <p:cNvPr id="38" name="椭圆 37"/>
            <p:cNvSpPr/>
            <p:nvPr/>
          </p:nvSpPr>
          <p:spPr>
            <a:xfrm rot="16200000">
              <a:off x="3548970" y="3557134"/>
              <a:ext cx="465137" cy="46355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latin typeface="华文新魏" panose="02010800040101010101" pitchFamily="2" charset="-122"/>
                  <a:ea typeface="华文新魏" panose="02010800040101010101" pitchFamily="2" charset="-122"/>
                </a:rPr>
                <a:t>3</a:t>
              </a:r>
              <a:endParaRPr lang="zh-CN" altLang="en-US" sz="2000" noProof="1">
                <a:latin typeface="华文新魏" panose="02010800040101010101" pitchFamily="2" charset="-122"/>
                <a:ea typeface="华文新魏" panose="02010800040101010101" pitchFamily="2" charset="-122"/>
              </a:endParaRPr>
            </a:p>
          </p:txBody>
        </p:sp>
        <p:sp>
          <p:nvSpPr>
            <p:cNvPr id="39" name="椭圆 38"/>
            <p:cNvSpPr/>
            <p:nvPr/>
          </p:nvSpPr>
          <p:spPr>
            <a:xfrm rot="16200000">
              <a:off x="3548970" y="4214359"/>
              <a:ext cx="465137" cy="46513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noProof="1">
                  <a:latin typeface="华文新魏" panose="02010800040101010101" pitchFamily="2" charset="-122"/>
                  <a:ea typeface="华文新魏" panose="02010800040101010101" pitchFamily="2" charset="-122"/>
                </a:rPr>
                <a:t>4</a:t>
              </a:r>
              <a:endParaRPr lang="zh-CN" altLang="en-US" sz="2000" noProof="1">
                <a:latin typeface="华文新魏" panose="02010800040101010101" pitchFamily="2" charset="-122"/>
                <a:ea typeface="华文新魏" panose="02010800040101010101" pitchFamily="2" charset="-122"/>
              </a:endParaRPr>
            </a:p>
          </p:txBody>
        </p:sp>
        <p:cxnSp>
          <p:nvCxnSpPr>
            <p:cNvPr id="40" name="直接连接符 39"/>
            <p:cNvCxnSpPr/>
            <p:nvPr/>
          </p:nvCxnSpPr>
          <p:spPr>
            <a:xfrm>
              <a:off x="4168095" y="2257794"/>
              <a:ext cx="0" cy="2395537"/>
            </a:xfrm>
            <a:prstGeom prst="line">
              <a:avLst/>
            </a:prstGeom>
            <a:ln w="12700">
              <a:solidFill>
                <a:schemeClr val="bg2">
                  <a:lumMod val="25000"/>
                  <a:alpha val="69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rot="16200000">
              <a:off x="5319747" y="1163962"/>
              <a:ext cx="501083" cy="2633913"/>
            </a:xfrm>
            <a:prstGeom prst="rect">
              <a:avLst/>
            </a:prstGeom>
          </p:spPr>
          <p:txBody>
            <a:bodyPr vert="eaVert" wrap="square">
              <a:spAutoFit/>
            </a:bodyPr>
            <a:lstStyle/>
            <a:p>
              <a:pPr>
                <a:defRPr/>
              </a:pPr>
              <a:r>
                <a:rPr lang="zh-CN" altLang="en-US" sz="28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企业概况介绍</a:t>
              </a:r>
              <a:endParaRPr lang="zh-CN" altLang="en-US" sz="12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2" name="矩形 41"/>
            <p:cNvSpPr/>
            <p:nvPr/>
          </p:nvSpPr>
          <p:spPr>
            <a:xfrm rot="16200000">
              <a:off x="5319747" y="1809325"/>
              <a:ext cx="501083" cy="2633913"/>
            </a:xfrm>
            <a:prstGeom prst="rect">
              <a:avLst/>
            </a:prstGeom>
          </p:spPr>
          <p:txBody>
            <a:bodyPr vert="eaVert" wrap="square">
              <a:spAutoFit/>
            </a:bodyPr>
            <a:lstStyle/>
            <a:p>
              <a:pPr lvl="0">
                <a:defRPr/>
              </a:pPr>
              <a:r>
                <a:rPr lang="zh-CN" altLang="en-US" sz="28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行业模式分析</a:t>
              </a:r>
              <a:endParaRPr lang="zh-CN" altLang="en-US" sz="12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3" name="矩形 42"/>
            <p:cNvSpPr/>
            <p:nvPr/>
          </p:nvSpPr>
          <p:spPr>
            <a:xfrm rot="16200000">
              <a:off x="5319747" y="2478112"/>
              <a:ext cx="501083" cy="2633913"/>
            </a:xfrm>
            <a:prstGeom prst="rect">
              <a:avLst/>
            </a:prstGeom>
          </p:spPr>
          <p:txBody>
            <a:bodyPr vert="eaVert" wrap="square">
              <a:spAutoFit/>
            </a:bodyPr>
            <a:lstStyle/>
            <a:p>
              <a:pPr lvl="0">
                <a:defRPr/>
              </a:pPr>
              <a:r>
                <a:rPr lang="zh-CN" altLang="en-US" sz="28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团队财务概述</a:t>
              </a:r>
              <a:endParaRPr lang="zh-CN" altLang="en-US" sz="12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4" name="矩形 43"/>
            <p:cNvSpPr/>
            <p:nvPr/>
          </p:nvSpPr>
          <p:spPr>
            <a:xfrm rot="16200000">
              <a:off x="5319749" y="3138440"/>
              <a:ext cx="501083" cy="2633913"/>
            </a:xfrm>
            <a:prstGeom prst="rect">
              <a:avLst/>
            </a:prstGeom>
          </p:spPr>
          <p:txBody>
            <a:bodyPr vert="eaVert" wrap="square">
              <a:spAutoFit/>
            </a:bodyPr>
            <a:lstStyle/>
            <a:p>
              <a:pPr lvl="0">
                <a:defRPr/>
              </a:pPr>
              <a:r>
                <a:rPr lang="zh-CN" altLang="en-US" sz="28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融资需求综述</a:t>
              </a:r>
              <a:endParaRPr lang="zh-CN" altLang="en-US" sz="1200" spc="300" noProof="1">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45" name="组合 44"/>
          <p:cNvGrpSpPr/>
          <p:nvPr/>
        </p:nvGrpSpPr>
        <p:grpSpPr>
          <a:xfrm>
            <a:off x="3958867" y="1368087"/>
            <a:ext cx="1606005" cy="2434796"/>
            <a:chOff x="8550114" y="1707574"/>
            <a:chExt cx="1606005" cy="2434796"/>
          </a:xfrm>
        </p:grpSpPr>
        <p:sp>
          <p:nvSpPr>
            <p:cNvPr id="46" name="TextBox 1"/>
            <p:cNvSpPr txBox="1">
              <a:spLocks noChangeArrowheads="1"/>
            </p:cNvSpPr>
            <p:nvPr/>
          </p:nvSpPr>
          <p:spPr bwMode="auto">
            <a:xfrm>
              <a:off x="8550114" y="1707574"/>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7200" dirty="0">
                  <a:solidFill>
                    <a:schemeClr val="bg2">
                      <a:lumMod val="25000"/>
                    </a:schemeClr>
                  </a:solidFill>
                  <a:latin typeface="叶根友刀锋黑草" pitchFamily="2" charset="-122"/>
                  <a:ea typeface="叶根友刀锋黑草" pitchFamily="2" charset="-122"/>
                </a:rPr>
                <a:t>目</a:t>
              </a:r>
              <a:endParaRPr lang="zh-CN" altLang="en-US" sz="7200" dirty="0">
                <a:solidFill>
                  <a:schemeClr val="bg2">
                    <a:lumMod val="25000"/>
                  </a:schemeClr>
                </a:solidFill>
                <a:latin typeface="叶根友刀锋黑草" pitchFamily="2" charset="-122"/>
                <a:ea typeface="叶根友刀锋黑草" pitchFamily="2" charset="-122"/>
              </a:endParaRPr>
            </a:p>
          </p:txBody>
        </p:sp>
        <p:sp>
          <p:nvSpPr>
            <p:cNvPr id="47"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chemeClr val="bg2">
                      <a:lumMod val="25000"/>
                    </a:schemeClr>
                  </a:solidFill>
                  <a:latin typeface="叶根友刀锋黑草" pitchFamily="2" charset="-122"/>
                  <a:ea typeface="叶根友刀锋黑草" pitchFamily="2" charset="-122"/>
                </a:rPr>
                <a:t>录</a:t>
              </a:r>
              <a:endParaRPr lang="zh-CN" altLang="en-US" sz="6600" dirty="0">
                <a:solidFill>
                  <a:schemeClr val="bg2">
                    <a:lumMod val="25000"/>
                  </a:schemeClr>
                </a:solidFill>
                <a:latin typeface="叶根友刀锋黑草" pitchFamily="2" charset="-122"/>
                <a:ea typeface="叶根友刀锋黑草" pitchFamily="2" charset="-122"/>
              </a:endParaRPr>
            </a:p>
          </p:txBody>
        </p:sp>
        <p:pic>
          <p:nvPicPr>
            <p:cNvPr id="48" name="Picture 2" descr="G:\公司\茶\印章.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8754959" y="2705725"/>
              <a:ext cx="369086" cy="788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图片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14:presetBounceEnd="66000">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14:bounceEnd="66000">
                                          <p:cBhvr additive="base">
                                            <p:cTn id="17" dur="1000" fill="hold"/>
                                            <p:tgtEl>
                                              <p:spTgt spid="4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4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14:presetBounceEnd="70000">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14:bounceEnd="70000">
                                          <p:cBhvr additive="base">
                                            <p:cTn id="22" dur="1250" fill="hold"/>
                                            <p:tgtEl>
                                              <p:spTgt spid="35"/>
                                            </p:tgtEl>
                                            <p:attrNameLst>
                                              <p:attrName>ppt_x</p:attrName>
                                            </p:attrNameLst>
                                          </p:cBhvr>
                                          <p:tavLst>
                                            <p:tav tm="0">
                                              <p:val>
                                                <p:strVal val="0-#ppt_w/2"/>
                                              </p:val>
                                            </p:tav>
                                            <p:tav tm="100000">
                                              <p:val>
                                                <p:strVal val="#ppt_x"/>
                                              </p:val>
                                            </p:tav>
                                          </p:tavLst>
                                        </p:anim>
                                        <p:anim calcmode="lin" valueType="num" p14:bounceEnd="70000">
                                          <p:cBhvr additive="base">
                                            <p:cTn id="23"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ppt_x"/>
                                              </p:val>
                                            </p:tav>
                                            <p:tav tm="100000">
                                              <p:val>
                                                <p:strVal val="#ppt_x"/>
                                              </p:val>
                                            </p:tav>
                                          </p:tavLst>
                                        </p:anim>
                                        <p:anim calcmode="lin" valueType="num">
                                          <p:cBhvr additive="base">
                                            <p:cTn id="18" dur="1000" fill="hold"/>
                                            <p:tgtEl>
                                              <p:spTgt spid="4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250" fill="hold"/>
                                            <p:tgtEl>
                                              <p:spTgt spid="35"/>
                                            </p:tgtEl>
                                            <p:attrNameLst>
                                              <p:attrName>ppt_x</p:attrName>
                                            </p:attrNameLst>
                                          </p:cBhvr>
                                          <p:tavLst>
                                            <p:tav tm="0">
                                              <p:val>
                                                <p:strVal val="0-#ppt_w/2"/>
                                              </p:val>
                                            </p:tav>
                                            <p:tav tm="100000">
                                              <p:val>
                                                <p:strVal val="#ppt_x"/>
                                              </p:val>
                                            </p:tav>
                                          </p:tavLst>
                                        </p:anim>
                                        <p:anim calcmode="lin" valueType="num">
                                          <p:cBhvr additive="base">
                                            <p:cTn id="23"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融资需求综述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cxnSp>
        <p:nvCxnSpPr>
          <p:cNvPr id="6" name="Straight Connector 54"/>
          <p:cNvCxnSpPr/>
          <p:nvPr/>
        </p:nvCxnSpPr>
        <p:spPr>
          <a:xfrm>
            <a:off x="6872363" y="2293989"/>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366323" y="2178965"/>
            <a:ext cx="3880297" cy="3478128"/>
            <a:chOff x="3268663" y="1400448"/>
            <a:chExt cx="2527300" cy="2265362"/>
          </a:xfrm>
        </p:grpSpPr>
        <p:grpSp>
          <p:nvGrpSpPr>
            <p:cNvPr id="9" name="组合 8"/>
            <p:cNvGrpSpPr/>
            <p:nvPr/>
          </p:nvGrpSpPr>
          <p:grpSpPr>
            <a:xfrm>
              <a:off x="3268663" y="1400448"/>
              <a:ext cx="2527300" cy="2265362"/>
              <a:chOff x="3268663" y="1400448"/>
              <a:chExt cx="2527300" cy="2265362"/>
            </a:xfrm>
            <a:solidFill>
              <a:srgbClr val="EEECE1">
                <a:lumMod val="50000"/>
              </a:srgbClr>
            </a:solidFill>
          </p:grpSpPr>
          <p:sp>
            <p:nvSpPr>
              <p:cNvPr id="16" name="Isosceles Triangle 1"/>
              <p:cNvSpPr/>
              <p:nvPr/>
            </p:nvSpPr>
            <p:spPr>
              <a:xfrm>
                <a:off x="3995738" y="2121173"/>
                <a:ext cx="1152525" cy="992187"/>
              </a:xfrm>
              <a:prstGeom prst="triangle">
                <a:avLst/>
              </a:prstGeom>
              <a:noFill/>
              <a:ln w="25400" cap="flat" cmpd="sng" algn="ctr">
                <a:solidFill>
                  <a:schemeClr val="bg2">
                    <a:lumMod val="2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sp>
            <p:nvSpPr>
              <p:cNvPr id="17" name="Oval 2"/>
              <p:cNvSpPr/>
              <p:nvPr/>
            </p:nvSpPr>
            <p:spPr>
              <a:xfrm>
                <a:off x="4067175" y="1400448"/>
                <a:ext cx="1009650" cy="1008062"/>
              </a:xfrm>
              <a:prstGeom prst="ellipse">
                <a:avLst/>
              </a:prstGeom>
              <a:solidFill>
                <a:schemeClr val="bg2">
                  <a:lumMod val="25000"/>
                </a:schemeClr>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dirty="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sp>
            <p:nvSpPr>
              <p:cNvPr id="18" name="Oval 29"/>
              <p:cNvSpPr/>
              <p:nvPr/>
            </p:nvSpPr>
            <p:spPr>
              <a:xfrm>
                <a:off x="4787900" y="2657748"/>
                <a:ext cx="1008063" cy="1008062"/>
              </a:xfrm>
              <a:prstGeom prst="ellipse">
                <a:avLst/>
              </a:prstGeom>
              <a:solidFill>
                <a:schemeClr val="bg2">
                  <a:lumMod val="25000"/>
                </a:schemeClr>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sp>
            <p:nvSpPr>
              <p:cNvPr id="19" name="Oval 31"/>
              <p:cNvSpPr/>
              <p:nvPr/>
            </p:nvSpPr>
            <p:spPr>
              <a:xfrm>
                <a:off x="3268663" y="2657748"/>
                <a:ext cx="1008062" cy="1008062"/>
              </a:xfrm>
              <a:prstGeom prst="ellipse">
                <a:avLst/>
              </a:prstGeom>
              <a:solidFill>
                <a:schemeClr val="bg2">
                  <a:lumMod val="25000"/>
                </a:schemeClr>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28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Arial" panose="020B0604020202020204" pitchFamily="34" charset="0"/>
                </a:endParaRPr>
              </a:p>
            </p:txBody>
          </p:sp>
        </p:grpSp>
        <p:sp>
          <p:nvSpPr>
            <p:cNvPr id="10" name="矩形 9"/>
            <p:cNvSpPr/>
            <p:nvPr/>
          </p:nvSpPr>
          <p:spPr>
            <a:xfrm>
              <a:off x="4248834" y="1751841"/>
              <a:ext cx="588015" cy="340782"/>
            </a:xfrm>
            <a:prstGeom prst="rect">
              <a:avLst/>
            </a:prstGeom>
          </p:spPr>
          <p:txBody>
            <a:bodyPr wrap="none">
              <a:spAutoFit/>
            </a:bodyPr>
            <a:lstStyle/>
            <a:p>
              <a:r>
                <a:rPr lang="zh-CN" altLang="en-US" sz="2800" dirty="0">
                  <a:solidFill>
                    <a:schemeClr val="bg1"/>
                  </a:solidFill>
                  <a:latin typeface="方正兰亭中黑_GBK" pitchFamily="2" charset="-122"/>
                  <a:ea typeface="方正兰亭中黑_GBK" pitchFamily="2" charset="-122"/>
                </a:rPr>
                <a:t>标题</a:t>
              </a:r>
              <a:endParaRPr lang="zh-CN" altLang="en-US" sz="2800" dirty="0">
                <a:solidFill>
                  <a:schemeClr val="bg1"/>
                </a:solidFill>
                <a:latin typeface="方正兰亭中黑_GBK" pitchFamily="2" charset="-122"/>
                <a:ea typeface="方正兰亭中黑_GBK" pitchFamily="2" charset="-122"/>
              </a:endParaRPr>
            </a:p>
          </p:txBody>
        </p:sp>
        <p:sp>
          <p:nvSpPr>
            <p:cNvPr id="14" name="矩形 13"/>
            <p:cNvSpPr/>
            <p:nvPr/>
          </p:nvSpPr>
          <p:spPr>
            <a:xfrm>
              <a:off x="3449528" y="2977113"/>
              <a:ext cx="588015" cy="340782"/>
            </a:xfrm>
            <a:prstGeom prst="rect">
              <a:avLst/>
            </a:prstGeom>
          </p:spPr>
          <p:txBody>
            <a:bodyPr wrap="none">
              <a:spAutoFit/>
            </a:bodyPr>
            <a:lstStyle/>
            <a:p>
              <a:r>
                <a:rPr lang="zh-CN" altLang="en-US" sz="2800" dirty="0">
                  <a:solidFill>
                    <a:schemeClr val="bg1"/>
                  </a:solidFill>
                  <a:latin typeface="方正兰亭中黑_GBK" pitchFamily="2" charset="-122"/>
                  <a:ea typeface="方正兰亭中黑_GBK" pitchFamily="2" charset="-122"/>
                </a:rPr>
                <a:t>标题</a:t>
              </a:r>
              <a:endParaRPr lang="zh-CN" altLang="en-US" sz="2800" dirty="0">
                <a:solidFill>
                  <a:schemeClr val="bg1"/>
                </a:solidFill>
                <a:latin typeface="方正兰亭中黑_GBK" pitchFamily="2" charset="-122"/>
                <a:ea typeface="方正兰亭中黑_GBK" pitchFamily="2" charset="-122"/>
              </a:endParaRPr>
            </a:p>
          </p:txBody>
        </p:sp>
        <p:sp>
          <p:nvSpPr>
            <p:cNvPr id="15" name="矩形 14"/>
            <p:cNvSpPr/>
            <p:nvPr/>
          </p:nvSpPr>
          <p:spPr>
            <a:xfrm>
              <a:off x="5058867" y="3058818"/>
              <a:ext cx="588015" cy="340782"/>
            </a:xfrm>
            <a:prstGeom prst="rect">
              <a:avLst/>
            </a:prstGeom>
          </p:spPr>
          <p:txBody>
            <a:bodyPr wrap="none">
              <a:spAutoFit/>
            </a:bodyPr>
            <a:lstStyle/>
            <a:p>
              <a:r>
                <a:rPr lang="zh-CN" altLang="en-US" sz="2800" dirty="0">
                  <a:solidFill>
                    <a:schemeClr val="bg1"/>
                  </a:solidFill>
                  <a:latin typeface="方正兰亭中黑_GBK" pitchFamily="2" charset="-122"/>
                  <a:ea typeface="方正兰亭中黑_GBK" pitchFamily="2" charset="-122"/>
                </a:rPr>
                <a:t>标题</a:t>
              </a:r>
              <a:endParaRPr lang="zh-CN" altLang="en-US" sz="2800" dirty="0">
                <a:solidFill>
                  <a:schemeClr val="bg1"/>
                </a:solidFill>
                <a:latin typeface="方正兰亭中黑_GBK" pitchFamily="2" charset="-122"/>
                <a:ea typeface="方正兰亭中黑_GBK" pitchFamily="2" charset="-122"/>
              </a:endParaRPr>
            </a:p>
          </p:txBody>
        </p:sp>
      </p:grpSp>
      <p:sp>
        <p:nvSpPr>
          <p:cNvPr id="20" name="椭圆 19"/>
          <p:cNvSpPr/>
          <p:nvPr/>
        </p:nvSpPr>
        <p:spPr>
          <a:xfrm>
            <a:off x="1559534" y="2427245"/>
            <a:ext cx="576622" cy="57678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1" name="直接连接符 20"/>
          <p:cNvCxnSpPr/>
          <p:nvPr/>
        </p:nvCxnSpPr>
        <p:spPr>
          <a:xfrm>
            <a:off x="2123972" y="269397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p:nvPr/>
        </p:nvSpPr>
        <p:spPr>
          <a:xfrm>
            <a:off x="3153513" y="2473389"/>
            <a:ext cx="33740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559535" y="3651297"/>
            <a:ext cx="576622" cy="57678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24" name="直接连接符 23"/>
          <p:cNvCxnSpPr/>
          <p:nvPr/>
        </p:nvCxnSpPr>
        <p:spPr>
          <a:xfrm>
            <a:off x="2123973" y="391802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p:nvPr/>
        </p:nvSpPr>
        <p:spPr>
          <a:xfrm>
            <a:off x="3153514" y="3697441"/>
            <a:ext cx="33740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1559535" y="4947595"/>
            <a:ext cx="576622" cy="57678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27" name="直接连接符 26"/>
          <p:cNvCxnSpPr/>
          <p:nvPr/>
        </p:nvCxnSpPr>
        <p:spPr>
          <a:xfrm>
            <a:off x="2123973" y="521432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p:nvPr/>
        </p:nvSpPr>
        <p:spPr>
          <a:xfrm>
            <a:off x="3153514" y="4993739"/>
            <a:ext cx="33740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250" fill="hold"/>
                                        <p:tgtEl>
                                          <p:spTgt spid="7"/>
                                        </p:tgtEl>
                                        <p:attrNameLst>
                                          <p:attrName>ppt_x</p:attrName>
                                        </p:attrNameLst>
                                      </p:cBhvr>
                                      <p:tavLst>
                                        <p:tav tm="0">
                                          <p:val>
                                            <p:strVal val="#ppt_x"/>
                                          </p:val>
                                        </p:tav>
                                        <p:tav tm="100000">
                                          <p:val>
                                            <p:strVal val="#ppt_x"/>
                                          </p:val>
                                        </p:tav>
                                      </p:tavLst>
                                    </p:anim>
                                    <p:anim calcmode="lin" valueType="num">
                                      <p:cBhvr additive="base">
                                        <p:cTn id="17" dur="125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50"/>
                                        <p:tgtEl>
                                          <p:spTgt spid="2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250"/>
                                        <p:tgtEl>
                                          <p:spTgt spid="21"/>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250" fill="hold"/>
                                        <p:tgtEl>
                                          <p:spTgt spid="22"/>
                                        </p:tgtEl>
                                        <p:attrNameLst>
                                          <p:attrName>ppt_w</p:attrName>
                                        </p:attrNameLst>
                                      </p:cBhvr>
                                      <p:tavLst>
                                        <p:tav tm="0">
                                          <p:val>
                                            <p:fltVal val="0"/>
                                          </p:val>
                                        </p:tav>
                                        <p:tav tm="100000">
                                          <p:val>
                                            <p:strVal val="#ppt_w"/>
                                          </p:val>
                                        </p:tav>
                                      </p:tavLst>
                                    </p:anim>
                                    <p:anim calcmode="lin" valueType="num">
                                      <p:cBhvr>
                                        <p:cTn id="30" dur="250" fill="hold"/>
                                        <p:tgtEl>
                                          <p:spTgt spid="22"/>
                                        </p:tgtEl>
                                        <p:attrNameLst>
                                          <p:attrName>ppt_h</p:attrName>
                                        </p:attrNameLst>
                                      </p:cBhvr>
                                      <p:tavLst>
                                        <p:tav tm="0">
                                          <p:val>
                                            <p:fltVal val="0"/>
                                          </p:val>
                                        </p:tav>
                                        <p:tav tm="100000">
                                          <p:val>
                                            <p:strVal val="#ppt_h"/>
                                          </p:val>
                                        </p:tav>
                                      </p:tavLst>
                                    </p:anim>
                                    <p:animEffect transition="in" filter="fade">
                                      <p:cBhvr>
                                        <p:cTn id="31" dur="25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50"/>
                                        <p:tgtEl>
                                          <p:spTgt spid="2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25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50" fill="hold"/>
                                        <p:tgtEl>
                                          <p:spTgt spid="25"/>
                                        </p:tgtEl>
                                        <p:attrNameLst>
                                          <p:attrName>ppt_w</p:attrName>
                                        </p:attrNameLst>
                                      </p:cBhvr>
                                      <p:tavLst>
                                        <p:tav tm="0">
                                          <p:val>
                                            <p:fltVal val="0"/>
                                          </p:val>
                                        </p:tav>
                                        <p:tav tm="100000">
                                          <p:val>
                                            <p:strVal val="#ppt_w"/>
                                          </p:val>
                                        </p:tav>
                                      </p:tavLst>
                                    </p:anim>
                                    <p:anim calcmode="lin" valueType="num">
                                      <p:cBhvr>
                                        <p:cTn id="44" dur="250" fill="hold"/>
                                        <p:tgtEl>
                                          <p:spTgt spid="25"/>
                                        </p:tgtEl>
                                        <p:attrNameLst>
                                          <p:attrName>ppt_h</p:attrName>
                                        </p:attrNameLst>
                                      </p:cBhvr>
                                      <p:tavLst>
                                        <p:tav tm="0">
                                          <p:val>
                                            <p:fltVal val="0"/>
                                          </p:val>
                                        </p:tav>
                                        <p:tav tm="100000">
                                          <p:val>
                                            <p:strVal val="#ppt_h"/>
                                          </p:val>
                                        </p:tav>
                                      </p:tavLst>
                                    </p:anim>
                                    <p:animEffect transition="in" filter="fade">
                                      <p:cBhvr>
                                        <p:cTn id="45" dur="250"/>
                                        <p:tgtEl>
                                          <p:spTgt spid="25"/>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250"/>
                                        <p:tgtEl>
                                          <p:spTgt spid="2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250"/>
                                        <p:tgtEl>
                                          <p:spTgt spid="27"/>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250" fill="hold"/>
                                        <p:tgtEl>
                                          <p:spTgt spid="28"/>
                                        </p:tgtEl>
                                        <p:attrNameLst>
                                          <p:attrName>ppt_w</p:attrName>
                                        </p:attrNameLst>
                                      </p:cBhvr>
                                      <p:tavLst>
                                        <p:tav tm="0">
                                          <p:val>
                                            <p:fltVal val="0"/>
                                          </p:val>
                                        </p:tav>
                                        <p:tav tm="100000">
                                          <p:val>
                                            <p:strVal val="#ppt_w"/>
                                          </p:val>
                                        </p:tav>
                                      </p:tavLst>
                                    </p:anim>
                                    <p:anim calcmode="lin" valueType="num">
                                      <p:cBhvr>
                                        <p:cTn id="58" dur="250" fill="hold"/>
                                        <p:tgtEl>
                                          <p:spTgt spid="28"/>
                                        </p:tgtEl>
                                        <p:attrNameLst>
                                          <p:attrName>ppt_h</p:attrName>
                                        </p:attrNameLst>
                                      </p:cBhvr>
                                      <p:tavLst>
                                        <p:tav tm="0">
                                          <p:val>
                                            <p:fltVal val="0"/>
                                          </p:val>
                                        </p:tav>
                                        <p:tav tm="100000">
                                          <p:val>
                                            <p:strVal val="#ppt_h"/>
                                          </p:val>
                                        </p:tav>
                                      </p:tavLst>
                                    </p:anim>
                                    <p:animEffect transition="in" filter="fade">
                                      <p:cBhvr>
                                        <p:cTn id="5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5" grpId="0"/>
      <p:bldP spid="26"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融资需求综述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389602" y="1706024"/>
            <a:ext cx="9408158" cy="4335802"/>
            <a:chOff x="706620" y="1560319"/>
            <a:chExt cx="10588945" cy="4879975"/>
          </a:xfrm>
        </p:grpSpPr>
        <p:sp>
          <p:nvSpPr>
            <p:cNvPr id="7" name="Oval 6"/>
            <p:cNvSpPr>
              <a:spLocks noChangeArrowheads="1"/>
            </p:cNvSpPr>
            <p:nvPr/>
          </p:nvSpPr>
          <p:spPr bwMode="auto">
            <a:xfrm>
              <a:off x="6671525" y="3173219"/>
              <a:ext cx="1806575" cy="1804988"/>
            </a:xfrm>
            <a:prstGeom prst="ellipse">
              <a:avLst/>
            </a:prstGeom>
            <a:solidFill>
              <a:srgbClr val="484849">
                <a:lumMod val="20000"/>
                <a:lumOff val="8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9" name="Freeform 7"/>
            <p:cNvSpPr/>
            <p:nvPr/>
          </p:nvSpPr>
          <p:spPr bwMode="auto">
            <a:xfrm>
              <a:off x="3954148" y="1998469"/>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484849">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0" name="Oval 8"/>
            <p:cNvSpPr>
              <a:spLocks noChangeArrowheads="1"/>
            </p:cNvSpPr>
            <p:nvPr/>
          </p:nvSpPr>
          <p:spPr bwMode="auto">
            <a:xfrm>
              <a:off x="4354198" y="1560319"/>
              <a:ext cx="1219200" cy="1220788"/>
            </a:xfrm>
            <a:prstGeom prst="ellipse">
              <a:avLst/>
            </a:pr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4" name="Oval 9"/>
            <p:cNvSpPr>
              <a:spLocks noChangeArrowheads="1"/>
            </p:cNvSpPr>
            <p:nvPr/>
          </p:nvSpPr>
          <p:spPr bwMode="auto">
            <a:xfrm>
              <a:off x="3477898" y="3419282"/>
              <a:ext cx="1220788" cy="1219200"/>
            </a:xfrm>
            <a:prstGeom prst="ellipse">
              <a:avLst/>
            </a:pr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5" name="Oval 10"/>
            <p:cNvSpPr>
              <a:spLocks noChangeArrowheads="1"/>
            </p:cNvSpPr>
            <p:nvPr/>
          </p:nvSpPr>
          <p:spPr bwMode="auto">
            <a:xfrm>
              <a:off x="4478023" y="5221094"/>
              <a:ext cx="1220788" cy="1219200"/>
            </a:xfrm>
            <a:prstGeom prst="ellipse">
              <a:avLst/>
            </a:pr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6" name="Line 11"/>
            <p:cNvSpPr>
              <a:spLocks noChangeShapeType="1"/>
            </p:cNvSpPr>
            <p:nvPr/>
          </p:nvSpPr>
          <p:spPr bwMode="auto">
            <a:xfrm>
              <a:off x="5583398" y="2492395"/>
              <a:ext cx="1255593" cy="900752"/>
            </a:xfrm>
            <a:prstGeom prst="line">
              <a:avLst/>
            </a:prstGeom>
            <a:noFill/>
            <a:ln w="127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7" name="Line 12"/>
            <p:cNvSpPr>
              <a:spLocks noChangeShapeType="1"/>
            </p:cNvSpPr>
            <p:nvPr/>
          </p:nvSpPr>
          <p:spPr bwMode="auto">
            <a:xfrm flipV="1">
              <a:off x="5665284" y="4798866"/>
              <a:ext cx="1201002" cy="709684"/>
            </a:xfrm>
            <a:prstGeom prst="line">
              <a:avLst/>
            </a:prstGeom>
            <a:noFill/>
            <a:ln w="127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8" name="Line 13"/>
            <p:cNvSpPr>
              <a:spLocks noChangeShapeType="1"/>
            </p:cNvSpPr>
            <p:nvPr/>
          </p:nvSpPr>
          <p:spPr bwMode="auto">
            <a:xfrm>
              <a:off x="4894613" y="4025067"/>
              <a:ext cx="1669256" cy="0"/>
            </a:xfrm>
            <a:prstGeom prst="line">
              <a:avLst/>
            </a:prstGeom>
            <a:noFill/>
            <a:ln w="127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19" name="Oval 14"/>
            <p:cNvSpPr>
              <a:spLocks noChangeArrowheads="1"/>
            </p:cNvSpPr>
            <p:nvPr/>
          </p:nvSpPr>
          <p:spPr bwMode="auto">
            <a:xfrm>
              <a:off x="6762012" y="3262119"/>
              <a:ext cx="1625600" cy="1625600"/>
            </a:xfrm>
            <a:prstGeom prst="ellipse">
              <a:avLst/>
            </a:pr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20" name="TextBox 33"/>
            <p:cNvSpPr txBox="1"/>
            <p:nvPr/>
          </p:nvSpPr>
          <p:spPr>
            <a:xfrm>
              <a:off x="4575854" y="1816770"/>
              <a:ext cx="775887" cy="7274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TextBox 34"/>
            <p:cNvSpPr txBox="1"/>
            <p:nvPr/>
          </p:nvSpPr>
          <p:spPr>
            <a:xfrm>
              <a:off x="3675102" y="3686513"/>
              <a:ext cx="775887" cy="7274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TextBox 35"/>
            <p:cNvSpPr txBox="1"/>
            <p:nvPr/>
          </p:nvSpPr>
          <p:spPr>
            <a:xfrm>
              <a:off x="4712332" y="5488017"/>
              <a:ext cx="775887" cy="7274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标题</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TextBox 36"/>
            <p:cNvSpPr txBox="1"/>
            <p:nvPr/>
          </p:nvSpPr>
          <p:spPr>
            <a:xfrm>
              <a:off x="7168387" y="3727455"/>
              <a:ext cx="775887" cy="7274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en-US" altLang="zh-CN"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38"/>
            <p:cNvSpPr txBox="1"/>
            <p:nvPr/>
          </p:nvSpPr>
          <p:spPr>
            <a:xfrm>
              <a:off x="1533187" y="1675303"/>
              <a:ext cx="2788914" cy="38104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39"/>
            <p:cNvSpPr txBox="1"/>
            <p:nvPr/>
          </p:nvSpPr>
          <p:spPr>
            <a:xfrm>
              <a:off x="706620" y="3777058"/>
              <a:ext cx="2714729" cy="38104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40"/>
            <p:cNvSpPr txBox="1"/>
            <p:nvPr/>
          </p:nvSpPr>
          <p:spPr>
            <a:xfrm>
              <a:off x="1716554" y="5646802"/>
              <a:ext cx="2714729" cy="38104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7" name="TextBox 41"/>
            <p:cNvSpPr txBox="1"/>
            <p:nvPr/>
          </p:nvSpPr>
          <p:spPr>
            <a:xfrm>
              <a:off x="8580836" y="3613254"/>
              <a:ext cx="2714729" cy="9352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融资需求综述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椭圆 5"/>
          <p:cNvSpPr/>
          <p:nvPr/>
        </p:nvSpPr>
        <p:spPr>
          <a:xfrm>
            <a:off x="1625600" y="2424792"/>
            <a:ext cx="1600200" cy="1600200"/>
          </a:xfrm>
          <a:prstGeom prst="ellipse">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7" name="矩形 6"/>
          <p:cNvSpPr/>
          <p:nvPr/>
        </p:nvSpPr>
        <p:spPr>
          <a:xfrm>
            <a:off x="1968500" y="3770992"/>
            <a:ext cx="914400" cy="33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chemeClr val="bg1"/>
                </a:solidFill>
              </a:rPr>
              <a:t>标题</a:t>
            </a:r>
            <a:endParaRPr lang="zh-CN" altLang="en-US" dirty="0">
              <a:solidFill>
                <a:schemeClr val="bg1"/>
              </a:solidFill>
            </a:endParaRPr>
          </a:p>
        </p:txBody>
      </p:sp>
      <p:sp>
        <p:nvSpPr>
          <p:cNvPr id="9" name="椭圆 8"/>
          <p:cNvSpPr/>
          <p:nvPr/>
        </p:nvSpPr>
        <p:spPr>
          <a:xfrm>
            <a:off x="4064000" y="2424792"/>
            <a:ext cx="1600200" cy="1600200"/>
          </a:xfrm>
          <a:prstGeom prst="ellipse">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10" name="矩形 9"/>
          <p:cNvSpPr/>
          <p:nvPr/>
        </p:nvSpPr>
        <p:spPr>
          <a:xfrm>
            <a:off x="4406900" y="3770992"/>
            <a:ext cx="914400" cy="33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标题</a:t>
            </a:r>
            <a:endParaRPr lang="zh-CN" altLang="en-US" dirty="0">
              <a:solidFill>
                <a:schemeClr val="bg1"/>
              </a:solidFill>
            </a:endParaRPr>
          </a:p>
        </p:txBody>
      </p:sp>
      <p:sp>
        <p:nvSpPr>
          <p:cNvPr id="14" name="椭圆 13"/>
          <p:cNvSpPr/>
          <p:nvPr/>
        </p:nvSpPr>
        <p:spPr>
          <a:xfrm>
            <a:off x="6502400" y="2424792"/>
            <a:ext cx="1600200" cy="1600200"/>
          </a:xfrm>
          <a:prstGeom prst="ellipse">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15" name="矩形 14"/>
          <p:cNvSpPr/>
          <p:nvPr/>
        </p:nvSpPr>
        <p:spPr>
          <a:xfrm>
            <a:off x="6845300" y="3770992"/>
            <a:ext cx="914400" cy="33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标题</a:t>
            </a:r>
            <a:endParaRPr lang="zh-CN" altLang="en-US" dirty="0">
              <a:solidFill>
                <a:schemeClr val="bg1"/>
              </a:solidFill>
            </a:endParaRPr>
          </a:p>
        </p:txBody>
      </p:sp>
      <p:sp>
        <p:nvSpPr>
          <p:cNvPr id="16" name="椭圆 15"/>
          <p:cNvSpPr/>
          <p:nvPr/>
        </p:nvSpPr>
        <p:spPr>
          <a:xfrm>
            <a:off x="8940800" y="2424792"/>
            <a:ext cx="1600200" cy="1600200"/>
          </a:xfrm>
          <a:prstGeom prst="ellipse">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17" name="矩形 16"/>
          <p:cNvSpPr/>
          <p:nvPr/>
        </p:nvSpPr>
        <p:spPr>
          <a:xfrm>
            <a:off x="9283700" y="3770992"/>
            <a:ext cx="914400" cy="33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rPr>
              <a:t>标题</a:t>
            </a:r>
            <a:endParaRPr lang="zh-CN" altLang="en-US" dirty="0">
              <a:solidFill>
                <a:schemeClr val="bg1"/>
              </a:solidFill>
            </a:endParaRPr>
          </a:p>
        </p:txBody>
      </p:sp>
      <p:sp>
        <p:nvSpPr>
          <p:cNvPr id="18" name="矩形 17"/>
          <p:cNvSpPr>
            <a:spLocks noChangeArrowheads="1"/>
          </p:cNvSpPr>
          <p:nvPr/>
        </p:nvSpPr>
        <p:spPr bwMode="auto">
          <a:xfrm>
            <a:off x="1141413" y="4371067"/>
            <a:ext cx="25669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矩形 17"/>
          <p:cNvSpPr>
            <a:spLocks noChangeArrowheads="1"/>
          </p:cNvSpPr>
          <p:nvPr/>
        </p:nvSpPr>
        <p:spPr bwMode="auto">
          <a:xfrm>
            <a:off x="3579813" y="4371067"/>
            <a:ext cx="25669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矩形 19"/>
          <p:cNvSpPr>
            <a:spLocks noChangeArrowheads="1"/>
          </p:cNvSpPr>
          <p:nvPr/>
        </p:nvSpPr>
        <p:spPr bwMode="auto">
          <a:xfrm>
            <a:off x="6018213" y="4371067"/>
            <a:ext cx="25669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矩形 20"/>
          <p:cNvSpPr>
            <a:spLocks noChangeArrowheads="1"/>
          </p:cNvSpPr>
          <p:nvPr/>
        </p:nvSpPr>
        <p:spPr bwMode="auto">
          <a:xfrm>
            <a:off x="8456613" y="4371067"/>
            <a:ext cx="25669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22" name="Group 4"/>
          <p:cNvGrpSpPr>
            <a:grpSpLocks noChangeAspect="1"/>
          </p:cNvGrpSpPr>
          <p:nvPr/>
        </p:nvGrpSpPr>
        <p:grpSpPr bwMode="auto">
          <a:xfrm>
            <a:off x="2066973" y="2758847"/>
            <a:ext cx="723177" cy="764267"/>
            <a:chOff x="1834" y="425"/>
            <a:chExt cx="704" cy="744"/>
          </a:xfrm>
          <a:solidFill>
            <a:schemeClr val="bg2">
              <a:lumMod val="25000"/>
            </a:schemeClr>
          </a:solidFill>
        </p:grpSpPr>
        <p:sp>
          <p:nvSpPr>
            <p:cNvPr id="23" name="Oval 5"/>
            <p:cNvSpPr>
              <a:spLocks noChangeArrowheads="1"/>
            </p:cNvSpPr>
            <p:nvPr/>
          </p:nvSpPr>
          <p:spPr bwMode="auto">
            <a:xfrm>
              <a:off x="1862" y="425"/>
              <a:ext cx="158"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24" name="Oval 6"/>
            <p:cNvSpPr>
              <a:spLocks noChangeArrowheads="1"/>
            </p:cNvSpPr>
            <p:nvPr/>
          </p:nvSpPr>
          <p:spPr bwMode="auto">
            <a:xfrm>
              <a:off x="2352" y="425"/>
              <a:ext cx="157"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25" name="Oval 7"/>
            <p:cNvSpPr>
              <a:spLocks noChangeArrowheads="1"/>
            </p:cNvSpPr>
            <p:nvPr/>
          </p:nvSpPr>
          <p:spPr bwMode="auto">
            <a:xfrm>
              <a:off x="2352" y="845"/>
              <a:ext cx="157"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26" name="Oval 8"/>
            <p:cNvSpPr>
              <a:spLocks noChangeArrowheads="1"/>
            </p:cNvSpPr>
            <p:nvPr/>
          </p:nvSpPr>
          <p:spPr bwMode="auto">
            <a:xfrm>
              <a:off x="1862" y="845"/>
              <a:ext cx="158"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27" name="Freeform 9"/>
            <p:cNvSpPr/>
            <p:nvPr/>
          </p:nvSpPr>
          <p:spPr bwMode="auto">
            <a:xfrm>
              <a:off x="1834" y="592"/>
              <a:ext cx="704" cy="577"/>
            </a:xfrm>
            <a:custGeom>
              <a:avLst/>
              <a:gdLst>
                <a:gd name="T0" fmla="*/ 295 w 295"/>
                <a:gd name="T1" fmla="*/ 42 h 242"/>
                <a:gd name="T2" fmla="*/ 250 w 295"/>
                <a:gd name="T3" fmla="*/ 0 h 242"/>
                <a:gd name="T4" fmla="*/ 206 w 295"/>
                <a:gd name="T5" fmla="*/ 42 h 242"/>
                <a:gd name="T6" fmla="*/ 206 w 295"/>
                <a:gd name="T7" fmla="*/ 58 h 242"/>
                <a:gd name="T8" fmla="*/ 180 w 295"/>
                <a:gd name="T9" fmla="*/ 86 h 242"/>
                <a:gd name="T10" fmla="*/ 116 w 295"/>
                <a:gd name="T11" fmla="*/ 86 h 242"/>
                <a:gd name="T12" fmla="*/ 89 w 295"/>
                <a:gd name="T13" fmla="*/ 57 h 242"/>
                <a:gd name="T14" fmla="*/ 89 w 295"/>
                <a:gd name="T15" fmla="*/ 42 h 242"/>
                <a:gd name="T16" fmla="*/ 44 w 295"/>
                <a:gd name="T17" fmla="*/ 0 h 242"/>
                <a:gd name="T18" fmla="*/ 0 w 295"/>
                <a:gd name="T19" fmla="*/ 42 h 242"/>
                <a:gd name="T20" fmla="*/ 0 w 295"/>
                <a:gd name="T21" fmla="*/ 66 h 242"/>
                <a:gd name="T22" fmla="*/ 80 w 295"/>
                <a:gd name="T23" fmla="*/ 66 h 242"/>
                <a:gd name="T24" fmla="*/ 101 w 295"/>
                <a:gd name="T25" fmla="*/ 90 h 242"/>
                <a:gd name="T26" fmla="*/ 101 w 295"/>
                <a:gd name="T27" fmla="*/ 141 h 242"/>
                <a:gd name="T28" fmla="*/ 76 w 295"/>
                <a:gd name="T29" fmla="*/ 188 h 242"/>
                <a:gd name="T30" fmla="*/ 45 w 295"/>
                <a:gd name="T31" fmla="*/ 175 h 242"/>
                <a:gd name="T32" fmla="*/ 0 w 295"/>
                <a:gd name="T33" fmla="*/ 218 h 242"/>
                <a:gd name="T34" fmla="*/ 0 w 295"/>
                <a:gd name="T35" fmla="*/ 242 h 242"/>
                <a:gd name="T36" fmla="*/ 89 w 295"/>
                <a:gd name="T37" fmla="*/ 242 h 242"/>
                <a:gd name="T38" fmla="*/ 89 w 295"/>
                <a:gd name="T39" fmla="*/ 218 h 242"/>
                <a:gd name="T40" fmla="*/ 84 w 295"/>
                <a:gd name="T41" fmla="*/ 199 h 242"/>
                <a:gd name="T42" fmla="*/ 115 w 295"/>
                <a:gd name="T43" fmla="*/ 144 h 242"/>
                <a:gd name="T44" fmla="*/ 180 w 295"/>
                <a:gd name="T45" fmla="*/ 144 h 242"/>
                <a:gd name="T46" fmla="*/ 211 w 295"/>
                <a:gd name="T47" fmla="*/ 198 h 242"/>
                <a:gd name="T48" fmla="*/ 206 w 295"/>
                <a:gd name="T49" fmla="*/ 218 h 242"/>
                <a:gd name="T50" fmla="*/ 206 w 295"/>
                <a:gd name="T51" fmla="*/ 242 h 242"/>
                <a:gd name="T52" fmla="*/ 295 w 295"/>
                <a:gd name="T53" fmla="*/ 242 h 242"/>
                <a:gd name="T54" fmla="*/ 295 w 295"/>
                <a:gd name="T55" fmla="*/ 218 h 242"/>
                <a:gd name="T56" fmla="*/ 250 w 295"/>
                <a:gd name="T57" fmla="*/ 175 h 242"/>
                <a:gd name="T58" fmla="*/ 219 w 295"/>
                <a:gd name="T59" fmla="*/ 187 h 242"/>
                <a:gd name="T60" fmla="*/ 191 w 295"/>
                <a:gd name="T61" fmla="*/ 136 h 242"/>
                <a:gd name="T62" fmla="*/ 191 w 295"/>
                <a:gd name="T63" fmla="*/ 92 h 242"/>
                <a:gd name="T64" fmla="*/ 216 w 295"/>
                <a:gd name="T65" fmla="*/ 66 h 242"/>
                <a:gd name="T66" fmla="*/ 295 w 295"/>
                <a:gd name="T67" fmla="*/ 66 h 242"/>
                <a:gd name="T68" fmla="*/ 295 w 295"/>
                <a:gd name="T69" fmla="*/ 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42">
                  <a:moveTo>
                    <a:pt x="295" y="42"/>
                  </a:moveTo>
                  <a:cubicBezTo>
                    <a:pt x="295" y="19"/>
                    <a:pt x="275" y="0"/>
                    <a:pt x="250" y="0"/>
                  </a:cubicBezTo>
                  <a:cubicBezTo>
                    <a:pt x="226" y="0"/>
                    <a:pt x="206" y="19"/>
                    <a:pt x="206" y="42"/>
                  </a:cubicBezTo>
                  <a:cubicBezTo>
                    <a:pt x="206" y="58"/>
                    <a:pt x="206" y="58"/>
                    <a:pt x="206" y="58"/>
                  </a:cubicBezTo>
                  <a:cubicBezTo>
                    <a:pt x="180" y="86"/>
                    <a:pt x="180" y="86"/>
                    <a:pt x="180" y="86"/>
                  </a:cubicBezTo>
                  <a:cubicBezTo>
                    <a:pt x="116" y="86"/>
                    <a:pt x="116" y="86"/>
                    <a:pt x="116" y="86"/>
                  </a:cubicBezTo>
                  <a:cubicBezTo>
                    <a:pt x="89" y="57"/>
                    <a:pt x="89" y="57"/>
                    <a:pt x="89" y="57"/>
                  </a:cubicBezTo>
                  <a:cubicBezTo>
                    <a:pt x="89" y="42"/>
                    <a:pt x="89" y="42"/>
                    <a:pt x="89" y="42"/>
                  </a:cubicBezTo>
                  <a:cubicBezTo>
                    <a:pt x="89" y="19"/>
                    <a:pt x="69" y="0"/>
                    <a:pt x="44" y="0"/>
                  </a:cubicBezTo>
                  <a:cubicBezTo>
                    <a:pt x="20" y="0"/>
                    <a:pt x="0" y="19"/>
                    <a:pt x="0" y="42"/>
                  </a:cubicBezTo>
                  <a:cubicBezTo>
                    <a:pt x="0" y="66"/>
                    <a:pt x="0" y="66"/>
                    <a:pt x="0" y="66"/>
                  </a:cubicBezTo>
                  <a:cubicBezTo>
                    <a:pt x="80" y="66"/>
                    <a:pt x="80" y="66"/>
                    <a:pt x="80" y="66"/>
                  </a:cubicBezTo>
                  <a:cubicBezTo>
                    <a:pt x="101" y="90"/>
                    <a:pt x="101" y="90"/>
                    <a:pt x="101" y="90"/>
                  </a:cubicBezTo>
                  <a:cubicBezTo>
                    <a:pt x="101" y="141"/>
                    <a:pt x="101" y="141"/>
                    <a:pt x="101" y="141"/>
                  </a:cubicBezTo>
                  <a:cubicBezTo>
                    <a:pt x="76" y="188"/>
                    <a:pt x="76" y="188"/>
                    <a:pt x="76" y="188"/>
                  </a:cubicBezTo>
                  <a:cubicBezTo>
                    <a:pt x="68" y="180"/>
                    <a:pt x="57" y="175"/>
                    <a:pt x="45" y="175"/>
                  </a:cubicBezTo>
                  <a:cubicBezTo>
                    <a:pt x="20" y="175"/>
                    <a:pt x="0" y="194"/>
                    <a:pt x="0" y="218"/>
                  </a:cubicBezTo>
                  <a:cubicBezTo>
                    <a:pt x="0" y="242"/>
                    <a:pt x="0" y="242"/>
                    <a:pt x="0" y="242"/>
                  </a:cubicBezTo>
                  <a:cubicBezTo>
                    <a:pt x="89" y="242"/>
                    <a:pt x="89" y="242"/>
                    <a:pt x="89" y="242"/>
                  </a:cubicBezTo>
                  <a:cubicBezTo>
                    <a:pt x="89" y="218"/>
                    <a:pt x="89" y="218"/>
                    <a:pt x="89" y="218"/>
                  </a:cubicBezTo>
                  <a:cubicBezTo>
                    <a:pt x="89" y="211"/>
                    <a:pt x="87" y="205"/>
                    <a:pt x="84" y="199"/>
                  </a:cubicBezTo>
                  <a:cubicBezTo>
                    <a:pt x="115" y="144"/>
                    <a:pt x="115" y="144"/>
                    <a:pt x="115" y="144"/>
                  </a:cubicBezTo>
                  <a:cubicBezTo>
                    <a:pt x="180" y="144"/>
                    <a:pt x="180" y="144"/>
                    <a:pt x="180" y="144"/>
                  </a:cubicBezTo>
                  <a:cubicBezTo>
                    <a:pt x="211" y="198"/>
                    <a:pt x="211" y="198"/>
                    <a:pt x="211" y="198"/>
                  </a:cubicBezTo>
                  <a:cubicBezTo>
                    <a:pt x="208" y="204"/>
                    <a:pt x="206" y="211"/>
                    <a:pt x="206" y="218"/>
                  </a:cubicBezTo>
                  <a:cubicBezTo>
                    <a:pt x="206" y="242"/>
                    <a:pt x="206" y="242"/>
                    <a:pt x="206" y="242"/>
                  </a:cubicBezTo>
                  <a:cubicBezTo>
                    <a:pt x="295" y="242"/>
                    <a:pt x="295" y="242"/>
                    <a:pt x="295" y="242"/>
                  </a:cubicBezTo>
                  <a:cubicBezTo>
                    <a:pt x="295" y="218"/>
                    <a:pt x="295" y="218"/>
                    <a:pt x="295" y="218"/>
                  </a:cubicBezTo>
                  <a:cubicBezTo>
                    <a:pt x="295" y="194"/>
                    <a:pt x="275" y="175"/>
                    <a:pt x="250" y="175"/>
                  </a:cubicBezTo>
                  <a:cubicBezTo>
                    <a:pt x="238" y="175"/>
                    <a:pt x="228" y="180"/>
                    <a:pt x="219" y="187"/>
                  </a:cubicBezTo>
                  <a:cubicBezTo>
                    <a:pt x="191" y="136"/>
                    <a:pt x="191" y="136"/>
                    <a:pt x="191" y="136"/>
                  </a:cubicBezTo>
                  <a:cubicBezTo>
                    <a:pt x="191" y="92"/>
                    <a:pt x="191" y="92"/>
                    <a:pt x="191" y="92"/>
                  </a:cubicBezTo>
                  <a:cubicBezTo>
                    <a:pt x="216" y="66"/>
                    <a:pt x="216" y="66"/>
                    <a:pt x="216" y="66"/>
                  </a:cubicBezTo>
                  <a:cubicBezTo>
                    <a:pt x="295" y="66"/>
                    <a:pt x="295" y="66"/>
                    <a:pt x="295" y="66"/>
                  </a:cubicBezTo>
                  <a:cubicBezTo>
                    <a:pt x="295" y="42"/>
                    <a:pt x="295" y="42"/>
                    <a:pt x="29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grpSp>
      <p:grpSp>
        <p:nvGrpSpPr>
          <p:cNvPr id="28" name="Group 12"/>
          <p:cNvGrpSpPr>
            <a:grpSpLocks noChangeAspect="1"/>
          </p:cNvGrpSpPr>
          <p:nvPr/>
        </p:nvGrpSpPr>
        <p:grpSpPr bwMode="auto">
          <a:xfrm>
            <a:off x="4422709" y="2752586"/>
            <a:ext cx="882782" cy="776788"/>
            <a:chOff x="3551" y="1900"/>
            <a:chExt cx="583" cy="513"/>
          </a:xfrm>
          <a:solidFill>
            <a:schemeClr val="bg2">
              <a:lumMod val="25000"/>
            </a:schemeClr>
          </a:solidFill>
        </p:grpSpPr>
        <p:sp>
          <p:nvSpPr>
            <p:cNvPr id="29"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0"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grpSp>
      <p:grpSp>
        <p:nvGrpSpPr>
          <p:cNvPr id="31" name="Group 17"/>
          <p:cNvGrpSpPr>
            <a:grpSpLocks noChangeAspect="1"/>
          </p:cNvGrpSpPr>
          <p:nvPr/>
        </p:nvGrpSpPr>
        <p:grpSpPr bwMode="auto">
          <a:xfrm>
            <a:off x="6914325" y="2732690"/>
            <a:ext cx="776350" cy="816581"/>
            <a:chOff x="4364" y="740"/>
            <a:chExt cx="1428" cy="1502"/>
          </a:xfrm>
          <a:solidFill>
            <a:schemeClr val="bg2">
              <a:lumMod val="25000"/>
            </a:schemeClr>
          </a:solidFill>
        </p:grpSpPr>
        <p:sp>
          <p:nvSpPr>
            <p:cNvPr id="32" name="Freeform 18"/>
            <p:cNvSpPr>
              <a:spLocks noEditPoints="1"/>
            </p:cNvSpPr>
            <p:nvPr/>
          </p:nvSpPr>
          <p:spPr bwMode="auto">
            <a:xfrm>
              <a:off x="4752" y="1385"/>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3" name="Freeform 19"/>
            <p:cNvSpPr/>
            <p:nvPr/>
          </p:nvSpPr>
          <p:spPr bwMode="auto">
            <a:xfrm>
              <a:off x="4943" y="1059"/>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4" name="Freeform 20"/>
            <p:cNvSpPr>
              <a:spLocks noEditPoints="1"/>
            </p:cNvSpPr>
            <p:nvPr/>
          </p:nvSpPr>
          <p:spPr bwMode="auto">
            <a:xfrm>
              <a:off x="4364" y="740"/>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grpSp>
      <p:grpSp>
        <p:nvGrpSpPr>
          <p:cNvPr id="35" name="Group 25"/>
          <p:cNvGrpSpPr>
            <a:grpSpLocks noChangeAspect="1"/>
          </p:cNvGrpSpPr>
          <p:nvPr/>
        </p:nvGrpSpPr>
        <p:grpSpPr bwMode="auto">
          <a:xfrm>
            <a:off x="9361924" y="2724864"/>
            <a:ext cx="757952" cy="832233"/>
            <a:chOff x="5449" y="693"/>
            <a:chExt cx="551" cy="605"/>
          </a:xfrm>
          <a:solidFill>
            <a:schemeClr val="bg2">
              <a:lumMod val="25000"/>
            </a:schemeClr>
          </a:solidFill>
        </p:grpSpPr>
        <p:sp>
          <p:nvSpPr>
            <p:cNvPr id="36"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7"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8"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39"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0"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1"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2"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3"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4"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5"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6"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sp>
          <p:nvSpPr>
            <p:cNvPr id="47"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animBg="1"/>
      <p:bldP spid="15" grpId="0" animBg="1"/>
      <p:bldP spid="16" grpId="0" animBg="1"/>
      <p:bldP spid="17" grpId="0" animBg="1"/>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融资需求综述</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2349245" y="1820118"/>
            <a:ext cx="2580877" cy="4196391"/>
            <a:chOff x="7570622" y="1457460"/>
            <a:chExt cx="2580877" cy="4196391"/>
          </a:xfrm>
          <a:solidFill>
            <a:schemeClr val="bg2">
              <a:lumMod val="25000"/>
            </a:schemeClr>
          </a:solidFill>
        </p:grpSpPr>
        <p:sp>
          <p:nvSpPr>
            <p:cNvPr id="7" name="Freeform 13"/>
            <p:cNvSpPr>
              <a:spLocks noEditPoints="1"/>
            </p:cNvSpPr>
            <p:nvPr/>
          </p:nvSpPr>
          <p:spPr bwMode="auto">
            <a:xfrm>
              <a:off x="7570622" y="1457460"/>
              <a:ext cx="2580877"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6"/>
            <p:cNvSpPr>
              <a:spLocks noEditPoints="1"/>
            </p:cNvSpPr>
            <p:nvPr/>
          </p:nvSpPr>
          <p:spPr bwMode="auto">
            <a:xfrm>
              <a:off x="8201534" y="4595817"/>
              <a:ext cx="1319053"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2"/>
            <p:cNvGrpSpPr/>
            <p:nvPr/>
          </p:nvGrpSpPr>
          <p:grpSpPr>
            <a:xfrm>
              <a:off x="7794210" y="1659679"/>
              <a:ext cx="2133701" cy="1909762"/>
              <a:chOff x="8169276" y="952501"/>
              <a:chExt cx="3781424" cy="3384550"/>
            </a:xfrm>
            <a:grp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w="9525">
                <a:noFill/>
                <a:round/>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w="9525">
                <a:noFill/>
                <a:round/>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6" name="椭圆 15"/>
          <p:cNvSpPr/>
          <p:nvPr/>
        </p:nvSpPr>
        <p:spPr>
          <a:xfrm>
            <a:off x="6164801" y="2409577"/>
            <a:ext cx="576622" cy="57678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17" name="直接连接符 16"/>
          <p:cNvCxnSpPr/>
          <p:nvPr/>
        </p:nvCxnSpPr>
        <p:spPr>
          <a:xfrm>
            <a:off x="6729239" y="267630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p:cNvSpPr txBox="1"/>
          <p:nvPr/>
        </p:nvSpPr>
        <p:spPr>
          <a:xfrm>
            <a:off x="7758780" y="2455721"/>
            <a:ext cx="3293863"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椭圆 18"/>
          <p:cNvSpPr/>
          <p:nvPr/>
        </p:nvSpPr>
        <p:spPr>
          <a:xfrm>
            <a:off x="6164802" y="3341529"/>
            <a:ext cx="576622" cy="57678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20" name="直接连接符 19"/>
          <p:cNvCxnSpPr/>
          <p:nvPr/>
        </p:nvCxnSpPr>
        <p:spPr>
          <a:xfrm>
            <a:off x="6729240" y="3608261"/>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p:nvPr/>
        </p:nvSpPr>
        <p:spPr>
          <a:xfrm>
            <a:off x="7758781" y="3387673"/>
            <a:ext cx="3293863"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2" name="椭圆 21"/>
          <p:cNvSpPr/>
          <p:nvPr/>
        </p:nvSpPr>
        <p:spPr>
          <a:xfrm>
            <a:off x="6164802" y="4256827"/>
            <a:ext cx="576622" cy="57678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23" name="直接连接符 22"/>
          <p:cNvCxnSpPr/>
          <p:nvPr/>
        </p:nvCxnSpPr>
        <p:spPr>
          <a:xfrm>
            <a:off x="6729240" y="452355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p:cNvSpPr txBox="1"/>
          <p:nvPr/>
        </p:nvSpPr>
        <p:spPr>
          <a:xfrm>
            <a:off x="7758781" y="4302971"/>
            <a:ext cx="3293863"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5" name="椭圆 24"/>
          <p:cNvSpPr/>
          <p:nvPr/>
        </p:nvSpPr>
        <p:spPr>
          <a:xfrm>
            <a:off x="6164803" y="5155325"/>
            <a:ext cx="576622" cy="57678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26" name="直接连接符 25"/>
          <p:cNvCxnSpPr/>
          <p:nvPr/>
        </p:nvCxnSpPr>
        <p:spPr>
          <a:xfrm>
            <a:off x="6729241" y="542205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标题 11"/>
          <p:cNvSpPr txBox="1"/>
          <p:nvPr/>
        </p:nvSpPr>
        <p:spPr>
          <a:xfrm>
            <a:off x="7758782" y="5201469"/>
            <a:ext cx="3293863"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l">
              <a:spcBef>
                <a:spcPts val="0"/>
              </a:spcBef>
            </a:pP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250" fill="hold"/>
                                        <p:tgtEl>
                                          <p:spTgt spid="18"/>
                                        </p:tgtEl>
                                        <p:attrNameLst>
                                          <p:attrName>ppt_w</p:attrName>
                                        </p:attrNameLst>
                                      </p:cBhvr>
                                      <p:tavLst>
                                        <p:tav tm="0">
                                          <p:val>
                                            <p:fltVal val="0"/>
                                          </p:val>
                                        </p:tav>
                                        <p:tav tm="100000">
                                          <p:val>
                                            <p:strVal val="#ppt_w"/>
                                          </p:val>
                                        </p:tav>
                                      </p:tavLst>
                                    </p:anim>
                                    <p:anim calcmode="lin" valueType="num">
                                      <p:cBhvr>
                                        <p:cTn id="26" dur="250" fill="hold"/>
                                        <p:tgtEl>
                                          <p:spTgt spid="18"/>
                                        </p:tgtEl>
                                        <p:attrNameLst>
                                          <p:attrName>ppt_h</p:attrName>
                                        </p:attrNameLst>
                                      </p:cBhvr>
                                      <p:tavLst>
                                        <p:tav tm="0">
                                          <p:val>
                                            <p:fltVal val="0"/>
                                          </p:val>
                                        </p:tav>
                                        <p:tav tm="100000">
                                          <p:val>
                                            <p:strVal val="#ppt_h"/>
                                          </p:val>
                                        </p:tav>
                                      </p:tavLst>
                                    </p:anim>
                                    <p:animEffect transition="in" filter="fade">
                                      <p:cBhvr>
                                        <p:cTn id="27" dur="25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250"/>
                                        <p:tgtEl>
                                          <p:spTgt spid="20"/>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ppt_w</p:attrName>
                                        </p:attrNameLst>
                                      </p:cBhvr>
                                      <p:tavLst>
                                        <p:tav tm="0">
                                          <p:val>
                                            <p:fltVal val="0"/>
                                          </p:val>
                                        </p:tav>
                                        <p:tav tm="100000">
                                          <p:val>
                                            <p:strVal val="#ppt_w"/>
                                          </p:val>
                                        </p:tav>
                                      </p:tavLst>
                                    </p:anim>
                                    <p:anim calcmode="lin" valueType="num">
                                      <p:cBhvr>
                                        <p:cTn id="40" dur="250" fill="hold"/>
                                        <p:tgtEl>
                                          <p:spTgt spid="21"/>
                                        </p:tgtEl>
                                        <p:attrNameLst>
                                          <p:attrName>ppt_h</p:attrName>
                                        </p:attrNameLst>
                                      </p:cBhvr>
                                      <p:tavLst>
                                        <p:tav tm="0">
                                          <p:val>
                                            <p:fltVal val="0"/>
                                          </p:val>
                                        </p:tav>
                                        <p:tav tm="100000">
                                          <p:val>
                                            <p:strVal val="#ppt_h"/>
                                          </p:val>
                                        </p:tav>
                                      </p:tavLst>
                                    </p:anim>
                                    <p:animEffect transition="in" filter="fade">
                                      <p:cBhvr>
                                        <p:cTn id="41" dur="250"/>
                                        <p:tgtEl>
                                          <p:spTgt spid="21"/>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250"/>
                                        <p:tgtEl>
                                          <p:spTgt spid="22"/>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250"/>
                                        <p:tgtEl>
                                          <p:spTgt spid="23"/>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250" fill="hold"/>
                                        <p:tgtEl>
                                          <p:spTgt spid="24"/>
                                        </p:tgtEl>
                                        <p:attrNameLst>
                                          <p:attrName>ppt_w</p:attrName>
                                        </p:attrNameLst>
                                      </p:cBhvr>
                                      <p:tavLst>
                                        <p:tav tm="0">
                                          <p:val>
                                            <p:fltVal val="0"/>
                                          </p:val>
                                        </p:tav>
                                        <p:tav tm="100000">
                                          <p:val>
                                            <p:strVal val="#ppt_w"/>
                                          </p:val>
                                        </p:tav>
                                      </p:tavLst>
                                    </p:anim>
                                    <p:anim calcmode="lin" valueType="num">
                                      <p:cBhvr>
                                        <p:cTn id="54" dur="250" fill="hold"/>
                                        <p:tgtEl>
                                          <p:spTgt spid="24"/>
                                        </p:tgtEl>
                                        <p:attrNameLst>
                                          <p:attrName>ppt_h</p:attrName>
                                        </p:attrNameLst>
                                      </p:cBhvr>
                                      <p:tavLst>
                                        <p:tav tm="0">
                                          <p:val>
                                            <p:fltVal val="0"/>
                                          </p:val>
                                        </p:tav>
                                        <p:tav tm="100000">
                                          <p:val>
                                            <p:strVal val="#ppt_h"/>
                                          </p:val>
                                        </p:tav>
                                      </p:tavLst>
                                    </p:anim>
                                    <p:animEffect transition="in" filter="fade">
                                      <p:cBhvr>
                                        <p:cTn id="55" dur="250"/>
                                        <p:tgtEl>
                                          <p:spTgt spid="24"/>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50"/>
                                        <p:tgtEl>
                                          <p:spTgt spid="25"/>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250"/>
                                        <p:tgtEl>
                                          <p:spTgt spid="26"/>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250" fill="hold"/>
                                        <p:tgtEl>
                                          <p:spTgt spid="27"/>
                                        </p:tgtEl>
                                        <p:attrNameLst>
                                          <p:attrName>ppt_w</p:attrName>
                                        </p:attrNameLst>
                                      </p:cBhvr>
                                      <p:tavLst>
                                        <p:tav tm="0">
                                          <p:val>
                                            <p:fltVal val="0"/>
                                          </p:val>
                                        </p:tav>
                                        <p:tav tm="100000">
                                          <p:val>
                                            <p:strVal val="#ppt_w"/>
                                          </p:val>
                                        </p:tav>
                                      </p:tavLst>
                                    </p:anim>
                                    <p:anim calcmode="lin" valueType="num">
                                      <p:cBhvr>
                                        <p:cTn id="68" dur="250" fill="hold"/>
                                        <p:tgtEl>
                                          <p:spTgt spid="27"/>
                                        </p:tgtEl>
                                        <p:attrNameLst>
                                          <p:attrName>ppt_h</p:attrName>
                                        </p:attrNameLst>
                                      </p:cBhvr>
                                      <p:tavLst>
                                        <p:tav tm="0">
                                          <p:val>
                                            <p:fltVal val="0"/>
                                          </p:val>
                                        </p:tav>
                                        <p:tav tm="100000">
                                          <p:val>
                                            <p:strVal val="#ppt_h"/>
                                          </p:val>
                                        </p:tav>
                                      </p:tavLst>
                                    </p:anim>
                                    <p:animEffect transition="in" filter="fade">
                                      <p:cBhvr>
                                        <p:cTn id="6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P spid="22" grpId="0" animBg="1"/>
      <p:bldP spid="24" grpId="0"/>
      <p:bldP spid="25"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
        <p:nvSpPr>
          <p:cNvPr id="14" name="TextBox 1"/>
          <p:cNvSpPr txBox="1">
            <a:spLocks noChangeArrowheads="1"/>
          </p:cNvSpPr>
          <p:nvPr/>
        </p:nvSpPr>
        <p:spPr bwMode="auto">
          <a:xfrm>
            <a:off x="6226190" y="1696214"/>
            <a:ext cx="23903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800" dirty="0">
                <a:solidFill>
                  <a:schemeClr val="bg2">
                    <a:lumMod val="25000"/>
                  </a:schemeClr>
                </a:solidFill>
                <a:latin typeface="叶根友刀锋黑草" pitchFamily="2" charset="-122"/>
                <a:ea typeface="叶根友刀锋黑草" pitchFamily="2" charset="-122"/>
              </a:rPr>
              <a:t>谢谢</a:t>
            </a:r>
            <a:endParaRPr lang="zh-CN" altLang="en-US" sz="8800" dirty="0">
              <a:solidFill>
                <a:schemeClr val="bg2">
                  <a:lumMod val="25000"/>
                </a:schemeClr>
              </a:solidFill>
              <a:latin typeface="叶根友刀锋黑草" pitchFamily="2" charset="-122"/>
              <a:ea typeface="叶根友刀锋黑草" pitchFamily="2" charset="-122"/>
            </a:endParaRPr>
          </a:p>
        </p:txBody>
      </p:sp>
      <p:sp>
        <p:nvSpPr>
          <p:cNvPr id="15" name="矩形 3"/>
          <p:cNvSpPr>
            <a:spLocks noChangeArrowheads="1"/>
          </p:cNvSpPr>
          <p:nvPr/>
        </p:nvSpPr>
        <p:spPr bwMode="auto">
          <a:xfrm>
            <a:off x="5488952" y="2925764"/>
            <a:ext cx="31678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8000" dirty="0">
                <a:solidFill>
                  <a:schemeClr val="bg2">
                    <a:lumMod val="25000"/>
                  </a:schemeClr>
                </a:solidFill>
                <a:latin typeface="叶根友刀锋黑草" pitchFamily="2" charset="-122"/>
                <a:ea typeface="叶根友刀锋黑草" pitchFamily="2" charset="-122"/>
              </a:rPr>
              <a:t>您观看</a:t>
            </a:r>
            <a:endParaRPr lang="zh-CN" altLang="en-US" sz="8000" dirty="0">
              <a:solidFill>
                <a:schemeClr val="bg2">
                  <a:lumMod val="25000"/>
                </a:schemeClr>
              </a:solidFill>
              <a:latin typeface="叶根友刀锋黑草" pitchFamily="2" charset="-122"/>
              <a:ea typeface="叶根友刀锋黑草" pitchFamily="2" charset="-122"/>
            </a:endParaRPr>
          </a:p>
        </p:txBody>
      </p:sp>
      <p:pic>
        <p:nvPicPr>
          <p:cNvPr id="16" name="Picture 2" descr="G:\公司\茶\印章.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5663353" y="1844701"/>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761" y="4289232"/>
            <a:ext cx="1254125"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895803" y="1479658"/>
            <a:ext cx="1780754" cy="3826727"/>
          </a:xfrm>
          <a:prstGeom prst="rect">
            <a:avLst/>
          </a:prstGeom>
        </p:spPr>
      </p:pic>
      <p:sp>
        <p:nvSpPr>
          <p:cNvPr id="19" name="椭圆 18"/>
          <p:cNvSpPr/>
          <p:nvPr/>
        </p:nvSpPr>
        <p:spPr>
          <a:xfrm>
            <a:off x="3284776" y="475619"/>
            <a:ext cx="5782227" cy="578222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750" fill="hold"/>
                                        <p:tgtEl>
                                          <p:spTgt spid="19"/>
                                        </p:tgtEl>
                                        <p:attrNameLst>
                                          <p:attrName>ppt_w</p:attrName>
                                        </p:attrNameLst>
                                      </p:cBhvr>
                                      <p:tavLst>
                                        <p:tav tm="0">
                                          <p:val>
                                            <p:fltVal val="0"/>
                                          </p:val>
                                        </p:tav>
                                        <p:tav tm="100000">
                                          <p:val>
                                            <p:strVal val="#ppt_w"/>
                                          </p:val>
                                        </p:tav>
                                      </p:tavLst>
                                    </p:anim>
                                    <p:anim calcmode="lin" valueType="num">
                                      <p:cBhvr>
                                        <p:cTn id="18" dur="750" fill="hold"/>
                                        <p:tgtEl>
                                          <p:spTgt spid="19"/>
                                        </p:tgtEl>
                                        <p:attrNameLst>
                                          <p:attrName>ppt_h</p:attrName>
                                        </p:attrNameLst>
                                      </p:cBhvr>
                                      <p:tavLst>
                                        <p:tav tm="0">
                                          <p:val>
                                            <p:fltVal val="0"/>
                                          </p:val>
                                        </p:tav>
                                        <p:tav tm="100000">
                                          <p:val>
                                            <p:strVal val="#ppt_h"/>
                                          </p:val>
                                        </p:tav>
                                      </p:tavLst>
                                    </p:anim>
                                    <p:animEffect transition="in" filter="fade">
                                      <p:cBhvr>
                                        <p:cTn id="19" dur="750"/>
                                        <p:tgtEl>
                                          <p:spTgt spid="19"/>
                                        </p:tgtEl>
                                      </p:cBhvr>
                                    </p:animEffec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ppt_x"/>
                                          </p:val>
                                        </p:tav>
                                        <p:tav tm="100000">
                                          <p:val>
                                            <p:strVal val="#ppt_x"/>
                                          </p:val>
                                        </p:tav>
                                      </p:tavLst>
                                    </p:anim>
                                    <p:anim calcmode="lin" valueType="num">
                                      <p:cBhvr additive="base">
                                        <p:cTn id="29" dur="750" fill="hold"/>
                                        <p:tgtEl>
                                          <p:spTgt spid="14"/>
                                        </p:tgtEl>
                                        <p:attrNameLst>
                                          <p:attrName>ppt_y</p:attrName>
                                        </p:attrNameLst>
                                      </p:cBhvr>
                                      <p:tavLst>
                                        <p:tav tm="0">
                                          <p:val>
                                            <p:strVal val="0-#ppt_h/2"/>
                                          </p:val>
                                        </p:tav>
                                        <p:tav tm="100000">
                                          <p:val>
                                            <p:strVal val="#ppt_y"/>
                                          </p:val>
                                        </p:tav>
                                      </p:tavLst>
                                    </p:anim>
                                  </p:childTnLst>
                                </p:cTn>
                              </p:par>
                            </p:childTnLst>
                          </p:cTn>
                        </p:par>
                        <p:par>
                          <p:cTn id="30" fill="hold">
                            <p:stCondLst>
                              <p:cond delay="4500"/>
                            </p:stCondLst>
                            <p:childTnLst>
                              <p:par>
                                <p:cTn id="31" presetID="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5500"/>
                            </p:stCondLst>
                            <p:childTnLst>
                              <p:par>
                                <p:cTn id="36" presetID="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750" fill="hold"/>
                                        <p:tgtEl>
                                          <p:spTgt spid="16"/>
                                        </p:tgtEl>
                                        <p:attrNameLst>
                                          <p:attrName>ppt_x</p:attrName>
                                        </p:attrNameLst>
                                      </p:cBhvr>
                                      <p:tavLst>
                                        <p:tav tm="0">
                                          <p:val>
                                            <p:strVal val="#ppt_x"/>
                                          </p:val>
                                        </p:tav>
                                        <p:tav tm="100000">
                                          <p:val>
                                            <p:strVal val="#ppt_x"/>
                                          </p:val>
                                        </p:tav>
                                      </p:tavLst>
                                    </p:anim>
                                    <p:anim calcmode="lin" valueType="num">
                                      <p:cBhvr additive="base">
                                        <p:cTn id="39" dur="750" fill="hold"/>
                                        <p:tgtEl>
                                          <p:spTgt spid="16"/>
                                        </p:tgtEl>
                                        <p:attrNameLst>
                                          <p:attrName>ppt_y</p:attrName>
                                        </p:attrNameLst>
                                      </p:cBhvr>
                                      <p:tavLst>
                                        <p:tav tm="0">
                                          <p:val>
                                            <p:strVal val="0-#ppt_h/2"/>
                                          </p:val>
                                        </p:tav>
                                        <p:tav tm="100000">
                                          <p:val>
                                            <p:strVal val="#ppt_y"/>
                                          </p:val>
                                        </p:tav>
                                      </p:tavLst>
                                    </p:anim>
                                  </p:childTnLst>
                                </p:cTn>
                              </p:par>
                            </p:childTnLst>
                          </p:cTn>
                        </p:par>
                        <p:par>
                          <p:cTn id="40" fill="hold">
                            <p:stCondLst>
                              <p:cond delay="6500"/>
                            </p:stCondLst>
                            <p:childTnLst>
                              <p:par>
                                <p:cTn id="41" presetID="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50" fill="hold"/>
                                        <p:tgtEl>
                                          <p:spTgt spid="17"/>
                                        </p:tgtEl>
                                        <p:attrNameLst>
                                          <p:attrName>ppt_x</p:attrName>
                                        </p:attrNameLst>
                                      </p:cBhvr>
                                      <p:tavLst>
                                        <p:tav tm="0">
                                          <p:val>
                                            <p:strVal val="#ppt_x"/>
                                          </p:val>
                                        </p:tav>
                                        <p:tav tm="100000">
                                          <p:val>
                                            <p:strVal val="#ppt_x"/>
                                          </p:val>
                                        </p:tav>
                                      </p:tavLst>
                                    </p:anim>
                                    <p:anim calcmode="lin" valueType="num">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201" y="3808460"/>
            <a:ext cx="596807" cy="65606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1657" y="3810575"/>
            <a:ext cx="9358438" cy="6581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1" tIns="0" rIns="179971"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3044462"/>
            <a:ext cx="9311878" cy="7745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09762" y="3040229"/>
            <a:ext cx="854999" cy="778811"/>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304" y="3920625"/>
            <a:ext cx="6903488" cy="1693068"/>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0532" y="1439950"/>
            <a:ext cx="5549033" cy="12803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a:off x="5362942" y="2384962"/>
            <a:ext cx="3877985" cy="1138487"/>
            <a:chOff x="791685" y="3237069"/>
            <a:chExt cx="3877985" cy="1138487"/>
          </a:xfrm>
        </p:grpSpPr>
        <p:sp>
          <p:nvSpPr>
            <p:cNvPr id="14" name="文本框 13"/>
            <p:cNvSpPr txBox="1"/>
            <p:nvPr/>
          </p:nvSpPr>
          <p:spPr>
            <a:xfrm>
              <a:off x="899258" y="4006224"/>
              <a:ext cx="2635722" cy="369332"/>
            </a:xfrm>
            <a:prstGeom prst="rect">
              <a:avLst/>
            </a:prstGeom>
            <a:noFill/>
          </p:spPr>
          <p:txBody>
            <a:bodyPr wrap="none" rtlCol="0">
              <a:spAutoFit/>
            </a:bodyPr>
            <a:lstStyle/>
            <a:p>
              <a:pPr algn="ctr"/>
              <a:r>
                <a:rPr lang="en-US" altLang="zh-CN"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THE Scenery DESIGN</a:t>
              </a:r>
              <a:endParaRPr lang="zh-CN" altLang="en-US"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endParaRPr>
            </a:p>
          </p:txBody>
        </p:sp>
        <p:sp>
          <p:nvSpPr>
            <p:cNvPr id="15" name="文本框 12"/>
            <p:cNvSpPr txBox="1"/>
            <p:nvPr/>
          </p:nvSpPr>
          <p:spPr>
            <a:xfrm>
              <a:off x="791685" y="3237069"/>
              <a:ext cx="3877985" cy="830997"/>
            </a:xfrm>
            <a:prstGeom prst="rect">
              <a:avLst/>
            </a:prstGeom>
            <a:noFill/>
          </p:spPr>
          <p:txBody>
            <a:bodyPr wrap="none" rtlCol="0">
              <a:spAutoFit/>
            </a:bodyPr>
            <a:lstStyle/>
            <a:p>
              <a:pPr algn="ctr"/>
              <a:r>
                <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rPr>
                <a:t>企业概况介绍</a:t>
              </a:r>
              <a:endPar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endParaRPr>
            </a:p>
          </p:txBody>
        </p:sp>
      </p:grpSp>
      <p:cxnSp>
        <p:nvCxnSpPr>
          <p:cNvPr id="16" name="直接连接符 27"/>
          <p:cNvCxnSpPr>
            <a:cxnSpLocks noChangeShapeType="1"/>
          </p:cNvCxnSpPr>
          <p:nvPr/>
        </p:nvCxnSpPr>
        <p:spPr bwMode="auto">
          <a:xfrm>
            <a:off x="5172234" y="1333500"/>
            <a:ext cx="0" cy="3267075"/>
          </a:xfrm>
          <a:prstGeom prst="line">
            <a:avLst/>
          </a:prstGeom>
          <a:noFill/>
          <a:ln w="19050">
            <a:solidFill>
              <a:schemeClr val="bg2">
                <a:lumMod val="25000"/>
                <a:alpha val="67842"/>
              </a:schemeClr>
            </a:solidFill>
            <a:round/>
          </a:ln>
          <a:extLst>
            <a:ext uri="{909E8E84-426E-40DD-AFC4-6F175D3DCCD1}">
              <a14:hiddenFill xmlns:a14="http://schemas.microsoft.com/office/drawing/2010/main">
                <a:noFill/>
              </a14:hiddenFill>
            </a:ext>
          </a:extLst>
        </p:spPr>
      </p:cxnSp>
      <p:grpSp>
        <p:nvGrpSpPr>
          <p:cNvPr id="18" name="组合 17"/>
          <p:cNvGrpSpPr/>
          <p:nvPr/>
        </p:nvGrpSpPr>
        <p:grpSpPr>
          <a:xfrm>
            <a:off x="3607796" y="1860102"/>
            <a:ext cx="1606005" cy="2434796"/>
            <a:chOff x="8550114" y="1707574"/>
            <a:chExt cx="1606005" cy="2434796"/>
          </a:xfrm>
        </p:grpSpPr>
        <p:sp>
          <p:nvSpPr>
            <p:cNvPr id="19" name="TextBox 1"/>
            <p:cNvSpPr txBox="1">
              <a:spLocks noChangeArrowheads="1"/>
            </p:cNvSpPr>
            <p:nvPr/>
          </p:nvSpPr>
          <p:spPr bwMode="auto">
            <a:xfrm>
              <a:off x="8550114" y="1707574"/>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chemeClr val="bg2">
                      <a:lumMod val="25000"/>
                    </a:schemeClr>
                  </a:solidFill>
                  <a:latin typeface="叶根友刀锋黑草" pitchFamily="2" charset="-122"/>
                  <a:ea typeface="叶根友刀锋黑草" pitchFamily="2" charset="-122"/>
                </a:rPr>
                <a:t>1</a:t>
              </a:r>
              <a:endParaRPr lang="zh-CN" altLang="en-US" sz="7200" dirty="0">
                <a:solidFill>
                  <a:schemeClr val="bg2">
                    <a:lumMod val="25000"/>
                  </a:schemeClr>
                </a:solidFill>
                <a:latin typeface="叶根友刀锋黑草" pitchFamily="2" charset="-122"/>
                <a:ea typeface="叶根友刀锋黑草" pitchFamily="2" charset="-122"/>
              </a:endParaRPr>
            </a:p>
          </p:txBody>
        </p:sp>
        <p:sp>
          <p:nvSpPr>
            <p:cNvPr id="20"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chemeClr val="bg2">
                      <a:lumMod val="25000"/>
                    </a:schemeClr>
                  </a:solidFill>
                  <a:latin typeface="叶根友刀锋黑草" pitchFamily="2" charset="-122"/>
                  <a:ea typeface="叶根友刀锋黑草" pitchFamily="2" charset="-122"/>
                </a:rPr>
                <a:t>壹</a:t>
              </a:r>
              <a:endParaRPr lang="zh-CN" altLang="en-US" sz="6600" dirty="0">
                <a:solidFill>
                  <a:schemeClr val="bg2">
                    <a:lumMod val="25000"/>
                  </a:schemeClr>
                </a:solidFill>
                <a:latin typeface="叶根友刀锋黑草" pitchFamily="2" charset="-122"/>
                <a:ea typeface="叶根友刀锋黑草" pitchFamily="2" charset="-122"/>
              </a:endParaRPr>
            </a:p>
          </p:txBody>
        </p:sp>
        <p:pic>
          <p:nvPicPr>
            <p:cNvPr id="21" name="Picture 2" descr="G:\公司\茶\印章.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8754959" y="2705725"/>
              <a:ext cx="369086" cy="788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14:presetBounceEnd="66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66000">
                                          <p:cBhvr additive="base">
                                            <p:cTn id="21" dur="1000" fill="hold"/>
                                            <p:tgtEl>
                                              <p:spTgt spid="18"/>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企业概况介绍</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矩形 46"/>
          <p:cNvSpPr>
            <a:spLocks noChangeAspect="1" noChangeArrowheads="1"/>
          </p:cNvSpPr>
          <p:nvPr/>
        </p:nvSpPr>
        <p:spPr bwMode="auto">
          <a:xfrm>
            <a:off x="1475227" y="1687531"/>
            <a:ext cx="4145430" cy="4460948"/>
          </a:xfrm>
          <a:prstGeom prst="rect">
            <a:avLst/>
          </a:prstGeom>
          <a:blipFill dpi="0" rotWithShape="1">
            <a:blip r:embed="rId1" cstate="print"/>
            <a:srcRect/>
            <a:stretch>
              <a:fillRect/>
            </a:stretch>
          </a:blip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sym typeface="方正兰亭黑_GBK" pitchFamily="2" charset="-122"/>
            </a:endParaRPr>
          </a:p>
        </p:txBody>
      </p:sp>
      <p:grpSp>
        <p:nvGrpSpPr>
          <p:cNvPr id="7" name="组合 6"/>
          <p:cNvGrpSpPr/>
          <p:nvPr/>
        </p:nvGrpSpPr>
        <p:grpSpPr>
          <a:xfrm flipH="1">
            <a:off x="6449220" y="2149499"/>
            <a:ext cx="4382886" cy="3701471"/>
            <a:chOff x="8747036" y="2319451"/>
            <a:chExt cx="2800778" cy="3294281"/>
          </a:xfrm>
        </p:grpSpPr>
        <p:grpSp>
          <p:nvGrpSpPr>
            <p:cNvPr id="9" name="组合 8"/>
            <p:cNvGrpSpPr/>
            <p:nvPr/>
          </p:nvGrpSpPr>
          <p:grpSpPr>
            <a:xfrm>
              <a:off x="8747036" y="2319451"/>
              <a:ext cx="2800778" cy="3294281"/>
              <a:chOff x="812800" y="1410749"/>
              <a:chExt cx="3384329" cy="3980658"/>
            </a:xfrm>
          </p:grpSpPr>
          <p:sp>
            <p:nvSpPr>
              <p:cNvPr id="14" name="矩形 13"/>
              <p:cNvSpPr/>
              <p:nvPr/>
            </p:nvSpPr>
            <p:spPr>
              <a:xfrm>
                <a:off x="812801" y="1410749"/>
                <a:ext cx="3384327" cy="498721"/>
              </a:xfrm>
              <a:prstGeom prst="rect">
                <a:avLst/>
              </a:prstGeom>
              <a:solidFill>
                <a:schemeClr val="bg2">
                  <a:lumMod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Content Placeholder 2"/>
              <p:cNvSpPr txBox="1"/>
              <p:nvPr/>
            </p:nvSpPr>
            <p:spPr>
              <a:xfrm>
                <a:off x="812801" y="2016975"/>
                <a:ext cx="3384328" cy="13138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9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812800" y="4300930"/>
                <a:ext cx="3384328" cy="109047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修改文字内容，也可以直接复制你的内容到此。请替换文字修改文字内容，也可以直接复制你的内容到此。请替换文字内容，添加相关标题，修改文字内容，也可以直接复制你的内容到此。</a:t>
                </a:r>
                <a:endParaRPr lang="en-US" altLang="zh-CN" sz="9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0" name="矩形 9"/>
            <p:cNvSpPr/>
            <p:nvPr/>
          </p:nvSpPr>
          <p:spPr>
            <a:xfrm>
              <a:off x="8747036" y="4173820"/>
              <a:ext cx="2800777" cy="412728"/>
            </a:xfrm>
            <a:prstGeom prst="rect">
              <a:avLst/>
            </a:prstGeom>
            <a:solidFill>
              <a:schemeClr val="bg2">
                <a:lumMod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企业概况介绍</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Freeform 7"/>
          <p:cNvSpPr>
            <a:spLocks noEditPoints="1"/>
          </p:cNvSpPr>
          <p:nvPr/>
        </p:nvSpPr>
        <p:spPr bwMode="auto">
          <a:xfrm>
            <a:off x="7428530" y="4295207"/>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106107 w 794"/>
              <a:gd name="T11" fmla="*/ 160549 h 794"/>
              <a:gd name="T12" fmla="*/ 160989 w 794"/>
              <a:gd name="T13" fmla="*/ 105817 h 794"/>
              <a:gd name="T14" fmla="*/ 290513 w 794"/>
              <a:gd name="T15" fmla="*/ 234256 h 794"/>
              <a:gd name="T16" fmla="*/ 420036 w 794"/>
              <a:gd name="T17" fmla="*/ 105817 h 794"/>
              <a:gd name="T18" fmla="*/ 474918 w 794"/>
              <a:gd name="T19" fmla="*/ 160549 h 794"/>
              <a:gd name="T20" fmla="*/ 346127 w 794"/>
              <a:gd name="T21" fmla="*/ 289719 h 794"/>
              <a:gd name="T22" fmla="*/ 474918 w 794"/>
              <a:gd name="T23" fmla="*/ 418888 h 794"/>
              <a:gd name="T24" fmla="*/ 420036 w 794"/>
              <a:gd name="T25" fmla="*/ 473620 h 794"/>
              <a:gd name="T26" fmla="*/ 290513 w 794"/>
              <a:gd name="T27" fmla="*/ 345181 h 794"/>
              <a:gd name="T28" fmla="*/ 160989 w 794"/>
              <a:gd name="T29" fmla="*/ 473620 h 794"/>
              <a:gd name="T30" fmla="*/ 106107 w 794"/>
              <a:gd name="T31" fmla="*/ 418888 h 794"/>
              <a:gd name="T32" fmla="*/ 234898 w 794"/>
              <a:gd name="T33" fmla="*/ 289719 h 794"/>
              <a:gd name="T34" fmla="*/ 106107 w 794"/>
              <a:gd name="T35" fmla="*/ 160549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bg2">
              <a:lumMod val="25000"/>
            </a:schemeClr>
          </a:solidFill>
          <a:ln>
            <a:noFill/>
          </a:ln>
        </p:spPr>
        <p:txBody>
          <a:bodyPr/>
          <a:lstStyle/>
          <a:p>
            <a:endParaRPr lang="zh-CN" altLang="en-US" sz="1800">
              <a:solidFill>
                <a:schemeClr val="bg1">
                  <a:lumMod val="50000"/>
                </a:schemeClr>
              </a:solidFill>
            </a:endParaRPr>
          </a:p>
        </p:txBody>
      </p:sp>
      <p:sp>
        <p:nvSpPr>
          <p:cNvPr id="7" name="Freeform 8"/>
          <p:cNvSpPr>
            <a:spLocks noEditPoints="1"/>
          </p:cNvSpPr>
          <p:nvPr/>
        </p:nvSpPr>
        <p:spPr bwMode="auto">
          <a:xfrm>
            <a:off x="7428530" y="2235436"/>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513702 w 794"/>
              <a:gd name="T11" fmla="*/ 182442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4 h 794"/>
              <a:gd name="T22" fmla="*/ 242947 w 794"/>
              <a:gd name="T23" fmla="*/ 452457 h 794"/>
              <a:gd name="T24" fmla="*/ 298562 w 794"/>
              <a:gd name="T25" fmla="*/ 397724 h 794"/>
              <a:gd name="T26" fmla="*/ 298562 w 794"/>
              <a:gd name="T27" fmla="*/ 397724 h 794"/>
              <a:gd name="T28" fmla="*/ 513702 w 794"/>
              <a:gd name="T29" fmla="*/ 182442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lumMod val="25000"/>
            </a:schemeClr>
          </a:solidFill>
          <a:ln>
            <a:noFill/>
          </a:ln>
        </p:spPr>
        <p:txBody>
          <a:bodyPr/>
          <a:lstStyle/>
          <a:p>
            <a:endParaRPr lang="zh-CN" altLang="en-US" sz="1800">
              <a:solidFill>
                <a:schemeClr val="bg1">
                  <a:lumMod val="50000"/>
                </a:schemeClr>
              </a:solidFill>
            </a:endParaRPr>
          </a:p>
        </p:txBody>
      </p:sp>
      <p:sp>
        <p:nvSpPr>
          <p:cNvPr id="9" name="Freeform 8"/>
          <p:cNvSpPr>
            <a:spLocks noEditPoints="1"/>
          </p:cNvSpPr>
          <p:nvPr/>
        </p:nvSpPr>
        <p:spPr bwMode="auto">
          <a:xfrm>
            <a:off x="7428530" y="3246278"/>
            <a:ext cx="580798" cy="579212"/>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lumMod val="25000"/>
            </a:schemeClr>
          </a:solidFill>
          <a:ln>
            <a:noFill/>
          </a:ln>
        </p:spPr>
        <p:txBody>
          <a:bodyPr/>
          <a:lstStyle/>
          <a:p>
            <a:endParaRPr lang="zh-CN" altLang="en-US" sz="1800">
              <a:solidFill>
                <a:schemeClr val="bg1">
                  <a:lumMod val="50000"/>
                </a:schemeClr>
              </a:solidFill>
            </a:endParaRPr>
          </a:p>
        </p:txBody>
      </p:sp>
      <p:sp>
        <p:nvSpPr>
          <p:cNvPr id="10" name="TextBox 10"/>
          <p:cNvSpPr txBox="1">
            <a:spLocks noChangeArrowheads="1"/>
          </p:cNvSpPr>
          <p:nvPr/>
        </p:nvSpPr>
        <p:spPr bwMode="auto">
          <a:xfrm>
            <a:off x="8148973" y="2272020"/>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dirty="0">
                <a:solidFill>
                  <a:schemeClr val="bg1">
                    <a:lumMod val="50000"/>
                  </a:schemeClr>
                </a:solidFill>
                <a:latin typeface="微软雅黑" panose="020B0503020204020204" pitchFamily="34" charset="-122"/>
              </a:rPr>
              <a:t>这里可以输入你的文字内容这里可以输入你的文字内容这里可以</a:t>
            </a:r>
            <a:endParaRPr lang="zh-CN" altLang="en-US" sz="1400" dirty="0">
              <a:solidFill>
                <a:schemeClr val="bg1">
                  <a:lumMod val="50000"/>
                </a:schemeClr>
              </a:solidFill>
              <a:latin typeface="微软雅黑" panose="020B0503020204020204" pitchFamily="34" charset="-122"/>
            </a:endParaRPr>
          </a:p>
        </p:txBody>
      </p:sp>
      <p:sp>
        <p:nvSpPr>
          <p:cNvPr id="14" name="TextBox 11"/>
          <p:cNvSpPr txBox="1">
            <a:spLocks noChangeArrowheads="1"/>
          </p:cNvSpPr>
          <p:nvPr/>
        </p:nvSpPr>
        <p:spPr bwMode="auto">
          <a:xfrm>
            <a:off x="8148973" y="3281276"/>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bg1">
                    <a:lumMod val="50000"/>
                  </a:schemeClr>
                </a:solidFill>
                <a:latin typeface="微软雅黑" panose="020B0503020204020204" pitchFamily="34" charset="-122"/>
              </a:rPr>
              <a:t>这里可以输入你的文字内容这里可以输入你的文字内容这里可以</a:t>
            </a:r>
            <a:endParaRPr lang="zh-CN" altLang="en-US" sz="1400">
              <a:solidFill>
                <a:schemeClr val="bg1">
                  <a:lumMod val="50000"/>
                </a:schemeClr>
              </a:solidFill>
              <a:latin typeface="微软雅黑" panose="020B0503020204020204" pitchFamily="34" charset="-122"/>
            </a:endParaRPr>
          </a:p>
        </p:txBody>
      </p:sp>
      <p:sp>
        <p:nvSpPr>
          <p:cNvPr id="15" name="TextBox 12"/>
          <p:cNvSpPr txBox="1">
            <a:spLocks noChangeArrowheads="1"/>
          </p:cNvSpPr>
          <p:nvPr/>
        </p:nvSpPr>
        <p:spPr bwMode="auto">
          <a:xfrm>
            <a:off x="8148973" y="4317509"/>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bg1">
                    <a:lumMod val="50000"/>
                  </a:schemeClr>
                </a:solidFill>
                <a:latin typeface="微软雅黑" panose="020B0503020204020204" pitchFamily="34" charset="-122"/>
              </a:rPr>
              <a:t>这里可以输入你的文字内容这里可以输入你的文字内容这里可以</a:t>
            </a:r>
            <a:endParaRPr lang="zh-CN" altLang="en-US" sz="1400">
              <a:solidFill>
                <a:schemeClr val="bg1">
                  <a:lumMod val="50000"/>
                </a:schemeClr>
              </a:solidFill>
              <a:latin typeface="微软雅黑" panose="020B0503020204020204" pitchFamily="34" charset="-122"/>
            </a:endParaRPr>
          </a:p>
        </p:txBody>
      </p:sp>
      <p:sp>
        <p:nvSpPr>
          <p:cNvPr id="16" name="Freeform 7"/>
          <p:cNvSpPr>
            <a:spLocks noEditPoints="1"/>
          </p:cNvSpPr>
          <p:nvPr/>
        </p:nvSpPr>
        <p:spPr bwMode="auto">
          <a:xfrm>
            <a:off x="7428530" y="5331439"/>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106107 w 794"/>
              <a:gd name="T11" fmla="*/ 160549 h 794"/>
              <a:gd name="T12" fmla="*/ 160989 w 794"/>
              <a:gd name="T13" fmla="*/ 105817 h 794"/>
              <a:gd name="T14" fmla="*/ 290513 w 794"/>
              <a:gd name="T15" fmla="*/ 234256 h 794"/>
              <a:gd name="T16" fmla="*/ 420036 w 794"/>
              <a:gd name="T17" fmla="*/ 105817 h 794"/>
              <a:gd name="T18" fmla="*/ 474918 w 794"/>
              <a:gd name="T19" fmla="*/ 160549 h 794"/>
              <a:gd name="T20" fmla="*/ 346127 w 794"/>
              <a:gd name="T21" fmla="*/ 289719 h 794"/>
              <a:gd name="T22" fmla="*/ 474918 w 794"/>
              <a:gd name="T23" fmla="*/ 418888 h 794"/>
              <a:gd name="T24" fmla="*/ 420036 w 794"/>
              <a:gd name="T25" fmla="*/ 473620 h 794"/>
              <a:gd name="T26" fmla="*/ 290513 w 794"/>
              <a:gd name="T27" fmla="*/ 345181 h 794"/>
              <a:gd name="T28" fmla="*/ 160989 w 794"/>
              <a:gd name="T29" fmla="*/ 473620 h 794"/>
              <a:gd name="T30" fmla="*/ 106107 w 794"/>
              <a:gd name="T31" fmla="*/ 418888 h 794"/>
              <a:gd name="T32" fmla="*/ 234898 w 794"/>
              <a:gd name="T33" fmla="*/ 289719 h 794"/>
              <a:gd name="T34" fmla="*/ 106107 w 794"/>
              <a:gd name="T35" fmla="*/ 160549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bg2">
              <a:lumMod val="25000"/>
            </a:schemeClr>
          </a:solidFill>
          <a:ln>
            <a:noFill/>
          </a:ln>
        </p:spPr>
        <p:txBody>
          <a:bodyPr/>
          <a:lstStyle/>
          <a:p>
            <a:endParaRPr lang="zh-CN" altLang="en-US" sz="1800">
              <a:solidFill>
                <a:schemeClr val="bg1">
                  <a:lumMod val="50000"/>
                </a:schemeClr>
              </a:solidFill>
            </a:endParaRPr>
          </a:p>
        </p:txBody>
      </p:sp>
      <p:sp>
        <p:nvSpPr>
          <p:cNvPr id="17" name="TextBox 12"/>
          <p:cNvSpPr txBox="1">
            <a:spLocks noChangeArrowheads="1"/>
          </p:cNvSpPr>
          <p:nvPr/>
        </p:nvSpPr>
        <p:spPr bwMode="auto">
          <a:xfrm>
            <a:off x="8148973" y="5334698"/>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bg1">
                    <a:lumMod val="50000"/>
                  </a:schemeClr>
                </a:solidFill>
                <a:latin typeface="微软雅黑" panose="020B0503020204020204" pitchFamily="34" charset="-122"/>
              </a:rPr>
              <a:t>这里可以输入你的文字内容这里可以输入你的文字内容这里可以</a:t>
            </a:r>
            <a:endParaRPr lang="zh-CN" altLang="en-US" sz="1400">
              <a:solidFill>
                <a:schemeClr val="bg1">
                  <a:lumMod val="50000"/>
                </a:schemeClr>
              </a:solidFill>
              <a:latin typeface="微软雅黑" panose="020B0503020204020204" pitchFamily="34" charset="-122"/>
            </a:endParaRPr>
          </a:p>
        </p:txBody>
      </p:sp>
      <p:grpSp>
        <p:nvGrpSpPr>
          <p:cNvPr id="18" name="组合 17"/>
          <p:cNvGrpSpPr/>
          <p:nvPr/>
        </p:nvGrpSpPr>
        <p:grpSpPr>
          <a:xfrm>
            <a:off x="1600200" y="2405976"/>
            <a:ext cx="4873455" cy="3597037"/>
            <a:chOff x="1393898" y="2465710"/>
            <a:chExt cx="4567221" cy="3371009"/>
          </a:xfrm>
          <a:solidFill>
            <a:schemeClr val="bg2">
              <a:lumMod val="25000"/>
            </a:schemeClr>
          </a:solidFill>
        </p:grpSpPr>
        <p:sp>
          <p:nvSpPr>
            <p:cNvPr id="19" name="Rectangle 157"/>
            <p:cNvSpPr/>
            <p:nvPr/>
          </p:nvSpPr>
          <p:spPr>
            <a:xfrm>
              <a:off x="1914443" y="3548789"/>
              <a:ext cx="3909833" cy="3168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58"/>
            <p:cNvSpPr/>
            <p:nvPr/>
          </p:nvSpPr>
          <p:spPr>
            <a:xfrm>
              <a:off x="1914443" y="3548789"/>
              <a:ext cx="1954917" cy="316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Content Placeholder 2"/>
            <p:cNvSpPr txBox="1"/>
            <p:nvPr/>
          </p:nvSpPr>
          <p:spPr>
            <a:xfrm>
              <a:off x="2046663" y="3567511"/>
              <a:ext cx="692638" cy="378209"/>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160"/>
            <p:cNvSpPr/>
            <p:nvPr/>
          </p:nvSpPr>
          <p:spPr>
            <a:xfrm>
              <a:off x="1914443" y="4978909"/>
              <a:ext cx="3909833" cy="3168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61"/>
            <p:cNvSpPr/>
            <p:nvPr/>
          </p:nvSpPr>
          <p:spPr>
            <a:xfrm>
              <a:off x="1914443" y="4978909"/>
              <a:ext cx="1609929" cy="316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2046663" y="4998931"/>
              <a:ext cx="692638" cy="378209"/>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163"/>
            <p:cNvSpPr/>
            <p:nvPr/>
          </p:nvSpPr>
          <p:spPr>
            <a:xfrm>
              <a:off x="1914443" y="4499382"/>
              <a:ext cx="3909833" cy="3168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64"/>
            <p:cNvSpPr/>
            <p:nvPr/>
          </p:nvSpPr>
          <p:spPr>
            <a:xfrm>
              <a:off x="1914444" y="4499382"/>
              <a:ext cx="2913209" cy="316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046663" y="4518105"/>
              <a:ext cx="692638" cy="378209"/>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166"/>
            <p:cNvSpPr/>
            <p:nvPr/>
          </p:nvSpPr>
          <p:spPr>
            <a:xfrm>
              <a:off x="1914443" y="4020325"/>
              <a:ext cx="3909833" cy="3168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167"/>
            <p:cNvSpPr/>
            <p:nvPr/>
          </p:nvSpPr>
          <p:spPr>
            <a:xfrm>
              <a:off x="1914444" y="4020325"/>
              <a:ext cx="2299903" cy="316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2046663" y="4039049"/>
              <a:ext cx="692638" cy="378209"/>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169"/>
            <p:cNvGrpSpPr/>
            <p:nvPr/>
          </p:nvGrpSpPr>
          <p:grpSpPr>
            <a:xfrm>
              <a:off x="1431504" y="4004767"/>
              <a:ext cx="320407" cy="321016"/>
              <a:chOff x="7275629" y="3973834"/>
              <a:chExt cx="464344" cy="465138"/>
            </a:xfrm>
            <a:grpFill/>
          </p:grpSpPr>
          <p:sp>
            <p:nvSpPr>
              <p:cNvPr id="5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76"/>
            <p:cNvGrpSpPr/>
            <p:nvPr/>
          </p:nvGrpSpPr>
          <p:grpSpPr>
            <a:xfrm>
              <a:off x="1459377" y="4987292"/>
              <a:ext cx="272268" cy="311149"/>
              <a:chOff x="9162373" y="3045147"/>
              <a:chExt cx="406400" cy="464344"/>
            </a:xfrm>
            <a:grpFill/>
          </p:grpSpPr>
          <p:sp>
            <p:nvSpPr>
              <p:cNvPr id="4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81"/>
            <p:cNvGrpSpPr/>
            <p:nvPr/>
          </p:nvGrpSpPr>
          <p:grpSpPr>
            <a:xfrm>
              <a:off x="1489500" y="3543775"/>
              <a:ext cx="220176" cy="321016"/>
              <a:chOff x="3582988" y="3510757"/>
              <a:chExt cx="319088" cy="465138"/>
            </a:xfrm>
            <a:grpFill/>
          </p:grpSpPr>
          <p:sp>
            <p:nvSpPr>
              <p:cNvPr id="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184"/>
            <p:cNvGrpSpPr/>
            <p:nvPr/>
          </p:nvGrpSpPr>
          <p:grpSpPr>
            <a:xfrm>
              <a:off x="1471920" y="4496027"/>
              <a:ext cx="240440" cy="321016"/>
              <a:chOff x="2639219" y="3510757"/>
              <a:chExt cx="348456" cy="465138"/>
            </a:xfrm>
            <a:grpFill/>
          </p:grpSpPr>
          <p:sp>
            <p:nvSpPr>
              <p:cNvPr id="4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TextBox 187"/>
            <p:cNvSpPr txBox="1"/>
            <p:nvPr/>
          </p:nvSpPr>
          <p:spPr>
            <a:xfrm>
              <a:off x="1393898" y="2465710"/>
              <a:ext cx="2130472" cy="330437"/>
            </a:xfrm>
            <a:prstGeom prst="rect">
              <a:avLst/>
            </a:prstGeom>
            <a:noFill/>
          </p:spPr>
          <p:txBody>
            <a:bodyPr wrap="square" lIns="68568" tIns="34283" rIns="68568" bIns="34283" rtlCol="0">
              <a:spAutoFit/>
            </a:bodyPr>
            <a:lstStyle/>
            <a:p>
              <a:pP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191"/>
            <p:cNvSpPr/>
            <p:nvPr/>
          </p:nvSpPr>
          <p:spPr>
            <a:xfrm>
              <a:off x="1914443" y="5437395"/>
              <a:ext cx="3909833" cy="3168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192"/>
            <p:cNvSpPr/>
            <p:nvPr/>
          </p:nvSpPr>
          <p:spPr>
            <a:xfrm>
              <a:off x="1914443" y="5437395"/>
              <a:ext cx="3630241" cy="316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2046663" y="5456115"/>
              <a:ext cx="692638" cy="380604"/>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Group 194"/>
            <p:cNvGrpSpPr/>
            <p:nvPr/>
          </p:nvGrpSpPr>
          <p:grpSpPr>
            <a:xfrm>
              <a:off x="1464865" y="5451366"/>
              <a:ext cx="287043" cy="306482"/>
              <a:chOff x="9159875" y="1647825"/>
              <a:chExt cx="434975" cy="464344"/>
            </a:xfrm>
            <a:grpFill/>
          </p:grpSpPr>
          <p:sp>
            <p:nvSpPr>
              <p:cNvPr id="4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TextBox 198"/>
            <p:cNvSpPr txBox="1"/>
            <p:nvPr/>
          </p:nvSpPr>
          <p:spPr>
            <a:xfrm>
              <a:off x="1424470" y="2768072"/>
              <a:ext cx="4536649" cy="237947"/>
            </a:xfrm>
            <a:prstGeom prst="rect">
              <a:avLst/>
            </a:prstGeom>
            <a:noFill/>
          </p:spPr>
          <p:txBody>
            <a:bodyPr wrap="square" lIns="68568" tIns="34283" rIns="68568" bIns="34283"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000"/>
                            </p:stCondLst>
                            <p:childTnLst>
                              <p:par>
                                <p:cTn id="31" presetID="2" presetClass="entr" presetSubtype="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utoUpdateAnimBg="0"/>
      <p:bldP spid="14" grpId="0" autoUpdateAnimBg="0"/>
      <p:bldP spid="15" grpId="0" autoUpdateAnimBg="0"/>
      <p:bldP spid="16" grpId="0" animBg="1"/>
      <p:bldP spid="1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企业概况介绍</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文本框 5"/>
          <p:cNvSpPr txBox="1"/>
          <p:nvPr/>
        </p:nvSpPr>
        <p:spPr>
          <a:xfrm>
            <a:off x="1792931" y="2251238"/>
            <a:ext cx="2269962" cy="92333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endParaRPr lang="en-US" altLang="zh-CN" sz="2000" b="1" dirty="0">
              <a:solidFill>
                <a:schemeClr val="bg1">
                  <a:lumMod val="50000"/>
                </a:schemeClr>
              </a:solidFill>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矩形 6"/>
          <p:cNvSpPr/>
          <p:nvPr/>
        </p:nvSpPr>
        <p:spPr>
          <a:xfrm>
            <a:off x="1898613" y="3238255"/>
            <a:ext cx="1955800" cy="36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02456" y="4337773"/>
            <a:ext cx="2269962" cy="92333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4</a:t>
            </a:r>
            <a:endParaRPr lang="en-US" altLang="zh-CN" sz="2000" b="1" dirty="0">
              <a:solidFill>
                <a:schemeClr val="bg1">
                  <a:lumMod val="50000"/>
                </a:schemeClr>
              </a:solidFill>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文本框 9"/>
          <p:cNvSpPr txBox="1"/>
          <p:nvPr/>
        </p:nvSpPr>
        <p:spPr>
          <a:xfrm>
            <a:off x="8471609" y="2287238"/>
            <a:ext cx="2269962" cy="92333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2</a:t>
            </a:r>
            <a:endParaRPr lang="en-US" altLang="zh-CN" sz="2000" b="1" dirty="0">
              <a:solidFill>
                <a:schemeClr val="bg1">
                  <a:lumMod val="50000"/>
                </a:schemeClr>
              </a:solidFill>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文本框 13"/>
          <p:cNvSpPr txBox="1"/>
          <p:nvPr/>
        </p:nvSpPr>
        <p:spPr>
          <a:xfrm>
            <a:off x="8444308" y="4315166"/>
            <a:ext cx="2269962" cy="92333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3</a:t>
            </a:r>
            <a:endParaRPr lang="en-US" altLang="zh-CN" sz="2000" b="1" dirty="0">
              <a:solidFill>
                <a:schemeClr val="bg1">
                  <a:lumMod val="50000"/>
                </a:schemeClr>
              </a:solidFill>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矩形 14"/>
          <p:cNvSpPr/>
          <p:nvPr/>
        </p:nvSpPr>
        <p:spPr>
          <a:xfrm>
            <a:off x="8508547" y="3274255"/>
            <a:ext cx="1955800" cy="36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98613" y="5370272"/>
            <a:ext cx="1955800" cy="36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71721" y="5347665"/>
            <a:ext cx="1955800" cy="36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454002" y="2390949"/>
            <a:ext cx="3520667" cy="2937667"/>
            <a:chOff x="4888577" y="2759237"/>
            <a:chExt cx="2422911" cy="2021692"/>
          </a:xfrm>
        </p:grpSpPr>
        <p:grpSp>
          <p:nvGrpSpPr>
            <p:cNvPr id="19" name="组合 2"/>
            <p:cNvGrpSpPr/>
            <p:nvPr/>
          </p:nvGrpSpPr>
          <p:grpSpPr bwMode="auto">
            <a:xfrm>
              <a:off x="5076078" y="2759237"/>
              <a:ext cx="2021692" cy="2021692"/>
              <a:chOff x="5143500" y="2616200"/>
              <a:chExt cx="1905000" cy="1905000"/>
            </a:xfrm>
            <a:solidFill>
              <a:srgbClr val="00B0F0"/>
            </a:solidFill>
          </p:grpSpPr>
          <p:sp>
            <p:nvSpPr>
              <p:cNvPr id="25" name="椭圆 24"/>
              <p:cNvSpPr/>
              <p:nvPr/>
            </p:nvSpPr>
            <p:spPr>
              <a:xfrm>
                <a:off x="5143500" y="2616200"/>
                <a:ext cx="1905000" cy="1905000"/>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26" name="KSO_Shape"/>
              <p:cNvSpPr/>
              <p:nvPr/>
            </p:nvSpPr>
            <p:spPr bwMode="auto">
              <a:xfrm>
                <a:off x="5159375" y="2628900"/>
                <a:ext cx="1873250" cy="1879600"/>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50000"/>
                      <a:lumOff val="50000"/>
                    </a:schemeClr>
                  </a:solidFill>
                  <a:latin typeface="+mn-lt"/>
                  <a:ea typeface="+mn-ea"/>
                </a:endParaRPr>
              </a:p>
            </p:txBody>
          </p:sp>
        </p:grpSp>
        <p:sp>
          <p:nvSpPr>
            <p:cNvPr id="20" name="等腰三角形 19"/>
            <p:cNvSpPr/>
            <p:nvPr/>
          </p:nvSpPr>
          <p:spPr>
            <a:xfrm rot="17914383">
              <a:off x="4845616" y="2941153"/>
              <a:ext cx="347058" cy="26113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21" name="等腰三角形 20"/>
            <p:cNvSpPr/>
            <p:nvPr/>
          </p:nvSpPr>
          <p:spPr>
            <a:xfrm rot="13984778">
              <a:off x="4909105" y="4419721"/>
              <a:ext cx="347056" cy="261134"/>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grpSp>
          <p:nvGrpSpPr>
            <p:cNvPr id="22" name="组合 21"/>
            <p:cNvGrpSpPr/>
            <p:nvPr/>
          </p:nvGrpSpPr>
          <p:grpSpPr>
            <a:xfrm flipH="1">
              <a:off x="6967262" y="2837195"/>
              <a:ext cx="344226" cy="1767518"/>
              <a:chOff x="6307448" y="2757854"/>
              <a:chExt cx="324358" cy="1665499"/>
            </a:xfrm>
            <a:solidFill>
              <a:schemeClr val="accent1">
                <a:lumMod val="75000"/>
              </a:schemeClr>
            </a:solidFill>
          </p:grpSpPr>
          <p:sp>
            <p:nvSpPr>
              <p:cNvPr id="23" name="等腰三角形 22"/>
              <p:cNvSpPr/>
              <p:nvPr/>
            </p:nvSpPr>
            <p:spPr>
              <a:xfrm rot="18554086">
                <a:off x="6345839" y="2797855"/>
                <a:ext cx="325968" cy="24596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24" name="等腰三角形 23"/>
              <p:cNvSpPr/>
              <p:nvPr/>
            </p:nvSpPr>
            <p:spPr>
              <a:xfrm rot="14033490">
                <a:off x="6267447" y="4137386"/>
                <a:ext cx="325968" cy="24596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ppt_x"/>
                                          </p:val>
                                        </p:tav>
                                        <p:tav tm="100000">
                                          <p:val>
                                            <p:strVal val="#ppt_x"/>
                                          </p:val>
                                        </p:tav>
                                      </p:tavLst>
                                    </p:anim>
                                    <p:anim calcmode="lin" valueType="num">
                                      <p:cBhvr additive="base">
                                        <p:cTn id="23" dur="10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ppt_x"/>
                                          </p:val>
                                        </p:tav>
                                        <p:tav tm="100000">
                                          <p:val>
                                            <p:strVal val="#ppt_x"/>
                                          </p:val>
                                        </p:tav>
                                      </p:tavLst>
                                    </p:anim>
                                    <p:anim calcmode="lin" valueType="num">
                                      <p:cBhvr additive="base">
                                        <p:cTn id="31" dur="10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000" fill="hold"/>
                                        <p:tgtEl>
                                          <p:spTgt spid="17"/>
                                        </p:tgtEl>
                                        <p:attrNameLst>
                                          <p:attrName>ppt_x</p:attrName>
                                        </p:attrNameLst>
                                      </p:cBhvr>
                                      <p:tavLst>
                                        <p:tav tm="0">
                                          <p:val>
                                            <p:strVal val="#ppt_x"/>
                                          </p:val>
                                        </p:tav>
                                        <p:tav tm="100000">
                                          <p:val>
                                            <p:strVal val="#ppt_x"/>
                                          </p:val>
                                        </p:tav>
                                      </p:tavLst>
                                    </p:anim>
                                    <p:anim calcmode="lin" valueType="num">
                                      <p:cBhvr additive="base">
                                        <p:cTn id="3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P spid="14"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企业概况介绍</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Subtitle 2"/>
          <p:cNvSpPr txBox="1"/>
          <p:nvPr/>
        </p:nvSpPr>
        <p:spPr>
          <a:xfrm>
            <a:off x="7730688" y="3653786"/>
            <a:ext cx="3297934" cy="469907"/>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7" name="Oval 39"/>
          <p:cNvSpPr/>
          <p:nvPr/>
        </p:nvSpPr>
        <p:spPr>
          <a:xfrm>
            <a:off x="7169544" y="3653786"/>
            <a:ext cx="561144" cy="5611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65000"/>
                </a:schemeClr>
              </a:solidFill>
            </a:endParaRPr>
          </a:p>
        </p:txBody>
      </p:sp>
      <p:sp>
        <p:nvSpPr>
          <p:cNvPr id="9" name="Shape 2579"/>
          <p:cNvSpPr/>
          <p:nvPr/>
        </p:nvSpPr>
        <p:spPr>
          <a:xfrm>
            <a:off x="7319578" y="37832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bg1">
                  <a:lumMod val="65000"/>
                </a:schemeClr>
              </a:solidFill>
            </a:endParaRPr>
          </a:p>
        </p:txBody>
      </p:sp>
      <p:sp>
        <p:nvSpPr>
          <p:cNvPr id="10" name="Subtitle 2"/>
          <p:cNvSpPr txBox="1"/>
          <p:nvPr/>
        </p:nvSpPr>
        <p:spPr>
          <a:xfrm>
            <a:off x="7598906" y="4981787"/>
            <a:ext cx="3501134" cy="469907"/>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Oval 50"/>
          <p:cNvSpPr/>
          <p:nvPr/>
        </p:nvSpPr>
        <p:spPr>
          <a:xfrm>
            <a:off x="7169544" y="4936176"/>
            <a:ext cx="561144" cy="56114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lumMod val="65000"/>
                </a:schemeClr>
              </a:solidFill>
            </a:endParaRPr>
          </a:p>
        </p:txBody>
      </p:sp>
      <p:sp>
        <p:nvSpPr>
          <p:cNvPr id="15" name="Shape 2633"/>
          <p:cNvSpPr/>
          <p:nvPr/>
        </p:nvSpPr>
        <p:spPr>
          <a:xfrm>
            <a:off x="7319578" y="50993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bg1">
                  <a:lumMod val="65000"/>
                </a:schemeClr>
              </a:solidFill>
            </a:endParaRPr>
          </a:p>
        </p:txBody>
      </p:sp>
      <p:sp>
        <p:nvSpPr>
          <p:cNvPr id="16" name="Subtitle 2"/>
          <p:cNvSpPr txBox="1"/>
          <p:nvPr/>
        </p:nvSpPr>
        <p:spPr>
          <a:xfrm>
            <a:off x="7075713" y="2336416"/>
            <a:ext cx="3835569" cy="1051604"/>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TextBox 54"/>
          <p:cNvSpPr txBox="1"/>
          <p:nvPr/>
        </p:nvSpPr>
        <p:spPr>
          <a:xfrm>
            <a:off x="7147925" y="1982586"/>
            <a:ext cx="2441694" cy="261610"/>
          </a:xfrm>
          <a:prstGeom prst="rect">
            <a:avLst/>
          </a:prstGeom>
          <a:noFill/>
        </p:spPr>
        <p:txBody>
          <a:bodyPr wrap="none" rtlCol="0" anchor="ctr" anchorCtr="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8" name="组合 17"/>
          <p:cNvGrpSpPr/>
          <p:nvPr/>
        </p:nvGrpSpPr>
        <p:grpSpPr>
          <a:xfrm>
            <a:off x="1694122" y="1786763"/>
            <a:ext cx="4769142" cy="4203951"/>
            <a:chOff x="5973507" y="1637384"/>
            <a:chExt cx="5751961" cy="5070295"/>
          </a:xfrm>
        </p:grpSpPr>
        <p:sp>
          <p:nvSpPr>
            <p:cNvPr id="19" name="矩形 18"/>
            <p:cNvSpPr/>
            <p:nvPr/>
          </p:nvSpPr>
          <p:spPr>
            <a:xfrm>
              <a:off x="5973507" y="5554943"/>
              <a:ext cx="5751960" cy="115273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0" name="Rectangle 24"/>
            <p:cNvSpPr>
              <a:spLocks noChangeArrowheads="1"/>
            </p:cNvSpPr>
            <p:nvPr/>
          </p:nvSpPr>
          <p:spPr bwMode="auto">
            <a:xfrm>
              <a:off x="6418536" y="5910699"/>
              <a:ext cx="4952367" cy="44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1" name="矩形 20"/>
            <p:cNvSpPr/>
            <p:nvPr/>
          </p:nvSpPr>
          <p:spPr>
            <a:xfrm>
              <a:off x="5973507" y="1637384"/>
              <a:ext cx="5751961" cy="3840220"/>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50" fill="hold"/>
                                        <p:tgtEl>
                                          <p:spTgt spid="14"/>
                                        </p:tgtEl>
                                        <p:attrNameLst>
                                          <p:attrName>ppt_x</p:attrName>
                                        </p:attrNameLst>
                                      </p:cBhvr>
                                      <p:tavLst>
                                        <p:tav tm="0">
                                          <p:val>
                                            <p:strVal val="#ppt_x"/>
                                          </p:val>
                                        </p:tav>
                                        <p:tav tm="100000">
                                          <p:val>
                                            <p:strVal val="#ppt_x"/>
                                          </p:val>
                                        </p:tav>
                                      </p:tavLst>
                                    </p:anim>
                                    <p:anim calcmode="lin" valueType="num">
                                      <p:cBhvr additive="base">
                                        <p:cTn id="37" dur="25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50" fill="hold"/>
                                        <p:tgtEl>
                                          <p:spTgt spid="15"/>
                                        </p:tgtEl>
                                        <p:attrNameLst>
                                          <p:attrName>ppt_x</p:attrName>
                                        </p:attrNameLst>
                                      </p:cBhvr>
                                      <p:tavLst>
                                        <p:tav tm="0">
                                          <p:val>
                                            <p:strVal val="#ppt_x"/>
                                          </p:val>
                                        </p:tav>
                                        <p:tav tm="100000">
                                          <p:val>
                                            <p:strVal val="#ppt_x"/>
                                          </p:val>
                                        </p:tav>
                                      </p:tavLst>
                                    </p:anim>
                                    <p:anim calcmode="lin" valueType="num">
                                      <p:cBhvr additive="base">
                                        <p:cTn id="42" dur="25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50" fill="hold"/>
                                        <p:tgtEl>
                                          <p:spTgt spid="16"/>
                                        </p:tgtEl>
                                        <p:attrNameLst>
                                          <p:attrName>ppt_x</p:attrName>
                                        </p:attrNameLst>
                                      </p:cBhvr>
                                      <p:tavLst>
                                        <p:tav tm="0">
                                          <p:val>
                                            <p:strVal val="#ppt_x"/>
                                          </p:val>
                                        </p:tav>
                                        <p:tav tm="100000">
                                          <p:val>
                                            <p:strVal val="#ppt_x"/>
                                          </p:val>
                                        </p:tav>
                                      </p:tavLst>
                                    </p:anim>
                                    <p:anim calcmode="lin" valueType="num">
                                      <p:cBhvr additive="base">
                                        <p:cTn id="47" dur="25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250" fill="hold"/>
                                        <p:tgtEl>
                                          <p:spTgt spid="17"/>
                                        </p:tgtEl>
                                        <p:attrNameLst>
                                          <p:attrName>ppt_x</p:attrName>
                                        </p:attrNameLst>
                                      </p:cBhvr>
                                      <p:tavLst>
                                        <p:tav tm="0">
                                          <p:val>
                                            <p:strVal val="#ppt_x"/>
                                          </p:val>
                                        </p:tav>
                                        <p:tav tm="100000">
                                          <p:val>
                                            <p:strVal val="#ppt_x"/>
                                          </p:val>
                                        </p:tav>
                                      </p:tavLst>
                                    </p:anim>
                                    <p:anim calcmode="lin" valueType="num">
                                      <p:cBhvr additive="base">
                                        <p:cTn id="52"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p:bldP spid="14" grpId="0" animBg="1"/>
      <p:bldP spid="15"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65016"/>
            <a:ext cx="12190413" cy="936977"/>
            <a:chOff x="0" y="439336"/>
            <a:chExt cx="12190413" cy="936977"/>
          </a:xfrm>
        </p:grpSpPr>
        <p:sp>
          <p:nvSpPr>
            <p:cNvPr id="11" name="矩形 10"/>
            <p:cNvSpPr/>
            <p:nvPr/>
          </p:nvSpPr>
          <p:spPr>
            <a:xfrm flipV="1">
              <a:off x="0" y="1330594"/>
              <a:ext cx="12190413" cy="4571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000" y="43933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rPr>
                <a:t>企业概况介绍</a:t>
              </a:r>
              <a:endParaRPr lang="zh-CN" altLang="en-US" sz="3600" dirty="0">
                <a:solidFill>
                  <a:schemeClr val="bg2">
                    <a:lumMod val="25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2487" y="985835"/>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Group 22"/>
          <p:cNvGrpSpPr/>
          <p:nvPr/>
        </p:nvGrpSpPr>
        <p:grpSpPr>
          <a:xfrm>
            <a:off x="5913095" y="1985630"/>
            <a:ext cx="5229028" cy="4078779"/>
            <a:chOff x="1066800" y="1536573"/>
            <a:chExt cx="5229028" cy="4078779"/>
          </a:xfrm>
        </p:grpSpPr>
        <p:sp>
          <p:nvSpPr>
            <p:cNvPr id="7" name="Rectangle 23"/>
            <p:cNvSpPr/>
            <p:nvPr/>
          </p:nvSpPr>
          <p:spPr>
            <a:xfrm>
              <a:off x="1066800" y="1536573"/>
              <a:ext cx="418704" cy="369332"/>
            </a:xfrm>
            <a:prstGeom prst="rect">
              <a:avLst/>
            </a:prstGeom>
          </p:spPr>
          <p:txBody>
            <a:bodyPr wrap="none">
              <a:spAutoFit/>
            </a:bodyPr>
            <a:lstStyle/>
            <a:p>
              <a:r>
                <a:rPr lang="en-US" dirty="0">
                  <a:solidFill>
                    <a:schemeClr val="bg1">
                      <a:lumMod val="50000"/>
                    </a:schemeClr>
                  </a:solidFill>
                  <a:latin typeface="FontAwesome" pitchFamily="2" charset="0"/>
                </a:rPr>
                <a:t>01</a:t>
              </a:r>
              <a:endParaRPr lang="en-US" dirty="0">
                <a:solidFill>
                  <a:schemeClr val="bg1">
                    <a:lumMod val="50000"/>
                  </a:schemeClr>
                </a:solidFill>
              </a:endParaRPr>
            </a:p>
          </p:txBody>
        </p:sp>
        <p:sp>
          <p:nvSpPr>
            <p:cNvPr id="9" name="Rectangle 25"/>
            <p:cNvSpPr/>
            <p:nvPr/>
          </p:nvSpPr>
          <p:spPr>
            <a:xfrm>
              <a:off x="1466268" y="1565381"/>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Rectangle 26"/>
            <p:cNvSpPr/>
            <p:nvPr/>
          </p:nvSpPr>
          <p:spPr>
            <a:xfrm>
              <a:off x="1076659" y="2641805"/>
              <a:ext cx="418704" cy="369332"/>
            </a:xfrm>
            <a:prstGeom prst="rect">
              <a:avLst/>
            </a:prstGeom>
          </p:spPr>
          <p:txBody>
            <a:bodyPr wrap="none">
              <a:spAutoFit/>
            </a:bodyPr>
            <a:lstStyle/>
            <a:p>
              <a:r>
                <a:rPr lang="en-US" dirty="0">
                  <a:solidFill>
                    <a:schemeClr val="bg1">
                      <a:lumMod val="50000"/>
                    </a:schemeClr>
                  </a:solidFill>
                  <a:latin typeface="FontAwesome" pitchFamily="2" charset="0"/>
                </a:rPr>
                <a:t>02</a:t>
              </a:r>
              <a:endParaRPr lang="en-US" dirty="0">
                <a:solidFill>
                  <a:schemeClr val="bg1">
                    <a:lumMod val="50000"/>
                  </a:schemeClr>
                </a:solidFill>
              </a:endParaRPr>
            </a:p>
          </p:txBody>
        </p:sp>
        <p:sp>
          <p:nvSpPr>
            <p:cNvPr id="14" name="Rectangle 28"/>
            <p:cNvSpPr/>
            <p:nvPr/>
          </p:nvSpPr>
          <p:spPr>
            <a:xfrm>
              <a:off x="1466268" y="2673056"/>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Rectangle 29"/>
            <p:cNvSpPr/>
            <p:nvPr/>
          </p:nvSpPr>
          <p:spPr>
            <a:xfrm>
              <a:off x="1067014" y="3746467"/>
              <a:ext cx="418704" cy="369332"/>
            </a:xfrm>
            <a:prstGeom prst="rect">
              <a:avLst/>
            </a:prstGeom>
          </p:spPr>
          <p:txBody>
            <a:bodyPr wrap="none">
              <a:spAutoFit/>
            </a:bodyPr>
            <a:lstStyle/>
            <a:p>
              <a:r>
                <a:rPr lang="en-US" dirty="0">
                  <a:solidFill>
                    <a:schemeClr val="bg1">
                      <a:lumMod val="50000"/>
                    </a:schemeClr>
                  </a:solidFill>
                  <a:latin typeface="FontAwesome" pitchFamily="2" charset="0"/>
                </a:rPr>
                <a:t>03</a:t>
              </a:r>
              <a:endParaRPr lang="en-US" dirty="0">
                <a:solidFill>
                  <a:schemeClr val="bg1">
                    <a:lumMod val="50000"/>
                  </a:schemeClr>
                </a:solidFill>
              </a:endParaRPr>
            </a:p>
          </p:txBody>
        </p:sp>
        <p:sp>
          <p:nvSpPr>
            <p:cNvPr id="16" name="Rectangle 31"/>
            <p:cNvSpPr/>
            <p:nvPr/>
          </p:nvSpPr>
          <p:spPr>
            <a:xfrm>
              <a:off x="1466268" y="3719704"/>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Rectangle 32"/>
            <p:cNvSpPr/>
            <p:nvPr/>
          </p:nvSpPr>
          <p:spPr>
            <a:xfrm>
              <a:off x="1094291" y="4851129"/>
              <a:ext cx="418704" cy="369332"/>
            </a:xfrm>
            <a:prstGeom prst="rect">
              <a:avLst/>
            </a:prstGeom>
          </p:spPr>
          <p:txBody>
            <a:bodyPr wrap="none">
              <a:spAutoFit/>
            </a:bodyPr>
            <a:lstStyle/>
            <a:p>
              <a:r>
                <a:rPr lang="en-US" dirty="0">
                  <a:solidFill>
                    <a:schemeClr val="bg1">
                      <a:lumMod val="50000"/>
                    </a:schemeClr>
                  </a:solidFill>
                  <a:latin typeface="FontAwesome" pitchFamily="2" charset="0"/>
                </a:rPr>
                <a:t>04</a:t>
              </a:r>
              <a:endParaRPr lang="en-US" dirty="0">
                <a:solidFill>
                  <a:schemeClr val="bg1">
                    <a:lumMod val="50000"/>
                  </a:schemeClr>
                </a:solidFill>
              </a:endParaRPr>
            </a:p>
          </p:txBody>
        </p:sp>
        <p:sp>
          <p:nvSpPr>
            <p:cNvPr id="18" name="Rectangle 34"/>
            <p:cNvSpPr/>
            <p:nvPr/>
          </p:nvSpPr>
          <p:spPr>
            <a:xfrm>
              <a:off x="1466268" y="4876688"/>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9" name="组合 18"/>
          <p:cNvGrpSpPr/>
          <p:nvPr/>
        </p:nvGrpSpPr>
        <p:grpSpPr>
          <a:xfrm>
            <a:off x="1476388" y="1995388"/>
            <a:ext cx="4041354" cy="3889732"/>
            <a:chOff x="2115068" y="2691998"/>
            <a:chExt cx="2992594" cy="2880320"/>
          </a:xfrm>
          <a:solidFill>
            <a:schemeClr val="bg2">
              <a:lumMod val="25000"/>
            </a:schemeClr>
          </a:solidFill>
        </p:grpSpPr>
        <p:sp>
          <p:nvSpPr>
            <p:cNvPr id="20" name="圆角矩形 43"/>
            <p:cNvSpPr/>
            <p:nvPr/>
          </p:nvSpPr>
          <p:spPr>
            <a:xfrm>
              <a:off x="3739510" y="2691998"/>
              <a:ext cx="1368152"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圆角矩形 44"/>
            <p:cNvSpPr/>
            <p:nvPr/>
          </p:nvSpPr>
          <p:spPr>
            <a:xfrm>
              <a:off x="2115068" y="4204166"/>
              <a:ext cx="1368152"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圆角矩形 45"/>
            <p:cNvSpPr/>
            <p:nvPr/>
          </p:nvSpPr>
          <p:spPr>
            <a:xfrm>
              <a:off x="2115068" y="2691998"/>
              <a:ext cx="1368152"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圆角矩形 46"/>
            <p:cNvSpPr/>
            <p:nvPr/>
          </p:nvSpPr>
          <p:spPr>
            <a:xfrm>
              <a:off x="3739510" y="4204166"/>
              <a:ext cx="1368152"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TextBox 47"/>
            <p:cNvSpPr txBox="1"/>
            <p:nvPr/>
          </p:nvSpPr>
          <p:spPr>
            <a:xfrm>
              <a:off x="2346866" y="3058897"/>
              <a:ext cx="1005403" cy="584775"/>
            </a:xfrm>
            <a:prstGeom prst="rect">
              <a:avLst/>
            </a:prstGeom>
            <a:grp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sz="3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TextBox 48"/>
            <p:cNvSpPr txBox="1"/>
            <p:nvPr/>
          </p:nvSpPr>
          <p:spPr>
            <a:xfrm>
              <a:off x="4025664" y="3058897"/>
              <a:ext cx="814733" cy="473875"/>
            </a:xfrm>
            <a:prstGeom prst="rect">
              <a:avLst/>
            </a:prstGeom>
            <a:grpFill/>
          </p:spPr>
          <p:txBody>
            <a:bodyPr wrap="none" rtlCol="0">
              <a:spAutoFit/>
            </a:bodyPr>
            <a:lstStyle/>
            <a:p>
              <a:pPr lvl="0" algn="ctr"/>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TextBox 49"/>
            <p:cNvSpPr txBox="1"/>
            <p:nvPr/>
          </p:nvSpPr>
          <p:spPr>
            <a:xfrm>
              <a:off x="2404042" y="4598803"/>
              <a:ext cx="1005403" cy="584775"/>
            </a:xfrm>
            <a:prstGeom prst="rect">
              <a:avLst/>
            </a:prstGeom>
            <a:grpFill/>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TextBox 50"/>
            <p:cNvSpPr txBox="1"/>
            <p:nvPr/>
          </p:nvSpPr>
          <p:spPr>
            <a:xfrm>
              <a:off x="4039771" y="4650469"/>
              <a:ext cx="1005403" cy="584775"/>
            </a:xfrm>
            <a:prstGeom prst="rect">
              <a:avLst/>
            </a:prstGeom>
            <a:grpFill/>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a:off x="5362944" y="2384962"/>
            <a:ext cx="3877985" cy="1138487"/>
            <a:chOff x="791687" y="3237069"/>
            <a:chExt cx="3877985" cy="1138487"/>
          </a:xfrm>
        </p:grpSpPr>
        <p:sp>
          <p:nvSpPr>
            <p:cNvPr id="14" name="文本框 13"/>
            <p:cNvSpPr txBox="1"/>
            <p:nvPr/>
          </p:nvSpPr>
          <p:spPr>
            <a:xfrm>
              <a:off x="899258" y="4006224"/>
              <a:ext cx="2635722" cy="369332"/>
            </a:xfrm>
            <a:prstGeom prst="rect">
              <a:avLst/>
            </a:prstGeom>
            <a:noFill/>
          </p:spPr>
          <p:txBody>
            <a:bodyPr wrap="none" rtlCol="0">
              <a:spAutoFit/>
            </a:bodyPr>
            <a:lstStyle/>
            <a:p>
              <a:pPr algn="ctr"/>
              <a:r>
                <a:rPr lang="en-US" altLang="zh-CN"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rPr>
                <a:t>THE Scenery DESIGN</a:t>
              </a:r>
              <a:endParaRPr lang="zh-CN" altLang="en-US" cap="all" dirty="0">
                <a:solidFill>
                  <a:schemeClr val="bg2">
                    <a:lumMod val="25000"/>
                  </a:schemeClr>
                </a:solidFill>
                <a:latin typeface="微软雅黑" panose="020B0503020204020204" pitchFamily="34" charset="-122"/>
                <a:ea typeface="微软雅黑" panose="020B0503020204020204" pitchFamily="34" charset="-122"/>
                <a:cs typeface="Microsoft JhengHei Light" panose="020B0304030504040204" pitchFamily="34" charset="-122"/>
              </a:endParaRPr>
            </a:p>
          </p:txBody>
        </p:sp>
        <p:sp>
          <p:nvSpPr>
            <p:cNvPr id="15" name="文本框 12"/>
            <p:cNvSpPr txBox="1"/>
            <p:nvPr/>
          </p:nvSpPr>
          <p:spPr>
            <a:xfrm>
              <a:off x="791687" y="3237069"/>
              <a:ext cx="3877985" cy="830997"/>
            </a:xfrm>
            <a:prstGeom prst="rect">
              <a:avLst/>
            </a:prstGeom>
            <a:noFill/>
          </p:spPr>
          <p:txBody>
            <a:bodyPr wrap="none" rtlCol="0">
              <a:spAutoFit/>
            </a:bodyPr>
            <a:lstStyle/>
            <a:p>
              <a:pPr algn="ctr"/>
              <a:r>
                <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rPr>
                <a:t>行业模式分析</a:t>
              </a:r>
              <a:endParaRPr lang="zh-CN" altLang="en-US" sz="4800" dirty="0">
                <a:solidFill>
                  <a:schemeClr val="bg2">
                    <a:lumMod val="25000"/>
                  </a:schemeClr>
                </a:solidFill>
                <a:latin typeface="叶根友行书繁" pitchFamily="2" charset="-122"/>
                <a:ea typeface="叶根友行书繁" pitchFamily="2" charset="-122"/>
                <a:cs typeface="Microsoft JhengHei Light" panose="020B0304030504040204" pitchFamily="34" charset="-122"/>
              </a:endParaRPr>
            </a:p>
          </p:txBody>
        </p:sp>
      </p:grpSp>
      <p:cxnSp>
        <p:nvCxnSpPr>
          <p:cNvPr id="16" name="直接连接符 27"/>
          <p:cNvCxnSpPr>
            <a:cxnSpLocks noChangeShapeType="1"/>
          </p:cNvCxnSpPr>
          <p:nvPr/>
        </p:nvCxnSpPr>
        <p:spPr bwMode="auto">
          <a:xfrm>
            <a:off x="5172234" y="1333500"/>
            <a:ext cx="0" cy="3267075"/>
          </a:xfrm>
          <a:prstGeom prst="line">
            <a:avLst/>
          </a:prstGeom>
          <a:noFill/>
          <a:ln w="19050">
            <a:solidFill>
              <a:schemeClr val="bg2">
                <a:lumMod val="25000"/>
                <a:alpha val="67842"/>
              </a:schemeClr>
            </a:solidFill>
            <a:round/>
          </a:ln>
          <a:extLst>
            <a:ext uri="{909E8E84-426E-40DD-AFC4-6F175D3DCCD1}">
              <a14:hiddenFill xmlns:a14="http://schemas.microsoft.com/office/drawing/2010/main">
                <a:noFill/>
              </a14:hiddenFill>
            </a:ext>
          </a:extLst>
        </p:spPr>
      </p:cxnSp>
      <p:grpSp>
        <p:nvGrpSpPr>
          <p:cNvPr id="18" name="组合 17"/>
          <p:cNvGrpSpPr/>
          <p:nvPr/>
        </p:nvGrpSpPr>
        <p:grpSpPr>
          <a:xfrm>
            <a:off x="3607796" y="1860102"/>
            <a:ext cx="1606005" cy="2434796"/>
            <a:chOff x="8550114" y="1707574"/>
            <a:chExt cx="1606005" cy="2434796"/>
          </a:xfrm>
        </p:grpSpPr>
        <p:sp>
          <p:nvSpPr>
            <p:cNvPr id="19" name="TextBox 1"/>
            <p:cNvSpPr txBox="1">
              <a:spLocks noChangeArrowheads="1"/>
            </p:cNvSpPr>
            <p:nvPr/>
          </p:nvSpPr>
          <p:spPr bwMode="auto">
            <a:xfrm>
              <a:off x="8550114" y="1707574"/>
              <a:ext cx="1292662"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a:solidFill>
                    <a:schemeClr val="bg2">
                      <a:lumMod val="25000"/>
                    </a:schemeClr>
                  </a:solidFill>
                  <a:latin typeface="叶根友刀锋黑草" pitchFamily="2" charset="-122"/>
                  <a:ea typeface="叶根友刀锋黑草" pitchFamily="2" charset="-122"/>
                </a:rPr>
                <a:t>2</a:t>
              </a:r>
              <a:endParaRPr lang="zh-CN" altLang="en-US" sz="7200" dirty="0">
                <a:solidFill>
                  <a:schemeClr val="bg2">
                    <a:lumMod val="25000"/>
                  </a:schemeClr>
                </a:solidFill>
                <a:latin typeface="叶根友刀锋黑草" pitchFamily="2" charset="-122"/>
                <a:ea typeface="叶根友刀锋黑草" pitchFamily="2" charset="-122"/>
              </a:endParaRPr>
            </a:p>
          </p:txBody>
        </p:sp>
        <p:sp>
          <p:nvSpPr>
            <p:cNvPr id="20" name="TextBox 1"/>
            <p:cNvSpPr txBox="1">
              <a:spLocks noChangeArrowheads="1"/>
            </p:cNvSpPr>
            <p:nvPr/>
          </p:nvSpPr>
          <p:spPr bwMode="auto">
            <a:xfrm>
              <a:off x="8955790" y="2629167"/>
              <a:ext cx="1200329" cy="151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600" dirty="0">
                  <a:solidFill>
                    <a:schemeClr val="bg2">
                      <a:lumMod val="25000"/>
                    </a:schemeClr>
                  </a:solidFill>
                  <a:latin typeface="叶根友刀锋黑草" pitchFamily="2" charset="-122"/>
                  <a:ea typeface="叶根友刀锋黑草" pitchFamily="2" charset="-122"/>
                </a:rPr>
                <a:t>贰</a:t>
              </a:r>
              <a:endParaRPr lang="zh-CN" altLang="en-US" sz="6600" dirty="0">
                <a:solidFill>
                  <a:schemeClr val="bg2">
                    <a:lumMod val="25000"/>
                  </a:schemeClr>
                </a:solidFill>
                <a:latin typeface="叶根友刀锋黑草" pitchFamily="2" charset="-122"/>
                <a:ea typeface="叶根友刀锋黑草" pitchFamily="2" charset="-122"/>
              </a:endParaRPr>
            </a:p>
          </p:txBody>
        </p:sp>
        <p:pic>
          <p:nvPicPr>
            <p:cNvPr id="21" name="Picture 2" descr="G:\公司\茶\印章.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8754959" y="2705725"/>
              <a:ext cx="369086" cy="788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14:presetBounceEnd="66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66000">
                                          <p:cBhvr additive="base">
                                            <p:cTn id="21" dur="1000" fill="hold"/>
                                            <p:tgtEl>
                                              <p:spTgt spid="18"/>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ppt_x"/>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3671</Words>
  <Application>WPS 演示</Application>
  <PresentationFormat>自定义</PresentationFormat>
  <Paragraphs>496</Paragraphs>
  <Slides>25</Slides>
  <Notes>24</Notes>
  <HiddenSlides>0</HiddenSlides>
  <MMClips>0</MMClips>
  <ScaleCrop>false</ScaleCrop>
  <HeadingPairs>
    <vt:vector size="6" baseType="variant">
      <vt:variant>
        <vt:lpstr>已用的字体</vt:lpstr>
      </vt:variant>
      <vt:variant>
        <vt:i4>41</vt:i4>
      </vt:variant>
      <vt:variant>
        <vt:lpstr>主题</vt:lpstr>
      </vt:variant>
      <vt:variant>
        <vt:i4>10</vt:i4>
      </vt:variant>
      <vt:variant>
        <vt:lpstr>幻灯片标题</vt:lpstr>
      </vt:variant>
      <vt:variant>
        <vt:i4>25</vt:i4>
      </vt:variant>
    </vt:vector>
  </HeadingPairs>
  <TitlesOfParts>
    <vt:vector size="76" baseType="lpstr">
      <vt:lpstr>Arial</vt:lpstr>
      <vt:lpstr>宋体</vt:lpstr>
      <vt:lpstr>Wingdings</vt:lpstr>
      <vt:lpstr>Calibri</vt:lpstr>
      <vt:lpstr>Impact</vt:lpstr>
      <vt:lpstr>Signika</vt:lpstr>
      <vt:lpstr>Open Sans Extrabold</vt:lpstr>
      <vt:lpstr>LiHei Pro</vt:lpstr>
      <vt:lpstr>迷你简汉真广标</vt:lpstr>
      <vt:lpstr>ITC Avant Garde Std Bk</vt:lpstr>
      <vt:lpstr>叶根友刀锋黑草</vt:lpstr>
      <vt:lpstr>华文新魏</vt:lpstr>
      <vt:lpstr>微软雅黑</vt:lpstr>
      <vt:lpstr>Microsoft JhengHei Light</vt:lpstr>
      <vt:lpstr>叶根友行书繁</vt:lpstr>
      <vt:lpstr>方正兰亭黑_GBK</vt:lpstr>
      <vt:lpstr>Calibri</vt:lpstr>
      <vt:lpstr>Arial</vt:lpstr>
      <vt:lpstr>仿宋_GB2312</vt:lpstr>
      <vt:lpstr>Lato Regular</vt:lpstr>
      <vt:lpstr>Open Sans Light</vt:lpstr>
      <vt:lpstr>Open Sans</vt:lpstr>
      <vt:lpstr>Gill Sans</vt:lpstr>
      <vt:lpstr>FontAwesome</vt:lpstr>
      <vt:lpstr>黑体</vt:lpstr>
      <vt:lpstr>Arial Unicode MS</vt:lpstr>
      <vt:lpstr>Segoe Print</vt:lpstr>
      <vt:lpstr>Century Gothic</vt:lpstr>
      <vt:lpstr>仿宋</vt:lpstr>
      <vt:lpstr>Gill Sans MT</vt:lpstr>
      <vt:lpstr>等线</vt:lpstr>
      <vt:lpstr>Open Sans</vt:lpstr>
      <vt:lpstr>Lato Light</vt:lpstr>
      <vt:lpstr>Lato Bold</vt:lpstr>
      <vt:lpstr>华文细黑</vt:lpstr>
      <vt:lpstr>Microsoft Tai Le</vt:lpstr>
      <vt:lpstr>方正兰亭中黑_GBK</vt:lpstr>
      <vt:lpstr>Impact MT Std</vt:lpstr>
      <vt:lpstr>等线 Light</vt:lpstr>
      <vt:lpstr>Meiryo</vt:lpstr>
      <vt:lpstr>Yu Gothic UI</vt:lpstr>
      <vt:lpstr>https://www.freeppt7.com-Best PowerPoint templates for free download</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creator/>
  <cp:keywords>RP</cp:keywords>
  <dc:description>RP</dc:description>
  <dc:subject>RP</dc:subject>
  <cp:category>RP</cp:category>
  <cp:lastModifiedBy>一起学吧</cp:lastModifiedBy>
  <cp:revision>3187</cp:revision>
  <dcterms:created xsi:type="dcterms:W3CDTF">2015-12-01T09:06:00Z</dcterms:created>
  <dcterms:modified xsi:type="dcterms:W3CDTF">2019-02-26T09:13:23Z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