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93" r:id="rId2"/>
    <p:sldId id="291" r:id="rId3"/>
    <p:sldId id="258" r:id="rId4"/>
    <p:sldId id="260" r:id="rId5"/>
    <p:sldId id="288" r:id="rId6"/>
    <p:sldId id="284" r:id="rId7"/>
    <p:sldId id="261" r:id="rId8"/>
    <p:sldId id="274" r:id="rId9"/>
    <p:sldId id="286" r:id="rId10"/>
    <p:sldId id="289" r:id="rId11"/>
    <p:sldId id="283" r:id="rId12"/>
    <p:sldId id="269" r:id="rId13"/>
    <p:sldId id="276" r:id="rId14"/>
    <p:sldId id="277" r:id="rId15"/>
    <p:sldId id="279" r:id="rId16"/>
    <p:sldId id="290" r:id="rId17"/>
    <p:sldId id="270" r:id="rId18"/>
    <p:sldId id="278" r:id="rId19"/>
    <p:sldId id="281" r:id="rId20"/>
    <p:sldId id="292" r:id="rId21"/>
    <p:sldId id="272" r:id="rId22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EDE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/>
    <p:restoredTop sz="95313"/>
  </p:normalViewPr>
  <p:slideViewPr>
    <p:cSldViewPr snapToGrid="0" snapToObjects="1" showGuides="1">
      <p:cViewPr varScale="1">
        <p:scale>
          <a:sx n="100" d="100"/>
          <a:sy n="100" d="100"/>
        </p:scale>
        <p:origin x="9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>
                <a:alpha val="95000"/>
              </a:schemeClr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10</c:v>
                </c:pt>
                <c:pt idx="1">
                  <c:v>12</c:v>
                </c:pt>
                <c:pt idx="2">
                  <c:v>15</c:v>
                </c:pt>
                <c:pt idx="3">
                  <c:v>20</c:v>
                </c:pt>
                <c:pt idx="4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58-45AC-92D0-C60CB97BEBFC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65000"/>
                <a:alpha val="49000"/>
              </a:schemeClr>
            </a:solidFill>
            <a:ln>
              <a:noFill/>
            </a:ln>
            <a:effectLst/>
          </c:spPr>
          <c:cat>
            <c:numRef>
              <c:f>工作表1!$A$2:$A$6</c:f>
              <c:numCache>
                <c:formatCode>m/d/yy</c:formatCode>
                <c:ptCount val="5"/>
                <c:pt idx="0">
                  <c:v>42009</c:v>
                </c:pt>
                <c:pt idx="1">
                  <c:v>42010</c:v>
                </c:pt>
                <c:pt idx="2">
                  <c:v>42011</c:v>
                </c:pt>
                <c:pt idx="3">
                  <c:v>42012</c:v>
                </c:pt>
                <c:pt idx="4">
                  <c:v>42013</c:v>
                </c:pt>
              </c:numCache>
            </c:numRef>
          </c:cat>
          <c:val>
            <c:numRef>
              <c:f>工作表1!$C$2:$C$6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58-45AC-92D0-C60CB97BE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901184"/>
        <c:axId val="44430400"/>
      </c:areaChart>
      <c:dateAx>
        <c:axId val="63901184"/>
        <c:scaling>
          <c:orientation val="minMax"/>
        </c:scaling>
        <c:delete val="0"/>
        <c:axPos val="b"/>
        <c:numFmt formatCode="m/d/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FZQingKeBenYueSongS-R-GB" charset="0"/>
                <a:ea typeface="FZQingKeBenYueSongS-R-GB" charset="0"/>
                <a:cs typeface="FZQingKeBenYueSongS-R-GB" charset="0"/>
              </a:defRPr>
            </a:pPr>
            <a:endParaRPr lang="zh-CN"/>
          </a:p>
        </c:txPr>
        <c:crossAx val="44430400"/>
        <c:crosses val="autoZero"/>
        <c:auto val="1"/>
        <c:lblOffset val="100"/>
        <c:baseTimeUnit val="days"/>
      </c:dateAx>
      <c:valAx>
        <c:axId val="444304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901184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4.0999999999999996</c:v>
                </c:pt>
                <c:pt idx="5">
                  <c:v>4.26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09E-4E49-B07B-B0F79A137709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bg1">
                  <a:lumMod val="75000"/>
                  <a:alpha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2.5</c:v>
                </c:pt>
                <c:pt idx="5">
                  <c:v>2.36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09E-4E49-B07B-B0F79A137709}"/>
            </c:ext>
          </c:extLst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flat">
              <a:solidFill>
                <a:schemeClr val="tx1">
                  <a:lumMod val="65000"/>
                  <a:lumOff val="35000"/>
                </a:schemeClr>
              </a:solidFill>
              <a:miter lim="800000"/>
            </a:ln>
            <a:effectLst/>
          </c:spPr>
          <c:marker>
            <c:symbol val="none"/>
          </c:marker>
          <c:cat>
            <c:numRef>
              <c:f>工作表1!$A$2:$A$7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  <c:pt idx="4">
                  <c:v>5.5</c:v>
                </c:pt>
                <c:pt idx="5">
                  <c:v>6.5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09E-4E49-B07B-B0F79A1377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835136"/>
        <c:axId val="47801472"/>
      </c:lineChart>
      <c:catAx>
        <c:axId val="638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7801472"/>
        <c:crosses val="autoZero"/>
        <c:auto val="1"/>
        <c:lblAlgn val="ctr"/>
        <c:lblOffset val="100"/>
        <c:tickMarkSkip val="1"/>
        <c:noMultiLvlLbl val="0"/>
      </c:catAx>
      <c:valAx>
        <c:axId val="4780147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383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8A-44A3-8459-C46CA1CCFFFB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8A-44A3-8459-C46CA1CCFF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2940032"/>
        <c:axId val="92440832"/>
      </c:barChart>
      <c:catAx>
        <c:axId val="112940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440832"/>
        <c:crosses val="autoZero"/>
        <c:auto val="1"/>
        <c:lblAlgn val="ctr"/>
        <c:lblOffset val="100"/>
        <c:tickMarkSkip val="1"/>
        <c:noMultiLvlLbl val="0"/>
      </c:catAx>
      <c:valAx>
        <c:axId val="9244083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2940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F3-4AC1-83D3-AD007874DEC6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工作表1!$A$2:$A$5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工作表1!$C$2:$C$5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F3-4AC1-83D3-AD007874D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12946688"/>
        <c:axId val="92408064"/>
      </c:barChart>
      <c:catAx>
        <c:axId val="1129466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horzOverflow="overflow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92408064"/>
        <c:crosses val="autoZero"/>
        <c:auto val="1"/>
        <c:lblAlgn val="ctr"/>
        <c:lblOffset val="100"/>
        <c:tickMarkSkip val="1"/>
        <c:noMultiLvlLbl val="0"/>
      </c:catAx>
      <c:valAx>
        <c:axId val="924080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129466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BD85A-FF0E-42D8-933D-A6DC6305364F}" type="datetimeFigureOut">
              <a:rPr lang="zh-CN" altLang="en-US" smtClean="0"/>
              <a:t>2019/3/5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10D63-7D56-4687-AC7F-C18CB57CA7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2671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503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4523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47932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22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35722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5721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33960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725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79075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7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94004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93371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0888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9419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134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9221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77976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4484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8157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2C10D63-7D56-4687-AC7F-C18CB57CA7D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4326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56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openxmlformats.org/officeDocument/2006/relationships/image" Target="../media/image13.jpeg"/><Relationship Id="rId10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microsoft.com/office/2007/relationships/hdphoto" Target="../media/hdphoto7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6" Type="http://schemas.microsoft.com/office/2007/relationships/hdphoto" Target="../media/hdphoto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chart" Target="../charts/chart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6" Type="http://schemas.openxmlformats.org/officeDocument/2006/relationships/chart" Target="../charts/char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6" Type="http://schemas.openxmlformats.org/officeDocument/2006/relationships/image" Target="../media/image17.png"/><Relationship Id="rId5" Type="http://schemas.microsoft.com/office/2007/relationships/hdphoto" Target="../media/hdphoto10.wdp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2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6" Type="http://schemas.openxmlformats.org/officeDocument/2006/relationships/image" Target="../media/image21.em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3.e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6" Type="http://schemas.openxmlformats.org/officeDocument/2006/relationships/image" Target="../media/image24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1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5" Type="http://schemas.microsoft.com/office/2007/relationships/hdphoto" Target="../media/hdphoto11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microsoft.com/office/2007/relationships/hdphoto" Target="../media/hdphoto6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39" y="1"/>
            <a:ext cx="7217228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0067" y="351472"/>
            <a:ext cx="2781300" cy="59721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6AF505E0-1BEF-4B43-AF57-93052B23409C}"/>
              </a:ext>
            </a:extLst>
          </p:cNvPr>
          <p:cNvSpPr txBox="1"/>
          <p:nvPr/>
        </p:nvSpPr>
        <p:spPr>
          <a:xfrm>
            <a:off x="2180633" y="3714750"/>
            <a:ext cx="541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yuweij Medium" charset="0"/>
              </a:rPr>
              <a:t>水墨风动态</a:t>
            </a:r>
            <a:r>
              <a:rPr kumimoji="1"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yuweij Medium" charset="0"/>
              </a:rPr>
              <a:t>PPT</a:t>
            </a:r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+mn-ea"/>
                <a:cs typeface="yuweij Medium" charset="0"/>
              </a:rPr>
              <a:t>模板</a:t>
            </a:r>
          </a:p>
        </p:txBody>
      </p:sp>
    </p:spTree>
    <p:custDataLst>
      <p:tags r:id="rId1"/>
    </p:custDataLst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552459" y="2751602"/>
            <a:ext cx="3720143" cy="273921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54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天 下 皆 知 美 之 为 美 ， 斯 恶 已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皆 知 善 之 为 善 ， 斯 不 善 已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有 无 相 生 ， 难 易 相 成 ， 长 短 相 形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高 下 相 盈 ， 音 声 相 和 ， 前 后 相 随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恒 也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87594" y="1369426"/>
            <a:ext cx="5750860" cy="55035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flipH="1" flipV="1">
            <a:off x="666051" y="1610437"/>
            <a:ext cx="6285750" cy="45226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8926" y="1972235"/>
            <a:ext cx="7623721" cy="416089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12957" t="944" r="5533" b="9657"/>
          <a:stretch>
            <a:fillRect/>
          </a:stretch>
        </p:blipFill>
        <p:spPr>
          <a:xfrm>
            <a:off x="5300789" y="2205317"/>
            <a:ext cx="4758029" cy="28169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300789" y="2205316"/>
            <a:ext cx="4758030" cy="2816946"/>
          </a:xfrm>
          <a:prstGeom prst="rect">
            <a:avLst/>
          </a:prstGeom>
          <a:solidFill>
            <a:schemeClr val="tx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0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artisticPhotocopy detail="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18433" y="3111436"/>
            <a:ext cx="1004705" cy="10047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comb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0942218" y="1408670"/>
            <a:ext cx="1847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kumimoji="1"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禹卫书法行书简体&#10;" pitchFamily="2" charset="-122"/>
              <a:ea typeface="禹卫书法行书简体&#10;" pitchFamily="2" charset="-122"/>
              <a:cs typeface="yuweij Medium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19795" y="1341987"/>
            <a:ext cx="6352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400" dirty="0">
                <a:latin typeface="+mj-ea"/>
                <a:ea typeface="+mj-ea"/>
                <a:cs typeface="yuweij Medium" charset="0"/>
              </a:rPr>
              <a:t>项目标题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82658" y="2178111"/>
            <a:ext cx="5626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天 下 皆 知 美 之 为 美 ， 斯 恶 </a:t>
            </a:r>
            <a:r>
              <a:rPr lang="zh-CN" altLang="en-US" sz="1400">
                <a:latin typeface="FZQingKeBenYueSongS-R-GB" charset="0"/>
                <a:ea typeface="FZQingKeBenYueSongS-R-GB" charset="0"/>
                <a:cs typeface="FZQingKeBenYueSongS-R-GB" charset="0"/>
              </a:rPr>
              <a:t>已 ；皆 </a:t>
            </a:r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知 善 之 为 善 ， 斯 不 善 已 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69804" y="3183869"/>
            <a:ext cx="252391" cy="2958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halkSketch/>
                    </a14:imgEffect>
                    <a14:imgEffect>
                      <a14:brightnessContrast brigh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037" y="2628900"/>
            <a:ext cx="7019925" cy="42291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项目标题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126014" y="2501905"/>
            <a:ext cx="8905103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 地 不 仁 ， 以 万 物 为 刍 狗   </a:t>
            </a:r>
          </a:p>
          <a:p>
            <a:r>
              <a:rPr lang="zh-CN" altLang="en-US" sz="20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圣 人 不 仁 ， 以 百 姓 为 刍 狗</a:t>
            </a: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endParaRPr lang="zh-CN" altLang="en-US" sz="11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 </a:t>
            </a:r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 </a:t>
            </a:r>
            <a:r>
              <a:rPr lang="ja-JP" altLang="en-US" sz="11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  <p:graphicFrame>
        <p:nvGraphicFramePr>
          <p:cNvPr id="2" name="图表 1"/>
          <p:cNvGraphicFramePr/>
          <p:nvPr/>
        </p:nvGraphicFramePr>
        <p:xfrm>
          <a:off x="575188" y="2188599"/>
          <a:ext cx="5520812" cy="32525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项目标题</a:t>
            </a:r>
          </a:p>
        </p:txBody>
      </p:sp>
      <p:graphicFrame>
        <p:nvGraphicFramePr>
          <p:cNvPr id="6" name="图表 5"/>
          <p:cNvGraphicFramePr/>
          <p:nvPr/>
        </p:nvGraphicFramePr>
        <p:xfrm>
          <a:off x="3704897" y="1492467"/>
          <a:ext cx="7677807" cy="4151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文本框 1"/>
          <p:cNvSpPr txBox="1"/>
          <p:nvPr/>
        </p:nvSpPr>
        <p:spPr>
          <a:xfrm>
            <a:off x="942666" y="1798545"/>
            <a:ext cx="2031325" cy="35394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           </a:t>
            </a:r>
            <a:r>
              <a:rPr lang="zh-CN" altLang="en-US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孔 德 之 容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                           </a:t>
            </a:r>
            <a:r>
              <a:rPr lang="zh-CN" altLang="en-US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惟 道 是 从 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之 为 物 </a:t>
            </a:r>
          </a:p>
          <a:p>
            <a:pPr>
              <a:lnSpc>
                <a:spcPct val="150000"/>
              </a:lnSpc>
            </a:pPr>
            <a:r>
              <a:rPr lang="en-US" altLang="zh-CN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           </a:t>
            </a:r>
            <a:r>
              <a:rPr lang="zh-CN" altLang="en-US" sz="2000" dirty="0">
                <a:latin typeface="FZQingKeBenYueSongS-R-GB" charset="0"/>
                <a:ea typeface="FZQingKeBenYueSongS-R-GB" charset="0"/>
                <a:cs typeface="FZQingKeBenYueSongS-R-GB" charset="0"/>
              </a:rPr>
              <a:t>惟 恍 惟 惚 </a:t>
            </a:r>
            <a:endParaRPr kumimoji="1" lang="zh-CN" altLang="en-US" sz="2000" dirty="0">
              <a:solidFill>
                <a:schemeClr val="tx1">
                  <a:lumMod val="95000"/>
                  <a:lumOff val="5000"/>
                </a:schemeClr>
              </a:solidFill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blinds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alphaModFix amt="50000"/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452" y="688290"/>
            <a:ext cx="6094360" cy="61913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项目标题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grpSp>
        <p:nvGrpSpPr>
          <p:cNvPr id="20" name="组 19"/>
          <p:cNvGrpSpPr/>
          <p:nvPr/>
        </p:nvGrpSpPr>
        <p:grpSpPr>
          <a:xfrm>
            <a:off x="4583574" y="3190484"/>
            <a:ext cx="205580" cy="357763"/>
            <a:chOff x="6979532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6" name="椭圆 5"/>
            <p:cNvSpPr/>
            <p:nvPr/>
          </p:nvSpPr>
          <p:spPr>
            <a:xfrm>
              <a:off x="6979532" y="1689904"/>
              <a:ext cx="405114" cy="40511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三角形 18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1" name="组 20"/>
          <p:cNvGrpSpPr/>
          <p:nvPr/>
        </p:nvGrpSpPr>
        <p:grpSpPr>
          <a:xfrm>
            <a:off x="4034535" y="3747184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2" name="椭圆 21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三角形 22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4" name="组 23"/>
          <p:cNvGrpSpPr/>
          <p:nvPr/>
        </p:nvGrpSpPr>
        <p:grpSpPr>
          <a:xfrm>
            <a:off x="5101335" y="4397295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5" name="椭圆 24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三角形 25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27" name="组 26"/>
          <p:cNvGrpSpPr/>
          <p:nvPr/>
        </p:nvGrpSpPr>
        <p:grpSpPr>
          <a:xfrm>
            <a:off x="4500355" y="5116854"/>
            <a:ext cx="205580" cy="357763"/>
            <a:chOff x="6979534" y="1689904"/>
            <a:chExt cx="405114" cy="705003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28" name="椭圆 27"/>
            <p:cNvSpPr/>
            <p:nvPr/>
          </p:nvSpPr>
          <p:spPr>
            <a:xfrm>
              <a:off x="6979534" y="1689904"/>
              <a:ext cx="405114" cy="40511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9" name="三角形 28"/>
            <p:cNvSpPr/>
            <p:nvPr/>
          </p:nvSpPr>
          <p:spPr>
            <a:xfrm flipV="1">
              <a:off x="7018098" y="2015504"/>
              <a:ext cx="327985" cy="379403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698974" y="2172591"/>
            <a:ext cx="504907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壹贰叁肆伍</a:t>
            </a:r>
          </a:p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 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  <a:endParaRPr kumimoji="1"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禹卫书法行书简体&#10;" pitchFamily="2" charset="-122"/>
              <a:ea typeface="禹卫书法行书简体&#10;" pitchFamily="2" charset="-122"/>
              <a:cs typeface="yuweij Medium" charset="0"/>
            </a:endParaRPr>
          </a:p>
          <a:p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 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水 善 利 万 物 而 不 争 ，处 众 人 之 所 恶 ， 故 几 于 道 。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居 善 地 ， 心 善 渊 ， 与 善 仁 ，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言 善 信 ， 政 善 治 ， 事 善 能 ，</a:t>
            </a:r>
          </a:p>
          <a:p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动 善 时 。 夫 唯 不 争 ， 故 无 尤 。 </a:t>
            </a:r>
            <a:r>
              <a:rPr lang="ja-JP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上 善 若 水 。</a:t>
            </a:r>
          </a:p>
          <a:p>
            <a:endParaRPr lang="ja-JP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blinds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项目标题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graphicFrame>
        <p:nvGraphicFramePr>
          <p:cNvPr id="2" name="图表 1"/>
          <p:cNvGraphicFramePr/>
          <p:nvPr/>
        </p:nvGraphicFramePr>
        <p:xfrm>
          <a:off x="938910" y="2038662"/>
          <a:ext cx="4452552" cy="319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6590675" y="2038662"/>
          <a:ext cx="4818505" cy="3191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custDataLst>
      <p:tags r:id="rId1"/>
    </p:custDataLst>
  </p:cSld>
  <p:clrMapOvr>
    <a:masterClrMapping/>
  </p:clrMapOvr>
  <p:transition spd="slow">
    <p:blinds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GlowDiffused/>
                    </a14:imgEffect>
                  </a14:imgLayer>
                </a14:imgProps>
              </a:ext>
            </a:extLst>
          </a:blip>
          <a:srcRect t="3599"/>
          <a:stretch>
            <a:fillRect/>
          </a:stretch>
        </p:blipFill>
        <p:spPr>
          <a:xfrm>
            <a:off x="0" y="1309817"/>
            <a:ext cx="12192000" cy="557159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919795" y="1114589"/>
            <a:ext cx="63524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000" dirty="0">
                <a:latin typeface="+mj-ea"/>
                <a:ea typeface="+mj-ea"/>
                <a:cs typeface="yuweij Medium" charset="0"/>
              </a:rPr>
              <a:t>项目标题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569449" y="2187701"/>
            <a:ext cx="705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天 下 皆 知 美 之 为 美 ， 斯 恶 已 ；皆 知 善 之 为 善 ， 斯 不 善 已 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69804" y="3183869"/>
            <a:ext cx="252391" cy="295813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25413" y="2334609"/>
            <a:ext cx="762000" cy="660400"/>
          </a:xfrm>
          <a:prstGeom prst="rect">
            <a:avLst/>
          </a:prstGeom>
        </p:spPr>
      </p:pic>
      <p:sp>
        <p:nvSpPr>
          <p:cNvPr id="3" name="空心弧 2"/>
          <p:cNvSpPr/>
          <p:nvPr/>
        </p:nvSpPr>
        <p:spPr>
          <a:xfrm rot="12086548">
            <a:off x="1909378" y="1867775"/>
            <a:ext cx="1594069" cy="1594069"/>
          </a:xfrm>
          <a:prstGeom prst="blockArc">
            <a:avLst>
              <a:gd name="adj1" fmla="val 19399289"/>
              <a:gd name="adj2" fmla="val 16993691"/>
              <a:gd name="adj3" fmla="val 187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1" name="空心弧 10"/>
          <p:cNvSpPr/>
          <p:nvPr/>
        </p:nvSpPr>
        <p:spPr>
          <a:xfrm rot="12086548">
            <a:off x="5298965" y="1867775"/>
            <a:ext cx="1594069" cy="1594069"/>
          </a:xfrm>
          <a:prstGeom prst="blockArc">
            <a:avLst>
              <a:gd name="adj1" fmla="val 19399289"/>
              <a:gd name="adj2" fmla="val 16993691"/>
              <a:gd name="adj3" fmla="val 187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13" name="空心弧 12"/>
          <p:cNvSpPr/>
          <p:nvPr/>
        </p:nvSpPr>
        <p:spPr>
          <a:xfrm rot="12086548">
            <a:off x="8688552" y="1867776"/>
            <a:ext cx="1594069" cy="1594069"/>
          </a:xfrm>
          <a:prstGeom prst="blockArc">
            <a:avLst>
              <a:gd name="adj1" fmla="val 19399289"/>
              <a:gd name="adj2" fmla="val 16993691"/>
              <a:gd name="adj3" fmla="val 1870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899" y="2245709"/>
            <a:ext cx="838200" cy="8382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9186" y="2271109"/>
            <a:ext cx="812800" cy="81280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90143" y="3683162"/>
            <a:ext cx="28325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</a:p>
          <a:p>
            <a:pPr algn="ctr"/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是 以 圣 人 之 治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虚 其 心 ，实 其 腹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弱 其 志 ，强 其 骨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使 夫 智 者 不 敢 为 也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为 无 为 ， 则 无 不 治 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679731" y="3683162"/>
            <a:ext cx="28325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</a:p>
          <a:p>
            <a:pPr algn="ctr"/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是 以 圣 人 之 治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虚 其 心 ，实 其 腹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弱 其 志 ，强 其 骨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使 夫 智 者 不 敢 为 也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为 无 为 ， 则 无 不 治 。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069317" y="3683162"/>
            <a:ext cx="283253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</a:p>
          <a:p>
            <a:pPr algn="ctr"/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是 以 圣 人 之 治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虚 其 心 ，实 其 腹 ，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弱 其 志 ，强 其 骨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使 夫 智 者 不 敢 为 也 。</a:t>
            </a:r>
          </a:p>
          <a:p>
            <a:pPr algn="ctr"/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为 无 为 ， 则 无 不 治 。</a:t>
            </a:r>
          </a:p>
        </p:txBody>
      </p:sp>
    </p:spTree>
    <p:custDataLst>
      <p:tags r:id="rId1"/>
    </p:custDataLst>
  </p:cSld>
  <p:clrMapOvr>
    <a:masterClrMapping/>
  </p:clrMapOvr>
  <p:transition spd="slow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6096000" y="1698240"/>
            <a:ext cx="5535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,</a:t>
            </a:r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。是 以 圣 人 之 治 ，虚 其 心 ，实 其 腹 ，弱 其 志 ，强 其 骨 。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。使 夫 智 者 不 敢 为 也 。为 无 为 ， 则 无 不 治 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6" cstate="print"/>
          <a:srcRect/>
          <a:stretch>
            <a:fillRect/>
          </a:stretch>
        </p:blipFill>
        <p:spPr>
          <a:xfrm rot="16200000">
            <a:off x="791715" y="1159799"/>
            <a:ext cx="3493067" cy="5076497"/>
          </a:xfrm>
          <a:prstGeom prst="rect">
            <a:avLst/>
          </a:prstGeom>
        </p:spPr>
      </p:pic>
      <p:sp>
        <p:nvSpPr>
          <p:cNvPr id="6" name="弧 5"/>
          <p:cNvSpPr/>
          <p:nvPr/>
        </p:nvSpPr>
        <p:spPr>
          <a:xfrm rot="1910213">
            <a:off x="2075352" y="1596207"/>
            <a:ext cx="3795077" cy="3795077"/>
          </a:xfrm>
          <a:prstGeom prst="arc">
            <a:avLst>
              <a:gd name="adj1" fmla="val 16200000"/>
              <a:gd name="adj2" fmla="val 1696768"/>
            </a:avLst>
          </a:prstGeom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5089945" y="1951513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5580214" y="3159052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0" name="椭圆 19"/>
          <p:cNvSpPr/>
          <p:nvPr/>
        </p:nvSpPr>
        <p:spPr>
          <a:xfrm>
            <a:off x="5089945" y="4489305"/>
            <a:ext cx="539896" cy="539896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68719" y="3247557"/>
            <a:ext cx="362886" cy="36288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73758" y="4640181"/>
            <a:ext cx="379897" cy="23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89790" y="2051358"/>
            <a:ext cx="340205" cy="340205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6096000" y="4236033"/>
            <a:ext cx="5535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,</a:t>
            </a:r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。是 以 圣 人 之 治 ，虚 其 心 ，实 其 腹 ，弱 其 志 ，强 其 骨 。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。使 夫 智 者 不 敢 为 也 。为 无 为 ， 则 无 不 治 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457493" y="2970525"/>
            <a:ext cx="553502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无为而治</a:t>
            </a:r>
            <a:endParaRPr lang="en-US" altLang="zh-CN" sz="10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尚 贤 ， 使 民 不 争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,</a:t>
            </a:r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贵 难 得 之 货 ， 使 民 不 为 盗 </a:t>
            </a:r>
            <a:r>
              <a:rPr lang="en-US" altLang="zh-CN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﹔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不 见 可 欲 ， 使 民 心 不 乱 。是 以 圣 人 之 治 ，虚 其 心 ，实 其 腹 ，弱 其 志 ，强 其 骨 。</a:t>
            </a:r>
          </a:p>
          <a:p>
            <a:r>
              <a:rPr lang="zh-CN" altLang="en-US" sz="1000" dirty="0">
                <a:latin typeface="FZQingKeBenYueSongS-R-GB" charset="0"/>
                <a:ea typeface="FZQingKeBenYueSongS-R-GB" charset="0"/>
                <a:cs typeface="FZQingKeBenYueSongS-R-GB" charset="0"/>
              </a:rPr>
              <a:t>常 使 民 无 知 无 欲 。使 夫 智 者 不 敢 为 也 。为 无 为 ， 则 无 不 治 。</a:t>
            </a:r>
          </a:p>
        </p:txBody>
      </p:sp>
    </p:spTree>
    <p:custDataLst>
      <p:tags r:id="rId1"/>
    </p:custDataLst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9063" y="-114300"/>
            <a:ext cx="12430125" cy="7086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799799" y="1170402"/>
            <a:ext cx="677444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4400" dirty="0">
                <a:latin typeface="+mj-ea"/>
                <a:ea typeface="+mj-ea"/>
                <a:cs typeface="yuweij Medium" charset="0"/>
              </a:rPr>
              <a:t>序</a:t>
            </a:r>
          </a:p>
          <a:p>
            <a:pPr algn="ctr">
              <a:lnSpc>
                <a:spcPct val="200000"/>
              </a:lnSpc>
            </a:pPr>
            <a:endParaRPr lang="zh-CN" altLang="en-US" sz="14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  <a:cs typeface="FZQingKeBenYueSongS-R-GB" charset="0"/>
              </a:rPr>
              <a:t>天 地 不 仁 ， 以 万 物 为 刍 狗 </a:t>
            </a:r>
            <a:r>
              <a:rPr lang="en-US" altLang="zh-CN" sz="1600" dirty="0">
                <a:latin typeface="+mj-ea"/>
                <a:ea typeface="+mj-ea"/>
                <a:cs typeface="FZQingKeBenYueSongS-R-GB" charset="0"/>
              </a:rPr>
              <a:t>﹔ </a:t>
            </a:r>
            <a:r>
              <a:rPr lang="zh-CN" altLang="en-US" sz="1600" dirty="0">
                <a:latin typeface="+mj-ea"/>
                <a:ea typeface="+mj-ea"/>
                <a:cs typeface="FZQingKeBenYueSongS-R-GB" charset="0"/>
              </a:rPr>
              <a:t>圣 人 不 仁 ， 以 百 姓 为 刍 狗 。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  <a:cs typeface="FZQingKeBenYueSongS-R-GB" charset="0"/>
              </a:rPr>
              <a:t>天 地 之 间 ， 其 犹 橐 龠 乎 。 虚 而 不 屈 ， 动 而 愈 出 。</a:t>
            </a:r>
          </a:p>
          <a:p>
            <a:pPr algn="ctr">
              <a:lnSpc>
                <a:spcPct val="200000"/>
              </a:lnSpc>
            </a:pPr>
            <a:r>
              <a:rPr lang="zh-CN" altLang="en-US" sz="1600" dirty="0">
                <a:latin typeface="+mj-ea"/>
                <a:ea typeface="+mj-ea"/>
                <a:cs typeface="FZQingKeBenYueSongS-R-GB" charset="0"/>
              </a:rPr>
              <a:t>多 言 数 穷 ， 不 如 守 中 。</a:t>
            </a:r>
          </a:p>
        </p:txBody>
      </p:sp>
    </p:spTree>
    <p:custDataLst>
      <p:tags r:id="rId1"/>
    </p:custDataLst>
  </p:cSld>
  <p:clrMapOvr>
    <a:masterClrMapping/>
  </p:clrMapOvr>
  <p:transition spd="slow">
    <p:dissolv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4533" y="1539125"/>
            <a:ext cx="6217467" cy="457809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058042" y="712773"/>
            <a:ext cx="677108" cy="31154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项目标题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47594" y="1694134"/>
            <a:ext cx="4062651" cy="5331697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1400" dirty="0">
                <a:latin typeface="+mj-ea"/>
                <a:ea typeface="+mj-ea"/>
                <a:cs typeface="FZQingKeBenYueSongS-R-GB" charset="0"/>
              </a:rPr>
              <a:t>道 可 道 ， 非 常 道 。 名 可 名 ， 非 常 名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无 名 天 地 之 始 </a:t>
            </a:r>
            <a:r>
              <a:rPr lang="en-US" altLang="zh-CN" sz="1400" dirty="0">
                <a:latin typeface="+mj-ea"/>
                <a:ea typeface="+mj-ea"/>
                <a:cs typeface="FZQingKeBenYueSongS-R-GB" charset="0"/>
              </a:rPr>
              <a:t>﹔ </a:t>
            </a: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有 名 万 物 之 母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故 常 无 ， 欲 以 观 其 妙 </a:t>
            </a:r>
            <a:r>
              <a:rPr lang="en-US" altLang="zh-CN" sz="1400" dirty="0">
                <a:latin typeface="+mj-ea"/>
                <a:ea typeface="+mj-ea"/>
                <a:cs typeface="FZQingKeBenYueSongS-R-GB" charset="0"/>
              </a:rPr>
              <a:t>﹔ </a:t>
            </a: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常 有 ， 欲 以 观 其 徼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此 两 者 ， 同 出 而 异 名 ， 同 谓 之 玄 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latin typeface="+mj-ea"/>
                <a:ea typeface="+mj-ea"/>
                <a:cs typeface="FZQingKeBenYueSongS-R-GB" charset="0"/>
              </a:rPr>
              <a:t>玄 之 又 玄 ， 众 妙 之 门 </a:t>
            </a:r>
          </a:p>
        </p:txBody>
      </p:sp>
    </p:spTree>
    <p:custDataLst>
      <p:tags r:id="rId1"/>
    </p:custDataLst>
  </p:cSld>
  <p:clrMapOvr>
    <a:masterClrMapping/>
  </p:clrMapOvr>
  <p:transition spd="slow">
    <p:whee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3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99298" y="0"/>
            <a:ext cx="5191570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074131" y="2257062"/>
            <a:ext cx="6667175" cy="2471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5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yuweij Medium" charset="0"/>
              </a:rPr>
              <a:t>终</a:t>
            </a:r>
            <a:endParaRPr kumimoji="1" lang="zh-CN" altLang="en-US" sz="115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  <a:cs typeface="yuweij Medium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2639029" y="2061514"/>
            <a:ext cx="9552972" cy="4796486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6583110" y="3197843"/>
            <a:ext cx="553998" cy="1640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4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道法自然 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213098" y="3170473"/>
            <a:ext cx="553998" cy="1640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4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项目标题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785212" y="3170472"/>
            <a:ext cx="553998" cy="1640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4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项目标题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305578" y="3170473"/>
            <a:ext cx="553998" cy="164037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2400" spc="6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无为而治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8210345" y="1440421"/>
            <a:ext cx="677108" cy="12662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kumimoji="1" lang="zh-CN" alt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+mj-ea"/>
                <a:ea typeface="+mj-ea"/>
                <a:cs typeface="yuweij Medium" charset="0"/>
              </a:rPr>
              <a:t>梗  概</a:t>
            </a:r>
          </a:p>
        </p:txBody>
      </p:sp>
      <p:sp>
        <p:nvSpPr>
          <p:cNvPr id="3" name="椭圆 2"/>
          <p:cNvSpPr/>
          <p:nvPr/>
        </p:nvSpPr>
        <p:spPr>
          <a:xfrm flipV="1">
            <a:off x="2527661" y="2888219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椭圆 19"/>
          <p:cNvSpPr/>
          <p:nvPr/>
        </p:nvSpPr>
        <p:spPr>
          <a:xfrm flipV="1">
            <a:off x="3990701" y="2888219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椭圆 20"/>
          <p:cNvSpPr/>
          <p:nvPr/>
        </p:nvSpPr>
        <p:spPr>
          <a:xfrm flipV="1">
            <a:off x="5430881" y="2895839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 flipV="1">
            <a:off x="6802481" y="2903459"/>
            <a:ext cx="72000" cy="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3" name="直线连接符 8"/>
          <p:cNvCxnSpPr/>
          <p:nvPr/>
        </p:nvCxnSpPr>
        <p:spPr>
          <a:xfrm flipH="1">
            <a:off x="8262427" y="1155091"/>
            <a:ext cx="5793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8"/>
          <p:cNvCxnSpPr/>
          <p:nvPr/>
        </p:nvCxnSpPr>
        <p:spPr>
          <a:xfrm flipH="1">
            <a:off x="8268523" y="2834539"/>
            <a:ext cx="5793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11"/>
          <p:cNvCxnSpPr/>
          <p:nvPr/>
        </p:nvCxnSpPr>
        <p:spPr>
          <a:xfrm>
            <a:off x="6602887" y="2639031"/>
            <a:ext cx="0" cy="2465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11"/>
          <p:cNvCxnSpPr/>
          <p:nvPr/>
        </p:nvCxnSpPr>
        <p:spPr>
          <a:xfrm>
            <a:off x="5192710" y="2640956"/>
            <a:ext cx="0" cy="2465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线连接符 11"/>
          <p:cNvCxnSpPr/>
          <p:nvPr/>
        </p:nvCxnSpPr>
        <p:spPr>
          <a:xfrm>
            <a:off x="3805680" y="2642881"/>
            <a:ext cx="0" cy="2465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11"/>
          <p:cNvCxnSpPr/>
          <p:nvPr/>
        </p:nvCxnSpPr>
        <p:spPr>
          <a:xfrm>
            <a:off x="2302907" y="2691110"/>
            <a:ext cx="0" cy="246537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7991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道法自然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749084" y="3198167"/>
            <a:ext cx="106938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————————————————————————————————————————————</a:t>
            </a:r>
            <a:endParaRPr lang="zh-CN" altLang="en-US" sz="2400" dirty="0">
              <a:latin typeface="禹卫书法行书简体&#10;" pitchFamily="2" charset="-122"/>
              <a:ea typeface="禹卫书法行书简体&#10;" pitchFamily="2" charset="-122"/>
              <a:cs typeface="yuweij Medium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5534" y="3187776"/>
            <a:ext cx="983427" cy="446809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-361101" y="3865096"/>
            <a:ext cx="41766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第一阶段 </a:t>
            </a:r>
          </a:p>
          <a:p>
            <a:pPr algn="ctr"/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97493" y="3180027"/>
            <a:ext cx="983427" cy="44680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500858" y="3865096"/>
            <a:ext cx="4176695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第三阶段 </a:t>
            </a:r>
          </a:p>
          <a:p>
            <a:pPr algn="ctr"/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419340">
            <a:off x="4011542" y="3218772"/>
            <a:ext cx="983427" cy="446809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2414909" y="2008298"/>
            <a:ext cx="417669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CN" altLang="en-US" sz="20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第二阶段 </a:t>
            </a:r>
          </a:p>
          <a:p>
            <a:pPr algn="ctr"/>
            <a:endParaRPr lang="zh-TW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1681674">
            <a:off x="9824509" y="3195525"/>
            <a:ext cx="983427" cy="446809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8227876" y="2008298"/>
            <a:ext cx="417669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900" dirty="0">
                <a:latin typeface="FZQingKeBenYueSongS-R-GB" charset="0"/>
                <a:ea typeface="FZQingKeBenYueSongS-R-GB" charset="0"/>
                <a:cs typeface="FZQingKeBenYueSongS-R-GB" charset="0"/>
              </a:rPr>
              <a:t> </a:t>
            </a:r>
            <a:endParaRPr lang="zh-CN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CN" altLang="en-US" sz="20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第四阶段 </a:t>
            </a:r>
          </a:p>
          <a:p>
            <a:pPr algn="ctr"/>
            <a:endParaRPr lang="zh-TW" altLang="en-US" sz="9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7991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道法自然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-70397" y="3823785"/>
            <a:ext cx="417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道法自然</a:t>
            </a:r>
            <a:endParaRPr lang="zh-CN" altLang="en-US" sz="105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  <p:cxnSp>
        <p:nvCxnSpPr>
          <p:cNvPr id="21" name="直线连接符 20"/>
          <p:cNvCxnSpPr/>
          <p:nvPr/>
        </p:nvCxnSpPr>
        <p:spPr>
          <a:xfrm>
            <a:off x="1244770" y="2496389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>
            <a:off x="1244770" y="2961847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>
            <a:off x="1244770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线连接符 23"/>
          <p:cNvCxnSpPr/>
          <p:nvPr/>
        </p:nvCxnSpPr>
        <p:spPr>
          <a:xfrm>
            <a:off x="3962358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线连接符 24"/>
          <p:cNvCxnSpPr/>
          <p:nvPr/>
        </p:nvCxnSpPr>
        <p:spPr>
          <a:xfrm>
            <a:off x="3962358" y="2961847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线连接符 25"/>
          <p:cNvCxnSpPr/>
          <p:nvPr/>
        </p:nvCxnSpPr>
        <p:spPr>
          <a:xfrm>
            <a:off x="3962358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线连接符 26"/>
          <p:cNvCxnSpPr/>
          <p:nvPr/>
        </p:nvCxnSpPr>
        <p:spPr>
          <a:xfrm>
            <a:off x="4808121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线连接符 28"/>
          <p:cNvCxnSpPr/>
          <p:nvPr/>
        </p:nvCxnSpPr>
        <p:spPr>
          <a:xfrm>
            <a:off x="6806687" y="2492145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线连接符 29"/>
          <p:cNvCxnSpPr/>
          <p:nvPr/>
        </p:nvCxnSpPr>
        <p:spPr>
          <a:xfrm>
            <a:off x="6806687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线连接符 31"/>
          <p:cNvCxnSpPr/>
          <p:nvPr/>
        </p:nvCxnSpPr>
        <p:spPr>
          <a:xfrm>
            <a:off x="6806687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线连接符 32"/>
          <p:cNvCxnSpPr/>
          <p:nvPr/>
        </p:nvCxnSpPr>
        <p:spPr>
          <a:xfrm>
            <a:off x="7652450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线连接符 33"/>
          <p:cNvCxnSpPr/>
          <p:nvPr/>
        </p:nvCxnSpPr>
        <p:spPr>
          <a:xfrm>
            <a:off x="9594858" y="3424756"/>
            <a:ext cx="1546363" cy="4244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线连接符 34"/>
          <p:cNvCxnSpPr/>
          <p:nvPr/>
        </p:nvCxnSpPr>
        <p:spPr>
          <a:xfrm>
            <a:off x="9594858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线连接符 35"/>
          <p:cNvCxnSpPr/>
          <p:nvPr/>
        </p:nvCxnSpPr>
        <p:spPr>
          <a:xfrm>
            <a:off x="10440621" y="2940651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线连接符 36"/>
          <p:cNvCxnSpPr/>
          <p:nvPr/>
        </p:nvCxnSpPr>
        <p:spPr>
          <a:xfrm>
            <a:off x="9594858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线连接符 37"/>
          <p:cNvCxnSpPr/>
          <p:nvPr/>
        </p:nvCxnSpPr>
        <p:spPr>
          <a:xfrm>
            <a:off x="10440621" y="2496389"/>
            <a:ext cx="700600" cy="0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2647191" y="3823785"/>
            <a:ext cx="417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道法自然</a:t>
            </a:r>
            <a:endParaRPr lang="zh-CN" altLang="en-US" sz="105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5491520" y="3823785"/>
            <a:ext cx="417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道法自然</a:t>
            </a:r>
            <a:endParaRPr lang="zh-CN" altLang="en-US" sz="105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8279691" y="3823785"/>
            <a:ext cx="4176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FZQingKeBenYueSongS-R-GB" charset="0"/>
                <a:ea typeface="FZQingKeBenYueSongS-R-GB" charset="0"/>
                <a:cs typeface="FZQingKeBenYueSongS-R-GB" charset="0"/>
              </a:rPr>
              <a:t>道法自然</a:t>
            </a:r>
            <a:endParaRPr lang="zh-CN" altLang="en-US" sz="105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道 可 道 ， 非 常 道  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ct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名 可 名 ， 非 常 名 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aintBrus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"/>
            <a:ext cx="12249150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792474" y="1189890"/>
            <a:ext cx="6352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yuweij Medium" charset="0"/>
              </a:rPr>
              <a:t>天人合一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7167" y="2172984"/>
            <a:ext cx="11505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  <a:cs typeface="FZQingKeBenYueSongS-R-GB" charset="0"/>
              </a:rPr>
              <a:t>天 下 皆 知 美 之 为 美 ， 斯 恶 已 ；皆 知 善 之 为 善 ， 斯 不 善 已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ChalkSketch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770" y="1666258"/>
            <a:ext cx="7670248" cy="352548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673930" y="3861218"/>
            <a:ext cx="7646002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3600" dirty="0"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  <a:endParaRPr lang="zh-CN" altLang="en-US" sz="11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r"/>
            <a:endParaRPr lang="zh-CN" altLang="en-US" sz="11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pPr algn="r"/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天 下 皆 知 美 之 为 美 ， 斯 恶 已 。皆 知 善 之 为 善 ， 斯 不 善 已 </a:t>
            </a:r>
          </a:p>
          <a:p>
            <a:pPr algn="r"/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有 无 相 生 ， 难 易 相 成 ， 长 短 相 形 ，高 下 相 盈 ， 音 声 相 和 ， 前 后 相 随 </a:t>
            </a:r>
          </a:p>
          <a:p>
            <a:pPr algn="r"/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恒 也 。 是 以 圣 人 处 无 为 之 事 ，行 不 言 之 教 </a:t>
            </a:r>
          </a:p>
          <a:p>
            <a:pPr algn="r"/>
            <a:r>
              <a:rPr lang="zh-CN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万 物 作 而 弗 始 ，生 而 弗 有 ， 为 而 弗 恃 ， 功 成 而 不 居 </a:t>
            </a:r>
          </a:p>
          <a:p>
            <a:pPr algn="r"/>
            <a:r>
              <a:rPr lang="zh-TW" altLang="en-US" sz="1200" dirty="0">
                <a:latin typeface="FZQingKeBenYueSongS-R-GB" charset="0"/>
                <a:ea typeface="FZQingKeBenYueSongS-R-GB" charset="0"/>
                <a:cs typeface="FZQingKeBenYueSongS-R-GB" charset="0"/>
              </a:rPr>
              <a:t>夫 唯 弗 居 ， 是 以 不 去 </a:t>
            </a:r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0491952" y="831324"/>
            <a:ext cx="861774" cy="57841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kumimoji="1" lang="en-US" altLang="zh-CN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——————————</a:t>
            </a:r>
            <a:endParaRPr kumimoji="1" lang="zh-CN" altLang="en-US" sz="4400" dirty="0">
              <a:solidFill>
                <a:schemeClr val="tx1">
                  <a:lumMod val="95000"/>
                  <a:lumOff val="5000"/>
                </a:schemeClr>
              </a:solidFill>
              <a:latin typeface="禹卫书法行书简体&#10;" pitchFamily="2" charset="-122"/>
              <a:ea typeface="禹卫书法行书简体&#10;" pitchFamily="2" charset="-122"/>
              <a:cs typeface="yuweij Medium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476288" y="1925118"/>
            <a:ext cx="1446550" cy="781609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sz="1200" dirty="0"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天 下 皆 知 美 之 为 美 ， 斯 恶 已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皆 知 善 之 为 善 ， 斯 不 善 已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有 无 相 生 ， 难 易 相 成 ， 长 短 相 形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高 下 相 盈 ， 音 声 相 和 ， 前 后 相 随 </a:t>
            </a:r>
          </a:p>
          <a:p>
            <a:r>
              <a:rPr lang="zh-CN" altLang="en-US" sz="1400" dirty="0">
                <a:latin typeface="FZQingKeBenYueSongS-R-GB" charset="0"/>
                <a:ea typeface="FZQingKeBenYueSongS-R-GB" charset="0"/>
                <a:cs typeface="FZQingKeBenYueSongS-R-GB" charset="0"/>
              </a:rPr>
              <a:t>恒 也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Brush/>
                    </a14:imgEffect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200150" y="1925119"/>
            <a:ext cx="6029990" cy="3596522"/>
          </a:xfrm>
          <a:prstGeom prst="rect">
            <a:avLst/>
          </a:prstGeom>
        </p:spPr>
      </p:pic>
      <p:cxnSp>
        <p:nvCxnSpPr>
          <p:cNvPr id="11" name="直线连接符 10"/>
          <p:cNvCxnSpPr/>
          <p:nvPr/>
        </p:nvCxnSpPr>
        <p:spPr>
          <a:xfrm>
            <a:off x="10922838" y="1925119"/>
            <a:ext cx="0" cy="3596522"/>
          </a:xfrm>
          <a:prstGeom prst="line">
            <a:avLst/>
          </a:prstGeom>
          <a:ln w="1143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61205"/>
            <a:ext cx="575188" cy="28671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452" y="262707"/>
            <a:ext cx="1371598" cy="6837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497778" y="2007236"/>
            <a:ext cx="9196443" cy="3659723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958329" y="262707"/>
            <a:ext cx="43579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1497778" y="2007236"/>
            <a:ext cx="2846444" cy="36597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031176" y="2913767"/>
            <a:ext cx="4663045" cy="18466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  <a:latin typeface="禹卫书法行书简体&#10;" pitchFamily="2" charset="-122"/>
                <a:ea typeface="禹卫书法行书简体&#10;" pitchFamily="2" charset="-122"/>
                <a:cs typeface="yuweij Medium" charset="0"/>
              </a:rPr>
              <a:t>天人合一</a:t>
            </a:r>
          </a:p>
          <a:p>
            <a:endParaRPr lang="zh-CN" altLang="en-US" sz="1200" dirty="0">
              <a:solidFill>
                <a:schemeClr val="bg1"/>
              </a:solidFill>
              <a:latin typeface="FZQingKeBenYueSongS-R-GB" charset="0"/>
              <a:ea typeface="FZQingKeBenYueSongS-R-GB" charset="0"/>
              <a:cs typeface="FZQingKeBenYueSongS-R-GB" charset="0"/>
            </a:endParaRPr>
          </a:p>
          <a:p>
            <a:r>
              <a:rPr lang="zh-CN" altLang="en-US" sz="1400" dirty="0">
                <a:solidFill>
                  <a:schemeClr val="bg1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天 下 皆 知 美 之 为 美 ， 斯 恶 已 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皆 知 善 之 为 善 ， 斯 不 善 已 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有 无 相 生 ， 难 易 相 成 ， 长 短 相 形 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高 下 相 盈 ， 音 声 相 和 ， 前 后 相 随 </a:t>
            </a:r>
          </a:p>
          <a:p>
            <a:r>
              <a:rPr lang="zh-CN" altLang="en-US" sz="1400" dirty="0">
                <a:solidFill>
                  <a:schemeClr val="bg1"/>
                </a:solidFill>
                <a:latin typeface="FZQingKeBenYueSongS-R-GB" charset="0"/>
                <a:ea typeface="FZQingKeBenYueSongS-R-GB" charset="0"/>
                <a:cs typeface="FZQingKeBenYueSongS-R-GB" charset="0"/>
              </a:rPr>
              <a:t>恒 也 </a:t>
            </a:r>
          </a:p>
        </p:txBody>
      </p:sp>
    </p:spTree>
    <p:custDataLst>
      <p:tags r:id="rId1"/>
    </p:custDataLst>
  </p:cSld>
  <p:clrMapOvr>
    <a:masterClrMapping/>
  </p:clrMapOvr>
  <p:transition spd="slow">
    <p:comb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LAYERS_CUSTOMIZATION" val="UEsDBBQAAgAIAPCSQke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ECAAAUAAIACADwkkJHiiTiqPoCAACwCAAAFAAAAAAAAAABAAAAAAAAAAAAdW5pdmVyc2FsL3BsYXllci54bWxQSwUGAAAAAAEAAQBCAAAALAMAAAAA"/>
  <p:tag name="ISPRING_PRESENTATION_TITLE" val="中国风古风PPT模板 (23)【（微信公众号：淘达人资料库）全程免费分享】"/>
  <p:tag name="ISPRING_UUID" val="{DB00469F-2A85-4540-9740-653510B49957}"/>
  <p:tag name="ISPRING_RESOURCE_FOLDER" val="E:\PPT模板资源\【132套】中国风PPT\中国风古风PPT模板 (23)【（微信公众号：淘达人资料库）全程免费分享】\"/>
  <p:tag name="ISPRING_PRESENTATION_PATH" val="E:\PPT模板资源\【132套】中国风PPT\中国风古风PPT模板 (23)【（微信公众号：淘达人资料库）全程免费分享】.pptx"/>
  <p:tag name="ISPRING_PROJECT_FOLDER_UPDATED" val="1"/>
  <p:tag name="ISPRING_PRESENTATION_INFO" val="&lt;?xml version=&quot;1.0&quot; encoding=&quot;UTF-8&quot; standalone=&quot;no&quot; ?&gt;&#10;&lt;presentation&gt;&#10;&#10;  &lt;slides&gt;&#10;    &lt;slide duration=&quot;5000&quot; id=&quot;{16979203-7A8F-4284-BA64-C098BACEDE80}&quot; pptId=&quot;293&quot; transitionDuration=&quot;1000&quot;/&gt;&#10;    &lt;slide duration=&quot;5000&quot; id=&quot;{961BA30F-E109-422E-8213-A05E08FC2FA6}&quot; pptId=&quot;291&quot; transitionDuration=&quot;1000&quot;/&gt;&#10;    &lt;slide duration=&quot;5000&quot; id=&quot;{C08B5AB0-09BB-4BE1-B258-34E85F05DAFF}&quot; pptId=&quot;258&quot; transitionDuration=&quot;1000&quot;/&gt;&#10;    &lt;slide duration=&quot;5000&quot; id=&quot;{FC112E87-A72F-480E-BFD3-30D366BC4C50}&quot; pptId=&quot;260&quot; transitionDuration=&quot;1000&quot;/&gt;&#10;    &lt;slide duration=&quot;5000&quot; id=&quot;{DC6AB86E-5EBC-4AC6-BCF2-4691A12E03F8}&quot; pptId=&quot;288&quot; transitionDuration=&quot;1000&quot;/&gt;&#10;    &lt;slide duration=&quot;5000&quot; id=&quot;{063ACB19-E296-4FDB-9CD7-DAF874EF3165}&quot; pptId=&quot;284&quot; transitionDuration=&quot;1000&quot;/&gt;&#10;    &lt;slide duration=&quot;5000&quot; id=&quot;{31D8B8A4-A82E-4DE2-B092-44C08175696F}&quot; pptId=&quot;261&quot; transitionDuration=&quot;1000&quot;/&gt;&#10;    &lt;slide duration=&quot;5000&quot; id=&quot;{959794BF-C06C-4D90-AB1B-029D6793B39A}&quot; pptId=&quot;274&quot; transitionDuration=&quot;1000&quot;/&gt;&#10;    &lt;slide duration=&quot;5000&quot; id=&quot;{BFF94D92-EBE3-4773-9702-84F5F1ABB6C6}&quot; pptId=&quot;286&quot; transitionDuration=&quot;1000&quot;/&gt;&#10;    &lt;slide duration=&quot;5000&quot; id=&quot;{B4E22B86-0E88-4FF8-8F26-8DD94F1F8129}&quot; pptId=&quot;289&quot; transitionDuration=&quot;1000&quot;/&gt;&#10;    &lt;slide duration=&quot;5000&quot; id=&quot;{B800F01E-5A4C-44CB-ABC3-2B308BF2E82A}&quot; pptId=&quot;283&quot; transitionDuration=&quot;1000&quot;/&gt;&#10;    &lt;slide duration=&quot;5000&quot; id=&quot;{5E73330C-AE05-43D3-B58B-C38C3306580D}&quot; pptId=&quot;269&quot; transitionDuration=&quot;1000&quot;/&gt;&#10;    &lt;slide duration=&quot;5000&quot; id=&quot;{16EE5595-3B58-47D0-B200-CFCB6E4F5F86}&quot; pptId=&quot;276&quot; transitionDuration=&quot;1000&quot;/&gt;&#10;    &lt;slide duration=&quot;5000&quot; id=&quot;{307A743D-DC09-427D-87A9-7CA745B080C2}&quot; pptId=&quot;277&quot; transitionDuration=&quot;1000&quot;/&gt;&#10;    &lt;slide duration=&quot;5000&quot; id=&quot;{D741E01E-BBB0-4374-A283-A212F45DC899}&quot; pptId=&quot;279&quot; transitionDuration=&quot;1000&quot;/&gt;&#10;    &lt;slide duration=&quot;5000&quot; id=&quot;{3F45C166-F499-4F0C-9257-6EF7452C184F}&quot; pptId=&quot;290&quot; transitionDuration=&quot;1000&quot;/&gt;&#10;    &lt;slide duration=&quot;5000&quot; id=&quot;{8C3BD96C-BA53-442C-8445-3DB296693F50}&quot; pptId=&quot;270&quot; transitionDuration=&quot;1000&quot;/&gt;&#10;    &lt;slide duration=&quot;5000&quot; id=&quot;{DC29DA3C-6778-4DFC-B3A5-050297684FAC}&quot; pptId=&quot;278&quot; transitionDuration=&quot;1000&quot;/&gt;&#10;    &lt;slide duration=&quot;5000&quot; id=&quot;{C1AB1FB7-E812-4D85-BEA5-3ADDB651B4BC}&quot; pptId=&quot;281&quot; transitionDuration=&quot;1000&quot;/&gt;&#10;    &lt;slide duration=&quot;5000&quot; id=&quot;{9E185082-510E-40AF-9D31-3350CB92DE21}&quot; pptId=&quot;292&quot; transitionDuration=&quot;1000&quot;/&gt;&#10;    &lt;slide duration=&quot;5000&quot; id=&quot;{23C79043-9C0E-42C3-9476-3D7DFA5564F4}&quot; pptId=&quot;272&quot; transitionDuration=&quot;1000&quot;/&gt;&#10;  &lt;/slides&gt;&#10;&#10;&lt;/presentation&gt;&#10;"/>
  <p:tag name="ISPRING_RESOURCE_PATHS_HASH_PRESENTER" val="77c3867ff7d6291def543983297cd579afb9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FF94D92-EBE3-4773-9702-84F5F1ABB6C6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4E22B86-0E88-4FF8-8F26-8DD94F1F8129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B800F01E-5A4C-44CB-ABC3-2B308BF2E82A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5E73330C-AE05-43D3-B58B-C38C3306580D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6EE5595-3B58-47D0-B200-CFCB6E4F5F86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07A743D-DC09-427D-87A9-7CA745B080C2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741E01E-BBB0-4374-A283-A212F45DC899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F45C166-F499-4F0C-9257-6EF7452C184F}"/>
  <p:tag name="GENSWF_ADVANCE_TIME" val="5"/>
  <p:tag name="ISPRING_CUSTOM_TIMING_USED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8C3BD96C-BA53-442C-8445-3DB296693F50}"/>
  <p:tag name="GENSWF_ADVANCE_TIME" val="5"/>
  <p:tag name="ISPRING_CUSTOM_TIMING_USED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C29DA3C-6778-4DFC-B3A5-050297684FAC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16979203-7A8F-4284-BA64-C098BACEDE80}"/>
  <p:tag name="GENSWF_ADVANCE_TIME" val="5"/>
  <p:tag name="ISPRING_CUSTOM_TIMING_USED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1AB1FB7-E812-4D85-BEA5-3ADDB651B4BC}"/>
  <p:tag name="GENSWF_ADVANCE_TIME" val="5"/>
  <p:tag name="ISPRING_CUSTOM_TIMING_USED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E185082-510E-40AF-9D31-3350CB92DE21}"/>
  <p:tag name="GENSWF_ADVANCE_TIME" val="5"/>
  <p:tag name="ISPRING_CUSTOM_TIMING_USED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23C79043-9C0E-42C3-9476-3D7DFA5564F4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61BA30F-E109-422E-8213-A05E08FC2FA6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C08B5AB0-09BB-4BE1-B258-34E85F05DAFF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FC112E87-A72F-480E-BFD3-30D366BC4C50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DC6AB86E-5EBC-4AC6-BCF2-4691A12E03F8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063ACB19-E296-4FDB-9CD7-DAF874EF3165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31D8B8A4-A82E-4DE2-B092-44C08175696F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959794BF-C06C-4D90-AB1B-029D6793B39A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中国风">
      <a:majorFont>
        <a:latin typeface="华文细黑"/>
        <a:ea typeface="方正清刻本悦宋简体"/>
        <a:cs typeface=""/>
      </a:majorFont>
      <a:minorFont>
        <a:latin typeface="华文细黑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kumimoji="1" sz="4400" dirty="0" smtClean="0">
            <a:solidFill>
              <a:schemeClr val="tx1">
                <a:lumMod val="95000"/>
                <a:lumOff val="5000"/>
              </a:schemeClr>
            </a:solidFill>
            <a:latin typeface="yuweij Medium" charset="0"/>
            <a:ea typeface="yuweij Medium" charset="0"/>
            <a:cs typeface="yuweij Medium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1585</Words>
  <Application>Microsoft Office PowerPoint</Application>
  <PresentationFormat>宽屏</PresentationFormat>
  <Paragraphs>201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FZQingKeBenYueSongS-R-GB</vt:lpstr>
      <vt:lpstr>方正清刻本悦宋简体</vt:lpstr>
      <vt:lpstr>华文细黑</vt:lpstr>
      <vt:lpstr>幼圆</vt:lpstr>
      <vt:lpstr>禹卫书法行书简体
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中国风古风PPT模板 (23)【（微信公众号：淘达人资料库）全程免费分享】</dc:title>
  <dc:subject>RP</dc:subject>
  <cp:keywords>RP</cp:keywords>
  <dc:description>RP</dc:description>
  <cp:lastModifiedBy>之灵 宇</cp:lastModifiedBy>
  <cp:revision>259</cp:revision>
  <cp:lastPrinted>2016-07-13T07:14:00Z</cp:lastPrinted>
  <dcterms:created xsi:type="dcterms:W3CDTF">2016-04-30T07:28:00Z</dcterms:created>
  <dcterms:modified xsi:type="dcterms:W3CDTF">2019-03-05T03:12:26Z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2052-10.8.0.5391</vt:lpwstr>
  </property>
</Properties>
</file>