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7"/>
  </p:notesMasterIdLst>
  <p:sldIdLst>
    <p:sldId id="524" r:id="rId2"/>
    <p:sldId id="531" r:id="rId3"/>
    <p:sldId id="537" r:id="rId4"/>
    <p:sldId id="528" r:id="rId5"/>
    <p:sldId id="532" r:id="rId6"/>
    <p:sldId id="529" r:id="rId7"/>
    <p:sldId id="525" r:id="rId8"/>
    <p:sldId id="526" r:id="rId9"/>
    <p:sldId id="536" r:id="rId10"/>
    <p:sldId id="530" r:id="rId11"/>
    <p:sldId id="535" r:id="rId12"/>
    <p:sldId id="534" r:id="rId13"/>
    <p:sldId id="527" r:id="rId14"/>
    <p:sldId id="533" r:id="rId15"/>
    <p:sldId id="29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56D831F-832C-449D-B785-25EAC68C8FD3}">
          <p14:sldIdLst>
            <p14:sldId id="524"/>
            <p14:sldId id="531"/>
            <p14:sldId id="537"/>
            <p14:sldId id="528"/>
            <p14:sldId id="532"/>
            <p14:sldId id="529"/>
            <p14:sldId id="525"/>
            <p14:sldId id="526"/>
            <p14:sldId id="536"/>
            <p14:sldId id="530"/>
            <p14:sldId id="535"/>
            <p14:sldId id="534"/>
            <p14:sldId id="527"/>
            <p14:sldId id="533"/>
            <p14:sldId id="296"/>
          </p14:sldIdLst>
        </p14:section>
        <p14:section name="backup" id="{EC4E2383-1F2D-4085-8AB7-C1F2333E1D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7106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6" pos="6516" userDrawn="1">
          <p15:clr>
            <a:srgbClr val="A4A3A4"/>
          </p15:clr>
        </p15:guide>
        <p15:guide id="7" pos="48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6D"/>
    <a:srgbClr val="326A82"/>
    <a:srgbClr val="01173D"/>
    <a:srgbClr val="A174BA"/>
    <a:srgbClr val="7983BD"/>
    <a:srgbClr val="6F4388"/>
    <a:srgbClr val="4A5595"/>
    <a:srgbClr val="06C3F0"/>
    <a:srgbClr val="178BD1"/>
    <a:srgbClr val="059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9434" autoAdjust="0"/>
  </p:normalViewPr>
  <p:slideViewPr>
    <p:cSldViewPr snapToGrid="0" showGuides="1">
      <p:cViewPr varScale="1">
        <p:scale>
          <a:sx n="72" d="100"/>
          <a:sy n="72" d="100"/>
        </p:scale>
        <p:origin x="630" y="72"/>
      </p:cViewPr>
      <p:guideLst>
        <p:guide orient="horz" pos="2092"/>
        <p:guide pos="7106"/>
        <p:guide pos="778"/>
        <p:guide pos="6516"/>
        <p:guide pos="4883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0ECD-74F5-4C6A-955F-E902F058A4E8}" type="datetimeFigureOut">
              <a:rPr lang="zh-CN" altLang="en-US" smtClean="0"/>
              <a:pPr/>
              <a:t>2019/3/16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F2980-540F-4F7F-A4CC-709C5E9803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2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15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2019/3/16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2019/3/16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2019/3/16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2019/3/16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2019/3/16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48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7400-0646-4690-B3CD-AFE7E0746041}" type="datetimeFigureOut">
              <a:rPr lang="zh-CN" altLang="en-US" smtClean="0"/>
              <a:pPr/>
              <a:t>2019/3/16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6" r:id="rId2"/>
    <p:sldLayoutId id="2147483787" r:id="rId3"/>
    <p:sldLayoutId id="2147483791" r:id="rId4"/>
    <p:sldLayoutId id="214748379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microsoft.com/office/2007/relationships/hdphoto" Target="../media/hdphoto16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0.jpeg"/><Relationship Id="rId1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18" Type="http://schemas.microsoft.com/office/2007/relationships/hdphoto" Target="../media/hdphoto8.wdp"/><Relationship Id="rId3" Type="http://schemas.openxmlformats.org/officeDocument/2006/relationships/image" Target="../media/image4.jpeg"/><Relationship Id="rId21" Type="http://schemas.openxmlformats.org/officeDocument/2006/relationships/image" Target="../media/image13.pn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microsoft.com/office/2007/relationships/hdphoto" Target="../media/hdphoto4.wdp"/><Relationship Id="rId19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42"/>
          <p:cNvSpPr/>
          <p:nvPr/>
        </p:nvSpPr>
        <p:spPr>
          <a:xfrm>
            <a:off x="3164127" y="2328023"/>
            <a:ext cx="623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Promoting &amp; Institutionalizing 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Innovation Culture</a:t>
            </a:r>
            <a:endParaRPr lang="zh-CN" altLang="zh-CN" sz="3600" i="1" dirty="0"/>
          </a:p>
        </p:txBody>
      </p:sp>
    </p:spTree>
    <p:extLst>
      <p:ext uri="{BB962C8B-B14F-4D97-AF65-F5344CB8AC3E}">
        <p14:creationId xmlns:p14="http://schemas.microsoft.com/office/powerpoint/2010/main" val="38579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67" name="Rounded Rectangle 11"/>
          <p:cNvSpPr/>
          <p:nvPr/>
        </p:nvSpPr>
        <p:spPr>
          <a:xfrm>
            <a:off x="775194" y="1986600"/>
            <a:ext cx="10807206" cy="301720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0"/>
                </a:schemeClr>
              </a:gs>
              <a:gs pos="0">
                <a:schemeClr val="accent1">
                  <a:lumMod val="75000"/>
                  <a:alpha val="3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grpSp>
        <p:nvGrpSpPr>
          <p:cNvPr id="68" name="组合 9"/>
          <p:cNvGrpSpPr/>
          <p:nvPr/>
        </p:nvGrpSpPr>
        <p:grpSpPr>
          <a:xfrm>
            <a:off x="775194" y="3048166"/>
            <a:ext cx="2017287" cy="1128520"/>
            <a:chOff x="775194" y="3302166"/>
            <a:chExt cx="2017287" cy="1128520"/>
          </a:xfrm>
        </p:grpSpPr>
        <p:sp>
          <p:nvSpPr>
            <p:cNvPr id="69" name="矩形 3"/>
            <p:cNvSpPr/>
            <p:nvPr/>
          </p:nvSpPr>
          <p:spPr>
            <a:xfrm>
              <a:off x="775194" y="3969021"/>
              <a:ext cx="20172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Interlocking with Partners &amp; Account team</a:t>
              </a:r>
            </a:p>
          </p:txBody>
        </p:sp>
        <p:grpSp>
          <p:nvGrpSpPr>
            <p:cNvPr id="70" name="Group 740"/>
            <p:cNvGrpSpPr>
              <a:grpSpLocks noChangeAspect="1"/>
            </p:cNvGrpSpPr>
            <p:nvPr/>
          </p:nvGrpSpPr>
          <p:grpSpPr bwMode="auto">
            <a:xfrm>
              <a:off x="1428286" y="3302166"/>
              <a:ext cx="647288" cy="555092"/>
              <a:chOff x="7349" y="-2816"/>
              <a:chExt cx="661" cy="567"/>
            </a:xfrm>
            <a:solidFill>
              <a:srgbClr val="0598BC"/>
            </a:solidFill>
          </p:grpSpPr>
          <p:sp>
            <p:nvSpPr>
              <p:cNvPr id="71" name="Freeform 741"/>
              <p:cNvSpPr>
                <a:spLocks/>
              </p:cNvSpPr>
              <p:nvPr/>
            </p:nvSpPr>
            <p:spPr bwMode="auto">
              <a:xfrm>
                <a:off x="7573" y="-2676"/>
                <a:ext cx="213" cy="427"/>
              </a:xfrm>
              <a:custGeom>
                <a:avLst/>
                <a:gdLst>
                  <a:gd name="T0" fmla="*/ 73 w 90"/>
                  <a:gd name="T1" fmla="*/ 0 h 181"/>
                  <a:gd name="T2" fmla="*/ 17 w 90"/>
                  <a:gd name="T3" fmla="*/ 0 h 181"/>
                  <a:gd name="T4" fmla="*/ 0 w 90"/>
                  <a:gd name="T5" fmla="*/ 17 h 181"/>
                  <a:gd name="T6" fmla="*/ 0 w 90"/>
                  <a:gd name="T7" fmla="*/ 93 h 181"/>
                  <a:gd name="T8" fmla="*/ 17 w 90"/>
                  <a:gd name="T9" fmla="*/ 110 h 181"/>
                  <a:gd name="T10" fmla="*/ 17 w 90"/>
                  <a:gd name="T11" fmla="*/ 110 h 181"/>
                  <a:gd name="T12" fmla="*/ 17 w 90"/>
                  <a:gd name="T13" fmla="*/ 164 h 181"/>
                  <a:gd name="T14" fmla="*/ 33 w 90"/>
                  <a:gd name="T15" fmla="*/ 181 h 181"/>
                  <a:gd name="T16" fmla="*/ 57 w 90"/>
                  <a:gd name="T17" fmla="*/ 181 h 181"/>
                  <a:gd name="T18" fmla="*/ 73 w 90"/>
                  <a:gd name="T19" fmla="*/ 164 h 181"/>
                  <a:gd name="T20" fmla="*/ 73 w 90"/>
                  <a:gd name="T21" fmla="*/ 110 h 181"/>
                  <a:gd name="T22" fmla="*/ 73 w 90"/>
                  <a:gd name="T23" fmla="*/ 110 h 181"/>
                  <a:gd name="T24" fmla="*/ 90 w 90"/>
                  <a:gd name="T25" fmla="*/ 93 h 181"/>
                  <a:gd name="T26" fmla="*/ 90 w 90"/>
                  <a:gd name="T27" fmla="*/ 17 h 181"/>
                  <a:gd name="T28" fmla="*/ 73 w 90"/>
                  <a:gd name="T2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81">
                    <a:moveTo>
                      <a:pt x="7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2"/>
                      <a:pt x="8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73"/>
                      <a:pt x="24" y="181"/>
                      <a:pt x="33" y="181"/>
                    </a:cubicBezTo>
                    <a:cubicBezTo>
                      <a:pt x="57" y="181"/>
                      <a:pt x="57" y="181"/>
                      <a:pt x="57" y="181"/>
                    </a:cubicBezTo>
                    <a:cubicBezTo>
                      <a:pt x="66" y="181"/>
                      <a:pt x="73" y="173"/>
                      <a:pt x="73" y="164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82" y="110"/>
                      <a:pt x="90" y="102"/>
                      <a:pt x="90" y="93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0" y="8"/>
                      <a:pt x="82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42"/>
              <p:cNvSpPr>
                <a:spLocks noChangeArrowheads="1"/>
              </p:cNvSpPr>
              <p:nvPr/>
            </p:nvSpPr>
            <p:spPr bwMode="auto">
              <a:xfrm>
                <a:off x="7616" y="-2816"/>
                <a:ext cx="127" cy="1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743"/>
              <p:cNvSpPr>
                <a:spLocks/>
              </p:cNvSpPr>
              <p:nvPr/>
            </p:nvSpPr>
            <p:spPr bwMode="auto">
              <a:xfrm>
                <a:off x="7831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7 w 76"/>
                  <a:gd name="T15" fmla="*/ 154 h 154"/>
                  <a:gd name="T16" fmla="*/ 48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7" y="154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44"/>
              <p:cNvSpPr>
                <a:spLocks noChangeArrowheads="1"/>
              </p:cNvSpPr>
              <p:nvPr/>
            </p:nvSpPr>
            <p:spPr bwMode="auto">
              <a:xfrm>
                <a:off x="7866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745"/>
              <p:cNvSpPr>
                <a:spLocks/>
              </p:cNvSpPr>
              <p:nvPr/>
            </p:nvSpPr>
            <p:spPr bwMode="auto">
              <a:xfrm>
                <a:off x="7349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8 w 76"/>
                  <a:gd name="T15" fmla="*/ 154 h 154"/>
                  <a:gd name="T16" fmla="*/ 49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8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46"/>
              <p:cNvSpPr>
                <a:spLocks noChangeArrowheads="1"/>
              </p:cNvSpPr>
              <p:nvPr/>
            </p:nvSpPr>
            <p:spPr bwMode="auto">
              <a:xfrm>
                <a:off x="7384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7" name="组合 8"/>
          <p:cNvGrpSpPr/>
          <p:nvPr/>
        </p:nvGrpSpPr>
        <p:grpSpPr>
          <a:xfrm>
            <a:off x="2842982" y="3113914"/>
            <a:ext cx="1314784" cy="1062772"/>
            <a:chOff x="2842982" y="3367914"/>
            <a:chExt cx="1314784" cy="1062772"/>
          </a:xfrm>
        </p:grpSpPr>
        <p:sp>
          <p:nvSpPr>
            <p:cNvPr id="78" name="矩形 4"/>
            <p:cNvSpPr/>
            <p:nvPr/>
          </p:nvSpPr>
          <p:spPr>
            <a:xfrm>
              <a:off x="2842982" y="3969021"/>
              <a:ext cx="13147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Understanding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of the market </a:t>
              </a:r>
            </a:p>
          </p:txBody>
        </p:sp>
        <p:pic>
          <p:nvPicPr>
            <p:cNvPr id="79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  <a14:imgEffect>
                        <a14:brightnessContrast bright="-22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4458" r="3293" b="779"/>
            <a:stretch/>
          </p:blipFill>
          <p:spPr bwMode="auto">
            <a:xfrm>
              <a:off x="3164682" y="3367914"/>
              <a:ext cx="615948" cy="454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组合 7"/>
          <p:cNvGrpSpPr/>
          <p:nvPr/>
        </p:nvGrpSpPr>
        <p:grpSpPr>
          <a:xfrm>
            <a:off x="4208267" y="3063642"/>
            <a:ext cx="1383712" cy="1113044"/>
            <a:chOff x="4208267" y="3317642"/>
            <a:chExt cx="1383712" cy="1113044"/>
          </a:xfrm>
        </p:grpSpPr>
        <p:sp>
          <p:nvSpPr>
            <p:cNvPr id="81" name="矩形 5"/>
            <p:cNvSpPr/>
            <p:nvPr/>
          </p:nvSpPr>
          <p:spPr>
            <a:xfrm>
              <a:off x="4208267" y="3969021"/>
              <a:ext cx="13837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Focus on cost &amp;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Cost innovation</a:t>
              </a:r>
            </a:p>
          </p:txBody>
        </p:sp>
        <p:pic>
          <p:nvPicPr>
            <p:cNvPr id="82" name="Picture 2" descr="http://upload.wikimedia.org/wikipedia/commons/thumb/5/55/Magnifying_glass_icon.svg/489px-Magnifying_glass_icon.svg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626" y="3317642"/>
              <a:ext cx="518834" cy="524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组合 2"/>
          <p:cNvGrpSpPr/>
          <p:nvPr/>
        </p:nvGrpSpPr>
        <p:grpSpPr>
          <a:xfrm>
            <a:off x="5642480" y="3036445"/>
            <a:ext cx="1406154" cy="1140241"/>
            <a:chOff x="5642480" y="3290445"/>
            <a:chExt cx="1406154" cy="1140241"/>
          </a:xfrm>
        </p:grpSpPr>
        <p:sp>
          <p:nvSpPr>
            <p:cNvPr id="84" name="矩形 6"/>
            <p:cNvSpPr/>
            <p:nvPr/>
          </p:nvSpPr>
          <p:spPr>
            <a:xfrm>
              <a:off x="5642480" y="3969021"/>
              <a:ext cx="1406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Innovate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Product features</a:t>
              </a:r>
              <a:endParaRPr lang="en-US" altLang="zh-CN" sz="1600" b="1" dirty="0">
                <a:solidFill>
                  <a:srgbClr val="111111"/>
                </a:solidFill>
                <a:latin typeface="Arial"/>
              </a:endParaRPr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black">
            <a:xfrm rot="17892850">
              <a:off x="5941277" y="3352169"/>
              <a:ext cx="578533" cy="455086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rgbClr val="E78D37"/>
            </a:solidFill>
            <a:ln>
              <a:noFill/>
            </a:ln>
            <a:extLst/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7099135" y="3053990"/>
            <a:ext cx="1295547" cy="1122696"/>
            <a:chOff x="7099135" y="3307990"/>
            <a:chExt cx="1295547" cy="1122696"/>
          </a:xfrm>
        </p:grpSpPr>
        <p:sp>
          <p:nvSpPr>
            <p:cNvPr id="87" name="矩形 7"/>
            <p:cNvSpPr/>
            <p:nvPr/>
          </p:nvSpPr>
          <p:spPr>
            <a:xfrm>
              <a:off x="7099135" y="3969021"/>
              <a:ext cx="12955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Leverage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eco-system</a:t>
              </a:r>
            </a:p>
          </p:txBody>
        </p:sp>
        <p:sp>
          <p:nvSpPr>
            <p:cNvPr id="88" name="Freeform 72"/>
            <p:cNvSpPr>
              <a:spLocks noEditPoints="1"/>
            </p:cNvSpPr>
            <p:nvPr/>
          </p:nvSpPr>
          <p:spPr bwMode="auto">
            <a:xfrm>
              <a:off x="7441429" y="3307990"/>
              <a:ext cx="542467" cy="543444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组合 4"/>
          <p:cNvGrpSpPr/>
          <p:nvPr/>
        </p:nvGrpSpPr>
        <p:grpSpPr>
          <a:xfrm>
            <a:off x="8445183" y="3062589"/>
            <a:ext cx="1646605" cy="1114097"/>
            <a:chOff x="8445183" y="3316589"/>
            <a:chExt cx="1646605" cy="1114097"/>
          </a:xfrm>
        </p:grpSpPr>
        <p:sp>
          <p:nvSpPr>
            <p:cNvPr id="90" name="矩形 8"/>
            <p:cNvSpPr/>
            <p:nvPr/>
          </p:nvSpPr>
          <p:spPr>
            <a:xfrm>
              <a:off x="8445183" y="3969021"/>
              <a:ext cx="16466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Develop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talent and Expertise</a:t>
              </a:r>
            </a:p>
          </p:txBody>
        </p:sp>
        <p:grpSp>
          <p:nvGrpSpPr>
            <p:cNvPr id="91" name="Group 15"/>
            <p:cNvGrpSpPr/>
            <p:nvPr/>
          </p:nvGrpSpPr>
          <p:grpSpPr bwMode="black">
            <a:xfrm>
              <a:off x="8869114" y="3316589"/>
              <a:ext cx="647026" cy="526246"/>
              <a:chOff x="5184775" y="225425"/>
              <a:chExt cx="1500188" cy="1220788"/>
            </a:xfrm>
            <a:solidFill>
              <a:srgbClr val="008647"/>
            </a:solidFill>
          </p:grpSpPr>
          <p:sp>
            <p:nvSpPr>
              <p:cNvPr id="92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5" name="组合 6"/>
          <p:cNvGrpSpPr/>
          <p:nvPr/>
        </p:nvGrpSpPr>
        <p:grpSpPr>
          <a:xfrm>
            <a:off x="10142291" y="3045582"/>
            <a:ext cx="1366080" cy="1131104"/>
            <a:chOff x="10142291" y="3299582"/>
            <a:chExt cx="1366080" cy="1131104"/>
          </a:xfrm>
        </p:grpSpPr>
        <p:sp>
          <p:nvSpPr>
            <p:cNvPr id="96" name="矩形 9"/>
            <p:cNvSpPr/>
            <p:nvPr/>
          </p:nvSpPr>
          <p:spPr>
            <a:xfrm>
              <a:off x="10142291" y="3969021"/>
              <a:ext cx="1366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Drive Flexibility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and Speed</a:t>
              </a:r>
            </a:p>
          </p:txBody>
        </p:sp>
        <p:sp>
          <p:nvSpPr>
            <p:cNvPr id="97" name="Freeform 58"/>
            <p:cNvSpPr>
              <a:spLocks noEditPoints="1"/>
            </p:cNvSpPr>
            <p:nvPr/>
          </p:nvSpPr>
          <p:spPr bwMode="black">
            <a:xfrm>
              <a:off x="10527754" y="3299582"/>
              <a:ext cx="494028" cy="560260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4A5595"/>
            </a:solidFill>
            <a:ln>
              <a:noFill/>
            </a:ln>
          </p:spPr>
          <p:txBody>
            <a:bodyPr vert="horz" wrap="square" lIns="61720" tIns="30860" rIns="61720" bIns="308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98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</p:spTree>
    <p:extLst>
      <p:ext uri="{BB962C8B-B14F-4D97-AF65-F5344CB8AC3E}">
        <p14:creationId xmlns:p14="http://schemas.microsoft.com/office/powerpoint/2010/main" val="26172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7" grpId="0" animBg="1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7415">
            <a:off x="9240272" y="3426518"/>
            <a:ext cx="2472807" cy="31045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34" name="减号 165"/>
          <p:cNvSpPr/>
          <p:nvPr/>
        </p:nvSpPr>
        <p:spPr>
          <a:xfrm>
            <a:off x="4394525" y="1744686"/>
            <a:ext cx="269875" cy="179388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减号 166"/>
          <p:cNvSpPr/>
          <p:nvPr/>
        </p:nvSpPr>
        <p:spPr>
          <a:xfrm>
            <a:off x="4413575" y="2978346"/>
            <a:ext cx="269875" cy="180975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27899" y="1951061"/>
            <a:ext cx="4920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43774" y="3243459"/>
            <a:ext cx="4630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  <a:ea typeface="+mj-ea"/>
              </a:rPr>
              <a:t>Natalie has extensive experience working with children and adults in educational, community and clinical settings. She is a full member and a Registered Psychologist with the Singapore Psychological Society (SPS). She is also an Associate Member with the American Psychological Association (APA).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49629" y="2723748"/>
            <a:ext cx="26456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4618818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aphicFrame>
        <p:nvGraphicFramePr>
          <p:cNvPr id="78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41883"/>
              </p:ext>
            </p:extLst>
          </p:nvPr>
        </p:nvGraphicFramePr>
        <p:xfrm>
          <a:off x="884150" y="2897647"/>
          <a:ext cx="2638977" cy="131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33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Project Name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Employees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26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AIP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kern="1200" dirty="0">
                          <a:solidFill>
                            <a:schemeClr val="bg1"/>
                          </a:solidFill>
                        </a:rPr>
                        <a:t>Next- Gen Collaboration </a:t>
                      </a:r>
                      <a:br>
                        <a:rPr lang="en-US" altLang="zh-CN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zh-CN" sz="900" b="1" dirty="0">
                          <a:solidFill>
                            <a:schemeClr val="bg1"/>
                          </a:solidFill>
                        </a:rPr>
                        <a:t>Cloud- Based Video Shop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Sijia Chen, Eleanor Li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Tech Fund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World Connect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Henry</a:t>
                      </a:r>
                      <a:r>
                        <a:rPr lang="en-US" sz="900" b="1" kern="1200" baseline="0" dirty="0">
                          <a:solidFill>
                            <a:schemeClr val="bg1"/>
                          </a:solidFill>
                        </a:rPr>
                        <a:t> Wang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" name="圆角矩形 78"/>
          <p:cNvSpPr/>
          <p:nvPr/>
        </p:nvSpPr>
        <p:spPr>
          <a:xfrm>
            <a:off x="874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80" name="圆角矩形 79"/>
          <p:cNvSpPr/>
          <p:nvPr/>
        </p:nvSpPr>
        <p:spPr>
          <a:xfrm>
            <a:off x="874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81" name="组合 12"/>
          <p:cNvGrpSpPr/>
          <p:nvPr/>
        </p:nvGrpSpPr>
        <p:grpSpPr>
          <a:xfrm>
            <a:off x="371380" y="2287272"/>
            <a:ext cx="3688079" cy="2531272"/>
            <a:chOff x="4050255" y="3112196"/>
            <a:chExt cx="3688079" cy="2531272"/>
          </a:xfrm>
        </p:grpSpPr>
        <p:sp>
          <p:nvSpPr>
            <p:cNvPr id="82" name="圆角矩形 81"/>
            <p:cNvSpPr/>
            <p:nvPr/>
          </p:nvSpPr>
          <p:spPr>
            <a:xfrm>
              <a:off x="4438875" y="3640039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grpSp>
          <p:nvGrpSpPr>
            <p:cNvPr id="83" name="组合 51"/>
            <p:cNvGrpSpPr/>
            <p:nvPr/>
          </p:nvGrpSpPr>
          <p:grpSpPr>
            <a:xfrm>
              <a:off x="4050255" y="5120792"/>
              <a:ext cx="3688079" cy="522676"/>
              <a:chOff x="822794" y="2486858"/>
              <a:chExt cx="2736843" cy="522676"/>
            </a:xfrm>
          </p:grpSpPr>
          <p:sp>
            <p:nvSpPr>
              <p:cNvPr id="87" name="圆角矩形 86"/>
              <p:cNvSpPr/>
              <p:nvPr/>
            </p:nvSpPr>
            <p:spPr>
              <a:xfrm rot="10800000" flipH="1" flipV="1">
                <a:off x="1111180" y="2486858"/>
                <a:ext cx="2145719" cy="522676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822794" y="2526308"/>
                <a:ext cx="27368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Idea Incubation </a:t>
                </a:r>
              </a:p>
              <a:p>
                <a:pPr algn="ctr" defTabSz="342813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(Accelerated Innovation Program)</a:t>
                </a:r>
              </a:p>
            </p:txBody>
          </p:sp>
        </p:grpSp>
        <p:grpSp>
          <p:nvGrpSpPr>
            <p:cNvPr id="84" name="组合 10"/>
            <p:cNvGrpSpPr/>
            <p:nvPr/>
          </p:nvGrpSpPr>
          <p:grpSpPr>
            <a:xfrm>
              <a:off x="4438875" y="3112196"/>
              <a:ext cx="2880360" cy="531772"/>
              <a:chOff x="4438875" y="3112196"/>
              <a:chExt cx="2880360" cy="531772"/>
            </a:xfrm>
          </p:grpSpPr>
          <p:sp>
            <p:nvSpPr>
              <p:cNvPr id="85" name="圆角矩形 84"/>
              <p:cNvSpPr/>
              <p:nvPr/>
            </p:nvSpPr>
            <p:spPr>
              <a:xfrm rot="10800000" flipH="1" flipV="1">
                <a:off x="4438875" y="3112196"/>
                <a:ext cx="2880360" cy="53177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0B3B57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887435" y="3198260"/>
                <a:ext cx="1983235" cy="347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AIP &amp; Tech Fund</a:t>
                </a:r>
              </a:p>
            </p:txBody>
          </p:sp>
        </p:grpSp>
      </p:grpSp>
      <p:grpSp>
        <p:nvGrpSpPr>
          <p:cNvPr id="89" name="组合 13"/>
          <p:cNvGrpSpPr/>
          <p:nvPr/>
        </p:nvGrpSpPr>
        <p:grpSpPr>
          <a:xfrm>
            <a:off x="4168230" y="2287272"/>
            <a:ext cx="3508954" cy="2532553"/>
            <a:chOff x="7847105" y="3112196"/>
            <a:chExt cx="3508954" cy="2532553"/>
          </a:xfrm>
        </p:grpSpPr>
        <p:sp>
          <p:nvSpPr>
            <p:cNvPr id="90" name="圆角矩形 89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1" name="圆角矩形 90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93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94" name="圆角矩形 93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151" name="矩形 150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pSp>
        <p:nvGrpSpPr>
          <p:cNvPr id="152" name="组合 13"/>
          <p:cNvGrpSpPr/>
          <p:nvPr/>
        </p:nvGrpSpPr>
        <p:grpSpPr>
          <a:xfrm>
            <a:off x="7724570" y="2295638"/>
            <a:ext cx="3508954" cy="2532553"/>
            <a:chOff x="7847105" y="3112196"/>
            <a:chExt cx="3508954" cy="2532553"/>
          </a:xfrm>
        </p:grpSpPr>
        <p:sp>
          <p:nvSpPr>
            <p:cNvPr id="153" name="圆角矩形 152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54" name="圆角矩形 153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156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57" name="圆角矩形 156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1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 animBg="1"/>
      <p:bldP spid="80" grpId="0" animBg="1"/>
      <p:bldP spid="96" grpId="0"/>
      <p:bldP spid="97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图文框 99"/>
          <p:cNvSpPr/>
          <p:nvPr/>
        </p:nvSpPr>
        <p:spPr>
          <a:xfrm>
            <a:off x="2129455" y="2940902"/>
            <a:ext cx="213828" cy="21382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8" name="图文框 100"/>
          <p:cNvSpPr/>
          <p:nvPr/>
        </p:nvSpPr>
        <p:spPr>
          <a:xfrm>
            <a:off x="3919760" y="3418643"/>
            <a:ext cx="286206" cy="286206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9" name="图文框 105"/>
          <p:cNvSpPr/>
          <p:nvPr/>
        </p:nvSpPr>
        <p:spPr>
          <a:xfrm>
            <a:off x="8624174" y="2505464"/>
            <a:ext cx="192532" cy="192532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70" name="组合 30"/>
          <p:cNvGrpSpPr/>
          <p:nvPr/>
        </p:nvGrpSpPr>
        <p:grpSpPr>
          <a:xfrm>
            <a:off x="6487138" y="2565252"/>
            <a:ext cx="1376699" cy="899861"/>
            <a:chOff x="6529502" y="3102631"/>
            <a:chExt cx="810426" cy="529724"/>
          </a:xfrm>
        </p:grpSpPr>
        <p:sp>
          <p:nvSpPr>
            <p:cNvPr id="71" name="圆角矩形 70"/>
            <p:cNvSpPr/>
            <p:nvPr/>
          </p:nvSpPr>
          <p:spPr>
            <a:xfrm>
              <a:off x="6529502" y="3102631"/>
              <a:ext cx="810425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72" name="Picture 6" descr="WP_20140116_012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90"/>
            <a:stretch/>
          </p:blipFill>
          <p:spPr>
            <a:xfrm>
              <a:off x="6529502" y="3104143"/>
              <a:ext cx="810426" cy="528212"/>
            </a:xfrm>
            <a:prstGeom prst="roundRect">
              <a:avLst>
                <a:gd name="adj" fmla="val 7402"/>
              </a:avLst>
            </a:prstGeom>
          </p:spPr>
        </p:pic>
      </p:grpSp>
      <p:grpSp>
        <p:nvGrpSpPr>
          <p:cNvPr id="73" name="组合 2"/>
          <p:cNvGrpSpPr/>
          <p:nvPr/>
        </p:nvGrpSpPr>
        <p:grpSpPr>
          <a:xfrm>
            <a:off x="4251444" y="2263955"/>
            <a:ext cx="2177375" cy="1788299"/>
            <a:chOff x="6321724" y="3916934"/>
            <a:chExt cx="2177375" cy="1788299"/>
          </a:xfrm>
        </p:grpSpPr>
        <p:sp>
          <p:nvSpPr>
            <p:cNvPr id="74" name="圆角矩形 73"/>
            <p:cNvSpPr/>
            <p:nvPr/>
          </p:nvSpPr>
          <p:spPr>
            <a:xfrm>
              <a:off x="6321724" y="3916934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75" name="TextBox 12"/>
            <p:cNvSpPr txBox="1"/>
            <p:nvPr/>
          </p:nvSpPr>
          <p:spPr>
            <a:xfrm>
              <a:off x="6477889" y="4248681"/>
              <a:ext cx="202121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0" i="1" dirty="0">
                  <a:solidFill>
                    <a:srgbClr val="326A82"/>
                  </a:solidFill>
                </a:rPr>
                <a:t>Hangzhou</a:t>
              </a:r>
              <a:r>
                <a:rPr lang="en-US" altLang="zh-CN" sz="2000" i="1" dirty="0">
                  <a:solidFill>
                    <a:srgbClr val="326A82"/>
                  </a:solidFill>
                </a:rPr>
                <a:t> </a:t>
              </a:r>
            </a:p>
            <a:p>
              <a:r>
                <a:rPr lang="en-US" altLang="zh-CN" sz="2000" i="1" dirty="0">
                  <a:solidFill>
                    <a:srgbClr val="326A82"/>
                  </a:solidFill>
                </a:rPr>
                <a:t>PAB Patent</a:t>
              </a:r>
            </a:p>
            <a:p>
              <a:r>
                <a:rPr lang="en-US" altLang="zh-CN" sz="2200" i="1" dirty="0">
                  <a:solidFill>
                    <a:srgbClr val="326A82"/>
                  </a:solidFill>
                </a:rPr>
                <a:t>Workshop</a:t>
              </a:r>
            </a:p>
            <a:p>
              <a:endParaRPr lang="en-US" sz="2000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76" name="组合 136"/>
          <p:cNvGrpSpPr/>
          <p:nvPr/>
        </p:nvGrpSpPr>
        <p:grpSpPr>
          <a:xfrm>
            <a:off x="4495139" y="4175875"/>
            <a:ext cx="968645" cy="968645"/>
            <a:chOff x="4606781" y="5188158"/>
            <a:chExt cx="351078" cy="351078"/>
          </a:xfrm>
        </p:grpSpPr>
        <p:pic>
          <p:nvPicPr>
            <p:cNvPr id="77" name="Picture 10" descr="UX&amp;New Product Concept5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80"/>
            <a:stretch/>
          </p:blipFill>
          <p:spPr>
            <a:xfrm>
              <a:off x="4651899" y="5227653"/>
              <a:ext cx="275208" cy="285398"/>
            </a:xfrm>
            <a:prstGeom prst="rect">
              <a:avLst/>
            </a:prstGeom>
          </p:spPr>
        </p:pic>
        <p:sp>
          <p:nvSpPr>
            <p:cNvPr id="78" name="图文框 138"/>
            <p:cNvSpPr/>
            <p:nvPr/>
          </p:nvSpPr>
          <p:spPr>
            <a:xfrm>
              <a:off x="4606781" y="5188158"/>
              <a:ext cx="351078" cy="351078"/>
            </a:xfrm>
            <a:prstGeom prst="fram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79" name="组合 24"/>
          <p:cNvGrpSpPr/>
          <p:nvPr/>
        </p:nvGrpSpPr>
        <p:grpSpPr>
          <a:xfrm>
            <a:off x="6134449" y="3699757"/>
            <a:ext cx="1661469" cy="1546860"/>
            <a:chOff x="3420437" y="4570818"/>
            <a:chExt cx="796019" cy="796019"/>
          </a:xfrm>
        </p:grpSpPr>
        <p:pic>
          <p:nvPicPr>
            <p:cNvPr id="80" name="Picture 4" descr="UX&amp;New Product Concept2.jpg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12" y="4633549"/>
              <a:ext cx="676593" cy="697533"/>
            </a:xfrm>
            <a:prstGeom prst="rect">
              <a:avLst/>
            </a:prstGeom>
          </p:spPr>
        </p:pic>
        <p:sp>
          <p:nvSpPr>
            <p:cNvPr id="81" name="图文框 102"/>
            <p:cNvSpPr/>
            <p:nvPr/>
          </p:nvSpPr>
          <p:spPr>
            <a:xfrm>
              <a:off x="3420437" y="4570818"/>
              <a:ext cx="796019" cy="796019"/>
            </a:xfrm>
            <a:prstGeom prst="frame">
              <a:avLst>
                <a:gd name="adj1" fmla="val 8353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82" name="组合 29"/>
          <p:cNvGrpSpPr/>
          <p:nvPr/>
        </p:nvGrpSpPr>
        <p:grpSpPr>
          <a:xfrm>
            <a:off x="5576229" y="4494296"/>
            <a:ext cx="904936" cy="824701"/>
            <a:chOff x="5363392" y="4978363"/>
            <a:chExt cx="575609" cy="524573"/>
          </a:xfrm>
        </p:grpSpPr>
        <p:sp>
          <p:nvSpPr>
            <p:cNvPr id="83" name="圆角矩形 82"/>
            <p:cNvSpPr/>
            <p:nvPr/>
          </p:nvSpPr>
          <p:spPr>
            <a:xfrm>
              <a:off x="5363393" y="4978363"/>
              <a:ext cx="575608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84" name="Picture 2" descr="Patent workshop kick-off Apr.2013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1" r="8689"/>
            <a:stretch/>
          </p:blipFill>
          <p:spPr>
            <a:xfrm>
              <a:off x="5363392" y="4978364"/>
              <a:ext cx="575609" cy="524572"/>
            </a:xfrm>
            <a:prstGeom prst="roundRect">
              <a:avLst>
                <a:gd name="adj" fmla="val 4378"/>
              </a:avLst>
            </a:prstGeom>
          </p:spPr>
        </p:pic>
      </p:grpSp>
      <p:grpSp>
        <p:nvGrpSpPr>
          <p:cNvPr id="85" name="组合 1"/>
          <p:cNvGrpSpPr/>
          <p:nvPr/>
        </p:nvGrpSpPr>
        <p:grpSpPr>
          <a:xfrm>
            <a:off x="2389971" y="3835922"/>
            <a:ext cx="2350226" cy="1788299"/>
            <a:chOff x="4000536" y="2918395"/>
            <a:chExt cx="2350226" cy="1788299"/>
          </a:xfrm>
        </p:grpSpPr>
        <p:sp>
          <p:nvSpPr>
            <p:cNvPr id="86" name="圆角矩形 85"/>
            <p:cNvSpPr/>
            <p:nvPr/>
          </p:nvSpPr>
          <p:spPr>
            <a:xfrm>
              <a:off x="4188854" y="291839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87" name="矩形 86"/>
            <p:cNvSpPr/>
            <p:nvPr/>
          </p:nvSpPr>
          <p:spPr>
            <a:xfrm>
              <a:off x="4000536" y="3403875"/>
              <a:ext cx="23502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Hangzhou</a:t>
              </a:r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ctr"/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Innovation Day</a:t>
              </a:r>
              <a:endParaRPr lang="zh-CN" altLang="en-US" sz="1600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377985" y="4327832"/>
            <a:ext cx="2350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Hangzhou</a:t>
            </a:r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 Day</a:t>
            </a:r>
            <a:endParaRPr lang="zh-CN" altLang="en-US" sz="16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2"/>
          <p:cNvSpPr txBox="1"/>
          <p:nvPr/>
        </p:nvSpPr>
        <p:spPr>
          <a:xfrm>
            <a:off x="4410594" y="2580154"/>
            <a:ext cx="20212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Hangzhou</a:t>
            </a:r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 </a:t>
            </a:r>
          </a:p>
          <a:p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PAB Patent</a:t>
            </a:r>
          </a:p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Workshop</a:t>
            </a:r>
          </a:p>
          <a:p>
            <a:endParaRPr lang="en-US" sz="20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</a:endParaRPr>
          </a:p>
        </p:txBody>
      </p:sp>
      <p:grpSp>
        <p:nvGrpSpPr>
          <p:cNvPr id="90" name="组合 4"/>
          <p:cNvGrpSpPr/>
          <p:nvPr/>
        </p:nvGrpSpPr>
        <p:grpSpPr>
          <a:xfrm>
            <a:off x="7748058" y="2971770"/>
            <a:ext cx="1800586" cy="1522526"/>
            <a:chOff x="7824258" y="3381470"/>
            <a:chExt cx="1800586" cy="1522526"/>
          </a:xfrm>
        </p:grpSpPr>
        <p:sp>
          <p:nvSpPr>
            <p:cNvPr id="91" name="圆角矩形 90"/>
            <p:cNvSpPr/>
            <p:nvPr/>
          </p:nvSpPr>
          <p:spPr>
            <a:xfrm>
              <a:off x="7824258" y="3381470"/>
              <a:ext cx="1670654" cy="1522526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2" name="矩形 91"/>
            <p:cNvSpPr/>
            <p:nvPr/>
          </p:nvSpPr>
          <p:spPr>
            <a:xfrm>
              <a:off x="7863769" y="3705038"/>
              <a:ext cx="1761075" cy="966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UX and New </a:t>
              </a:r>
            </a:p>
            <a:p>
              <a:r>
                <a:rPr lang="en-US" altLang="zh-CN" sz="133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Concept </a:t>
              </a:r>
            </a:p>
            <a:p>
              <a:r>
                <a:rPr lang="en-US" altLang="zh-CN" sz="255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</a:t>
              </a:r>
            </a:p>
          </p:txBody>
        </p:sp>
      </p:grpSp>
      <p:sp>
        <p:nvSpPr>
          <p:cNvPr id="93" name="矩形 92"/>
          <p:cNvSpPr/>
          <p:nvPr/>
        </p:nvSpPr>
        <p:spPr>
          <a:xfrm>
            <a:off x="7724183" y="3288010"/>
            <a:ext cx="1793054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UX and New </a:t>
            </a:r>
          </a:p>
          <a:p>
            <a:pPr algn="ctr"/>
            <a:r>
              <a:rPr lang="en-US" altLang="zh-CN" sz="135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Concept </a:t>
            </a:r>
          </a:p>
          <a:p>
            <a:pPr algn="ctr"/>
            <a:r>
              <a:rPr lang="en-US" altLang="zh-CN" sz="2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</a:t>
            </a:r>
          </a:p>
        </p:txBody>
      </p:sp>
      <p:sp>
        <p:nvSpPr>
          <p:cNvPr id="94" name="图文框 103"/>
          <p:cNvSpPr/>
          <p:nvPr/>
        </p:nvSpPr>
        <p:spPr>
          <a:xfrm>
            <a:off x="9306835" y="5253489"/>
            <a:ext cx="288499" cy="288499"/>
          </a:xfrm>
          <a:prstGeom prst="frame">
            <a:avLst>
              <a:gd name="adj1" fmla="val 8353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95" name="图文框 101"/>
          <p:cNvSpPr/>
          <p:nvPr/>
        </p:nvSpPr>
        <p:spPr>
          <a:xfrm>
            <a:off x="5295753" y="5077950"/>
            <a:ext cx="351078" cy="35107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96" name="组合 130"/>
          <p:cNvGrpSpPr/>
          <p:nvPr/>
        </p:nvGrpSpPr>
        <p:grpSpPr>
          <a:xfrm>
            <a:off x="8598680" y="4394548"/>
            <a:ext cx="995453" cy="907192"/>
            <a:chOff x="6151221" y="3628607"/>
            <a:chExt cx="1962284" cy="1788299"/>
          </a:xfrm>
        </p:grpSpPr>
        <p:sp>
          <p:nvSpPr>
            <p:cNvPr id="97" name="圆角矩形 96"/>
            <p:cNvSpPr/>
            <p:nvPr/>
          </p:nvSpPr>
          <p:spPr>
            <a:xfrm>
              <a:off x="6151221" y="3628607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98" name="Picture 45" descr="C:\Users\feiywang\Desktop\Innovation Day.jpg"/>
            <p:cNvPicPr/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3" r="29680"/>
            <a:stretch/>
          </p:blipFill>
          <p:spPr bwMode="auto">
            <a:xfrm>
              <a:off x="6166021" y="3640324"/>
              <a:ext cx="1947483" cy="1775026"/>
            </a:xfrm>
            <a:prstGeom prst="roundRect">
              <a:avLst>
                <a:gd name="adj" fmla="val 4484"/>
              </a:avLst>
            </a:prstGeom>
            <a:noFill/>
            <a:ln>
              <a:noFill/>
            </a:ln>
          </p:spPr>
        </p:pic>
      </p:grpSp>
      <p:grpSp>
        <p:nvGrpSpPr>
          <p:cNvPr id="99" name="组合 127"/>
          <p:cNvGrpSpPr/>
          <p:nvPr/>
        </p:nvGrpSpPr>
        <p:grpSpPr>
          <a:xfrm>
            <a:off x="2343283" y="2562479"/>
            <a:ext cx="1442429" cy="1314537"/>
            <a:chOff x="3976717" y="2873815"/>
            <a:chExt cx="1962284" cy="1788299"/>
          </a:xfrm>
        </p:grpSpPr>
        <p:sp>
          <p:nvSpPr>
            <p:cNvPr id="100" name="圆角矩形 99"/>
            <p:cNvSpPr/>
            <p:nvPr/>
          </p:nvSpPr>
          <p:spPr>
            <a:xfrm>
              <a:off x="3976717" y="287381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101" name="Picture 1" descr="Patent workshop kick-off Apr.2013_2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02" y="2884573"/>
              <a:ext cx="1933793" cy="1769956"/>
            </a:xfrm>
            <a:prstGeom prst="roundRect">
              <a:avLst>
                <a:gd name="adj" fmla="val 6641"/>
              </a:avLst>
            </a:prstGeom>
          </p:spPr>
        </p:pic>
      </p:grpSp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</p:spTree>
    <p:extLst>
      <p:ext uri="{BB962C8B-B14F-4D97-AF65-F5344CB8AC3E}">
        <p14:creationId xmlns:p14="http://schemas.microsoft.com/office/powerpoint/2010/main" val="6191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7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9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1" dur="1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3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5" dur="1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8" grpId="0"/>
      <p:bldP spid="88" grpId="1"/>
      <p:bldP spid="89" grpId="0"/>
      <p:bldP spid="89" grpId="1"/>
      <p:bldP spid="93" grpId="0"/>
      <p:bldP spid="93" grpId="1"/>
      <p:bldP spid="94" grpId="0" animBg="1"/>
      <p:bldP spid="94" grpId="1" animBg="1"/>
      <p:bldP spid="95" grpId="0" animBg="1"/>
      <p:bldP spid="95" grpId="1" animBg="1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>
            <a:spLocks/>
          </p:cNvSpPr>
          <p:nvPr/>
        </p:nvSpPr>
        <p:spPr>
          <a:xfrm>
            <a:off x="0" y="3563483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itchFamily="49" charset="0"/>
                <a:cs typeface="Consolas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39" name="Content Placeholder 27"/>
          <p:cNvSpPr txBox="1">
            <a:spLocks/>
          </p:cNvSpPr>
          <p:nvPr/>
        </p:nvSpPr>
        <p:spPr>
          <a:xfrm>
            <a:off x="12213771" y="3563482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0" name="Content Placeholder 27"/>
          <p:cNvSpPr txBox="1">
            <a:spLocks/>
          </p:cNvSpPr>
          <p:nvPr/>
        </p:nvSpPr>
        <p:spPr>
          <a:xfrm>
            <a:off x="-12158499" y="3304886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itchFamily="49" charset="0"/>
                <a:cs typeface="Consolas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1" name="Content Placeholder 27"/>
          <p:cNvSpPr txBox="1">
            <a:spLocks/>
          </p:cNvSpPr>
          <p:nvPr/>
        </p:nvSpPr>
        <p:spPr>
          <a:xfrm>
            <a:off x="60679" y="3304886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2" name="Content Placeholder 27"/>
          <p:cNvSpPr txBox="1">
            <a:spLocks/>
          </p:cNvSpPr>
          <p:nvPr/>
        </p:nvSpPr>
        <p:spPr>
          <a:xfrm>
            <a:off x="-21771" y="3063101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itchFamily="49" charset="0"/>
                <a:cs typeface="Consolas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3" name="Content Placeholder 27"/>
          <p:cNvSpPr txBox="1">
            <a:spLocks/>
          </p:cNvSpPr>
          <p:nvPr/>
        </p:nvSpPr>
        <p:spPr>
          <a:xfrm>
            <a:off x="12192000" y="3063100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4" name="椭圆 43"/>
          <p:cNvSpPr/>
          <p:nvPr/>
        </p:nvSpPr>
        <p:spPr>
          <a:xfrm>
            <a:off x="6187089" y="3007603"/>
            <a:ext cx="264836" cy="26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907466" y="3223010"/>
            <a:ext cx="279623" cy="2796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598307" y="3488442"/>
            <a:ext cx="229041" cy="2290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773533" y="3007603"/>
            <a:ext cx="225538" cy="225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298117" y="2926037"/>
            <a:ext cx="204940" cy="2049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503057" y="3083200"/>
            <a:ext cx="241630" cy="24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55878" y="3224769"/>
            <a:ext cx="195415" cy="1954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325146" y="3280224"/>
            <a:ext cx="237192" cy="2371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1104600">
            <a:off x="6926993" y="315584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11104600">
            <a:off x="6128739" y="356529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04600">
            <a:off x="6720291" y="3257857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4" y="3874842"/>
            <a:ext cx="7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组合 24"/>
          <p:cNvGrpSpPr/>
          <p:nvPr/>
        </p:nvGrpSpPr>
        <p:grpSpPr>
          <a:xfrm>
            <a:off x="4614376" y="3305882"/>
            <a:ext cx="229254" cy="230483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椭圆 57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9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0" name="组合 28"/>
          <p:cNvGrpSpPr/>
          <p:nvPr/>
        </p:nvGrpSpPr>
        <p:grpSpPr>
          <a:xfrm>
            <a:off x="4669442" y="3172675"/>
            <a:ext cx="303940" cy="302799"/>
            <a:chOff x="8737072" y="194959"/>
            <a:chExt cx="483128" cy="481316"/>
          </a:xfrm>
        </p:grpSpPr>
        <p:sp>
          <p:nvSpPr>
            <p:cNvPr id="61" name="椭圆 60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2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/>
        </p:nvSpPr>
        <p:spPr bwMode="auto">
          <a:xfrm>
            <a:off x="6343192" y="343887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64" name="组合 32"/>
          <p:cNvGrpSpPr/>
          <p:nvPr/>
        </p:nvGrpSpPr>
        <p:grpSpPr>
          <a:xfrm>
            <a:off x="7480493" y="3566179"/>
            <a:ext cx="261126" cy="261428"/>
            <a:chOff x="7502449" y="842952"/>
            <a:chExt cx="437654" cy="438161"/>
          </a:xfrm>
        </p:grpSpPr>
        <p:sp>
          <p:nvSpPr>
            <p:cNvPr id="65" name="椭圆 64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6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3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4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5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06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/>
        </p:nvSpPr>
        <p:spPr>
          <a:xfrm>
            <a:off x="6063577" y="3408762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8" name="组合 40"/>
          <p:cNvGrpSpPr/>
          <p:nvPr/>
        </p:nvGrpSpPr>
        <p:grpSpPr>
          <a:xfrm>
            <a:off x="6781988" y="3445329"/>
            <a:ext cx="229254" cy="230483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0" name="椭圆 109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1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2" name="组合 44"/>
          <p:cNvGrpSpPr/>
          <p:nvPr/>
        </p:nvGrpSpPr>
        <p:grpSpPr>
          <a:xfrm>
            <a:off x="7125122" y="2981666"/>
            <a:ext cx="303940" cy="302799"/>
            <a:chOff x="8737072" y="194959"/>
            <a:chExt cx="483128" cy="481316"/>
          </a:xfrm>
        </p:grpSpPr>
        <p:sp>
          <p:nvSpPr>
            <p:cNvPr id="113" name="椭圆 112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14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/>
        </p:nvGrpSpPr>
        <p:grpSpPr>
          <a:xfrm>
            <a:off x="5333354" y="3415179"/>
            <a:ext cx="261126" cy="261428"/>
            <a:chOff x="7502449" y="842952"/>
            <a:chExt cx="437654" cy="438161"/>
          </a:xfrm>
        </p:grpSpPr>
        <p:sp>
          <p:nvSpPr>
            <p:cNvPr id="116" name="椭圆 11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7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8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9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21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/>
        </p:nvGrpSpPr>
        <p:grpSpPr>
          <a:xfrm>
            <a:off x="7197350" y="3491674"/>
            <a:ext cx="229254" cy="230483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4" name="椭圆 123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5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6232071" y="3384082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127" name="组合 62"/>
          <p:cNvGrpSpPr/>
          <p:nvPr/>
        </p:nvGrpSpPr>
        <p:grpSpPr>
          <a:xfrm>
            <a:off x="5879772" y="3357606"/>
            <a:ext cx="261126" cy="261428"/>
            <a:chOff x="7502449" y="842952"/>
            <a:chExt cx="437654" cy="438161"/>
          </a:xfrm>
        </p:grpSpPr>
        <p:sp>
          <p:nvSpPr>
            <p:cNvPr id="128" name="椭圆 12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9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0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1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2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33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/>
        </p:nvGrpSpPr>
        <p:grpSpPr>
          <a:xfrm>
            <a:off x="4883754" y="3323016"/>
            <a:ext cx="229254" cy="230483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6" name="椭圆 135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7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8" name="组合 73"/>
          <p:cNvGrpSpPr/>
          <p:nvPr/>
        </p:nvGrpSpPr>
        <p:grpSpPr>
          <a:xfrm>
            <a:off x="5350995" y="3191187"/>
            <a:ext cx="303940" cy="302799"/>
            <a:chOff x="8737072" y="194959"/>
            <a:chExt cx="483128" cy="481316"/>
          </a:xfrm>
        </p:grpSpPr>
        <p:sp>
          <p:nvSpPr>
            <p:cNvPr id="139" name="椭圆 138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40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/>
        </p:nvSpPr>
        <p:spPr bwMode="auto">
          <a:xfrm>
            <a:off x="4328907" y="3262731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2" name="圆角矩形 79"/>
          <p:cNvSpPr/>
          <p:nvPr/>
        </p:nvSpPr>
        <p:spPr>
          <a:xfrm>
            <a:off x="7581732" y="3067375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7663387" y="309023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4" name="圆角矩形 143"/>
          <p:cNvSpPr/>
          <p:nvPr/>
        </p:nvSpPr>
        <p:spPr>
          <a:xfrm rot="10800000" flipH="1" flipV="1">
            <a:off x="4032902" y="2834752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B3B57"/>
              </a:solidFill>
            </a:endParaRPr>
          </a:p>
        </p:txBody>
      </p:sp>
      <p:sp>
        <p:nvSpPr>
          <p:cNvPr id="145" name="TextBox 66"/>
          <p:cNvSpPr txBox="1"/>
          <p:nvPr/>
        </p:nvSpPr>
        <p:spPr>
          <a:xfrm>
            <a:off x="4032355" y="2869816"/>
            <a:ext cx="2445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26A82"/>
                </a:solidFill>
                <a:latin typeface="Impact" pitchFamily="34" charset="0"/>
              </a:rPr>
              <a:t>Thanks </a:t>
            </a:r>
            <a:endParaRPr lang="zh-CN" altLang="en-US" sz="6600" dirty="0">
              <a:solidFill>
                <a:srgbClr val="326A82"/>
              </a:solidFill>
              <a:latin typeface="Impact" pitchFamily="34" charset="0"/>
            </a:endParaRPr>
          </a:p>
        </p:txBody>
      </p:sp>
      <p:grpSp>
        <p:nvGrpSpPr>
          <p:cNvPr id="146" name="组合 6"/>
          <p:cNvGrpSpPr/>
          <p:nvPr/>
        </p:nvGrpSpPr>
        <p:grpSpPr>
          <a:xfrm>
            <a:off x="6585840" y="2817093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33333E-6 L 5E-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96296E-6 L 5E-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6 -0.66203 C 0.00313 -0.67847 -0.00065 -0.65787 0.0026 -0.67801 C 0.003 -0.68032 0.00352 -0.68264 0.00391 -0.68495 C 0.00612 -0.7074 0.00599 -0.70069 0.00391 -0.73565 C 0.00352 -0.74143 0.00183 -0.7419 5E-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-1.48148E-6 L 5E-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4.81481E-6 L -1.66667E-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1.11111E-6 L -1.875E-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1.11111E-6 L 1.25E-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4.07407E-6 L 4.16667E-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-7.40741E-7 L 2.70833E-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1.48148E-6 L -2.08333E-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6 -0.33357 C -0.00052 -0.33634 -0.00078 -0.33958 -0.0013 -0.34259 C -0.00495 -0.36574 0.00026 -0.33009 -0.00377 -0.3588 C -0.00299 -0.38658 -0.00247 -0.41528 -0.0013 -0.44375 C -0.00117 -0.44607 -0.00052 -0.44838 -2.08333E-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33333E-6 L 2.5E-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8.33333E-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1.85185E-6 L 4.375E-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7 L 2.08333E-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4.81481E-6 L 1.45833E-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-1.48148E-6 L 4.16667E-7 -1.48148E-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6 L -1.13555 1.85185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85185E-6 L -1.00533 1.85185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6 L -0.04388 -3.33333E-6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6 L -0.01823 -3.33333E-6 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6 L -1.13554 -4.81481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6 -4.81481E-6 L -1.00534 -4.81481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63" grpId="0" animBg="1"/>
      <p:bldP spid="63" grpId="1" animBg="1"/>
      <p:bldP spid="107" grpId="0" animBg="1"/>
      <p:bldP spid="107" grpId="1" animBg="1"/>
      <p:bldP spid="126" grpId="0" animBg="1"/>
      <p:bldP spid="126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9635" r="26756" b="25049"/>
          <a:stretch/>
        </p:blipFill>
        <p:spPr>
          <a:xfrm>
            <a:off x="3180572" y="2414183"/>
            <a:ext cx="5580481" cy="3335148"/>
          </a:xfrm>
          <a:prstGeom prst="rect">
            <a:avLst/>
          </a:prstGeom>
        </p:spPr>
      </p:pic>
      <p:grpSp>
        <p:nvGrpSpPr>
          <p:cNvPr id="36" name="组合 1"/>
          <p:cNvGrpSpPr/>
          <p:nvPr/>
        </p:nvGrpSpPr>
        <p:grpSpPr>
          <a:xfrm>
            <a:off x="918182" y="3339813"/>
            <a:ext cx="3032525" cy="1902144"/>
            <a:chOff x="918182" y="3339813"/>
            <a:chExt cx="3032525" cy="1902144"/>
          </a:xfrm>
        </p:grpSpPr>
        <p:sp>
          <p:nvSpPr>
            <p:cNvPr id="37" name="Rectangle 112"/>
            <p:cNvSpPr/>
            <p:nvPr/>
          </p:nvSpPr>
          <p:spPr>
            <a:xfrm>
              <a:off x="1035028" y="3587316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P2M Connections: Data and Analytics</a:t>
              </a:r>
            </a:p>
            <a:p>
              <a:r>
                <a:rPr lang="en-US" altLang="zh-CN" sz="1600" i="1" dirty="0"/>
                <a:t>M2M Connections:  IoT</a:t>
              </a:r>
            </a:p>
            <a:p>
              <a:r>
                <a:rPr lang="en-US" altLang="zh-CN" sz="1600" i="1" dirty="0"/>
                <a:t>P2P Connections: Collaboration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38" name="圆角矩形 37"/>
            <p:cNvSpPr/>
            <p:nvPr/>
          </p:nvSpPr>
          <p:spPr>
            <a:xfrm rot="10800000" flipH="1" flipV="1">
              <a:off x="918182" y="3360799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64615" y="3339813"/>
              <a:ext cx="1606830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IOE elements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927028" y="3854998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1" name="椭圆 40"/>
            <p:cNvSpPr/>
            <p:nvPr/>
          </p:nvSpPr>
          <p:spPr>
            <a:xfrm>
              <a:off x="960018" y="3887988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2" name="椭圆 41"/>
            <p:cNvSpPr/>
            <p:nvPr/>
          </p:nvSpPr>
          <p:spPr>
            <a:xfrm>
              <a:off x="927028" y="433203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3" name="椭圆 42"/>
            <p:cNvSpPr/>
            <p:nvPr/>
          </p:nvSpPr>
          <p:spPr>
            <a:xfrm>
              <a:off x="960018" y="436502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4" name="椭圆 43"/>
            <p:cNvSpPr/>
            <p:nvPr/>
          </p:nvSpPr>
          <p:spPr>
            <a:xfrm>
              <a:off x="927028" y="4585081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5" name="椭圆 44"/>
            <p:cNvSpPr/>
            <p:nvPr/>
          </p:nvSpPr>
          <p:spPr>
            <a:xfrm>
              <a:off x="960018" y="4618071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46" name="组合 2"/>
          <p:cNvGrpSpPr/>
          <p:nvPr/>
        </p:nvGrpSpPr>
        <p:grpSpPr>
          <a:xfrm>
            <a:off x="8768704" y="3339813"/>
            <a:ext cx="3032525" cy="2056358"/>
            <a:chOff x="8768704" y="3339813"/>
            <a:chExt cx="3032525" cy="2056358"/>
          </a:xfrm>
        </p:grpSpPr>
        <p:sp>
          <p:nvSpPr>
            <p:cNvPr id="47" name="Rectangle 112"/>
            <p:cNvSpPr/>
            <p:nvPr/>
          </p:nvSpPr>
          <p:spPr>
            <a:xfrm>
              <a:off x="8885550" y="3741530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#1 in Cloud Infrastructure (private, hosted)</a:t>
              </a:r>
            </a:p>
            <a:p>
              <a:r>
                <a:rPr lang="en-US" altLang="zh-CN" sz="1600" i="1" dirty="0"/>
                <a:t>#1 in Hybrid Cloud</a:t>
              </a:r>
            </a:p>
            <a:p>
              <a:r>
                <a:rPr lang="en-US" altLang="zh-CN" sz="1600" i="1" dirty="0"/>
                <a:t>Constructing World’s Largest </a:t>
              </a:r>
              <a:r>
                <a:rPr lang="en-US" altLang="zh-CN" sz="1600" i="1" dirty="0" err="1"/>
                <a:t>Intercould</a:t>
              </a:r>
              <a:r>
                <a:rPr lang="en-US" altLang="zh-CN" sz="1600" i="1" dirty="0"/>
                <a:t> - the Platform for </a:t>
              </a:r>
              <a:r>
                <a:rPr lang="en-US" altLang="zh-CN" sz="1600" i="1" dirty="0" err="1"/>
                <a:t>IoE</a:t>
              </a:r>
              <a:endParaRPr lang="en-US" altLang="zh-CN" sz="1600" i="1" dirty="0"/>
            </a:p>
            <a:p>
              <a:pPr marL="285750" indent="-285750">
                <a:buFont typeface="Arial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48" name="圆角矩形 47"/>
            <p:cNvSpPr/>
            <p:nvPr/>
          </p:nvSpPr>
          <p:spPr>
            <a:xfrm rot="10800000" flipH="1" flipV="1">
              <a:off x="8768704" y="3375313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254545" y="3339813"/>
              <a:ext cx="1098979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</a:p>
          </p:txBody>
        </p:sp>
        <p:grpSp>
          <p:nvGrpSpPr>
            <p:cNvPr id="50" name="组合 479"/>
            <p:cNvGrpSpPr/>
            <p:nvPr/>
          </p:nvGrpSpPr>
          <p:grpSpPr>
            <a:xfrm>
              <a:off x="8777550" y="3895156"/>
              <a:ext cx="108000" cy="108000"/>
              <a:chOff x="8435611" y="2871365"/>
              <a:chExt cx="123905" cy="12390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8435611" y="287136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8473462" y="2909210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481"/>
            <p:cNvGrpSpPr/>
            <p:nvPr/>
          </p:nvGrpSpPr>
          <p:grpSpPr>
            <a:xfrm>
              <a:off x="8777550" y="4369345"/>
              <a:ext cx="108000" cy="108000"/>
              <a:chOff x="8435611" y="2868093"/>
              <a:chExt cx="123905" cy="123905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8435611" y="2868093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473462" y="2905938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2" name="组合 482"/>
            <p:cNvGrpSpPr/>
            <p:nvPr/>
          </p:nvGrpSpPr>
          <p:grpSpPr>
            <a:xfrm>
              <a:off x="8777550" y="4625236"/>
              <a:ext cx="108000" cy="108000"/>
              <a:chOff x="8435611" y="2871362"/>
              <a:chExt cx="123905" cy="1239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8435611" y="2871362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73462" y="2909212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0" name="组合 105"/>
          <p:cNvGrpSpPr/>
          <p:nvPr/>
        </p:nvGrpSpPr>
        <p:grpSpPr>
          <a:xfrm>
            <a:off x="5777682" y="3659558"/>
            <a:ext cx="676343" cy="676343"/>
            <a:chOff x="2857091" y="3115379"/>
            <a:chExt cx="1087200" cy="1087200"/>
          </a:xfrm>
        </p:grpSpPr>
        <p:sp>
          <p:nvSpPr>
            <p:cNvPr id="62" name="椭圆 61"/>
            <p:cNvSpPr/>
            <p:nvPr/>
          </p:nvSpPr>
          <p:spPr>
            <a:xfrm>
              <a:off x="2857091" y="3115379"/>
              <a:ext cx="1087200" cy="108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63" name="椭圆 62"/>
            <p:cNvSpPr/>
            <p:nvPr/>
          </p:nvSpPr>
          <p:spPr>
            <a:xfrm>
              <a:off x="2873868" y="3132156"/>
              <a:ext cx="1053646" cy="10536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sp>
        <p:nvSpPr>
          <p:cNvPr id="64" name="Rectangle 18"/>
          <p:cNvSpPr/>
          <p:nvPr/>
        </p:nvSpPr>
        <p:spPr>
          <a:xfrm>
            <a:off x="5058549" y="4367964"/>
            <a:ext cx="2100064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57">
              <a:lnSpc>
                <a:spcPct val="8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World’s  Largest</a:t>
            </a:r>
            <a:br>
              <a:rPr lang="en-US" sz="1200" b="1" i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Intercloud</a:t>
            </a:r>
          </a:p>
        </p:txBody>
      </p:sp>
      <p:grpSp>
        <p:nvGrpSpPr>
          <p:cNvPr id="65" name="组合 110"/>
          <p:cNvGrpSpPr/>
          <p:nvPr/>
        </p:nvGrpSpPr>
        <p:grpSpPr>
          <a:xfrm>
            <a:off x="5125966" y="3098065"/>
            <a:ext cx="2040617" cy="2040618"/>
            <a:chOff x="5125966" y="2868692"/>
            <a:chExt cx="2040617" cy="2040618"/>
          </a:xfrm>
        </p:grpSpPr>
        <p:grpSp>
          <p:nvGrpSpPr>
            <p:cNvPr id="66" name="组合 111"/>
            <p:cNvGrpSpPr/>
            <p:nvPr/>
          </p:nvGrpSpPr>
          <p:grpSpPr>
            <a:xfrm>
              <a:off x="5125966" y="2868692"/>
              <a:ext cx="2040617" cy="2040618"/>
              <a:chOff x="5125966" y="2868692"/>
              <a:chExt cx="2040617" cy="2040618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125966" y="2868692"/>
                <a:ext cx="2040617" cy="2040618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560000">
                <a:off x="5202755" y="3390932"/>
                <a:ext cx="72403" cy="62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</p:grpSp>
        <p:sp>
          <p:nvSpPr>
            <p:cNvPr id="99" name="等腰三角形 98"/>
            <p:cNvSpPr/>
            <p:nvPr/>
          </p:nvSpPr>
          <p:spPr>
            <a:xfrm rot="19242264" flipH="1">
              <a:off x="7061327" y="4209059"/>
              <a:ext cx="72403" cy="6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03" name="组合 115"/>
          <p:cNvGrpSpPr/>
          <p:nvPr/>
        </p:nvGrpSpPr>
        <p:grpSpPr>
          <a:xfrm>
            <a:off x="5709649" y="2927309"/>
            <a:ext cx="730974" cy="378414"/>
            <a:chOff x="5606015" y="2654538"/>
            <a:chExt cx="921852" cy="47722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/>
          </p:blipFill>
          <p:spPr>
            <a:xfrm>
              <a:off x="5606015" y="2654538"/>
              <a:ext cx="921852" cy="477228"/>
            </a:xfrm>
            <a:prstGeom prst="rect">
              <a:avLst/>
            </a:prstGeom>
          </p:spPr>
        </p:pic>
        <p:sp>
          <p:nvSpPr>
            <p:cNvPr id="105" name="文本框 104"/>
            <p:cNvSpPr txBox="1"/>
            <p:nvPr/>
          </p:nvSpPr>
          <p:spPr>
            <a:xfrm>
              <a:off x="5786121" y="2724813"/>
              <a:ext cx="654169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P2P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6" name="组合 118"/>
          <p:cNvGrpSpPr/>
          <p:nvPr/>
        </p:nvGrpSpPr>
        <p:grpSpPr>
          <a:xfrm>
            <a:off x="6814659" y="4192440"/>
            <a:ext cx="751455" cy="378654"/>
            <a:chOff x="6711024" y="3919671"/>
            <a:chExt cx="947681" cy="477531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/>
          </p:blipFill>
          <p:spPr>
            <a:xfrm>
              <a:off x="6711024" y="3919671"/>
              <a:ext cx="921852" cy="477228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6849758" y="4009056"/>
              <a:ext cx="808947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M2M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9" name="组合 121"/>
          <p:cNvGrpSpPr/>
          <p:nvPr/>
        </p:nvGrpSpPr>
        <p:grpSpPr>
          <a:xfrm>
            <a:off x="4787797" y="4274424"/>
            <a:ext cx="730974" cy="378414"/>
            <a:chOff x="4684163" y="4001653"/>
            <a:chExt cx="921852" cy="477228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/>
          </p:blipFill>
          <p:spPr>
            <a:xfrm>
              <a:off x="4684163" y="4001653"/>
              <a:ext cx="921852" cy="477228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4832122" y="4085507"/>
              <a:ext cx="731558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sp>
        <p:nvSpPr>
          <p:cNvPr id="112" name="圆角矩形 79"/>
          <p:cNvSpPr/>
          <p:nvPr/>
        </p:nvSpPr>
        <p:spPr>
          <a:xfrm>
            <a:off x="7923272" y="3880452"/>
            <a:ext cx="342668" cy="2319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3" name="组合 125"/>
          <p:cNvGrpSpPr/>
          <p:nvPr/>
        </p:nvGrpSpPr>
        <p:grpSpPr>
          <a:xfrm>
            <a:off x="4689096" y="2742935"/>
            <a:ext cx="391084" cy="389616"/>
            <a:chOff x="8737072" y="194959"/>
            <a:chExt cx="483128" cy="481316"/>
          </a:xfrm>
        </p:grpSpPr>
        <p:sp>
          <p:nvSpPr>
            <p:cNvPr id="114" name="椭圆 11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15" name="直接连接符 127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任意多边形 128"/>
          <p:cNvSpPr/>
          <p:nvPr/>
        </p:nvSpPr>
        <p:spPr>
          <a:xfrm>
            <a:off x="7802426" y="4476946"/>
            <a:ext cx="347437" cy="293430"/>
          </a:xfrm>
          <a:custGeom>
            <a:avLst/>
            <a:gdLst/>
            <a:ahLst/>
            <a:cxnLst/>
            <a:rect l="l" t="t" r="r" b="b"/>
            <a:pathLst>
              <a:path w="459581" h="388143">
                <a:moveTo>
                  <a:pt x="79908" y="0"/>
                </a:moveTo>
                <a:lnTo>
                  <a:pt x="379673" y="0"/>
                </a:lnTo>
                <a:cubicBezTo>
                  <a:pt x="423805" y="0"/>
                  <a:pt x="459581" y="35776"/>
                  <a:pt x="459581" y="79908"/>
                </a:cubicBezTo>
                <a:lnTo>
                  <a:pt x="459581" y="222510"/>
                </a:lnTo>
                <a:cubicBezTo>
                  <a:pt x="459581" y="265215"/>
                  <a:pt x="426081" y="300096"/>
                  <a:pt x="383887" y="301567"/>
                </a:cubicBezTo>
                <a:lnTo>
                  <a:pt x="388145" y="388143"/>
                </a:lnTo>
                <a:lnTo>
                  <a:pt x="296297" y="302418"/>
                </a:lnTo>
                <a:lnTo>
                  <a:pt x="79908" y="302418"/>
                </a:lnTo>
                <a:cubicBezTo>
                  <a:pt x="35776" y="302418"/>
                  <a:pt x="0" y="266642"/>
                  <a:pt x="0" y="222510"/>
                </a:cubicBezTo>
                <a:lnTo>
                  <a:pt x="0" y="79908"/>
                </a:lnTo>
                <a:cubicBezTo>
                  <a:pt x="0" y="35776"/>
                  <a:pt x="35776" y="0"/>
                  <a:pt x="7990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7" name="组合 129"/>
          <p:cNvGrpSpPr/>
          <p:nvPr/>
        </p:nvGrpSpPr>
        <p:grpSpPr>
          <a:xfrm>
            <a:off x="4204869" y="3703467"/>
            <a:ext cx="261126" cy="261428"/>
            <a:chOff x="7502449" y="842952"/>
            <a:chExt cx="437654" cy="438161"/>
          </a:xfrm>
        </p:grpSpPr>
        <p:sp>
          <p:nvSpPr>
            <p:cNvPr id="118" name="椭圆 11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19" name="任意多边形 131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0" name="任意多边形 132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1" name="任意多边形 133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2" name="任意多边形 134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23" name="直接连接符 135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圆角矩形 79"/>
          <p:cNvSpPr/>
          <p:nvPr/>
        </p:nvSpPr>
        <p:spPr>
          <a:xfrm>
            <a:off x="4162796" y="4659912"/>
            <a:ext cx="298753" cy="202219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25" name="组合 137"/>
          <p:cNvGrpSpPr/>
          <p:nvPr/>
        </p:nvGrpSpPr>
        <p:grpSpPr>
          <a:xfrm>
            <a:off x="7775826" y="3504849"/>
            <a:ext cx="229254" cy="230483"/>
            <a:chOff x="8310959" y="101601"/>
            <a:chExt cx="369491" cy="371475"/>
          </a:xfrm>
          <a:noFill/>
        </p:grpSpPr>
        <p:sp>
          <p:nvSpPr>
            <p:cNvPr id="126" name="圆角矩形 125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7" name="椭圆 126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8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</p:grpSp>
      <p:sp>
        <p:nvSpPr>
          <p:cNvPr id="129" name="圆角矩形 79"/>
          <p:cNvSpPr/>
          <p:nvPr/>
        </p:nvSpPr>
        <p:spPr>
          <a:xfrm>
            <a:off x="5257375" y="2623840"/>
            <a:ext cx="248617" cy="1682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sp>
        <p:nvSpPr>
          <p:cNvPr id="130" name="Freeform 13"/>
          <p:cNvSpPr>
            <a:spLocks noEditPoints="1"/>
          </p:cNvSpPr>
          <p:nvPr/>
        </p:nvSpPr>
        <p:spPr bwMode="auto">
          <a:xfrm>
            <a:off x="6800727" y="262573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i="1"/>
          </a:p>
        </p:txBody>
      </p:sp>
      <p:grpSp>
        <p:nvGrpSpPr>
          <p:cNvPr id="131" name="组合 143"/>
          <p:cNvGrpSpPr/>
          <p:nvPr/>
        </p:nvGrpSpPr>
        <p:grpSpPr>
          <a:xfrm>
            <a:off x="4119820" y="4060693"/>
            <a:ext cx="403383" cy="390426"/>
            <a:chOff x="2241550" y="904875"/>
            <a:chExt cx="741363" cy="717550"/>
          </a:xfrm>
          <a:noFill/>
        </p:grpSpPr>
        <p:sp>
          <p:nvSpPr>
            <p:cNvPr id="132" name="Freeform 14"/>
            <p:cNvSpPr>
              <a:spLocks/>
            </p:cNvSpPr>
            <p:nvPr/>
          </p:nvSpPr>
          <p:spPr bwMode="auto">
            <a:xfrm>
              <a:off x="2241550" y="904875"/>
              <a:ext cx="741363" cy="427038"/>
            </a:xfrm>
            <a:custGeom>
              <a:avLst/>
              <a:gdLst>
                <a:gd name="T0" fmla="*/ 0 w 322"/>
                <a:gd name="T1" fmla="*/ 149 h 186"/>
                <a:gd name="T2" fmla="*/ 34 w 322"/>
                <a:gd name="T3" fmla="*/ 186 h 186"/>
                <a:gd name="T4" fmla="*/ 288 w 322"/>
                <a:gd name="T5" fmla="*/ 186 h 186"/>
                <a:gd name="T6" fmla="*/ 322 w 322"/>
                <a:gd name="T7" fmla="*/ 151 h 186"/>
                <a:gd name="T8" fmla="*/ 0 w 322"/>
                <a:gd name="T9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86">
                  <a:moveTo>
                    <a:pt x="0" y="149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151" y="68"/>
                    <a:pt x="288" y="186"/>
                  </a:cubicBezTo>
                  <a:cubicBezTo>
                    <a:pt x="322" y="151"/>
                    <a:pt x="322" y="151"/>
                    <a:pt x="322" y="151"/>
                  </a:cubicBezTo>
                  <a:cubicBezTo>
                    <a:pt x="322" y="151"/>
                    <a:pt x="169" y="0"/>
                    <a:pt x="0" y="1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33" name="Freeform 15"/>
            <p:cNvSpPr>
              <a:spLocks/>
            </p:cNvSpPr>
            <p:nvPr/>
          </p:nvSpPr>
          <p:spPr bwMode="auto">
            <a:xfrm>
              <a:off x="2382838" y="1169988"/>
              <a:ext cx="466725" cy="290513"/>
            </a:xfrm>
            <a:custGeom>
              <a:avLst/>
              <a:gdLst>
                <a:gd name="T0" fmla="*/ 0 w 203"/>
                <a:gd name="T1" fmla="*/ 95 h 127"/>
                <a:gd name="T2" fmla="*/ 30 w 203"/>
                <a:gd name="T3" fmla="*/ 127 h 127"/>
                <a:gd name="T4" fmla="*/ 171 w 203"/>
                <a:gd name="T5" fmla="*/ 127 h 127"/>
                <a:gd name="T6" fmla="*/ 203 w 203"/>
                <a:gd name="T7" fmla="*/ 95 h 127"/>
                <a:gd name="T8" fmla="*/ 0 w 203"/>
                <a:gd name="T9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7">
                  <a:moveTo>
                    <a:pt x="0" y="95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94" y="59"/>
                    <a:pt x="171" y="127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106" y="0"/>
                    <a:pt x="0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2544763" y="1473200"/>
              <a:ext cx="150813" cy="1492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sp>
        <p:nvSpPr>
          <p:cNvPr id="135" name="Freeform 62"/>
          <p:cNvSpPr>
            <a:spLocks noEditPoints="1"/>
          </p:cNvSpPr>
          <p:nvPr/>
        </p:nvSpPr>
        <p:spPr bwMode="auto">
          <a:xfrm>
            <a:off x="7302128" y="2826627"/>
            <a:ext cx="269105" cy="255919"/>
          </a:xfrm>
          <a:custGeom>
            <a:avLst/>
            <a:gdLst>
              <a:gd name="T0" fmla="*/ 551 w 551"/>
              <a:gd name="T1" fmla="*/ 200 h 524"/>
              <a:gd name="T2" fmla="*/ 361 w 551"/>
              <a:gd name="T3" fmla="*/ 173 h 524"/>
              <a:gd name="T4" fmla="*/ 276 w 551"/>
              <a:gd name="T5" fmla="*/ 0 h 524"/>
              <a:gd name="T6" fmla="*/ 192 w 551"/>
              <a:gd name="T7" fmla="*/ 173 h 524"/>
              <a:gd name="T8" fmla="*/ 0 w 551"/>
              <a:gd name="T9" fmla="*/ 200 h 524"/>
              <a:gd name="T10" fmla="*/ 138 w 551"/>
              <a:gd name="T11" fmla="*/ 335 h 524"/>
              <a:gd name="T12" fmla="*/ 106 w 551"/>
              <a:gd name="T13" fmla="*/ 524 h 524"/>
              <a:gd name="T14" fmla="*/ 276 w 551"/>
              <a:gd name="T15" fmla="*/ 435 h 524"/>
              <a:gd name="T16" fmla="*/ 445 w 551"/>
              <a:gd name="T17" fmla="*/ 524 h 524"/>
              <a:gd name="T18" fmla="*/ 413 w 551"/>
              <a:gd name="T19" fmla="*/ 335 h 524"/>
              <a:gd name="T20" fmla="*/ 551 w 551"/>
              <a:gd name="T21" fmla="*/ 200 h 524"/>
              <a:gd name="T22" fmla="*/ 277 w 551"/>
              <a:gd name="T23" fmla="*/ 397 h 524"/>
              <a:gd name="T24" fmla="*/ 150 w 551"/>
              <a:gd name="T25" fmla="*/ 464 h 524"/>
              <a:gd name="T26" fmla="*/ 175 w 551"/>
              <a:gd name="T27" fmla="*/ 323 h 524"/>
              <a:gd name="T28" fmla="*/ 72 w 551"/>
              <a:gd name="T29" fmla="*/ 222 h 524"/>
              <a:gd name="T30" fmla="*/ 214 w 551"/>
              <a:gd name="T31" fmla="*/ 202 h 524"/>
              <a:gd name="T32" fmla="*/ 277 w 551"/>
              <a:gd name="T33" fmla="*/ 73 h 524"/>
              <a:gd name="T34" fmla="*/ 341 w 551"/>
              <a:gd name="T35" fmla="*/ 202 h 524"/>
              <a:gd name="T36" fmla="*/ 482 w 551"/>
              <a:gd name="T37" fmla="*/ 222 h 524"/>
              <a:gd name="T38" fmla="*/ 380 w 551"/>
              <a:gd name="T39" fmla="*/ 323 h 524"/>
              <a:gd name="T40" fmla="*/ 405 w 551"/>
              <a:gd name="T41" fmla="*/ 464 h 524"/>
              <a:gd name="T42" fmla="*/ 277 w 551"/>
              <a:gd name="T43" fmla="*/ 39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524">
                <a:moveTo>
                  <a:pt x="551" y="200"/>
                </a:moveTo>
                <a:lnTo>
                  <a:pt x="361" y="173"/>
                </a:lnTo>
                <a:lnTo>
                  <a:pt x="276" y="0"/>
                </a:lnTo>
                <a:lnTo>
                  <a:pt x="192" y="173"/>
                </a:lnTo>
                <a:lnTo>
                  <a:pt x="0" y="200"/>
                </a:lnTo>
                <a:lnTo>
                  <a:pt x="138" y="335"/>
                </a:lnTo>
                <a:lnTo>
                  <a:pt x="106" y="524"/>
                </a:lnTo>
                <a:lnTo>
                  <a:pt x="276" y="435"/>
                </a:lnTo>
                <a:lnTo>
                  <a:pt x="445" y="524"/>
                </a:lnTo>
                <a:lnTo>
                  <a:pt x="413" y="335"/>
                </a:lnTo>
                <a:lnTo>
                  <a:pt x="551" y="200"/>
                </a:lnTo>
                <a:close/>
                <a:moveTo>
                  <a:pt x="277" y="397"/>
                </a:moveTo>
                <a:lnTo>
                  <a:pt x="150" y="464"/>
                </a:lnTo>
                <a:lnTo>
                  <a:pt x="175" y="323"/>
                </a:lnTo>
                <a:lnTo>
                  <a:pt x="72" y="222"/>
                </a:lnTo>
                <a:lnTo>
                  <a:pt x="214" y="202"/>
                </a:lnTo>
                <a:lnTo>
                  <a:pt x="277" y="73"/>
                </a:lnTo>
                <a:lnTo>
                  <a:pt x="341" y="202"/>
                </a:lnTo>
                <a:lnTo>
                  <a:pt x="482" y="222"/>
                </a:lnTo>
                <a:lnTo>
                  <a:pt x="380" y="323"/>
                </a:lnTo>
                <a:lnTo>
                  <a:pt x="405" y="464"/>
                </a:lnTo>
                <a:lnTo>
                  <a:pt x="277" y="39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i="1"/>
          </a:p>
        </p:txBody>
      </p:sp>
      <p:grpSp>
        <p:nvGrpSpPr>
          <p:cNvPr id="136" name="组合 148"/>
          <p:cNvGrpSpPr/>
          <p:nvPr/>
        </p:nvGrpSpPr>
        <p:grpSpPr>
          <a:xfrm>
            <a:off x="4372633" y="3270939"/>
            <a:ext cx="208277" cy="230047"/>
            <a:chOff x="1033008" y="1174975"/>
            <a:chExt cx="561975" cy="620713"/>
          </a:xfrm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366383" y="1568675"/>
              <a:ext cx="209550" cy="209550"/>
            </a:xfrm>
            <a:custGeom>
              <a:avLst/>
              <a:gdLst>
                <a:gd name="T0" fmla="*/ 63 w 98"/>
                <a:gd name="T1" fmla="*/ 2 h 98"/>
                <a:gd name="T2" fmla="*/ 49 w 98"/>
                <a:gd name="T3" fmla="*/ 0 h 98"/>
                <a:gd name="T4" fmla="*/ 0 w 98"/>
                <a:gd name="T5" fmla="*/ 49 h 98"/>
                <a:gd name="T6" fmla="*/ 3 w 98"/>
                <a:gd name="T7" fmla="*/ 65 h 98"/>
                <a:gd name="T8" fmla="*/ 49 w 98"/>
                <a:gd name="T9" fmla="*/ 98 h 98"/>
                <a:gd name="T10" fmla="*/ 98 w 98"/>
                <a:gd name="T11" fmla="*/ 49 h 98"/>
                <a:gd name="T12" fmla="*/ 63 w 98"/>
                <a:gd name="T13" fmla="*/ 2 h 98"/>
                <a:gd name="T14" fmla="*/ 73 w 98"/>
                <a:gd name="T15" fmla="*/ 55 h 98"/>
                <a:gd name="T16" fmla="*/ 56 w 98"/>
                <a:gd name="T17" fmla="*/ 55 h 98"/>
                <a:gd name="T18" fmla="*/ 56 w 98"/>
                <a:gd name="T19" fmla="*/ 65 h 98"/>
                <a:gd name="T20" fmla="*/ 56 w 98"/>
                <a:gd name="T21" fmla="*/ 86 h 98"/>
                <a:gd name="T22" fmla="*/ 42 w 98"/>
                <a:gd name="T23" fmla="*/ 86 h 98"/>
                <a:gd name="T24" fmla="*/ 42 w 98"/>
                <a:gd name="T25" fmla="*/ 65 h 98"/>
                <a:gd name="T26" fmla="*/ 42 w 98"/>
                <a:gd name="T27" fmla="*/ 55 h 98"/>
                <a:gd name="T28" fmla="*/ 13 w 98"/>
                <a:gd name="T29" fmla="*/ 55 h 98"/>
                <a:gd name="T30" fmla="*/ 13 w 98"/>
                <a:gd name="T31" fmla="*/ 42 h 98"/>
                <a:gd name="T32" fmla="*/ 42 w 98"/>
                <a:gd name="T33" fmla="*/ 42 h 98"/>
                <a:gd name="T34" fmla="*/ 42 w 98"/>
                <a:gd name="T35" fmla="*/ 11 h 98"/>
                <a:gd name="T36" fmla="*/ 56 w 98"/>
                <a:gd name="T37" fmla="*/ 11 h 98"/>
                <a:gd name="T38" fmla="*/ 56 w 98"/>
                <a:gd name="T39" fmla="*/ 42 h 98"/>
                <a:gd name="T40" fmla="*/ 71 w 98"/>
                <a:gd name="T41" fmla="*/ 42 h 98"/>
                <a:gd name="T42" fmla="*/ 85 w 98"/>
                <a:gd name="T43" fmla="*/ 42 h 98"/>
                <a:gd name="T44" fmla="*/ 85 w 98"/>
                <a:gd name="T45" fmla="*/ 55 h 98"/>
                <a:gd name="T46" fmla="*/ 73 w 98"/>
                <a:gd name="T47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63" y="2"/>
                  </a:moveTo>
                  <a:cubicBezTo>
                    <a:pt x="59" y="0"/>
                    <a:pt x="54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10" y="84"/>
                    <a:pt x="28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7"/>
                    <a:pt x="83" y="8"/>
                    <a:pt x="63" y="2"/>
                  </a:cubicBezTo>
                  <a:close/>
                  <a:moveTo>
                    <a:pt x="73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73" y="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033008" y="1174975"/>
              <a:ext cx="561975" cy="620713"/>
            </a:xfrm>
            <a:custGeom>
              <a:avLst/>
              <a:gdLst>
                <a:gd name="T0" fmla="*/ 218 w 263"/>
                <a:gd name="T1" fmla="*/ 176 h 290"/>
                <a:gd name="T2" fmla="*/ 196 w 263"/>
                <a:gd name="T3" fmla="*/ 61 h 290"/>
                <a:gd name="T4" fmla="*/ 170 w 263"/>
                <a:gd name="T5" fmla="*/ 61 h 290"/>
                <a:gd name="T6" fmla="*/ 170 w 263"/>
                <a:gd name="T7" fmla="*/ 0 h 290"/>
                <a:gd name="T8" fmla="*/ 64 w 263"/>
                <a:gd name="T9" fmla="*/ 0 h 290"/>
                <a:gd name="T10" fmla="*/ 64 w 263"/>
                <a:gd name="T11" fmla="*/ 61 h 290"/>
                <a:gd name="T12" fmla="*/ 37 w 263"/>
                <a:gd name="T13" fmla="*/ 62 h 290"/>
                <a:gd name="T14" fmla="*/ 0 w 263"/>
                <a:gd name="T15" fmla="*/ 250 h 290"/>
                <a:gd name="T16" fmla="*/ 150 w 263"/>
                <a:gd name="T17" fmla="*/ 250 h 290"/>
                <a:gd name="T18" fmla="*/ 205 w 263"/>
                <a:gd name="T19" fmla="*/ 290 h 290"/>
                <a:gd name="T20" fmla="*/ 263 w 263"/>
                <a:gd name="T21" fmla="*/ 233 h 290"/>
                <a:gd name="T22" fmla="*/ 218 w 263"/>
                <a:gd name="T23" fmla="*/ 176 h 290"/>
                <a:gd name="T24" fmla="*/ 78 w 263"/>
                <a:gd name="T25" fmla="*/ 17 h 290"/>
                <a:gd name="T26" fmla="*/ 154 w 263"/>
                <a:gd name="T27" fmla="*/ 17 h 290"/>
                <a:gd name="T28" fmla="*/ 154 w 263"/>
                <a:gd name="T29" fmla="*/ 61 h 290"/>
                <a:gd name="T30" fmla="*/ 78 w 263"/>
                <a:gd name="T31" fmla="*/ 61 h 290"/>
                <a:gd name="T32" fmla="*/ 78 w 263"/>
                <a:gd name="T33" fmla="*/ 17 h 290"/>
                <a:gd name="T34" fmla="*/ 205 w 263"/>
                <a:gd name="T35" fmla="*/ 286 h 290"/>
                <a:gd name="T36" fmla="*/ 155 w 263"/>
                <a:gd name="T37" fmla="*/ 249 h 290"/>
                <a:gd name="T38" fmla="*/ 152 w 263"/>
                <a:gd name="T39" fmla="*/ 233 h 290"/>
                <a:gd name="T40" fmla="*/ 205 w 263"/>
                <a:gd name="T41" fmla="*/ 179 h 290"/>
                <a:gd name="T42" fmla="*/ 219 w 263"/>
                <a:gd name="T43" fmla="*/ 181 h 290"/>
                <a:gd name="T44" fmla="*/ 258 w 263"/>
                <a:gd name="T45" fmla="*/ 233 h 290"/>
                <a:gd name="T46" fmla="*/ 205 w 263"/>
                <a:gd name="T47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90">
                  <a:moveTo>
                    <a:pt x="218" y="176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7" y="273"/>
                    <a:pt x="179" y="290"/>
                    <a:pt x="205" y="290"/>
                  </a:cubicBezTo>
                  <a:cubicBezTo>
                    <a:pt x="237" y="290"/>
                    <a:pt x="263" y="264"/>
                    <a:pt x="263" y="233"/>
                  </a:cubicBezTo>
                  <a:cubicBezTo>
                    <a:pt x="263" y="205"/>
                    <a:pt x="243" y="182"/>
                    <a:pt x="218" y="176"/>
                  </a:cubicBezTo>
                  <a:close/>
                  <a:moveTo>
                    <a:pt x="78" y="17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78" y="17"/>
                  </a:lnTo>
                  <a:close/>
                  <a:moveTo>
                    <a:pt x="205" y="286"/>
                  </a:moveTo>
                  <a:cubicBezTo>
                    <a:pt x="182" y="286"/>
                    <a:pt x="162" y="271"/>
                    <a:pt x="155" y="249"/>
                  </a:cubicBezTo>
                  <a:cubicBezTo>
                    <a:pt x="153" y="244"/>
                    <a:pt x="152" y="239"/>
                    <a:pt x="152" y="233"/>
                  </a:cubicBezTo>
                  <a:cubicBezTo>
                    <a:pt x="152" y="203"/>
                    <a:pt x="176" y="179"/>
                    <a:pt x="205" y="179"/>
                  </a:cubicBezTo>
                  <a:cubicBezTo>
                    <a:pt x="210" y="179"/>
                    <a:pt x="214" y="180"/>
                    <a:pt x="219" y="181"/>
                  </a:cubicBezTo>
                  <a:cubicBezTo>
                    <a:pt x="241" y="187"/>
                    <a:pt x="258" y="208"/>
                    <a:pt x="258" y="233"/>
                  </a:cubicBezTo>
                  <a:cubicBezTo>
                    <a:pt x="258" y="262"/>
                    <a:pt x="235" y="286"/>
                    <a:pt x="205" y="286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39" name="组合 151"/>
          <p:cNvGrpSpPr/>
          <p:nvPr/>
        </p:nvGrpSpPr>
        <p:grpSpPr>
          <a:xfrm>
            <a:off x="7701929" y="3101121"/>
            <a:ext cx="312852" cy="222352"/>
            <a:chOff x="6297613" y="2425701"/>
            <a:chExt cx="636588" cy="452438"/>
          </a:xfrm>
          <a:noFill/>
        </p:grpSpPr>
        <p:sp>
          <p:nvSpPr>
            <p:cNvPr id="140" name="Freeform 61"/>
            <p:cNvSpPr>
              <a:spLocks noEditPoints="1"/>
            </p:cNvSpPr>
            <p:nvPr/>
          </p:nvSpPr>
          <p:spPr bwMode="auto">
            <a:xfrm>
              <a:off x="6297613" y="2466976"/>
              <a:ext cx="636588" cy="411163"/>
            </a:xfrm>
            <a:custGeom>
              <a:avLst/>
              <a:gdLst>
                <a:gd name="T0" fmla="*/ 0 w 233"/>
                <a:gd name="T1" fmla="*/ 0 h 151"/>
                <a:gd name="T2" fmla="*/ 0 w 233"/>
                <a:gd name="T3" fmla="*/ 151 h 151"/>
                <a:gd name="T4" fmla="*/ 233 w 233"/>
                <a:gd name="T5" fmla="*/ 151 h 151"/>
                <a:gd name="T6" fmla="*/ 233 w 233"/>
                <a:gd name="T7" fmla="*/ 0 h 151"/>
                <a:gd name="T8" fmla="*/ 0 w 233"/>
                <a:gd name="T9" fmla="*/ 0 h 151"/>
                <a:gd name="T10" fmla="*/ 63 w 233"/>
                <a:gd name="T11" fmla="*/ 9 h 151"/>
                <a:gd name="T12" fmla="*/ 18 w 233"/>
                <a:gd name="T13" fmla="*/ 9 h 151"/>
                <a:gd name="T14" fmla="*/ 18 w 233"/>
                <a:gd name="T15" fmla="*/ 4 h 151"/>
                <a:gd name="T16" fmla="*/ 63 w 233"/>
                <a:gd name="T17" fmla="*/ 4 h 151"/>
                <a:gd name="T18" fmla="*/ 63 w 233"/>
                <a:gd name="T19" fmla="*/ 9 h 151"/>
                <a:gd name="T20" fmla="*/ 148 w 233"/>
                <a:gd name="T21" fmla="*/ 121 h 151"/>
                <a:gd name="T22" fmla="*/ 103 w 233"/>
                <a:gd name="T23" fmla="*/ 76 h 151"/>
                <a:gd name="T24" fmla="*/ 148 w 233"/>
                <a:gd name="T25" fmla="*/ 31 h 151"/>
                <a:gd name="T26" fmla="*/ 193 w 233"/>
                <a:gd name="T27" fmla="*/ 76 h 151"/>
                <a:gd name="T28" fmla="*/ 148 w 233"/>
                <a:gd name="T29" fmla="*/ 121 h 151"/>
                <a:gd name="T30" fmla="*/ 217 w 233"/>
                <a:gd name="T31" fmla="*/ 44 h 151"/>
                <a:gd name="T32" fmla="*/ 200 w 233"/>
                <a:gd name="T33" fmla="*/ 44 h 151"/>
                <a:gd name="T34" fmla="*/ 200 w 233"/>
                <a:gd name="T35" fmla="*/ 30 h 151"/>
                <a:gd name="T36" fmla="*/ 217 w 233"/>
                <a:gd name="T37" fmla="*/ 30 h 151"/>
                <a:gd name="T38" fmla="*/ 217 w 233"/>
                <a:gd name="T39" fmla="*/ 44 h 151"/>
                <a:gd name="T40" fmla="*/ 217 w 233"/>
                <a:gd name="T41" fmla="*/ 26 h 151"/>
                <a:gd name="T42" fmla="*/ 168 w 233"/>
                <a:gd name="T43" fmla="*/ 26 h 151"/>
                <a:gd name="T44" fmla="*/ 168 w 233"/>
                <a:gd name="T45" fmla="*/ 12 h 151"/>
                <a:gd name="T46" fmla="*/ 217 w 233"/>
                <a:gd name="T47" fmla="*/ 12 h 151"/>
                <a:gd name="T48" fmla="*/ 217 w 233"/>
                <a:gd name="T49" fmla="*/ 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0" y="0"/>
                  </a:lnTo>
                  <a:close/>
                  <a:moveTo>
                    <a:pt x="63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9"/>
                  </a:lnTo>
                  <a:close/>
                  <a:moveTo>
                    <a:pt x="148" y="121"/>
                  </a:moveTo>
                  <a:cubicBezTo>
                    <a:pt x="123" y="121"/>
                    <a:pt x="103" y="101"/>
                    <a:pt x="103" y="76"/>
                  </a:cubicBezTo>
                  <a:cubicBezTo>
                    <a:pt x="103" y="51"/>
                    <a:pt x="123" y="31"/>
                    <a:pt x="148" y="31"/>
                  </a:cubicBezTo>
                  <a:cubicBezTo>
                    <a:pt x="173" y="31"/>
                    <a:pt x="193" y="51"/>
                    <a:pt x="193" y="76"/>
                  </a:cubicBezTo>
                  <a:cubicBezTo>
                    <a:pt x="193" y="101"/>
                    <a:pt x="173" y="121"/>
                    <a:pt x="148" y="121"/>
                  </a:cubicBezTo>
                  <a:close/>
                  <a:moveTo>
                    <a:pt x="217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17" y="30"/>
                    <a:pt x="217" y="30"/>
                    <a:pt x="217" y="30"/>
                  </a:cubicBezTo>
                  <a:lnTo>
                    <a:pt x="217" y="44"/>
                  </a:lnTo>
                  <a:close/>
                  <a:moveTo>
                    <a:pt x="217" y="26"/>
                  </a:moveTo>
                  <a:cubicBezTo>
                    <a:pt x="168" y="26"/>
                    <a:pt x="168" y="26"/>
                    <a:pt x="168" y="26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217" y="12"/>
                    <a:pt x="217" y="12"/>
                    <a:pt x="217" y="12"/>
                  </a:cubicBezTo>
                  <a:lnTo>
                    <a:pt x="21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41" name="Rectangle 62"/>
            <p:cNvSpPr>
              <a:spLocks noChangeArrowheads="1"/>
            </p:cNvSpPr>
            <p:nvPr/>
          </p:nvSpPr>
          <p:spPr bwMode="auto">
            <a:xfrm>
              <a:off x="6346825" y="2425701"/>
              <a:ext cx="123825" cy="34925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6618288" y="2589213"/>
              <a:ext cx="168275" cy="169863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51 h 62"/>
                <a:gd name="T12" fmla="*/ 11 w 62"/>
                <a:gd name="T13" fmla="*/ 31 h 62"/>
                <a:gd name="T14" fmla="*/ 31 w 62"/>
                <a:gd name="T15" fmla="*/ 11 h 62"/>
                <a:gd name="T16" fmla="*/ 51 w 62"/>
                <a:gd name="T17" fmla="*/ 31 h 62"/>
                <a:gd name="T18" fmla="*/ 31 w 62"/>
                <a:gd name="T1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1"/>
                  </a:moveTo>
                  <a:cubicBezTo>
                    <a:pt x="20" y="51"/>
                    <a:pt x="11" y="42"/>
                    <a:pt x="11" y="31"/>
                  </a:cubicBezTo>
                  <a:cubicBezTo>
                    <a:pt x="11" y="20"/>
                    <a:pt x="20" y="11"/>
                    <a:pt x="31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1" y="5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sp>
        <p:nvSpPr>
          <p:cNvPr id="143" name="圆角矩形 79"/>
          <p:cNvSpPr/>
          <p:nvPr/>
        </p:nvSpPr>
        <p:spPr>
          <a:xfrm>
            <a:off x="5012785" y="5405761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44" name="组合 172"/>
          <p:cNvGrpSpPr/>
          <p:nvPr/>
        </p:nvGrpSpPr>
        <p:grpSpPr>
          <a:xfrm>
            <a:off x="7710841" y="4965258"/>
            <a:ext cx="303940" cy="302799"/>
            <a:chOff x="8737072" y="194959"/>
            <a:chExt cx="483128" cy="481316"/>
          </a:xfrm>
        </p:grpSpPr>
        <p:sp>
          <p:nvSpPr>
            <p:cNvPr id="145" name="椭圆 144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46" name="直接连接符 174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reeform 51"/>
          <p:cNvSpPr>
            <a:spLocks noEditPoints="1"/>
          </p:cNvSpPr>
          <p:nvPr/>
        </p:nvSpPr>
        <p:spPr bwMode="auto">
          <a:xfrm>
            <a:off x="7055367" y="5083114"/>
            <a:ext cx="281559" cy="333643"/>
          </a:xfrm>
          <a:custGeom>
            <a:avLst/>
            <a:gdLst>
              <a:gd name="T0" fmla="*/ 207 w 222"/>
              <a:gd name="T1" fmla="*/ 0 h 263"/>
              <a:gd name="T2" fmla="*/ 15 w 222"/>
              <a:gd name="T3" fmla="*/ 0 h 263"/>
              <a:gd name="T4" fmla="*/ 0 w 222"/>
              <a:gd name="T5" fmla="*/ 15 h 263"/>
              <a:gd name="T6" fmla="*/ 0 w 222"/>
              <a:gd name="T7" fmla="*/ 207 h 263"/>
              <a:gd name="T8" fmla="*/ 15 w 222"/>
              <a:gd name="T9" fmla="*/ 222 h 263"/>
              <a:gd name="T10" fmla="*/ 164 w 222"/>
              <a:gd name="T11" fmla="*/ 222 h 263"/>
              <a:gd name="T12" fmla="*/ 197 w 222"/>
              <a:gd name="T13" fmla="*/ 263 h 263"/>
              <a:gd name="T14" fmla="*/ 197 w 222"/>
              <a:gd name="T15" fmla="*/ 222 h 263"/>
              <a:gd name="T16" fmla="*/ 207 w 222"/>
              <a:gd name="T17" fmla="*/ 222 h 263"/>
              <a:gd name="T18" fmla="*/ 222 w 222"/>
              <a:gd name="T19" fmla="*/ 207 h 263"/>
              <a:gd name="T20" fmla="*/ 222 w 222"/>
              <a:gd name="T21" fmla="*/ 15 h 263"/>
              <a:gd name="T22" fmla="*/ 207 w 222"/>
              <a:gd name="T23" fmla="*/ 0 h 263"/>
              <a:gd name="T24" fmla="*/ 204 w 222"/>
              <a:gd name="T25" fmla="*/ 199 h 263"/>
              <a:gd name="T26" fmla="*/ 14 w 222"/>
              <a:gd name="T27" fmla="*/ 199 h 263"/>
              <a:gd name="T28" fmla="*/ 14 w 222"/>
              <a:gd name="T29" fmla="*/ 21 h 263"/>
              <a:gd name="T30" fmla="*/ 204 w 222"/>
              <a:gd name="T31" fmla="*/ 21 h 263"/>
              <a:gd name="T32" fmla="*/ 204 w 222"/>
              <a:gd name="T33" fmla="*/ 19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263">
                <a:moveTo>
                  <a:pt x="2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164" y="222"/>
                  <a:pt x="164" y="222"/>
                  <a:pt x="164" y="222"/>
                </a:cubicBezTo>
                <a:cubicBezTo>
                  <a:pt x="197" y="263"/>
                  <a:pt x="197" y="263"/>
                  <a:pt x="197" y="263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5" y="222"/>
                  <a:pt x="222" y="215"/>
                  <a:pt x="222" y="207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2" y="7"/>
                  <a:pt x="215" y="0"/>
                  <a:pt x="207" y="0"/>
                </a:cubicBezTo>
                <a:close/>
                <a:moveTo>
                  <a:pt x="204" y="199"/>
                </a:moveTo>
                <a:cubicBezTo>
                  <a:pt x="14" y="199"/>
                  <a:pt x="14" y="199"/>
                  <a:pt x="14" y="199"/>
                </a:cubicBezTo>
                <a:cubicBezTo>
                  <a:pt x="14" y="21"/>
                  <a:pt x="14" y="21"/>
                  <a:pt x="14" y="21"/>
                </a:cubicBezTo>
                <a:cubicBezTo>
                  <a:pt x="204" y="21"/>
                  <a:pt x="204" y="21"/>
                  <a:pt x="204" y="21"/>
                </a:cubicBezTo>
                <a:lnTo>
                  <a:pt x="204" y="1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i="1"/>
          </a:p>
        </p:txBody>
      </p:sp>
      <p:grpSp>
        <p:nvGrpSpPr>
          <p:cNvPr id="148" name="组合 176"/>
          <p:cNvGrpSpPr/>
          <p:nvPr/>
        </p:nvGrpSpPr>
        <p:grpSpPr>
          <a:xfrm>
            <a:off x="6262244" y="5344697"/>
            <a:ext cx="292225" cy="314996"/>
            <a:chOff x="4935538" y="3908425"/>
            <a:chExt cx="488950" cy="527050"/>
          </a:xfrm>
        </p:grpSpPr>
        <p:sp>
          <p:nvSpPr>
            <p:cNvPr id="149" name="Freeform 85"/>
            <p:cNvSpPr>
              <a:spLocks/>
            </p:cNvSpPr>
            <p:nvPr/>
          </p:nvSpPr>
          <p:spPr bwMode="auto">
            <a:xfrm>
              <a:off x="5292725" y="3908425"/>
              <a:ext cx="131763" cy="527050"/>
            </a:xfrm>
            <a:custGeom>
              <a:avLst/>
              <a:gdLst>
                <a:gd name="T0" fmla="*/ 0 w 48"/>
                <a:gd name="T1" fmla="*/ 181 h 192"/>
                <a:gd name="T2" fmla="*/ 12 w 48"/>
                <a:gd name="T3" fmla="*/ 192 h 192"/>
                <a:gd name="T4" fmla="*/ 37 w 48"/>
                <a:gd name="T5" fmla="*/ 192 h 192"/>
                <a:gd name="T6" fmla="*/ 48 w 48"/>
                <a:gd name="T7" fmla="*/ 181 h 192"/>
                <a:gd name="T8" fmla="*/ 48 w 48"/>
                <a:gd name="T9" fmla="*/ 11 h 192"/>
                <a:gd name="T10" fmla="*/ 37 w 48"/>
                <a:gd name="T11" fmla="*/ 0 h 192"/>
                <a:gd name="T12" fmla="*/ 12 w 48"/>
                <a:gd name="T13" fmla="*/ 0 h 192"/>
                <a:gd name="T14" fmla="*/ 0 w 48"/>
                <a:gd name="T15" fmla="*/ 11 h 192"/>
                <a:gd name="T16" fmla="*/ 0 w 48"/>
                <a:gd name="T17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2">
                  <a:moveTo>
                    <a:pt x="0" y="181"/>
                  </a:moveTo>
                  <a:cubicBezTo>
                    <a:pt x="0" y="187"/>
                    <a:pt x="5" y="192"/>
                    <a:pt x="12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3" y="192"/>
                    <a:pt x="48" y="187"/>
                    <a:pt x="48" y="18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5"/>
                    <a:pt x="43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18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0" name="Freeform 86"/>
            <p:cNvSpPr>
              <a:spLocks/>
            </p:cNvSpPr>
            <p:nvPr/>
          </p:nvSpPr>
          <p:spPr bwMode="auto">
            <a:xfrm>
              <a:off x="5116513" y="4116387"/>
              <a:ext cx="131763" cy="319087"/>
            </a:xfrm>
            <a:custGeom>
              <a:avLst/>
              <a:gdLst>
                <a:gd name="T0" fmla="*/ 0 w 48"/>
                <a:gd name="T1" fmla="*/ 110 h 116"/>
                <a:gd name="T2" fmla="*/ 11 w 48"/>
                <a:gd name="T3" fmla="*/ 116 h 116"/>
                <a:gd name="T4" fmla="*/ 36 w 48"/>
                <a:gd name="T5" fmla="*/ 116 h 116"/>
                <a:gd name="T6" fmla="*/ 48 w 48"/>
                <a:gd name="T7" fmla="*/ 110 h 116"/>
                <a:gd name="T8" fmla="*/ 48 w 48"/>
                <a:gd name="T9" fmla="*/ 7 h 116"/>
                <a:gd name="T10" fmla="*/ 36 w 48"/>
                <a:gd name="T11" fmla="*/ 0 h 116"/>
                <a:gd name="T12" fmla="*/ 11 w 48"/>
                <a:gd name="T13" fmla="*/ 0 h 116"/>
                <a:gd name="T14" fmla="*/ 0 w 48"/>
                <a:gd name="T15" fmla="*/ 7 h 116"/>
                <a:gd name="T16" fmla="*/ 0 w 48"/>
                <a:gd name="T17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6">
                  <a:moveTo>
                    <a:pt x="0" y="110"/>
                  </a:moveTo>
                  <a:cubicBezTo>
                    <a:pt x="0" y="113"/>
                    <a:pt x="5" y="116"/>
                    <a:pt x="1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3" y="116"/>
                    <a:pt x="48" y="113"/>
                    <a:pt x="48" y="1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3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7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4935538" y="4210050"/>
              <a:ext cx="128588" cy="222250"/>
            </a:xfrm>
            <a:custGeom>
              <a:avLst/>
              <a:gdLst>
                <a:gd name="T0" fmla="*/ 0 w 47"/>
                <a:gd name="T1" fmla="*/ 76 h 81"/>
                <a:gd name="T2" fmla="*/ 11 w 47"/>
                <a:gd name="T3" fmla="*/ 81 h 81"/>
                <a:gd name="T4" fmla="*/ 36 w 47"/>
                <a:gd name="T5" fmla="*/ 81 h 81"/>
                <a:gd name="T6" fmla="*/ 47 w 47"/>
                <a:gd name="T7" fmla="*/ 76 h 81"/>
                <a:gd name="T8" fmla="*/ 47 w 47"/>
                <a:gd name="T9" fmla="*/ 5 h 81"/>
                <a:gd name="T10" fmla="*/ 36 w 47"/>
                <a:gd name="T11" fmla="*/ 0 h 81"/>
                <a:gd name="T12" fmla="*/ 11 w 47"/>
                <a:gd name="T13" fmla="*/ 0 h 81"/>
                <a:gd name="T14" fmla="*/ 0 w 47"/>
                <a:gd name="T15" fmla="*/ 5 h 81"/>
                <a:gd name="T16" fmla="*/ 0 w 47"/>
                <a:gd name="T1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0" y="76"/>
                  </a:moveTo>
                  <a:cubicBezTo>
                    <a:pt x="0" y="79"/>
                    <a:pt x="5" y="81"/>
                    <a:pt x="1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2" y="81"/>
                    <a:pt x="47" y="79"/>
                    <a:pt x="47" y="7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2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52" name="组合 180"/>
          <p:cNvGrpSpPr/>
          <p:nvPr/>
        </p:nvGrpSpPr>
        <p:grpSpPr>
          <a:xfrm>
            <a:off x="6705315" y="5567952"/>
            <a:ext cx="166380" cy="255926"/>
            <a:chOff x="5134956" y="2310372"/>
            <a:chExt cx="469271" cy="721835"/>
          </a:xfrm>
        </p:grpSpPr>
        <p:sp>
          <p:nvSpPr>
            <p:cNvPr id="153" name="Freeform 33"/>
            <p:cNvSpPr>
              <a:spLocks/>
            </p:cNvSpPr>
            <p:nvPr/>
          </p:nvSpPr>
          <p:spPr bwMode="auto">
            <a:xfrm>
              <a:off x="5267475" y="2310372"/>
              <a:ext cx="121605" cy="721835"/>
            </a:xfrm>
            <a:custGeom>
              <a:avLst/>
              <a:gdLst>
                <a:gd name="T0" fmla="*/ 40 w 54"/>
                <a:gd name="T1" fmla="*/ 7 h 318"/>
                <a:gd name="T2" fmla="*/ 44 w 54"/>
                <a:gd name="T3" fmla="*/ 98 h 318"/>
                <a:gd name="T4" fmla="*/ 39 w 54"/>
                <a:gd name="T5" fmla="*/ 96 h 318"/>
                <a:gd name="T6" fmla="*/ 30 w 54"/>
                <a:gd name="T7" fmla="*/ 8 h 318"/>
                <a:gd name="T8" fmla="*/ 27 w 54"/>
                <a:gd name="T9" fmla="*/ 9 h 318"/>
                <a:gd name="T10" fmla="*/ 30 w 54"/>
                <a:gd name="T11" fmla="*/ 97 h 318"/>
                <a:gd name="T12" fmla="*/ 24 w 54"/>
                <a:gd name="T13" fmla="*/ 98 h 318"/>
                <a:gd name="T14" fmla="*/ 17 w 54"/>
                <a:gd name="T15" fmla="*/ 7 h 318"/>
                <a:gd name="T16" fmla="*/ 14 w 54"/>
                <a:gd name="T17" fmla="*/ 7 h 318"/>
                <a:gd name="T18" fmla="*/ 16 w 54"/>
                <a:gd name="T19" fmla="*/ 96 h 318"/>
                <a:gd name="T20" fmla="*/ 11 w 54"/>
                <a:gd name="T21" fmla="*/ 95 h 318"/>
                <a:gd name="T22" fmla="*/ 4 w 54"/>
                <a:gd name="T23" fmla="*/ 8 h 318"/>
                <a:gd name="T24" fmla="*/ 0 w 54"/>
                <a:gd name="T25" fmla="*/ 8 h 318"/>
                <a:gd name="T26" fmla="*/ 0 w 54"/>
                <a:gd name="T27" fmla="*/ 117 h 318"/>
                <a:gd name="T28" fmla="*/ 5 w 54"/>
                <a:gd name="T29" fmla="*/ 136 h 318"/>
                <a:gd name="T30" fmla="*/ 21 w 54"/>
                <a:gd name="T31" fmla="*/ 158 h 318"/>
                <a:gd name="T32" fmla="*/ 21 w 54"/>
                <a:gd name="T33" fmla="*/ 310 h 318"/>
                <a:gd name="T34" fmla="*/ 28 w 54"/>
                <a:gd name="T35" fmla="*/ 318 h 318"/>
                <a:gd name="T36" fmla="*/ 35 w 54"/>
                <a:gd name="T37" fmla="*/ 310 h 318"/>
                <a:gd name="T38" fmla="*/ 35 w 54"/>
                <a:gd name="T39" fmla="*/ 157 h 318"/>
                <a:gd name="T40" fmla="*/ 46 w 54"/>
                <a:gd name="T41" fmla="*/ 140 h 318"/>
                <a:gd name="T42" fmla="*/ 53 w 54"/>
                <a:gd name="T43" fmla="*/ 125 h 318"/>
                <a:gd name="T44" fmla="*/ 54 w 54"/>
                <a:gd name="T45" fmla="*/ 103 h 318"/>
                <a:gd name="T46" fmla="*/ 44 w 54"/>
                <a:gd name="T47" fmla="*/ 8 h 318"/>
                <a:gd name="T48" fmla="*/ 40 w 54"/>
                <a:gd name="T49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18">
                  <a:moveTo>
                    <a:pt x="40" y="7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0" y="103"/>
                    <a:pt x="39" y="96"/>
                    <a:pt x="39" y="9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7" y="9"/>
                    <a:pt x="27" y="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7" y="107"/>
                    <a:pt x="24" y="98"/>
                    <a:pt x="24" y="9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4"/>
                    <a:pt x="14" y="7"/>
                    <a:pt x="14" y="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109"/>
                    <a:pt x="11" y="95"/>
                    <a:pt x="11" y="9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5"/>
                    <a:pt x="0" y="8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32"/>
                    <a:pt x="5" y="136"/>
                    <a:pt x="5" y="136"/>
                  </a:cubicBezTo>
                  <a:cubicBezTo>
                    <a:pt x="17" y="145"/>
                    <a:pt x="20" y="154"/>
                    <a:pt x="21" y="158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21" y="314"/>
                    <a:pt x="24" y="318"/>
                    <a:pt x="28" y="318"/>
                  </a:cubicBezTo>
                  <a:cubicBezTo>
                    <a:pt x="32" y="318"/>
                    <a:pt x="35" y="314"/>
                    <a:pt x="35" y="31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8" y="149"/>
                    <a:pt x="46" y="140"/>
                    <a:pt x="46" y="140"/>
                  </a:cubicBezTo>
                  <a:cubicBezTo>
                    <a:pt x="49" y="137"/>
                    <a:pt x="53" y="125"/>
                    <a:pt x="53" y="1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0"/>
                    <a:pt x="40" y="7"/>
                    <a:pt x="40" y="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4" name="Freeform 34"/>
            <p:cNvSpPr>
              <a:spLocks/>
            </p:cNvSpPr>
            <p:nvPr/>
          </p:nvSpPr>
          <p:spPr bwMode="auto">
            <a:xfrm>
              <a:off x="5134956" y="2319726"/>
              <a:ext cx="74834" cy="695332"/>
            </a:xfrm>
            <a:custGeom>
              <a:avLst/>
              <a:gdLst>
                <a:gd name="T0" fmla="*/ 29 w 33"/>
                <a:gd name="T1" fmla="*/ 150 h 307"/>
                <a:gd name="T2" fmla="*/ 28 w 33"/>
                <a:gd name="T3" fmla="*/ 150 h 307"/>
                <a:gd name="T4" fmla="*/ 28 w 33"/>
                <a:gd name="T5" fmla="*/ 0 h 307"/>
                <a:gd name="T6" fmla="*/ 11 w 33"/>
                <a:gd name="T7" fmla="*/ 14 h 307"/>
                <a:gd name="T8" fmla="*/ 0 w 33"/>
                <a:gd name="T9" fmla="*/ 29 h 307"/>
                <a:gd name="T10" fmla="*/ 0 w 33"/>
                <a:gd name="T11" fmla="*/ 120 h 307"/>
                <a:gd name="T12" fmla="*/ 13 w 33"/>
                <a:gd name="T13" fmla="*/ 150 h 307"/>
                <a:gd name="T14" fmla="*/ 12 w 33"/>
                <a:gd name="T15" fmla="*/ 150 h 307"/>
                <a:gd name="T16" fmla="*/ 8 w 33"/>
                <a:gd name="T17" fmla="*/ 154 h 307"/>
                <a:gd name="T18" fmla="*/ 8 w 33"/>
                <a:gd name="T19" fmla="*/ 304 h 307"/>
                <a:gd name="T20" fmla="*/ 12 w 33"/>
                <a:gd name="T21" fmla="*/ 307 h 307"/>
                <a:gd name="T22" fmla="*/ 29 w 33"/>
                <a:gd name="T23" fmla="*/ 307 h 307"/>
                <a:gd name="T24" fmla="*/ 33 w 33"/>
                <a:gd name="T25" fmla="*/ 304 h 307"/>
                <a:gd name="T26" fmla="*/ 33 w 33"/>
                <a:gd name="T27" fmla="*/ 154 h 307"/>
                <a:gd name="T28" fmla="*/ 29 w 33"/>
                <a:gd name="T29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7">
                  <a:moveTo>
                    <a:pt x="29" y="150"/>
                  </a:moveTo>
                  <a:cubicBezTo>
                    <a:pt x="28" y="150"/>
                    <a:pt x="28" y="150"/>
                    <a:pt x="28" y="1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13" y="118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9" y="150"/>
                    <a:pt x="8" y="152"/>
                    <a:pt x="8" y="15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8" y="306"/>
                    <a:pt x="9" y="307"/>
                    <a:pt x="12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31" y="307"/>
                    <a:pt x="33" y="306"/>
                    <a:pt x="33" y="30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2"/>
                    <a:pt x="31" y="150"/>
                    <a:pt x="29" y="15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5" name="Freeform 35"/>
            <p:cNvSpPr>
              <a:spLocks/>
            </p:cNvSpPr>
            <p:nvPr/>
          </p:nvSpPr>
          <p:spPr bwMode="auto">
            <a:xfrm>
              <a:off x="5429615" y="2319726"/>
              <a:ext cx="174612" cy="695332"/>
            </a:xfrm>
            <a:custGeom>
              <a:avLst/>
              <a:gdLst>
                <a:gd name="T0" fmla="*/ 39 w 77"/>
                <a:gd name="T1" fmla="*/ 0 h 307"/>
                <a:gd name="T2" fmla="*/ 0 w 77"/>
                <a:gd name="T3" fmla="*/ 57 h 307"/>
                <a:gd name="T4" fmla="*/ 23 w 77"/>
                <a:gd name="T5" fmla="*/ 108 h 307"/>
                <a:gd name="T6" fmla="*/ 35 w 77"/>
                <a:gd name="T7" fmla="*/ 150 h 307"/>
                <a:gd name="T8" fmla="*/ 35 w 77"/>
                <a:gd name="T9" fmla="*/ 300 h 307"/>
                <a:gd name="T10" fmla="*/ 41 w 77"/>
                <a:gd name="T11" fmla="*/ 307 h 307"/>
                <a:gd name="T12" fmla="*/ 47 w 77"/>
                <a:gd name="T13" fmla="*/ 300 h 307"/>
                <a:gd name="T14" fmla="*/ 47 w 77"/>
                <a:gd name="T15" fmla="*/ 147 h 307"/>
                <a:gd name="T16" fmla="*/ 58 w 77"/>
                <a:gd name="T17" fmla="*/ 105 h 307"/>
                <a:gd name="T18" fmla="*/ 77 w 77"/>
                <a:gd name="T19" fmla="*/ 57 h 307"/>
                <a:gd name="T20" fmla="*/ 39 w 77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07">
                  <a:moveTo>
                    <a:pt x="39" y="0"/>
                  </a:moveTo>
                  <a:cubicBezTo>
                    <a:pt x="17" y="0"/>
                    <a:pt x="0" y="26"/>
                    <a:pt x="0" y="57"/>
                  </a:cubicBezTo>
                  <a:cubicBezTo>
                    <a:pt x="0" y="79"/>
                    <a:pt x="9" y="99"/>
                    <a:pt x="23" y="108"/>
                  </a:cubicBezTo>
                  <a:cubicBezTo>
                    <a:pt x="31" y="119"/>
                    <a:pt x="35" y="150"/>
                    <a:pt x="35" y="15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4"/>
                    <a:pt x="37" y="307"/>
                    <a:pt x="41" y="307"/>
                  </a:cubicBezTo>
                  <a:cubicBezTo>
                    <a:pt x="44" y="307"/>
                    <a:pt x="47" y="304"/>
                    <a:pt x="47" y="300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33"/>
                    <a:pt x="55" y="111"/>
                    <a:pt x="58" y="105"/>
                  </a:cubicBezTo>
                  <a:cubicBezTo>
                    <a:pt x="69" y="96"/>
                    <a:pt x="77" y="78"/>
                    <a:pt x="77" y="57"/>
                  </a:cubicBezTo>
                  <a:cubicBezTo>
                    <a:pt x="77" y="26"/>
                    <a:pt x="60" y="0"/>
                    <a:pt x="39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56" name="组合 184"/>
          <p:cNvGrpSpPr/>
          <p:nvPr/>
        </p:nvGrpSpPr>
        <p:grpSpPr>
          <a:xfrm>
            <a:off x="4689870" y="4896708"/>
            <a:ext cx="336430" cy="364531"/>
            <a:chOff x="6457951" y="3533776"/>
            <a:chExt cx="684213" cy="741363"/>
          </a:xfrm>
          <a:noFill/>
        </p:grpSpPr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6843713" y="3640138"/>
              <a:ext cx="252413" cy="242888"/>
            </a:xfrm>
            <a:custGeom>
              <a:avLst/>
              <a:gdLst>
                <a:gd name="T0" fmla="*/ 99 w 99"/>
                <a:gd name="T1" fmla="*/ 94 h 95"/>
                <a:gd name="T2" fmla="*/ 13 w 99"/>
                <a:gd name="T3" fmla="*/ 95 h 95"/>
                <a:gd name="T4" fmla="*/ 0 w 99"/>
                <a:gd name="T5" fmla="*/ 70 h 95"/>
                <a:gd name="T6" fmla="*/ 41 w 99"/>
                <a:gd name="T7" fmla="*/ 0 h 95"/>
                <a:gd name="T8" fmla="*/ 99 w 99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5">
                  <a:moveTo>
                    <a:pt x="99" y="94"/>
                  </a:moveTo>
                  <a:cubicBezTo>
                    <a:pt x="69" y="95"/>
                    <a:pt x="43" y="95"/>
                    <a:pt x="13" y="95"/>
                  </a:cubicBezTo>
                  <a:cubicBezTo>
                    <a:pt x="13" y="83"/>
                    <a:pt x="7" y="75"/>
                    <a:pt x="0" y="70"/>
                  </a:cubicBezTo>
                  <a:cubicBezTo>
                    <a:pt x="12" y="45"/>
                    <a:pt x="25" y="21"/>
                    <a:pt x="41" y="0"/>
                  </a:cubicBezTo>
                  <a:cubicBezTo>
                    <a:pt x="74" y="18"/>
                    <a:pt x="95" y="47"/>
                    <a:pt x="99" y="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6505576" y="3646488"/>
              <a:ext cx="247650" cy="241300"/>
            </a:xfrm>
            <a:custGeom>
              <a:avLst/>
              <a:gdLst>
                <a:gd name="T0" fmla="*/ 97 w 97"/>
                <a:gd name="T1" fmla="*/ 67 h 95"/>
                <a:gd name="T2" fmla="*/ 82 w 97"/>
                <a:gd name="T3" fmla="*/ 94 h 95"/>
                <a:gd name="T4" fmla="*/ 0 w 97"/>
                <a:gd name="T5" fmla="*/ 93 h 95"/>
                <a:gd name="T6" fmla="*/ 58 w 97"/>
                <a:gd name="T7" fmla="*/ 0 h 95"/>
                <a:gd name="T8" fmla="*/ 97 w 97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5">
                  <a:moveTo>
                    <a:pt x="97" y="67"/>
                  </a:moveTo>
                  <a:cubicBezTo>
                    <a:pt x="90" y="74"/>
                    <a:pt x="82" y="81"/>
                    <a:pt x="82" y="94"/>
                  </a:cubicBezTo>
                  <a:cubicBezTo>
                    <a:pt x="55" y="94"/>
                    <a:pt x="25" y="95"/>
                    <a:pt x="0" y="93"/>
                  </a:cubicBezTo>
                  <a:cubicBezTo>
                    <a:pt x="5" y="48"/>
                    <a:pt x="25" y="18"/>
                    <a:pt x="58" y="0"/>
                  </a:cubicBezTo>
                  <a:cubicBezTo>
                    <a:pt x="74" y="19"/>
                    <a:pt x="83" y="45"/>
                    <a:pt x="97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6708776" y="3808413"/>
              <a:ext cx="171450" cy="161925"/>
            </a:xfrm>
            <a:custGeom>
              <a:avLst/>
              <a:gdLst>
                <a:gd name="T0" fmla="*/ 29 w 67"/>
                <a:gd name="T1" fmla="*/ 4 h 63"/>
                <a:gd name="T2" fmla="*/ 60 w 67"/>
                <a:gd name="T3" fmla="*/ 40 h 63"/>
                <a:gd name="T4" fmla="*/ 10 w 67"/>
                <a:gd name="T5" fmla="*/ 42 h 63"/>
                <a:gd name="T6" fmla="*/ 29 w 67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3">
                  <a:moveTo>
                    <a:pt x="29" y="4"/>
                  </a:moveTo>
                  <a:cubicBezTo>
                    <a:pt x="52" y="0"/>
                    <a:pt x="67" y="21"/>
                    <a:pt x="60" y="40"/>
                  </a:cubicBezTo>
                  <a:cubicBezTo>
                    <a:pt x="51" y="63"/>
                    <a:pt x="19" y="60"/>
                    <a:pt x="10" y="42"/>
                  </a:cubicBezTo>
                  <a:cubicBezTo>
                    <a:pt x="0" y="24"/>
                    <a:pt x="13" y="7"/>
                    <a:pt x="29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6665913" y="3957638"/>
              <a:ext cx="268288" cy="212725"/>
            </a:xfrm>
            <a:custGeom>
              <a:avLst/>
              <a:gdLst>
                <a:gd name="T0" fmla="*/ 69 w 105"/>
                <a:gd name="T1" fmla="*/ 0 h 84"/>
                <a:gd name="T2" fmla="*/ 105 w 105"/>
                <a:gd name="T3" fmla="*/ 67 h 84"/>
                <a:gd name="T4" fmla="*/ 0 w 105"/>
                <a:gd name="T5" fmla="*/ 66 h 84"/>
                <a:gd name="T6" fmla="*/ 35 w 105"/>
                <a:gd name="T7" fmla="*/ 0 h 84"/>
                <a:gd name="T8" fmla="*/ 69 w 1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4">
                  <a:moveTo>
                    <a:pt x="69" y="0"/>
                  </a:moveTo>
                  <a:cubicBezTo>
                    <a:pt x="80" y="23"/>
                    <a:pt x="94" y="43"/>
                    <a:pt x="105" y="67"/>
                  </a:cubicBezTo>
                  <a:cubicBezTo>
                    <a:pt x="80" y="82"/>
                    <a:pt x="23" y="84"/>
                    <a:pt x="0" y="66"/>
                  </a:cubicBezTo>
                  <a:cubicBezTo>
                    <a:pt x="11" y="43"/>
                    <a:pt x="24" y="22"/>
                    <a:pt x="35" y="0"/>
                  </a:cubicBezTo>
                  <a:cubicBezTo>
                    <a:pt x="44" y="6"/>
                    <a:pt x="59" y="4"/>
                    <a:pt x="6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6457951" y="3533776"/>
              <a:ext cx="684213" cy="741363"/>
            </a:xfrm>
            <a:custGeom>
              <a:avLst/>
              <a:gdLst>
                <a:gd name="T0" fmla="*/ 125 w 269"/>
                <a:gd name="T1" fmla="*/ 7 h 291"/>
                <a:gd name="T2" fmla="*/ 263 w 269"/>
                <a:gd name="T3" fmla="*/ 147 h 291"/>
                <a:gd name="T4" fmla="*/ 126 w 269"/>
                <a:gd name="T5" fmla="*/ 266 h 291"/>
                <a:gd name="T6" fmla="*/ 3 w 269"/>
                <a:gd name="T7" fmla="*/ 148 h 291"/>
                <a:gd name="T8" fmla="*/ 23 w 269"/>
                <a:gd name="T9" fmla="*/ 65 h 291"/>
                <a:gd name="T10" fmla="*/ 125 w 269"/>
                <a:gd name="T11" fmla="*/ 7 h 291"/>
                <a:gd name="T12" fmla="*/ 15 w 269"/>
                <a:gd name="T13" fmla="*/ 110 h 291"/>
                <a:gd name="T14" fmla="*/ 54 w 269"/>
                <a:gd name="T15" fmla="*/ 226 h 291"/>
                <a:gd name="T16" fmla="*/ 257 w 269"/>
                <a:gd name="T17" fmla="*/ 145 h 291"/>
                <a:gd name="T18" fmla="*/ 128 w 269"/>
                <a:gd name="T19" fmla="*/ 14 h 291"/>
                <a:gd name="T20" fmla="*/ 15 w 269"/>
                <a:gd name="T21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91">
                  <a:moveTo>
                    <a:pt x="125" y="7"/>
                  </a:moveTo>
                  <a:cubicBezTo>
                    <a:pt x="203" y="0"/>
                    <a:pt x="269" y="64"/>
                    <a:pt x="263" y="147"/>
                  </a:cubicBezTo>
                  <a:cubicBezTo>
                    <a:pt x="258" y="217"/>
                    <a:pt x="199" y="269"/>
                    <a:pt x="126" y="266"/>
                  </a:cubicBezTo>
                  <a:cubicBezTo>
                    <a:pt x="60" y="262"/>
                    <a:pt x="8" y="212"/>
                    <a:pt x="3" y="148"/>
                  </a:cubicBezTo>
                  <a:cubicBezTo>
                    <a:pt x="0" y="120"/>
                    <a:pt x="9" y="86"/>
                    <a:pt x="23" y="65"/>
                  </a:cubicBezTo>
                  <a:cubicBezTo>
                    <a:pt x="41" y="38"/>
                    <a:pt x="76" y="11"/>
                    <a:pt x="125" y="7"/>
                  </a:cubicBezTo>
                  <a:close/>
                  <a:moveTo>
                    <a:pt x="15" y="110"/>
                  </a:moveTo>
                  <a:cubicBezTo>
                    <a:pt x="5" y="161"/>
                    <a:pt x="28" y="204"/>
                    <a:pt x="54" y="226"/>
                  </a:cubicBezTo>
                  <a:cubicBezTo>
                    <a:pt x="127" y="291"/>
                    <a:pt x="250" y="246"/>
                    <a:pt x="257" y="145"/>
                  </a:cubicBezTo>
                  <a:cubicBezTo>
                    <a:pt x="263" y="66"/>
                    <a:pt x="201" y="9"/>
                    <a:pt x="128" y="14"/>
                  </a:cubicBezTo>
                  <a:cubicBezTo>
                    <a:pt x="68" y="18"/>
                    <a:pt x="27" y="55"/>
                    <a:pt x="15" y="1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62" name="组合 190"/>
          <p:cNvGrpSpPr/>
          <p:nvPr/>
        </p:nvGrpSpPr>
        <p:grpSpPr>
          <a:xfrm>
            <a:off x="5732313" y="5557318"/>
            <a:ext cx="319930" cy="276049"/>
            <a:chOff x="6297613" y="3697288"/>
            <a:chExt cx="636588" cy="549275"/>
          </a:xfrm>
        </p:grpSpPr>
        <p:sp>
          <p:nvSpPr>
            <p:cNvPr id="163" name="Freeform 98"/>
            <p:cNvSpPr>
              <a:spLocks/>
            </p:cNvSpPr>
            <p:nvPr/>
          </p:nvSpPr>
          <p:spPr bwMode="auto">
            <a:xfrm>
              <a:off x="6530975" y="3794126"/>
              <a:ext cx="146050" cy="376238"/>
            </a:xfrm>
            <a:custGeom>
              <a:avLst/>
              <a:gdLst>
                <a:gd name="T0" fmla="*/ 0 w 54"/>
                <a:gd name="T1" fmla="*/ 79 h 138"/>
                <a:gd name="T2" fmla="*/ 34 w 54"/>
                <a:gd name="T3" fmla="*/ 62 h 138"/>
                <a:gd name="T4" fmla="*/ 25 w 54"/>
                <a:gd name="T5" fmla="*/ 114 h 138"/>
                <a:gd name="T6" fmla="*/ 19 w 54"/>
                <a:gd name="T7" fmla="*/ 107 h 138"/>
                <a:gd name="T8" fmla="*/ 25 w 54"/>
                <a:gd name="T9" fmla="*/ 138 h 138"/>
                <a:gd name="T10" fmla="*/ 41 w 54"/>
                <a:gd name="T11" fmla="*/ 111 h 138"/>
                <a:gd name="T12" fmla="*/ 34 w 54"/>
                <a:gd name="T13" fmla="*/ 115 h 138"/>
                <a:gd name="T14" fmla="*/ 54 w 54"/>
                <a:gd name="T15" fmla="*/ 41 h 138"/>
                <a:gd name="T16" fmla="*/ 17 w 54"/>
                <a:gd name="T17" fmla="*/ 61 h 138"/>
                <a:gd name="T18" fmla="*/ 43 w 54"/>
                <a:gd name="T19" fmla="*/ 0 h 138"/>
                <a:gd name="T20" fmla="*/ 22 w 54"/>
                <a:gd name="T21" fmla="*/ 0 h 138"/>
                <a:gd name="T22" fmla="*/ 0 w 54"/>
                <a:gd name="T2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38">
                  <a:moveTo>
                    <a:pt x="0" y="79"/>
                  </a:moveTo>
                  <a:cubicBezTo>
                    <a:pt x="12" y="74"/>
                    <a:pt x="20" y="66"/>
                    <a:pt x="34" y="62"/>
                  </a:cubicBezTo>
                  <a:cubicBezTo>
                    <a:pt x="30" y="78"/>
                    <a:pt x="30" y="98"/>
                    <a:pt x="25" y="114"/>
                  </a:cubicBezTo>
                  <a:cubicBezTo>
                    <a:pt x="22" y="112"/>
                    <a:pt x="22" y="108"/>
                    <a:pt x="19" y="107"/>
                  </a:cubicBezTo>
                  <a:cubicBezTo>
                    <a:pt x="21" y="117"/>
                    <a:pt x="21" y="130"/>
                    <a:pt x="25" y="138"/>
                  </a:cubicBezTo>
                  <a:cubicBezTo>
                    <a:pt x="30" y="129"/>
                    <a:pt x="40" y="120"/>
                    <a:pt x="41" y="111"/>
                  </a:cubicBezTo>
                  <a:cubicBezTo>
                    <a:pt x="40" y="114"/>
                    <a:pt x="34" y="117"/>
                    <a:pt x="34" y="115"/>
                  </a:cubicBezTo>
                  <a:cubicBezTo>
                    <a:pt x="41" y="91"/>
                    <a:pt x="47" y="66"/>
                    <a:pt x="54" y="41"/>
                  </a:cubicBezTo>
                  <a:cubicBezTo>
                    <a:pt x="41" y="47"/>
                    <a:pt x="31" y="56"/>
                    <a:pt x="17" y="61"/>
                  </a:cubicBezTo>
                  <a:cubicBezTo>
                    <a:pt x="25" y="40"/>
                    <a:pt x="36" y="22"/>
                    <a:pt x="43" y="0"/>
                  </a:cubicBezTo>
                  <a:cubicBezTo>
                    <a:pt x="36" y="0"/>
                    <a:pt x="29" y="0"/>
                    <a:pt x="22" y="0"/>
                  </a:cubicBezTo>
                  <a:cubicBezTo>
                    <a:pt x="15" y="27"/>
                    <a:pt x="6" y="52"/>
                    <a:pt x="0" y="7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64" name="Freeform 100"/>
            <p:cNvSpPr>
              <a:spLocks noEditPoints="1"/>
            </p:cNvSpPr>
            <p:nvPr/>
          </p:nvSpPr>
          <p:spPr bwMode="auto">
            <a:xfrm>
              <a:off x="6297613" y="3697288"/>
              <a:ext cx="636588" cy="549275"/>
            </a:xfrm>
            <a:custGeom>
              <a:avLst/>
              <a:gdLst>
                <a:gd name="T0" fmla="*/ 117 w 233"/>
                <a:gd name="T1" fmla="*/ 20 h 201"/>
                <a:gd name="T2" fmla="*/ 132 w 233"/>
                <a:gd name="T3" fmla="*/ 28 h 201"/>
                <a:gd name="T4" fmla="*/ 133 w 233"/>
                <a:gd name="T5" fmla="*/ 30 h 201"/>
                <a:gd name="T6" fmla="*/ 133 w 233"/>
                <a:gd name="T7" fmla="*/ 30 h 201"/>
                <a:gd name="T8" fmla="*/ 133 w 233"/>
                <a:gd name="T9" fmla="*/ 30 h 201"/>
                <a:gd name="T10" fmla="*/ 132 w 233"/>
                <a:gd name="T11" fmla="*/ 30 h 201"/>
                <a:gd name="T12" fmla="*/ 208 w 233"/>
                <a:gd name="T13" fmla="*/ 149 h 201"/>
                <a:gd name="T14" fmla="*/ 212 w 233"/>
                <a:gd name="T15" fmla="*/ 162 h 201"/>
                <a:gd name="T16" fmla="*/ 194 w 233"/>
                <a:gd name="T17" fmla="*/ 180 h 201"/>
                <a:gd name="T18" fmla="*/ 39 w 233"/>
                <a:gd name="T19" fmla="*/ 180 h 201"/>
                <a:gd name="T20" fmla="*/ 21 w 233"/>
                <a:gd name="T21" fmla="*/ 162 h 201"/>
                <a:gd name="T22" fmla="*/ 23 w 233"/>
                <a:gd name="T23" fmla="*/ 153 h 201"/>
                <a:gd name="T24" fmla="*/ 24 w 233"/>
                <a:gd name="T25" fmla="*/ 151 h 201"/>
                <a:gd name="T26" fmla="*/ 25 w 233"/>
                <a:gd name="T27" fmla="*/ 150 h 201"/>
                <a:gd name="T28" fmla="*/ 28 w 233"/>
                <a:gd name="T29" fmla="*/ 146 h 201"/>
                <a:gd name="T30" fmla="*/ 101 w 233"/>
                <a:gd name="T31" fmla="*/ 30 h 201"/>
                <a:gd name="T32" fmla="*/ 102 w 233"/>
                <a:gd name="T33" fmla="*/ 28 h 201"/>
                <a:gd name="T34" fmla="*/ 117 w 233"/>
                <a:gd name="T35" fmla="*/ 20 h 201"/>
                <a:gd name="T36" fmla="*/ 117 w 233"/>
                <a:gd name="T37" fmla="*/ 0 h 201"/>
                <a:gd name="T38" fmla="*/ 85 w 233"/>
                <a:gd name="T39" fmla="*/ 16 h 201"/>
                <a:gd name="T40" fmla="*/ 83 w 233"/>
                <a:gd name="T41" fmla="*/ 19 h 201"/>
                <a:gd name="T42" fmla="*/ 10 w 233"/>
                <a:gd name="T43" fmla="*/ 135 h 201"/>
                <a:gd name="T44" fmla="*/ 8 w 233"/>
                <a:gd name="T45" fmla="*/ 139 h 201"/>
                <a:gd name="T46" fmla="*/ 7 w 233"/>
                <a:gd name="T47" fmla="*/ 140 h 201"/>
                <a:gd name="T48" fmla="*/ 7 w 233"/>
                <a:gd name="T49" fmla="*/ 140 h 201"/>
                <a:gd name="T50" fmla="*/ 6 w 233"/>
                <a:gd name="T51" fmla="*/ 141 h 201"/>
                <a:gd name="T52" fmla="*/ 0 w 233"/>
                <a:gd name="T53" fmla="*/ 162 h 201"/>
                <a:gd name="T54" fmla="*/ 39 w 233"/>
                <a:gd name="T55" fmla="*/ 201 h 201"/>
                <a:gd name="T56" fmla="*/ 194 w 233"/>
                <a:gd name="T57" fmla="*/ 201 h 201"/>
                <a:gd name="T58" fmla="*/ 233 w 233"/>
                <a:gd name="T59" fmla="*/ 162 h 201"/>
                <a:gd name="T60" fmla="*/ 225 w 233"/>
                <a:gd name="T61" fmla="*/ 138 h 201"/>
                <a:gd name="T62" fmla="*/ 150 w 233"/>
                <a:gd name="T63" fmla="*/ 18 h 201"/>
                <a:gd name="T64" fmla="*/ 150 w 233"/>
                <a:gd name="T65" fmla="*/ 18 h 201"/>
                <a:gd name="T66" fmla="*/ 149 w 233"/>
                <a:gd name="T67" fmla="*/ 17 h 201"/>
                <a:gd name="T68" fmla="*/ 117 w 233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01">
                  <a:moveTo>
                    <a:pt x="117" y="20"/>
                  </a:moveTo>
                  <a:cubicBezTo>
                    <a:pt x="123" y="20"/>
                    <a:pt x="128" y="24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2" y="30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12" y="156"/>
                    <a:pt x="212" y="162"/>
                  </a:cubicBezTo>
                  <a:cubicBezTo>
                    <a:pt x="212" y="172"/>
                    <a:pt x="204" y="180"/>
                    <a:pt x="194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29" y="180"/>
                    <a:pt x="21" y="172"/>
                    <a:pt x="21" y="162"/>
                  </a:cubicBezTo>
                  <a:cubicBezTo>
                    <a:pt x="21" y="156"/>
                    <a:pt x="23" y="153"/>
                    <a:pt x="23" y="153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2" y="28"/>
                  </a:cubicBezTo>
                  <a:cubicBezTo>
                    <a:pt x="105" y="24"/>
                    <a:pt x="110" y="20"/>
                    <a:pt x="117" y="20"/>
                  </a:cubicBezTo>
                  <a:moveTo>
                    <a:pt x="117" y="0"/>
                  </a:moveTo>
                  <a:cubicBezTo>
                    <a:pt x="104" y="0"/>
                    <a:pt x="92" y="6"/>
                    <a:pt x="85" y="16"/>
                  </a:cubicBezTo>
                  <a:cubicBezTo>
                    <a:pt x="84" y="17"/>
                    <a:pt x="83" y="18"/>
                    <a:pt x="83" y="19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6" y="141"/>
                    <a:pt x="6" y="141"/>
                  </a:cubicBezTo>
                  <a:cubicBezTo>
                    <a:pt x="2" y="147"/>
                    <a:pt x="0" y="154"/>
                    <a:pt x="0" y="162"/>
                  </a:cubicBezTo>
                  <a:cubicBezTo>
                    <a:pt x="0" y="183"/>
                    <a:pt x="18" y="201"/>
                    <a:pt x="39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216" y="201"/>
                    <a:pt x="233" y="183"/>
                    <a:pt x="233" y="162"/>
                  </a:cubicBezTo>
                  <a:cubicBezTo>
                    <a:pt x="233" y="151"/>
                    <a:pt x="227" y="141"/>
                    <a:pt x="225" y="13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49" y="17"/>
                    <a:pt x="149" y="17"/>
                  </a:cubicBezTo>
                  <a:cubicBezTo>
                    <a:pt x="142" y="6"/>
                    <a:pt x="130" y="0"/>
                    <a:pt x="11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65" name="组合 193"/>
          <p:cNvGrpSpPr/>
          <p:nvPr/>
        </p:nvGrpSpPr>
        <p:grpSpPr>
          <a:xfrm>
            <a:off x="7306048" y="5523708"/>
            <a:ext cx="233456" cy="256385"/>
            <a:chOff x="5108453" y="1245548"/>
            <a:chExt cx="523837" cy="575285"/>
          </a:xfrm>
          <a:noFill/>
        </p:grpSpPr>
        <p:sp>
          <p:nvSpPr>
            <p:cNvPr id="166" name="Freeform 28"/>
            <p:cNvSpPr>
              <a:spLocks/>
            </p:cNvSpPr>
            <p:nvPr/>
          </p:nvSpPr>
          <p:spPr bwMode="auto">
            <a:xfrm>
              <a:off x="5108453" y="1245548"/>
              <a:ext cx="500452" cy="498893"/>
            </a:xfrm>
            <a:custGeom>
              <a:avLst/>
              <a:gdLst>
                <a:gd name="T0" fmla="*/ 85 w 221"/>
                <a:gd name="T1" fmla="*/ 181 h 220"/>
                <a:gd name="T2" fmla="*/ 36 w 221"/>
                <a:gd name="T3" fmla="*/ 113 h 220"/>
                <a:gd name="T4" fmla="*/ 108 w 221"/>
                <a:gd name="T5" fmla="*/ 41 h 220"/>
                <a:gd name="T6" fmla="*/ 179 w 221"/>
                <a:gd name="T7" fmla="*/ 111 h 220"/>
                <a:gd name="T8" fmla="*/ 219 w 221"/>
                <a:gd name="T9" fmla="*/ 134 h 220"/>
                <a:gd name="T10" fmla="*/ 221 w 221"/>
                <a:gd name="T11" fmla="*/ 111 h 220"/>
                <a:gd name="T12" fmla="*/ 110 w 221"/>
                <a:gd name="T13" fmla="*/ 0 h 220"/>
                <a:gd name="T14" fmla="*/ 0 w 221"/>
                <a:gd name="T15" fmla="*/ 111 h 220"/>
                <a:gd name="T16" fmla="*/ 93 w 221"/>
                <a:gd name="T17" fmla="*/ 220 h 220"/>
                <a:gd name="T18" fmla="*/ 85 w 221"/>
                <a:gd name="T19" fmla="*/ 187 h 220"/>
                <a:gd name="T20" fmla="*/ 85 w 221"/>
                <a:gd name="T21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0">
                  <a:moveTo>
                    <a:pt x="85" y="181"/>
                  </a:moveTo>
                  <a:cubicBezTo>
                    <a:pt x="57" y="171"/>
                    <a:pt x="36" y="145"/>
                    <a:pt x="36" y="113"/>
                  </a:cubicBezTo>
                  <a:cubicBezTo>
                    <a:pt x="36" y="73"/>
                    <a:pt x="68" y="41"/>
                    <a:pt x="108" y="41"/>
                  </a:cubicBezTo>
                  <a:cubicBezTo>
                    <a:pt x="147" y="41"/>
                    <a:pt x="178" y="72"/>
                    <a:pt x="179" y="111"/>
                  </a:cubicBezTo>
                  <a:cubicBezTo>
                    <a:pt x="195" y="115"/>
                    <a:pt x="208" y="123"/>
                    <a:pt x="219" y="134"/>
                  </a:cubicBezTo>
                  <a:cubicBezTo>
                    <a:pt x="220" y="126"/>
                    <a:pt x="221" y="119"/>
                    <a:pt x="221" y="111"/>
                  </a:cubicBezTo>
                  <a:cubicBezTo>
                    <a:pt x="221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166"/>
                    <a:pt x="40" y="212"/>
                    <a:pt x="93" y="220"/>
                  </a:cubicBezTo>
                  <a:cubicBezTo>
                    <a:pt x="88" y="210"/>
                    <a:pt x="85" y="199"/>
                    <a:pt x="85" y="187"/>
                  </a:cubicBezTo>
                  <a:cubicBezTo>
                    <a:pt x="85" y="185"/>
                    <a:pt x="85" y="183"/>
                    <a:pt x="85" y="18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67" name="Freeform 29"/>
            <p:cNvSpPr>
              <a:spLocks noEditPoints="1"/>
            </p:cNvSpPr>
            <p:nvPr/>
          </p:nvSpPr>
          <p:spPr bwMode="auto">
            <a:xfrm>
              <a:off x="5334513" y="1524616"/>
              <a:ext cx="297777" cy="296217"/>
            </a:xfrm>
            <a:custGeom>
              <a:avLst/>
              <a:gdLst>
                <a:gd name="T0" fmla="*/ 113 w 131"/>
                <a:gd name="T1" fmla="*/ 20 h 131"/>
                <a:gd name="T2" fmla="*/ 80 w 131"/>
                <a:gd name="T3" fmla="*/ 1 h 131"/>
                <a:gd name="T4" fmla="*/ 66 w 131"/>
                <a:gd name="T5" fmla="*/ 0 h 131"/>
                <a:gd name="T6" fmla="*/ 0 w 131"/>
                <a:gd name="T7" fmla="*/ 60 h 131"/>
                <a:gd name="T8" fmla="*/ 0 w 131"/>
                <a:gd name="T9" fmla="*/ 65 h 131"/>
                <a:gd name="T10" fmla="*/ 7 w 131"/>
                <a:gd name="T11" fmla="*/ 93 h 131"/>
                <a:gd name="T12" fmla="*/ 66 w 131"/>
                <a:gd name="T13" fmla="*/ 131 h 131"/>
                <a:gd name="T14" fmla="*/ 131 w 131"/>
                <a:gd name="T15" fmla="*/ 65 h 131"/>
                <a:gd name="T16" fmla="*/ 113 w 131"/>
                <a:gd name="T17" fmla="*/ 20 h 131"/>
                <a:gd name="T18" fmla="*/ 64 w 131"/>
                <a:gd name="T19" fmla="*/ 109 h 131"/>
                <a:gd name="T20" fmla="*/ 32 w 131"/>
                <a:gd name="T21" fmla="*/ 94 h 131"/>
                <a:gd name="T22" fmla="*/ 22 w 131"/>
                <a:gd name="T23" fmla="*/ 66 h 131"/>
                <a:gd name="T24" fmla="*/ 22 w 131"/>
                <a:gd name="T25" fmla="*/ 63 h 131"/>
                <a:gd name="T26" fmla="*/ 64 w 131"/>
                <a:gd name="T27" fmla="*/ 24 h 131"/>
                <a:gd name="T28" fmla="*/ 75 w 131"/>
                <a:gd name="T29" fmla="*/ 26 h 131"/>
                <a:gd name="T30" fmla="*/ 102 w 131"/>
                <a:gd name="T31" fmla="*/ 48 h 131"/>
                <a:gd name="T32" fmla="*/ 106 w 131"/>
                <a:gd name="T33" fmla="*/ 66 h 131"/>
                <a:gd name="T34" fmla="*/ 64 w 131"/>
                <a:gd name="T35" fmla="*/ 10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13" y="20"/>
                  </a:moveTo>
                  <a:cubicBezTo>
                    <a:pt x="104" y="11"/>
                    <a:pt x="93" y="4"/>
                    <a:pt x="80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31" y="0"/>
                    <a:pt x="3" y="26"/>
                    <a:pt x="0" y="60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75"/>
                    <a:pt x="2" y="85"/>
                    <a:pt x="7" y="93"/>
                  </a:cubicBezTo>
                  <a:cubicBezTo>
                    <a:pt x="17" y="115"/>
                    <a:pt x="40" y="131"/>
                    <a:pt x="66" y="131"/>
                  </a:cubicBezTo>
                  <a:cubicBezTo>
                    <a:pt x="102" y="131"/>
                    <a:pt x="131" y="101"/>
                    <a:pt x="131" y="65"/>
                  </a:cubicBezTo>
                  <a:cubicBezTo>
                    <a:pt x="131" y="48"/>
                    <a:pt x="124" y="32"/>
                    <a:pt x="113" y="20"/>
                  </a:cubicBezTo>
                  <a:close/>
                  <a:moveTo>
                    <a:pt x="64" y="109"/>
                  </a:moveTo>
                  <a:cubicBezTo>
                    <a:pt x="51" y="109"/>
                    <a:pt x="40" y="103"/>
                    <a:pt x="32" y="94"/>
                  </a:cubicBezTo>
                  <a:cubicBezTo>
                    <a:pt x="26" y="87"/>
                    <a:pt x="22" y="77"/>
                    <a:pt x="22" y="66"/>
                  </a:cubicBezTo>
                  <a:cubicBezTo>
                    <a:pt x="22" y="65"/>
                    <a:pt x="22" y="64"/>
                    <a:pt x="22" y="63"/>
                  </a:cubicBezTo>
                  <a:cubicBezTo>
                    <a:pt x="24" y="41"/>
                    <a:pt x="42" y="24"/>
                    <a:pt x="64" y="24"/>
                  </a:cubicBezTo>
                  <a:cubicBezTo>
                    <a:pt x="68" y="24"/>
                    <a:pt x="72" y="25"/>
                    <a:pt x="75" y="26"/>
                  </a:cubicBezTo>
                  <a:cubicBezTo>
                    <a:pt x="87" y="29"/>
                    <a:pt x="97" y="37"/>
                    <a:pt x="102" y="48"/>
                  </a:cubicBezTo>
                  <a:cubicBezTo>
                    <a:pt x="105" y="54"/>
                    <a:pt x="106" y="60"/>
                    <a:pt x="106" y="66"/>
                  </a:cubicBezTo>
                  <a:cubicBezTo>
                    <a:pt x="106" y="90"/>
                    <a:pt x="88" y="109"/>
                    <a:pt x="64" y="1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789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1.85185E-6 C 0.05195 1.85185E-6 0.08997 0.06574 0.08997 0.14699 C 0.08997 0.22801 0.05195 0.29398 0.00547 0.29398 C -0.04102 0.29398 -0.07839 0.22801 -0.07839 0.14699 C -0.07839 0.06574 -0.04102 1.85185E-6 0.00547 1.85185E-6 Z " pathEditMode="relative" rAng="0" ptsTypes="AAAAA">
                                      <p:cBhvr>
                                        <p:cTn id="86" dur="1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81 C -0.00742 0.0713 -0.05351 0.12014 -0.09844 0.09884 C -0.14258 0.07731 -0.16992 -0.00602 -0.15794 -0.08588 C -0.1457 -0.16644 -0.09909 -0.21366 -0.05455 -0.19236 C -0.00963 -0.17083 0.01667 -0.08889 0.00456 -0.0081 Z " pathEditMode="relative" rAng="6300000" ptsTypes="AAAAA">
                                      <p:cBhvr>
                                        <p:cTn id="88" dur="1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88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024 C -0.02266 -0.07824 0.00299 -0.16112 0.04843 -0.18612 C 0.09388 -0.20973 0.14179 -0.1676 0.15533 -0.08959 C 0.16849 -0.01088 0.14257 0.07268 0.097 0.09629 C 0.05156 0.12106 0.0039 0.07824 -0.00925 -0.00024 Z " pathEditMode="relative" rAng="15180000" ptsTypes="AAAAA">
                                      <p:cBhvr>
                                        <p:cTn id="90" dur="1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44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4 0.00671 0.01498 0.00579 0.01524 0.00417 C 0.01498 0.00301 0.01354 0.00208 0.01185 0.00208 C 0.01081 0.00208 0.00977 0.00255 0.00925 0.00301 L 0.00651 0.00625 C 0.00534 0.00764 0.00313 0.00856 0.00039 0.00903 C -0.00234 0.00856 -0.00455 0.00764 -0.00573 0.00625 L -0.00846 0.00301 C -0.00898 0.00255 -0.00989 0.00208 -0.0112 0.00208 C -0.01276 0.00208 -0.01419 0.00301 -0.01419 0.00417 C -0.01419 0.00579 -0.01276 0.00671 -0.0112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92" dur="10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7.40741E-7 C 0.00313 -7.40741E-7 0.00534 0.00093 0.00651 0.00208 L 0.00925 0.00556 C 0.00977 0.00625 0.01081 0.00671 0.01185 0.00671 C 0.01354 0.00671 0.01498 0.00579 0.01524 0.00417 C 0.01498 0.00301 0.01354 0.00208 0.01185 0.00208 C 0.01081 0.00208 0.00977 0.00255 0.00925 0.00301 L 0.00651 0.00625 C 0.00534 0.00764 0.00313 0.00857 0.00039 0.00903 C -0.00234 0.00857 -0.00456 0.00764 -0.00573 0.00625 L -0.00846 0.00301 C -0.00898 0.00255 -0.00989 0.00208 -0.0112 0.00208 C -0.01276 0.00208 -0.01419 0.00301 -0.01419 0.00417 C -0.01419 0.00579 -0.01276 0.00671 -0.0112 0.00671 C -0.00989 0.00671 -0.00898 0.00625 -0.00846 0.00556 L -0.00573 0.00208 C -0.00456 0.00093 -0.00234 -7.40741E-7 0.00039 -7.40741E-7 Z " pathEditMode="relative" rAng="0" ptsTypes="AAAAAAAAAAAAAAAAA">
                                      <p:cBhvr>
                                        <p:cTn id="94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C 0.00312 -4.07407E-6 0.00534 0.00093 0.00651 0.00209 L 0.00924 0.00556 C 0.00976 0.00625 0.0108 0.00672 0.01185 0.00672 C 0.01354 0.00672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4.07407E-6 0.00039 -4.07407E-6 Z " pathEditMode="relative" rAng="0" ptsTypes="AAAAAAAAAAAAAAAAA">
                                      <p:cBhvr>
                                        <p:cTn id="96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22222E-6 C 0.00312 2.22222E-6 0.00534 0.00092 0.00651 0.00208 L 0.00924 0.00555 C 0.00976 0.00625 0.01081 0.00671 0.01185 0.00671 C 0.01354 0.00671 0.01497 0.00578 0.01523 0.00416 C 0.01497 0.00301 0.01354 0.00208 0.01185 0.00208 C 0.01081 0.00208 0.00976 0.00254 0.00924 0.00301 L 0.00651 0.00625 C 0.00534 0.00764 0.00312 0.00856 0.00039 0.00903 C -0.00234 0.00856 -0.00456 0.00764 -0.00573 0.00625 L -0.00846 0.00301 C -0.00899 0.00254 -0.0099 0.00208 -0.0112 0.00208 C -0.01276 0.00208 -0.01419 0.00301 -0.01419 0.00416 C -0.01419 0.00578 -0.01276 0.00671 -0.0112 0.00671 C -0.0099 0.00671 -0.00899 0.00625 -0.00846 0.00555 L -0.00573 0.00208 C -0.00456 0.00092 -0.00234 2.22222E-6 0.00039 2.22222E-6 Z " pathEditMode="relative" rAng="0" ptsTypes="AAAAAAAAAAAAAAAAA">
                                      <p:cBhvr>
                                        <p:cTn id="98" dur="1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0.00312 -2.96296E-6 0.00533 0.00093 0.00651 0.00209 L 0.00924 0.00556 C 0.00976 0.00625 0.0108 0.00672 0.01184 0.00672 C 0.01354 0.00672 0.01497 0.00579 0.01523 0.00417 C 0.01497 0.00301 0.01354 0.00209 0.01184 0.00209 C 0.0108 0.00209 0.00976 0.00255 0.00924 0.00301 L 0.00651 0.00625 C 0.00533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2.96296E-6 0.00039 -2.96296E-6 Z " pathEditMode="relative" rAng="0" ptsTypes="AAAAAAAAAAAAAAAAA">
                                      <p:cBhvr>
                                        <p:cTn id="100" dur="1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5 0.00671 0.01498 0.00579 0.01524 0.00417 C 0.01498 0.00301 0.01355 0.00208 0.01185 0.00208 C 0.01081 0.00208 0.00977 0.00255 0.00925 0.00301 L 0.00651 0.00625 C 0.00534 0.00764 0.00313 0.00856 0.00039 0.00903 C -0.00234 0.00856 -0.00455 0.00764 -0.00573 0.00625 L -0.00846 0.00301 C -0.00898 0.00255 -0.00989 0.00208 -0.01119 0.00208 C -0.01276 0.00208 -0.01419 0.00301 -0.01419 0.00417 C -0.01419 0.00579 -0.01276 0.00671 -0.01119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102" dur="1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273 3.33333E-6 0.00495 0.00092 0.00612 0.00208 L 0.00885 0.00555 C 0.00937 0.00625 0.01042 0.00671 0.01146 0.00671 C 0.01315 0.00671 0.01458 0.00578 0.01484 0.00416 C 0.01458 0.00301 0.01315 0.00208 0.01146 0.00208 C 0.01042 0.00208 0.00937 0.00254 0.00885 0.00301 L 0.00612 0.00625 C 0.00495 0.00764 0.00273 0.00856 4.16667E-7 0.00902 C -0.00273 0.00856 -0.00495 0.00764 -0.00612 0.00625 L -0.00885 0.00301 C -0.00938 0.00254 -0.01029 0.00208 -0.01159 0.00208 C -0.01315 0.00208 -0.01458 0.00301 -0.01458 0.00416 C -0.01458 0.00578 -0.01315 0.00671 -0.01159 0.00671 C -0.01029 0.00671 -0.00938 0.00625 -0.00885 0.00555 L -0.00612 0.00208 C -0.00495 0.00092 -0.00273 3.33333E-6 4.16667E-7 3.33333E-6 Z " pathEditMode="relative" rAng="0" ptsTypes="AAAAAAAAAAAAAAAAA">
                                      <p:cBhvr>
                                        <p:cTn id="104" dur="1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93 C -1.875E-6 0.00093 0.00222 0.00186 0.00339 0.00301 L 0.00612 0.00649 C 0.00664 0.00718 0.00768 0.00764 0.00873 0.00764 C 0.01042 0.00764 0.01185 0.00672 0.01211 0.0051 C 0.01185 0.00394 0.01042 0.00301 0.00873 0.00301 C 0.00768 0.00301 0.00664 0.00348 0.00612 0.00394 L 0.00339 0.00718 C 0.00222 0.00857 -1.875E-6 0.0095 -0.00273 0.00996 C -0.00547 0.0095 -0.00768 0.00857 -0.00885 0.00718 L -0.01159 0.00394 C -0.01211 0.00348 -0.01302 0.00301 -0.01432 0.00301 C -0.01588 0.00301 -0.01732 0.00394 -0.01732 0.0051 C -0.01732 0.00672 -0.01588 0.00764 -0.01432 0.00764 C -0.01302 0.00764 -0.01211 0.00718 -0.01159 0.00649 L -0.00885 0.00301 C -0.00768 0.00186 -0.00547 0.00093 -0.00273 0.00093 Z " pathEditMode="relative" rAng="0" ptsTypes="AAAAAAAAAAAAAAAAA">
                                      <p:cBhvr>
                                        <p:cTn id="106" dur="10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0.00312 2.59259E-6 0.00533 0.00092 0.00651 0.00208 L 0.00924 0.00555 C 0.00976 0.00625 0.0108 0.00671 0.01185 0.00671 C 0.01354 0.00671 0.01497 0.00578 0.01523 0.00416 C 0.01497 0.00301 0.01354 0.00208 0.01185 0.00208 C 0.0108 0.00208 0.00976 0.00254 0.00924 0.00301 L 0.00651 0.00625 C 0.00533 0.00764 0.00312 0.00856 0.00039 0.00903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59259E-6 0.00039 2.59259E-6 Z " pathEditMode="relative" rAng="0" ptsTypes="AAAAAAAAAAAAAAAAA">
                                      <p:cBhvr>
                                        <p:cTn id="108" dur="10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274 2.96296E-6 0.00495 0.00092 0.00612 0.00208 L 0.00886 0.00555 C 0.00938 0.00625 0.01042 0.00671 0.01146 0.00671 C 0.01315 0.00671 0.01459 0.00578 0.01485 0.00416 C 0.01459 0.00301 0.01315 0.00208 0.01146 0.00208 C 0.01042 0.00208 0.00938 0.00254 0.00886 0.00301 L 0.00612 0.00625 C 0.00495 0.00764 0.00274 0.00856 -3.75E-6 0.00902 C -0.00273 0.00856 -0.00494 0.00764 -0.00612 0.00625 L -0.00885 0.00301 C -0.00937 0.00254 -0.01028 0.00208 -0.01158 0.00208 C -0.01315 0.00208 -0.01458 0.00301 -0.01458 0.00416 C -0.01458 0.00578 -0.01315 0.00671 -0.01158 0.00671 C -0.01028 0.00671 -0.00937 0.00625 -0.00885 0.00555 L -0.00612 0.00208 C -0.00494 0.00092 -0.00273 2.96296E-6 -3.75E-6 2.96296E-6 Z " pathEditMode="relative" rAng="0" ptsTypes="AAAAAAAAAAAAAAAAA">
                                      <p:cBhvr>
                                        <p:cTn id="110" dur="10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1.85185E-6 C 0.00312 -1.85185E-6 0.00534 0.00093 0.00651 0.00209 L 0.00924 0.00556 C 0.00976 0.00625 0.0108 0.00671 0.01185 0.00671 C 0.01354 0.00671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1 -0.0112 0.00671 C -0.0099 0.00671 -0.00899 0.00625 -0.00847 0.00556 L -0.00573 0.00209 C -0.00456 0.00093 -0.00235 -1.85185E-6 0.00039 -1.85185E-6 Z " pathEditMode="relative" rAng="0" ptsTypes="AAAAAAAAAAAAAAAAA">
                                      <p:cBhvr>
                                        <p:cTn id="112" dur="10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0274 1.48148E-6 0.00495 0.00092 0.00612 0.00208 L 0.00886 0.00555 C 0.00938 0.00625 0.01042 0.00671 0.01146 0.00671 C 0.01315 0.00671 0.01459 0.00579 0.01485 0.00417 C 0.01459 0.00301 0.01315 0.00208 0.01146 0.00208 C 0.01042 0.00208 0.00938 0.00254 0.00886 0.00301 L 0.00612 0.00625 C 0.00495 0.00764 0.00274 0.00856 -3.75E-6 0.00903 C -0.00273 0.00856 -0.00494 0.00764 -0.00612 0.00625 L -0.00885 0.00301 C -0.00937 0.00254 -0.01028 0.00208 -0.01158 0.00208 C -0.01315 0.00208 -0.01458 0.00301 -0.01458 0.00417 C -0.01458 0.00579 -0.01315 0.00671 -0.01158 0.00671 C -0.01028 0.00671 -0.00937 0.00625 -0.00885 0.00555 L -0.00612 0.00208 C -0.00494 0.00092 -0.00273 1.48148E-6 -3.75E-6 1.48148E-6 Z " pathEditMode="relative" rAng="0" ptsTypes="AAAAAAAAAAAAAAAAA">
                                      <p:cBhvr>
                                        <p:cTn id="114" dur="1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2 2.96296E-6 0.00533 0.00092 0.00651 0.00208 L 0.00924 0.00555 C 0.00976 0.00625 0.0108 0.00671 0.01184 0.00671 C 0.01354 0.00671 0.01497 0.00578 0.01523 0.00416 C 0.01497 0.00301 0.01354 0.00208 0.01184 0.00208 C 0.0108 0.00208 0.00976 0.00254 0.00924 0.00301 L 0.00651 0.00625 C 0.00533 0.00764 0.00312 0.00856 0.00039 0.00902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96296E-6 0.00039 2.96296E-6 Z " pathEditMode="relative" rAng="0" ptsTypes="AAAAAAAAAAAAAAAAA">
                                      <p:cBhvr>
                                        <p:cTn id="116" dur="1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C 0.00313 0.0007 0.00534 0.00163 0.00651 0.00278 L 0.00925 0.00625 C 0.00977 0.00695 0.01081 0.00741 0.01185 0.00741 C 0.01354 0.00741 0.01498 0.00649 0.01524 0.00487 C 0.01498 0.00371 0.01354 0.00278 0.01185 0.00278 C 0.01081 0.00278 0.00977 0.00325 0.00925 0.00371 L 0.00651 0.00695 C 0.00534 0.00834 0.00313 0.00926 0.00039 0.00973 C -0.00234 0.00926 -0.00456 0.00834 -0.00573 0.00695 L -0.00846 0.00371 C -0.00898 0.00325 -0.00989 0.00278 -0.0112 0.00278 C -0.01276 0.00278 -0.01419 0.00371 -0.01419 0.00487 C -0.01419 0.00649 -0.01276 0.00741 -0.0112 0.00741 C -0.00989 0.00741 -0.00898 0.00695 -0.00846 0.00625 L -0.00573 0.00278 C -0.00456 0.00163 -0.00234 0.0007 0.00039 0.0007 Z " pathEditMode="relative" rAng="0" ptsTypes="AAAAAAAAAAAAAAAAA">
                                      <p:cBhvr>
                                        <p:cTn id="118" dur="1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7 0.00578 0.01524 0.00416 C 0.01497 0.003 0.01354 0.00208 0.01185 0.00208 C 0.01081 0.00208 0.00977 0.00254 0.00925 0.003 L 0.00651 0.00625 C 0.00534 0.00763 0.00313 0.00856 0.00039 0.00902 C -0.00234 0.00856 -0.00456 0.00763 -0.00573 0.00625 L -0.00846 0.003 C -0.00898 0.00254 -0.00989 0.00208 -0.0112 0.00208 C -0.01276 0.00208 -0.01419 0.003 -0.01419 0.00416 C -0.01419 0.00578 -0.01276 0.00671 -0.0112 0.00671 C -0.00989 0.00671 -0.00898 0.00625 -0.00846 0.00555 L -0.00573 0.00208 C -0.00456 0.00092 -0.00234 4.44444E-6 0.00039 4.44444E-6 Z " pathEditMode="relative" rAng="0" ptsTypes="AAAAAAAAAAAAAAAAA">
                                      <p:cBhvr>
                                        <p:cTn id="120" dur="10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C 0.00312 7.40741E-7 0.00534 0.00093 0.00651 0.00208 L 0.00924 0.00555 C 0.00976 0.00625 0.0108 0.00671 0.01185 0.00671 C 0.01354 0.00671 0.01497 0.00579 0.01523 0.00417 C 0.01497 0.00301 0.01354 0.00208 0.01185 0.00208 C 0.0108 0.00208 0.00976 0.00255 0.00924 0.00301 L 0.00651 0.00625 C 0.00534 0.00764 0.00312 0.00856 0.00039 0.00903 C -0.00235 0.00856 -0.00456 0.00764 -0.00573 0.00625 L -0.00847 0.00301 C -0.00899 0.00255 -0.0099 0.00208 -0.0112 0.00208 C -0.01276 0.00208 -0.0142 0.00301 -0.0142 0.00417 C -0.0142 0.00579 -0.01276 0.00671 -0.0112 0.00671 C -0.0099 0.00671 -0.00899 0.00625 -0.00847 0.00555 L -0.00573 0.00208 C -0.00456 0.00093 -0.00235 7.40741E-7 0.00039 7.40741E-7 Z " pathEditMode="relative" rAng="0" ptsTypes="AAAAAAAAAAAAAAAAA">
                                      <p:cBhvr>
                                        <p:cTn id="122" dur="10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48148E-6 C 0.00312 1.48148E-6 0.00534 0.00092 0.00651 0.00208 L 0.00924 0.00555 C 0.00976 0.00625 0.0108 0.00671 0.01185 0.00671 C 0.01354 0.00671 0.01497 0.00579 0.01523 0.00417 C 0.01497 0.00301 0.01354 0.00208 0.01185 0.00208 C 0.0108 0.00208 0.00976 0.00254 0.00924 0.00301 L 0.00651 0.00625 C 0.00534 0.00764 0.00312 0.00856 0.00039 0.00903 C -0.00235 0.00856 -0.00456 0.00764 -0.00573 0.00625 L -0.00847 0.00301 C -0.00899 0.00254 -0.0099 0.00208 -0.0112 0.00208 C -0.01276 0.00208 -0.0142 0.00301 -0.0142 0.00417 C -0.0142 0.00579 -0.01276 0.00671 -0.0112 0.00671 C -0.0099 0.00671 -0.00899 0.00625 -0.00847 0.00555 L -0.00573 0.00208 C -0.00456 0.00092 -0.00235 1.48148E-6 0.00039 1.48148E-6 Z " pathEditMode="relative" rAng="0" ptsTypes="AAAAAAAAAAAAAAAAA">
                                      <p:cBhvr>
                                        <p:cTn id="124" dur="10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8 0.00578 0.01524 0.00416 C 0.01498 0.003 0.01354 0.00208 0.01185 0.00208 C 0.01081 0.00208 0.00977 0.00254 0.00925 0.003 L 0.00651 0.00625 C 0.00534 0.00763 0.00313 0.00856 0.00039 0.00902 C -0.00234 0.00856 -0.00455 0.00763 -0.00573 0.00625 L -0.00846 0.003 C -0.00898 0.00254 -0.00989 0.00208 -0.01119 0.00208 C -0.01276 0.00208 -0.01419 0.003 -0.01419 0.00416 C -0.01419 0.00578 -0.01276 0.00671 -0.01119 0.00671 C -0.00989 0.00671 -0.00898 0.00625 -0.00846 0.00555 L -0.00573 0.00208 C -0.00455 0.00092 -0.00234 4.44444E-6 0.00039 4.44444E-6 Z " pathEditMode="relative" rAng="0" ptsTypes="AAAAAAAAAAAAAAAAA">
                                      <p:cBhvr>
                                        <p:cTn id="126" dur="10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3 2.96296E-6 0.00534 0.00092 0.00651 0.00208 L 0.00925 0.00555 C 0.00977 0.00625 0.01081 0.00671 0.01185 0.00671 C 0.01354 0.00671 0.01498 0.00578 0.01524 0.00416 C 0.01498 0.00301 0.01354 0.00208 0.01185 0.00208 C 0.01081 0.00208 0.00977 0.00254 0.00925 0.00301 L 0.00651 0.00625 C 0.00534 0.00764 0.00313 0.00856 0.00039 0.00902 C -0.00234 0.00856 -0.00456 0.00764 -0.00573 0.00625 L -0.00846 0.00301 C -0.00898 0.00254 -0.00989 0.00208 -0.0112 0.00208 C -0.01276 0.00208 -0.01419 0.00301 -0.01419 0.00416 C -0.01419 0.00578 -0.01276 0.00671 -0.0112 0.00671 C -0.00989 0.00671 -0.00898 0.00625 -0.00846 0.00555 L -0.00573 0.00208 C -0.00456 0.00092 -0.00234 2.96296E-6 0.00039 2.96296E-6 Z " pathEditMode="relative" rAng="0" ptsTypes="AAAAAAAAAAAAAAAAA">
                                      <p:cBhvr>
                                        <p:cTn id="128" dur="10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0.00274 1.85185E-6 0.00495 0.00092 0.00612 0.00208 L 0.00886 0.00555 C 0.00938 0.00625 0.01042 0.00671 0.01146 0.00671 C 0.01315 0.00671 0.01458 0.00579 0.01484 0.00416 C 0.01458 0.00301 0.01315 0.00208 0.01146 0.00208 C 0.01042 0.00208 0.00938 0.00254 0.00886 0.00301 L 0.00612 0.00625 C 0.00495 0.00764 0.00274 0.00856 -1.04167E-6 0.00903 C -0.00273 0.00856 -0.00495 0.00764 -0.00612 0.00625 L -0.00885 0.00301 C -0.00937 0.00254 -0.01029 0.00208 -0.01159 0.00208 C -0.01315 0.00208 -0.01458 0.00301 -0.01458 0.00416 C -0.01458 0.00579 -0.01315 0.00671 -0.01159 0.00671 C -0.01029 0.00671 -0.00937 0.00625 -0.00885 0.00555 L -0.00612 0.00208 C -0.00495 0.00092 -0.00273 1.85185E-6 -1.04167E-6 1.85185E-6 Z " pathEditMode="relative" rAng="0" ptsTypes="AAAAAAAAAAAAAAAAA">
                                      <p:cBhvr>
                                        <p:cTn id="130" dur="1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4" grpId="0"/>
      <p:bldP spid="112" grpId="0" animBg="1"/>
      <p:bldP spid="112" grpId="1" animBg="1"/>
      <p:bldP spid="116" grpId="0" animBg="1"/>
      <p:bldP spid="116" grpId="1" animBg="1"/>
      <p:bldP spid="124" grpId="0" animBg="1"/>
      <p:bldP spid="124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43" grpId="0" animBg="1"/>
      <p:bldP spid="143" grpId="1" animBg="1"/>
      <p:bldP spid="147" grpId="0" animBg="1"/>
      <p:bldP spid="1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49" name="椭圆 148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76" name="椭圆 175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7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3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204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215" name="图片 214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217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18" name="直接连接符 269"/>
              <p:cNvCxnSpPr>
                <a:stCxn id="223" idx="4"/>
                <a:endCxn id="22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05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6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7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208" name="椭圆 207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5" name="组合 10"/>
          <p:cNvGrpSpPr/>
          <p:nvPr/>
        </p:nvGrpSpPr>
        <p:grpSpPr>
          <a:xfrm>
            <a:off x="7516355" y="7099231"/>
            <a:ext cx="1598024" cy="857464"/>
            <a:chOff x="7830564" y="5279161"/>
            <a:chExt cx="1598024" cy="857464"/>
          </a:xfrm>
        </p:grpSpPr>
        <p:pic>
          <p:nvPicPr>
            <p:cNvPr id="233" name="图片 232"/>
            <p:cNvPicPr>
              <a:picLocks noChangeAspect="1"/>
            </p:cNvPicPr>
            <p:nvPr/>
          </p:nvPicPr>
          <p:blipFill rotWithShape="1">
            <a:blip r:embed="rId3"/>
            <a:srcRect b="39955"/>
            <a:stretch/>
          </p:blipFill>
          <p:spPr>
            <a:xfrm>
              <a:off x="7830564" y="5309357"/>
              <a:ext cx="1598024" cy="827268"/>
            </a:xfrm>
            <a:prstGeom prst="rect">
              <a:avLst/>
            </a:prstGeom>
          </p:spPr>
        </p:pic>
        <p:grpSp>
          <p:nvGrpSpPr>
            <p:cNvPr id="227" name="组合 379"/>
            <p:cNvGrpSpPr/>
            <p:nvPr/>
          </p:nvGrpSpPr>
          <p:grpSpPr>
            <a:xfrm>
              <a:off x="8510066" y="5279161"/>
              <a:ext cx="83627" cy="83627"/>
              <a:chOff x="1911303" y="3982100"/>
              <a:chExt cx="83627" cy="83627"/>
            </a:xfrm>
          </p:grpSpPr>
          <p:sp>
            <p:nvSpPr>
              <p:cNvPr id="231" name="椭圆 23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382"/>
            <p:cNvGrpSpPr/>
            <p:nvPr/>
          </p:nvGrpSpPr>
          <p:grpSpPr>
            <a:xfrm>
              <a:off x="8911126" y="5456678"/>
              <a:ext cx="83627" cy="83627"/>
              <a:chOff x="1911303" y="3982100"/>
              <a:chExt cx="83627" cy="83627"/>
            </a:xfrm>
          </p:grpSpPr>
          <p:sp>
            <p:nvSpPr>
              <p:cNvPr id="229" name="椭圆 22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7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258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266" name="图片 265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268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74" name="椭圆 27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69" name="直接连接符 303"/>
              <p:cNvCxnSpPr>
                <a:stCxn id="274" idx="4"/>
                <a:endCxn id="27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72" name="椭圆 27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59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0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6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286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287" name="图片 286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289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94" name="椭圆 29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90" name="直接连接符 317"/>
              <p:cNvCxnSpPr>
                <a:stCxn id="294" idx="4"/>
                <a:endCxn id="29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8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9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6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297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308" name="图片 307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1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11" name="直接连接符 335"/>
              <p:cNvCxnSpPr>
                <a:stCxn id="315" idx="4"/>
                <a:endCxn id="31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13" name="椭圆 31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9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303" name="椭圆 30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301" name="椭圆 30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7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318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323" name="图片 322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325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330" name="椭圆 329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6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27" name="直接连接符 14"/>
              <p:cNvCxnSpPr>
                <a:stCxn id="323" idx="2"/>
                <a:endCxn id="328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4" name="矩形 74"/>
          <p:cNvSpPr>
            <a:spLocks noChangeArrowheads="1"/>
          </p:cNvSpPr>
          <p:nvPr/>
        </p:nvSpPr>
        <p:spPr bwMode="auto">
          <a:xfrm>
            <a:off x="2113743" y="2623965"/>
            <a:ext cx="4460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335" name="矩形 29"/>
          <p:cNvSpPr>
            <a:spLocks noChangeArrowheads="1"/>
          </p:cNvSpPr>
          <p:nvPr/>
        </p:nvSpPr>
        <p:spPr bwMode="auto">
          <a:xfrm>
            <a:off x="2109376" y="3257744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i="1" dirty="0">
                <a:solidFill>
                  <a:schemeClr val="bg1"/>
                </a:solidFill>
              </a:rPr>
              <a:t>Our value resides in brand integration into the social space; we go beyond the like, the share and the tweet to develop an online brand personality that’s activated through branded content, blogger engagement and community management. </a:t>
            </a:r>
            <a:endParaRPr lang="zh-CN" alt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49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grpSp>
        <p:nvGrpSpPr>
          <p:cNvPr id="39" name="组合 1"/>
          <p:cNvGrpSpPr/>
          <p:nvPr/>
        </p:nvGrpSpPr>
        <p:grpSpPr>
          <a:xfrm>
            <a:off x="757016" y="2219354"/>
            <a:ext cx="3858072" cy="531772"/>
            <a:chOff x="934816" y="2727354"/>
            <a:chExt cx="3858072" cy="531772"/>
          </a:xfrm>
        </p:grpSpPr>
        <p:sp>
          <p:nvSpPr>
            <p:cNvPr id="40" name="圆角矩形 39"/>
            <p:cNvSpPr/>
            <p:nvPr/>
          </p:nvSpPr>
          <p:spPr>
            <a:xfrm rot="10800000" flipH="1" flipV="1">
              <a:off x="934816" y="2727354"/>
              <a:ext cx="3858072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01497" y="2831055"/>
              <a:ext cx="2618287" cy="352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Transitions</a:t>
              </a:r>
            </a:p>
          </p:txBody>
        </p:sp>
      </p:grpSp>
      <p:grpSp>
        <p:nvGrpSpPr>
          <p:cNvPr id="42" name="组合 3"/>
          <p:cNvGrpSpPr/>
          <p:nvPr/>
        </p:nvGrpSpPr>
        <p:grpSpPr>
          <a:xfrm>
            <a:off x="5067154" y="2219355"/>
            <a:ext cx="5751438" cy="531772"/>
            <a:chOff x="5244954" y="2727355"/>
            <a:chExt cx="5751438" cy="531772"/>
          </a:xfrm>
        </p:grpSpPr>
        <p:sp>
          <p:nvSpPr>
            <p:cNvPr id="43" name="圆角矩形 42"/>
            <p:cNvSpPr/>
            <p:nvPr/>
          </p:nvSpPr>
          <p:spPr>
            <a:xfrm rot="10800000" flipH="1" flipV="1">
              <a:off x="5244954" y="2727355"/>
              <a:ext cx="5751438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485208" y="2831056"/>
              <a:ext cx="3248564" cy="352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Outcomes</a:t>
              </a:r>
            </a:p>
          </p:txBody>
        </p:sp>
      </p:grpSp>
      <p:grpSp>
        <p:nvGrpSpPr>
          <p:cNvPr id="45" name="组合 4"/>
          <p:cNvGrpSpPr/>
          <p:nvPr/>
        </p:nvGrpSpPr>
        <p:grpSpPr>
          <a:xfrm>
            <a:off x="886759" y="2903613"/>
            <a:ext cx="4327510" cy="2000548"/>
            <a:chOff x="909111" y="3411613"/>
            <a:chExt cx="4327510" cy="2000548"/>
          </a:xfrm>
        </p:grpSpPr>
        <p:sp>
          <p:nvSpPr>
            <p:cNvPr id="46" name="TextBox 44"/>
            <p:cNvSpPr txBox="1"/>
            <p:nvPr/>
          </p:nvSpPr>
          <p:spPr>
            <a:xfrm>
              <a:off x="1029481" y="3411613"/>
              <a:ext cx="420714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Outcomes &amp; Results 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Cloud &amp; New Consumption Models 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Software Replacing Hardware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OpEx</a:t>
              </a: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 Replacing </a:t>
              </a: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CapEx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Big Data / Analytics</a:t>
              </a:r>
            </a:p>
          </p:txBody>
        </p:sp>
        <p:grpSp>
          <p:nvGrpSpPr>
            <p:cNvPr id="47" name="组合 5"/>
            <p:cNvGrpSpPr/>
            <p:nvPr/>
          </p:nvGrpSpPr>
          <p:grpSpPr>
            <a:xfrm>
              <a:off x="909111" y="3524651"/>
              <a:ext cx="108000" cy="108000"/>
              <a:chOff x="8435611" y="2841941"/>
              <a:chExt cx="123905" cy="123905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8" name="组合 371"/>
            <p:cNvGrpSpPr/>
            <p:nvPr/>
          </p:nvGrpSpPr>
          <p:grpSpPr>
            <a:xfrm>
              <a:off x="909111" y="3920059"/>
              <a:ext cx="108000" cy="108000"/>
              <a:chOff x="8435611" y="2841941"/>
              <a:chExt cx="123905" cy="1239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9" name="组合 374"/>
            <p:cNvGrpSpPr/>
            <p:nvPr/>
          </p:nvGrpSpPr>
          <p:grpSpPr>
            <a:xfrm>
              <a:off x="909111" y="4315467"/>
              <a:ext cx="108000" cy="108000"/>
              <a:chOff x="8435611" y="2841941"/>
              <a:chExt cx="123905" cy="123905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0" name="组合 377"/>
            <p:cNvGrpSpPr/>
            <p:nvPr/>
          </p:nvGrpSpPr>
          <p:grpSpPr>
            <a:xfrm>
              <a:off x="909111" y="4710875"/>
              <a:ext cx="108000" cy="108000"/>
              <a:chOff x="8435611" y="2841941"/>
              <a:chExt cx="123905" cy="12390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380"/>
            <p:cNvGrpSpPr/>
            <p:nvPr/>
          </p:nvGrpSpPr>
          <p:grpSpPr>
            <a:xfrm>
              <a:off x="909111" y="5106281"/>
              <a:ext cx="108000" cy="108000"/>
              <a:chOff x="8435611" y="2841941"/>
              <a:chExt cx="123905" cy="12390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2" name="组合 6"/>
          <p:cNvGrpSpPr/>
          <p:nvPr/>
        </p:nvGrpSpPr>
        <p:grpSpPr>
          <a:xfrm>
            <a:off x="5066560" y="2838206"/>
            <a:ext cx="5804248" cy="2909295"/>
            <a:chOff x="5244360" y="3346206"/>
            <a:chExt cx="5804248" cy="2909295"/>
          </a:xfrm>
        </p:grpSpPr>
        <p:sp>
          <p:nvSpPr>
            <p:cNvPr id="63" name="Rectangle 49"/>
            <p:cNvSpPr/>
            <p:nvPr/>
          </p:nvSpPr>
          <p:spPr>
            <a:xfrm>
              <a:off x="8180727" y="3346206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Growth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</a:t>
              </a:r>
              <a:r>
                <a:rPr lang="en-US" sz="1400" i="1" dirty="0" err="1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OpEx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 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market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Operational efficiency</a:t>
              </a:r>
            </a:p>
          </p:txBody>
        </p:sp>
        <p:sp>
          <p:nvSpPr>
            <p:cNvPr id="64" name="Rectangle 50"/>
            <p:cNvSpPr/>
            <p:nvPr/>
          </p:nvSpPr>
          <p:spPr>
            <a:xfrm>
              <a:off x="8172716" y="4426238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IT as a service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Speed of apps delivery</a:t>
              </a:r>
            </a:p>
            <a:p>
              <a:pPr marL="5715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Big data → Information Action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Agility</a:t>
              </a:r>
            </a:p>
          </p:txBody>
        </p:sp>
        <p:sp>
          <p:nvSpPr>
            <p:cNvPr id="65" name="Rectangle 51"/>
            <p:cNvSpPr/>
            <p:nvPr/>
          </p:nvSpPr>
          <p:spPr>
            <a:xfrm>
              <a:off x="8178710" y="5445023"/>
              <a:ext cx="2867881" cy="8104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Security 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IT Costs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Asset Utilization 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provisioning</a:t>
              </a:r>
            </a:p>
          </p:txBody>
        </p:sp>
        <p:sp>
          <p:nvSpPr>
            <p:cNvPr id="66" name="Rectangle 52"/>
            <p:cNvSpPr/>
            <p:nvPr/>
          </p:nvSpPr>
          <p:spPr>
            <a:xfrm>
              <a:off x="5244360" y="3485115"/>
              <a:ext cx="2867881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CCE21"/>
                  </a:solidFill>
                  <a:ea typeface="微软雅黑" panose="020B0503020204020204" pitchFamily="34" charset="-122"/>
                </a:rPr>
                <a:t>Business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</a:t>
              </a:r>
              <a:b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Change the business </a:t>
              </a:r>
            </a:p>
          </p:txBody>
        </p:sp>
        <p:sp>
          <p:nvSpPr>
            <p:cNvPr id="103" name="Rectangle 53"/>
            <p:cNvSpPr/>
            <p:nvPr/>
          </p:nvSpPr>
          <p:spPr>
            <a:xfrm>
              <a:off x="5466444" y="4512160"/>
              <a:ext cx="2423712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E78D37"/>
                  </a:solidFill>
                  <a:ea typeface="微软雅黑" panose="020B0503020204020204" pitchFamily="34" charset="-122"/>
                </a:rPr>
                <a:t>IT Innovation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Improve the business </a:t>
              </a:r>
            </a:p>
          </p:txBody>
        </p:sp>
        <p:sp>
          <p:nvSpPr>
            <p:cNvPr id="104" name="Rectangle 54"/>
            <p:cNvSpPr/>
            <p:nvPr/>
          </p:nvSpPr>
          <p:spPr>
            <a:xfrm>
              <a:off x="5358830" y="5530923"/>
              <a:ext cx="263894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B0F0"/>
                  </a:solidFill>
                  <a:ea typeface="微软雅黑" panose="020B0503020204020204" pitchFamily="34" charset="-122"/>
                </a:rPr>
                <a:t>IT Operational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Run the business</a:t>
              </a:r>
            </a:p>
          </p:txBody>
        </p:sp>
        <p:grpSp>
          <p:nvGrpSpPr>
            <p:cNvPr id="105" name="组合 383"/>
            <p:cNvGrpSpPr/>
            <p:nvPr/>
          </p:nvGrpSpPr>
          <p:grpSpPr>
            <a:xfrm>
              <a:off x="8185796" y="3433282"/>
              <a:ext cx="72000" cy="72000"/>
              <a:chOff x="8435611" y="2841941"/>
              <a:chExt cx="123905" cy="123905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6" name="组合 386"/>
            <p:cNvGrpSpPr/>
            <p:nvPr/>
          </p:nvGrpSpPr>
          <p:grpSpPr>
            <a:xfrm>
              <a:off x="8185796" y="3613090"/>
              <a:ext cx="72000" cy="72000"/>
              <a:chOff x="8435611" y="2841941"/>
              <a:chExt cx="123905" cy="123905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组合 389"/>
            <p:cNvGrpSpPr/>
            <p:nvPr/>
          </p:nvGrpSpPr>
          <p:grpSpPr>
            <a:xfrm>
              <a:off x="8185796" y="3792898"/>
              <a:ext cx="72000" cy="72000"/>
              <a:chOff x="8435611" y="2841941"/>
              <a:chExt cx="123905" cy="123905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8" name="组合 392"/>
            <p:cNvGrpSpPr/>
            <p:nvPr/>
          </p:nvGrpSpPr>
          <p:grpSpPr>
            <a:xfrm>
              <a:off x="8185796" y="3972706"/>
              <a:ext cx="72000" cy="72000"/>
              <a:chOff x="8435611" y="2841941"/>
              <a:chExt cx="123905" cy="123905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组合 395"/>
            <p:cNvGrpSpPr/>
            <p:nvPr/>
          </p:nvGrpSpPr>
          <p:grpSpPr>
            <a:xfrm>
              <a:off x="8185796" y="4152516"/>
              <a:ext cx="72000" cy="72000"/>
              <a:chOff x="8435611" y="2841941"/>
              <a:chExt cx="123905" cy="123905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0" name="组合 398"/>
            <p:cNvGrpSpPr/>
            <p:nvPr/>
          </p:nvGrpSpPr>
          <p:grpSpPr>
            <a:xfrm>
              <a:off x="8185796" y="4518780"/>
              <a:ext cx="72000" cy="72000"/>
              <a:chOff x="8435611" y="2841941"/>
              <a:chExt cx="123905" cy="123905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1" name="组合 401"/>
            <p:cNvGrpSpPr/>
            <p:nvPr/>
          </p:nvGrpSpPr>
          <p:grpSpPr>
            <a:xfrm>
              <a:off x="8185796" y="4696956"/>
              <a:ext cx="72000" cy="72000"/>
              <a:chOff x="8435611" y="2841941"/>
              <a:chExt cx="123905" cy="123905"/>
            </a:xfrm>
          </p:grpSpPr>
          <p:sp>
            <p:nvSpPr>
              <p:cNvPr id="133" name="椭圆 13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" name="组合 404"/>
            <p:cNvGrpSpPr/>
            <p:nvPr/>
          </p:nvGrpSpPr>
          <p:grpSpPr>
            <a:xfrm>
              <a:off x="8185796" y="4875132"/>
              <a:ext cx="72000" cy="72000"/>
              <a:chOff x="8435611" y="2841941"/>
              <a:chExt cx="123905" cy="123905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3" name="组合 407"/>
            <p:cNvGrpSpPr/>
            <p:nvPr/>
          </p:nvGrpSpPr>
          <p:grpSpPr>
            <a:xfrm>
              <a:off x="8185796" y="5053308"/>
              <a:ext cx="72000" cy="72000"/>
              <a:chOff x="8435611" y="2841941"/>
              <a:chExt cx="123905" cy="123905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4" name="组合 410"/>
            <p:cNvGrpSpPr/>
            <p:nvPr/>
          </p:nvGrpSpPr>
          <p:grpSpPr>
            <a:xfrm>
              <a:off x="8185796" y="5231482"/>
              <a:ext cx="72000" cy="72000"/>
              <a:chOff x="8435611" y="2841941"/>
              <a:chExt cx="123905" cy="123905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组合 413"/>
            <p:cNvGrpSpPr/>
            <p:nvPr/>
          </p:nvGrpSpPr>
          <p:grpSpPr>
            <a:xfrm>
              <a:off x="8185796" y="5535871"/>
              <a:ext cx="72000" cy="72000"/>
              <a:chOff x="8435611" y="2841941"/>
              <a:chExt cx="123905" cy="123905"/>
            </a:xfrm>
          </p:grpSpPr>
          <p:sp>
            <p:nvSpPr>
              <p:cNvPr id="125" name="椭圆 12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组合 416"/>
            <p:cNvGrpSpPr/>
            <p:nvPr/>
          </p:nvGrpSpPr>
          <p:grpSpPr>
            <a:xfrm>
              <a:off x="8185796" y="5713230"/>
              <a:ext cx="72000" cy="72000"/>
              <a:chOff x="8435611" y="2841941"/>
              <a:chExt cx="123905" cy="123905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组合 419"/>
            <p:cNvGrpSpPr/>
            <p:nvPr/>
          </p:nvGrpSpPr>
          <p:grpSpPr>
            <a:xfrm>
              <a:off x="8185796" y="5890589"/>
              <a:ext cx="72000" cy="72000"/>
              <a:chOff x="8435611" y="2841941"/>
              <a:chExt cx="123905" cy="12390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组合 422"/>
            <p:cNvGrpSpPr/>
            <p:nvPr/>
          </p:nvGrpSpPr>
          <p:grpSpPr>
            <a:xfrm>
              <a:off x="8185796" y="6067948"/>
              <a:ext cx="72000" cy="72000"/>
              <a:chOff x="8435611" y="2841941"/>
              <a:chExt cx="123905" cy="1239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9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68" name="矩形 27"/>
          <p:cNvSpPr>
            <a:spLocks noChangeArrowheads="1"/>
          </p:cNvSpPr>
          <p:nvPr/>
        </p:nvSpPr>
        <p:spPr bwMode="auto">
          <a:xfrm>
            <a:off x="751826" y="2806378"/>
            <a:ext cx="15901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69" name="文本框 3"/>
          <p:cNvSpPr txBox="1">
            <a:spLocks noChangeArrowheads="1"/>
          </p:cNvSpPr>
          <p:nvPr/>
        </p:nvSpPr>
        <p:spPr bwMode="auto">
          <a:xfrm>
            <a:off x="741164" y="2293268"/>
            <a:ext cx="272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sp>
        <p:nvSpPr>
          <p:cNvPr id="170" name="圆角矩形 169"/>
          <p:cNvSpPr/>
          <p:nvPr/>
        </p:nvSpPr>
        <p:spPr>
          <a:xfrm>
            <a:off x="2928009" y="2381835"/>
            <a:ext cx="6903118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圆角矩形 170"/>
          <p:cNvSpPr/>
          <p:nvPr/>
        </p:nvSpPr>
        <p:spPr>
          <a:xfrm>
            <a:off x="2928009" y="3069740"/>
            <a:ext cx="3682116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圆角矩形 171"/>
          <p:cNvSpPr/>
          <p:nvPr/>
        </p:nvSpPr>
        <p:spPr>
          <a:xfrm>
            <a:off x="2928009" y="3752558"/>
            <a:ext cx="1393800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3"/>
          <p:cNvSpPr txBox="1">
            <a:spLocks noChangeArrowheads="1"/>
          </p:cNvSpPr>
          <p:nvPr/>
        </p:nvSpPr>
        <p:spPr bwMode="auto">
          <a:xfrm>
            <a:off x="728464" y="3563268"/>
            <a:ext cx="272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grpSp>
        <p:nvGrpSpPr>
          <p:cNvPr id="174" name="组合 1"/>
          <p:cNvGrpSpPr/>
          <p:nvPr/>
        </p:nvGrpSpPr>
        <p:grpSpPr>
          <a:xfrm>
            <a:off x="858433" y="4793650"/>
            <a:ext cx="8496211" cy="771379"/>
            <a:chOff x="1963333" y="4869850"/>
            <a:chExt cx="8496211" cy="771379"/>
          </a:xfrm>
        </p:grpSpPr>
        <p:sp>
          <p:nvSpPr>
            <p:cNvPr id="175" name="圆角矩形 174"/>
            <p:cNvSpPr/>
            <p:nvPr/>
          </p:nvSpPr>
          <p:spPr>
            <a:xfrm>
              <a:off x="1963333" y="4869850"/>
              <a:ext cx="8496211" cy="77137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TextBox 8"/>
            <p:cNvSpPr txBox="1"/>
            <p:nvPr/>
          </p:nvSpPr>
          <p:spPr>
            <a:xfrm>
              <a:off x="2567121" y="5271864"/>
              <a:ext cx="677944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400" b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30 years young and innovates to survive and grow</a:t>
              </a:r>
            </a:p>
          </p:txBody>
        </p:sp>
        <p:grpSp>
          <p:nvGrpSpPr>
            <p:cNvPr id="178" name="Group 36"/>
            <p:cNvGrpSpPr/>
            <p:nvPr/>
          </p:nvGrpSpPr>
          <p:grpSpPr>
            <a:xfrm>
              <a:off x="2202061" y="4948690"/>
              <a:ext cx="222052" cy="222052"/>
              <a:chOff x="2343845" y="2705739"/>
              <a:chExt cx="172038" cy="172038"/>
            </a:xfrm>
          </p:grpSpPr>
          <p:sp>
            <p:nvSpPr>
              <p:cNvPr id="182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Group 43"/>
            <p:cNvGrpSpPr/>
            <p:nvPr/>
          </p:nvGrpSpPr>
          <p:grpSpPr>
            <a:xfrm>
              <a:off x="2202061" y="5314726"/>
              <a:ext cx="222052" cy="222052"/>
              <a:chOff x="2343845" y="2705739"/>
              <a:chExt cx="172038" cy="172038"/>
            </a:xfrm>
          </p:grpSpPr>
          <p:sp>
            <p:nvSpPr>
              <p:cNvPr id="180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4" name="TextBox 8"/>
          <p:cNvSpPr txBox="1"/>
          <p:nvPr/>
        </p:nvSpPr>
        <p:spPr>
          <a:xfrm>
            <a:off x="1500321" y="4852764"/>
            <a:ext cx="67794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b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years young and innovates to survive and grow</a:t>
            </a:r>
          </a:p>
        </p:txBody>
      </p:sp>
    </p:spTree>
    <p:extLst>
      <p:ext uri="{BB962C8B-B14F-4D97-AF65-F5344CB8AC3E}">
        <p14:creationId xmlns:p14="http://schemas.microsoft.com/office/powerpoint/2010/main" val="27176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70" grpId="0" animBg="1"/>
      <p:bldP spid="171" grpId="0" animBg="1"/>
      <p:bldP spid="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38" name="圆角矩形 37"/>
          <p:cNvSpPr/>
          <p:nvPr/>
        </p:nvSpPr>
        <p:spPr>
          <a:xfrm rot="10800000" flipH="1" flipV="1">
            <a:off x="899467" y="5055245"/>
            <a:ext cx="9712683" cy="425894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i="1">
              <a:solidFill>
                <a:srgbClr val="0B3B57"/>
              </a:solidFill>
            </a:endParaRPr>
          </a:p>
        </p:txBody>
      </p:sp>
      <p:grpSp>
        <p:nvGrpSpPr>
          <p:cNvPr id="39" name="组合 8"/>
          <p:cNvGrpSpPr/>
          <p:nvPr/>
        </p:nvGrpSpPr>
        <p:grpSpPr>
          <a:xfrm>
            <a:off x="1556036" y="5101072"/>
            <a:ext cx="7946804" cy="344538"/>
            <a:chOff x="1984518" y="5634472"/>
            <a:chExt cx="7946804" cy="344538"/>
          </a:xfrm>
        </p:grpSpPr>
        <p:sp>
          <p:nvSpPr>
            <p:cNvPr id="40" name="矩形 46"/>
            <p:cNvSpPr/>
            <p:nvPr/>
          </p:nvSpPr>
          <p:spPr>
            <a:xfrm>
              <a:off x="1984518" y="5634472"/>
              <a:ext cx="4571575" cy="341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ASICS    Software    Hardware    Services  </a:t>
              </a:r>
            </a:p>
          </p:txBody>
        </p:sp>
        <p:grpSp>
          <p:nvGrpSpPr>
            <p:cNvPr id="41" name="组合 128"/>
            <p:cNvGrpSpPr/>
            <p:nvPr/>
          </p:nvGrpSpPr>
          <p:grpSpPr>
            <a:xfrm>
              <a:off x="3066142" y="5753433"/>
              <a:ext cx="131468" cy="115177"/>
              <a:chOff x="2348908" y="5230522"/>
              <a:chExt cx="373711" cy="373711"/>
            </a:xfrm>
          </p:grpSpPr>
          <p:sp>
            <p:nvSpPr>
              <p:cNvPr id="52" name="加号 126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3" name="加号 127"/>
              <p:cNvSpPr/>
              <p:nvPr/>
            </p:nvSpPr>
            <p:spPr>
              <a:xfrm>
                <a:off x="2373761" y="5250727"/>
                <a:ext cx="324000" cy="323999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2" name="组合 129"/>
            <p:cNvGrpSpPr/>
            <p:nvPr/>
          </p:nvGrpSpPr>
          <p:grpSpPr>
            <a:xfrm>
              <a:off x="4071497" y="5753433"/>
              <a:ext cx="131468" cy="115177"/>
              <a:chOff x="2348908" y="5230522"/>
              <a:chExt cx="373711" cy="373711"/>
            </a:xfrm>
          </p:grpSpPr>
          <p:sp>
            <p:nvSpPr>
              <p:cNvPr id="50" name="加号 130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1" name="加号 131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3" name="组合 132"/>
            <p:cNvGrpSpPr/>
            <p:nvPr/>
          </p:nvGrpSpPr>
          <p:grpSpPr>
            <a:xfrm>
              <a:off x="5151504" y="5753433"/>
              <a:ext cx="131468" cy="115177"/>
              <a:chOff x="2348908" y="5230522"/>
              <a:chExt cx="373711" cy="373711"/>
            </a:xfrm>
          </p:grpSpPr>
          <p:sp>
            <p:nvSpPr>
              <p:cNvPr id="48" name="加号 133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9" name="加号 134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sp>
          <p:nvSpPr>
            <p:cNvPr id="44" name="矩形 135"/>
            <p:cNvSpPr/>
            <p:nvPr/>
          </p:nvSpPr>
          <p:spPr>
            <a:xfrm>
              <a:off x="6109392" y="5637036"/>
              <a:ext cx="3821930" cy="341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Application-Centric Intelligent Network</a:t>
              </a:r>
            </a:p>
          </p:txBody>
        </p:sp>
        <p:grpSp>
          <p:nvGrpSpPr>
            <p:cNvPr id="45" name="组合 138"/>
            <p:cNvGrpSpPr/>
            <p:nvPr/>
          </p:nvGrpSpPr>
          <p:grpSpPr>
            <a:xfrm>
              <a:off x="6097602" y="5767637"/>
              <a:ext cx="128341" cy="86769"/>
              <a:chOff x="5814189" y="5662102"/>
              <a:chExt cx="177750" cy="137171"/>
            </a:xfrm>
          </p:grpSpPr>
          <p:sp>
            <p:nvSpPr>
              <p:cNvPr id="46" name="下箭头 136"/>
              <p:cNvSpPr/>
              <p:nvPr/>
            </p:nvSpPr>
            <p:spPr>
              <a:xfrm rot="16200000">
                <a:off x="5834478" y="5641813"/>
                <a:ext cx="137171" cy="17775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7" name="下箭头 137"/>
              <p:cNvSpPr/>
              <p:nvPr/>
            </p:nvSpPr>
            <p:spPr>
              <a:xfrm rot="16200000">
                <a:off x="5849063" y="5658689"/>
                <a:ext cx="108000" cy="14400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</p:grpSp>
      <p:grpSp>
        <p:nvGrpSpPr>
          <p:cNvPr id="54" name="组合 7"/>
          <p:cNvGrpSpPr/>
          <p:nvPr/>
        </p:nvGrpSpPr>
        <p:grpSpPr>
          <a:xfrm>
            <a:off x="7482213" y="2471650"/>
            <a:ext cx="3138403" cy="2583594"/>
            <a:chOff x="7533013" y="3005050"/>
            <a:chExt cx="3138403" cy="2583594"/>
          </a:xfrm>
        </p:grpSpPr>
        <p:sp>
          <p:nvSpPr>
            <p:cNvPr id="55" name="圆角矩形 54"/>
            <p:cNvSpPr/>
            <p:nvPr/>
          </p:nvSpPr>
          <p:spPr>
            <a:xfrm rot="10800000" flipH="1" flipV="1">
              <a:off x="7533013" y="3005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sp>
          <p:nvSpPr>
            <p:cNvPr id="56" name="矩形 117"/>
            <p:cNvSpPr/>
            <p:nvPr/>
          </p:nvSpPr>
          <p:spPr>
            <a:xfrm>
              <a:off x="7824677" y="3112033"/>
              <a:ext cx="2583844" cy="34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Accelerate</a:t>
              </a:r>
            </a:p>
          </p:txBody>
        </p:sp>
        <p:sp>
          <p:nvSpPr>
            <p:cNvPr id="57" name="矩形 118"/>
            <p:cNvSpPr/>
            <p:nvPr/>
          </p:nvSpPr>
          <p:spPr>
            <a:xfrm>
              <a:off x="7542237" y="3495263"/>
              <a:ext cx="3129179" cy="20933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solidFill>
                  <a:srgbClr val="326A82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278520" y="3739591"/>
              <a:ext cx="1661544" cy="166154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grpSp>
          <p:nvGrpSpPr>
            <p:cNvPr id="59" name="组合 143"/>
            <p:cNvGrpSpPr/>
            <p:nvPr/>
          </p:nvGrpSpPr>
          <p:grpSpPr>
            <a:xfrm>
              <a:off x="8278520" y="4088609"/>
              <a:ext cx="1728437" cy="998369"/>
              <a:chOff x="8610915" y="3236468"/>
              <a:chExt cx="1817884" cy="1113569"/>
            </a:xfrm>
          </p:grpSpPr>
          <p:sp>
            <p:nvSpPr>
              <p:cNvPr id="60" name="矩形 121"/>
              <p:cNvSpPr/>
              <p:nvPr/>
            </p:nvSpPr>
            <p:spPr>
              <a:xfrm>
                <a:off x="8610915" y="3236468"/>
                <a:ext cx="1817884" cy="387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4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61" name="矩形 124"/>
              <p:cNvSpPr/>
              <p:nvPr/>
            </p:nvSpPr>
            <p:spPr>
              <a:xfrm>
                <a:off x="8610915" y="4006746"/>
                <a:ext cx="1817884" cy="343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Platform</a:t>
                </a:r>
              </a:p>
            </p:txBody>
          </p:sp>
          <p:grpSp>
            <p:nvGrpSpPr>
              <p:cNvPr id="62" name="组合 7"/>
              <p:cNvGrpSpPr/>
              <p:nvPr/>
            </p:nvGrpSpPr>
            <p:grpSpPr>
              <a:xfrm>
                <a:off x="9431614" y="3722099"/>
                <a:ext cx="176486" cy="321991"/>
                <a:chOff x="9473005" y="3659071"/>
                <a:chExt cx="176486" cy="321991"/>
              </a:xfrm>
            </p:grpSpPr>
            <p:sp>
              <p:nvSpPr>
                <p:cNvPr id="63" name="上下箭头 6"/>
                <p:cNvSpPr/>
                <p:nvPr/>
              </p:nvSpPr>
              <p:spPr>
                <a:xfrm>
                  <a:off x="9473005" y="3659071"/>
                  <a:ext cx="176486" cy="321991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  <p:sp>
              <p:nvSpPr>
                <p:cNvPr id="64" name="上下箭头 125"/>
                <p:cNvSpPr/>
                <p:nvPr/>
              </p:nvSpPr>
              <p:spPr>
                <a:xfrm>
                  <a:off x="9489248" y="3674786"/>
                  <a:ext cx="144000" cy="288000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</p:grpSp>
        </p:grpSp>
      </p:grpSp>
      <p:grpSp>
        <p:nvGrpSpPr>
          <p:cNvPr id="65" name="组合 10"/>
          <p:cNvGrpSpPr/>
          <p:nvPr/>
        </p:nvGrpSpPr>
        <p:grpSpPr>
          <a:xfrm>
            <a:off x="896385" y="2471650"/>
            <a:ext cx="3135360" cy="2558112"/>
            <a:chOff x="947185" y="3005050"/>
            <a:chExt cx="3135360" cy="2558112"/>
          </a:xfrm>
        </p:grpSpPr>
        <p:grpSp>
          <p:nvGrpSpPr>
            <p:cNvPr id="66" name="组合 5"/>
            <p:cNvGrpSpPr/>
            <p:nvPr/>
          </p:nvGrpSpPr>
          <p:grpSpPr>
            <a:xfrm>
              <a:off x="947185" y="3005050"/>
              <a:ext cx="3135360" cy="2558112"/>
              <a:chOff x="947185" y="3005050"/>
              <a:chExt cx="3135360" cy="2558112"/>
            </a:xfrm>
          </p:grpSpPr>
          <p:sp>
            <p:nvSpPr>
              <p:cNvPr id="108" name="圆角矩形 107"/>
              <p:cNvSpPr/>
              <p:nvPr/>
            </p:nvSpPr>
            <p:spPr>
              <a:xfrm rot="10800000" flipH="1" flipV="1">
                <a:off x="947185" y="3005050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09" name="矩形 32"/>
              <p:cNvSpPr/>
              <p:nvPr/>
            </p:nvSpPr>
            <p:spPr>
              <a:xfrm>
                <a:off x="953806" y="3526912"/>
                <a:ext cx="3128739" cy="2036250"/>
              </a:xfrm>
              <a:prstGeom prst="rect">
                <a:avLst/>
              </a:prstGeom>
              <a:solidFill>
                <a:srgbClr val="244A58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0" name="矩形 36"/>
              <p:cNvSpPr/>
              <p:nvPr/>
            </p:nvSpPr>
            <p:spPr>
              <a:xfrm>
                <a:off x="1235805" y="3094764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496661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2" name="矩形 2"/>
              <p:cNvSpPr/>
              <p:nvPr/>
            </p:nvSpPr>
            <p:spPr>
              <a:xfrm>
                <a:off x="1513735" y="4122602"/>
                <a:ext cx="854472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Cloud</a:t>
                </a: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983160" y="4541439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2456674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5" name="矩形 84"/>
              <p:cNvSpPr/>
              <p:nvPr/>
            </p:nvSpPr>
            <p:spPr>
              <a:xfrm>
                <a:off x="2479906" y="4122602"/>
                <a:ext cx="900000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Mobility</a:t>
                </a:r>
              </a:p>
            </p:txBody>
          </p:sp>
          <p:sp>
            <p:nvSpPr>
              <p:cNvPr id="116" name="矩形 88"/>
              <p:cNvSpPr/>
              <p:nvPr/>
            </p:nvSpPr>
            <p:spPr>
              <a:xfrm>
                <a:off x="2042827" y="4974943"/>
                <a:ext cx="8060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Video</a:t>
                </a:r>
              </a:p>
            </p:txBody>
          </p:sp>
        </p:grpSp>
        <p:sp>
          <p:nvSpPr>
            <p:cNvPr id="103" name="圆角矩形 79"/>
            <p:cNvSpPr/>
            <p:nvPr/>
          </p:nvSpPr>
          <p:spPr>
            <a:xfrm>
              <a:off x="1823607" y="3968716"/>
              <a:ext cx="248617" cy="168283"/>
            </a:xfrm>
            <a:custGeom>
              <a:avLst/>
              <a:gdLst/>
              <a:ahLst/>
              <a:cxnLst/>
              <a:rect l="l" t="t" r="r" b="b"/>
              <a:pathLst>
                <a:path w="483395" h="327199">
                  <a:moveTo>
                    <a:pt x="198362" y="0"/>
                  </a:moveTo>
                  <a:cubicBezTo>
                    <a:pt x="252395" y="0"/>
                    <a:pt x="297971" y="36211"/>
                    <a:pt x="310225" y="86240"/>
                  </a:cubicBezTo>
                  <a:cubicBezTo>
                    <a:pt x="314675" y="83816"/>
                    <a:pt x="319566" y="83344"/>
                    <a:pt x="324568" y="83344"/>
                  </a:cubicBezTo>
                  <a:cubicBezTo>
                    <a:pt x="367570" y="83344"/>
                    <a:pt x="402430" y="118204"/>
                    <a:pt x="402430" y="161206"/>
                  </a:cubicBezTo>
                  <a:lnTo>
                    <a:pt x="400647" y="170037"/>
                  </a:lnTo>
                  <a:lnTo>
                    <a:pt x="404814" y="170037"/>
                  </a:lnTo>
                  <a:cubicBezTo>
                    <a:pt x="448213" y="170037"/>
                    <a:pt x="483395" y="205219"/>
                    <a:pt x="483395" y="248618"/>
                  </a:cubicBezTo>
                  <a:lnTo>
                    <a:pt x="483394" y="248618"/>
                  </a:lnTo>
                  <a:cubicBezTo>
                    <a:pt x="483394" y="292017"/>
                    <a:pt x="448212" y="327199"/>
                    <a:pt x="404813" y="327199"/>
                  </a:cubicBezTo>
                  <a:lnTo>
                    <a:pt x="78581" y="327198"/>
                  </a:lnTo>
                  <a:cubicBezTo>
                    <a:pt x="35182" y="327198"/>
                    <a:pt x="1" y="292016"/>
                    <a:pt x="0" y="248618"/>
                  </a:cubicBezTo>
                  <a:cubicBezTo>
                    <a:pt x="1" y="205219"/>
                    <a:pt x="35182" y="170037"/>
                    <a:pt x="78581" y="170037"/>
                  </a:cubicBezTo>
                  <a:lnTo>
                    <a:pt x="93113" y="170037"/>
                  </a:lnTo>
                  <a:cubicBezTo>
                    <a:pt x="84369" y="154787"/>
                    <a:pt x="80018" y="137073"/>
                    <a:pt x="80018" y="118344"/>
                  </a:cubicBezTo>
                  <a:cubicBezTo>
                    <a:pt x="80018" y="52984"/>
                    <a:pt x="133002" y="0"/>
                    <a:pt x="198362" y="0"/>
                  </a:cubicBezTo>
                  <a:close/>
                </a:path>
              </a:pathLst>
            </a:custGeom>
            <a:noFill/>
            <a:ln w="12700">
              <a:solidFill>
                <a:srgbClr val="4A5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>
                <a:solidFill>
                  <a:srgbClr val="326A82"/>
                </a:solidFill>
              </a:endParaRPr>
            </a:p>
          </p:txBody>
        </p:sp>
        <p:grpSp>
          <p:nvGrpSpPr>
            <p:cNvPr id="104" name="组合 9"/>
            <p:cNvGrpSpPr/>
            <p:nvPr/>
          </p:nvGrpSpPr>
          <p:grpSpPr>
            <a:xfrm>
              <a:off x="2758741" y="3938480"/>
              <a:ext cx="248837" cy="198519"/>
              <a:chOff x="2850130" y="5883121"/>
              <a:chExt cx="365949" cy="291950"/>
            </a:xfrm>
            <a:solidFill>
              <a:srgbClr val="3275AE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850130" y="5883121"/>
                <a:ext cx="228271" cy="291950"/>
              </a:xfrm>
              <a:custGeom>
                <a:avLst/>
                <a:gdLst/>
                <a:ahLst/>
                <a:cxnLst>
                  <a:cxn ang="0">
                    <a:pos x="535" y="1200"/>
                  </a:cxn>
                  <a:cxn ang="0">
                    <a:pos x="476" y="1259"/>
                  </a:cxn>
                  <a:cxn ang="0">
                    <a:pos x="535" y="1317"/>
                  </a:cxn>
                  <a:cxn ang="0">
                    <a:pos x="593" y="1259"/>
                  </a:cxn>
                  <a:cxn ang="0">
                    <a:pos x="535" y="1200"/>
                  </a:cxn>
                  <a:cxn ang="0">
                    <a:pos x="102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1333"/>
                  </a:cxn>
                  <a:cxn ang="0">
                    <a:pos x="48" y="1381"/>
                  </a:cxn>
                  <a:cxn ang="0">
                    <a:pos x="1021" y="1381"/>
                  </a:cxn>
                  <a:cxn ang="0">
                    <a:pos x="1069" y="1333"/>
                  </a:cxn>
                  <a:cxn ang="0">
                    <a:pos x="1069" y="48"/>
                  </a:cxn>
                  <a:cxn ang="0">
                    <a:pos x="1021" y="0"/>
                  </a:cxn>
                  <a:cxn ang="0">
                    <a:pos x="445" y="77"/>
                  </a:cxn>
                  <a:cxn ang="0">
                    <a:pos x="625" y="77"/>
                  </a:cxn>
                  <a:cxn ang="0">
                    <a:pos x="632" y="84"/>
                  </a:cxn>
                  <a:cxn ang="0">
                    <a:pos x="625" y="91"/>
                  </a:cxn>
                  <a:cxn ang="0">
                    <a:pos x="445" y="91"/>
                  </a:cxn>
                  <a:cxn ang="0">
                    <a:pos x="437" y="84"/>
                  </a:cxn>
                  <a:cxn ang="0">
                    <a:pos x="445" y="77"/>
                  </a:cxn>
                  <a:cxn ang="0">
                    <a:pos x="535" y="1333"/>
                  </a:cxn>
                  <a:cxn ang="0">
                    <a:pos x="460" y="1259"/>
                  </a:cxn>
                  <a:cxn ang="0">
                    <a:pos x="535" y="1184"/>
                  </a:cxn>
                  <a:cxn ang="0">
                    <a:pos x="609" y="1259"/>
                  </a:cxn>
                  <a:cxn ang="0">
                    <a:pos x="535" y="1333"/>
                  </a:cxn>
                  <a:cxn ang="0">
                    <a:pos x="989" y="1135"/>
                  </a:cxn>
                  <a:cxn ang="0">
                    <a:pos x="80" y="1135"/>
                  </a:cxn>
                  <a:cxn ang="0">
                    <a:pos x="80" y="156"/>
                  </a:cxn>
                  <a:cxn ang="0">
                    <a:pos x="989" y="156"/>
                  </a:cxn>
                  <a:cxn ang="0">
                    <a:pos x="989" y="1135"/>
                  </a:cxn>
                </a:cxnLst>
                <a:rect l="0" t="0" r="r" b="b"/>
                <a:pathLst>
                  <a:path w="1069" h="1381">
                    <a:moveTo>
                      <a:pt x="535" y="1200"/>
                    </a:moveTo>
                    <a:cubicBezTo>
                      <a:pt x="502" y="1200"/>
                      <a:pt x="476" y="1226"/>
                      <a:pt x="476" y="1259"/>
                    </a:cubicBezTo>
                    <a:cubicBezTo>
                      <a:pt x="476" y="1291"/>
                      <a:pt x="502" y="1317"/>
                      <a:pt x="535" y="1317"/>
                    </a:cubicBezTo>
                    <a:cubicBezTo>
                      <a:pt x="567" y="1317"/>
                      <a:pt x="593" y="1291"/>
                      <a:pt x="593" y="1259"/>
                    </a:cubicBezTo>
                    <a:cubicBezTo>
                      <a:pt x="593" y="1226"/>
                      <a:pt x="567" y="1200"/>
                      <a:pt x="535" y="1200"/>
                    </a:cubicBezTo>
                    <a:close/>
                    <a:moveTo>
                      <a:pt x="102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1333"/>
                      <a:pt x="0" y="1333"/>
                      <a:pt x="0" y="1333"/>
                    </a:cubicBezTo>
                    <a:cubicBezTo>
                      <a:pt x="0" y="1360"/>
                      <a:pt x="21" y="1381"/>
                      <a:pt x="48" y="1381"/>
                    </a:cubicBezTo>
                    <a:cubicBezTo>
                      <a:pt x="1021" y="1381"/>
                      <a:pt x="1021" y="1381"/>
                      <a:pt x="1021" y="1381"/>
                    </a:cubicBezTo>
                    <a:cubicBezTo>
                      <a:pt x="1048" y="1381"/>
                      <a:pt x="1069" y="1360"/>
                      <a:pt x="1069" y="1333"/>
                    </a:cubicBezTo>
                    <a:cubicBezTo>
                      <a:pt x="1069" y="48"/>
                      <a:pt x="1069" y="48"/>
                      <a:pt x="1069" y="48"/>
                    </a:cubicBezTo>
                    <a:cubicBezTo>
                      <a:pt x="1069" y="21"/>
                      <a:pt x="1048" y="0"/>
                      <a:pt x="1021" y="0"/>
                    </a:cubicBezTo>
                    <a:close/>
                    <a:moveTo>
                      <a:pt x="445" y="77"/>
                    </a:moveTo>
                    <a:cubicBezTo>
                      <a:pt x="625" y="77"/>
                      <a:pt x="625" y="77"/>
                      <a:pt x="625" y="77"/>
                    </a:cubicBezTo>
                    <a:cubicBezTo>
                      <a:pt x="630" y="77"/>
                      <a:pt x="632" y="80"/>
                      <a:pt x="632" y="84"/>
                    </a:cubicBezTo>
                    <a:cubicBezTo>
                      <a:pt x="632" y="88"/>
                      <a:pt x="630" y="91"/>
                      <a:pt x="625" y="91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1" y="91"/>
                      <a:pt x="437" y="88"/>
                      <a:pt x="437" y="84"/>
                    </a:cubicBezTo>
                    <a:cubicBezTo>
                      <a:pt x="437" y="80"/>
                      <a:pt x="441" y="77"/>
                      <a:pt x="445" y="77"/>
                    </a:cubicBezTo>
                    <a:close/>
                    <a:moveTo>
                      <a:pt x="535" y="1333"/>
                    </a:moveTo>
                    <a:cubicBezTo>
                      <a:pt x="493" y="1333"/>
                      <a:pt x="460" y="1300"/>
                      <a:pt x="460" y="1259"/>
                    </a:cubicBezTo>
                    <a:cubicBezTo>
                      <a:pt x="460" y="1217"/>
                      <a:pt x="493" y="1184"/>
                      <a:pt x="535" y="1184"/>
                    </a:cubicBezTo>
                    <a:cubicBezTo>
                      <a:pt x="576" y="1184"/>
                      <a:pt x="609" y="1217"/>
                      <a:pt x="609" y="1259"/>
                    </a:cubicBezTo>
                    <a:cubicBezTo>
                      <a:pt x="609" y="1300"/>
                      <a:pt x="576" y="1333"/>
                      <a:pt x="535" y="1333"/>
                    </a:cubicBezTo>
                    <a:close/>
                    <a:moveTo>
                      <a:pt x="989" y="1135"/>
                    </a:moveTo>
                    <a:cubicBezTo>
                      <a:pt x="80" y="1135"/>
                      <a:pt x="80" y="1135"/>
                      <a:pt x="80" y="1135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989" y="156"/>
                      <a:pt x="989" y="156"/>
                      <a:pt x="989" y="156"/>
                    </a:cubicBezTo>
                    <a:lnTo>
                      <a:pt x="989" y="1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36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3127096" y="5988832"/>
                <a:ext cx="88983" cy="174273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992"/>
                  </a:cxn>
                  <a:cxn ang="0">
                    <a:pos x="48" y="1040"/>
                  </a:cxn>
                  <a:cxn ang="0">
                    <a:pos x="478" y="1040"/>
                  </a:cxn>
                  <a:cxn ang="0">
                    <a:pos x="526" y="992"/>
                  </a:cxn>
                  <a:cxn ang="0">
                    <a:pos x="526" y="48"/>
                  </a:cxn>
                  <a:cxn ang="0">
                    <a:pos x="478" y="0"/>
                  </a:cxn>
                  <a:cxn ang="0">
                    <a:pos x="195" y="75"/>
                  </a:cxn>
                  <a:cxn ang="0">
                    <a:pos x="331" y="75"/>
                  </a:cxn>
                  <a:cxn ang="0">
                    <a:pos x="340" y="82"/>
                  </a:cxn>
                  <a:cxn ang="0">
                    <a:pos x="331" y="89"/>
                  </a:cxn>
                  <a:cxn ang="0">
                    <a:pos x="195" y="89"/>
                  </a:cxn>
                  <a:cxn ang="0">
                    <a:pos x="186" y="82"/>
                  </a:cxn>
                  <a:cxn ang="0">
                    <a:pos x="195" y="75"/>
                  </a:cxn>
                  <a:cxn ang="0">
                    <a:pos x="263" y="999"/>
                  </a:cxn>
                  <a:cxn ang="0">
                    <a:pos x="207" y="943"/>
                  </a:cxn>
                  <a:cxn ang="0">
                    <a:pos x="263" y="887"/>
                  </a:cxn>
                  <a:cxn ang="0">
                    <a:pos x="319" y="943"/>
                  </a:cxn>
                  <a:cxn ang="0">
                    <a:pos x="263" y="999"/>
                  </a:cxn>
                  <a:cxn ang="0">
                    <a:pos x="473" y="817"/>
                  </a:cxn>
                  <a:cxn ang="0">
                    <a:pos x="53" y="817"/>
                  </a:cxn>
                  <a:cxn ang="0">
                    <a:pos x="53" y="131"/>
                  </a:cxn>
                  <a:cxn ang="0">
                    <a:pos x="473" y="131"/>
                  </a:cxn>
                  <a:cxn ang="0">
                    <a:pos x="473" y="817"/>
                  </a:cxn>
                  <a:cxn ang="0">
                    <a:pos x="263" y="899"/>
                  </a:cxn>
                  <a:cxn ang="0">
                    <a:pos x="219" y="943"/>
                  </a:cxn>
                  <a:cxn ang="0">
                    <a:pos x="263" y="987"/>
                  </a:cxn>
                  <a:cxn ang="0">
                    <a:pos x="307" y="943"/>
                  </a:cxn>
                  <a:cxn ang="0">
                    <a:pos x="263" y="899"/>
                  </a:cxn>
                </a:cxnLst>
                <a:rect l="0" t="0" r="r" b="b"/>
                <a:pathLst>
                  <a:path w="526" h="1040">
                    <a:moveTo>
                      <a:pt x="47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0" y="1019"/>
                      <a:pt x="22" y="1040"/>
                      <a:pt x="48" y="1040"/>
                    </a:cubicBezTo>
                    <a:cubicBezTo>
                      <a:pt x="478" y="1040"/>
                      <a:pt x="478" y="1040"/>
                      <a:pt x="478" y="1040"/>
                    </a:cubicBezTo>
                    <a:cubicBezTo>
                      <a:pt x="504" y="1040"/>
                      <a:pt x="526" y="1019"/>
                      <a:pt x="526" y="992"/>
                    </a:cubicBezTo>
                    <a:cubicBezTo>
                      <a:pt x="526" y="48"/>
                      <a:pt x="526" y="48"/>
                      <a:pt x="526" y="48"/>
                    </a:cubicBezTo>
                    <a:cubicBezTo>
                      <a:pt x="526" y="21"/>
                      <a:pt x="504" y="0"/>
                      <a:pt x="478" y="0"/>
                    </a:cubicBezTo>
                    <a:close/>
                    <a:moveTo>
                      <a:pt x="195" y="75"/>
                    </a:moveTo>
                    <a:cubicBezTo>
                      <a:pt x="331" y="75"/>
                      <a:pt x="331" y="75"/>
                      <a:pt x="331" y="75"/>
                    </a:cubicBezTo>
                    <a:cubicBezTo>
                      <a:pt x="335" y="75"/>
                      <a:pt x="340" y="79"/>
                      <a:pt x="340" y="82"/>
                    </a:cubicBezTo>
                    <a:cubicBezTo>
                      <a:pt x="340" y="87"/>
                      <a:pt x="335" y="89"/>
                      <a:pt x="331" y="89"/>
                    </a:cubicBezTo>
                    <a:cubicBezTo>
                      <a:pt x="195" y="89"/>
                      <a:pt x="195" y="89"/>
                      <a:pt x="195" y="89"/>
                    </a:cubicBezTo>
                    <a:cubicBezTo>
                      <a:pt x="189" y="89"/>
                      <a:pt x="186" y="87"/>
                      <a:pt x="186" y="82"/>
                    </a:cubicBezTo>
                    <a:cubicBezTo>
                      <a:pt x="186" y="79"/>
                      <a:pt x="189" y="75"/>
                      <a:pt x="195" y="75"/>
                    </a:cubicBezTo>
                    <a:close/>
                    <a:moveTo>
                      <a:pt x="263" y="999"/>
                    </a:moveTo>
                    <a:cubicBezTo>
                      <a:pt x="232" y="999"/>
                      <a:pt x="207" y="974"/>
                      <a:pt x="207" y="943"/>
                    </a:cubicBezTo>
                    <a:cubicBezTo>
                      <a:pt x="207" y="912"/>
                      <a:pt x="232" y="887"/>
                      <a:pt x="263" y="887"/>
                    </a:cubicBezTo>
                    <a:cubicBezTo>
                      <a:pt x="294" y="887"/>
                      <a:pt x="319" y="912"/>
                      <a:pt x="319" y="943"/>
                    </a:cubicBezTo>
                    <a:cubicBezTo>
                      <a:pt x="319" y="974"/>
                      <a:pt x="294" y="999"/>
                      <a:pt x="263" y="999"/>
                    </a:cubicBezTo>
                    <a:close/>
                    <a:moveTo>
                      <a:pt x="473" y="817"/>
                    </a:moveTo>
                    <a:cubicBezTo>
                      <a:pt x="53" y="817"/>
                      <a:pt x="53" y="817"/>
                      <a:pt x="53" y="817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473" y="131"/>
                      <a:pt x="473" y="131"/>
                      <a:pt x="473" y="131"/>
                    </a:cubicBezTo>
                    <a:lnTo>
                      <a:pt x="473" y="817"/>
                    </a:lnTo>
                    <a:close/>
                    <a:moveTo>
                      <a:pt x="263" y="899"/>
                    </a:moveTo>
                    <a:cubicBezTo>
                      <a:pt x="239" y="899"/>
                      <a:pt x="219" y="918"/>
                      <a:pt x="219" y="943"/>
                    </a:cubicBezTo>
                    <a:cubicBezTo>
                      <a:pt x="219" y="967"/>
                      <a:pt x="239" y="987"/>
                      <a:pt x="263" y="987"/>
                    </a:cubicBezTo>
                    <a:cubicBezTo>
                      <a:pt x="287" y="987"/>
                      <a:pt x="307" y="967"/>
                      <a:pt x="307" y="943"/>
                    </a:cubicBezTo>
                    <a:cubicBezTo>
                      <a:pt x="307" y="918"/>
                      <a:pt x="287" y="899"/>
                      <a:pt x="263" y="8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36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2312331" y="4793415"/>
              <a:ext cx="241658" cy="222040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</p:grpSp>
      <p:grpSp>
        <p:nvGrpSpPr>
          <p:cNvPr id="117" name="组合 11"/>
          <p:cNvGrpSpPr/>
          <p:nvPr/>
        </p:nvGrpSpPr>
        <p:grpSpPr>
          <a:xfrm>
            <a:off x="4190003" y="2471651"/>
            <a:ext cx="3129937" cy="2574370"/>
            <a:chOff x="4240803" y="3005051"/>
            <a:chExt cx="3129937" cy="2574370"/>
          </a:xfrm>
        </p:grpSpPr>
        <p:grpSp>
          <p:nvGrpSpPr>
            <p:cNvPr id="118" name="组合 6"/>
            <p:cNvGrpSpPr/>
            <p:nvPr/>
          </p:nvGrpSpPr>
          <p:grpSpPr>
            <a:xfrm>
              <a:off x="4240803" y="3005051"/>
              <a:ext cx="3129937" cy="2574370"/>
              <a:chOff x="4240803" y="3005051"/>
              <a:chExt cx="3129937" cy="2574370"/>
            </a:xfrm>
          </p:grpSpPr>
          <p:sp>
            <p:nvSpPr>
              <p:cNvPr id="126" name="圆角矩形 125"/>
              <p:cNvSpPr/>
              <p:nvPr/>
            </p:nvSpPr>
            <p:spPr>
              <a:xfrm rot="10800000" flipH="1" flipV="1">
                <a:off x="4240803" y="3005051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7" name="矩形 92"/>
              <p:cNvSpPr/>
              <p:nvPr/>
            </p:nvSpPr>
            <p:spPr>
              <a:xfrm>
                <a:off x="4528227" y="3092877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128" name="矩形 93"/>
              <p:cNvSpPr/>
              <p:nvPr/>
            </p:nvSpPr>
            <p:spPr>
              <a:xfrm>
                <a:off x="4254057" y="3513389"/>
                <a:ext cx="3113078" cy="2066032"/>
              </a:xfrm>
              <a:prstGeom prst="rect">
                <a:avLst/>
              </a:prstGeom>
              <a:solidFill>
                <a:srgbClr val="0598BC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4880212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834068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834068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4880212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3" name="矩形 96"/>
              <p:cNvSpPr/>
              <p:nvPr/>
            </p:nvSpPr>
            <p:spPr>
              <a:xfrm>
                <a:off x="4890335" y="3960967"/>
                <a:ext cx="9043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Emerging Markets</a:t>
                </a:r>
              </a:p>
            </p:txBody>
          </p:sp>
          <p:sp>
            <p:nvSpPr>
              <p:cNvPr id="134" name="矩形 101"/>
              <p:cNvSpPr/>
              <p:nvPr/>
            </p:nvSpPr>
            <p:spPr>
              <a:xfrm>
                <a:off x="5825164" y="4026626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Services</a:t>
                </a:r>
              </a:p>
            </p:txBody>
          </p:sp>
          <p:sp>
            <p:nvSpPr>
              <p:cNvPr id="135" name="矩形 106"/>
              <p:cNvSpPr/>
              <p:nvPr/>
            </p:nvSpPr>
            <p:spPr>
              <a:xfrm>
                <a:off x="4852911" y="4952666"/>
                <a:ext cx="9775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Software</a:t>
                </a:r>
              </a:p>
            </p:txBody>
          </p:sp>
          <p:sp>
            <p:nvSpPr>
              <p:cNvPr id="136" name="矩形 111"/>
              <p:cNvSpPr/>
              <p:nvPr/>
            </p:nvSpPr>
            <p:spPr>
              <a:xfrm>
                <a:off x="5830463" y="4946540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Security</a:t>
                </a:r>
              </a:p>
            </p:txBody>
          </p:sp>
        </p:grpSp>
        <p:grpSp>
          <p:nvGrpSpPr>
            <p:cNvPr id="119" name="组合 167"/>
            <p:cNvGrpSpPr/>
            <p:nvPr/>
          </p:nvGrpSpPr>
          <p:grpSpPr>
            <a:xfrm>
              <a:off x="5207140" y="3784563"/>
              <a:ext cx="197295" cy="212669"/>
              <a:chOff x="4935538" y="3908425"/>
              <a:chExt cx="488950" cy="527050"/>
            </a:xfrm>
          </p:grpSpPr>
          <p:sp>
            <p:nvSpPr>
              <p:cNvPr id="123" name="Freeform 85"/>
              <p:cNvSpPr>
                <a:spLocks/>
              </p:cNvSpPr>
              <p:nvPr/>
            </p:nvSpPr>
            <p:spPr bwMode="auto">
              <a:xfrm>
                <a:off x="5292725" y="3908425"/>
                <a:ext cx="131763" cy="527050"/>
              </a:xfrm>
              <a:custGeom>
                <a:avLst/>
                <a:gdLst>
                  <a:gd name="T0" fmla="*/ 0 w 48"/>
                  <a:gd name="T1" fmla="*/ 181 h 192"/>
                  <a:gd name="T2" fmla="*/ 12 w 48"/>
                  <a:gd name="T3" fmla="*/ 192 h 192"/>
                  <a:gd name="T4" fmla="*/ 37 w 48"/>
                  <a:gd name="T5" fmla="*/ 192 h 192"/>
                  <a:gd name="T6" fmla="*/ 48 w 48"/>
                  <a:gd name="T7" fmla="*/ 181 h 192"/>
                  <a:gd name="T8" fmla="*/ 48 w 48"/>
                  <a:gd name="T9" fmla="*/ 11 h 192"/>
                  <a:gd name="T10" fmla="*/ 37 w 48"/>
                  <a:gd name="T11" fmla="*/ 0 h 192"/>
                  <a:gd name="T12" fmla="*/ 12 w 48"/>
                  <a:gd name="T13" fmla="*/ 0 h 192"/>
                  <a:gd name="T14" fmla="*/ 0 w 48"/>
                  <a:gd name="T15" fmla="*/ 11 h 192"/>
                  <a:gd name="T16" fmla="*/ 0 w 48"/>
                  <a:gd name="T17" fmla="*/ 1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92">
                    <a:moveTo>
                      <a:pt x="0" y="181"/>
                    </a:moveTo>
                    <a:cubicBezTo>
                      <a:pt x="0" y="187"/>
                      <a:pt x="5" y="192"/>
                      <a:pt x="12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3" y="192"/>
                      <a:pt x="48" y="187"/>
                      <a:pt x="48" y="18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5"/>
                      <a:pt x="43" y="0"/>
                      <a:pt x="3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4" name="Freeform 86"/>
              <p:cNvSpPr>
                <a:spLocks/>
              </p:cNvSpPr>
              <p:nvPr/>
            </p:nvSpPr>
            <p:spPr bwMode="auto">
              <a:xfrm>
                <a:off x="5116513" y="4116387"/>
                <a:ext cx="131763" cy="319087"/>
              </a:xfrm>
              <a:custGeom>
                <a:avLst/>
                <a:gdLst>
                  <a:gd name="T0" fmla="*/ 0 w 48"/>
                  <a:gd name="T1" fmla="*/ 110 h 116"/>
                  <a:gd name="T2" fmla="*/ 11 w 48"/>
                  <a:gd name="T3" fmla="*/ 116 h 116"/>
                  <a:gd name="T4" fmla="*/ 36 w 48"/>
                  <a:gd name="T5" fmla="*/ 116 h 116"/>
                  <a:gd name="T6" fmla="*/ 48 w 48"/>
                  <a:gd name="T7" fmla="*/ 110 h 116"/>
                  <a:gd name="T8" fmla="*/ 48 w 48"/>
                  <a:gd name="T9" fmla="*/ 7 h 116"/>
                  <a:gd name="T10" fmla="*/ 36 w 48"/>
                  <a:gd name="T11" fmla="*/ 0 h 116"/>
                  <a:gd name="T12" fmla="*/ 11 w 48"/>
                  <a:gd name="T13" fmla="*/ 0 h 116"/>
                  <a:gd name="T14" fmla="*/ 0 w 48"/>
                  <a:gd name="T15" fmla="*/ 7 h 116"/>
                  <a:gd name="T16" fmla="*/ 0 w 48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6">
                    <a:moveTo>
                      <a:pt x="0" y="110"/>
                    </a:moveTo>
                    <a:cubicBezTo>
                      <a:pt x="0" y="113"/>
                      <a:pt x="5" y="116"/>
                      <a:pt x="1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6"/>
                      <a:pt x="48" y="113"/>
                      <a:pt x="48" y="11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3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3"/>
                      <a:pt x="0" y="7"/>
                    </a:cubicBezTo>
                    <a:lnTo>
                      <a:pt x="0" y="110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5" name="Freeform 87"/>
              <p:cNvSpPr>
                <a:spLocks/>
              </p:cNvSpPr>
              <p:nvPr/>
            </p:nvSpPr>
            <p:spPr bwMode="auto">
              <a:xfrm>
                <a:off x="4935538" y="4210050"/>
                <a:ext cx="128588" cy="222250"/>
              </a:xfrm>
              <a:custGeom>
                <a:avLst/>
                <a:gdLst>
                  <a:gd name="T0" fmla="*/ 0 w 47"/>
                  <a:gd name="T1" fmla="*/ 76 h 81"/>
                  <a:gd name="T2" fmla="*/ 11 w 47"/>
                  <a:gd name="T3" fmla="*/ 81 h 81"/>
                  <a:gd name="T4" fmla="*/ 36 w 47"/>
                  <a:gd name="T5" fmla="*/ 81 h 81"/>
                  <a:gd name="T6" fmla="*/ 47 w 47"/>
                  <a:gd name="T7" fmla="*/ 76 h 81"/>
                  <a:gd name="T8" fmla="*/ 47 w 47"/>
                  <a:gd name="T9" fmla="*/ 5 h 81"/>
                  <a:gd name="T10" fmla="*/ 36 w 47"/>
                  <a:gd name="T11" fmla="*/ 0 h 81"/>
                  <a:gd name="T12" fmla="*/ 11 w 47"/>
                  <a:gd name="T13" fmla="*/ 0 h 81"/>
                  <a:gd name="T14" fmla="*/ 0 w 47"/>
                  <a:gd name="T15" fmla="*/ 5 h 81"/>
                  <a:gd name="T16" fmla="*/ 0 w 4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81">
                    <a:moveTo>
                      <a:pt x="0" y="76"/>
                    </a:moveTo>
                    <a:cubicBezTo>
                      <a:pt x="0" y="79"/>
                      <a:pt x="5" y="81"/>
                      <a:pt x="11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42" y="81"/>
                      <a:pt x="47" y="79"/>
                      <a:pt x="47" y="7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2"/>
                      <a:pt x="42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lnTo>
                      <a:pt x="0" y="76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6177432" y="3819964"/>
              <a:ext cx="207661" cy="263053"/>
            </a:xfrm>
            <a:custGeom>
              <a:avLst/>
              <a:gdLst>
                <a:gd name="T0" fmla="*/ 340 w 347"/>
                <a:gd name="T1" fmla="*/ 93 h 440"/>
                <a:gd name="T2" fmla="*/ 281 w 347"/>
                <a:gd name="T3" fmla="*/ 93 h 440"/>
                <a:gd name="T4" fmla="*/ 281 w 347"/>
                <a:gd name="T5" fmla="*/ 34 h 440"/>
                <a:gd name="T6" fmla="*/ 273 w 347"/>
                <a:gd name="T7" fmla="*/ 27 h 440"/>
                <a:gd name="T8" fmla="*/ 214 w 347"/>
                <a:gd name="T9" fmla="*/ 27 h 440"/>
                <a:gd name="T10" fmla="*/ 214 w 347"/>
                <a:gd name="T11" fmla="*/ 7 h 440"/>
                <a:gd name="T12" fmla="*/ 207 w 347"/>
                <a:gd name="T13" fmla="*/ 0 h 440"/>
                <a:gd name="T14" fmla="*/ 140 w 347"/>
                <a:gd name="T15" fmla="*/ 0 h 440"/>
                <a:gd name="T16" fmla="*/ 133 w 347"/>
                <a:gd name="T17" fmla="*/ 7 h 440"/>
                <a:gd name="T18" fmla="*/ 133 w 347"/>
                <a:gd name="T19" fmla="*/ 27 h 440"/>
                <a:gd name="T20" fmla="*/ 74 w 347"/>
                <a:gd name="T21" fmla="*/ 27 h 440"/>
                <a:gd name="T22" fmla="*/ 66 w 347"/>
                <a:gd name="T23" fmla="*/ 34 h 440"/>
                <a:gd name="T24" fmla="*/ 66 w 347"/>
                <a:gd name="T25" fmla="*/ 159 h 440"/>
                <a:gd name="T26" fmla="*/ 7 w 347"/>
                <a:gd name="T27" fmla="*/ 159 h 440"/>
                <a:gd name="T28" fmla="*/ 0 w 347"/>
                <a:gd name="T29" fmla="*/ 167 h 440"/>
                <a:gd name="T30" fmla="*/ 0 w 347"/>
                <a:gd name="T31" fmla="*/ 300 h 440"/>
                <a:gd name="T32" fmla="*/ 2 w 347"/>
                <a:gd name="T33" fmla="*/ 305 h 440"/>
                <a:gd name="T34" fmla="*/ 66 w 347"/>
                <a:gd name="T35" fmla="*/ 369 h 440"/>
                <a:gd name="T36" fmla="*/ 66 w 347"/>
                <a:gd name="T37" fmla="*/ 433 h 440"/>
                <a:gd name="T38" fmla="*/ 74 w 347"/>
                <a:gd name="T39" fmla="*/ 440 h 440"/>
                <a:gd name="T40" fmla="*/ 273 w 347"/>
                <a:gd name="T41" fmla="*/ 440 h 440"/>
                <a:gd name="T42" fmla="*/ 281 w 347"/>
                <a:gd name="T43" fmla="*/ 433 h 440"/>
                <a:gd name="T44" fmla="*/ 281 w 347"/>
                <a:gd name="T45" fmla="*/ 364 h 440"/>
                <a:gd name="T46" fmla="*/ 345 w 347"/>
                <a:gd name="T47" fmla="*/ 305 h 440"/>
                <a:gd name="T48" fmla="*/ 347 w 347"/>
                <a:gd name="T49" fmla="*/ 300 h 440"/>
                <a:gd name="T50" fmla="*/ 347 w 347"/>
                <a:gd name="T51" fmla="*/ 100 h 440"/>
                <a:gd name="T52" fmla="*/ 340 w 347"/>
                <a:gd name="T53" fmla="*/ 93 h 440"/>
                <a:gd name="T54" fmla="*/ 332 w 347"/>
                <a:gd name="T55" fmla="*/ 296 h 440"/>
                <a:gd name="T56" fmla="*/ 268 w 347"/>
                <a:gd name="T57" fmla="*/ 355 h 440"/>
                <a:gd name="T58" fmla="*/ 266 w 347"/>
                <a:gd name="T59" fmla="*/ 361 h 440"/>
                <a:gd name="T60" fmla="*/ 266 w 347"/>
                <a:gd name="T61" fmla="*/ 425 h 440"/>
                <a:gd name="T62" fmla="*/ 81 w 347"/>
                <a:gd name="T63" fmla="*/ 425 h 440"/>
                <a:gd name="T64" fmla="*/ 81 w 347"/>
                <a:gd name="T65" fmla="*/ 366 h 440"/>
                <a:gd name="T66" fmla="*/ 79 w 347"/>
                <a:gd name="T67" fmla="*/ 361 h 440"/>
                <a:gd name="T68" fmla="*/ 15 w 347"/>
                <a:gd name="T69" fmla="*/ 297 h 440"/>
                <a:gd name="T70" fmla="*/ 15 w 347"/>
                <a:gd name="T71" fmla="*/ 174 h 440"/>
                <a:gd name="T72" fmla="*/ 66 w 347"/>
                <a:gd name="T73" fmla="*/ 174 h 440"/>
                <a:gd name="T74" fmla="*/ 66 w 347"/>
                <a:gd name="T75" fmla="*/ 233 h 440"/>
                <a:gd name="T76" fmla="*/ 81 w 347"/>
                <a:gd name="T77" fmla="*/ 233 h 440"/>
                <a:gd name="T78" fmla="*/ 81 w 347"/>
                <a:gd name="T79" fmla="*/ 167 h 440"/>
                <a:gd name="T80" fmla="*/ 81 w 347"/>
                <a:gd name="T81" fmla="*/ 41 h 440"/>
                <a:gd name="T82" fmla="*/ 133 w 347"/>
                <a:gd name="T83" fmla="*/ 41 h 440"/>
                <a:gd name="T84" fmla="*/ 133 w 347"/>
                <a:gd name="T85" fmla="*/ 233 h 440"/>
                <a:gd name="T86" fmla="*/ 148 w 347"/>
                <a:gd name="T87" fmla="*/ 233 h 440"/>
                <a:gd name="T88" fmla="*/ 148 w 347"/>
                <a:gd name="T89" fmla="*/ 34 h 440"/>
                <a:gd name="T90" fmla="*/ 148 w 347"/>
                <a:gd name="T91" fmla="*/ 15 h 440"/>
                <a:gd name="T92" fmla="*/ 199 w 347"/>
                <a:gd name="T93" fmla="*/ 15 h 440"/>
                <a:gd name="T94" fmla="*/ 199 w 347"/>
                <a:gd name="T95" fmla="*/ 34 h 440"/>
                <a:gd name="T96" fmla="*/ 199 w 347"/>
                <a:gd name="T97" fmla="*/ 233 h 440"/>
                <a:gd name="T98" fmla="*/ 214 w 347"/>
                <a:gd name="T99" fmla="*/ 233 h 440"/>
                <a:gd name="T100" fmla="*/ 214 w 347"/>
                <a:gd name="T101" fmla="*/ 41 h 440"/>
                <a:gd name="T102" fmla="*/ 266 w 347"/>
                <a:gd name="T103" fmla="*/ 41 h 440"/>
                <a:gd name="T104" fmla="*/ 266 w 347"/>
                <a:gd name="T105" fmla="*/ 100 h 440"/>
                <a:gd name="T106" fmla="*/ 266 w 347"/>
                <a:gd name="T107" fmla="*/ 233 h 440"/>
                <a:gd name="T108" fmla="*/ 281 w 347"/>
                <a:gd name="T109" fmla="*/ 233 h 440"/>
                <a:gd name="T110" fmla="*/ 281 w 347"/>
                <a:gd name="T111" fmla="*/ 108 h 440"/>
                <a:gd name="T112" fmla="*/ 332 w 347"/>
                <a:gd name="T113" fmla="*/ 108 h 440"/>
                <a:gd name="T114" fmla="*/ 332 w 347"/>
                <a:gd name="T115" fmla="*/ 29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8DBB32"/>
              </a:solidFill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1" name="Freeform 69"/>
            <p:cNvSpPr>
              <a:spLocks noEditPoints="1"/>
            </p:cNvSpPr>
            <p:nvPr/>
          </p:nvSpPr>
          <p:spPr bwMode="auto">
            <a:xfrm>
              <a:off x="5233470" y="4705334"/>
              <a:ext cx="189356" cy="278828"/>
            </a:xfrm>
            <a:custGeom>
              <a:avLst/>
              <a:gdLst>
                <a:gd name="T0" fmla="*/ 207 w 281"/>
                <a:gd name="T1" fmla="*/ 0 h 414"/>
                <a:gd name="T2" fmla="*/ 74 w 281"/>
                <a:gd name="T3" fmla="*/ 0 h 414"/>
                <a:gd name="T4" fmla="*/ 0 w 281"/>
                <a:gd name="T5" fmla="*/ 75 h 414"/>
                <a:gd name="T6" fmla="*/ 0 w 281"/>
                <a:gd name="T7" fmla="*/ 340 h 414"/>
                <a:gd name="T8" fmla="*/ 74 w 281"/>
                <a:gd name="T9" fmla="*/ 414 h 414"/>
                <a:gd name="T10" fmla="*/ 207 w 281"/>
                <a:gd name="T11" fmla="*/ 414 h 414"/>
                <a:gd name="T12" fmla="*/ 281 w 281"/>
                <a:gd name="T13" fmla="*/ 340 h 414"/>
                <a:gd name="T14" fmla="*/ 281 w 281"/>
                <a:gd name="T15" fmla="*/ 75 h 414"/>
                <a:gd name="T16" fmla="*/ 207 w 281"/>
                <a:gd name="T17" fmla="*/ 0 h 414"/>
                <a:gd name="T18" fmla="*/ 141 w 281"/>
                <a:gd name="T19" fmla="*/ 151 h 414"/>
                <a:gd name="T20" fmla="*/ 126 w 281"/>
                <a:gd name="T21" fmla="*/ 137 h 414"/>
                <a:gd name="T22" fmla="*/ 126 w 281"/>
                <a:gd name="T23" fmla="*/ 92 h 414"/>
                <a:gd name="T24" fmla="*/ 141 w 281"/>
                <a:gd name="T25" fmla="*/ 78 h 414"/>
                <a:gd name="T26" fmla="*/ 155 w 281"/>
                <a:gd name="T27" fmla="*/ 92 h 414"/>
                <a:gd name="T28" fmla="*/ 155 w 281"/>
                <a:gd name="T29" fmla="*/ 137 h 414"/>
                <a:gd name="T30" fmla="*/ 141 w 281"/>
                <a:gd name="T31" fmla="*/ 151 h 414"/>
                <a:gd name="T32" fmla="*/ 266 w 281"/>
                <a:gd name="T33" fmla="*/ 340 h 414"/>
                <a:gd name="T34" fmla="*/ 207 w 281"/>
                <a:gd name="T35" fmla="*/ 399 h 414"/>
                <a:gd name="T36" fmla="*/ 74 w 281"/>
                <a:gd name="T37" fmla="*/ 399 h 414"/>
                <a:gd name="T38" fmla="*/ 15 w 281"/>
                <a:gd name="T39" fmla="*/ 340 h 414"/>
                <a:gd name="T40" fmla="*/ 15 w 281"/>
                <a:gd name="T41" fmla="*/ 75 h 414"/>
                <a:gd name="T42" fmla="*/ 74 w 281"/>
                <a:gd name="T43" fmla="*/ 15 h 414"/>
                <a:gd name="T44" fmla="*/ 133 w 281"/>
                <a:gd name="T45" fmla="*/ 15 h 414"/>
                <a:gd name="T46" fmla="*/ 133 w 281"/>
                <a:gd name="T47" fmla="*/ 64 h 414"/>
                <a:gd name="T48" fmla="*/ 111 w 281"/>
                <a:gd name="T49" fmla="*/ 92 h 414"/>
                <a:gd name="T50" fmla="*/ 111 w 281"/>
                <a:gd name="T51" fmla="*/ 137 h 414"/>
                <a:gd name="T52" fmla="*/ 133 w 281"/>
                <a:gd name="T53" fmla="*/ 165 h 414"/>
                <a:gd name="T54" fmla="*/ 133 w 281"/>
                <a:gd name="T55" fmla="*/ 208 h 414"/>
                <a:gd name="T56" fmla="*/ 148 w 281"/>
                <a:gd name="T57" fmla="*/ 208 h 414"/>
                <a:gd name="T58" fmla="*/ 148 w 281"/>
                <a:gd name="T59" fmla="*/ 165 h 414"/>
                <a:gd name="T60" fmla="*/ 170 w 281"/>
                <a:gd name="T61" fmla="*/ 137 h 414"/>
                <a:gd name="T62" fmla="*/ 170 w 281"/>
                <a:gd name="T63" fmla="*/ 92 h 414"/>
                <a:gd name="T64" fmla="*/ 148 w 281"/>
                <a:gd name="T65" fmla="*/ 64 h 414"/>
                <a:gd name="T66" fmla="*/ 148 w 281"/>
                <a:gd name="T67" fmla="*/ 15 h 414"/>
                <a:gd name="T68" fmla="*/ 207 w 281"/>
                <a:gd name="T69" fmla="*/ 15 h 414"/>
                <a:gd name="T70" fmla="*/ 266 w 281"/>
                <a:gd name="T71" fmla="*/ 75 h 414"/>
                <a:gd name="T72" fmla="*/ 266 w 281"/>
                <a:gd name="T73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14">
                  <a:moveTo>
                    <a:pt x="20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1"/>
                    <a:pt x="34" y="414"/>
                    <a:pt x="74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48" y="414"/>
                    <a:pt x="281" y="381"/>
                    <a:pt x="281" y="340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34"/>
                    <a:pt x="248" y="0"/>
                    <a:pt x="207" y="0"/>
                  </a:cubicBezTo>
                  <a:close/>
                  <a:moveTo>
                    <a:pt x="141" y="151"/>
                  </a:moveTo>
                  <a:cubicBezTo>
                    <a:pt x="133" y="151"/>
                    <a:pt x="126" y="145"/>
                    <a:pt x="126" y="137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84"/>
                    <a:pt x="133" y="78"/>
                    <a:pt x="141" y="78"/>
                  </a:cubicBezTo>
                  <a:cubicBezTo>
                    <a:pt x="149" y="78"/>
                    <a:pt x="155" y="84"/>
                    <a:pt x="155" y="9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49" y="151"/>
                    <a:pt x="141" y="151"/>
                  </a:cubicBezTo>
                  <a:close/>
                  <a:moveTo>
                    <a:pt x="266" y="340"/>
                  </a:moveTo>
                  <a:cubicBezTo>
                    <a:pt x="266" y="373"/>
                    <a:pt x="239" y="399"/>
                    <a:pt x="207" y="399"/>
                  </a:cubicBezTo>
                  <a:cubicBezTo>
                    <a:pt x="74" y="399"/>
                    <a:pt x="74" y="399"/>
                    <a:pt x="74" y="399"/>
                  </a:cubicBezTo>
                  <a:cubicBezTo>
                    <a:pt x="42" y="399"/>
                    <a:pt x="15" y="373"/>
                    <a:pt x="15" y="34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21" y="68"/>
                    <a:pt x="111" y="79"/>
                    <a:pt x="111" y="92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50"/>
                    <a:pt x="121" y="162"/>
                    <a:pt x="133" y="165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60" y="162"/>
                    <a:pt x="170" y="150"/>
                    <a:pt x="170" y="137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79"/>
                    <a:pt x="160" y="68"/>
                    <a:pt x="148" y="6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39" y="15"/>
                    <a:pt x="266" y="42"/>
                    <a:pt x="266" y="75"/>
                  </a:cubicBezTo>
                  <a:lnTo>
                    <a:pt x="266" y="34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E78D37"/>
              </a:solidFill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black">
            <a:xfrm>
              <a:off x="6177432" y="4702132"/>
              <a:ext cx="208729" cy="289307"/>
            </a:xfrm>
            <a:custGeom>
              <a:avLst/>
              <a:gdLst>
                <a:gd name="T0" fmla="*/ 221 w 288"/>
                <a:gd name="T1" fmla="*/ 373 h 399"/>
                <a:gd name="T2" fmla="*/ 194 w 288"/>
                <a:gd name="T3" fmla="*/ 350 h 399"/>
                <a:gd name="T4" fmla="*/ 137 w 288"/>
                <a:gd name="T5" fmla="*/ 150 h 399"/>
                <a:gd name="T6" fmla="*/ 165 w 288"/>
                <a:gd name="T7" fmla="*/ 398 h 399"/>
                <a:gd name="T8" fmla="*/ 94 w 288"/>
                <a:gd name="T9" fmla="*/ 325 h 399"/>
                <a:gd name="T10" fmla="*/ 192 w 288"/>
                <a:gd name="T11" fmla="*/ 269 h 399"/>
                <a:gd name="T12" fmla="*/ 223 w 288"/>
                <a:gd name="T13" fmla="*/ 371 h 399"/>
                <a:gd name="T14" fmla="*/ 135 w 288"/>
                <a:gd name="T15" fmla="*/ 170 h 399"/>
                <a:gd name="T16" fmla="*/ 179 w 288"/>
                <a:gd name="T17" fmla="*/ 395 h 399"/>
                <a:gd name="T18" fmla="*/ 135 w 288"/>
                <a:gd name="T19" fmla="*/ 324 h 399"/>
                <a:gd name="T20" fmla="*/ 154 w 288"/>
                <a:gd name="T21" fmla="*/ 308 h 399"/>
                <a:gd name="T22" fmla="*/ 208 w 288"/>
                <a:gd name="T23" fmla="*/ 382 h 399"/>
                <a:gd name="T24" fmla="*/ 85 w 288"/>
                <a:gd name="T25" fmla="*/ 380 h 399"/>
                <a:gd name="T26" fmla="*/ 143 w 288"/>
                <a:gd name="T27" fmla="*/ 82 h 399"/>
                <a:gd name="T28" fmla="*/ 228 w 288"/>
                <a:gd name="T29" fmla="*/ 288 h 399"/>
                <a:gd name="T30" fmla="*/ 253 w 288"/>
                <a:gd name="T31" fmla="*/ 340 h 399"/>
                <a:gd name="T32" fmla="*/ 247 w 288"/>
                <a:gd name="T33" fmla="*/ 233 h 399"/>
                <a:gd name="T34" fmla="*/ 20 w 288"/>
                <a:gd name="T35" fmla="*/ 263 h 399"/>
                <a:gd name="T36" fmla="*/ 85 w 288"/>
                <a:gd name="T37" fmla="*/ 380 h 399"/>
                <a:gd name="T38" fmla="*/ 219 w 288"/>
                <a:gd name="T39" fmla="*/ 242 h 399"/>
                <a:gd name="T40" fmla="*/ 56 w 288"/>
                <a:gd name="T41" fmla="*/ 305 h 399"/>
                <a:gd name="T42" fmla="*/ 129 w 288"/>
                <a:gd name="T43" fmla="*/ 397 h 399"/>
                <a:gd name="T44" fmla="*/ 137 w 288"/>
                <a:gd name="T45" fmla="*/ 115 h 399"/>
                <a:gd name="T46" fmla="*/ 210 w 288"/>
                <a:gd name="T47" fmla="*/ 334 h 399"/>
                <a:gd name="T48" fmla="*/ 239 w 288"/>
                <a:gd name="T49" fmla="*/ 357 h 399"/>
                <a:gd name="T50" fmla="*/ 0 w 288"/>
                <a:gd name="T51" fmla="*/ 202 h 399"/>
                <a:gd name="T52" fmla="*/ 144 w 288"/>
                <a:gd name="T53" fmla="*/ 51 h 399"/>
                <a:gd name="T54" fmla="*/ 252 w 288"/>
                <a:gd name="T55" fmla="*/ 298 h 399"/>
                <a:gd name="T56" fmla="*/ 266 w 288"/>
                <a:gd name="T57" fmla="*/ 320 h 399"/>
                <a:gd name="T58" fmla="*/ 277 w 288"/>
                <a:gd name="T59" fmla="*/ 221 h 399"/>
                <a:gd name="T60" fmla="*/ 3 w 288"/>
                <a:gd name="T61" fmla="*/ 162 h 399"/>
                <a:gd name="T62" fmla="*/ 0 w 288"/>
                <a:gd name="T63" fmla="*/ 202 h 399"/>
                <a:gd name="T64" fmla="*/ 145 w 288"/>
                <a:gd name="T65" fmla="*/ 0 h 399"/>
                <a:gd name="T66" fmla="*/ 144 w 288"/>
                <a:gd name="T67" fmla="*/ 18 h 399"/>
                <a:gd name="T68" fmla="*/ 142 w 288"/>
                <a:gd name="T69" fmla="*/ 308 h 399"/>
                <a:gd name="T70" fmla="*/ 137 w 288"/>
                <a:gd name="T71" fmla="*/ 201 h 399"/>
                <a:gd name="T72" fmla="*/ 130 w 288"/>
                <a:gd name="T73" fmla="*/ 208 h 399"/>
                <a:gd name="T74" fmla="*/ 142 w 288"/>
                <a:gd name="T75" fmla="*/ 3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399">
                  <a:moveTo>
                    <a:pt x="223" y="371"/>
                  </a:moveTo>
                  <a:cubicBezTo>
                    <a:pt x="221" y="373"/>
                    <a:pt x="221" y="373"/>
                    <a:pt x="221" y="373"/>
                  </a:cubicBezTo>
                  <a:cubicBezTo>
                    <a:pt x="220" y="374"/>
                    <a:pt x="218" y="375"/>
                    <a:pt x="217" y="376"/>
                  </a:cubicBezTo>
                  <a:cubicBezTo>
                    <a:pt x="215" y="374"/>
                    <a:pt x="205" y="366"/>
                    <a:pt x="194" y="350"/>
                  </a:cubicBezTo>
                  <a:cubicBezTo>
                    <a:pt x="181" y="332"/>
                    <a:pt x="177" y="299"/>
                    <a:pt x="180" y="268"/>
                  </a:cubicBezTo>
                  <a:cubicBezTo>
                    <a:pt x="186" y="212"/>
                    <a:pt x="180" y="148"/>
                    <a:pt x="137" y="150"/>
                  </a:cubicBezTo>
                  <a:cubicBezTo>
                    <a:pt x="90" y="152"/>
                    <a:pt x="69" y="245"/>
                    <a:pt x="106" y="319"/>
                  </a:cubicBezTo>
                  <a:cubicBezTo>
                    <a:pt x="125" y="357"/>
                    <a:pt x="150" y="384"/>
                    <a:pt x="165" y="398"/>
                  </a:cubicBezTo>
                  <a:cubicBezTo>
                    <a:pt x="161" y="398"/>
                    <a:pt x="157" y="399"/>
                    <a:pt x="153" y="399"/>
                  </a:cubicBezTo>
                  <a:cubicBezTo>
                    <a:pt x="137" y="384"/>
                    <a:pt x="115" y="364"/>
                    <a:pt x="94" y="325"/>
                  </a:cubicBezTo>
                  <a:cubicBezTo>
                    <a:pt x="46" y="236"/>
                    <a:pt x="82" y="134"/>
                    <a:pt x="137" y="134"/>
                  </a:cubicBezTo>
                  <a:cubicBezTo>
                    <a:pt x="195" y="134"/>
                    <a:pt x="201" y="201"/>
                    <a:pt x="192" y="269"/>
                  </a:cubicBezTo>
                  <a:cubicBezTo>
                    <a:pt x="188" y="301"/>
                    <a:pt x="191" y="329"/>
                    <a:pt x="202" y="346"/>
                  </a:cubicBezTo>
                  <a:cubicBezTo>
                    <a:pt x="213" y="363"/>
                    <a:pt x="224" y="370"/>
                    <a:pt x="223" y="371"/>
                  </a:cubicBezTo>
                  <a:close/>
                  <a:moveTo>
                    <a:pt x="166" y="306"/>
                  </a:moveTo>
                  <a:cubicBezTo>
                    <a:pt x="163" y="275"/>
                    <a:pt x="185" y="172"/>
                    <a:pt x="135" y="170"/>
                  </a:cubicBezTo>
                  <a:cubicBezTo>
                    <a:pt x="104" y="169"/>
                    <a:pt x="77" y="248"/>
                    <a:pt x="125" y="329"/>
                  </a:cubicBezTo>
                  <a:cubicBezTo>
                    <a:pt x="143" y="361"/>
                    <a:pt x="166" y="383"/>
                    <a:pt x="179" y="395"/>
                  </a:cubicBezTo>
                  <a:cubicBezTo>
                    <a:pt x="182" y="394"/>
                    <a:pt x="185" y="393"/>
                    <a:pt x="188" y="392"/>
                  </a:cubicBezTo>
                  <a:cubicBezTo>
                    <a:pt x="177" y="381"/>
                    <a:pt x="153" y="358"/>
                    <a:pt x="135" y="324"/>
                  </a:cubicBezTo>
                  <a:cubicBezTo>
                    <a:pt x="101" y="266"/>
                    <a:pt x="110" y="186"/>
                    <a:pt x="135" y="186"/>
                  </a:cubicBezTo>
                  <a:cubicBezTo>
                    <a:pt x="168" y="186"/>
                    <a:pt x="149" y="268"/>
                    <a:pt x="154" y="308"/>
                  </a:cubicBezTo>
                  <a:cubicBezTo>
                    <a:pt x="160" y="352"/>
                    <a:pt x="187" y="377"/>
                    <a:pt x="200" y="386"/>
                  </a:cubicBezTo>
                  <a:cubicBezTo>
                    <a:pt x="203" y="385"/>
                    <a:pt x="205" y="384"/>
                    <a:pt x="208" y="382"/>
                  </a:cubicBezTo>
                  <a:cubicBezTo>
                    <a:pt x="199" y="375"/>
                    <a:pt x="170" y="350"/>
                    <a:pt x="166" y="306"/>
                  </a:cubicBezTo>
                  <a:close/>
                  <a:moveTo>
                    <a:pt x="85" y="380"/>
                  </a:moveTo>
                  <a:cubicBezTo>
                    <a:pt x="65" y="357"/>
                    <a:pt x="36" y="313"/>
                    <a:pt x="31" y="261"/>
                  </a:cubicBezTo>
                  <a:cubicBezTo>
                    <a:pt x="25" y="164"/>
                    <a:pt x="66" y="82"/>
                    <a:pt x="143" y="82"/>
                  </a:cubicBezTo>
                  <a:cubicBezTo>
                    <a:pt x="213" y="82"/>
                    <a:pt x="241" y="157"/>
                    <a:pt x="235" y="231"/>
                  </a:cubicBezTo>
                  <a:cubicBezTo>
                    <a:pt x="234" y="251"/>
                    <a:pt x="228" y="269"/>
                    <a:pt x="228" y="288"/>
                  </a:cubicBezTo>
                  <a:cubicBezTo>
                    <a:pt x="227" y="320"/>
                    <a:pt x="236" y="334"/>
                    <a:pt x="248" y="347"/>
                  </a:cubicBezTo>
                  <a:cubicBezTo>
                    <a:pt x="250" y="345"/>
                    <a:pt x="251" y="343"/>
                    <a:pt x="253" y="340"/>
                  </a:cubicBezTo>
                  <a:cubicBezTo>
                    <a:pt x="246" y="330"/>
                    <a:pt x="237" y="313"/>
                    <a:pt x="238" y="289"/>
                  </a:cubicBezTo>
                  <a:cubicBezTo>
                    <a:pt x="239" y="273"/>
                    <a:pt x="243" y="254"/>
                    <a:pt x="247" y="233"/>
                  </a:cubicBezTo>
                  <a:cubicBezTo>
                    <a:pt x="257" y="169"/>
                    <a:pt x="233" y="66"/>
                    <a:pt x="143" y="65"/>
                  </a:cubicBezTo>
                  <a:cubicBezTo>
                    <a:pt x="77" y="64"/>
                    <a:pt x="7" y="129"/>
                    <a:pt x="20" y="263"/>
                  </a:cubicBezTo>
                  <a:cubicBezTo>
                    <a:pt x="24" y="299"/>
                    <a:pt x="39" y="330"/>
                    <a:pt x="54" y="354"/>
                  </a:cubicBezTo>
                  <a:cubicBezTo>
                    <a:pt x="64" y="365"/>
                    <a:pt x="74" y="373"/>
                    <a:pt x="85" y="380"/>
                  </a:cubicBezTo>
                  <a:close/>
                  <a:moveTo>
                    <a:pt x="219" y="331"/>
                  </a:moveTo>
                  <a:cubicBezTo>
                    <a:pt x="211" y="309"/>
                    <a:pt x="212" y="277"/>
                    <a:pt x="219" y="242"/>
                  </a:cubicBezTo>
                  <a:cubicBezTo>
                    <a:pt x="228" y="183"/>
                    <a:pt x="216" y="99"/>
                    <a:pt x="137" y="99"/>
                  </a:cubicBezTo>
                  <a:cubicBezTo>
                    <a:pt x="73" y="99"/>
                    <a:pt x="16" y="198"/>
                    <a:pt x="56" y="305"/>
                  </a:cubicBezTo>
                  <a:cubicBezTo>
                    <a:pt x="72" y="346"/>
                    <a:pt x="96" y="376"/>
                    <a:pt x="113" y="393"/>
                  </a:cubicBezTo>
                  <a:cubicBezTo>
                    <a:pt x="118" y="395"/>
                    <a:pt x="123" y="396"/>
                    <a:pt x="129" y="397"/>
                  </a:cubicBezTo>
                  <a:cubicBezTo>
                    <a:pt x="113" y="382"/>
                    <a:pt x="84" y="348"/>
                    <a:pt x="67" y="300"/>
                  </a:cubicBezTo>
                  <a:cubicBezTo>
                    <a:pt x="37" y="213"/>
                    <a:pt x="79" y="116"/>
                    <a:pt x="137" y="115"/>
                  </a:cubicBezTo>
                  <a:cubicBezTo>
                    <a:pt x="189" y="114"/>
                    <a:pt x="216" y="168"/>
                    <a:pt x="208" y="239"/>
                  </a:cubicBezTo>
                  <a:cubicBezTo>
                    <a:pt x="201" y="274"/>
                    <a:pt x="200" y="310"/>
                    <a:pt x="210" y="334"/>
                  </a:cubicBezTo>
                  <a:cubicBezTo>
                    <a:pt x="217" y="351"/>
                    <a:pt x="228" y="359"/>
                    <a:pt x="233" y="363"/>
                  </a:cubicBezTo>
                  <a:cubicBezTo>
                    <a:pt x="235" y="361"/>
                    <a:pt x="237" y="359"/>
                    <a:pt x="239" y="357"/>
                  </a:cubicBezTo>
                  <a:cubicBezTo>
                    <a:pt x="235" y="354"/>
                    <a:pt x="225" y="347"/>
                    <a:pt x="219" y="331"/>
                  </a:cubicBezTo>
                  <a:close/>
                  <a:moveTo>
                    <a:pt x="0" y="202"/>
                  </a:moveTo>
                  <a:cubicBezTo>
                    <a:pt x="0" y="217"/>
                    <a:pt x="1" y="231"/>
                    <a:pt x="4" y="245"/>
                  </a:cubicBezTo>
                  <a:cubicBezTo>
                    <a:pt x="6" y="146"/>
                    <a:pt x="40" y="49"/>
                    <a:pt x="144" y="51"/>
                  </a:cubicBezTo>
                  <a:cubicBezTo>
                    <a:pt x="230" y="51"/>
                    <a:pt x="271" y="143"/>
                    <a:pt x="262" y="219"/>
                  </a:cubicBezTo>
                  <a:cubicBezTo>
                    <a:pt x="259" y="248"/>
                    <a:pt x="252" y="276"/>
                    <a:pt x="252" y="298"/>
                  </a:cubicBezTo>
                  <a:cubicBezTo>
                    <a:pt x="252" y="315"/>
                    <a:pt x="258" y="326"/>
                    <a:pt x="260" y="330"/>
                  </a:cubicBezTo>
                  <a:cubicBezTo>
                    <a:pt x="262" y="327"/>
                    <a:pt x="264" y="323"/>
                    <a:pt x="266" y="320"/>
                  </a:cubicBezTo>
                  <a:cubicBezTo>
                    <a:pt x="263" y="314"/>
                    <a:pt x="261" y="308"/>
                    <a:pt x="262" y="298"/>
                  </a:cubicBezTo>
                  <a:cubicBezTo>
                    <a:pt x="262" y="279"/>
                    <a:pt x="272" y="252"/>
                    <a:pt x="277" y="221"/>
                  </a:cubicBezTo>
                  <a:cubicBezTo>
                    <a:pt x="288" y="144"/>
                    <a:pt x="247" y="31"/>
                    <a:pt x="144" y="31"/>
                  </a:cubicBezTo>
                  <a:cubicBezTo>
                    <a:pt x="62" y="32"/>
                    <a:pt x="18" y="92"/>
                    <a:pt x="3" y="162"/>
                  </a:cubicBezTo>
                  <a:cubicBezTo>
                    <a:pt x="1" y="175"/>
                    <a:pt x="0" y="188"/>
                    <a:pt x="0" y="201"/>
                  </a:cubicBezTo>
                  <a:cubicBezTo>
                    <a:pt x="0" y="201"/>
                    <a:pt x="0" y="202"/>
                    <a:pt x="0" y="202"/>
                  </a:cubicBezTo>
                  <a:close/>
                  <a:moveTo>
                    <a:pt x="262" y="75"/>
                  </a:moveTo>
                  <a:cubicBezTo>
                    <a:pt x="244" y="44"/>
                    <a:pt x="206" y="0"/>
                    <a:pt x="145" y="0"/>
                  </a:cubicBezTo>
                  <a:cubicBezTo>
                    <a:pt x="108" y="0"/>
                    <a:pt x="80" y="18"/>
                    <a:pt x="58" y="40"/>
                  </a:cubicBezTo>
                  <a:cubicBezTo>
                    <a:pt x="60" y="39"/>
                    <a:pt x="91" y="18"/>
                    <a:pt x="144" y="18"/>
                  </a:cubicBezTo>
                  <a:cubicBezTo>
                    <a:pt x="220" y="18"/>
                    <a:pt x="262" y="75"/>
                    <a:pt x="262" y="75"/>
                  </a:cubicBezTo>
                  <a:close/>
                  <a:moveTo>
                    <a:pt x="142" y="308"/>
                  </a:moveTo>
                  <a:cubicBezTo>
                    <a:pt x="140" y="294"/>
                    <a:pt x="141" y="277"/>
                    <a:pt x="142" y="260"/>
                  </a:cubicBezTo>
                  <a:cubicBezTo>
                    <a:pt x="143" y="238"/>
                    <a:pt x="144" y="209"/>
                    <a:pt x="137" y="201"/>
                  </a:cubicBezTo>
                  <a:cubicBezTo>
                    <a:pt x="137" y="201"/>
                    <a:pt x="137" y="201"/>
                    <a:pt x="135" y="201"/>
                  </a:cubicBezTo>
                  <a:cubicBezTo>
                    <a:pt x="135" y="201"/>
                    <a:pt x="132" y="202"/>
                    <a:pt x="130" y="208"/>
                  </a:cubicBezTo>
                  <a:cubicBezTo>
                    <a:pt x="122" y="227"/>
                    <a:pt x="122" y="271"/>
                    <a:pt x="141" y="308"/>
                  </a:cubicBezTo>
                  <a:cubicBezTo>
                    <a:pt x="141" y="309"/>
                    <a:pt x="142" y="309"/>
                    <a:pt x="142" y="308"/>
                  </a:cubicBezTo>
                  <a:close/>
                </a:path>
              </a:pathLst>
            </a:custGeom>
            <a:solidFill>
              <a:srgbClr val="6F4388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6"/>
              <a:endParaRPr lang="en-US" sz="1800" i="1">
                <a:solidFill>
                  <a:srgbClr val="326A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35"/>
          <p:cNvSpPr txBox="1"/>
          <p:nvPr/>
        </p:nvSpPr>
        <p:spPr>
          <a:xfrm>
            <a:off x="3720751" y="2573373"/>
            <a:ext cx="1186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1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Risk Taking</a:t>
            </a:r>
          </a:p>
        </p:txBody>
      </p:sp>
      <p:sp>
        <p:nvSpPr>
          <p:cNvPr id="106" name="TextBox 133"/>
          <p:cNvSpPr txBox="1"/>
          <p:nvPr/>
        </p:nvSpPr>
        <p:spPr>
          <a:xfrm>
            <a:off x="3727234" y="3778068"/>
            <a:ext cx="1627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Core</a:t>
            </a:r>
            <a:r>
              <a:rPr lang="zh-CN" alt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Shared Value</a:t>
            </a:r>
          </a:p>
          <a:p>
            <a:endParaRPr lang="en-US" sz="11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Rectangle 142"/>
          <p:cNvSpPr/>
          <p:nvPr/>
        </p:nvSpPr>
        <p:spPr>
          <a:xfrm>
            <a:off x="1348027" y="1019923"/>
            <a:ext cx="7199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Innovation Culture</a:t>
            </a:r>
            <a:endParaRPr lang="zh-CN" altLang="zh-CN" sz="3200" i="1" dirty="0"/>
          </a:p>
        </p:txBody>
      </p:sp>
      <p:grpSp>
        <p:nvGrpSpPr>
          <p:cNvPr id="108" name="组合 3"/>
          <p:cNvGrpSpPr/>
          <p:nvPr/>
        </p:nvGrpSpPr>
        <p:grpSpPr>
          <a:xfrm>
            <a:off x="1615413" y="3067525"/>
            <a:ext cx="1207544" cy="1207544"/>
            <a:chOff x="811900" y="3404238"/>
            <a:chExt cx="1207544" cy="1207544"/>
          </a:xfrm>
        </p:grpSpPr>
        <p:sp>
          <p:nvSpPr>
            <p:cNvPr id="109" name="椭圆 108"/>
            <p:cNvSpPr/>
            <p:nvPr/>
          </p:nvSpPr>
          <p:spPr>
            <a:xfrm>
              <a:off x="811900" y="3404238"/>
              <a:ext cx="1207544" cy="120754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105584" y="3702199"/>
              <a:ext cx="611622" cy="611622"/>
            </a:xfrm>
            <a:prstGeom prst="ellipse">
              <a:avLst/>
            </a:prstGeom>
            <a:gradFill flip="none" rotWithShape="1">
              <a:gsLst>
                <a:gs pos="100000">
                  <a:srgbClr val="92D050"/>
                </a:gs>
                <a:gs pos="0">
                  <a:srgbClr val="33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rgbClr val="99FFCC"/>
                  </a:gs>
                  <a:gs pos="0">
                    <a:srgbClr val="92D050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11" name="组合 5"/>
          <p:cNvGrpSpPr/>
          <p:nvPr/>
        </p:nvGrpSpPr>
        <p:grpSpPr>
          <a:xfrm>
            <a:off x="2444247" y="2829924"/>
            <a:ext cx="1276504" cy="785973"/>
            <a:chOff x="1658738" y="3149385"/>
            <a:chExt cx="1276504" cy="785973"/>
          </a:xfrm>
        </p:grpSpPr>
        <p:grpSp>
          <p:nvGrpSpPr>
            <p:cNvPr id="112" name="组合 323"/>
            <p:cNvGrpSpPr/>
            <p:nvPr/>
          </p:nvGrpSpPr>
          <p:grpSpPr>
            <a:xfrm>
              <a:off x="1658738" y="3528996"/>
              <a:ext cx="1276504" cy="142053"/>
              <a:chOff x="6498568" y="2590861"/>
              <a:chExt cx="1113422" cy="123905"/>
            </a:xfrm>
          </p:grpSpPr>
          <p:grpSp>
            <p:nvGrpSpPr>
              <p:cNvPr id="114" name="组合 324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15" name="直接连接符 391"/>
              <p:cNvCxnSpPr>
                <a:stCxn id="116" idx="6"/>
              </p:cNvCxnSpPr>
              <p:nvPr/>
            </p:nvCxnSpPr>
            <p:spPr>
              <a:xfrm>
                <a:off x="6622473" y="2652814"/>
                <a:ext cx="98951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直接连接符 37"/>
            <p:cNvCxnSpPr/>
            <p:nvPr/>
          </p:nvCxnSpPr>
          <p:spPr>
            <a:xfrm>
              <a:off x="2935242" y="3149385"/>
              <a:ext cx="0" cy="785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36"/>
          <p:cNvSpPr txBox="1"/>
          <p:nvPr/>
        </p:nvSpPr>
        <p:spPr>
          <a:xfrm>
            <a:off x="3720751" y="3001767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Initiative</a:t>
            </a:r>
          </a:p>
        </p:txBody>
      </p:sp>
      <p:sp>
        <p:nvSpPr>
          <p:cNvPr id="119" name="TextBox 137"/>
          <p:cNvSpPr txBox="1"/>
          <p:nvPr/>
        </p:nvSpPr>
        <p:spPr>
          <a:xfrm>
            <a:off x="3720751" y="3224886"/>
            <a:ext cx="1047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Openness</a:t>
            </a:r>
          </a:p>
        </p:txBody>
      </p:sp>
      <p:sp>
        <p:nvSpPr>
          <p:cNvPr id="120" name="TextBox 138"/>
          <p:cNvSpPr txBox="1"/>
          <p:nvPr/>
        </p:nvSpPr>
        <p:spPr>
          <a:xfrm>
            <a:off x="3720751" y="3439038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Having Fun</a:t>
            </a:r>
          </a:p>
        </p:txBody>
      </p:sp>
      <p:sp>
        <p:nvSpPr>
          <p:cNvPr id="121" name="TextBox 134"/>
          <p:cNvSpPr txBox="1"/>
          <p:nvPr/>
        </p:nvSpPr>
        <p:spPr>
          <a:xfrm>
            <a:off x="2774805" y="3013049"/>
            <a:ext cx="975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Elements:</a:t>
            </a:r>
            <a:endParaRPr lang="en-US" sz="11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2" name="组合 4"/>
          <p:cNvGrpSpPr/>
          <p:nvPr/>
        </p:nvGrpSpPr>
        <p:grpSpPr>
          <a:xfrm>
            <a:off x="2127120" y="3822117"/>
            <a:ext cx="1656353" cy="154039"/>
            <a:chOff x="1341611" y="4222263"/>
            <a:chExt cx="1656353" cy="154039"/>
          </a:xfrm>
        </p:grpSpPr>
        <p:grpSp>
          <p:nvGrpSpPr>
            <p:cNvPr id="123" name="组合 41"/>
            <p:cNvGrpSpPr/>
            <p:nvPr/>
          </p:nvGrpSpPr>
          <p:grpSpPr>
            <a:xfrm>
              <a:off x="2855911" y="4234249"/>
              <a:ext cx="142053" cy="142053"/>
              <a:chOff x="8805897" y="4392405"/>
              <a:chExt cx="123905" cy="123905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8805897" y="439240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843745" y="4430253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124" name="组合 336"/>
            <p:cNvGrpSpPr/>
            <p:nvPr/>
          </p:nvGrpSpPr>
          <p:grpSpPr>
            <a:xfrm>
              <a:off x="1341611" y="4222263"/>
              <a:ext cx="1514302" cy="142053"/>
              <a:chOff x="6498568" y="2590861"/>
              <a:chExt cx="1355441" cy="123905"/>
            </a:xfrm>
          </p:grpSpPr>
          <p:grpSp>
            <p:nvGrpSpPr>
              <p:cNvPr id="126" name="组合 337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28" name="椭圆 127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27" name="直接连接符 387"/>
              <p:cNvCxnSpPr>
                <a:stCxn id="128" idx="6"/>
                <a:endCxn id="130" idx="2"/>
              </p:cNvCxnSpPr>
              <p:nvPr/>
            </p:nvCxnSpPr>
            <p:spPr>
              <a:xfrm>
                <a:off x="6622473" y="2652814"/>
                <a:ext cx="1231536" cy="1045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Rectangle 6"/>
          <p:cNvSpPr/>
          <p:nvPr/>
        </p:nvSpPr>
        <p:spPr>
          <a:xfrm>
            <a:off x="1542794" y="5129076"/>
            <a:ext cx="84394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6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6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134" name="TextBox 44"/>
          <p:cNvSpPr txBox="1"/>
          <p:nvPr/>
        </p:nvSpPr>
        <p:spPr>
          <a:xfrm>
            <a:off x="6061729" y="2446413"/>
            <a:ext cx="42071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Outcomes &amp; Results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Cloud &amp; New Consumption Models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Software Replacing Hardware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OpEx</a:t>
            </a: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 Replacing </a:t>
            </a: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CapEx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Big Data / Analytics</a:t>
            </a:r>
          </a:p>
        </p:txBody>
      </p:sp>
    </p:spTree>
    <p:extLst>
      <p:ext uri="{BB962C8B-B14F-4D97-AF65-F5344CB8AC3E}">
        <p14:creationId xmlns:p14="http://schemas.microsoft.com/office/powerpoint/2010/main" val="33920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8" grpId="0"/>
      <p:bldP spid="119" grpId="0"/>
      <p:bldP spid="120" grpId="0"/>
      <p:bldP spid="12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2"/>
          <p:cNvSpPr txBox="1">
            <a:spLocks/>
          </p:cNvSpPr>
          <p:nvPr/>
        </p:nvSpPr>
        <p:spPr>
          <a:xfrm>
            <a:off x="349735" y="274328"/>
            <a:ext cx="7125842" cy="971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China Specific</a:t>
            </a:r>
            <a:r>
              <a:rPr lang="zh-CN" alt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Opportunities</a:t>
            </a:r>
            <a:endParaRPr lang="en-US" sz="5400" b="1" i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2533989" y="2273249"/>
            <a:ext cx="1180241" cy="1032711"/>
            <a:chOff x="-724793" y="1955728"/>
            <a:chExt cx="1728193" cy="1512168"/>
          </a:xfrm>
        </p:grpSpPr>
        <p:sp>
          <p:nvSpPr>
            <p:cNvPr id="4" name="圆角矩形标注 3"/>
            <p:cNvSpPr/>
            <p:nvPr/>
          </p:nvSpPr>
          <p:spPr>
            <a:xfrm>
              <a:off x="-724793" y="1955728"/>
              <a:ext cx="1728193" cy="151216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333" y="2126783"/>
              <a:ext cx="1432907" cy="116794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6" name="组合 2"/>
          <p:cNvGrpSpPr/>
          <p:nvPr/>
        </p:nvGrpSpPr>
        <p:grpSpPr>
          <a:xfrm>
            <a:off x="4021406" y="2281392"/>
            <a:ext cx="1180240" cy="1032711"/>
            <a:chOff x="4750977" y="4958407"/>
            <a:chExt cx="1252522" cy="1095957"/>
          </a:xfrm>
        </p:grpSpPr>
        <p:sp>
          <p:nvSpPr>
            <p:cNvPr id="7" name="圆角矩形标注 6"/>
            <p:cNvSpPr/>
            <p:nvPr/>
          </p:nvSpPr>
          <p:spPr>
            <a:xfrm>
              <a:off x="4750977" y="4958407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517" y="5087151"/>
              <a:ext cx="1023117" cy="900458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3"/>
          <p:cNvGrpSpPr/>
          <p:nvPr/>
        </p:nvGrpSpPr>
        <p:grpSpPr>
          <a:xfrm>
            <a:off x="5647346" y="2281401"/>
            <a:ext cx="1180241" cy="1032712"/>
            <a:chOff x="6526821" y="4958759"/>
            <a:chExt cx="1252522" cy="1095957"/>
          </a:xfrm>
        </p:grpSpPr>
        <p:sp>
          <p:nvSpPr>
            <p:cNvPr id="10" name="圆角矩形标注 9"/>
            <p:cNvSpPr/>
            <p:nvPr/>
          </p:nvSpPr>
          <p:spPr>
            <a:xfrm>
              <a:off x="6526821" y="4958759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1" name="Picture 97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962" y="5086953"/>
              <a:ext cx="1022234" cy="87404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2" name="组合 4"/>
          <p:cNvGrpSpPr/>
          <p:nvPr/>
        </p:nvGrpSpPr>
        <p:grpSpPr>
          <a:xfrm>
            <a:off x="7295043" y="2281392"/>
            <a:ext cx="1180241" cy="1032711"/>
            <a:chOff x="8055497" y="4965254"/>
            <a:chExt cx="1252522" cy="1095958"/>
          </a:xfrm>
        </p:grpSpPr>
        <p:sp>
          <p:nvSpPr>
            <p:cNvPr id="13" name="圆角矩形标注 12"/>
            <p:cNvSpPr/>
            <p:nvPr/>
          </p:nvSpPr>
          <p:spPr>
            <a:xfrm>
              <a:off x="8055497" y="4965254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4" name="Picture 95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228" y="5090685"/>
              <a:ext cx="1022234" cy="86333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5" name="组合 5"/>
          <p:cNvGrpSpPr/>
          <p:nvPr/>
        </p:nvGrpSpPr>
        <p:grpSpPr>
          <a:xfrm>
            <a:off x="8955883" y="2281392"/>
            <a:ext cx="1180241" cy="1032711"/>
            <a:chOff x="9650844" y="4954980"/>
            <a:chExt cx="1252522" cy="1095958"/>
          </a:xfrm>
        </p:grpSpPr>
        <p:sp>
          <p:nvSpPr>
            <p:cNvPr id="16" name="圆角矩形标注 15"/>
            <p:cNvSpPr/>
            <p:nvPr/>
          </p:nvSpPr>
          <p:spPr>
            <a:xfrm>
              <a:off x="9650844" y="4954980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7" name="Picture 9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9" b="12187"/>
            <a:stretch/>
          </p:blipFill>
          <p:spPr>
            <a:xfrm>
              <a:off x="9768774" y="5100201"/>
              <a:ext cx="1023755" cy="80311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8" name="组合 6"/>
          <p:cNvGrpSpPr/>
          <p:nvPr/>
        </p:nvGrpSpPr>
        <p:grpSpPr>
          <a:xfrm>
            <a:off x="3173791" y="3890317"/>
            <a:ext cx="1180242" cy="1032709"/>
            <a:chOff x="3967306" y="7535853"/>
            <a:chExt cx="1252523" cy="1095956"/>
          </a:xfrm>
        </p:grpSpPr>
        <p:sp>
          <p:nvSpPr>
            <p:cNvPr id="19" name="圆角矩形标注 18"/>
            <p:cNvSpPr/>
            <p:nvPr/>
          </p:nvSpPr>
          <p:spPr>
            <a:xfrm flipV="1">
              <a:off x="3967306" y="7535853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0" name="Picture 7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843" y="7751732"/>
              <a:ext cx="1004329" cy="76363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7"/>
          <p:cNvGrpSpPr/>
          <p:nvPr/>
        </p:nvGrpSpPr>
        <p:grpSpPr>
          <a:xfrm>
            <a:off x="4986185" y="3892721"/>
            <a:ext cx="1180242" cy="1032709"/>
            <a:chOff x="5588282" y="7632678"/>
            <a:chExt cx="1252523" cy="1095956"/>
          </a:xfrm>
        </p:grpSpPr>
        <p:sp>
          <p:nvSpPr>
            <p:cNvPr id="22" name="圆角矩形标注 21"/>
            <p:cNvSpPr/>
            <p:nvPr/>
          </p:nvSpPr>
          <p:spPr>
            <a:xfrm flipV="1">
              <a:off x="5588282" y="7632678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3" name="Picture 15"/>
            <p:cNvPicPr>
              <a:picLocks noChangeAspect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600" y="7815599"/>
              <a:ext cx="1004329" cy="82099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8"/>
          <p:cNvGrpSpPr/>
          <p:nvPr/>
        </p:nvGrpSpPr>
        <p:grpSpPr>
          <a:xfrm>
            <a:off x="6938855" y="3853421"/>
            <a:ext cx="1180242" cy="1032709"/>
            <a:chOff x="7660540" y="7569455"/>
            <a:chExt cx="1252523" cy="1095956"/>
          </a:xfrm>
        </p:grpSpPr>
        <p:sp>
          <p:nvSpPr>
            <p:cNvPr id="25" name="圆角矩形标注 24"/>
            <p:cNvSpPr/>
            <p:nvPr/>
          </p:nvSpPr>
          <p:spPr>
            <a:xfrm flipV="1">
              <a:off x="7660540" y="7569455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6" name="Picture 1023"/>
            <p:cNvPicPr>
              <a:picLocks noChangeAspect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026" y="7763657"/>
              <a:ext cx="989258" cy="74359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7" name="组合 9"/>
          <p:cNvGrpSpPr/>
          <p:nvPr/>
        </p:nvGrpSpPr>
        <p:grpSpPr>
          <a:xfrm>
            <a:off x="8649313" y="3886538"/>
            <a:ext cx="1180242" cy="1032709"/>
            <a:chOff x="9475750" y="7604600"/>
            <a:chExt cx="1252523" cy="1095956"/>
          </a:xfrm>
        </p:grpSpPr>
        <p:sp>
          <p:nvSpPr>
            <p:cNvPr id="28" name="圆角矩形标注 27"/>
            <p:cNvSpPr/>
            <p:nvPr/>
          </p:nvSpPr>
          <p:spPr>
            <a:xfrm flipV="1">
              <a:off x="9475750" y="7604600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64" y="7775944"/>
              <a:ext cx="987274" cy="82565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12"/>
          <p:cNvGrpSpPr/>
          <p:nvPr/>
        </p:nvGrpSpPr>
        <p:grpSpPr>
          <a:xfrm>
            <a:off x="946116" y="2685062"/>
            <a:ext cx="10275636" cy="1872217"/>
            <a:chOff x="946116" y="3497862"/>
            <a:chExt cx="10275636" cy="1872217"/>
          </a:xfrm>
        </p:grpSpPr>
        <p:sp>
          <p:nvSpPr>
            <p:cNvPr id="31" name="矩形 30"/>
            <p:cNvSpPr/>
            <p:nvPr/>
          </p:nvSpPr>
          <p:spPr>
            <a:xfrm rot="16200000">
              <a:off x="6162558" y="315636"/>
              <a:ext cx="203560" cy="8239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6200000" flipH="1">
              <a:off x="5964576" y="36333"/>
              <a:ext cx="115015" cy="8804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CAEC6"/>
                </a:solidFill>
              </a:endParaRPr>
            </a:p>
          </p:txBody>
        </p:sp>
        <p:grpSp>
          <p:nvGrpSpPr>
            <p:cNvPr id="33" name="组合 88"/>
            <p:cNvGrpSpPr/>
            <p:nvPr/>
          </p:nvGrpSpPr>
          <p:grpSpPr>
            <a:xfrm>
              <a:off x="2579280" y="4383028"/>
              <a:ext cx="7770982" cy="108090"/>
              <a:chOff x="4975172" y="3742850"/>
              <a:chExt cx="12588170" cy="175093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5172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6803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9186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0818" y="3743906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9438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11069" y="3743652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63003" y="3744167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34633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93254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64885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628566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00197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62581" y="374423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634211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92832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64463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1639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28802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58713" y="3742850"/>
                <a:ext cx="604629" cy="165892"/>
              </a:xfrm>
              <a:prstGeom prst="rect">
                <a:avLst/>
              </a:prstGeom>
            </p:spPr>
          </p:pic>
        </p:grpSp>
        <p:grpSp>
          <p:nvGrpSpPr>
            <p:cNvPr id="34" name="组合 10"/>
            <p:cNvGrpSpPr/>
            <p:nvPr/>
          </p:nvGrpSpPr>
          <p:grpSpPr>
            <a:xfrm>
              <a:off x="1883817" y="3497862"/>
              <a:ext cx="260683" cy="1872217"/>
              <a:chOff x="1883817" y="3497862"/>
              <a:chExt cx="260683" cy="1872217"/>
            </a:xfrm>
          </p:grpSpPr>
          <p:grpSp>
            <p:nvGrpSpPr>
              <p:cNvPr id="40" name="组合 112"/>
              <p:cNvGrpSpPr/>
              <p:nvPr/>
            </p:nvGrpSpPr>
            <p:grpSpPr>
              <a:xfrm rot="5400000">
                <a:off x="1091378" y="4316958"/>
                <a:ext cx="1872217" cy="234026"/>
                <a:chOff x="971600" y="1203598"/>
                <a:chExt cx="6912768" cy="864096"/>
              </a:xfrm>
            </p:grpSpPr>
            <p:sp>
              <p:nvSpPr>
                <p:cNvPr id="43" name="圆角矩形 42"/>
                <p:cNvSpPr/>
                <p:nvPr/>
              </p:nvSpPr>
              <p:spPr>
                <a:xfrm>
                  <a:off x="971600" y="1203598"/>
                  <a:ext cx="6912768" cy="86409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3000">
                      <a:srgbClr val="FCFCFC"/>
                    </a:gs>
                    <a:gs pos="10000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23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80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1197673" y="1262628"/>
                  <a:ext cx="6460622" cy="74603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81000">
                      <a:srgbClr val="FCFCFC"/>
                    </a:gs>
                    <a:gs pos="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 rot="16200000">
                <a:off x="1722478" y="3883870"/>
                <a:ext cx="58702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2813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Success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6200000">
                <a:off x="1619642" y="4774784"/>
                <a:ext cx="774571" cy="246221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defTabSz="912813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Milestones</a:t>
                </a:r>
              </a:p>
            </p:txBody>
          </p:sp>
        </p:grpSp>
        <p:grpSp>
          <p:nvGrpSpPr>
            <p:cNvPr id="35" name="组合 11"/>
            <p:cNvGrpSpPr/>
            <p:nvPr/>
          </p:nvGrpSpPr>
          <p:grpSpPr>
            <a:xfrm>
              <a:off x="946116" y="3983026"/>
              <a:ext cx="904367" cy="904365"/>
              <a:chOff x="946116" y="3983026"/>
              <a:chExt cx="904367" cy="904365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946116" y="3983026"/>
                <a:ext cx="904367" cy="904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51771" y="4081834"/>
                <a:ext cx="704267" cy="704271"/>
              </a:xfrm>
              <a:prstGeom prst="ellipse">
                <a:avLst/>
              </a:prstGeom>
              <a:gradFill>
                <a:gsLst>
                  <a:gs pos="0">
                    <a:srgbClr val="4DBEE0"/>
                  </a:gs>
                  <a:gs pos="100000">
                    <a:srgbClr val="96CA54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10317385" y="3954895"/>
              <a:ext cx="904367" cy="90436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0423040" y="4053703"/>
              <a:ext cx="704267" cy="704271"/>
            </a:xfrm>
            <a:prstGeom prst="ellipse">
              <a:avLst/>
            </a:prstGeom>
            <a:gradFill>
              <a:gsLst>
                <a:gs pos="0">
                  <a:srgbClr val="4DBEE0"/>
                </a:gs>
                <a:gs pos="100000">
                  <a:srgbClr val="96CA54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08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3" y="5471976"/>
            <a:ext cx="11042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36" name="矩形 35"/>
          <p:cNvSpPr/>
          <p:nvPr/>
        </p:nvSpPr>
        <p:spPr>
          <a:xfrm>
            <a:off x="905013" y="3548533"/>
            <a:ext cx="4005262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10353" y="2082140"/>
            <a:ext cx="26456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pSp>
        <p:nvGrpSpPr>
          <p:cNvPr id="11" name="组合 13"/>
          <p:cNvGrpSpPr/>
          <p:nvPr/>
        </p:nvGrpSpPr>
        <p:grpSpPr>
          <a:xfrm>
            <a:off x="4935714" y="2190885"/>
            <a:ext cx="6612020" cy="2532553"/>
            <a:chOff x="7847105" y="3112196"/>
            <a:chExt cx="3508954" cy="2532553"/>
          </a:xfrm>
        </p:grpSpPr>
        <p:sp>
          <p:nvSpPr>
            <p:cNvPr id="12" name="圆角矩形 11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3" name="圆角矩形 12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15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6" name="圆角矩形 15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5731645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</p:spTree>
    <p:extLst>
      <p:ext uri="{BB962C8B-B14F-4D97-AF65-F5344CB8AC3E}">
        <p14:creationId xmlns:p14="http://schemas.microsoft.com/office/powerpoint/2010/main" val="16268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" grpId="0"/>
      <p:bldP spid="18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13285</TotalTime>
  <Words>740</Words>
  <Application>Microsoft Office PowerPoint</Application>
  <PresentationFormat>宽屏</PresentationFormat>
  <Paragraphs>194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A-OTF Gothic MB101 Pro H</vt:lpstr>
      <vt:lpstr>微软雅黑</vt:lpstr>
      <vt:lpstr>Arial</vt:lpstr>
      <vt:lpstr>Calibri</vt:lpstr>
      <vt:lpstr>Calibri Light</vt:lpstr>
      <vt:lpstr>Consolas</vt:lpstr>
      <vt:lpstr>Impact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linkplus,co.ltd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Through Innovations  Innovation Forum, CRDC, 2014</dc:title>
  <dc:creator>linkplus</dc:creator>
  <cp:lastModifiedBy>之灵 宇</cp:lastModifiedBy>
  <cp:revision>1193</cp:revision>
  <dcterms:created xsi:type="dcterms:W3CDTF">2014-05-17T07:04:40Z</dcterms:created>
  <dcterms:modified xsi:type="dcterms:W3CDTF">2019-03-16T13:13:25Z</dcterms:modified>
</cp:coreProperties>
</file>