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77" r:id="rId6"/>
    <p:sldId id="278" r:id="rId7"/>
    <p:sldId id="280" r:id="rId8"/>
    <p:sldId id="279" r:id="rId9"/>
    <p:sldId id="259" r:id="rId10"/>
    <p:sldId id="267" r:id="rId11"/>
    <p:sldId id="268" r:id="rId12"/>
    <p:sldId id="281" r:id="rId13"/>
    <p:sldId id="265" r:id="rId14"/>
    <p:sldId id="260" r:id="rId15"/>
    <p:sldId id="269" r:id="rId16"/>
    <p:sldId id="270" r:id="rId17"/>
    <p:sldId id="282" r:id="rId18"/>
    <p:sldId id="261" r:id="rId19"/>
    <p:sldId id="266" r:id="rId20"/>
    <p:sldId id="272" r:id="rId21"/>
    <p:sldId id="274" r:id="rId22"/>
  </p:sldIdLst>
  <p:sldSz cx="12192000" cy="6858000"/>
  <p:notesSz cx="6858000" cy="9144000"/>
  <p:embeddedFontLst>
    <p:embeddedFont>
      <p:font typeface="方正康体_GBK" panose="02010600030101010101" charset="-122"/>
      <p:regular r:id="rId23"/>
    </p:embeddedFont>
    <p:embeddedFont>
      <p:font typeface="Agency FB" panose="020B0503020202020204" pitchFamily="34" charset="0"/>
      <p:regular r:id="rId24"/>
      <p:bold r:id="rId25"/>
    </p:embeddedFont>
    <p:embeddedFont>
      <p:font typeface="Broadway" panose="04040905080B02020502" pitchFamily="8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algun Gothic" panose="020B0503020000020004" pitchFamily="34" charset="-127"/>
      <p:regular r:id="rId31"/>
      <p:bold r:id="rId32"/>
    </p:embeddedFont>
    <p:embeddedFont>
      <p:font typeface="微软雅黑" panose="020B0503020204020204" pitchFamily="34" charset="-122"/>
      <p:regular r:id="rId33"/>
      <p:bold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898"/>
    <a:srgbClr val="67A964"/>
    <a:srgbClr val="3EBCCA"/>
    <a:srgbClr val="DD6C51"/>
    <a:srgbClr val="66BCE7"/>
    <a:srgbClr val="2C70AE"/>
    <a:srgbClr val="1F4E79"/>
    <a:srgbClr val="314865"/>
    <a:srgbClr val="553D43"/>
    <a:srgbClr val="3E2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9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822" y="72"/>
      </p:cViewPr>
      <p:guideLst>
        <p:guide orient="horz" pos="254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63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54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97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67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65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一点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直角三角形 7"/>
          <p:cNvSpPr/>
          <p:nvPr userDrawn="1"/>
        </p:nvSpPr>
        <p:spPr>
          <a:xfrm flipV="1">
            <a:off x="0" y="0"/>
            <a:ext cx="3108960" cy="916033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 flipH="1">
            <a:off x="-142875" y="-434340"/>
            <a:ext cx="4267200" cy="125730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 userDrawn="1"/>
        </p:nvSpPr>
        <p:spPr>
          <a:xfrm>
            <a:off x="544871" y="111361"/>
            <a:ext cx="868680" cy="868680"/>
          </a:xfrm>
          <a:prstGeom prst="ellipse">
            <a:avLst/>
          </a:prstGeom>
          <a:solidFill>
            <a:srgbClr val="198898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Broadway" panose="04040905080B02020502" pitchFamily="82" charset="0"/>
              </a:rPr>
              <a:t>1</a:t>
            </a:r>
            <a:endParaRPr lang="zh-CN" altLang="en-US" sz="3600" dirty="0">
              <a:latin typeface="Broadway" panose="04040905080B02020502" pitchFamily="82" charset="0"/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0800000" flipV="1">
            <a:off x="9083040" y="5941967"/>
            <a:ext cx="3108960" cy="916033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 userDrawn="1"/>
        </p:nvCxnSpPr>
        <p:spPr>
          <a:xfrm rot="10800000" flipH="1">
            <a:off x="8940165" y="5771334"/>
            <a:ext cx="4267200" cy="125730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13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二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直角三角形 4"/>
          <p:cNvSpPr/>
          <p:nvPr userDrawn="1"/>
        </p:nvSpPr>
        <p:spPr>
          <a:xfrm flipV="1">
            <a:off x="0" y="0"/>
            <a:ext cx="3108960" cy="916033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 flipH="1">
            <a:off x="-142875" y="-434340"/>
            <a:ext cx="4267200" cy="125730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 userDrawn="1"/>
        </p:nvSpPr>
        <p:spPr>
          <a:xfrm>
            <a:off x="544871" y="111361"/>
            <a:ext cx="868680" cy="868680"/>
          </a:xfrm>
          <a:prstGeom prst="ellipse">
            <a:avLst/>
          </a:prstGeom>
          <a:solidFill>
            <a:srgbClr val="198898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Broadway" panose="04040905080B02020502" pitchFamily="82" charset="0"/>
              </a:rPr>
              <a:t>2</a:t>
            </a:r>
            <a:endParaRPr lang="zh-CN" altLang="en-US" sz="3600" dirty="0">
              <a:latin typeface="Broadway" panose="04040905080B02020502" pitchFamily="82" charset="0"/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0800000" flipV="1">
            <a:off x="9083040" y="5941967"/>
            <a:ext cx="3108960" cy="916033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 userDrawn="1"/>
        </p:nvCxnSpPr>
        <p:spPr>
          <a:xfrm rot="10800000" flipH="1">
            <a:off x="8940165" y="5771334"/>
            <a:ext cx="4267200" cy="125730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10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三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直角三角形 5"/>
          <p:cNvSpPr/>
          <p:nvPr userDrawn="1"/>
        </p:nvSpPr>
        <p:spPr>
          <a:xfrm flipV="1">
            <a:off x="0" y="0"/>
            <a:ext cx="3108960" cy="916033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 flipH="1">
            <a:off x="-142875" y="-434340"/>
            <a:ext cx="4267200" cy="125730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 userDrawn="1"/>
        </p:nvSpPr>
        <p:spPr>
          <a:xfrm>
            <a:off x="544871" y="111361"/>
            <a:ext cx="868680" cy="868680"/>
          </a:xfrm>
          <a:prstGeom prst="ellipse">
            <a:avLst/>
          </a:prstGeom>
          <a:solidFill>
            <a:srgbClr val="198898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Broadway" panose="04040905080B02020502" pitchFamily="82" charset="0"/>
              </a:rPr>
              <a:t>3</a:t>
            </a:r>
            <a:endParaRPr lang="zh-CN" altLang="en-US" sz="3600" dirty="0">
              <a:latin typeface="Broadway" panose="04040905080B02020502" pitchFamily="82" charset="0"/>
            </a:endParaRPr>
          </a:p>
        </p:txBody>
      </p:sp>
      <p:sp>
        <p:nvSpPr>
          <p:cNvPr id="10" name="直角三角形 9"/>
          <p:cNvSpPr/>
          <p:nvPr userDrawn="1"/>
        </p:nvSpPr>
        <p:spPr>
          <a:xfrm rot="10800000" flipV="1">
            <a:off x="9083040" y="5941967"/>
            <a:ext cx="3108960" cy="916033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 rot="10800000" flipH="1">
            <a:off x="8940165" y="5771334"/>
            <a:ext cx="4267200" cy="125730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54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直角三角形 4"/>
          <p:cNvSpPr/>
          <p:nvPr userDrawn="1"/>
        </p:nvSpPr>
        <p:spPr>
          <a:xfrm flipV="1">
            <a:off x="0" y="0"/>
            <a:ext cx="3108960" cy="916033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 flipH="1">
            <a:off x="-142875" y="-434340"/>
            <a:ext cx="4267200" cy="125730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直角三角形 8"/>
          <p:cNvSpPr/>
          <p:nvPr userDrawn="1"/>
        </p:nvSpPr>
        <p:spPr>
          <a:xfrm rot="10800000" flipV="1">
            <a:off x="9083040" y="5941967"/>
            <a:ext cx="3108960" cy="916033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 rot="10800000" flipH="1">
            <a:off x="8940165" y="5771334"/>
            <a:ext cx="4267200" cy="125730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4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76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19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16144-EF6D-40D4-A5E7-4186A879A4AF}" type="datetimeFigureOut">
              <a:rPr lang="zh-CN" altLang="en-US" smtClean="0"/>
              <a:t>2019/9/4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DD524-664C-4773-B70C-2926D2725B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69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2449" y="0"/>
            <a:ext cx="12594449" cy="80581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62474" y="1685815"/>
            <a:ext cx="7155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E-COMMERCE</a:t>
            </a:r>
            <a:r>
              <a:rPr lang="en-US" altLang="zh-CN" sz="3600" b="1" dirty="0">
                <a:solidFill>
                  <a:schemeClr val="bg1"/>
                </a:solidFill>
                <a:latin typeface="+mj-ea"/>
                <a:ea typeface="+mj-ea"/>
              </a:rPr>
              <a:t>P PT</a:t>
            </a: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T EMPLATE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080056" y="3580110"/>
            <a:ext cx="35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gency FB" panose="020B05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zh-CN" altLang="en-US" sz="24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695700" y="1608931"/>
            <a:ext cx="933450" cy="800100"/>
          </a:xfrm>
          <a:prstGeom prst="triangle">
            <a:avLst/>
          </a:prstGeom>
          <a:solidFill>
            <a:srgbClr val="67A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2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:ahyp="http://schemas.microsoft.com/office/drawing/2018/hyperlinkcolor" xmlns:a14="http://schemas.microsoft.com/office/drawing/2010/main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-412558" y="3022600"/>
            <a:ext cx="13017115" cy="3835400"/>
          </a:xfrm>
          <a:prstGeom prst="line">
            <a:avLst/>
          </a:prstGeom>
          <a:ln w="63500">
            <a:solidFill>
              <a:srgbClr val="1988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443837" y="3275939"/>
            <a:ext cx="1753392" cy="3087300"/>
            <a:chOff x="967464" y="2532962"/>
            <a:chExt cx="2086632" cy="3674056"/>
          </a:xfrm>
        </p:grpSpPr>
        <p:sp>
          <p:nvSpPr>
            <p:cNvPr id="4" name="圆角矩形 3"/>
            <p:cNvSpPr/>
            <p:nvPr/>
          </p:nvSpPr>
          <p:spPr>
            <a:xfrm>
              <a:off x="967464" y="2532962"/>
              <a:ext cx="2086632" cy="29474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</a:rPr>
                <a:t>Amazon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" name="泪滴形 4"/>
            <p:cNvSpPr/>
            <p:nvPr/>
          </p:nvSpPr>
          <p:spPr>
            <a:xfrm rot="8100000">
              <a:off x="1710473" y="5176403"/>
              <a:ext cx="610658" cy="610658"/>
            </a:xfrm>
            <a:prstGeom prst="teardrop">
              <a:avLst>
                <a:gd name="adj" fmla="val 125412"/>
              </a:avLst>
            </a:prstGeom>
            <a:solidFill>
              <a:srgbClr val="198898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 rot="8100000">
              <a:off x="1852199" y="5318130"/>
              <a:ext cx="317163" cy="3171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953647" y="6082708"/>
              <a:ext cx="124310" cy="1243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98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874437" y="6365272"/>
            <a:ext cx="242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553D43"/>
                </a:solidFill>
                <a:latin typeface="Broadway" panose="04040905080B02020502" pitchFamily="82" charset="0"/>
              </a:rPr>
              <a:t>1994</a:t>
            </a:r>
            <a:endParaRPr lang="zh-CN" altLang="en-US" sz="2800" dirty="0">
              <a:solidFill>
                <a:srgbClr val="553D43"/>
              </a:solidFill>
              <a:latin typeface="Broadway" panose="04040905080B02020502" pitchFamily="82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00002" y="5887289"/>
            <a:ext cx="242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553D43"/>
                </a:solidFill>
                <a:latin typeface="Broadway" panose="04040905080B02020502" pitchFamily="82" charset="0"/>
              </a:rPr>
              <a:t>1995</a:t>
            </a:r>
            <a:endParaRPr lang="zh-CN" altLang="en-US" sz="2800" dirty="0">
              <a:solidFill>
                <a:srgbClr val="553D43"/>
              </a:solidFill>
              <a:latin typeface="Broadway" panose="04040905080B02020502" pitchFamily="8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31692" y="5100510"/>
            <a:ext cx="242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553D43"/>
                </a:solidFill>
                <a:latin typeface="Broadway" panose="04040905080B02020502" pitchFamily="82" charset="0"/>
              </a:rPr>
              <a:t>1999</a:t>
            </a:r>
            <a:endParaRPr lang="zh-CN" altLang="en-US" sz="2800" dirty="0">
              <a:solidFill>
                <a:srgbClr val="553D43"/>
              </a:solidFill>
              <a:latin typeface="Broadway" panose="04040905080B02020502" pitchFamily="82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346616" y="3666489"/>
            <a:ext cx="242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553D43"/>
                </a:solidFill>
                <a:latin typeface="Broadway" panose="04040905080B02020502" pitchFamily="82" charset="0"/>
              </a:rPr>
              <a:t>2012</a:t>
            </a:r>
            <a:endParaRPr lang="zh-CN" altLang="en-US" sz="2800" dirty="0">
              <a:solidFill>
                <a:srgbClr val="553D43"/>
              </a:solidFill>
              <a:latin typeface="Broadway" panose="04040905080B02020502" pitchFamily="82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517469" y="1220125"/>
            <a:ext cx="1753392" cy="3087300"/>
            <a:chOff x="967464" y="2532962"/>
            <a:chExt cx="2086632" cy="3674056"/>
          </a:xfrm>
        </p:grpSpPr>
        <p:sp>
          <p:nvSpPr>
            <p:cNvPr id="13" name="圆角矩形 12"/>
            <p:cNvSpPr/>
            <p:nvPr/>
          </p:nvSpPr>
          <p:spPr>
            <a:xfrm>
              <a:off x="967464" y="2532962"/>
              <a:ext cx="2086632" cy="29474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</a:rPr>
                <a:t>Taobao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4" name="泪滴形 13"/>
            <p:cNvSpPr/>
            <p:nvPr/>
          </p:nvSpPr>
          <p:spPr>
            <a:xfrm rot="8100000">
              <a:off x="1710473" y="5176403"/>
              <a:ext cx="610658" cy="610658"/>
            </a:xfrm>
            <a:prstGeom prst="teardrop">
              <a:avLst>
                <a:gd name="adj" fmla="val 125412"/>
              </a:avLst>
            </a:prstGeom>
            <a:solidFill>
              <a:srgbClr val="198898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 rot="8100000">
              <a:off x="1852199" y="5318130"/>
              <a:ext cx="317163" cy="3171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953647" y="6082708"/>
              <a:ext cx="124310" cy="1243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98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32218" y="1963891"/>
            <a:ext cx="1832820" cy="3087300"/>
            <a:chOff x="872940" y="2532962"/>
            <a:chExt cx="2181156" cy="3674056"/>
          </a:xfrm>
        </p:grpSpPr>
        <p:sp>
          <p:nvSpPr>
            <p:cNvPr id="18" name="圆角矩形 17"/>
            <p:cNvSpPr/>
            <p:nvPr/>
          </p:nvSpPr>
          <p:spPr>
            <a:xfrm>
              <a:off x="872940" y="2532962"/>
              <a:ext cx="2181156" cy="29474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tx1"/>
                  </a:solidFill>
                </a:rPr>
                <a:t>8848</a:t>
              </a:r>
            </a:p>
            <a:p>
              <a:pPr algn="ctr"/>
              <a:r>
                <a:rPr lang="zh-CN" altLang="en-US" sz="2800" dirty="0">
                  <a:solidFill>
                    <a:schemeClr val="tx1"/>
                  </a:solidFill>
                </a:rPr>
                <a:t>Ali</a:t>
              </a:r>
              <a:endParaRPr lang="en-US" altLang="zh-CN" sz="2800" dirty="0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800" dirty="0">
                  <a:solidFill>
                    <a:schemeClr val="tx1"/>
                  </a:solidFill>
                </a:rPr>
                <a:t>Dangdang</a:t>
              </a:r>
            </a:p>
          </p:txBody>
        </p:sp>
        <p:sp>
          <p:nvSpPr>
            <p:cNvPr id="19" name="泪滴形 18"/>
            <p:cNvSpPr/>
            <p:nvPr/>
          </p:nvSpPr>
          <p:spPr>
            <a:xfrm rot="8100000">
              <a:off x="1710473" y="5176403"/>
              <a:ext cx="610658" cy="610658"/>
            </a:xfrm>
            <a:prstGeom prst="teardrop">
              <a:avLst>
                <a:gd name="adj" fmla="val 125412"/>
              </a:avLst>
            </a:prstGeom>
            <a:solidFill>
              <a:srgbClr val="198898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 rot="8100000">
              <a:off x="1852199" y="5318130"/>
              <a:ext cx="317163" cy="3171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953647" y="6082708"/>
              <a:ext cx="124310" cy="1243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98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05823" y="2689722"/>
            <a:ext cx="1753392" cy="3087300"/>
            <a:chOff x="967464" y="2532962"/>
            <a:chExt cx="2086632" cy="3674056"/>
          </a:xfrm>
        </p:grpSpPr>
        <p:sp>
          <p:nvSpPr>
            <p:cNvPr id="23" name="圆角矩形 22"/>
            <p:cNvSpPr/>
            <p:nvPr/>
          </p:nvSpPr>
          <p:spPr>
            <a:xfrm>
              <a:off x="967464" y="2532962"/>
              <a:ext cx="2086632" cy="29474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tx1"/>
                  </a:solidFill>
                </a:rPr>
                <a:t>EBAY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4" name="泪滴形 23"/>
            <p:cNvSpPr/>
            <p:nvPr/>
          </p:nvSpPr>
          <p:spPr>
            <a:xfrm rot="8100000">
              <a:off x="1710473" y="5176403"/>
              <a:ext cx="610658" cy="610658"/>
            </a:xfrm>
            <a:prstGeom prst="teardrop">
              <a:avLst>
                <a:gd name="adj" fmla="val 125412"/>
              </a:avLst>
            </a:prstGeom>
            <a:solidFill>
              <a:srgbClr val="198898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 rot="8100000">
              <a:off x="1852199" y="5318130"/>
              <a:ext cx="317163" cy="3171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1953647" y="6082708"/>
              <a:ext cx="124310" cy="1243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98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665051" y="253313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198898"/>
                </a:solidFill>
              </a:rPr>
              <a:t>E-commerce events</a:t>
            </a:r>
            <a:endParaRPr lang="zh-CN" altLang="en-US" sz="3200" dirty="0">
              <a:solidFill>
                <a:srgbClr val="198898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0023292" y="481002"/>
            <a:ext cx="1753392" cy="3087300"/>
            <a:chOff x="967464" y="2532962"/>
            <a:chExt cx="2086632" cy="3674056"/>
          </a:xfrm>
        </p:grpSpPr>
        <p:sp>
          <p:nvSpPr>
            <p:cNvPr id="29" name="圆角矩形 28"/>
            <p:cNvSpPr/>
            <p:nvPr/>
          </p:nvSpPr>
          <p:spPr>
            <a:xfrm>
              <a:off x="967464" y="2532962"/>
              <a:ext cx="2086632" cy="29474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</a:rPr>
                <a:t>Tmall</a:t>
              </a:r>
              <a:endParaRPr lang="zh-CN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0" name="泪滴形 29"/>
            <p:cNvSpPr/>
            <p:nvPr/>
          </p:nvSpPr>
          <p:spPr>
            <a:xfrm rot="8100000">
              <a:off x="1710473" y="5176403"/>
              <a:ext cx="610658" cy="610658"/>
            </a:xfrm>
            <a:prstGeom prst="teardrop">
              <a:avLst>
                <a:gd name="adj" fmla="val 125412"/>
              </a:avLst>
            </a:prstGeom>
            <a:solidFill>
              <a:srgbClr val="198898"/>
            </a:solidFill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 rot="8100000">
              <a:off x="1852199" y="5318130"/>
              <a:ext cx="317163" cy="3171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1953647" y="6082708"/>
              <a:ext cx="124310" cy="12431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98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7884655" y="4387086"/>
            <a:ext cx="242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553D43"/>
                </a:solidFill>
                <a:latin typeface="Broadway" panose="04040905080B02020502" pitchFamily="82" charset="0"/>
              </a:rPr>
              <a:t>2003</a:t>
            </a:r>
            <a:endParaRPr lang="zh-CN" altLang="en-US" sz="2800" dirty="0">
              <a:solidFill>
                <a:srgbClr val="553D43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10800000" flipV="1">
            <a:off x="-3596020" y="2206172"/>
            <a:ext cx="15788020" cy="4651828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-587486" y="2259425"/>
            <a:ext cx="13017115" cy="3835400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等腰三角形 3"/>
          <p:cNvSpPr/>
          <p:nvPr/>
        </p:nvSpPr>
        <p:spPr>
          <a:xfrm rot="2596403">
            <a:off x="2460519" y="4070068"/>
            <a:ext cx="1076400" cy="928800"/>
          </a:xfrm>
          <a:prstGeom prst="triangle">
            <a:avLst/>
          </a:prstGeom>
          <a:solidFill>
            <a:srgbClr val="198898"/>
          </a:solid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2596403">
            <a:off x="5790781" y="3068589"/>
            <a:ext cx="1075436" cy="927100"/>
          </a:xfrm>
          <a:prstGeom prst="triangle">
            <a:avLst/>
          </a:prstGeom>
          <a:solidFill>
            <a:srgbClr val="198898"/>
          </a:solid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 rot="2596403">
            <a:off x="9120079" y="2067110"/>
            <a:ext cx="1075436" cy="927100"/>
          </a:xfrm>
          <a:prstGeom prst="triangle">
            <a:avLst/>
          </a:prstGeom>
          <a:solidFill>
            <a:srgbClr val="198898"/>
          </a:solid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10694827" y="6406698"/>
            <a:ext cx="1604176" cy="472659"/>
          </a:xfrm>
          <a:prstGeom prst="line">
            <a:avLst/>
          </a:prstGeom>
          <a:ln w="508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 rot="20620647">
            <a:off x="946877" y="3358090"/>
            <a:ext cx="3277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/>
              <a:t>2009</a:t>
            </a:r>
            <a:r>
              <a:rPr lang="zh-CN" altLang="en-US" sz="2800"/>
              <a:t>Years</a:t>
            </a:r>
            <a:endParaRPr lang="en-US" altLang="zh-CN" sz="2800"/>
          </a:p>
          <a:p>
            <a:pPr algn="ctr"/>
            <a:r>
              <a:rPr lang="en-US" altLang="zh-CN" sz="2800"/>
              <a:t>0.5</a:t>
            </a:r>
            <a:r>
              <a:rPr lang="zh-CN" altLang="en-US" sz="2800"/>
              <a:t>Billion</a:t>
            </a:r>
            <a:endParaRPr lang="zh-CN" altLang="en-US" sz="2800" dirty="0"/>
          </a:p>
        </p:txBody>
      </p:sp>
      <p:sp>
        <p:nvSpPr>
          <p:cNvPr id="17" name="文本框 16"/>
          <p:cNvSpPr txBox="1"/>
          <p:nvPr/>
        </p:nvSpPr>
        <p:spPr>
          <a:xfrm rot="20620647">
            <a:off x="4263314" y="2344957"/>
            <a:ext cx="3277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/>
              <a:t>2012</a:t>
            </a:r>
            <a:r>
              <a:rPr lang="zh-CN" altLang="en-US" sz="2800"/>
              <a:t>Years</a:t>
            </a:r>
            <a:endParaRPr lang="en-US" altLang="zh-CN" sz="2800"/>
          </a:p>
          <a:p>
            <a:pPr algn="ctr"/>
            <a:r>
              <a:rPr lang="en-US" altLang="zh-CN" sz="2800"/>
              <a:t>191</a:t>
            </a:r>
            <a:r>
              <a:rPr lang="zh-CN" altLang="en-US" sz="2800"/>
              <a:t>Billion</a:t>
            </a:r>
            <a:endParaRPr lang="zh-CN" altLang="en-US" sz="2800" dirty="0"/>
          </a:p>
        </p:txBody>
      </p:sp>
      <p:sp>
        <p:nvSpPr>
          <p:cNvPr id="18" name="文本框 17"/>
          <p:cNvSpPr txBox="1"/>
          <p:nvPr/>
        </p:nvSpPr>
        <p:spPr>
          <a:xfrm rot="20620647">
            <a:off x="7676415" y="1335449"/>
            <a:ext cx="3277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2014</a:t>
            </a:r>
            <a:r>
              <a:rPr lang="zh-CN" altLang="en-US" sz="2800" dirty="0"/>
              <a:t>Years</a:t>
            </a:r>
            <a:endParaRPr lang="en-US" altLang="zh-CN" sz="2800" dirty="0"/>
          </a:p>
          <a:p>
            <a:pPr algn="ctr"/>
            <a:r>
              <a:rPr lang="en-US" altLang="zh-CN" sz="2800" dirty="0"/>
              <a:t>571</a:t>
            </a:r>
            <a:r>
              <a:rPr lang="zh-CN" altLang="en-US" sz="2800" dirty="0"/>
              <a:t>Billion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665051" y="253313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198898"/>
                </a:solidFill>
              </a:rPr>
              <a:t>Double</a:t>
            </a:r>
            <a:r>
              <a:rPr lang="en-US" altLang="zh-CN" sz="3200">
                <a:solidFill>
                  <a:srgbClr val="198898"/>
                </a:solidFill>
              </a:rPr>
              <a:t>11</a:t>
            </a:r>
            <a:r>
              <a:rPr lang="zh-CN" altLang="en-US" sz="3200">
                <a:solidFill>
                  <a:srgbClr val="198898"/>
                </a:solidFill>
              </a:rPr>
              <a:t>A new festival.</a:t>
            </a:r>
            <a:endParaRPr lang="zh-CN" altLang="en-US" sz="3200" dirty="0">
              <a:solidFill>
                <a:srgbClr val="1988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 flipH="1">
            <a:off x="-412557" y="1511300"/>
            <a:ext cx="13017115" cy="3835400"/>
          </a:xfrm>
          <a:prstGeom prst="line">
            <a:avLst/>
          </a:prstGeom>
          <a:ln w="38100">
            <a:solidFill>
              <a:srgbClr val="1988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 rot="20595420">
            <a:off x="98499" y="3284112"/>
            <a:ext cx="29706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/>
              <a:t>User contention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665051" y="253313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198898"/>
                </a:solidFill>
              </a:rPr>
              <a:t>The war of e-commerce</a:t>
            </a:r>
            <a:endParaRPr lang="zh-CN" altLang="en-US" sz="3200" dirty="0">
              <a:solidFill>
                <a:srgbClr val="198898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 rot="20714728">
            <a:off x="1799807" y="3649379"/>
            <a:ext cx="1228693" cy="779827"/>
            <a:chOff x="8788401" y="2144260"/>
            <a:chExt cx="1885950" cy="1196975"/>
          </a:xfrm>
        </p:grpSpPr>
        <p:sp>
          <p:nvSpPr>
            <p:cNvPr id="31" name="Freeform 382"/>
            <p:cNvSpPr>
              <a:spLocks/>
            </p:cNvSpPr>
            <p:nvPr/>
          </p:nvSpPr>
          <p:spPr bwMode="auto">
            <a:xfrm>
              <a:off x="9879014" y="2215697"/>
              <a:ext cx="214313" cy="214313"/>
            </a:xfrm>
            <a:custGeom>
              <a:avLst/>
              <a:gdLst>
                <a:gd name="T0" fmla="*/ 43 w 73"/>
                <a:gd name="T1" fmla="*/ 69 h 73"/>
                <a:gd name="T2" fmla="*/ 69 w 73"/>
                <a:gd name="T3" fmla="*/ 30 h 73"/>
                <a:gd name="T4" fmla="*/ 30 w 73"/>
                <a:gd name="T5" fmla="*/ 3 h 73"/>
                <a:gd name="T6" fmla="*/ 4 w 73"/>
                <a:gd name="T7" fmla="*/ 42 h 73"/>
                <a:gd name="T8" fmla="*/ 43 w 73"/>
                <a:gd name="T9" fmla="*/ 6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3">
                  <a:moveTo>
                    <a:pt x="43" y="69"/>
                  </a:moveTo>
                  <a:cubicBezTo>
                    <a:pt x="61" y="66"/>
                    <a:pt x="73" y="48"/>
                    <a:pt x="69" y="30"/>
                  </a:cubicBezTo>
                  <a:cubicBezTo>
                    <a:pt x="66" y="12"/>
                    <a:pt x="48" y="0"/>
                    <a:pt x="30" y="3"/>
                  </a:cubicBezTo>
                  <a:cubicBezTo>
                    <a:pt x="12" y="7"/>
                    <a:pt x="0" y="24"/>
                    <a:pt x="4" y="42"/>
                  </a:cubicBezTo>
                  <a:cubicBezTo>
                    <a:pt x="7" y="61"/>
                    <a:pt x="25" y="73"/>
                    <a:pt x="43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83"/>
            <p:cNvSpPr>
              <a:spLocks/>
            </p:cNvSpPr>
            <p:nvPr/>
          </p:nvSpPr>
          <p:spPr bwMode="auto">
            <a:xfrm>
              <a:off x="9601201" y="2436360"/>
              <a:ext cx="1073150" cy="904875"/>
            </a:xfrm>
            <a:custGeom>
              <a:avLst/>
              <a:gdLst>
                <a:gd name="T0" fmla="*/ 227 w 364"/>
                <a:gd name="T1" fmla="*/ 23 h 307"/>
                <a:gd name="T2" fmla="*/ 266 w 364"/>
                <a:gd name="T3" fmla="*/ 76 h 307"/>
                <a:gd name="T4" fmla="*/ 292 w 364"/>
                <a:gd name="T5" fmla="*/ 133 h 307"/>
                <a:gd name="T6" fmla="*/ 317 w 364"/>
                <a:gd name="T7" fmla="*/ 204 h 307"/>
                <a:gd name="T8" fmla="*/ 359 w 364"/>
                <a:gd name="T9" fmla="*/ 275 h 307"/>
                <a:gd name="T10" fmla="*/ 354 w 364"/>
                <a:gd name="T11" fmla="*/ 298 h 307"/>
                <a:gd name="T12" fmla="*/ 330 w 364"/>
                <a:gd name="T13" fmla="*/ 293 h 307"/>
                <a:gd name="T14" fmla="*/ 281 w 364"/>
                <a:gd name="T15" fmla="*/ 225 h 307"/>
                <a:gd name="T16" fmla="*/ 271 w 364"/>
                <a:gd name="T17" fmla="*/ 208 h 307"/>
                <a:gd name="T18" fmla="*/ 242 w 364"/>
                <a:gd name="T19" fmla="*/ 158 h 307"/>
                <a:gd name="T20" fmla="*/ 202 w 364"/>
                <a:gd name="T21" fmla="*/ 205 h 307"/>
                <a:gd name="T22" fmla="*/ 194 w 364"/>
                <a:gd name="T23" fmla="*/ 290 h 307"/>
                <a:gd name="T24" fmla="*/ 176 w 364"/>
                <a:gd name="T25" fmla="*/ 307 h 307"/>
                <a:gd name="T26" fmla="*/ 160 w 364"/>
                <a:gd name="T27" fmla="*/ 290 h 307"/>
                <a:gd name="T28" fmla="*/ 161 w 364"/>
                <a:gd name="T29" fmla="*/ 203 h 307"/>
                <a:gd name="T30" fmla="*/ 164 w 364"/>
                <a:gd name="T31" fmla="*/ 182 h 307"/>
                <a:gd name="T32" fmla="*/ 202 w 364"/>
                <a:gd name="T33" fmla="*/ 116 h 307"/>
                <a:gd name="T34" fmla="*/ 146 w 364"/>
                <a:gd name="T35" fmla="*/ 39 h 307"/>
                <a:gd name="T36" fmla="*/ 13 w 364"/>
                <a:gd name="T37" fmla="*/ 27 h 307"/>
                <a:gd name="T38" fmla="*/ 0 w 364"/>
                <a:gd name="T39" fmla="*/ 14 h 307"/>
                <a:gd name="T40" fmla="*/ 13 w 364"/>
                <a:gd name="T41" fmla="*/ 0 h 307"/>
                <a:gd name="T42" fmla="*/ 174 w 364"/>
                <a:gd name="T43" fmla="*/ 0 h 307"/>
                <a:gd name="T44" fmla="*/ 227 w 364"/>
                <a:gd name="T45" fmla="*/ 2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07">
                  <a:moveTo>
                    <a:pt x="227" y="23"/>
                  </a:moveTo>
                  <a:cubicBezTo>
                    <a:pt x="266" y="76"/>
                    <a:pt x="266" y="76"/>
                    <a:pt x="266" y="76"/>
                  </a:cubicBezTo>
                  <a:cubicBezTo>
                    <a:pt x="275" y="91"/>
                    <a:pt x="287" y="113"/>
                    <a:pt x="292" y="133"/>
                  </a:cubicBezTo>
                  <a:cubicBezTo>
                    <a:pt x="317" y="204"/>
                    <a:pt x="317" y="204"/>
                    <a:pt x="317" y="204"/>
                  </a:cubicBezTo>
                  <a:cubicBezTo>
                    <a:pt x="359" y="275"/>
                    <a:pt x="359" y="275"/>
                    <a:pt x="359" y="275"/>
                  </a:cubicBezTo>
                  <a:cubicBezTo>
                    <a:pt x="364" y="283"/>
                    <a:pt x="362" y="293"/>
                    <a:pt x="354" y="298"/>
                  </a:cubicBezTo>
                  <a:cubicBezTo>
                    <a:pt x="346" y="304"/>
                    <a:pt x="335" y="301"/>
                    <a:pt x="330" y="293"/>
                  </a:cubicBezTo>
                  <a:cubicBezTo>
                    <a:pt x="281" y="225"/>
                    <a:pt x="281" y="225"/>
                    <a:pt x="281" y="225"/>
                  </a:cubicBezTo>
                  <a:cubicBezTo>
                    <a:pt x="280" y="223"/>
                    <a:pt x="274" y="216"/>
                    <a:pt x="271" y="208"/>
                  </a:cubicBezTo>
                  <a:cubicBezTo>
                    <a:pt x="242" y="158"/>
                    <a:pt x="242" y="158"/>
                    <a:pt x="242" y="158"/>
                  </a:cubicBezTo>
                  <a:cubicBezTo>
                    <a:pt x="202" y="205"/>
                    <a:pt x="202" y="205"/>
                    <a:pt x="202" y="205"/>
                  </a:cubicBezTo>
                  <a:cubicBezTo>
                    <a:pt x="194" y="290"/>
                    <a:pt x="194" y="290"/>
                    <a:pt x="194" y="290"/>
                  </a:cubicBezTo>
                  <a:cubicBezTo>
                    <a:pt x="194" y="300"/>
                    <a:pt x="186" y="307"/>
                    <a:pt x="176" y="307"/>
                  </a:cubicBezTo>
                  <a:cubicBezTo>
                    <a:pt x="167" y="307"/>
                    <a:pt x="160" y="299"/>
                    <a:pt x="160" y="290"/>
                  </a:cubicBezTo>
                  <a:cubicBezTo>
                    <a:pt x="161" y="203"/>
                    <a:pt x="161" y="203"/>
                    <a:pt x="161" y="203"/>
                  </a:cubicBezTo>
                  <a:cubicBezTo>
                    <a:pt x="160" y="196"/>
                    <a:pt x="161" y="188"/>
                    <a:pt x="164" y="182"/>
                  </a:cubicBezTo>
                  <a:cubicBezTo>
                    <a:pt x="202" y="116"/>
                    <a:pt x="202" y="116"/>
                    <a:pt x="202" y="116"/>
                  </a:cubicBezTo>
                  <a:cubicBezTo>
                    <a:pt x="202" y="116"/>
                    <a:pt x="149" y="44"/>
                    <a:pt x="146" y="39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7"/>
                    <a:pt x="6" y="0"/>
                    <a:pt x="13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98" y="0"/>
                    <a:pt x="215" y="6"/>
                    <a:pt x="227" y="2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84"/>
            <p:cNvSpPr>
              <a:spLocks/>
            </p:cNvSpPr>
            <p:nvPr/>
          </p:nvSpPr>
          <p:spPr bwMode="auto">
            <a:xfrm>
              <a:off x="8963026" y="2144260"/>
              <a:ext cx="830263" cy="1169988"/>
            </a:xfrm>
            <a:custGeom>
              <a:avLst/>
              <a:gdLst>
                <a:gd name="T0" fmla="*/ 18 w 282"/>
                <a:gd name="T1" fmla="*/ 208 h 397"/>
                <a:gd name="T2" fmla="*/ 48 w 282"/>
                <a:gd name="T3" fmla="*/ 260 h 397"/>
                <a:gd name="T4" fmla="*/ 102 w 282"/>
                <a:gd name="T5" fmla="*/ 312 h 397"/>
                <a:gd name="T6" fmla="*/ 240 w 282"/>
                <a:gd name="T7" fmla="*/ 392 h 397"/>
                <a:gd name="T8" fmla="*/ 263 w 282"/>
                <a:gd name="T9" fmla="*/ 388 h 397"/>
                <a:gd name="T10" fmla="*/ 260 w 282"/>
                <a:gd name="T11" fmla="*/ 365 h 397"/>
                <a:gd name="T12" fmla="*/ 136 w 282"/>
                <a:gd name="T13" fmla="*/ 267 h 397"/>
                <a:gd name="T14" fmla="*/ 196 w 282"/>
                <a:gd name="T15" fmla="*/ 221 h 397"/>
                <a:gd name="T16" fmla="*/ 252 w 282"/>
                <a:gd name="T17" fmla="*/ 267 h 397"/>
                <a:gd name="T18" fmla="*/ 275 w 282"/>
                <a:gd name="T19" fmla="*/ 268 h 397"/>
                <a:gd name="T20" fmla="*/ 275 w 282"/>
                <a:gd name="T21" fmla="*/ 245 h 397"/>
                <a:gd name="T22" fmla="*/ 221 w 282"/>
                <a:gd name="T23" fmla="*/ 185 h 397"/>
                <a:gd name="T24" fmla="*/ 181 w 282"/>
                <a:gd name="T25" fmla="*/ 176 h 397"/>
                <a:gd name="T26" fmla="*/ 127 w 282"/>
                <a:gd name="T27" fmla="*/ 214 h 397"/>
                <a:gd name="T28" fmla="*/ 90 w 282"/>
                <a:gd name="T29" fmla="*/ 146 h 397"/>
                <a:gd name="T30" fmla="*/ 121 w 282"/>
                <a:gd name="T31" fmla="*/ 18 h 397"/>
                <a:gd name="T32" fmla="*/ 112 w 282"/>
                <a:gd name="T33" fmla="*/ 2 h 397"/>
                <a:gd name="T34" fmla="*/ 96 w 282"/>
                <a:gd name="T35" fmla="*/ 10 h 397"/>
                <a:gd name="T36" fmla="*/ 58 w 282"/>
                <a:gd name="T37" fmla="*/ 98 h 397"/>
                <a:gd name="T38" fmla="*/ 18 w 282"/>
                <a:gd name="T39" fmla="*/ 208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2" h="397">
                  <a:moveTo>
                    <a:pt x="18" y="208"/>
                  </a:moveTo>
                  <a:cubicBezTo>
                    <a:pt x="48" y="260"/>
                    <a:pt x="48" y="260"/>
                    <a:pt x="48" y="260"/>
                  </a:cubicBezTo>
                  <a:cubicBezTo>
                    <a:pt x="62" y="282"/>
                    <a:pt x="79" y="299"/>
                    <a:pt x="102" y="312"/>
                  </a:cubicBezTo>
                  <a:cubicBezTo>
                    <a:pt x="240" y="392"/>
                    <a:pt x="240" y="392"/>
                    <a:pt x="240" y="392"/>
                  </a:cubicBezTo>
                  <a:cubicBezTo>
                    <a:pt x="248" y="397"/>
                    <a:pt x="258" y="396"/>
                    <a:pt x="263" y="388"/>
                  </a:cubicBezTo>
                  <a:cubicBezTo>
                    <a:pt x="269" y="381"/>
                    <a:pt x="267" y="370"/>
                    <a:pt x="260" y="365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96" y="221"/>
                    <a:pt x="196" y="221"/>
                    <a:pt x="196" y="221"/>
                  </a:cubicBezTo>
                  <a:cubicBezTo>
                    <a:pt x="252" y="267"/>
                    <a:pt x="252" y="267"/>
                    <a:pt x="252" y="267"/>
                  </a:cubicBezTo>
                  <a:cubicBezTo>
                    <a:pt x="258" y="274"/>
                    <a:pt x="269" y="274"/>
                    <a:pt x="275" y="268"/>
                  </a:cubicBezTo>
                  <a:cubicBezTo>
                    <a:pt x="281" y="261"/>
                    <a:pt x="282" y="251"/>
                    <a:pt x="275" y="245"/>
                  </a:cubicBezTo>
                  <a:cubicBezTo>
                    <a:pt x="221" y="185"/>
                    <a:pt x="221" y="185"/>
                    <a:pt x="221" y="185"/>
                  </a:cubicBezTo>
                  <a:cubicBezTo>
                    <a:pt x="212" y="172"/>
                    <a:pt x="189" y="168"/>
                    <a:pt x="181" y="176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3" y="11"/>
                    <a:pt x="119" y="4"/>
                    <a:pt x="112" y="2"/>
                  </a:cubicBezTo>
                  <a:cubicBezTo>
                    <a:pt x="106" y="0"/>
                    <a:pt x="98" y="3"/>
                    <a:pt x="96" y="10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42" y="130"/>
                    <a:pt x="0" y="168"/>
                    <a:pt x="18" y="20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Oval 385"/>
            <p:cNvSpPr>
              <a:spLocks noChangeArrowheads="1"/>
            </p:cNvSpPr>
            <p:nvPr/>
          </p:nvSpPr>
          <p:spPr bwMode="auto">
            <a:xfrm>
              <a:off x="8788401" y="2333172"/>
              <a:ext cx="196850" cy="1984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86"/>
            <p:cNvSpPr>
              <a:spLocks/>
            </p:cNvSpPr>
            <p:nvPr/>
          </p:nvSpPr>
          <p:spPr bwMode="auto">
            <a:xfrm>
              <a:off x="9639301" y="2377622"/>
              <a:ext cx="220663" cy="9525"/>
            </a:xfrm>
            <a:custGeom>
              <a:avLst/>
              <a:gdLst>
                <a:gd name="T0" fmla="*/ 74 w 75"/>
                <a:gd name="T1" fmla="*/ 3 h 3"/>
                <a:gd name="T2" fmla="*/ 2 w 75"/>
                <a:gd name="T3" fmla="*/ 3 h 3"/>
                <a:gd name="T4" fmla="*/ 0 w 75"/>
                <a:gd name="T5" fmla="*/ 2 h 3"/>
                <a:gd name="T6" fmla="*/ 2 w 75"/>
                <a:gd name="T7" fmla="*/ 0 h 3"/>
                <a:gd name="T8" fmla="*/ 74 w 75"/>
                <a:gd name="T9" fmla="*/ 0 h 3"/>
                <a:gd name="T10" fmla="*/ 75 w 75"/>
                <a:gd name="T11" fmla="*/ 2 h 3"/>
                <a:gd name="T12" fmla="*/ 74 w 75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3">
                  <a:moveTo>
                    <a:pt x="74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5" y="0"/>
                    <a:pt x="75" y="1"/>
                    <a:pt x="75" y="2"/>
                  </a:cubicBezTo>
                  <a:cubicBezTo>
                    <a:pt x="75" y="2"/>
                    <a:pt x="75" y="3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87"/>
            <p:cNvSpPr>
              <a:spLocks/>
            </p:cNvSpPr>
            <p:nvPr/>
          </p:nvSpPr>
          <p:spPr bwMode="auto">
            <a:xfrm>
              <a:off x="9575801" y="2580822"/>
              <a:ext cx="341313" cy="6350"/>
            </a:xfrm>
            <a:custGeom>
              <a:avLst/>
              <a:gdLst>
                <a:gd name="T0" fmla="*/ 114 w 116"/>
                <a:gd name="T1" fmla="*/ 2 h 2"/>
                <a:gd name="T2" fmla="*/ 1 w 116"/>
                <a:gd name="T3" fmla="*/ 2 h 2"/>
                <a:gd name="T4" fmla="*/ 0 w 116"/>
                <a:gd name="T5" fmla="*/ 1 h 2"/>
                <a:gd name="T6" fmla="*/ 1 w 116"/>
                <a:gd name="T7" fmla="*/ 0 h 2"/>
                <a:gd name="T8" fmla="*/ 114 w 116"/>
                <a:gd name="T9" fmla="*/ 0 h 2"/>
                <a:gd name="T10" fmla="*/ 116 w 116"/>
                <a:gd name="T11" fmla="*/ 1 h 2"/>
                <a:gd name="T12" fmla="*/ 114 w 11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">
                  <a:moveTo>
                    <a:pt x="114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5" y="0"/>
                    <a:pt x="116" y="0"/>
                    <a:pt x="116" y="1"/>
                  </a:cubicBezTo>
                  <a:cubicBezTo>
                    <a:pt x="116" y="1"/>
                    <a:pt x="115" y="2"/>
                    <a:pt x="114" y="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 rot="20714728">
            <a:off x="4360819" y="2864490"/>
            <a:ext cx="1228693" cy="779827"/>
            <a:chOff x="8788401" y="2144260"/>
            <a:chExt cx="1885950" cy="1196975"/>
          </a:xfrm>
        </p:grpSpPr>
        <p:sp>
          <p:nvSpPr>
            <p:cNvPr id="38" name="Freeform 382"/>
            <p:cNvSpPr>
              <a:spLocks/>
            </p:cNvSpPr>
            <p:nvPr/>
          </p:nvSpPr>
          <p:spPr bwMode="auto">
            <a:xfrm>
              <a:off x="9879014" y="2215697"/>
              <a:ext cx="214313" cy="214313"/>
            </a:xfrm>
            <a:custGeom>
              <a:avLst/>
              <a:gdLst>
                <a:gd name="T0" fmla="*/ 43 w 73"/>
                <a:gd name="T1" fmla="*/ 69 h 73"/>
                <a:gd name="T2" fmla="*/ 69 w 73"/>
                <a:gd name="T3" fmla="*/ 30 h 73"/>
                <a:gd name="T4" fmla="*/ 30 w 73"/>
                <a:gd name="T5" fmla="*/ 3 h 73"/>
                <a:gd name="T6" fmla="*/ 4 w 73"/>
                <a:gd name="T7" fmla="*/ 42 h 73"/>
                <a:gd name="T8" fmla="*/ 43 w 73"/>
                <a:gd name="T9" fmla="*/ 6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3">
                  <a:moveTo>
                    <a:pt x="43" y="69"/>
                  </a:moveTo>
                  <a:cubicBezTo>
                    <a:pt x="61" y="66"/>
                    <a:pt x="73" y="48"/>
                    <a:pt x="69" y="30"/>
                  </a:cubicBezTo>
                  <a:cubicBezTo>
                    <a:pt x="66" y="12"/>
                    <a:pt x="48" y="0"/>
                    <a:pt x="30" y="3"/>
                  </a:cubicBezTo>
                  <a:cubicBezTo>
                    <a:pt x="12" y="7"/>
                    <a:pt x="0" y="24"/>
                    <a:pt x="4" y="42"/>
                  </a:cubicBezTo>
                  <a:cubicBezTo>
                    <a:pt x="7" y="61"/>
                    <a:pt x="25" y="73"/>
                    <a:pt x="43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3"/>
            <p:cNvSpPr>
              <a:spLocks/>
            </p:cNvSpPr>
            <p:nvPr/>
          </p:nvSpPr>
          <p:spPr bwMode="auto">
            <a:xfrm>
              <a:off x="9601201" y="2436360"/>
              <a:ext cx="1073150" cy="904875"/>
            </a:xfrm>
            <a:custGeom>
              <a:avLst/>
              <a:gdLst>
                <a:gd name="T0" fmla="*/ 227 w 364"/>
                <a:gd name="T1" fmla="*/ 23 h 307"/>
                <a:gd name="T2" fmla="*/ 266 w 364"/>
                <a:gd name="T3" fmla="*/ 76 h 307"/>
                <a:gd name="T4" fmla="*/ 292 w 364"/>
                <a:gd name="T5" fmla="*/ 133 h 307"/>
                <a:gd name="T6" fmla="*/ 317 w 364"/>
                <a:gd name="T7" fmla="*/ 204 h 307"/>
                <a:gd name="T8" fmla="*/ 359 w 364"/>
                <a:gd name="T9" fmla="*/ 275 h 307"/>
                <a:gd name="T10" fmla="*/ 354 w 364"/>
                <a:gd name="T11" fmla="*/ 298 h 307"/>
                <a:gd name="T12" fmla="*/ 330 w 364"/>
                <a:gd name="T13" fmla="*/ 293 h 307"/>
                <a:gd name="T14" fmla="*/ 281 w 364"/>
                <a:gd name="T15" fmla="*/ 225 h 307"/>
                <a:gd name="T16" fmla="*/ 271 w 364"/>
                <a:gd name="T17" fmla="*/ 208 h 307"/>
                <a:gd name="T18" fmla="*/ 242 w 364"/>
                <a:gd name="T19" fmla="*/ 158 h 307"/>
                <a:gd name="T20" fmla="*/ 202 w 364"/>
                <a:gd name="T21" fmla="*/ 205 h 307"/>
                <a:gd name="T22" fmla="*/ 194 w 364"/>
                <a:gd name="T23" fmla="*/ 290 h 307"/>
                <a:gd name="T24" fmla="*/ 176 w 364"/>
                <a:gd name="T25" fmla="*/ 307 h 307"/>
                <a:gd name="T26" fmla="*/ 160 w 364"/>
                <a:gd name="T27" fmla="*/ 290 h 307"/>
                <a:gd name="T28" fmla="*/ 161 w 364"/>
                <a:gd name="T29" fmla="*/ 203 h 307"/>
                <a:gd name="T30" fmla="*/ 164 w 364"/>
                <a:gd name="T31" fmla="*/ 182 h 307"/>
                <a:gd name="T32" fmla="*/ 202 w 364"/>
                <a:gd name="T33" fmla="*/ 116 h 307"/>
                <a:gd name="T34" fmla="*/ 146 w 364"/>
                <a:gd name="T35" fmla="*/ 39 h 307"/>
                <a:gd name="T36" fmla="*/ 13 w 364"/>
                <a:gd name="T37" fmla="*/ 27 h 307"/>
                <a:gd name="T38" fmla="*/ 0 w 364"/>
                <a:gd name="T39" fmla="*/ 14 h 307"/>
                <a:gd name="T40" fmla="*/ 13 w 364"/>
                <a:gd name="T41" fmla="*/ 0 h 307"/>
                <a:gd name="T42" fmla="*/ 174 w 364"/>
                <a:gd name="T43" fmla="*/ 0 h 307"/>
                <a:gd name="T44" fmla="*/ 227 w 364"/>
                <a:gd name="T45" fmla="*/ 2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07">
                  <a:moveTo>
                    <a:pt x="227" y="23"/>
                  </a:moveTo>
                  <a:cubicBezTo>
                    <a:pt x="266" y="76"/>
                    <a:pt x="266" y="76"/>
                    <a:pt x="266" y="76"/>
                  </a:cubicBezTo>
                  <a:cubicBezTo>
                    <a:pt x="275" y="91"/>
                    <a:pt x="287" y="113"/>
                    <a:pt x="292" y="133"/>
                  </a:cubicBezTo>
                  <a:cubicBezTo>
                    <a:pt x="317" y="204"/>
                    <a:pt x="317" y="204"/>
                    <a:pt x="317" y="204"/>
                  </a:cubicBezTo>
                  <a:cubicBezTo>
                    <a:pt x="359" y="275"/>
                    <a:pt x="359" y="275"/>
                    <a:pt x="359" y="275"/>
                  </a:cubicBezTo>
                  <a:cubicBezTo>
                    <a:pt x="364" y="283"/>
                    <a:pt x="362" y="293"/>
                    <a:pt x="354" y="298"/>
                  </a:cubicBezTo>
                  <a:cubicBezTo>
                    <a:pt x="346" y="304"/>
                    <a:pt x="335" y="301"/>
                    <a:pt x="330" y="293"/>
                  </a:cubicBezTo>
                  <a:cubicBezTo>
                    <a:pt x="281" y="225"/>
                    <a:pt x="281" y="225"/>
                    <a:pt x="281" y="225"/>
                  </a:cubicBezTo>
                  <a:cubicBezTo>
                    <a:pt x="280" y="223"/>
                    <a:pt x="274" y="216"/>
                    <a:pt x="271" y="208"/>
                  </a:cubicBezTo>
                  <a:cubicBezTo>
                    <a:pt x="242" y="158"/>
                    <a:pt x="242" y="158"/>
                    <a:pt x="242" y="158"/>
                  </a:cubicBezTo>
                  <a:cubicBezTo>
                    <a:pt x="202" y="205"/>
                    <a:pt x="202" y="205"/>
                    <a:pt x="202" y="205"/>
                  </a:cubicBezTo>
                  <a:cubicBezTo>
                    <a:pt x="194" y="290"/>
                    <a:pt x="194" y="290"/>
                    <a:pt x="194" y="290"/>
                  </a:cubicBezTo>
                  <a:cubicBezTo>
                    <a:pt x="194" y="300"/>
                    <a:pt x="186" y="307"/>
                    <a:pt x="176" y="307"/>
                  </a:cubicBezTo>
                  <a:cubicBezTo>
                    <a:pt x="167" y="307"/>
                    <a:pt x="160" y="299"/>
                    <a:pt x="160" y="290"/>
                  </a:cubicBezTo>
                  <a:cubicBezTo>
                    <a:pt x="161" y="203"/>
                    <a:pt x="161" y="203"/>
                    <a:pt x="161" y="203"/>
                  </a:cubicBezTo>
                  <a:cubicBezTo>
                    <a:pt x="160" y="196"/>
                    <a:pt x="161" y="188"/>
                    <a:pt x="164" y="182"/>
                  </a:cubicBezTo>
                  <a:cubicBezTo>
                    <a:pt x="202" y="116"/>
                    <a:pt x="202" y="116"/>
                    <a:pt x="202" y="116"/>
                  </a:cubicBezTo>
                  <a:cubicBezTo>
                    <a:pt x="202" y="116"/>
                    <a:pt x="149" y="44"/>
                    <a:pt x="146" y="39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7"/>
                    <a:pt x="6" y="0"/>
                    <a:pt x="13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98" y="0"/>
                    <a:pt x="215" y="6"/>
                    <a:pt x="227" y="2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4"/>
            <p:cNvSpPr>
              <a:spLocks/>
            </p:cNvSpPr>
            <p:nvPr/>
          </p:nvSpPr>
          <p:spPr bwMode="auto">
            <a:xfrm>
              <a:off x="8963026" y="2144260"/>
              <a:ext cx="830263" cy="1169988"/>
            </a:xfrm>
            <a:custGeom>
              <a:avLst/>
              <a:gdLst>
                <a:gd name="T0" fmla="*/ 18 w 282"/>
                <a:gd name="T1" fmla="*/ 208 h 397"/>
                <a:gd name="T2" fmla="*/ 48 w 282"/>
                <a:gd name="T3" fmla="*/ 260 h 397"/>
                <a:gd name="T4" fmla="*/ 102 w 282"/>
                <a:gd name="T5" fmla="*/ 312 h 397"/>
                <a:gd name="T6" fmla="*/ 240 w 282"/>
                <a:gd name="T7" fmla="*/ 392 h 397"/>
                <a:gd name="T8" fmla="*/ 263 w 282"/>
                <a:gd name="T9" fmla="*/ 388 h 397"/>
                <a:gd name="T10" fmla="*/ 260 w 282"/>
                <a:gd name="T11" fmla="*/ 365 h 397"/>
                <a:gd name="T12" fmla="*/ 136 w 282"/>
                <a:gd name="T13" fmla="*/ 267 h 397"/>
                <a:gd name="T14" fmla="*/ 196 w 282"/>
                <a:gd name="T15" fmla="*/ 221 h 397"/>
                <a:gd name="T16" fmla="*/ 252 w 282"/>
                <a:gd name="T17" fmla="*/ 267 h 397"/>
                <a:gd name="T18" fmla="*/ 275 w 282"/>
                <a:gd name="T19" fmla="*/ 268 h 397"/>
                <a:gd name="T20" fmla="*/ 275 w 282"/>
                <a:gd name="T21" fmla="*/ 245 h 397"/>
                <a:gd name="T22" fmla="*/ 221 w 282"/>
                <a:gd name="T23" fmla="*/ 185 h 397"/>
                <a:gd name="T24" fmla="*/ 181 w 282"/>
                <a:gd name="T25" fmla="*/ 176 h 397"/>
                <a:gd name="T26" fmla="*/ 127 w 282"/>
                <a:gd name="T27" fmla="*/ 214 h 397"/>
                <a:gd name="T28" fmla="*/ 90 w 282"/>
                <a:gd name="T29" fmla="*/ 146 h 397"/>
                <a:gd name="T30" fmla="*/ 121 w 282"/>
                <a:gd name="T31" fmla="*/ 18 h 397"/>
                <a:gd name="T32" fmla="*/ 112 w 282"/>
                <a:gd name="T33" fmla="*/ 2 h 397"/>
                <a:gd name="T34" fmla="*/ 96 w 282"/>
                <a:gd name="T35" fmla="*/ 10 h 397"/>
                <a:gd name="T36" fmla="*/ 58 w 282"/>
                <a:gd name="T37" fmla="*/ 98 h 397"/>
                <a:gd name="T38" fmla="*/ 18 w 282"/>
                <a:gd name="T39" fmla="*/ 208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2" h="397">
                  <a:moveTo>
                    <a:pt x="18" y="208"/>
                  </a:moveTo>
                  <a:cubicBezTo>
                    <a:pt x="48" y="260"/>
                    <a:pt x="48" y="260"/>
                    <a:pt x="48" y="260"/>
                  </a:cubicBezTo>
                  <a:cubicBezTo>
                    <a:pt x="62" y="282"/>
                    <a:pt x="79" y="299"/>
                    <a:pt x="102" y="312"/>
                  </a:cubicBezTo>
                  <a:cubicBezTo>
                    <a:pt x="240" y="392"/>
                    <a:pt x="240" y="392"/>
                    <a:pt x="240" y="392"/>
                  </a:cubicBezTo>
                  <a:cubicBezTo>
                    <a:pt x="248" y="397"/>
                    <a:pt x="258" y="396"/>
                    <a:pt x="263" y="388"/>
                  </a:cubicBezTo>
                  <a:cubicBezTo>
                    <a:pt x="269" y="381"/>
                    <a:pt x="267" y="370"/>
                    <a:pt x="260" y="365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96" y="221"/>
                    <a:pt x="196" y="221"/>
                    <a:pt x="196" y="221"/>
                  </a:cubicBezTo>
                  <a:cubicBezTo>
                    <a:pt x="252" y="267"/>
                    <a:pt x="252" y="267"/>
                    <a:pt x="252" y="267"/>
                  </a:cubicBezTo>
                  <a:cubicBezTo>
                    <a:pt x="258" y="274"/>
                    <a:pt x="269" y="274"/>
                    <a:pt x="275" y="268"/>
                  </a:cubicBezTo>
                  <a:cubicBezTo>
                    <a:pt x="281" y="261"/>
                    <a:pt x="282" y="251"/>
                    <a:pt x="275" y="245"/>
                  </a:cubicBezTo>
                  <a:cubicBezTo>
                    <a:pt x="221" y="185"/>
                    <a:pt x="221" y="185"/>
                    <a:pt x="221" y="185"/>
                  </a:cubicBezTo>
                  <a:cubicBezTo>
                    <a:pt x="212" y="172"/>
                    <a:pt x="189" y="168"/>
                    <a:pt x="181" y="176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3" y="11"/>
                    <a:pt x="119" y="4"/>
                    <a:pt x="112" y="2"/>
                  </a:cubicBezTo>
                  <a:cubicBezTo>
                    <a:pt x="106" y="0"/>
                    <a:pt x="98" y="3"/>
                    <a:pt x="96" y="10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42" y="130"/>
                    <a:pt x="0" y="168"/>
                    <a:pt x="18" y="20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Oval 385"/>
            <p:cNvSpPr>
              <a:spLocks noChangeArrowheads="1"/>
            </p:cNvSpPr>
            <p:nvPr/>
          </p:nvSpPr>
          <p:spPr bwMode="auto">
            <a:xfrm>
              <a:off x="8788401" y="2333172"/>
              <a:ext cx="196850" cy="1984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86"/>
            <p:cNvSpPr>
              <a:spLocks/>
            </p:cNvSpPr>
            <p:nvPr/>
          </p:nvSpPr>
          <p:spPr bwMode="auto">
            <a:xfrm>
              <a:off x="9639301" y="2377622"/>
              <a:ext cx="220663" cy="9525"/>
            </a:xfrm>
            <a:custGeom>
              <a:avLst/>
              <a:gdLst>
                <a:gd name="T0" fmla="*/ 74 w 75"/>
                <a:gd name="T1" fmla="*/ 3 h 3"/>
                <a:gd name="T2" fmla="*/ 2 w 75"/>
                <a:gd name="T3" fmla="*/ 3 h 3"/>
                <a:gd name="T4" fmla="*/ 0 w 75"/>
                <a:gd name="T5" fmla="*/ 2 h 3"/>
                <a:gd name="T6" fmla="*/ 2 w 75"/>
                <a:gd name="T7" fmla="*/ 0 h 3"/>
                <a:gd name="T8" fmla="*/ 74 w 75"/>
                <a:gd name="T9" fmla="*/ 0 h 3"/>
                <a:gd name="T10" fmla="*/ 75 w 75"/>
                <a:gd name="T11" fmla="*/ 2 h 3"/>
                <a:gd name="T12" fmla="*/ 74 w 75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3">
                  <a:moveTo>
                    <a:pt x="74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5" y="0"/>
                    <a:pt x="75" y="1"/>
                    <a:pt x="75" y="2"/>
                  </a:cubicBezTo>
                  <a:cubicBezTo>
                    <a:pt x="75" y="2"/>
                    <a:pt x="75" y="3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7"/>
            <p:cNvSpPr>
              <a:spLocks/>
            </p:cNvSpPr>
            <p:nvPr/>
          </p:nvSpPr>
          <p:spPr bwMode="auto">
            <a:xfrm>
              <a:off x="9575801" y="2580822"/>
              <a:ext cx="341313" cy="6350"/>
            </a:xfrm>
            <a:custGeom>
              <a:avLst/>
              <a:gdLst>
                <a:gd name="T0" fmla="*/ 114 w 116"/>
                <a:gd name="T1" fmla="*/ 2 h 2"/>
                <a:gd name="T2" fmla="*/ 1 w 116"/>
                <a:gd name="T3" fmla="*/ 2 h 2"/>
                <a:gd name="T4" fmla="*/ 0 w 116"/>
                <a:gd name="T5" fmla="*/ 1 h 2"/>
                <a:gd name="T6" fmla="*/ 1 w 116"/>
                <a:gd name="T7" fmla="*/ 0 h 2"/>
                <a:gd name="T8" fmla="*/ 114 w 116"/>
                <a:gd name="T9" fmla="*/ 0 h 2"/>
                <a:gd name="T10" fmla="*/ 116 w 116"/>
                <a:gd name="T11" fmla="*/ 1 h 2"/>
                <a:gd name="T12" fmla="*/ 114 w 11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">
                  <a:moveTo>
                    <a:pt x="114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5" y="0"/>
                    <a:pt x="116" y="0"/>
                    <a:pt x="116" y="1"/>
                  </a:cubicBezTo>
                  <a:cubicBezTo>
                    <a:pt x="116" y="1"/>
                    <a:pt x="115" y="2"/>
                    <a:pt x="114" y="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4" name="矩形 43"/>
          <p:cNvSpPr/>
          <p:nvPr/>
        </p:nvSpPr>
        <p:spPr>
          <a:xfrm rot="20595420">
            <a:off x="3499625" y="2374919"/>
            <a:ext cx="20613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/>
              <a:t>Price fight</a:t>
            </a:r>
            <a:endParaRPr lang="zh-CN" altLang="en-US" sz="2000" dirty="0"/>
          </a:p>
        </p:txBody>
      </p:sp>
      <p:grpSp>
        <p:nvGrpSpPr>
          <p:cNvPr id="45" name="组合 44"/>
          <p:cNvGrpSpPr/>
          <p:nvPr/>
        </p:nvGrpSpPr>
        <p:grpSpPr>
          <a:xfrm rot="20714728">
            <a:off x="7072360" y="2079603"/>
            <a:ext cx="1228693" cy="779827"/>
            <a:chOff x="8788401" y="2144260"/>
            <a:chExt cx="1885950" cy="1196975"/>
          </a:xfrm>
        </p:grpSpPr>
        <p:sp>
          <p:nvSpPr>
            <p:cNvPr id="46" name="Freeform 382"/>
            <p:cNvSpPr>
              <a:spLocks/>
            </p:cNvSpPr>
            <p:nvPr/>
          </p:nvSpPr>
          <p:spPr bwMode="auto">
            <a:xfrm>
              <a:off x="9879014" y="2215697"/>
              <a:ext cx="214313" cy="214313"/>
            </a:xfrm>
            <a:custGeom>
              <a:avLst/>
              <a:gdLst>
                <a:gd name="T0" fmla="*/ 43 w 73"/>
                <a:gd name="T1" fmla="*/ 69 h 73"/>
                <a:gd name="T2" fmla="*/ 69 w 73"/>
                <a:gd name="T3" fmla="*/ 30 h 73"/>
                <a:gd name="T4" fmla="*/ 30 w 73"/>
                <a:gd name="T5" fmla="*/ 3 h 73"/>
                <a:gd name="T6" fmla="*/ 4 w 73"/>
                <a:gd name="T7" fmla="*/ 42 h 73"/>
                <a:gd name="T8" fmla="*/ 43 w 73"/>
                <a:gd name="T9" fmla="*/ 6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3">
                  <a:moveTo>
                    <a:pt x="43" y="69"/>
                  </a:moveTo>
                  <a:cubicBezTo>
                    <a:pt x="61" y="66"/>
                    <a:pt x="73" y="48"/>
                    <a:pt x="69" y="30"/>
                  </a:cubicBezTo>
                  <a:cubicBezTo>
                    <a:pt x="66" y="12"/>
                    <a:pt x="48" y="0"/>
                    <a:pt x="30" y="3"/>
                  </a:cubicBezTo>
                  <a:cubicBezTo>
                    <a:pt x="12" y="7"/>
                    <a:pt x="0" y="24"/>
                    <a:pt x="4" y="42"/>
                  </a:cubicBezTo>
                  <a:cubicBezTo>
                    <a:pt x="7" y="61"/>
                    <a:pt x="25" y="73"/>
                    <a:pt x="43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83"/>
            <p:cNvSpPr>
              <a:spLocks/>
            </p:cNvSpPr>
            <p:nvPr/>
          </p:nvSpPr>
          <p:spPr bwMode="auto">
            <a:xfrm>
              <a:off x="9601201" y="2436360"/>
              <a:ext cx="1073150" cy="904875"/>
            </a:xfrm>
            <a:custGeom>
              <a:avLst/>
              <a:gdLst>
                <a:gd name="T0" fmla="*/ 227 w 364"/>
                <a:gd name="T1" fmla="*/ 23 h 307"/>
                <a:gd name="T2" fmla="*/ 266 w 364"/>
                <a:gd name="T3" fmla="*/ 76 h 307"/>
                <a:gd name="T4" fmla="*/ 292 w 364"/>
                <a:gd name="T5" fmla="*/ 133 h 307"/>
                <a:gd name="T6" fmla="*/ 317 w 364"/>
                <a:gd name="T7" fmla="*/ 204 h 307"/>
                <a:gd name="T8" fmla="*/ 359 w 364"/>
                <a:gd name="T9" fmla="*/ 275 h 307"/>
                <a:gd name="T10" fmla="*/ 354 w 364"/>
                <a:gd name="T11" fmla="*/ 298 h 307"/>
                <a:gd name="T12" fmla="*/ 330 w 364"/>
                <a:gd name="T13" fmla="*/ 293 h 307"/>
                <a:gd name="T14" fmla="*/ 281 w 364"/>
                <a:gd name="T15" fmla="*/ 225 h 307"/>
                <a:gd name="T16" fmla="*/ 271 w 364"/>
                <a:gd name="T17" fmla="*/ 208 h 307"/>
                <a:gd name="T18" fmla="*/ 242 w 364"/>
                <a:gd name="T19" fmla="*/ 158 h 307"/>
                <a:gd name="T20" fmla="*/ 202 w 364"/>
                <a:gd name="T21" fmla="*/ 205 h 307"/>
                <a:gd name="T22" fmla="*/ 194 w 364"/>
                <a:gd name="T23" fmla="*/ 290 h 307"/>
                <a:gd name="T24" fmla="*/ 176 w 364"/>
                <a:gd name="T25" fmla="*/ 307 h 307"/>
                <a:gd name="T26" fmla="*/ 160 w 364"/>
                <a:gd name="T27" fmla="*/ 290 h 307"/>
                <a:gd name="T28" fmla="*/ 161 w 364"/>
                <a:gd name="T29" fmla="*/ 203 h 307"/>
                <a:gd name="T30" fmla="*/ 164 w 364"/>
                <a:gd name="T31" fmla="*/ 182 h 307"/>
                <a:gd name="T32" fmla="*/ 202 w 364"/>
                <a:gd name="T33" fmla="*/ 116 h 307"/>
                <a:gd name="T34" fmla="*/ 146 w 364"/>
                <a:gd name="T35" fmla="*/ 39 h 307"/>
                <a:gd name="T36" fmla="*/ 13 w 364"/>
                <a:gd name="T37" fmla="*/ 27 h 307"/>
                <a:gd name="T38" fmla="*/ 0 w 364"/>
                <a:gd name="T39" fmla="*/ 14 h 307"/>
                <a:gd name="T40" fmla="*/ 13 w 364"/>
                <a:gd name="T41" fmla="*/ 0 h 307"/>
                <a:gd name="T42" fmla="*/ 174 w 364"/>
                <a:gd name="T43" fmla="*/ 0 h 307"/>
                <a:gd name="T44" fmla="*/ 227 w 364"/>
                <a:gd name="T45" fmla="*/ 2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07">
                  <a:moveTo>
                    <a:pt x="227" y="23"/>
                  </a:moveTo>
                  <a:cubicBezTo>
                    <a:pt x="266" y="76"/>
                    <a:pt x="266" y="76"/>
                    <a:pt x="266" y="76"/>
                  </a:cubicBezTo>
                  <a:cubicBezTo>
                    <a:pt x="275" y="91"/>
                    <a:pt x="287" y="113"/>
                    <a:pt x="292" y="133"/>
                  </a:cubicBezTo>
                  <a:cubicBezTo>
                    <a:pt x="317" y="204"/>
                    <a:pt x="317" y="204"/>
                    <a:pt x="317" y="204"/>
                  </a:cubicBezTo>
                  <a:cubicBezTo>
                    <a:pt x="359" y="275"/>
                    <a:pt x="359" y="275"/>
                    <a:pt x="359" y="275"/>
                  </a:cubicBezTo>
                  <a:cubicBezTo>
                    <a:pt x="364" y="283"/>
                    <a:pt x="362" y="293"/>
                    <a:pt x="354" y="298"/>
                  </a:cubicBezTo>
                  <a:cubicBezTo>
                    <a:pt x="346" y="304"/>
                    <a:pt x="335" y="301"/>
                    <a:pt x="330" y="293"/>
                  </a:cubicBezTo>
                  <a:cubicBezTo>
                    <a:pt x="281" y="225"/>
                    <a:pt x="281" y="225"/>
                    <a:pt x="281" y="225"/>
                  </a:cubicBezTo>
                  <a:cubicBezTo>
                    <a:pt x="280" y="223"/>
                    <a:pt x="274" y="216"/>
                    <a:pt x="271" y="208"/>
                  </a:cubicBezTo>
                  <a:cubicBezTo>
                    <a:pt x="242" y="158"/>
                    <a:pt x="242" y="158"/>
                    <a:pt x="242" y="158"/>
                  </a:cubicBezTo>
                  <a:cubicBezTo>
                    <a:pt x="202" y="205"/>
                    <a:pt x="202" y="205"/>
                    <a:pt x="202" y="205"/>
                  </a:cubicBezTo>
                  <a:cubicBezTo>
                    <a:pt x="194" y="290"/>
                    <a:pt x="194" y="290"/>
                    <a:pt x="194" y="290"/>
                  </a:cubicBezTo>
                  <a:cubicBezTo>
                    <a:pt x="194" y="300"/>
                    <a:pt x="186" y="307"/>
                    <a:pt x="176" y="307"/>
                  </a:cubicBezTo>
                  <a:cubicBezTo>
                    <a:pt x="167" y="307"/>
                    <a:pt x="160" y="299"/>
                    <a:pt x="160" y="290"/>
                  </a:cubicBezTo>
                  <a:cubicBezTo>
                    <a:pt x="161" y="203"/>
                    <a:pt x="161" y="203"/>
                    <a:pt x="161" y="203"/>
                  </a:cubicBezTo>
                  <a:cubicBezTo>
                    <a:pt x="160" y="196"/>
                    <a:pt x="161" y="188"/>
                    <a:pt x="164" y="182"/>
                  </a:cubicBezTo>
                  <a:cubicBezTo>
                    <a:pt x="202" y="116"/>
                    <a:pt x="202" y="116"/>
                    <a:pt x="202" y="116"/>
                  </a:cubicBezTo>
                  <a:cubicBezTo>
                    <a:pt x="202" y="116"/>
                    <a:pt x="149" y="44"/>
                    <a:pt x="146" y="39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7"/>
                    <a:pt x="6" y="0"/>
                    <a:pt x="13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98" y="0"/>
                    <a:pt x="215" y="6"/>
                    <a:pt x="227" y="2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84"/>
            <p:cNvSpPr>
              <a:spLocks/>
            </p:cNvSpPr>
            <p:nvPr/>
          </p:nvSpPr>
          <p:spPr bwMode="auto">
            <a:xfrm>
              <a:off x="8963026" y="2144260"/>
              <a:ext cx="830263" cy="1169988"/>
            </a:xfrm>
            <a:custGeom>
              <a:avLst/>
              <a:gdLst>
                <a:gd name="T0" fmla="*/ 18 w 282"/>
                <a:gd name="T1" fmla="*/ 208 h 397"/>
                <a:gd name="T2" fmla="*/ 48 w 282"/>
                <a:gd name="T3" fmla="*/ 260 h 397"/>
                <a:gd name="T4" fmla="*/ 102 w 282"/>
                <a:gd name="T5" fmla="*/ 312 h 397"/>
                <a:gd name="T6" fmla="*/ 240 w 282"/>
                <a:gd name="T7" fmla="*/ 392 h 397"/>
                <a:gd name="T8" fmla="*/ 263 w 282"/>
                <a:gd name="T9" fmla="*/ 388 h 397"/>
                <a:gd name="T10" fmla="*/ 260 w 282"/>
                <a:gd name="T11" fmla="*/ 365 h 397"/>
                <a:gd name="T12" fmla="*/ 136 w 282"/>
                <a:gd name="T13" fmla="*/ 267 h 397"/>
                <a:gd name="T14" fmla="*/ 196 w 282"/>
                <a:gd name="T15" fmla="*/ 221 h 397"/>
                <a:gd name="T16" fmla="*/ 252 w 282"/>
                <a:gd name="T17" fmla="*/ 267 h 397"/>
                <a:gd name="T18" fmla="*/ 275 w 282"/>
                <a:gd name="T19" fmla="*/ 268 h 397"/>
                <a:gd name="T20" fmla="*/ 275 w 282"/>
                <a:gd name="T21" fmla="*/ 245 h 397"/>
                <a:gd name="T22" fmla="*/ 221 w 282"/>
                <a:gd name="T23" fmla="*/ 185 h 397"/>
                <a:gd name="T24" fmla="*/ 181 w 282"/>
                <a:gd name="T25" fmla="*/ 176 h 397"/>
                <a:gd name="T26" fmla="*/ 127 w 282"/>
                <a:gd name="T27" fmla="*/ 214 h 397"/>
                <a:gd name="T28" fmla="*/ 90 w 282"/>
                <a:gd name="T29" fmla="*/ 146 h 397"/>
                <a:gd name="T30" fmla="*/ 121 w 282"/>
                <a:gd name="T31" fmla="*/ 18 h 397"/>
                <a:gd name="T32" fmla="*/ 112 w 282"/>
                <a:gd name="T33" fmla="*/ 2 h 397"/>
                <a:gd name="T34" fmla="*/ 96 w 282"/>
                <a:gd name="T35" fmla="*/ 10 h 397"/>
                <a:gd name="T36" fmla="*/ 58 w 282"/>
                <a:gd name="T37" fmla="*/ 98 h 397"/>
                <a:gd name="T38" fmla="*/ 18 w 282"/>
                <a:gd name="T39" fmla="*/ 208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2" h="397">
                  <a:moveTo>
                    <a:pt x="18" y="208"/>
                  </a:moveTo>
                  <a:cubicBezTo>
                    <a:pt x="48" y="260"/>
                    <a:pt x="48" y="260"/>
                    <a:pt x="48" y="260"/>
                  </a:cubicBezTo>
                  <a:cubicBezTo>
                    <a:pt x="62" y="282"/>
                    <a:pt x="79" y="299"/>
                    <a:pt x="102" y="312"/>
                  </a:cubicBezTo>
                  <a:cubicBezTo>
                    <a:pt x="240" y="392"/>
                    <a:pt x="240" y="392"/>
                    <a:pt x="240" y="392"/>
                  </a:cubicBezTo>
                  <a:cubicBezTo>
                    <a:pt x="248" y="397"/>
                    <a:pt x="258" y="396"/>
                    <a:pt x="263" y="388"/>
                  </a:cubicBezTo>
                  <a:cubicBezTo>
                    <a:pt x="269" y="381"/>
                    <a:pt x="267" y="370"/>
                    <a:pt x="260" y="365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96" y="221"/>
                    <a:pt x="196" y="221"/>
                    <a:pt x="196" y="221"/>
                  </a:cubicBezTo>
                  <a:cubicBezTo>
                    <a:pt x="252" y="267"/>
                    <a:pt x="252" y="267"/>
                    <a:pt x="252" y="267"/>
                  </a:cubicBezTo>
                  <a:cubicBezTo>
                    <a:pt x="258" y="274"/>
                    <a:pt x="269" y="274"/>
                    <a:pt x="275" y="268"/>
                  </a:cubicBezTo>
                  <a:cubicBezTo>
                    <a:pt x="281" y="261"/>
                    <a:pt x="282" y="251"/>
                    <a:pt x="275" y="245"/>
                  </a:cubicBezTo>
                  <a:cubicBezTo>
                    <a:pt x="221" y="185"/>
                    <a:pt x="221" y="185"/>
                    <a:pt x="221" y="185"/>
                  </a:cubicBezTo>
                  <a:cubicBezTo>
                    <a:pt x="212" y="172"/>
                    <a:pt x="189" y="168"/>
                    <a:pt x="181" y="176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3" y="11"/>
                    <a:pt x="119" y="4"/>
                    <a:pt x="112" y="2"/>
                  </a:cubicBezTo>
                  <a:cubicBezTo>
                    <a:pt x="106" y="0"/>
                    <a:pt x="98" y="3"/>
                    <a:pt x="96" y="10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42" y="130"/>
                    <a:pt x="0" y="168"/>
                    <a:pt x="18" y="20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Oval 385"/>
            <p:cNvSpPr>
              <a:spLocks noChangeArrowheads="1"/>
            </p:cNvSpPr>
            <p:nvPr/>
          </p:nvSpPr>
          <p:spPr bwMode="auto">
            <a:xfrm>
              <a:off x="8788401" y="2333172"/>
              <a:ext cx="196850" cy="1984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386"/>
            <p:cNvSpPr>
              <a:spLocks/>
            </p:cNvSpPr>
            <p:nvPr/>
          </p:nvSpPr>
          <p:spPr bwMode="auto">
            <a:xfrm>
              <a:off x="9639301" y="2377622"/>
              <a:ext cx="220663" cy="9525"/>
            </a:xfrm>
            <a:custGeom>
              <a:avLst/>
              <a:gdLst>
                <a:gd name="T0" fmla="*/ 74 w 75"/>
                <a:gd name="T1" fmla="*/ 3 h 3"/>
                <a:gd name="T2" fmla="*/ 2 w 75"/>
                <a:gd name="T3" fmla="*/ 3 h 3"/>
                <a:gd name="T4" fmla="*/ 0 w 75"/>
                <a:gd name="T5" fmla="*/ 2 h 3"/>
                <a:gd name="T6" fmla="*/ 2 w 75"/>
                <a:gd name="T7" fmla="*/ 0 h 3"/>
                <a:gd name="T8" fmla="*/ 74 w 75"/>
                <a:gd name="T9" fmla="*/ 0 h 3"/>
                <a:gd name="T10" fmla="*/ 75 w 75"/>
                <a:gd name="T11" fmla="*/ 2 h 3"/>
                <a:gd name="T12" fmla="*/ 74 w 75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3">
                  <a:moveTo>
                    <a:pt x="74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5" y="0"/>
                    <a:pt x="75" y="1"/>
                    <a:pt x="75" y="2"/>
                  </a:cubicBezTo>
                  <a:cubicBezTo>
                    <a:pt x="75" y="2"/>
                    <a:pt x="75" y="3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387"/>
            <p:cNvSpPr>
              <a:spLocks/>
            </p:cNvSpPr>
            <p:nvPr/>
          </p:nvSpPr>
          <p:spPr bwMode="auto">
            <a:xfrm>
              <a:off x="9575801" y="2580822"/>
              <a:ext cx="341313" cy="6350"/>
            </a:xfrm>
            <a:custGeom>
              <a:avLst/>
              <a:gdLst>
                <a:gd name="T0" fmla="*/ 114 w 116"/>
                <a:gd name="T1" fmla="*/ 2 h 2"/>
                <a:gd name="T2" fmla="*/ 1 w 116"/>
                <a:gd name="T3" fmla="*/ 2 h 2"/>
                <a:gd name="T4" fmla="*/ 0 w 116"/>
                <a:gd name="T5" fmla="*/ 1 h 2"/>
                <a:gd name="T6" fmla="*/ 1 w 116"/>
                <a:gd name="T7" fmla="*/ 0 h 2"/>
                <a:gd name="T8" fmla="*/ 114 w 116"/>
                <a:gd name="T9" fmla="*/ 0 h 2"/>
                <a:gd name="T10" fmla="*/ 116 w 116"/>
                <a:gd name="T11" fmla="*/ 1 h 2"/>
                <a:gd name="T12" fmla="*/ 114 w 11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">
                  <a:moveTo>
                    <a:pt x="114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5" y="0"/>
                    <a:pt x="116" y="0"/>
                    <a:pt x="116" y="1"/>
                  </a:cubicBezTo>
                  <a:cubicBezTo>
                    <a:pt x="116" y="1"/>
                    <a:pt x="115" y="2"/>
                    <a:pt x="114" y="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2" name="矩形 51"/>
          <p:cNvSpPr/>
          <p:nvPr/>
        </p:nvSpPr>
        <p:spPr>
          <a:xfrm rot="20595420">
            <a:off x="6140155" y="1477345"/>
            <a:ext cx="2061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/>
              <a:t>The battle for speed</a:t>
            </a:r>
          </a:p>
        </p:txBody>
      </p:sp>
      <p:grpSp>
        <p:nvGrpSpPr>
          <p:cNvPr id="53" name="组合 52"/>
          <p:cNvGrpSpPr/>
          <p:nvPr/>
        </p:nvGrpSpPr>
        <p:grpSpPr>
          <a:xfrm rot="20714728">
            <a:off x="9184588" y="1473884"/>
            <a:ext cx="1228693" cy="779827"/>
            <a:chOff x="8788401" y="2144260"/>
            <a:chExt cx="1885950" cy="1196975"/>
          </a:xfrm>
        </p:grpSpPr>
        <p:sp>
          <p:nvSpPr>
            <p:cNvPr id="54" name="Freeform 382"/>
            <p:cNvSpPr>
              <a:spLocks/>
            </p:cNvSpPr>
            <p:nvPr/>
          </p:nvSpPr>
          <p:spPr bwMode="auto">
            <a:xfrm>
              <a:off x="9879014" y="2215697"/>
              <a:ext cx="214313" cy="214313"/>
            </a:xfrm>
            <a:custGeom>
              <a:avLst/>
              <a:gdLst>
                <a:gd name="T0" fmla="*/ 43 w 73"/>
                <a:gd name="T1" fmla="*/ 69 h 73"/>
                <a:gd name="T2" fmla="*/ 69 w 73"/>
                <a:gd name="T3" fmla="*/ 30 h 73"/>
                <a:gd name="T4" fmla="*/ 30 w 73"/>
                <a:gd name="T5" fmla="*/ 3 h 73"/>
                <a:gd name="T6" fmla="*/ 4 w 73"/>
                <a:gd name="T7" fmla="*/ 42 h 73"/>
                <a:gd name="T8" fmla="*/ 43 w 73"/>
                <a:gd name="T9" fmla="*/ 6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3">
                  <a:moveTo>
                    <a:pt x="43" y="69"/>
                  </a:moveTo>
                  <a:cubicBezTo>
                    <a:pt x="61" y="66"/>
                    <a:pt x="73" y="48"/>
                    <a:pt x="69" y="30"/>
                  </a:cubicBezTo>
                  <a:cubicBezTo>
                    <a:pt x="66" y="12"/>
                    <a:pt x="48" y="0"/>
                    <a:pt x="30" y="3"/>
                  </a:cubicBezTo>
                  <a:cubicBezTo>
                    <a:pt x="12" y="7"/>
                    <a:pt x="0" y="24"/>
                    <a:pt x="4" y="42"/>
                  </a:cubicBezTo>
                  <a:cubicBezTo>
                    <a:pt x="7" y="61"/>
                    <a:pt x="25" y="73"/>
                    <a:pt x="43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383"/>
            <p:cNvSpPr>
              <a:spLocks/>
            </p:cNvSpPr>
            <p:nvPr/>
          </p:nvSpPr>
          <p:spPr bwMode="auto">
            <a:xfrm>
              <a:off x="9601201" y="2436360"/>
              <a:ext cx="1073150" cy="904875"/>
            </a:xfrm>
            <a:custGeom>
              <a:avLst/>
              <a:gdLst>
                <a:gd name="T0" fmla="*/ 227 w 364"/>
                <a:gd name="T1" fmla="*/ 23 h 307"/>
                <a:gd name="T2" fmla="*/ 266 w 364"/>
                <a:gd name="T3" fmla="*/ 76 h 307"/>
                <a:gd name="T4" fmla="*/ 292 w 364"/>
                <a:gd name="T5" fmla="*/ 133 h 307"/>
                <a:gd name="T6" fmla="*/ 317 w 364"/>
                <a:gd name="T7" fmla="*/ 204 h 307"/>
                <a:gd name="T8" fmla="*/ 359 w 364"/>
                <a:gd name="T9" fmla="*/ 275 h 307"/>
                <a:gd name="T10" fmla="*/ 354 w 364"/>
                <a:gd name="T11" fmla="*/ 298 h 307"/>
                <a:gd name="T12" fmla="*/ 330 w 364"/>
                <a:gd name="T13" fmla="*/ 293 h 307"/>
                <a:gd name="T14" fmla="*/ 281 w 364"/>
                <a:gd name="T15" fmla="*/ 225 h 307"/>
                <a:gd name="T16" fmla="*/ 271 w 364"/>
                <a:gd name="T17" fmla="*/ 208 h 307"/>
                <a:gd name="T18" fmla="*/ 242 w 364"/>
                <a:gd name="T19" fmla="*/ 158 h 307"/>
                <a:gd name="T20" fmla="*/ 202 w 364"/>
                <a:gd name="T21" fmla="*/ 205 h 307"/>
                <a:gd name="T22" fmla="*/ 194 w 364"/>
                <a:gd name="T23" fmla="*/ 290 h 307"/>
                <a:gd name="T24" fmla="*/ 176 w 364"/>
                <a:gd name="T25" fmla="*/ 307 h 307"/>
                <a:gd name="T26" fmla="*/ 160 w 364"/>
                <a:gd name="T27" fmla="*/ 290 h 307"/>
                <a:gd name="T28" fmla="*/ 161 w 364"/>
                <a:gd name="T29" fmla="*/ 203 h 307"/>
                <a:gd name="T30" fmla="*/ 164 w 364"/>
                <a:gd name="T31" fmla="*/ 182 h 307"/>
                <a:gd name="T32" fmla="*/ 202 w 364"/>
                <a:gd name="T33" fmla="*/ 116 h 307"/>
                <a:gd name="T34" fmla="*/ 146 w 364"/>
                <a:gd name="T35" fmla="*/ 39 h 307"/>
                <a:gd name="T36" fmla="*/ 13 w 364"/>
                <a:gd name="T37" fmla="*/ 27 h 307"/>
                <a:gd name="T38" fmla="*/ 0 w 364"/>
                <a:gd name="T39" fmla="*/ 14 h 307"/>
                <a:gd name="T40" fmla="*/ 13 w 364"/>
                <a:gd name="T41" fmla="*/ 0 h 307"/>
                <a:gd name="T42" fmla="*/ 174 w 364"/>
                <a:gd name="T43" fmla="*/ 0 h 307"/>
                <a:gd name="T44" fmla="*/ 227 w 364"/>
                <a:gd name="T45" fmla="*/ 2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07">
                  <a:moveTo>
                    <a:pt x="227" y="23"/>
                  </a:moveTo>
                  <a:cubicBezTo>
                    <a:pt x="266" y="76"/>
                    <a:pt x="266" y="76"/>
                    <a:pt x="266" y="76"/>
                  </a:cubicBezTo>
                  <a:cubicBezTo>
                    <a:pt x="275" y="91"/>
                    <a:pt x="287" y="113"/>
                    <a:pt x="292" y="133"/>
                  </a:cubicBezTo>
                  <a:cubicBezTo>
                    <a:pt x="317" y="204"/>
                    <a:pt x="317" y="204"/>
                    <a:pt x="317" y="204"/>
                  </a:cubicBezTo>
                  <a:cubicBezTo>
                    <a:pt x="359" y="275"/>
                    <a:pt x="359" y="275"/>
                    <a:pt x="359" y="275"/>
                  </a:cubicBezTo>
                  <a:cubicBezTo>
                    <a:pt x="364" y="283"/>
                    <a:pt x="362" y="293"/>
                    <a:pt x="354" y="298"/>
                  </a:cubicBezTo>
                  <a:cubicBezTo>
                    <a:pt x="346" y="304"/>
                    <a:pt x="335" y="301"/>
                    <a:pt x="330" y="293"/>
                  </a:cubicBezTo>
                  <a:cubicBezTo>
                    <a:pt x="281" y="225"/>
                    <a:pt x="281" y="225"/>
                    <a:pt x="281" y="225"/>
                  </a:cubicBezTo>
                  <a:cubicBezTo>
                    <a:pt x="280" y="223"/>
                    <a:pt x="274" y="216"/>
                    <a:pt x="271" y="208"/>
                  </a:cubicBezTo>
                  <a:cubicBezTo>
                    <a:pt x="242" y="158"/>
                    <a:pt x="242" y="158"/>
                    <a:pt x="242" y="158"/>
                  </a:cubicBezTo>
                  <a:cubicBezTo>
                    <a:pt x="202" y="205"/>
                    <a:pt x="202" y="205"/>
                    <a:pt x="202" y="205"/>
                  </a:cubicBezTo>
                  <a:cubicBezTo>
                    <a:pt x="194" y="290"/>
                    <a:pt x="194" y="290"/>
                    <a:pt x="194" y="290"/>
                  </a:cubicBezTo>
                  <a:cubicBezTo>
                    <a:pt x="194" y="300"/>
                    <a:pt x="186" y="307"/>
                    <a:pt x="176" y="307"/>
                  </a:cubicBezTo>
                  <a:cubicBezTo>
                    <a:pt x="167" y="307"/>
                    <a:pt x="160" y="299"/>
                    <a:pt x="160" y="290"/>
                  </a:cubicBezTo>
                  <a:cubicBezTo>
                    <a:pt x="161" y="203"/>
                    <a:pt x="161" y="203"/>
                    <a:pt x="161" y="203"/>
                  </a:cubicBezTo>
                  <a:cubicBezTo>
                    <a:pt x="160" y="196"/>
                    <a:pt x="161" y="188"/>
                    <a:pt x="164" y="182"/>
                  </a:cubicBezTo>
                  <a:cubicBezTo>
                    <a:pt x="202" y="116"/>
                    <a:pt x="202" y="116"/>
                    <a:pt x="202" y="116"/>
                  </a:cubicBezTo>
                  <a:cubicBezTo>
                    <a:pt x="202" y="116"/>
                    <a:pt x="149" y="44"/>
                    <a:pt x="146" y="39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7"/>
                    <a:pt x="6" y="0"/>
                    <a:pt x="13" y="0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98" y="0"/>
                    <a:pt x="215" y="6"/>
                    <a:pt x="227" y="2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384"/>
            <p:cNvSpPr>
              <a:spLocks/>
            </p:cNvSpPr>
            <p:nvPr/>
          </p:nvSpPr>
          <p:spPr bwMode="auto">
            <a:xfrm>
              <a:off x="8963026" y="2144260"/>
              <a:ext cx="830263" cy="1169988"/>
            </a:xfrm>
            <a:custGeom>
              <a:avLst/>
              <a:gdLst>
                <a:gd name="T0" fmla="*/ 18 w 282"/>
                <a:gd name="T1" fmla="*/ 208 h 397"/>
                <a:gd name="T2" fmla="*/ 48 w 282"/>
                <a:gd name="T3" fmla="*/ 260 h 397"/>
                <a:gd name="T4" fmla="*/ 102 w 282"/>
                <a:gd name="T5" fmla="*/ 312 h 397"/>
                <a:gd name="T6" fmla="*/ 240 w 282"/>
                <a:gd name="T7" fmla="*/ 392 h 397"/>
                <a:gd name="T8" fmla="*/ 263 w 282"/>
                <a:gd name="T9" fmla="*/ 388 h 397"/>
                <a:gd name="T10" fmla="*/ 260 w 282"/>
                <a:gd name="T11" fmla="*/ 365 h 397"/>
                <a:gd name="T12" fmla="*/ 136 w 282"/>
                <a:gd name="T13" fmla="*/ 267 h 397"/>
                <a:gd name="T14" fmla="*/ 196 w 282"/>
                <a:gd name="T15" fmla="*/ 221 h 397"/>
                <a:gd name="T16" fmla="*/ 252 w 282"/>
                <a:gd name="T17" fmla="*/ 267 h 397"/>
                <a:gd name="T18" fmla="*/ 275 w 282"/>
                <a:gd name="T19" fmla="*/ 268 h 397"/>
                <a:gd name="T20" fmla="*/ 275 w 282"/>
                <a:gd name="T21" fmla="*/ 245 h 397"/>
                <a:gd name="T22" fmla="*/ 221 w 282"/>
                <a:gd name="T23" fmla="*/ 185 h 397"/>
                <a:gd name="T24" fmla="*/ 181 w 282"/>
                <a:gd name="T25" fmla="*/ 176 h 397"/>
                <a:gd name="T26" fmla="*/ 127 w 282"/>
                <a:gd name="T27" fmla="*/ 214 h 397"/>
                <a:gd name="T28" fmla="*/ 90 w 282"/>
                <a:gd name="T29" fmla="*/ 146 h 397"/>
                <a:gd name="T30" fmla="*/ 121 w 282"/>
                <a:gd name="T31" fmla="*/ 18 h 397"/>
                <a:gd name="T32" fmla="*/ 112 w 282"/>
                <a:gd name="T33" fmla="*/ 2 h 397"/>
                <a:gd name="T34" fmla="*/ 96 w 282"/>
                <a:gd name="T35" fmla="*/ 10 h 397"/>
                <a:gd name="T36" fmla="*/ 58 w 282"/>
                <a:gd name="T37" fmla="*/ 98 h 397"/>
                <a:gd name="T38" fmla="*/ 18 w 282"/>
                <a:gd name="T39" fmla="*/ 208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2" h="397">
                  <a:moveTo>
                    <a:pt x="18" y="208"/>
                  </a:moveTo>
                  <a:cubicBezTo>
                    <a:pt x="48" y="260"/>
                    <a:pt x="48" y="260"/>
                    <a:pt x="48" y="260"/>
                  </a:cubicBezTo>
                  <a:cubicBezTo>
                    <a:pt x="62" y="282"/>
                    <a:pt x="79" y="299"/>
                    <a:pt x="102" y="312"/>
                  </a:cubicBezTo>
                  <a:cubicBezTo>
                    <a:pt x="240" y="392"/>
                    <a:pt x="240" y="392"/>
                    <a:pt x="240" y="392"/>
                  </a:cubicBezTo>
                  <a:cubicBezTo>
                    <a:pt x="248" y="397"/>
                    <a:pt x="258" y="396"/>
                    <a:pt x="263" y="388"/>
                  </a:cubicBezTo>
                  <a:cubicBezTo>
                    <a:pt x="269" y="381"/>
                    <a:pt x="267" y="370"/>
                    <a:pt x="260" y="365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96" y="221"/>
                    <a:pt x="196" y="221"/>
                    <a:pt x="196" y="221"/>
                  </a:cubicBezTo>
                  <a:cubicBezTo>
                    <a:pt x="252" y="267"/>
                    <a:pt x="252" y="267"/>
                    <a:pt x="252" y="267"/>
                  </a:cubicBezTo>
                  <a:cubicBezTo>
                    <a:pt x="258" y="274"/>
                    <a:pt x="269" y="274"/>
                    <a:pt x="275" y="268"/>
                  </a:cubicBezTo>
                  <a:cubicBezTo>
                    <a:pt x="281" y="261"/>
                    <a:pt x="282" y="251"/>
                    <a:pt x="275" y="245"/>
                  </a:cubicBezTo>
                  <a:cubicBezTo>
                    <a:pt x="221" y="185"/>
                    <a:pt x="221" y="185"/>
                    <a:pt x="221" y="185"/>
                  </a:cubicBezTo>
                  <a:cubicBezTo>
                    <a:pt x="212" y="172"/>
                    <a:pt x="189" y="168"/>
                    <a:pt x="181" y="176"/>
                  </a:cubicBezTo>
                  <a:cubicBezTo>
                    <a:pt x="127" y="214"/>
                    <a:pt x="127" y="214"/>
                    <a:pt x="127" y="214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3" y="11"/>
                    <a:pt x="119" y="4"/>
                    <a:pt x="112" y="2"/>
                  </a:cubicBezTo>
                  <a:cubicBezTo>
                    <a:pt x="106" y="0"/>
                    <a:pt x="98" y="3"/>
                    <a:pt x="96" y="10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42" y="130"/>
                    <a:pt x="0" y="168"/>
                    <a:pt x="18" y="20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Oval 385"/>
            <p:cNvSpPr>
              <a:spLocks noChangeArrowheads="1"/>
            </p:cNvSpPr>
            <p:nvPr/>
          </p:nvSpPr>
          <p:spPr bwMode="auto">
            <a:xfrm>
              <a:off x="8788401" y="2333172"/>
              <a:ext cx="196850" cy="1984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386"/>
            <p:cNvSpPr>
              <a:spLocks/>
            </p:cNvSpPr>
            <p:nvPr/>
          </p:nvSpPr>
          <p:spPr bwMode="auto">
            <a:xfrm>
              <a:off x="9639301" y="2377622"/>
              <a:ext cx="220663" cy="9525"/>
            </a:xfrm>
            <a:custGeom>
              <a:avLst/>
              <a:gdLst>
                <a:gd name="T0" fmla="*/ 74 w 75"/>
                <a:gd name="T1" fmla="*/ 3 h 3"/>
                <a:gd name="T2" fmla="*/ 2 w 75"/>
                <a:gd name="T3" fmla="*/ 3 h 3"/>
                <a:gd name="T4" fmla="*/ 0 w 75"/>
                <a:gd name="T5" fmla="*/ 2 h 3"/>
                <a:gd name="T6" fmla="*/ 2 w 75"/>
                <a:gd name="T7" fmla="*/ 0 h 3"/>
                <a:gd name="T8" fmla="*/ 74 w 75"/>
                <a:gd name="T9" fmla="*/ 0 h 3"/>
                <a:gd name="T10" fmla="*/ 75 w 75"/>
                <a:gd name="T11" fmla="*/ 2 h 3"/>
                <a:gd name="T12" fmla="*/ 74 w 75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3">
                  <a:moveTo>
                    <a:pt x="74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5" y="0"/>
                    <a:pt x="75" y="1"/>
                    <a:pt x="75" y="2"/>
                  </a:cubicBezTo>
                  <a:cubicBezTo>
                    <a:pt x="75" y="2"/>
                    <a:pt x="75" y="3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387"/>
            <p:cNvSpPr>
              <a:spLocks/>
            </p:cNvSpPr>
            <p:nvPr/>
          </p:nvSpPr>
          <p:spPr bwMode="auto">
            <a:xfrm>
              <a:off x="9575801" y="2580822"/>
              <a:ext cx="341313" cy="6350"/>
            </a:xfrm>
            <a:custGeom>
              <a:avLst/>
              <a:gdLst>
                <a:gd name="T0" fmla="*/ 114 w 116"/>
                <a:gd name="T1" fmla="*/ 2 h 2"/>
                <a:gd name="T2" fmla="*/ 1 w 116"/>
                <a:gd name="T3" fmla="*/ 2 h 2"/>
                <a:gd name="T4" fmla="*/ 0 w 116"/>
                <a:gd name="T5" fmla="*/ 1 h 2"/>
                <a:gd name="T6" fmla="*/ 1 w 116"/>
                <a:gd name="T7" fmla="*/ 0 h 2"/>
                <a:gd name="T8" fmla="*/ 114 w 116"/>
                <a:gd name="T9" fmla="*/ 0 h 2"/>
                <a:gd name="T10" fmla="*/ 116 w 116"/>
                <a:gd name="T11" fmla="*/ 1 h 2"/>
                <a:gd name="T12" fmla="*/ 114 w 11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">
                  <a:moveTo>
                    <a:pt x="114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5" y="0"/>
                    <a:pt x="116" y="0"/>
                    <a:pt x="116" y="1"/>
                  </a:cubicBezTo>
                  <a:cubicBezTo>
                    <a:pt x="116" y="1"/>
                    <a:pt x="115" y="2"/>
                    <a:pt x="114" y="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" name="矩形 59"/>
          <p:cNvSpPr/>
          <p:nvPr/>
        </p:nvSpPr>
        <p:spPr>
          <a:xfrm rot="20595420">
            <a:off x="8430685" y="824140"/>
            <a:ext cx="2061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/>
              <a:t>The battle for resources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187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4" grpId="0"/>
      <p:bldP spid="52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2"/>
          <p:cNvSpPr/>
          <p:nvPr/>
        </p:nvSpPr>
        <p:spPr>
          <a:xfrm rot="10800000">
            <a:off x="9239904" y="-1996928"/>
            <a:ext cx="9809442" cy="7664450"/>
          </a:xfrm>
          <a:custGeom>
            <a:avLst/>
            <a:gdLst>
              <a:gd name="connsiteX0" fmla="*/ 0 w 6838950"/>
              <a:gd name="connsiteY0" fmla="*/ 0 h 3867150"/>
              <a:gd name="connsiteX1" fmla="*/ 6838950 w 6838950"/>
              <a:gd name="connsiteY1" fmla="*/ 0 h 3867150"/>
              <a:gd name="connsiteX2" fmla="*/ 6838950 w 6838950"/>
              <a:gd name="connsiteY2" fmla="*/ 3867150 h 3867150"/>
              <a:gd name="connsiteX3" fmla="*/ 0 w 6838950"/>
              <a:gd name="connsiteY3" fmla="*/ 3867150 h 3867150"/>
              <a:gd name="connsiteX4" fmla="*/ 0 w 6838950"/>
              <a:gd name="connsiteY4" fmla="*/ 0 h 3867150"/>
              <a:gd name="connsiteX0" fmla="*/ 0 w 6838950"/>
              <a:gd name="connsiteY0" fmla="*/ 0 h 3867150"/>
              <a:gd name="connsiteX1" fmla="*/ 4229100 w 6838950"/>
              <a:gd name="connsiteY1" fmla="*/ 0 h 3867150"/>
              <a:gd name="connsiteX2" fmla="*/ 6838950 w 6838950"/>
              <a:gd name="connsiteY2" fmla="*/ 3867150 h 3867150"/>
              <a:gd name="connsiteX3" fmla="*/ 0 w 6838950"/>
              <a:gd name="connsiteY3" fmla="*/ 3867150 h 3867150"/>
              <a:gd name="connsiteX4" fmla="*/ 0 w 6838950"/>
              <a:gd name="connsiteY4" fmla="*/ 0 h 3867150"/>
              <a:gd name="connsiteX0" fmla="*/ 0 w 6151848"/>
              <a:gd name="connsiteY0" fmla="*/ 0 h 3867150"/>
              <a:gd name="connsiteX1" fmla="*/ 4229100 w 6151848"/>
              <a:gd name="connsiteY1" fmla="*/ 0 h 3867150"/>
              <a:gd name="connsiteX2" fmla="*/ 6151848 w 6151848"/>
              <a:gd name="connsiteY2" fmla="*/ 2862924 h 3867150"/>
              <a:gd name="connsiteX3" fmla="*/ 0 w 6151848"/>
              <a:gd name="connsiteY3" fmla="*/ 3867150 h 3867150"/>
              <a:gd name="connsiteX4" fmla="*/ 0 w 6151848"/>
              <a:gd name="connsiteY4" fmla="*/ 0 h 3867150"/>
              <a:gd name="connsiteX0" fmla="*/ 0 w 4949420"/>
              <a:gd name="connsiteY0" fmla="*/ 0 h 3867150"/>
              <a:gd name="connsiteX1" fmla="*/ 4229100 w 4949420"/>
              <a:gd name="connsiteY1" fmla="*/ 0 h 3867150"/>
              <a:gd name="connsiteX2" fmla="*/ 4949420 w 4949420"/>
              <a:gd name="connsiteY2" fmla="*/ 2532587 h 3867150"/>
              <a:gd name="connsiteX3" fmla="*/ 0 w 4949420"/>
              <a:gd name="connsiteY3" fmla="*/ 3867150 h 3867150"/>
              <a:gd name="connsiteX4" fmla="*/ 0 w 4949420"/>
              <a:gd name="connsiteY4" fmla="*/ 0 h 3867150"/>
              <a:gd name="connsiteX0" fmla="*/ 0 w 4949420"/>
              <a:gd name="connsiteY0" fmla="*/ 0 h 3867150"/>
              <a:gd name="connsiteX1" fmla="*/ 4030897 w 4949420"/>
              <a:gd name="connsiteY1" fmla="*/ 13213 h 3867150"/>
              <a:gd name="connsiteX2" fmla="*/ 4949420 w 4949420"/>
              <a:gd name="connsiteY2" fmla="*/ 2532587 h 3867150"/>
              <a:gd name="connsiteX3" fmla="*/ 0 w 4949420"/>
              <a:gd name="connsiteY3" fmla="*/ 3867150 h 3867150"/>
              <a:gd name="connsiteX4" fmla="*/ 0 w 4949420"/>
              <a:gd name="connsiteY4" fmla="*/ 0 h 3867150"/>
              <a:gd name="connsiteX0" fmla="*/ 0 w 4949420"/>
              <a:gd name="connsiteY0" fmla="*/ 0 h 3867150"/>
              <a:gd name="connsiteX1" fmla="*/ 4026091 w 4949420"/>
              <a:gd name="connsiteY1" fmla="*/ 3601 h 3867150"/>
              <a:gd name="connsiteX2" fmla="*/ 4949420 w 4949420"/>
              <a:gd name="connsiteY2" fmla="*/ 2532587 h 3867150"/>
              <a:gd name="connsiteX3" fmla="*/ 0 w 4949420"/>
              <a:gd name="connsiteY3" fmla="*/ 3867150 h 3867150"/>
              <a:gd name="connsiteX4" fmla="*/ 0 w 4949420"/>
              <a:gd name="connsiteY4" fmla="*/ 0 h 386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420" h="3867150">
                <a:moveTo>
                  <a:pt x="0" y="0"/>
                </a:moveTo>
                <a:lnTo>
                  <a:pt x="4026091" y="3601"/>
                </a:lnTo>
                <a:lnTo>
                  <a:pt x="4949420" y="2532587"/>
                </a:lnTo>
                <a:lnTo>
                  <a:pt x="0" y="3867150"/>
                </a:lnTo>
                <a:lnTo>
                  <a:pt x="0" y="0"/>
                </a:lnTo>
                <a:close/>
              </a:path>
            </a:pathLst>
          </a:custGeom>
          <a:solidFill>
            <a:srgbClr val="198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-2969314" y="1893778"/>
            <a:ext cx="7830675" cy="6118372"/>
          </a:xfrm>
          <a:custGeom>
            <a:avLst/>
            <a:gdLst>
              <a:gd name="connsiteX0" fmla="*/ 0 w 6838950"/>
              <a:gd name="connsiteY0" fmla="*/ 0 h 3867150"/>
              <a:gd name="connsiteX1" fmla="*/ 6838950 w 6838950"/>
              <a:gd name="connsiteY1" fmla="*/ 0 h 3867150"/>
              <a:gd name="connsiteX2" fmla="*/ 6838950 w 6838950"/>
              <a:gd name="connsiteY2" fmla="*/ 3867150 h 3867150"/>
              <a:gd name="connsiteX3" fmla="*/ 0 w 6838950"/>
              <a:gd name="connsiteY3" fmla="*/ 3867150 h 3867150"/>
              <a:gd name="connsiteX4" fmla="*/ 0 w 6838950"/>
              <a:gd name="connsiteY4" fmla="*/ 0 h 3867150"/>
              <a:gd name="connsiteX0" fmla="*/ 0 w 6838950"/>
              <a:gd name="connsiteY0" fmla="*/ 0 h 3867150"/>
              <a:gd name="connsiteX1" fmla="*/ 4229100 w 6838950"/>
              <a:gd name="connsiteY1" fmla="*/ 0 h 3867150"/>
              <a:gd name="connsiteX2" fmla="*/ 6838950 w 6838950"/>
              <a:gd name="connsiteY2" fmla="*/ 3867150 h 3867150"/>
              <a:gd name="connsiteX3" fmla="*/ 0 w 6838950"/>
              <a:gd name="connsiteY3" fmla="*/ 3867150 h 3867150"/>
              <a:gd name="connsiteX4" fmla="*/ 0 w 6838950"/>
              <a:gd name="connsiteY4" fmla="*/ 0 h 3867150"/>
              <a:gd name="connsiteX0" fmla="*/ 0 w 6151848"/>
              <a:gd name="connsiteY0" fmla="*/ 0 h 3867150"/>
              <a:gd name="connsiteX1" fmla="*/ 4229100 w 6151848"/>
              <a:gd name="connsiteY1" fmla="*/ 0 h 3867150"/>
              <a:gd name="connsiteX2" fmla="*/ 6151848 w 6151848"/>
              <a:gd name="connsiteY2" fmla="*/ 2862924 h 3867150"/>
              <a:gd name="connsiteX3" fmla="*/ 0 w 6151848"/>
              <a:gd name="connsiteY3" fmla="*/ 3867150 h 3867150"/>
              <a:gd name="connsiteX4" fmla="*/ 0 w 6151848"/>
              <a:gd name="connsiteY4" fmla="*/ 0 h 3867150"/>
              <a:gd name="connsiteX0" fmla="*/ 0 w 4949420"/>
              <a:gd name="connsiteY0" fmla="*/ 0 h 3867150"/>
              <a:gd name="connsiteX1" fmla="*/ 4229100 w 4949420"/>
              <a:gd name="connsiteY1" fmla="*/ 0 h 3867150"/>
              <a:gd name="connsiteX2" fmla="*/ 4949420 w 4949420"/>
              <a:gd name="connsiteY2" fmla="*/ 2532587 h 3867150"/>
              <a:gd name="connsiteX3" fmla="*/ 0 w 4949420"/>
              <a:gd name="connsiteY3" fmla="*/ 3867150 h 3867150"/>
              <a:gd name="connsiteX4" fmla="*/ 0 w 4949420"/>
              <a:gd name="connsiteY4" fmla="*/ 0 h 3867150"/>
              <a:gd name="connsiteX0" fmla="*/ 0 w 4949420"/>
              <a:gd name="connsiteY0" fmla="*/ 0 h 3867150"/>
              <a:gd name="connsiteX1" fmla="*/ 4030897 w 4949420"/>
              <a:gd name="connsiteY1" fmla="*/ 13213 h 3867150"/>
              <a:gd name="connsiteX2" fmla="*/ 4949420 w 4949420"/>
              <a:gd name="connsiteY2" fmla="*/ 2532587 h 3867150"/>
              <a:gd name="connsiteX3" fmla="*/ 0 w 4949420"/>
              <a:gd name="connsiteY3" fmla="*/ 3867150 h 3867150"/>
              <a:gd name="connsiteX4" fmla="*/ 0 w 4949420"/>
              <a:gd name="connsiteY4" fmla="*/ 0 h 386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420" h="3867150">
                <a:moveTo>
                  <a:pt x="0" y="0"/>
                </a:moveTo>
                <a:lnTo>
                  <a:pt x="4030897" y="13213"/>
                </a:lnTo>
                <a:lnTo>
                  <a:pt x="4949420" y="2532587"/>
                </a:lnTo>
                <a:lnTo>
                  <a:pt x="0" y="38671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600075" y="1893778"/>
            <a:ext cx="10311467" cy="0"/>
          </a:xfrm>
          <a:prstGeom prst="line">
            <a:avLst/>
          </a:prstGeom>
          <a:ln w="63500" cmpd="thickThin">
            <a:solidFill>
              <a:srgbClr val="1988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748868" y="5667522"/>
            <a:ext cx="9395757" cy="0"/>
          </a:xfrm>
          <a:prstGeom prst="line">
            <a:avLst/>
          </a:prstGeom>
          <a:ln w="63500" cmpd="thinThick">
            <a:solidFill>
              <a:srgbClr val="1988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665051" y="253313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198898"/>
                </a:solidFill>
              </a:rPr>
              <a:t>Recommended learning materials</a:t>
            </a:r>
            <a:endParaRPr lang="zh-CN" altLang="en-US" sz="3200" dirty="0">
              <a:solidFill>
                <a:srgbClr val="198898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636" y="2227679"/>
            <a:ext cx="4257218" cy="2501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2" name="组合 11"/>
          <p:cNvGrpSpPr/>
          <p:nvPr/>
        </p:nvGrpSpPr>
        <p:grpSpPr>
          <a:xfrm>
            <a:off x="546876" y="55297"/>
            <a:ext cx="775043" cy="782791"/>
            <a:chOff x="8432965" y="3271363"/>
            <a:chExt cx="436819" cy="441186"/>
          </a:xfrm>
        </p:grpSpPr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8432965" y="3271363"/>
              <a:ext cx="436816" cy="441186"/>
            </a:xfrm>
            <a:prstGeom prst="ellipse">
              <a:avLst/>
            </a:prstGeom>
            <a:solidFill>
              <a:srgbClr val="3EB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8498489" y="3389304"/>
              <a:ext cx="371295" cy="323244"/>
            </a:xfrm>
            <a:custGeom>
              <a:avLst/>
              <a:gdLst>
                <a:gd name="T0" fmla="*/ 36 w 36"/>
                <a:gd name="T1" fmla="*/ 10 h 31"/>
                <a:gd name="T2" fmla="*/ 36 w 36"/>
                <a:gd name="T3" fmla="*/ 5 h 31"/>
                <a:gd name="T4" fmla="*/ 30 w 36"/>
                <a:gd name="T5" fmla="*/ 0 h 31"/>
                <a:gd name="T6" fmla="*/ 30 w 36"/>
                <a:gd name="T7" fmla="*/ 0 h 31"/>
                <a:gd name="T8" fmla="*/ 30 w 36"/>
                <a:gd name="T9" fmla="*/ 0 h 31"/>
                <a:gd name="T10" fmla="*/ 30 w 36"/>
                <a:gd name="T11" fmla="*/ 0 h 31"/>
                <a:gd name="T12" fmla="*/ 30 w 36"/>
                <a:gd name="T13" fmla="*/ 0 h 31"/>
                <a:gd name="T14" fmla="*/ 23 w 36"/>
                <a:gd name="T15" fmla="*/ 0 h 31"/>
                <a:gd name="T16" fmla="*/ 22 w 36"/>
                <a:gd name="T17" fmla="*/ 1 h 31"/>
                <a:gd name="T18" fmla="*/ 22 w 36"/>
                <a:gd name="T19" fmla="*/ 2 h 31"/>
                <a:gd name="T20" fmla="*/ 22 w 36"/>
                <a:gd name="T21" fmla="*/ 2 h 31"/>
                <a:gd name="T22" fmla="*/ 20 w 36"/>
                <a:gd name="T23" fmla="*/ 1 h 31"/>
                <a:gd name="T24" fmla="*/ 20 w 36"/>
                <a:gd name="T25" fmla="*/ 0 h 31"/>
                <a:gd name="T26" fmla="*/ 20 w 36"/>
                <a:gd name="T27" fmla="*/ 0 h 31"/>
                <a:gd name="T28" fmla="*/ 20 w 36"/>
                <a:gd name="T29" fmla="*/ 0 h 31"/>
                <a:gd name="T30" fmla="*/ 20 w 36"/>
                <a:gd name="T31" fmla="*/ 0 h 31"/>
                <a:gd name="T32" fmla="*/ 19 w 36"/>
                <a:gd name="T33" fmla="*/ 0 h 31"/>
                <a:gd name="T34" fmla="*/ 1 w 36"/>
                <a:gd name="T35" fmla="*/ 0 h 31"/>
                <a:gd name="T36" fmla="*/ 0 w 36"/>
                <a:gd name="T37" fmla="*/ 1 h 31"/>
                <a:gd name="T38" fmla="*/ 0 w 36"/>
                <a:gd name="T39" fmla="*/ 17 h 31"/>
                <a:gd name="T40" fmla="*/ 0 w 36"/>
                <a:gd name="T41" fmla="*/ 17 h 31"/>
                <a:gd name="T42" fmla="*/ 0 w 36"/>
                <a:gd name="T43" fmla="*/ 17 h 31"/>
                <a:gd name="T44" fmla="*/ 0 w 36"/>
                <a:gd name="T45" fmla="*/ 17 h 31"/>
                <a:gd name="T46" fmla="*/ 0 w 36"/>
                <a:gd name="T47" fmla="*/ 17 h 31"/>
                <a:gd name="T48" fmla="*/ 2 w 36"/>
                <a:gd name="T49" fmla="*/ 19 h 31"/>
                <a:gd name="T50" fmla="*/ 1 w 36"/>
                <a:gd name="T51" fmla="*/ 19 h 31"/>
                <a:gd name="T52" fmla="*/ 0 w 36"/>
                <a:gd name="T53" fmla="*/ 20 h 31"/>
                <a:gd name="T54" fmla="*/ 0 w 36"/>
                <a:gd name="T55" fmla="*/ 20 h 31"/>
                <a:gd name="T56" fmla="*/ 0 w 36"/>
                <a:gd name="T57" fmla="*/ 20 h 31"/>
                <a:gd name="T58" fmla="*/ 0 w 36"/>
                <a:gd name="T59" fmla="*/ 20 h 31"/>
                <a:gd name="T60" fmla="*/ 11 w 36"/>
                <a:gd name="T61" fmla="*/ 30 h 31"/>
                <a:gd name="T62" fmla="*/ 15 w 36"/>
                <a:gd name="T63" fmla="*/ 31 h 31"/>
                <a:gd name="T64" fmla="*/ 36 w 36"/>
                <a:gd name="T65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31">
                  <a:moveTo>
                    <a:pt x="36" y="10"/>
                  </a:moveTo>
                  <a:cubicBezTo>
                    <a:pt x="36" y="8"/>
                    <a:pt x="36" y="7"/>
                    <a:pt x="36" y="5"/>
                  </a:cubicBezTo>
                  <a:cubicBezTo>
                    <a:pt x="33" y="3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1" y="1"/>
                    <a:pt x="20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1"/>
                    <a:pt x="14" y="31"/>
                    <a:pt x="15" y="31"/>
                  </a:cubicBezTo>
                  <a:cubicBezTo>
                    <a:pt x="27" y="31"/>
                    <a:pt x="36" y="22"/>
                    <a:pt x="36" y="10"/>
                  </a:cubicBezTo>
                  <a:close/>
                </a:path>
              </a:pathLst>
            </a:custGeom>
            <a:solidFill>
              <a:srgbClr val="198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auto">
            <a:xfrm>
              <a:off x="8498489" y="3389304"/>
              <a:ext cx="318877" cy="209672"/>
            </a:xfrm>
            <a:custGeom>
              <a:avLst/>
              <a:gdLst>
                <a:gd name="T0" fmla="*/ 1 w 31"/>
                <a:gd name="T1" fmla="*/ 0 h 20"/>
                <a:gd name="T2" fmla="*/ 19 w 31"/>
                <a:gd name="T3" fmla="*/ 0 h 20"/>
                <a:gd name="T4" fmla="*/ 20 w 31"/>
                <a:gd name="T5" fmla="*/ 1 h 20"/>
                <a:gd name="T6" fmla="*/ 20 w 31"/>
                <a:gd name="T7" fmla="*/ 17 h 20"/>
                <a:gd name="T8" fmla="*/ 19 w 31"/>
                <a:gd name="T9" fmla="*/ 18 h 20"/>
                <a:gd name="T10" fmla="*/ 12 w 31"/>
                <a:gd name="T11" fmla="*/ 18 h 20"/>
                <a:gd name="T12" fmla="*/ 12 w 31"/>
                <a:gd name="T13" fmla="*/ 18 h 20"/>
                <a:gd name="T14" fmla="*/ 12 w 31"/>
                <a:gd name="T15" fmla="*/ 18 h 20"/>
                <a:gd name="T16" fmla="*/ 12 w 31"/>
                <a:gd name="T17" fmla="*/ 19 h 20"/>
                <a:gd name="T18" fmla="*/ 20 w 31"/>
                <a:gd name="T19" fmla="*/ 19 h 20"/>
                <a:gd name="T20" fmla="*/ 20 w 31"/>
                <a:gd name="T21" fmla="*/ 20 h 20"/>
                <a:gd name="T22" fmla="*/ 1 w 31"/>
                <a:gd name="T23" fmla="*/ 20 h 20"/>
                <a:gd name="T24" fmla="*/ 1 w 31"/>
                <a:gd name="T25" fmla="*/ 19 h 20"/>
                <a:gd name="T26" fmla="*/ 8 w 31"/>
                <a:gd name="T27" fmla="*/ 19 h 20"/>
                <a:gd name="T28" fmla="*/ 8 w 31"/>
                <a:gd name="T29" fmla="*/ 18 h 20"/>
                <a:gd name="T30" fmla="*/ 8 w 31"/>
                <a:gd name="T31" fmla="*/ 18 h 20"/>
                <a:gd name="T32" fmla="*/ 8 w 31"/>
                <a:gd name="T33" fmla="*/ 18 h 20"/>
                <a:gd name="T34" fmla="*/ 1 w 31"/>
                <a:gd name="T35" fmla="*/ 18 h 20"/>
                <a:gd name="T36" fmla="*/ 0 w 31"/>
                <a:gd name="T37" fmla="*/ 17 h 20"/>
                <a:gd name="T38" fmla="*/ 0 w 31"/>
                <a:gd name="T39" fmla="*/ 1 h 20"/>
                <a:gd name="T40" fmla="*/ 1 w 31"/>
                <a:gd name="T41" fmla="*/ 0 h 20"/>
                <a:gd name="T42" fmla="*/ 30 w 31"/>
                <a:gd name="T43" fmla="*/ 0 h 20"/>
                <a:gd name="T44" fmla="*/ 23 w 31"/>
                <a:gd name="T45" fmla="*/ 0 h 20"/>
                <a:gd name="T46" fmla="*/ 22 w 31"/>
                <a:gd name="T47" fmla="*/ 1 h 20"/>
                <a:gd name="T48" fmla="*/ 22 w 31"/>
                <a:gd name="T49" fmla="*/ 19 h 20"/>
                <a:gd name="T50" fmla="*/ 23 w 31"/>
                <a:gd name="T51" fmla="*/ 20 h 20"/>
                <a:gd name="T52" fmla="*/ 30 w 31"/>
                <a:gd name="T53" fmla="*/ 20 h 20"/>
                <a:gd name="T54" fmla="*/ 31 w 31"/>
                <a:gd name="T55" fmla="*/ 19 h 20"/>
                <a:gd name="T56" fmla="*/ 31 w 31"/>
                <a:gd name="T57" fmla="*/ 1 h 20"/>
                <a:gd name="T58" fmla="*/ 30 w 31"/>
                <a:gd name="T59" fmla="*/ 0 h 20"/>
                <a:gd name="T60" fmla="*/ 29 w 31"/>
                <a:gd name="T61" fmla="*/ 4 h 20"/>
                <a:gd name="T62" fmla="*/ 29 w 31"/>
                <a:gd name="T63" fmla="*/ 5 h 20"/>
                <a:gd name="T64" fmla="*/ 25 w 31"/>
                <a:gd name="T65" fmla="*/ 5 h 20"/>
                <a:gd name="T66" fmla="*/ 25 w 31"/>
                <a:gd name="T67" fmla="*/ 4 h 20"/>
                <a:gd name="T68" fmla="*/ 29 w 31"/>
                <a:gd name="T69" fmla="*/ 4 h 20"/>
                <a:gd name="T70" fmla="*/ 29 w 31"/>
                <a:gd name="T71" fmla="*/ 5 h 20"/>
                <a:gd name="T72" fmla="*/ 29 w 31"/>
                <a:gd name="T73" fmla="*/ 6 h 20"/>
                <a:gd name="T74" fmla="*/ 25 w 31"/>
                <a:gd name="T75" fmla="*/ 6 h 20"/>
                <a:gd name="T76" fmla="*/ 25 w 31"/>
                <a:gd name="T77" fmla="*/ 5 h 20"/>
                <a:gd name="T78" fmla="*/ 29 w 31"/>
                <a:gd name="T79" fmla="*/ 5 h 20"/>
                <a:gd name="T80" fmla="*/ 29 w 31"/>
                <a:gd name="T81" fmla="*/ 5 h 20"/>
                <a:gd name="T82" fmla="*/ 29 w 31"/>
                <a:gd name="T83" fmla="*/ 5 h 20"/>
                <a:gd name="T84" fmla="*/ 25 w 31"/>
                <a:gd name="T85" fmla="*/ 5 h 20"/>
                <a:gd name="T86" fmla="*/ 25 w 31"/>
                <a:gd name="T87" fmla="*/ 5 h 20"/>
                <a:gd name="T88" fmla="*/ 29 w 31"/>
                <a:gd name="T89" fmla="*/ 5 h 20"/>
                <a:gd name="T90" fmla="*/ 26 w 31"/>
                <a:gd name="T91" fmla="*/ 16 h 20"/>
                <a:gd name="T92" fmla="*/ 27 w 31"/>
                <a:gd name="T93" fmla="*/ 17 h 20"/>
                <a:gd name="T94" fmla="*/ 26 w 31"/>
                <a:gd name="T95" fmla="*/ 18 h 20"/>
                <a:gd name="T96" fmla="*/ 25 w 31"/>
                <a:gd name="T97" fmla="*/ 17 h 20"/>
                <a:gd name="T98" fmla="*/ 26 w 31"/>
                <a:gd name="T99" fmla="*/ 16 h 20"/>
                <a:gd name="T100" fmla="*/ 23 w 31"/>
                <a:gd name="T101" fmla="*/ 2 h 20"/>
                <a:gd name="T102" fmla="*/ 29 w 31"/>
                <a:gd name="T103" fmla="*/ 2 h 20"/>
                <a:gd name="T104" fmla="*/ 29 w 31"/>
                <a:gd name="T105" fmla="*/ 3 h 20"/>
                <a:gd name="T106" fmla="*/ 23 w 31"/>
                <a:gd name="T107" fmla="*/ 3 h 20"/>
                <a:gd name="T108" fmla="*/ 23 w 31"/>
                <a:gd name="T109" fmla="*/ 2 h 20"/>
                <a:gd name="T110" fmla="*/ 1 w 31"/>
                <a:gd name="T111" fmla="*/ 1 h 20"/>
                <a:gd name="T112" fmla="*/ 1 w 31"/>
                <a:gd name="T113" fmla="*/ 16 h 20"/>
                <a:gd name="T114" fmla="*/ 19 w 31"/>
                <a:gd name="T115" fmla="*/ 16 h 20"/>
                <a:gd name="T116" fmla="*/ 19 w 31"/>
                <a:gd name="T117" fmla="*/ 1 h 20"/>
                <a:gd name="T118" fmla="*/ 1 w 31"/>
                <a:gd name="T11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" h="20">
                  <a:moveTo>
                    <a:pt x="1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8"/>
                    <a:pt x="19" y="18"/>
                  </a:cubicBezTo>
                  <a:cubicBezTo>
                    <a:pt x="15" y="18"/>
                    <a:pt x="16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1" y="19"/>
                    <a:pt x="21" y="20"/>
                    <a:pt x="20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2" y="19"/>
                    <a:pt x="7" y="19"/>
                    <a:pt x="8" y="19"/>
                  </a:cubicBezTo>
                  <a:cubicBezTo>
                    <a:pt x="8" y="19"/>
                    <a:pt x="8" y="19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  <a:moveTo>
                    <a:pt x="3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0"/>
                    <a:pt x="22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19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0" y="0"/>
                    <a:pt x="30" y="0"/>
                  </a:cubicBezTo>
                  <a:close/>
                  <a:moveTo>
                    <a:pt x="29" y="4"/>
                  </a:moveTo>
                  <a:cubicBezTo>
                    <a:pt x="29" y="5"/>
                    <a:pt x="29" y="5"/>
                    <a:pt x="29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9" y="4"/>
                    <a:pt x="29" y="4"/>
                    <a:pt x="29" y="4"/>
                  </a:cubicBezTo>
                  <a:close/>
                  <a:moveTo>
                    <a:pt x="29" y="5"/>
                  </a:moveTo>
                  <a:cubicBezTo>
                    <a:pt x="29" y="6"/>
                    <a:pt x="29" y="6"/>
                    <a:pt x="29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9" y="5"/>
                    <a:pt x="29" y="5"/>
                    <a:pt x="29" y="5"/>
                  </a:cubicBezTo>
                  <a:close/>
                  <a:moveTo>
                    <a:pt x="29" y="5"/>
                  </a:moveTo>
                  <a:cubicBezTo>
                    <a:pt x="29" y="5"/>
                    <a:pt x="29" y="5"/>
                    <a:pt x="29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9" y="5"/>
                    <a:pt x="29" y="5"/>
                    <a:pt x="29" y="5"/>
                  </a:cubicBezTo>
                  <a:close/>
                  <a:moveTo>
                    <a:pt x="26" y="16"/>
                  </a:moveTo>
                  <a:cubicBezTo>
                    <a:pt x="27" y="16"/>
                    <a:pt x="27" y="16"/>
                    <a:pt x="27" y="17"/>
                  </a:cubicBezTo>
                  <a:cubicBezTo>
                    <a:pt x="27" y="17"/>
                    <a:pt x="27" y="18"/>
                    <a:pt x="26" y="18"/>
                  </a:cubicBezTo>
                  <a:cubicBezTo>
                    <a:pt x="26" y="18"/>
                    <a:pt x="25" y="17"/>
                    <a:pt x="25" y="17"/>
                  </a:cubicBezTo>
                  <a:cubicBezTo>
                    <a:pt x="25" y="16"/>
                    <a:pt x="26" y="16"/>
                    <a:pt x="26" y="16"/>
                  </a:cubicBezTo>
                  <a:close/>
                  <a:moveTo>
                    <a:pt x="23" y="2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2"/>
                    <a:pt x="23" y="2"/>
                    <a:pt x="23" y="2"/>
                  </a:cubicBezTo>
                  <a:close/>
                  <a:moveTo>
                    <a:pt x="1" y="1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"/>
                    <a:pt x="19" y="1"/>
                    <a:pt x="19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24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:a14="http://schemas.microsoft.com/office/drawing/2010/main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30"/>
          <a:stretch/>
        </p:blipFill>
        <p:spPr>
          <a:xfrm>
            <a:off x="0" y="0"/>
            <a:ext cx="12192000" cy="3695699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0" y="3568700"/>
            <a:ext cx="12192000" cy="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168900" y="2641600"/>
            <a:ext cx="1854200" cy="1854200"/>
          </a:xfrm>
          <a:prstGeom prst="ellipse">
            <a:avLst/>
          </a:prstGeom>
          <a:solidFill>
            <a:srgbClr val="198898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Broadway" panose="04040905080B02020502" pitchFamily="82" charset="0"/>
              </a:rPr>
              <a:t>Three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364509" y="5068957"/>
            <a:ext cx="7139132" cy="707886"/>
            <a:chOff x="2364509" y="5068957"/>
            <a:chExt cx="7139132" cy="707886"/>
          </a:xfrm>
        </p:grpSpPr>
        <p:sp>
          <p:nvSpPr>
            <p:cNvPr id="6" name="文本框 5"/>
            <p:cNvSpPr txBox="1"/>
            <p:nvPr/>
          </p:nvSpPr>
          <p:spPr>
            <a:xfrm>
              <a:off x="2364509" y="5068957"/>
              <a:ext cx="7139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/>
                <a:t>The current state of e-commerce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006850" y="5068957"/>
              <a:ext cx="41783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006850" y="5776843"/>
              <a:ext cx="41783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665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409364" y="2165638"/>
            <a:ext cx="4666027" cy="4216972"/>
            <a:chOff x="313802" y="1644473"/>
            <a:chExt cx="4666027" cy="4216972"/>
          </a:xfrm>
        </p:grpSpPr>
        <p:sp>
          <p:nvSpPr>
            <p:cNvPr id="7" name="等腰三角形 6"/>
            <p:cNvSpPr/>
            <p:nvPr/>
          </p:nvSpPr>
          <p:spPr>
            <a:xfrm rot="-600000">
              <a:off x="313802" y="1644473"/>
              <a:ext cx="4666027" cy="4022438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rgbClr val="198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7"/>
            <p:cNvSpPr/>
            <p:nvPr/>
          </p:nvSpPr>
          <p:spPr>
            <a:xfrm rot="-300000">
              <a:off x="313802" y="1644473"/>
              <a:ext cx="4666027" cy="4022438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rgbClr val="198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>
              <a:off x="313802" y="1644473"/>
              <a:ext cx="4666027" cy="4022438"/>
            </a:xfrm>
            <a:prstGeom prst="triangle">
              <a:avLst/>
            </a:prstGeom>
            <a:solidFill>
              <a:srgbClr val="198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128525" y="1986493"/>
              <a:ext cx="1036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u="sng" dirty="0">
                  <a:solidFill>
                    <a:schemeClr val="bg1"/>
                  </a:solidFill>
                  <a:latin typeface="Broadway" panose="04040905080B02020502" pitchFamily="82" charset="0"/>
                </a:rPr>
                <a:t>1 </a:t>
              </a:r>
              <a:r>
                <a:rPr lang="en-US" altLang="zh-CN" sz="4800" dirty="0">
                  <a:solidFill>
                    <a:schemeClr val="bg1"/>
                  </a:solidFill>
                  <a:latin typeface="Broadway" panose="04040905080B02020502" pitchFamily="82" charset="0"/>
                </a:rPr>
                <a:t> </a:t>
              </a:r>
              <a:r>
                <a:rPr lang="en-US" altLang="zh-CN" sz="4800" u="sng" dirty="0">
                  <a:solidFill>
                    <a:schemeClr val="bg1"/>
                  </a:solidFill>
                  <a:latin typeface="Broadway" panose="04040905080B02020502" pitchFamily="82" charset="0"/>
                </a:rPr>
                <a:t> </a:t>
              </a:r>
              <a:endParaRPr lang="zh-CN" altLang="en-US" sz="4800" u="sng" dirty="0">
                <a:solidFill>
                  <a:schemeClr val="bg1"/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89000" y="4045563"/>
              <a:ext cx="351563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Tmall</a:t>
              </a:r>
              <a:endParaRPr lang="en-US" altLang="zh-CN" sz="280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U.S. Mission</a:t>
              </a:r>
              <a:endParaRPr lang="en-US" altLang="zh-CN" sz="2800">
                <a:solidFill>
                  <a:schemeClr val="bg1"/>
                </a:solidFill>
              </a:endParaRPr>
            </a:p>
            <a:p>
              <a:pPr algn="ctr"/>
              <a:endParaRPr lang="en-US" altLang="zh-CN" sz="2800">
                <a:solidFill>
                  <a:schemeClr val="bg1"/>
                </a:solidFill>
              </a:endParaRPr>
            </a:p>
            <a:p>
              <a:pPr algn="ctr"/>
              <a:endParaRPr lang="en-US" altLang="zh-CN" sz="2800">
                <a:solidFill>
                  <a:schemeClr val="bg1"/>
                </a:solidFill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701800" y="3927238"/>
              <a:ext cx="1892300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655844" y="5511606"/>
              <a:ext cx="3981938" cy="1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组合 29"/>
            <p:cNvGrpSpPr/>
            <p:nvPr/>
          </p:nvGrpSpPr>
          <p:grpSpPr>
            <a:xfrm>
              <a:off x="2213684" y="2898538"/>
              <a:ext cx="866262" cy="866262"/>
              <a:chOff x="2337136" y="1534954"/>
              <a:chExt cx="1388581" cy="1388581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2337136" y="1534954"/>
                <a:ext cx="1388581" cy="1388581"/>
              </a:xfrm>
              <a:prstGeom prst="ellipse">
                <a:avLst/>
              </a:pr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任意多边形 31"/>
              <p:cNvSpPr/>
              <p:nvPr/>
            </p:nvSpPr>
            <p:spPr>
              <a:xfrm>
                <a:off x="2658931" y="1855153"/>
                <a:ext cx="735775" cy="754697"/>
              </a:xfrm>
              <a:custGeom>
                <a:avLst/>
                <a:gdLst>
                  <a:gd name="connsiteX0" fmla="*/ 306653 w 617988"/>
                  <a:gd name="connsiteY0" fmla="*/ 188483 h 633881"/>
                  <a:gd name="connsiteX1" fmla="*/ 175019 w 617988"/>
                  <a:gd name="connsiteY1" fmla="*/ 320117 h 633881"/>
                  <a:gd name="connsiteX2" fmla="*/ 306653 w 617988"/>
                  <a:gd name="connsiteY2" fmla="*/ 451751 h 633881"/>
                  <a:gd name="connsiteX3" fmla="*/ 438287 w 617988"/>
                  <a:gd name="connsiteY3" fmla="*/ 320117 h 633881"/>
                  <a:gd name="connsiteX4" fmla="*/ 306653 w 617988"/>
                  <a:gd name="connsiteY4" fmla="*/ 188483 h 633881"/>
                  <a:gd name="connsiteX5" fmla="*/ 285953 w 617988"/>
                  <a:gd name="connsiteY5" fmla="*/ 0 h 633881"/>
                  <a:gd name="connsiteX6" fmla="*/ 459295 w 617988"/>
                  <a:gd name="connsiteY6" fmla="*/ 39564 h 633881"/>
                  <a:gd name="connsiteX7" fmla="*/ 447529 w 617988"/>
                  <a:gd name="connsiteY7" fmla="*/ 91116 h 633881"/>
                  <a:gd name="connsiteX8" fmla="*/ 454510 w 617988"/>
                  <a:gd name="connsiteY8" fmla="*/ 94905 h 633881"/>
                  <a:gd name="connsiteX9" fmla="*/ 492555 w 617988"/>
                  <a:gd name="connsiteY9" fmla="*/ 127851 h 633881"/>
                  <a:gd name="connsiteX10" fmla="*/ 540843 w 617988"/>
                  <a:gd name="connsiteY10" fmla="*/ 104597 h 633881"/>
                  <a:gd name="connsiteX11" fmla="*/ 617988 w 617988"/>
                  <a:gd name="connsiteY11" fmla="*/ 264789 h 633881"/>
                  <a:gd name="connsiteX12" fmla="*/ 568969 w 617988"/>
                  <a:gd name="connsiteY12" fmla="*/ 288395 h 633881"/>
                  <a:gd name="connsiteX13" fmla="*/ 572565 w 617988"/>
                  <a:gd name="connsiteY13" fmla="*/ 316940 h 633881"/>
                  <a:gd name="connsiteX14" fmla="*/ 569654 w 617988"/>
                  <a:gd name="connsiteY14" fmla="*/ 345815 h 633881"/>
                  <a:gd name="connsiteX15" fmla="*/ 617988 w 617988"/>
                  <a:gd name="connsiteY15" fmla="*/ 369091 h 633881"/>
                  <a:gd name="connsiteX16" fmla="*/ 540843 w 617988"/>
                  <a:gd name="connsiteY16" fmla="*/ 529284 h 633881"/>
                  <a:gd name="connsiteX17" fmla="*/ 493746 w 617988"/>
                  <a:gd name="connsiteY17" fmla="*/ 506603 h 633881"/>
                  <a:gd name="connsiteX18" fmla="*/ 454510 w 617988"/>
                  <a:gd name="connsiteY18" fmla="*/ 538975 h 633881"/>
                  <a:gd name="connsiteX19" fmla="*/ 447440 w 617988"/>
                  <a:gd name="connsiteY19" fmla="*/ 542374 h 633881"/>
                  <a:gd name="connsiteX20" fmla="*/ 459295 w 617988"/>
                  <a:gd name="connsiteY20" fmla="*/ 594316 h 633881"/>
                  <a:gd name="connsiteX21" fmla="*/ 285953 w 617988"/>
                  <a:gd name="connsiteY21" fmla="*/ 633881 h 633881"/>
                  <a:gd name="connsiteX22" fmla="*/ 273654 w 617988"/>
                  <a:gd name="connsiteY22" fmla="*/ 579996 h 633881"/>
                  <a:gd name="connsiteX23" fmla="*/ 225175 w 617988"/>
                  <a:gd name="connsiteY23" fmla="*/ 572667 h 633881"/>
                  <a:gd name="connsiteX24" fmla="*/ 217312 w 617988"/>
                  <a:gd name="connsiteY24" fmla="*/ 569232 h 633881"/>
                  <a:gd name="connsiteX25" fmla="*/ 184266 w 617988"/>
                  <a:gd name="connsiteY25" fmla="*/ 610670 h 633881"/>
                  <a:gd name="connsiteX26" fmla="*/ 45256 w 617988"/>
                  <a:gd name="connsiteY26" fmla="*/ 499814 h 633881"/>
                  <a:gd name="connsiteX27" fmla="*/ 78629 w 617988"/>
                  <a:gd name="connsiteY27" fmla="*/ 457966 h 633881"/>
                  <a:gd name="connsiteX28" fmla="*/ 58077 w 617988"/>
                  <a:gd name="connsiteY28" fmla="*/ 421167 h 633881"/>
                  <a:gd name="connsiteX29" fmla="*/ 53320 w 617988"/>
                  <a:gd name="connsiteY29" fmla="*/ 405840 h 633881"/>
                  <a:gd name="connsiteX30" fmla="*/ 0 w 617988"/>
                  <a:gd name="connsiteY30" fmla="*/ 405840 h 633881"/>
                  <a:gd name="connsiteX31" fmla="*/ 0 w 617988"/>
                  <a:gd name="connsiteY31" fmla="*/ 228040 h 633881"/>
                  <a:gd name="connsiteX32" fmla="*/ 53320 w 617988"/>
                  <a:gd name="connsiteY32" fmla="*/ 228040 h 633881"/>
                  <a:gd name="connsiteX33" fmla="*/ 58077 w 617988"/>
                  <a:gd name="connsiteY33" fmla="*/ 212714 h 633881"/>
                  <a:gd name="connsiteX34" fmla="*/ 79637 w 617988"/>
                  <a:gd name="connsiteY34" fmla="*/ 177179 h 633881"/>
                  <a:gd name="connsiteX35" fmla="*/ 45255 w 617988"/>
                  <a:gd name="connsiteY35" fmla="*/ 134066 h 633881"/>
                  <a:gd name="connsiteX36" fmla="*/ 184265 w 617988"/>
                  <a:gd name="connsiteY36" fmla="*/ 23210 h 633881"/>
                  <a:gd name="connsiteX37" fmla="*/ 217510 w 617988"/>
                  <a:gd name="connsiteY37" fmla="*/ 64898 h 633881"/>
                  <a:gd name="connsiteX38" fmla="*/ 225175 w 617988"/>
                  <a:gd name="connsiteY38" fmla="*/ 61213 h 633881"/>
                  <a:gd name="connsiteX39" fmla="*/ 273654 w 617988"/>
                  <a:gd name="connsiteY39" fmla="*/ 53884 h 63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17988" h="633881">
                    <a:moveTo>
                      <a:pt x="306653" y="188483"/>
                    </a:moveTo>
                    <a:cubicBezTo>
                      <a:pt x="233954" y="188483"/>
                      <a:pt x="175019" y="247418"/>
                      <a:pt x="175019" y="320117"/>
                    </a:cubicBezTo>
                    <a:cubicBezTo>
                      <a:pt x="175019" y="392816"/>
                      <a:pt x="233954" y="451751"/>
                      <a:pt x="306653" y="451751"/>
                    </a:cubicBezTo>
                    <a:cubicBezTo>
                      <a:pt x="379352" y="451751"/>
                      <a:pt x="438287" y="392816"/>
                      <a:pt x="438287" y="320117"/>
                    </a:cubicBezTo>
                    <a:cubicBezTo>
                      <a:pt x="438287" y="247418"/>
                      <a:pt x="379352" y="188483"/>
                      <a:pt x="306653" y="188483"/>
                    </a:cubicBezTo>
                    <a:close/>
                    <a:moveTo>
                      <a:pt x="285953" y="0"/>
                    </a:moveTo>
                    <a:lnTo>
                      <a:pt x="459295" y="39564"/>
                    </a:lnTo>
                    <a:lnTo>
                      <a:pt x="447529" y="91116"/>
                    </a:lnTo>
                    <a:lnTo>
                      <a:pt x="454510" y="94905"/>
                    </a:lnTo>
                    <a:lnTo>
                      <a:pt x="492555" y="127851"/>
                    </a:lnTo>
                    <a:lnTo>
                      <a:pt x="540843" y="104597"/>
                    </a:lnTo>
                    <a:lnTo>
                      <a:pt x="617988" y="264789"/>
                    </a:lnTo>
                    <a:lnTo>
                      <a:pt x="568969" y="288395"/>
                    </a:lnTo>
                    <a:lnTo>
                      <a:pt x="572565" y="316940"/>
                    </a:lnTo>
                    <a:lnTo>
                      <a:pt x="569654" y="345815"/>
                    </a:lnTo>
                    <a:lnTo>
                      <a:pt x="617988" y="369091"/>
                    </a:lnTo>
                    <a:lnTo>
                      <a:pt x="540843" y="529284"/>
                    </a:lnTo>
                    <a:lnTo>
                      <a:pt x="493746" y="506603"/>
                    </a:lnTo>
                    <a:lnTo>
                      <a:pt x="454510" y="538975"/>
                    </a:lnTo>
                    <a:lnTo>
                      <a:pt x="447440" y="542374"/>
                    </a:lnTo>
                    <a:lnTo>
                      <a:pt x="459295" y="594316"/>
                    </a:lnTo>
                    <a:lnTo>
                      <a:pt x="285953" y="633881"/>
                    </a:lnTo>
                    <a:lnTo>
                      <a:pt x="273654" y="579996"/>
                    </a:lnTo>
                    <a:lnTo>
                      <a:pt x="225175" y="572667"/>
                    </a:lnTo>
                    <a:lnTo>
                      <a:pt x="217312" y="569232"/>
                    </a:lnTo>
                    <a:lnTo>
                      <a:pt x="184266" y="610670"/>
                    </a:lnTo>
                    <a:lnTo>
                      <a:pt x="45256" y="499814"/>
                    </a:lnTo>
                    <a:lnTo>
                      <a:pt x="78629" y="457966"/>
                    </a:lnTo>
                    <a:lnTo>
                      <a:pt x="58077" y="421167"/>
                    </a:lnTo>
                    <a:lnTo>
                      <a:pt x="53320" y="405840"/>
                    </a:lnTo>
                    <a:lnTo>
                      <a:pt x="0" y="405840"/>
                    </a:lnTo>
                    <a:lnTo>
                      <a:pt x="0" y="228040"/>
                    </a:lnTo>
                    <a:lnTo>
                      <a:pt x="53320" y="228040"/>
                    </a:lnTo>
                    <a:lnTo>
                      <a:pt x="58077" y="212714"/>
                    </a:lnTo>
                    <a:lnTo>
                      <a:pt x="79637" y="177179"/>
                    </a:lnTo>
                    <a:lnTo>
                      <a:pt x="45255" y="134066"/>
                    </a:lnTo>
                    <a:lnTo>
                      <a:pt x="184265" y="23210"/>
                    </a:lnTo>
                    <a:lnTo>
                      <a:pt x="217510" y="64898"/>
                    </a:lnTo>
                    <a:lnTo>
                      <a:pt x="225175" y="61213"/>
                    </a:lnTo>
                    <a:lnTo>
                      <a:pt x="273654" y="5388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6794427" y="390772"/>
            <a:ext cx="4666027" cy="4022438"/>
            <a:chOff x="6244702" y="704673"/>
            <a:chExt cx="4666027" cy="4022438"/>
          </a:xfrm>
        </p:grpSpPr>
        <p:sp>
          <p:nvSpPr>
            <p:cNvPr id="35" name="等腰三角形 34"/>
            <p:cNvSpPr/>
            <p:nvPr/>
          </p:nvSpPr>
          <p:spPr>
            <a:xfrm rot="21000000">
              <a:off x="6244702" y="704673"/>
              <a:ext cx="4666027" cy="4022438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rgbClr val="553D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/>
            <p:cNvSpPr/>
            <p:nvPr/>
          </p:nvSpPr>
          <p:spPr>
            <a:xfrm rot="21300000">
              <a:off x="6244702" y="704673"/>
              <a:ext cx="4666027" cy="4022438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rgbClr val="553D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等腰三角形 36"/>
            <p:cNvSpPr/>
            <p:nvPr/>
          </p:nvSpPr>
          <p:spPr>
            <a:xfrm>
              <a:off x="6244702" y="704673"/>
              <a:ext cx="4666027" cy="4022438"/>
            </a:xfrm>
            <a:prstGeom prst="triangle">
              <a:avLst/>
            </a:prstGeom>
            <a:solidFill>
              <a:srgbClr val="553D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059425" y="1046693"/>
              <a:ext cx="1036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u="sng" dirty="0">
                  <a:solidFill>
                    <a:schemeClr val="bg1"/>
                  </a:solidFill>
                  <a:latin typeface="Broadway" panose="04040905080B02020502" pitchFamily="82" charset="0"/>
                </a:rPr>
                <a:t>2 </a:t>
              </a:r>
              <a:r>
                <a:rPr lang="en-US" altLang="zh-CN" sz="4800" dirty="0">
                  <a:solidFill>
                    <a:schemeClr val="bg1"/>
                  </a:solidFill>
                  <a:latin typeface="Broadway" panose="04040905080B02020502" pitchFamily="82" charset="0"/>
                </a:rPr>
                <a:t> </a:t>
              </a:r>
              <a:r>
                <a:rPr lang="en-US" altLang="zh-CN" sz="4800" u="sng" dirty="0">
                  <a:solidFill>
                    <a:schemeClr val="bg1"/>
                  </a:solidFill>
                  <a:latin typeface="Broadway" panose="04040905080B02020502" pitchFamily="82" charset="0"/>
                </a:rPr>
                <a:t> </a:t>
              </a:r>
              <a:endParaRPr lang="zh-CN" altLang="en-US" sz="4800" u="sng" dirty="0">
                <a:solidFill>
                  <a:schemeClr val="bg1"/>
                </a:solidFill>
                <a:latin typeface="Broadway" panose="04040905080B02020502" pitchFamily="82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819900" y="3105763"/>
              <a:ext cx="35156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Jingdong</a:t>
              </a:r>
              <a:endParaRPr lang="en-US" altLang="zh-CN" sz="280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Baidu Rice</a:t>
              </a:r>
              <a:endParaRPr lang="en-US" altLang="zh-CN" sz="2800">
                <a:solidFill>
                  <a:schemeClr val="bg1"/>
                </a:solidFill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7632700" y="2987438"/>
              <a:ext cx="1892300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6586744" y="4571806"/>
              <a:ext cx="3981938" cy="1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组合 47"/>
            <p:cNvGrpSpPr/>
            <p:nvPr/>
          </p:nvGrpSpPr>
          <p:grpSpPr>
            <a:xfrm>
              <a:off x="8144584" y="1963670"/>
              <a:ext cx="875710" cy="853820"/>
              <a:chOff x="381428" y="1534955"/>
              <a:chExt cx="1388581" cy="1388581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381428" y="1534955"/>
                <a:ext cx="1388581" cy="1388581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任意多边形 49"/>
              <p:cNvSpPr/>
              <p:nvPr/>
            </p:nvSpPr>
            <p:spPr>
              <a:xfrm rot="18825554">
                <a:off x="894545" y="1851155"/>
                <a:ext cx="469026" cy="908580"/>
              </a:xfrm>
              <a:custGeom>
                <a:avLst/>
                <a:gdLst>
                  <a:gd name="connsiteX0" fmla="*/ 235173 w 469026"/>
                  <a:gd name="connsiteY0" fmla="*/ 732025 h 908580"/>
                  <a:gd name="connsiteX1" fmla="*/ 181173 w 469026"/>
                  <a:gd name="connsiteY1" fmla="*/ 786025 h 908580"/>
                  <a:gd name="connsiteX2" fmla="*/ 235173 w 469026"/>
                  <a:gd name="connsiteY2" fmla="*/ 840025 h 908580"/>
                  <a:gd name="connsiteX3" fmla="*/ 289173 w 469026"/>
                  <a:gd name="connsiteY3" fmla="*/ 786025 h 908580"/>
                  <a:gd name="connsiteX4" fmla="*/ 235173 w 469026"/>
                  <a:gd name="connsiteY4" fmla="*/ 732025 h 908580"/>
                  <a:gd name="connsiteX5" fmla="*/ 350586 w 469026"/>
                  <a:gd name="connsiteY5" fmla="*/ 0 h 908580"/>
                  <a:gd name="connsiteX6" fmla="*/ 400339 w 469026"/>
                  <a:gd name="connsiteY6" fmla="*/ 33544 h 908580"/>
                  <a:gd name="connsiteX7" fmla="*/ 469026 w 469026"/>
                  <a:gd name="connsiteY7" fmla="*/ 199370 h 908580"/>
                  <a:gd name="connsiteX8" fmla="*/ 400339 w 469026"/>
                  <a:gd name="connsiteY8" fmla="*/ 365196 h 908580"/>
                  <a:gd name="connsiteX9" fmla="*/ 350984 w 469026"/>
                  <a:gd name="connsiteY9" fmla="*/ 398472 h 908580"/>
                  <a:gd name="connsiteX10" fmla="*/ 350984 w 469026"/>
                  <a:gd name="connsiteY10" fmla="*/ 792110 h 908580"/>
                  <a:gd name="connsiteX11" fmla="*/ 234514 w 469026"/>
                  <a:gd name="connsiteY11" fmla="*/ 908580 h 908580"/>
                  <a:gd name="connsiteX12" fmla="*/ 234514 w 469026"/>
                  <a:gd name="connsiteY12" fmla="*/ 908579 h 908580"/>
                  <a:gd name="connsiteX13" fmla="*/ 118044 w 469026"/>
                  <a:gd name="connsiteY13" fmla="*/ 792109 h 908580"/>
                  <a:gd name="connsiteX14" fmla="*/ 118044 w 469026"/>
                  <a:gd name="connsiteY14" fmla="*/ 398473 h 908580"/>
                  <a:gd name="connsiteX15" fmla="*/ 68687 w 469026"/>
                  <a:gd name="connsiteY15" fmla="*/ 365196 h 908580"/>
                  <a:gd name="connsiteX16" fmla="*/ 0 w 469026"/>
                  <a:gd name="connsiteY16" fmla="*/ 199370 h 908580"/>
                  <a:gd name="connsiteX17" fmla="*/ 68687 w 469026"/>
                  <a:gd name="connsiteY17" fmla="*/ 33544 h 908580"/>
                  <a:gd name="connsiteX18" fmla="*/ 118438 w 469026"/>
                  <a:gd name="connsiteY18" fmla="*/ 1 h 908580"/>
                  <a:gd name="connsiteX19" fmla="*/ 158312 w 469026"/>
                  <a:gd name="connsiteY19" fmla="*/ 199369 h 908580"/>
                  <a:gd name="connsiteX20" fmla="*/ 310712 w 469026"/>
                  <a:gd name="connsiteY20" fmla="*/ 199369 h 90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69026" h="908580">
                    <a:moveTo>
                      <a:pt x="235173" y="732025"/>
                    </a:moveTo>
                    <a:cubicBezTo>
                      <a:pt x="205350" y="732025"/>
                      <a:pt x="181173" y="756202"/>
                      <a:pt x="181173" y="786025"/>
                    </a:cubicBezTo>
                    <a:cubicBezTo>
                      <a:pt x="181173" y="815848"/>
                      <a:pt x="205350" y="840025"/>
                      <a:pt x="235173" y="840025"/>
                    </a:cubicBezTo>
                    <a:cubicBezTo>
                      <a:pt x="264996" y="840025"/>
                      <a:pt x="289173" y="815848"/>
                      <a:pt x="289173" y="786025"/>
                    </a:cubicBezTo>
                    <a:cubicBezTo>
                      <a:pt x="289173" y="756202"/>
                      <a:pt x="264996" y="732025"/>
                      <a:pt x="235173" y="732025"/>
                    </a:cubicBezTo>
                    <a:close/>
                    <a:moveTo>
                      <a:pt x="350586" y="0"/>
                    </a:moveTo>
                    <a:lnTo>
                      <a:pt x="400339" y="33544"/>
                    </a:lnTo>
                    <a:cubicBezTo>
                      <a:pt x="442777" y="75983"/>
                      <a:pt x="469026" y="134611"/>
                      <a:pt x="469026" y="199370"/>
                    </a:cubicBezTo>
                    <a:cubicBezTo>
                      <a:pt x="469026" y="264129"/>
                      <a:pt x="442777" y="322757"/>
                      <a:pt x="400339" y="365196"/>
                    </a:cubicBezTo>
                    <a:lnTo>
                      <a:pt x="350984" y="398472"/>
                    </a:lnTo>
                    <a:lnTo>
                      <a:pt x="350984" y="792110"/>
                    </a:lnTo>
                    <a:cubicBezTo>
                      <a:pt x="350984" y="856435"/>
                      <a:pt x="298839" y="908580"/>
                      <a:pt x="234514" y="908580"/>
                    </a:cubicBezTo>
                    <a:lnTo>
                      <a:pt x="234514" y="908579"/>
                    </a:lnTo>
                    <a:cubicBezTo>
                      <a:pt x="170189" y="908579"/>
                      <a:pt x="118044" y="856434"/>
                      <a:pt x="118044" y="792109"/>
                    </a:cubicBezTo>
                    <a:lnTo>
                      <a:pt x="118044" y="398473"/>
                    </a:lnTo>
                    <a:lnTo>
                      <a:pt x="68687" y="365196"/>
                    </a:lnTo>
                    <a:cubicBezTo>
                      <a:pt x="26249" y="322757"/>
                      <a:pt x="0" y="264129"/>
                      <a:pt x="0" y="199370"/>
                    </a:cubicBezTo>
                    <a:cubicBezTo>
                      <a:pt x="0" y="134611"/>
                      <a:pt x="26249" y="75983"/>
                      <a:pt x="68687" y="33544"/>
                    </a:cubicBezTo>
                    <a:lnTo>
                      <a:pt x="118438" y="1"/>
                    </a:lnTo>
                    <a:lnTo>
                      <a:pt x="158312" y="199369"/>
                    </a:lnTo>
                    <a:lnTo>
                      <a:pt x="310712" y="19936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5" name="文本框 74"/>
          <p:cNvSpPr txBox="1"/>
          <p:nvPr/>
        </p:nvSpPr>
        <p:spPr>
          <a:xfrm>
            <a:off x="1665050" y="253313"/>
            <a:ext cx="6148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198898"/>
                </a:solidFill>
              </a:rPr>
              <a:t>Pattern stable double super-strong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5563" y="1421957"/>
            <a:ext cx="2609102" cy="1222603"/>
            <a:chOff x="2895227" y="880169"/>
            <a:chExt cx="3515630" cy="1647394"/>
          </a:xfrm>
        </p:grpSpPr>
        <p:sp>
          <p:nvSpPr>
            <p:cNvPr id="57" name="等腰三角形 56"/>
            <p:cNvSpPr/>
            <p:nvPr/>
          </p:nvSpPr>
          <p:spPr>
            <a:xfrm rot="20423162">
              <a:off x="3580232" y="880169"/>
              <a:ext cx="1910976" cy="1647394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9" name="文本框 58"/>
            <p:cNvSpPr txBox="1"/>
            <p:nvPr/>
          </p:nvSpPr>
          <p:spPr>
            <a:xfrm rot="20298442">
              <a:off x="2895227" y="1720045"/>
              <a:ext cx="3515630" cy="6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</a:rPr>
                <a:t>1</a:t>
              </a:r>
              <a:r>
                <a:rPr lang="zh-CN" altLang="en-US" sz="2400">
                  <a:solidFill>
                    <a:schemeClr val="bg1"/>
                  </a:solidFill>
                </a:rPr>
                <a:t>Store No.</a:t>
              </a:r>
              <a:endParaRPr lang="en-US" altLang="zh-CN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 rot="1790411">
            <a:off x="5913015" y="5055892"/>
            <a:ext cx="2609102" cy="1222603"/>
            <a:chOff x="2860131" y="880169"/>
            <a:chExt cx="3515630" cy="1647394"/>
          </a:xfrm>
        </p:grpSpPr>
        <p:sp>
          <p:nvSpPr>
            <p:cNvPr id="63" name="等腰三角形 62"/>
            <p:cNvSpPr/>
            <p:nvPr/>
          </p:nvSpPr>
          <p:spPr>
            <a:xfrm rot="20423162">
              <a:off x="3580232" y="880169"/>
              <a:ext cx="1910976" cy="1647394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4" name="文本框 63"/>
            <p:cNvSpPr txBox="1"/>
            <p:nvPr/>
          </p:nvSpPr>
          <p:spPr>
            <a:xfrm rot="20298442">
              <a:off x="2860131" y="1383807"/>
              <a:ext cx="3515630" cy="1119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Suning</a:t>
              </a:r>
              <a:endParaRPr lang="en-US" altLang="zh-CN" sz="240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Tesco</a:t>
              </a:r>
              <a:endParaRPr lang="en-US" altLang="zh-CN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 rot="1110428">
            <a:off x="3956190" y="1262465"/>
            <a:ext cx="2609102" cy="1222603"/>
            <a:chOff x="2860131" y="880169"/>
            <a:chExt cx="3515630" cy="1647394"/>
          </a:xfrm>
        </p:grpSpPr>
        <p:sp>
          <p:nvSpPr>
            <p:cNvPr id="68" name="等腰三角形 67"/>
            <p:cNvSpPr/>
            <p:nvPr/>
          </p:nvSpPr>
          <p:spPr>
            <a:xfrm rot="20423162">
              <a:off x="3580232" y="880169"/>
              <a:ext cx="1910976" cy="1647394"/>
            </a:xfrm>
            <a:prstGeom prst="triangle">
              <a:avLst/>
            </a:prstGeom>
            <a:solidFill>
              <a:srgbClr val="DD6C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6" name="文本框 75"/>
            <p:cNvSpPr txBox="1"/>
            <p:nvPr/>
          </p:nvSpPr>
          <p:spPr>
            <a:xfrm rot="20298442">
              <a:off x="2860131" y="1632635"/>
              <a:ext cx="3515630" cy="6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Millet</a:t>
              </a:r>
              <a:endParaRPr lang="en-US" altLang="zh-CN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 rot="1880420">
            <a:off x="3955352" y="3090880"/>
            <a:ext cx="2609102" cy="1222603"/>
            <a:chOff x="2860131" y="880169"/>
            <a:chExt cx="3515630" cy="1647394"/>
          </a:xfrm>
        </p:grpSpPr>
        <p:sp>
          <p:nvSpPr>
            <p:cNvPr id="78" name="等腰三角形 77"/>
            <p:cNvSpPr/>
            <p:nvPr/>
          </p:nvSpPr>
          <p:spPr>
            <a:xfrm rot="20423162">
              <a:off x="3580232" y="880169"/>
              <a:ext cx="1910976" cy="1647394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9" name="文本框 78"/>
            <p:cNvSpPr txBox="1"/>
            <p:nvPr/>
          </p:nvSpPr>
          <p:spPr>
            <a:xfrm rot="20298442">
              <a:off x="2860131" y="1632635"/>
              <a:ext cx="3515630" cy="6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When when</a:t>
              </a:r>
              <a:endParaRPr lang="en-US" altLang="zh-CN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 rot="1052582">
            <a:off x="7601135" y="4561482"/>
            <a:ext cx="2609102" cy="1222603"/>
            <a:chOff x="2860131" y="880169"/>
            <a:chExt cx="3515630" cy="1647394"/>
          </a:xfrm>
        </p:grpSpPr>
        <p:sp>
          <p:nvSpPr>
            <p:cNvPr id="81" name="等腰三角形 80"/>
            <p:cNvSpPr/>
            <p:nvPr/>
          </p:nvSpPr>
          <p:spPr>
            <a:xfrm rot="20423162">
              <a:off x="3580232" y="880169"/>
              <a:ext cx="1910976" cy="1647394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2" name="文本框 81"/>
            <p:cNvSpPr txBox="1"/>
            <p:nvPr/>
          </p:nvSpPr>
          <p:spPr>
            <a:xfrm rot="20298442">
              <a:off x="2860131" y="1632636"/>
              <a:ext cx="3515630" cy="6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Uber</a:t>
              </a:r>
              <a:endParaRPr lang="en-US" altLang="zh-CN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 rot="639674">
            <a:off x="9814818" y="801812"/>
            <a:ext cx="2609102" cy="1222603"/>
            <a:chOff x="2860130" y="880169"/>
            <a:chExt cx="3515630" cy="1647394"/>
          </a:xfrm>
        </p:grpSpPr>
        <p:sp>
          <p:nvSpPr>
            <p:cNvPr id="84" name="等腰三角形 83"/>
            <p:cNvSpPr/>
            <p:nvPr/>
          </p:nvSpPr>
          <p:spPr>
            <a:xfrm rot="20423162">
              <a:off x="3580232" y="880169"/>
              <a:ext cx="1910976" cy="1647394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5" name="文本框 84"/>
            <p:cNvSpPr txBox="1"/>
            <p:nvPr/>
          </p:nvSpPr>
          <p:spPr>
            <a:xfrm rot="20298442">
              <a:off x="2860130" y="1632635"/>
              <a:ext cx="3515630" cy="6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Pat</a:t>
              </a:r>
              <a:endParaRPr lang="en-US" altLang="zh-CN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 rot="335209">
            <a:off x="5442209" y="1451045"/>
            <a:ext cx="2609102" cy="1222603"/>
            <a:chOff x="2860131" y="880169"/>
            <a:chExt cx="3515630" cy="1647394"/>
          </a:xfrm>
        </p:grpSpPr>
        <p:sp>
          <p:nvSpPr>
            <p:cNvPr id="88" name="等腰三角形 87"/>
            <p:cNvSpPr/>
            <p:nvPr/>
          </p:nvSpPr>
          <p:spPr>
            <a:xfrm rot="20423162">
              <a:off x="3580232" y="880169"/>
              <a:ext cx="1910976" cy="1647394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9" name="文本框 88"/>
            <p:cNvSpPr txBox="1"/>
            <p:nvPr/>
          </p:nvSpPr>
          <p:spPr>
            <a:xfrm rot="20298442">
              <a:off x="2860131" y="1383807"/>
              <a:ext cx="3515630" cy="1119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Gome</a:t>
              </a:r>
              <a:endParaRPr lang="en-US" altLang="zh-CN" sz="240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400">
                  <a:solidFill>
                    <a:schemeClr val="bg1"/>
                  </a:solidFill>
                </a:rPr>
                <a:t>Online</a:t>
              </a:r>
              <a:endParaRPr lang="en-US" altLang="zh-CN" sz="2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6667500" y="770096"/>
            <a:ext cx="4133850" cy="4133850"/>
            <a:chOff x="6381750" y="1133475"/>
            <a:chExt cx="4133850" cy="4133850"/>
          </a:xfrm>
        </p:grpSpPr>
        <p:sp>
          <p:nvSpPr>
            <p:cNvPr id="2" name="椭圆 1"/>
            <p:cNvSpPr/>
            <p:nvPr/>
          </p:nvSpPr>
          <p:spPr>
            <a:xfrm>
              <a:off x="6381750" y="1133475"/>
              <a:ext cx="4133850" cy="4133850"/>
            </a:xfrm>
            <a:prstGeom prst="ellipse">
              <a:avLst/>
            </a:prstGeom>
            <a:solidFill>
              <a:srgbClr val="198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等腰三角形 5"/>
            <p:cNvSpPr/>
            <p:nvPr/>
          </p:nvSpPr>
          <p:spPr>
            <a:xfrm rot="10800000">
              <a:off x="6672263" y="2178106"/>
              <a:ext cx="3552824" cy="3062778"/>
            </a:xfrm>
            <a:prstGeom prst="triangl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2263" y="1133475"/>
              <a:ext cx="3552825" cy="3114675"/>
            </a:xfrm>
            <a:prstGeom prst="triangle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>
            <a:off x="1600199" y="2590800"/>
            <a:ext cx="3457576" cy="0"/>
          </a:xfrm>
          <a:prstGeom prst="line">
            <a:avLst/>
          </a:prstGeom>
          <a:ln w="38100">
            <a:solidFill>
              <a:srgbClr val="553D4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404010" y="1419696"/>
            <a:ext cx="2105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53D43"/>
                </a:solidFill>
              </a:rPr>
              <a:t>Interests</a:t>
            </a:r>
          </a:p>
        </p:txBody>
      </p:sp>
      <p:sp>
        <p:nvSpPr>
          <p:cNvPr id="11" name="矩形 10"/>
          <p:cNvSpPr/>
          <p:nvPr/>
        </p:nvSpPr>
        <p:spPr>
          <a:xfrm>
            <a:off x="1468100" y="2015022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198898"/>
                </a:solidFill>
              </a:rPr>
              <a:t>There is no eternal enemy.</a:t>
            </a:r>
          </a:p>
        </p:txBody>
      </p:sp>
      <p:sp>
        <p:nvSpPr>
          <p:cNvPr id="13" name="矩形 12"/>
          <p:cNvSpPr/>
          <p:nvPr/>
        </p:nvSpPr>
        <p:spPr>
          <a:xfrm>
            <a:off x="1467892" y="2733602"/>
            <a:ext cx="49090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/>
              <a:t>Drops</a:t>
            </a:r>
            <a:r>
              <a:rPr lang="en-US" altLang="zh-CN" sz="3200" dirty="0"/>
              <a:t>&amp;</a:t>
            </a:r>
            <a:r>
              <a:rPr lang="zh-CN" altLang="en-US" sz="3200" dirty="0"/>
              <a:t>Express</a:t>
            </a:r>
            <a:endParaRPr lang="en-US" altLang="zh-CN" sz="3200" dirty="0"/>
          </a:p>
          <a:p>
            <a:r>
              <a:rPr lang="en-US" altLang="zh-CN" sz="3200" dirty="0"/>
              <a:t>58</a:t>
            </a:r>
            <a:r>
              <a:rPr lang="zh-CN" altLang="en-US" sz="3200" dirty="0"/>
              <a:t>Same city</a:t>
            </a:r>
            <a:r>
              <a:rPr lang="en-US" altLang="zh-CN" sz="3200" dirty="0"/>
              <a:t>&amp;</a:t>
            </a:r>
            <a:r>
              <a:rPr lang="zh-CN" altLang="en-US" sz="3200" dirty="0"/>
              <a:t>Catch-up net</a:t>
            </a:r>
            <a:endParaRPr lang="en-US" altLang="zh-CN" sz="3200" dirty="0"/>
          </a:p>
          <a:p>
            <a:r>
              <a:rPr lang="zh-CN" altLang="en-US" sz="3200" dirty="0"/>
              <a:t>U.S. Mission</a:t>
            </a:r>
            <a:r>
              <a:rPr lang="en-US" altLang="zh-CN" sz="3200" dirty="0"/>
              <a:t>&amp;</a:t>
            </a:r>
            <a:r>
              <a:rPr lang="zh-CN" altLang="en-US" sz="3200" dirty="0"/>
              <a:t>Public Reviews</a:t>
            </a:r>
            <a:endParaRPr lang="en-US" altLang="zh-CN" sz="3200" dirty="0"/>
          </a:p>
          <a:p>
            <a:r>
              <a:rPr lang="zh-CN" altLang="en-US" sz="3200" dirty="0"/>
              <a:t>Ctrip</a:t>
            </a:r>
            <a:r>
              <a:rPr lang="en-US" altLang="zh-CN" sz="3200" dirty="0"/>
              <a:t>&amp;</a:t>
            </a:r>
            <a:r>
              <a:rPr lang="zh-CN" altLang="en-US" sz="3200" dirty="0"/>
              <a:t>Where to</a:t>
            </a:r>
            <a:endParaRPr lang="en-US" altLang="zh-CN" sz="3200" dirty="0"/>
          </a:p>
          <a:p>
            <a:r>
              <a:rPr lang="zh-CN" altLang="en-US" sz="3200" dirty="0"/>
              <a:t>Ali</a:t>
            </a:r>
            <a:r>
              <a:rPr lang="en-US" altLang="zh-CN" sz="3200" dirty="0"/>
              <a:t>&amp;</a:t>
            </a:r>
            <a:r>
              <a:rPr lang="zh-CN" altLang="en-US" sz="3200" dirty="0"/>
              <a:t>Youku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665051" y="253313"/>
            <a:ext cx="5488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198898"/>
                </a:solidFill>
              </a:rPr>
              <a:t>Change strategy: mergers, acquisitions, acquisitions</a:t>
            </a:r>
            <a:endParaRPr lang="zh-CN" altLang="en-US" sz="3200" dirty="0">
              <a:solidFill>
                <a:srgbClr val="1988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14="http://schemas.microsoft.com/office/drawing/2010/main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65051" y="253313"/>
            <a:ext cx="7608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198898"/>
                </a:solidFill>
              </a:rPr>
              <a:t>Changes brought about in e-commerce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624789" y="2154703"/>
            <a:ext cx="998538" cy="996950"/>
            <a:chOff x="4070350" y="5184775"/>
            <a:chExt cx="998538" cy="996950"/>
          </a:xfrm>
        </p:grpSpPr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4070350" y="5184775"/>
              <a:ext cx="998538" cy="9969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205288" y="5586413"/>
              <a:ext cx="860425" cy="590550"/>
            </a:xfrm>
            <a:custGeom>
              <a:avLst/>
              <a:gdLst>
                <a:gd name="T0" fmla="*/ 156 w 306"/>
                <a:gd name="T1" fmla="*/ 210 h 210"/>
                <a:gd name="T2" fmla="*/ 15 w 306"/>
                <a:gd name="T3" fmla="*/ 69 h 210"/>
                <a:gd name="T4" fmla="*/ 0 w 306"/>
                <a:gd name="T5" fmla="*/ 0 h 210"/>
                <a:gd name="T6" fmla="*/ 20 w 306"/>
                <a:gd name="T7" fmla="*/ 0 h 210"/>
                <a:gd name="T8" fmla="*/ 34 w 306"/>
                <a:gd name="T9" fmla="*/ 14 h 210"/>
                <a:gd name="T10" fmla="*/ 38 w 306"/>
                <a:gd name="T11" fmla="*/ 0 h 210"/>
                <a:gd name="T12" fmla="*/ 58 w 306"/>
                <a:gd name="T13" fmla="*/ 0 h 210"/>
                <a:gd name="T14" fmla="*/ 73 w 306"/>
                <a:gd name="T15" fmla="*/ 15 h 210"/>
                <a:gd name="T16" fmla="*/ 76 w 306"/>
                <a:gd name="T17" fmla="*/ 0 h 210"/>
                <a:gd name="T18" fmla="*/ 96 w 306"/>
                <a:gd name="T19" fmla="*/ 0 h 210"/>
                <a:gd name="T20" fmla="*/ 104 w 306"/>
                <a:gd name="T21" fmla="*/ 8 h 210"/>
                <a:gd name="T22" fmla="*/ 104 w 306"/>
                <a:gd name="T23" fmla="*/ 0 h 210"/>
                <a:gd name="T24" fmla="*/ 125 w 306"/>
                <a:gd name="T25" fmla="*/ 0 h 210"/>
                <a:gd name="T26" fmla="*/ 161 w 306"/>
                <a:gd name="T27" fmla="*/ 36 h 210"/>
                <a:gd name="T28" fmla="*/ 163 w 306"/>
                <a:gd name="T29" fmla="*/ 36 h 210"/>
                <a:gd name="T30" fmla="*/ 172 w 306"/>
                <a:gd name="T31" fmla="*/ 46 h 210"/>
                <a:gd name="T32" fmla="*/ 172 w 306"/>
                <a:gd name="T33" fmla="*/ 0 h 210"/>
                <a:gd name="T34" fmla="*/ 225 w 306"/>
                <a:gd name="T35" fmla="*/ 0 h 210"/>
                <a:gd name="T36" fmla="*/ 237 w 306"/>
                <a:gd name="T37" fmla="*/ 12 h 210"/>
                <a:gd name="T38" fmla="*/ 237 w 306"/>
                <a:gd name="T39" fmla="*/ 0 h 210"/>
                <a:gd name="T40" fmla="*/ 259 w 306"/>
                <a:gd name="T41" fmla="*/ 0 h 210"/>
                <a:gd name="T42" fmla="*/ 306 w 306"/>
                <a:gd name="T43" fmla="*/ 48 h 210"/>
                <a:gd name="T44" fmla="*/ 156 w 306"/>
                <a:gd name="T45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6" h="210">
                  <a:moveTo>
                    <a:pt x="156" y="210"/>
                  </a:moveTo>
                  <a:cubicBezTo>
                    <a:pt x="15" y="69"/>
                    <a:pt x="15" y="69"/>
                    <a:pt x="15" y="6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63" y="36"/>
                    <a:pt x="163" y="36"/>
                    <a:pt x="163" y="36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37" y="12"/>
                    <a:pt x="237" y="12"/>
                    <a:pt x="237" y="12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306" y="48"/>
                    <a:pt x="306" y="48"/>
                    <a:pt x="306" y="48"/>
                  </a:cubicBezTo>
                  <a:cubicBezTo>
                    <a:pt x="300" y="130"/>
                    <a:pt x="237" y="197"/>
                    <a:pt x="156" y="21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92"/>
            <p:cNvSpPr>
              <a:spLocks noEditPoints="1"/>
            </p:cNvSpPr>
            <p:nvPr/>
          </p:nvSpPr>
          <p:spPr bwMode="auto">
            <a:xfrm>
              <a:off x="4205288" y="5586413"/>
              <a:ext cx="728663" cy="193675"/>
            </a:xfrm>
            <a:custGeom>
              <a:avLst/>
              <a:gdLst>
                <a:gd name="T0" fmla="*/ 0 w 459"/>
                <a:gd name="T1" fmla="*/ 0 h 122"/>
                <a:gd name="T2" fmla="*/ 36 w 459"/>
                <a:gd name="T3" fmla="*/ 0 h 122"/>
                <a:gd name="T4" fmla="*/ 48 w 459"/>
                <a:gd name="T5" fmla="*/ 67 h 122"/>
                <a:gd name="T6" fmla="*/ 68 w 459"/>
                <a:gd name="T7" fmla="*/ 0 h 122"/>
                <a:gd name="T8" fmla="*/ 103 w 459"/>
                <a:gd name="T9" fmla="*/ 0 h 122"/>
                <a:gd name="T10" fmla="*/ 123 w 459"/>
                <a:gd name="T11" fmla="*/ 67 h 122"/>
                <a:gd name="T12" fmla="*/ 135 w 459"/>
                <a:gd name="T13" fmla="*/ 0 h 122"/>
                <a:gd name="T14" fmla="*/ 170 w 459"/>
                <a:gd name="T15" fmla="*/ 0 h 122"/>
                <a:gd name="T16" fmla="*/ 144 w 459"/>
                <a:gd name="T17" fmla="*/ 122 h 122"/>
                <a:gd name="T18" fmla="*/ 107 w 459"/>
                <a:gd name="T19" fmla="*/ 122 h 122"/>
                <a:gd name="T20" fmla="*/ 85 w 459"/>
                <a:gd name="T21" fmla="*/ 46 h 122"/>
                <a:gd name="T22" fmla="*/ 64 w 459"/>
                <a:gd name="T23" fmla="*/ 122 h 122"/>
                <a:gd name="T24" fmla="*/ 27 w 459"/>
                <a:gd name="T25" fmla="*/ 122 h 122"/>
                <a:gd name="T26" fmla="*/ 0 w 459"/>
                <a:gd name="T27" fmla="*/ 0 h 122"/>
                <a:gd name="T28" fmla="*/ 0 w 459"/>
                <a:gd name="T29" fmla="*/ 0 h 122"/>
                <a:gd name="T30" fmla="*/ 184 w 459"/>
                <a:gd name="T31" fmla="*/ 0 h 122"/>
                <a:gd name="T32" fmla="*/ 222 w 459"/>
                <a:gd name="T33" fmla="*/ 0 h 122"/>
                <a:gd name="T34" fmla="*/ 222 w 459"/>
                <a:gd name="T35" fmla="*/ 122 h 122"/>
                <a:gd name="T36" fmla="*/ 184 w 459"/>
                <a:gd name="T37" fmla="*/ 122 h 122"/>
                <a:gd name="T38" fmla="*/ 184 w 459"/>
                <a:gd name="T39" fmla="*/ 0 h 122"/>
                <a:gd name="T40" fmla="*/ 184 w 459"/>
                <a:gd name="T41" fmla="*/ 0 h 122"/>
                <a:gd name="T42" fmla="*/ 239 w 459"/>
                <a:gd name="T43" fmla="*/ 64 h 122"/>
                <a:gd name="T44" fmla="*/ 289 w 459"/>
                <a:gd name="T45" fmla="*/ 64 h 122"/>
                <a:gd name="T46" fmla="*/ 289 w 459"/>
                <a:gd name="T47" fmla="*/ 90 h 122"/>
                <a:gd name="T48" fmla="*/ 239 w 459"/>
                <a:gd name="T49" fmla="*/ 90 h 122"/>
                <a:gd name="T50" fmla="*/ 239 w 459"/>
                <a:gd name="T51" fmla="*/ 64 h 122"/>
                <a:gd name="T52" fmla="*/ 239 w 459"/>
                <a:gd name="T53" fmla="*/ 64 h 122"/>
                <a:gd name="T54" fmla="*/ 305 w 459"/>
                <a:gd name="T55" fmla="*/ 0 h 122"/>
                <a:gd name="T56" fmla="*/ 399 w 459"/>
                <a:gd name="T57" fmla="*/ 0 h 122"/>
                <a:gd name="T58" fmla="*/ 399 w 459"/>
                <a:gd name="T59" fmla="*/ 27 h 122"/>
                <a:gd name="T60" fmla="*/ 344 w 459"/>
                <a:gd name="T61" fmla="*/ 27 h 122"/>
                <a:gd name="T62" fmla="*/ 344 w 459"/>
                <a:gd name="T63" fmla="*/ 48 h 122"/>
                <a:gd name="T64" fmla="*/ 390 w 459"/>
                <a:gd name="T65" fmla="*/ 48 h 122"/>
                <a:gd name="T66" fmla="*/ 390 w 459"/>
                <a:gd name="T67" fmla="*/ 73 h 122"/>
                <a:gd name="T68" fmla="*/ 344 w 459"/>
                <a:gd name="T69" fmla="*/ 73 h 122"/>
                <a:gd name="T70" fmla="*/ 344 w 459"/>
                <a:gd name="T71" fmla="*/ 122 h 122"/>
                <a:gd name="T72" fmla="*/ 305 w 459"/>
                <a:gd name="T73" fmla="*/ 122 h 122"/>
                <a:gd name="T74" fmla="*/ 305 w 459"/>
                <a:gd name="T75" fmla="*/ 0 h 122"/>
                <a:gd name="T76" fmla="*/ 305 w 459"/>
                <a:gd name="T77" fmla="*/ 0 h 122"/>
                <a:gd name="T78" fmla="*/ 420 w 459"/>
                <a:gd name="T79" fmla="*/ 0 h 122"/>
                <a:gd name="T80" fmla="*/ 459 w 459"/>
                <a:gd name="T81" fmla="*/ 0 h 122"/>
                <a:gd name="T82" fmla="*/ 459 w 459"/>
                <a:gd name="T83" fmla="*/ 122 h 122"/>
                <a:gd name="T84" fmla="*/ 420 w 459"/>
                <a:gd name="T85" fmla="*/ 122 h 122"/>
                <a:gd name="T86" fmla="*/ 420 w 459"/>
                <a:gd name="T87" fmla="*/ 0 h 122"/>
                <a:gd name="T88" fmla="*/ 420 w 459"/>
                <a:gd name="T8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59" h="122">
                  <a:moveTo>
                    <a:pt x="0" y="0"/>
                  </a:moveTo>
                  <a:lnTo>
                    <a:pt x="36" y="0"/>
                  </a:lnTo>
                  <a:lnTo>
                    <a:pt x="48" y="67"/>
                  </a:lnTo>
                  <a:lnTo>
                    <a:pt x="68" y="0"/>
                  </a:lnTo>
                  <a:lnTo>
                    <a:pt x="103" y="0"/>
                  </a:lnTo>
                  <a:lnTo>
                    <a:pt x="123" y="67"/>
                  </a:lnTo>
                  <a:lnTo>
                    <a:pt x="135" y="0"/>
                  </a:lnTo>
                  <a:lnTo>
                    <a:pt x="170" y="0"/>
                  </a:lnTo>
                  <a:lnTo>
                    <a:pt x="144" y="122"/>
                  </a:lnTo>
                  <a:lnTo>
                    <a:pt x="107" y="122"/>
                  </a:lnTo>
                  <a:lnTo>
                    <a:pt x="85" y="46"/>
                  </a:lnTo>
                  <a:lnTo>
                    <a:pt x="64" y="122"/>
                  </a:lnTo>
                  <a:lnTo>
                    <a:pt x="27" y="122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84" y="0"/>
                  </a:moveTo>
                  <a:lnTo>
                    <a:pt x="222" y="0"/>
                  </a:lnTo>
                  <a:lnTo>
                    <a:pt x="222" y="122"/>
                  </a:lnTo>
                  <a:lnTo>
                    <a:pt x="184" y="122"/>
                  </a:lnTo>
                  <a:lnTo>
                    <a:pt x="184" y="0"/>
                  </a:lnTo>
                  <a:lnTo>
                    <a:pt x="184" y="0"/>
                  </a:lnTo>
                  <a:close/>
                  <a:moveTo>
                    <a:pt x="239" y="64"/>
                  </a:moveTo>
                  <a:lnTo>
                    <a:pt x="289" y="64"/>
                  </a:lnTo>
                  <a:lnTo>
                    <a:pt x="289" y="90"/>
                  </a:lnTo>
                  <a:lnTo>
                    <a:pt x="239" y="90"/>
                  </a:lnTo>
                  <a:lnTo>
                    <a:pt x="239" y="64"/>
                  </a:lnTo>
                  <a:lnTo>
                    <a:pt x="239" y="64"/>
                  </a:lnTo>
                  <a:close/>
                  <a:moveTo>
                    <a:pt x="305" y="0"/>
                  </a:moveTo>
                  <a:lnTo>
                    <a:pt x="399" y="0"/>
                  </a:lnTo>
                  <a:lnTo>
                    <a:pt x="399" y="27"/>
                  </a:lnTo>
                  <a:lnTo>
                    <a:pt x="344" y="27"/>
                  </a:lnTo>
                  <a:lnTo>
                    <a:pt x="344" y="48"/>
                  </a:lnTo>
                  <a:lnTo>
                    <a:pt x="390" y="48"/>
                  </a:lnTo>
                  <a:lnTo>
                    <a:pt x="390" y="73"/>
                  </a:lnTo>
                  <a:lnTo>
                    <a:pt x="344" y="73"/>
                  </a:lnTo>
                  <a:lnTo>
                    <a:pt x="344" y="122"/>
                  </a:lnTo>
                  <a:lnTo>
                    <a:pt x="305" y="122"/>
                  </a:lnTo>
                  <a:lnTo>
                    <a:pt x="305" y="0"/>
                  </a:lnTo>
                  <a:lnTo>
                    <a:pt x="305" y="0"/>
                  </a:lnTo>
                  <a:close/>
                  <a:moveTo>
                    <a:pt x="420" y="0"/>
                  </a:moveTo>
                  <a:lnTo>
                    <a:pt x="459" y="0"/>
                  </a:lnTo>
                  <a:lnTo>
                    <a:pt x="459" y="122"/>
                  </a:lnTo>
                  <a:lnTo>
                    <a:pt x="420" y="122"/>
                  </a:lnTo>
                  <a:lnTo>
                    <a:pt x="420" y="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2663830" y="3706814"/>
            <a:ext cx="1334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/>
              <a:t>Mobile</a:t>
            </a:r>
            <a:endParaRPr lang="zh-CN" altLang="en-US" sz="28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277519" y="2141676"/>
            <a:ext cx="996950" cy="998537"/>
            <a:chOff x="2930525" y="4043363"/>
            <a:chExt cx="996950" cy="998537"/>
          </a:xfrm>
        </p:grpSpPr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2930525" y="4043363"/>
              <a:ext cx="996950" cy="998537"/>
            </a:xfrm>
            <a:prstGeom prst="ellipse">
              <a:avLst/>
            </a:prstGeom>
            <a:solidFill>
              <a:srgbClr val="F25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3101975" y="4214813"/>
              <a:ext cx="822325" cy="823912"/>
            </a:xfrm>
            <a:custGeom>
              <a:avLst/>
              <a:gdLst>
                <a:gd name="T0" fmla="*/ 199 w 293"/>
                <a:gd name="T1" fmla="*/ 34 h 293"/>
                <a:gd name="T2" fmla="*/ 190 w 293"/>
                <a:gd name="T3" fmla="*/ 27 h 293"/>
                <a:gd name="T4" fmla="*/ 182 w 293"/>
                <a:gd name="T5" fmla="*/ 20 h 293"/>
                <a:gd name="T6" fmla="*/ 172 w 293"/>
                <a:gd name="T7" fmla="*/ 14 h 293"/>
                <a:gd name="T8" fmla="*/ 162 w 293"/>
                <a:gd name="T9" fmla="*/ 9 h 293"/>
                <a:gd name="T10" fmla="*/ 151 w 293"/>
                <a:gd name="T11" fmla="*/ 5 h 293"/>
                <a:gd name="T12" fmla="*/ 140 w 293"/>
                <a:gd name="T13" fmla="*/ 2 h 293"/>
                <a:gd name="T14" fmla="*/ 128 w 293"/>
                <a:gd name="T15" fmla="*/ 1 h 293"/>
                <a:gd name="T16" fmla="*/ 117 w 293"/>
                <a:gd name="T17" fmla="*/ 0 h 293"/>
                <a:gd name="T18" fmla="*/ 105 w 293"/>
                <a:gd name="T19" fmla="*/ 1 h 293"/>
                <a:gd name="T20" fmla="*/ 93 w 293"/>
                <a:gd name="T21" fmla="*/ 2 h 293"/>
                <a:gd name="T22" fmla="*/ 82 w 293"/>
                <a:gd name="T23" fmla="*/ 5 h 293"/>
                <a:gd name="T24" fmla="*/ 71 w 293"/>
                <a:gd name="T25" fmla="*/ 9 h 293"/>
                <a:gd name="T26" fmla="*/ 61 w 293"/>
                <a:gd name="T27" fmla="*/ 14 h 293"/>
                <a:gd name="T28" fmla="*/ 52 w 293"/>
                <a:gd name="T29" fmla="*/ 20 h 293"/>
                <a:gd name="T30" fmla="*/ 43 w 293"/>
                <a:gd name="T31" fmla="*/ 27 h 293"/>
                <a:gd name="T32" fmla="*/ 34 w 293"/>
                <a:gd name="T33" fmla="*/ 34 h 293"/>
                <a:gd name="T34" fmla="*/ 27 w 293"/>
                <a:gd name="T35" fmla="*/ 42 h 293"/>
                <a:gd name="T36" fmla="*/ 20 w 293"/>
                <a:gd name="T37" fmla="*/ 51 h 293"/>
                <a:gd name="T38" fmla="*/ 14 w 293"/>
                <a:gd name="T39" fmla="*/ 61 h 293"/>
                <a:gd name="T40" fmla="*/ 9 w 293"/>
                <a:gd name="T41" fmla="*/ 71 h 293"/>
                <a:gd name="T42" fmla="*/ 6 w 293"/>
                <a:gd name="T43" fmla="*/ 82 h 293"/>
                <a:gd name="T44" fmla="*/ 3 w 293"/>
                <a:gd name="T45" fmla="*/ 93 h 293"/>
                <a:gd name="T46" fmla="*/ 1 w 293"/>
                <a:gd name="T47" fmla="*/ 104 h 293"/>
                <a:gd name="T48" fmla="*/ 0 w 293"/>
                <a:gd name="T49" fmla="*/ 116 h 293"/>
                <a:gd name="T50" fmla="*/ 1 w 293"/>
                <a:gd name="T51" fmla="*/ 128 h 293"/>
                <a:gd name="T52" fmla="*/ 3 w 293"/>
                <a:gd name="T53" fmla="*/ 140 h 293"/>
                <a:gd name="T54" fmla="*/ 6 w 293"/>
                <a:gd name="T55" fmla="*/ 151 h 293"/>
                <a:gd name="T56" fmla="*/ 9 w 293"/>
                <a:gd name="T57" fmla="*/ 161 h 293"/>
                <a:gd name="T58" fmla="*/ 14 w 293"/>
                <a:gd name="T59" fmla="*/ 172 h 293"/>
                <a:gd name="T60" fmla="*/ 20 w 293"/>
                <a:gd name="T61" fmla="*/ 181 h 293"/>
                <a:gd name="T62" fmla="*/ 27 w 293"/>
                <a:gd name="T63" fmla="*/ 190 h 293"/>
                <a:gd name="T64" fmla="*/ 34 w 293"/>
                <a:gd name="T65" fmla="*/ 198 h 293"/>
                <a:gd name="T66" fmla="*/ 293 w 293"/>
                <a:gd name="T67" fmla="*/ 12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3" h="293">
                  <a:moveTo>
                    <a:pt x="293" y="129"/>
                  </a:moveTo>
                  <a:cubicBezTo>
                    <a:pt x="199" y="34"/>
                    <a:pt x="199" y="34"/>
                    <a:pt x="199" y="34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0" y="27"/>
                    <a:pt x="190" y="27"/>
                    <a:pt x="190" y="27"/>
                  </a:cubicBezTo>
                  <a:cubicBezTo>
                    <a:pt x="186" y="23"/>
                    <a:pt x="186" y="23"/>
                    <a:pt x="186" y="23"/>
                  </a:cubicBezTo>
                  <a:cubicBezTo>
                    <a:pt x="182" y="20"/>
                    <a:pt x="182" y="20"/>
                    <a:pt x="182" y="20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57" y="7"/>
                    <a:pt x="157" y="7"/>
                    <a:pt x="157" y="7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34" y="1"/>
                    <a:pt x="134" y="1"/>
                    <a:pt x="134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3" y="2"/>
                    <a:pt x="93" y="2"/>
                    <a:pt x="93" y="2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34"/>
                    <a:pt x="2" y="134"/>
                    <a:pt x="2" y="134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7" y="176"/>
                    <a:pt x="17" y="176"/>
                    <a:pt x="17" y="176"/>
                  </a:cubicBezTo>
                  <a:cubicBezTo>
                    <a:pt x="20" y="181"/>
                    <a:pt x="20" y="181"/>
                    <a:pt x="20" y="181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7" y="190"/>
                    <a:pt x="27" y="190"/>
                    <a:pt x="27" y="190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129" y="293"/>
                    <a:pt x="129" y="293"/>
                    <a:pt x="129" y="293"/>
                  </a:cubicBezTo>
                  <a:cubicBezTo>
                    <a:pt x="217" y="287"/>
                    <a:pt x="287" y="217"/>
                    <a:pt x="293" y="129"/>
                  </a:cubicBezTo>
                  <a:close/>
                </a:path>
              </a:pathLst>
            </a:custGeom>
            <a:solidFill>
              <a:srgbClr val="BF3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67"/>
            <p:cNvSpPr>
              <a:spLocks noEditPoints="1"/>
            </p:cNvSpPr>
            <p:nvPr/>
          </p:nvSpPr>
          <p:spPr bwMode="auto">
            <a:xfrm>
              <a:off x="3101975" y="4214813"/>
              <a:ext cx="654050" cy="652462"/>
            </a:xfrm>
            <a:custGeom>
              <a:avLst/>
              <a:gdLst>
                <a:gd name="T0" fmla="*/ 117 w 233"/>
                <a:gd name="T1" fmla="*/ 0 h 232"/>
                <a:gd name="T2" fmla="*/ 233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7 w 233"/>
                <a:gd name="T9" fmla="*/ 0 h 232"/>
                <a:gd name="T10" fmla="*/ 112 w 233"/>
                <a:gd name="T11" fmla="*/ 156 h 232"/>
                <a:gd name="T12" fmla="*/ 47 w 233"/>
                <a:gd name="T13" fmla="*/ 156 h 232"/>
                <a:gd name="T14" fmla="*/ 54 w 233"/>
                <a:gd name="T15" fmla="*/ 138 h 232"/>
                <a:gd name="T16" fmla="*/ 75 w 233"/>
                <a:gd name="T17" fmla="*/ 118 h 232"/>
                <a:gd name="T18" fmla="*/ 87 w 233"/>
                <a:gd name="T19" fmla="*/ 107 h 232"/>
                <a:gd name="T20" fmla="*/ 90 w 233"/>
                <a:gd name="T21" fmla="*/ 100 h 232"/>
                <a:gd name="T22" fmla="*/ 87 w 233"/>
                <a:gd name="T23" fmla="*/ 94 h 232"/>
                <a:gd name="T24" fmla="*/ 81 w 233"/>
                <a:gd name="T25" fmla="*/ 91 h 232"/>
                <a:gd name="T26" fmla="*/ 74 w 233"/>
                <a:gd name="T27" fmla="*/ 94 h 232"/>
                <a:gd name="T28" fmla="*/ 70 w 233"/>
                <a:gd name="T29" fmla="*/ 103 h 232"/>
                <a:gd name="T30" fmla="*/ 48 w 233"/>
                <a:gd name="T31" fmla="*/ 101 h 232"/>
                <a:gd name="T32" fmla="*/ 53 w 233"/>
                <a:gd name="T33" fmla="*/ 87 h 232"/>
                <a:gd name="T34" fmla="*/ 63 w 233"/>
                <a:gd name="T35" fmla="*/ 79 h 232"/>
                <a:gd name="T36" fmla="*/ 80 w 233"/>
                <a:gd name="T37" fmla="*/ 76 h 232"/>
                <a:gd name="T38" fmla="*/ 98 w 233"/>
                <a:gd name="T39" fmla="*/ 79 h 232"/>
                <a:gd name="T40" fmla="*/ 108 w 233"/>
                <a:gd name="T41" fmla="*/ 87 h 232"/>
                <a:gd name="T42" fmla="*/ 112 w 233"/>
                <a:gd name="T43" fmla="*/ 99 h 232"/>
                <a:gd name="T44" fmla="*/ 108 w 233"/>
                <a:gd name="T45" fmla="*/ 113 h 232"/>
                <a:gd name="T46" fmla="*/ 92 w 233"/>
                <a:gd name="T47" fmla="*/ 127 h 232"/>
                <a:gd name="T48" fmla="*/ 83 w 233"/>
                <a:gd name="T49" fmla="*/ 134 h 232"/>
                <a:gd name="T50" fmla="*/ 78 w 233"/>
                <a:gd name="T51" fmla="*/ 138 h 232"/>
                <a:gd name="T52" fmla="*/ 112 w 233"/>
                <a:gd name="T53" fmla="*/ 138 h 232"/>
                <a:gd name="T54" fmla="*/ 112 w 233"/>
                <a:gd name="T55" fmla="*/ 156 h 232"/>
                <a:gd name="T56" fmla="*/ 159 w 233"/>
                <a:gd name="T57" fmla="*/ 141 h 232"/>
                <a:gd name="T58" fmla="*/ 119 w 233"/>
                <a:gd name="T59" fmla="*/ 141 h 232"/>
                <a:gd name="T60" fmla="*/ 119 w 233"/>
                <a:gd name="T61" fmla="*/ 124 h 232"/>
                <a:gd name="T62" fmla="*/ 159 w 233"/>
                <a:gd name="T63" fmla="*/ 76 h 232"/>
                <a:gd name="T64" fmla="*/ 178 w 233"/>
                <a:gd name="T65" fmla="*/ 76 h 232"/>
                <a:gd name="T66" fmla="*/ 178 w 233"/>
                <a:gd name="T67" fmla="*/ 125 h 232"/>
                <a:gd name="T68" fmla="*/ 188 w 233"/>
                <a:gd name="T69" fmla="*/ 125 h 232"/>
                <a:gd name="T70" fmla="*/ 188 w 233"/>
                <a:gd name="T71" fmla="*/ 141 h 232"/>
                <a:gd name="T72" fmla="*/ 178 w 233"/>
                <a:gd name="T73" fmla="*/ 141 h 232"/>
                <a:gd name="T74" fmla="*/ 178 w 233"/>
                <a:gd name="T75" fmla="*/ 156 h 232"/>
                <a:gd name="T76" fmla="*/ 159 w 233"/>
                <a:gd name="T77" fmla="*/ 156 h 232"/>
                <a:gd name="T78" fmla="*/ 159 w 233"/>
                <a:gd name="T79" fmla="*/ 141 h 232"/>
                <a:gd name="T80" fmla="*/ 159 w 233"/>
                <a:gd name="T81" fmla="*/ 125 h 232"/>
                <a:gd name="T82" fmla="*/ 159 w 233"/>
                <a:gd name="T83" fmla="*/ 100 h 232"/>
                <a:gd name="T84" fmla="*/ 138 w 233"/>
                <a:gd name="T85" fmla="*/ 125 h 232"/>
                <a:gd name="T86" fmla="*/ 159 w 233"/>
                <a:gd name="T87" fmla="*/ 125 h 232"/>
                <a:gd name="T88" fmla="*/ 117 w 233"/>
                <a:gd name="T89" fmla="*/ 8 h 232"/>
                <a:gd name="T90" fmla="*/ 9 w 233"/>
                <a:gd name="T91" fmla="*/ 116 h 232"/>
                <a:gd name="T92" fmla="*/ 117 w 233"/>
                <a:gd name="T93" fmla="*/ 224 h 232"/>
                <a:gd name="T94" fmla="*/ 224 w 233"/>
                <a:gd name="T95" fmla="*/ 116 h 232"/>
                <a:gd name="T96" fmla="*/ 117 w 233"/>
                <a:gd name="T97" fmla="*/ 8 h 232"/>
                <a:gd name="T98" fmla="*/ 117 w 233"/>
                <a:gd name="T99" fmla="*/ 13 h 232"/>
                <a:gd name="T100" fmla="*/ 13 w 233"/>
                <a:gd name="T101" fmla="*/ 116 h 232"/>
                <a:gd name="T102" fmla="*/ 117 w 233"/>
                <a:gd name="T103" fmla="*/ 220 h 232"/>
                <a:gd name="T104" fmla="*/ 220 w 233"/>
                <a:gd name="T105" fmla="*/ 116 h 232"/>
                <a:gd name="T106" fmla="*/ 117 w 233"/>
                <a:gd name="T107" fmla="*/ 1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3" h="232">
                  <a:moveTo>
                    <a:pt x="117" y="0"/>
                  </a:moveTo>
                  <a:cubicBezTo>
                    <a:pt x="181" y="0"/>
                    <a:pt x="233" y="52"/>
                    <a:pt x="233" y="116"/>
                  </a:cubicBezTo>
                  <a:cubicBezTo>
                    <a:pt x="233" y="180"/>
                    <a:pt x="181" y="232"/>
                    <a:pt x="117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7" y="0"/>
                  </a:cubicBezTo>
                  <a:close/>
                  <a:moveTo>
                    <a:pt x="112" y="156"/>
                  </a:moveTo>
                  <a:cubicBezTo>
                    <a:pt x="47" y="156"/>
                    <a:pt x="47" y="156"/>
                    <a:pt x="47" y="156"/>
                  </a:cubicBezTo>
                  <a:cubicBezTo>
                    <a:pt x="48" y="150"/>
                    <a:pt x="50" y="144"/>
                    <a:pt x="54" y="138"/>
                  </a:cubicBezTo>
                  <a:cubicBezTo>
                    <a:pt x="58" y="132"/>
                    <a:pt x="65" y="125"/>
                    <a:pt x="75" y="118"/>
                  </a:cubicBezTo>
                  <a:cubicBezTo>
                    <a:pt x="81" y="113"/>
                    <a:pt x="86" y="109"/>
                    <a:pt x="87" y="107"/>
                  </a:cubicBezTo>
                  <a:cubicBezTo>
                    <a:pt x="89" y="104"/>
                    <a:pt x="90" y="102"/>
                    <a:pt x="90" y="100"/>
                  </a:cubicBezTo>
                  <a:cubicBezTo>
                    <a:pt x="90" y="97"/>
                    <a:pt x="89" y="95"/>
                    <a:pt x="87" y="94"/>
                  </a:cubicBezTo>
                  <a:cubicBezTo>
                    <a:pt x="86" y="92"/>
                    <a:pt x="83" y="91"/>
                    <a:pt x="81" y="91"/>
                  </a:cubicBezTo>
                  <a:cubicBezTo>
                    <a:pt x="78" y="91"/>
                    <a:pt x="76" y="92"/>
                    <a:pt x="74" y="94"/>
                  </a:cubicBezTo>
                  <a:cubicBezTo>
                    <a:pt x="72" y="96"/>
                    <a:pt x="71" y="99"/>
                    <a:pt x="70" y="103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49" y="95"/>
                    <a:pt x="51" y="90"/>
                    <a:pt x="53" y="87"/>
                  </a:cubicBezTo>
                  <a:cubicBezTo>
                    <a:pt x="55" y="84"/>
                    <a:pt x="59" y="81"/>
                    <a:pt x="63" y="79"/>
                  </a:cubicBezTo>
                  <a:cubicBezTo>
                    <a:pt x="67" y="77"/>
                    <a:pt x="73" y="76"/>
                    <a:pt x="80" y="76"/>
                  </a:cubicBezTo>
                  <a:cubicBezTo>
                    <a:pt x="88" y="76"/>
                    <a:pt x="94" y="77"/>
                    <a:pt x="98" y="79"/>
                  </a:cubicBezTo>
                  <a:cubicBezTo>
                    <a:pt x="102" y="81"/>
                    <a:pt x="106" y="83"/>
                    <a:pt x="108" y="87"/>
                  </a:cubicBezTo>
                  <a:cubicBezTo>
                    <a:pt x="111" y="91"/>
                    <a:pt x="112" y="95"/>
                    <a:pt x="112" y="99"/>
                  </a:cubicBezTo>
                  <a:cubicBezTo>
                    <a:pt x="112" y="104"/>
                    <a:pt x="110" y="109"/>
                    <a:pt x="108" y="113"/>
                  </a:cubicBezTo>
                  <a:cubicBezTo>
                    <a:pt x="105" y="117"/>
                    <a:pt x="100" y="122"/>
                    <a:pt x="92" y="127"/>
                  </a:cubicBezTo>
                  <a:cubicBezTo>
                    <a:pt x="88" y="130"/>
                    <a:pt x="85" y="132"/>
                    <a:pt x="83" y="134"/>
                  </a:cubicBezTo>
                  <a:cubicBezTo>
                    <a:pt x="82" y="135"/>
                    <a:pt x="80" y="136"/>
                    <a:pt x="78" y="138"/>
                  </a:cubicBezTo>
                  <a:cubicBezTo>
                    <a:pt x="112" y="138"/>
                    <a:pt x="112" y="138"/>
                    <a:pt x="112" y="138"/>
                  </a:cubicBezTo>
                  <a:cubicBezTo>
                    <a:pt x="112" y="156"/>
                    <a:pt x="112" y="156"/>
                    <a:pt x="112" y="156"/>
                  </a:cubicBezTo>
                  <a:close/>
                  <a:moveTo>
                    <a:pt x="159" y="141"/>
                  </a:moveTo>
                  <a:cubicBezTo>
                    <a:pt x="119" y="141"/>
                    <a:pt x="119" y="141"/>
                    <a:pt x="119" y="141"/>
                  </a:cubicBezTo>
                  <a:cubicBezTo>
                    <a:pt x="119" y="124"/>
                    <a:pt x="119" y="124"/>
                    <a:pt x="119" y="124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78" y="76"/>
                    <a:pt x="178" y="76"/>
                    <a:pt x="178" y="76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8" y="141"/>
                    <a:pt x="188" y="141"/>
                    <a:pt x="188" y="141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178" y="156"/>
                    <a:pt x="178" y="156"/>
                    <a:pt x="178" y="156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59" y="141"/>
                    <a:pt x="159" y="141"/>
                    <a:pt x="159" y="141"/>
                  </a:cubicBezTo>
                  <a:close/>
                  <a:moveTo>
                    <a:pt x="159" y="125"/>
                  </a:moveTo>
                  <a:cubicBezTo>
                    <a:pt x="159" y="100"/>
                    <a:pt x="159" y="100"/>
                    <a:pt x="159" y="100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59" y="125"/>
                    <a:pt x="159" y="125"/>
                    <a:pt x="159" y="125"/>
                  </a:cubicBezTo>
                  <a:close/>
                  <a:moveTo>
                    <a:pt x="117" y="8"/>
                  </a:moveTo>
                  <a:cubicBezTo>
                    <a:pt x="57" y="8"/>
                    <a:pt x="9" y="57"/>
                    <a:pt x="9" y="116"/>
                  </a:cubicBezTo>
                  <a:cubicBezTo>
                    <a:pt x="9" y="176"/>
                    <a:pt x="57" y="224"/>
                    <a:pt x="117" y="224"/>
                  </a:cubicBezTo>
                  <a:cubicBezTo>
                    <a:pt x="176" y="224"/>
                    <a:pt x="224" y="176"/>
                    <a:pt x="224" y="116"/>
                  </a:cubicBezTo>
                  <a:cubicBezTo>
                    <a:pt x="224" y="57"/>
                    <a:pt x="176" y="8"/>
                    <a:pt x="117" y="8"/>
                  </a:cubicBezTo>
                  <a:close/>
                  <a:moveTo>
                    <a:pt x="117" y="13"/>
                  </a:moveTo>
                  <a:cubicBezTo>
                    <a:pt x="59" y="13"/>
                    <a:pt x="13" y="59"/>
                    <a:pt x="13" y="116"/>
                  </a:cubicBezTo>
                  <a:cubicBezTo>
                    <a:pt x="13" y="173"/>
                    <a:pt x="59" y="220"/>
                    <a:pt x="117" y="220"/>
                  </a:cubicBezTo>
                  <a:cubicBezTo>
                    <a:pt x="174" y="220"/>
                    <a:pt x="220" y="173"/>
                    <a:pt x="220" y="116"/>
                  </a:cubicBezTo>
                  <a:cubicBezTo>
                    <a:pt x="220" y="59"/>
                    <a:pt x="174" y="13"/>
                    <a:pt x="117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4236467" y="3714003"/>
            <a:ext cx="1334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/>
              <a:t>Fragmentation</a:t>
            </a:r>
            <a:endParaRPr lang="zh-CN" altLang="en-US" sz="2800" dirty="0"/>
          </a:p>
        </p:txBody>
      </p:sp>
      <p:grpSp>
        <p:nvGrpSpPr>
          <p:cNvPr id="18" name="组合 17"/>
          <p:cNvGrpSpPr/>
          <p:nvPr/>
        </p:nvGrpSpPr>
        <p:grpSpPr>
          <a:xfrm>
            <a:off x="5879634" y="2250747"/>
            <a:ext cx="996950" cy="998537"/>
            <a:chOff x="6350000" y="617538"/>
            <a:chExt cx="996950" cy="998537"/>
          </a:xfrm>
        </p:grpSpPr>
        <p:sp>
          <p:nvSpPr>
            <p:cNvPr id="19" name="Oval 25"/>
            <p:cNvSpPr>
              <a:spLocks noChangeArrowheads="1"/>
            </p:cNvSpPr>
            <p:nvPr/>
          </p:nvSpPr>
          <p:spPr bwMode="auto">
            <a:xfrm>
              <a:off x="6350000" y="617538"/>
              <a:ext cx="996950" cy="998537"/>
            </a:xfrm>
            <a:prstGeom prst="ellipse">
              <a:avLst/>
            </a:prstGeom>
            <a:solidFill>
              <a:srgbClr val="16C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6527800" y="893763"/>
              <a:ext cx="817563" cy="722312"/>
            </a:xfrm>
            <a:custGeom>
              <a:avLst/>
              <a:gdLst>
                <a:gd name="T0" fmla="*/ 13 w 291"/>
                <a:gd name="T1" fmla="*/ 156 h 257"/>
                <a:gd name="T2" fmla="*/ 11 w 291"/>
                <a:gd name="T3" fmla="*/ 153 h 257"/>
                <a:gd name="T4" fmla="*/ 10 w 291"/>
                <a:gd name="T5" fmla="*/ 149 h 257"/>
                <a:gd name="T6" fmla="*/ 7 w 291"/>
                <a:gd name="T7" fmla="*/ 104 h 257"/>
                <a:gd name="T8" fmla="*/ 7 w 291"/>
                <a:gd name="T9" fmla="*/ 101 h 257"/>
                <a:gd name="T10" fmla="*/ 5 w 291"/>
                <a:gd name="T11" fmla="*/ 80 h 257"/>
                <a:gd name="T12" fmla="*/ 5 w 291"/>
                <a:gd name="T13" fmla="*/ 76 h 257"/>
                <a:gd name="T14" fmla="*/ 7 w 291"/>
                <a:gd name="T15" fmla="*/ 72 h 257"/>
                <a:gd name="T16" fmla="*/ 9 w 291"/>
                <a:gd name="T17" fmla="*/ 69 h 257"/>
                <a:gd name="T18" fmla="*/ 12 w 291"/>
                <a:gd name="T19" fmla="*/ 65 h 257"/>
                <a:gd name="T20" fmla="*/ 14 w 291"/>
                <a:gd name="T21" fmla="*/ 64 h 257"/>
                <a:gd name="T22" fmla="*/ 4 w 291"/>
                <a:gd name="T23" fmla="*/ 54 h 257"/>
                <a:gd name="T24" fmla="*/ 3 w 291"/>
                <a:gd name="T25" fmla="*/ 53 h 257"/>
                <a:gd name="T26" fmla="*/ 0 w 291"/>
                <a:gd name="T27" fmla="*/ 41 h 257"/>
                <a:gd name="T28" fmla="*/ 0 w 291"/>
                <a:gd name="T29" fmla="*/ 39 h 257"/>
                <a:gd name="T30" fmla="*/ 1 w 291"/>
                <a:gd name="T31" fmla="*/ 38 h 257"/>
                <a:gd name="T32" fmla="*/ 2 w 291"/>
                <a:gd name="T33" fmla="*/ 38 h 257"/>
                <a:gd name="T34" fmla="*/ 3 w 291"/>
                <a:gd name="T35" fmla="*/ 38 h 257"/>
                <a:gd name="T36" fmla="*/ 25 w 291"/>
                <a:gd name="T37" fmla="*/ 40 h 257"/>
                <a:gd name="T38" fmla="*/ 26 w 291"/>
                <a:gd name="T39" fmla="*/ 41 h 257"/>
                <a:gd name="T40" fmla="*/ 32 w 291"/>
                <a:gd name="T41" fmla="*/ 47 h 257"/>
                <a:gd name="T42" fmla="*/ 40 w 291"/>
                <a:gd name="T43" fmla="*/ 22 h 257"/>
                <a:gd name="T44" fmla="*/ 42 w 291"/>
                <a:gd name="T45" fmla="*/ 18 h 257"/>
                <a:gd name="T46" fmla="*/ 44 w 291"/>
                <a:gd name="T47" fmla="*/ 13 h 257"/>
                <a:gd name="T48" fmla="*/ 46 w 291"/>
                <a:gd name="T49" fmla="*/ 9 h 257"/>
                <a:gd name="T50" fmla="*/ 48 w 291"/>
                <a:gd name="T51" fmla="*/ 6 h 257"/>
                <a:gd name="T52" fmla="*/ 51 w 291"/>
                <a:gd name="T53" fmla="*/ 3 h 257"/>
                <a:gd name="T54" fmla="*/ 54 w 291"/>
                <a:gd name="T55" fmla="*/ 1 h 257"/>
                <a:gd name="T56" fmla="*/ 58 w 291"/>
                <a:gd name="T57" fmla="*/ 0 h 257"/>
                <a:gd name="T58" fmla="*/ 63 w 291"/>
                <a:gd name="T59" fmla="*/ 0 h 257"/>
                <a:gd name="T60" fmla="*/ 70 w 291"/>
                <a:gd name="T61" fmla="*/ 0 h 257"/>
                <a:gd name="T62" fmla="*/ 77 w 291"/>
                <a:gd name="T63" fmla="*/ 0 h 257"/>
                <a:gd name="T64" fmla="*/ 84 w 291"/>
                <a:gd name="T65" fmla="*/ 0 h 257"/>
                <a:gd name="T66" fmla="*/ 91 w 291"/>
                <a:gd name="T67" fmla="*/ 0 h 257"/>
                <a:gd name="T68" fmla="*/ 97 w 291"/>
                <a:gd name="T69" fmla="*/ 0 h 257"/>
                <a:gd name="T70" fmla="*/ 104 w 291"/>
                <a:gd name="T71" fmla="*/ 0 h 257"/>
                <a:gd name="T72" fmla="*/ 111 w 291"/>
                <a:gd name="T73" fmla="*/ 0 h 257"/>
                <a:gd name="T74" fmla="*/ 118 w 291"/>
                <a:gd name="T75" fmla="*/ 0 h 257"/>
                <a:gd name="T76" fmla="*/ 125 w 291"/>
                <a:gd name="T77" fmla="*/ 0 h 257"/>
                <a:gd name="T78" fmla="*/ 132 w 291"/>
                <a:gd name="T79" fmla="*/ 0 h 257"/>
                <a:gd name="T80" fmla="*/ 139 w 291"/>
                <a:gd name="T81" fmla="*/ 0 h 257"/>
                <a:gd name="T82" fmla="*/ 146 w 291"/>
                <a:gd name="T83" fmla="*/ 0 h 257"/>
                <a:gd name="T84" fmla="*/ 152 w 291"/>
                <a:gd name="T85" fmla="*/ 0 h 257"/>
                <a:gd name="T86" fmla="*/ 159 w 291"/>
                <a:gd name="T87" fmla="*/ 0 h 257"/>
                <a:gd name="T88" fmla="*/ 166 w 291"/>
                <a:gd name="T89" fmla="*/ 0 h 257"/>
                <a:gd name="T90" fmla="*/ 172 w 291"/>
                <a:gd name="T91" fmla="*/ 0 h 257"/>
                <a:gd name="T92" fmla="*/ 175 w 291"/>
                <a:gd name="T93" fmla="*/ 1 h 257"/>
                <a:gd name="T94" fmla="*/ 178 w 291"/>
                <a:gd name="T95" fmla="*/ 3 h 257"/>
                <a:gd name="T96" fmla="*/ 214 w 291"/>
                <a:gd name="T97" fmla="*/ 39 h 257"/>
                <a:gd name="T98" fmla="*/ 227 w 291"/>
                <a:gd name="T99" fmla="*/ 38 h 257"/>
                <a:gd name="T100" fmla="*/ 228 w 291"/>
                <a:gd name="T101" fmla="*/ 38 h 257"/>
                <a:gd name="T102" fmla="*/ 291 w 291"/>
                <a:gd name="T103" fmla="*/ 101 h 257"/>
                <a:gd name="T104" fmla="*/ 114 w 291"/>
                <a:gd name="T105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1" h="257">
                  <a:moveTo>
                    <a:pt x="114" y="257"/>
                  </a:moveTo>
                  <a:cubicBezTo>
                    <a:pt x="13" y="156"/>
                    <a:pt x="13" y="156"/>
                    <a:pt x="13" y="156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4" y="1"/>
                    <a:pt x="174" y="1"/>
                    <a:pt x="174" y="1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7" y="2"/>
                    <a:pt x="177" y="2"/>
                    <a:pt x="177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80" y="4"/>
                    <a:pt x="180" y="4"/>
                    <a:pt x="180" y="4"/>
                  </a:cubicBezTo>
                  <a:cubicBezTo>
                    <a:pt x="214" y="39"/>
                    <a:pt x="214" y="39"/>
                    <a:pt x="214" y="39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7" y="38"/>
                    <a:pt x="227" y="38"/>
                    <a:pt x="227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9" y="38"/>
                    <a:pt x="229" y="38"/>
                    <a:pt x="229" y="38"/>
                  </a:cubicBezTo>
                  <a:cubicBezTo>
                    <a:pt x="291" y="101"/>
                    <a:pt x="291" y="101"/>
                    <a:pt x="291" y="101"/>
                  </a:cubicBezTo>
                  <a:cubicBezTo>
                    <a:pt x="280" y="189"/>
                    <a:pt x="205" y="257"/>
                    <a:pt x="115" y="257"/>
                  </a:cubicBezTo>
                  <a:cubicBezTo>
                    <a:pt x="114" y="257"/>
                    <a:pt x="114" y="257"/>
                    <a:pt x="114" y="257"/>
                  </a:cubicBezTo>
                  <a:close/>
                </a:path>
              </a:pathLst>
            </a:custGeom>
            <a:solidFill>
              <a:srgbClr val="049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31"/>
            <p:cNvSpPr>
              <a:spLocks noEditPoints="1"/>
            </p:cNvSpPr>
            <p:nvPr/>
          </p:nvSpPr>
          <p:spPr bwMode="auto">
            <a:xfrm>
              <a:off x="6527800" y="893763"/>
              <a:ext cx="646113" cy="446087"/>
            </a:xfrm>
            <a:custGeom>
              <a:avLst/>
              <a:gdLst>
                <a:gd name="T0" fmla="*/ 220 w 230"/>
                <a:gd name="T1" fmla="*/ 129 h 159"/>
                <a:gd name="T2" fmla="*/ 220 w 230"/>
                <a:gd name="T3" fmla="*/ 149 h 159"/>
                <a:gd name="T4" fmla="*/ 209 w 230"/>
                <a:gd name="T5" fmla="*/ 159 h 159"/>
                <a:gd name="T6" fmla="*/ 201 w 230"/>
                <a:gd name="T7" fmla="*/ 159 h 159"/>
                <a:gd name="T8" fmla="*/ 190 w 230"/>
                <a:gd name="T9" fmla="*/ 149 h 159"/>
                <a:gd name="T10" fmla="*/ 190 w 230"/>
                <a:gd name="T11" fmla="*/ 129 h 159"/>
                <a:gd name="T12" fmla="*/ 39 w 230"/>
                <a:gd name="T13" fmla="*/ 129 h 159"/>
                <a:gd name="T14" fmla="*/ 39 w 230"/>
                <a:gd name="T15" fmla="*/ 149 h 159"/>
                <a:gd name="T16" fmla="*/ 28 w 230"/>
                <a:gd name="T17" fmla="*/ 159 h 159"/>
                <a:gd name="T18" fmla="*/ 21 w 230"/>
                <a:gd name="T19" fmla="*/ 159 h 159"/>
                <a:gd name="T20" fmla="*/ 10 w 230"/>
                <a:gd name="T21" fmla="*/ 149 h 159"/>
                <a:gd name="T22" fmla="*/ 10 w 230"/>
                <a:gd name="T23" fmla="*/ 129 h 159"/>
                <a:gd name="T24" fmla="*/ 7 w 230"/>
                <a:gd name="T25" fmla="*/ 104 h 159"/>
                <a:gd name="T26" fmla="*/ 222 w 230"/>
                <a:gd name="T27" fmla="*/ 104 h 159"/>
                <a:gd name="T28" fmla="*/ 220 w 230"/>
                <a:gd name="T29" fmla="*/ 129 h 159"/>
                <a:gd name="T30" fmla="*/ 27 w 230"/>
                <a:gd name="T31" fmla="*/ 52 h 159"/>
                <a:gd name="T32" fmla="*/ 30 w 230"/>
                <a:gd name="T33" fmla="*/ 55 h 159"/>
                <a:gd name="T34" fmla="*/ 39 w 230"/>
                <a:gd name="T35" fmla="*/ 25 h 159"/>
                <a:gd name="T36" fmla="*/ 60 w 230"/>
                <a:gd name="T37" fmla="*/ 0 h 159"/>
                <a:gd name="T38" fmla="*/ 170 w 230"/>
                <a:gd name="T39" fmla="*/ 0 h 159"/>
                <a:gd name="T40" fmla="*/ 190 w 230"/>
                <a:gd name="T41" fmla="*/ 25 h 159"/>
                <a:gd name="T42" fmla="*/ 199 w 230"/>
                <a:gd name="T43" fmla="*/ 55 h 159"/>
                <a:gd name="T44" fmla="*/ 203 w 230"/>
                <a:gd name="T45" fmla="*/ 52 h 159"/>
                <a:gd name="T46" fmla="*/ 203 w 230"/>
                <a:gd name="T47" fmla="*/ 43 h 159"/>
                <a:gd name="T48" fmla="*/ 205 w 230"/>
                <a:gd name="T49" fmla="*/ 40 h 159"/>
                <a:gd name="T50" fmla="*/ 226 w 230"/>
                <a:gd name="T51" fmla="*/ 38 h 159"/>
                <a:gd name="T52" fmla="*/ 229 w 230"/>
                <a:gd name="T53" fmla="*/ 41 h 159"/>
                <a:gd name="T54" fmla="*/ 226 w 230"/>
                <a:gd name="T55" fmla="*/ 52 h 159"/>
                <a:gd name="T56" fmla="*/ 223 w 230"/>
                <a:gd name="T57" fmla="*/ 55 h 159"/>
                <a:gd name="T58" fmla="*/ 206 w 230"/>
                <a:gd name="T59" fmla="*/ 55 h 159"/>
                <a:gd name="T60" fmla="*/ 205 w 230"/>
                <a:gd name="T61" fmla="*/ 58 h 159"/>
                <a:gd name="T62" fmla="*/ 224 w 230"/>
                <a:gd name="T63" fmla="*/ 82 h 159"/>
                <a:gd name="T64" fmla="*/ 222 w 230"/>
                <a:gd name="T65" fmla="*/ 101 h 159"/>
                <a:gd name="T66" fmla="*/ 7 w 230"/>
                <a:gd name="T67" fmla="*/ 101 h 159"/>
                <a:gd name="T68" fmla="*/ 5 w 230"/>
                <a:gd name="T69" fmla="*/ 82 h 159"/>
                <a:gd name="T70" fmla="*/ 24 w 230"/>
                <a:gd name="T71" fmla="*/ 58 h 159"/>
                <a:gd name="T72" fmla="*/ 23 w 230"/>
                <a:gd name="T73" fmla="*/ 55 h 159"/>
                <a:gd name="T74" fmla="*/ 6 w 230"/>
                <a:gd name="T75" fmla="*/ 55 h 159"/>
                <a:gd name="T76" fmla="*/ 3 w 230"/>
                <a:gd name="T77" fmla="*/ 52 h 159"/>
                <a:gd name="T78" fmla="*/ 0 w 230"/>
                <a:gd name="T79" fmla="*/ 41 h 159"/>
                <a:gd name="T80" fmla="*/ 3 w 230"/>
                <a:gd name="T81" fmla="*/ 38 h 159"/>
                <a:gd name="T82" fmla="*/ 24 w 230"/>
                <a:gd name="T83" fmla="*/ 40 h 159"/>
                <a:gd name="T84" fmla="*/ 27 w 230"/>
                <a:gd name="T85" fmla="*/ 43 h 159"/>
                <a:gd name="T86" fmla="*/ 27 w 230"/>
                <a:gd name="T87" fmla="*/ 5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0" h="159">
                  <a:moveTo>
                    <a:pt x="220" y="129"/>
                  </a:moveTo>
                  <a:cubicBezTo>
                    <a:pt x="220" y="149"/>
                    <a:pt x="220" y="149"/>
                    <a:pt x="220" y="149"/>
                  </a:cubicBezTo>
                  <a:cubicBezTo>
                    <a:pt x="220" y="154"/>
                    <a:pt x="215" y="159"/>
                    <a:pt x="209" y="159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195" y="159"/>
                    <a:pt x="190" y="154"/>
                    <a:pt x="190" y="149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4"/>
                    <a:pt x="34" y="159"/>
                    <a:pt x="28" y="159"/>
                  </a:cubicBezTo>
                  <a:cubicBezTo>
                    <a:pt x="21" y="159"/>
                    <a:pt x="21" y="159"/>
                    <a:pt x="21" y="159"/>
                  </a:cubicBezTo>
                  <a:cubicBezTo>
                    <a:pt x="15" y="159"/>
                    <a:pt x="10" y="154"/>
                    <a:pt x="10" y="14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0" y="129"/>
                    <a:pt x="220" y="129"/>
                    <a:pt x="220" y="129"/>
                  </a:cubicBezTo>
                  <a:close/>
                  <a:moveTo>
                    <a:pt x="27" y="52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3" y="12"/>
                    <a:pt x="48" y="0"/>
                    <a:pt x="60" y="0"/>
                  </a:cubicBezTo>
                  <a:cubicBezTo>
                    <a:pt x="96" y="0"/>
                    <a:pt x="133" y="0"/>
                    <a:pt x="170" y="0"/>
                  </a:cubicBezTo>
                  <a:cubicBezTo>
                    <a:pt x="181" y="0"/>
                    <a:pt x="186" y="12"/>
                    <a:pt x="190" y="25"/>
                  </a:cubicBezTo>
                  <a:cubicBezTo>
                    <a:pt x="199" y="55"/>
                    <a:pt x="199" y="55"/>
                    <a:pt x="199" y="55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203" y="43"/>
                    <a:pt x="203" y="43"/>
                    <a:pt x="203" y="43"/>
                  </a:cubicBezTo>
                  <a:cubicBezTo>
                    <a:pt x="203" y="41"/>
                    <a:pt x="204" y="40"/>
                    <a:pt x="205" y="40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8" y="37"/>
                    <a:pt x="230" y="39"/>
                    <a:pt x="229" y="41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6" y="54"/>
                    <a:pt x="225" y="55"/>
                    <a:pt x="223" y="55"/>
                  </a:cubicBezTo>
                  <a:cubicBezTo>
                    <a:pt x="206" y="55"/>
                    <a:pt x="206" y="55"/>
                    <a:pt x="206" y="55"/>
                  </a:cubicBezTo>
                  <a:cubicBezTo>
                    <a:pt x="205" y="58"/>
                    <a:pt x="205" y="58"/>
                    <a:pt x="205" y="58"/>
                  </a:cubicBezTo>
                  <a:cubicBezTo>
                    <a:pt x="215" y="61"/>
                    <a:pt x="226" y="71"/>
                    <a:pt x="224" y="82"/>
                  </a:cubicBezTo>
                  <a:cubicBezTo>
                    <a:pt x="222" y="101"/>
                    <a:pt x="222" y="101"/>
                    <a:pt x="222" y="101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4" y="71"/>
                    <a:pt x="14" y="61"/>
                    <a:pt x="24" y="58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4" y="55"/>
                    <a:pt x="3" y="54"/>
                    <a:pt x="3" y="5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9"/>
                    <a:pt x="1" y="37"/>
                    <a:pt x="3" y="38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6" y="40"/>
                    <a:pt x="27" y="41"/>
                    <a:pt x="27" y="43"/>
                  </a:cubicBezTo>
                  <a:cubicBezTo>
                    <a:pt x="27" y="52"/>
                    <a:pt x="27" y="52"/>
                    <a:pt x="27" y="52"/>
                  </a:cubicBezTo>
                  <a:close/>
                </a:path>
              </a:pathLst>
            </a:custGeom>
            <a:solidFill>
              <a:srgbClr val="33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32"/>
            <p:cNvSpPr>
              <a:spLocks/>
            </p:cNvSpPr>
            <p:nvPr/>
          </p:nvSpPr>
          <p:spPr bwMode="auto">
            <a:xfrm>
              <a:off x="6762750" y="1208088"/>
              <a:ext cx="174625" cy="28575"/>
            </a:xfrm>
            <a:custGeom>
              <a:avLst/>
              <a:gdLst>
                <a:gd name="T0" fmla="*/ 4 w 62"/>
                <a:gd name="T1" fmla="*/ 0 h 10"/>
                <a:gd name="T2" fmla="*/ 58 w 62"/>
                <a:gd name="T3" fmla="*/ 0 h 10"/>
                <a:gd name="T4" fmla="*/ 62 w 62"/>
                <a:gd name="T5" fmla="*/ 3 h 10"/>
                <a:gd name="T6" fmla="*/ 62 w 62"/>
                <a:gd name="T7" fmla="*/ 7 h 10"/>
                <a:gd name="T8" fmla="*/ 58 w 62"/>
                <a:gd name="T9" fmla="*/ 10 h 10"/>
                <a:gd name="T10" fmla="*/ 4 w 62"/>
                <a:gd name="T11" fmla="*/ 10 h 10"/>
                <a:gd name="T12" fmla="*/ 0 w 62"/>
                <a:gd name="T13" fmla="*/ 7 h 10"/>
                <a:gd name="T14" fmla="*/ 0 w 62"/>
                <a:gd name="T15" fmla="*/ 3 h 10"/>
                <a:gd name="T16" fmla="*/ 4 w 62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10">
                  <a:moveTo>
                    <a:pt x="4" y="0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60" y="0"/>
                    <a:pt x="62" y="1"/>
                    <a:pt x="62" y="3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8"/>
                    <a:pt x="60" y="10"/>
                    <a:pt x="58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0" y="8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33"/>
            <p:cNvSpPr>
              <a:spLocks/>
            </p:cNvSpPr>
            <p:nvPr/>
          </p:nvSpPr>
          <p:spPr bwMode="auto">
            <a:xfrm>
              <a:off x="6648450" y="930275"/>
              <a:ext cx="401638" cy="123825"/>
            </a:xfrm>
            <a:custGeom>
              <a:avLst/>
              <a:gdLst>
                <a:gd name="T0" fmla="*/ 0 w 143"/>
                <a:gd name="T1" fmla="*/ 44 h 44"/>
                <a:gd name="T2" fmla="*/ 143 w 143"/>
                <a:gd name="T3" fmla="*/ 44 h 44"/>
                <a:gd name="T4" fmla="*/ 135 w 143"/>
                <a:gd name="T5" fmla="*/ 15 h 44"/>
                <a:gd name="T6" fmla="*/ 127 w 143"/>
                <a:gd name="T7" fmla="*/ 0 h 44"/>
                <a:gd name="T8" fmla="*/ 17 w 143"/>
                <a:gd name="T9" fmla="*/ 0 h 44"/>
                <a:gd name="T10" fmla="*/ 9 w 143"/>
                <a:gd name="T11" fmla="*/ 15 h 44"/>
                <a:gd name="T12" fmla="*/ 0 w 143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44">
                  <a:moveTo>
                    <a:pt x="0" y="44"/>
                  </a:moveTo>
                  <a:cubicBezTo>
                    <a:pt x="143" y="44"/>
                    <a:pt x="143" y="44"/>
                    <a:pt x="143" y="44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4" y="13"/>
                    <a:pt x="130" y="0"/>
                    <a:pt x="127" y="0"/>
                  </a:cubicBezTo>
                  <a:cubicBezTo>
                    <a:pt x="90" y="0"/>
                    <a:pt x="53" y="0"/>
                    <a:pt x="17" y="0"/>
                  </a:cubicBezTo>
                  <a:cubicBezTo>
                    <a:pt x="14" y="0"/>
                    <a:pt x="9" y="13"/>
                    <a:pt x="9" y="15"/>
                  </a:cubicBezTo>
                  <a:cubicBezTo>
                    <a:pt x="0" y="44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16C5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34"/>
            <p:cNvSpPr>
              <a:spLocks/>
            </p:cNvSpPr>
            <p:nvPr/>
          </p:nvSpPr>
          <p:spPr bwMode="auto">
            <a:xfrm>
              <a:off x="7013575" y="1093788"/>
              <a:ext cx="128588" cy="63500"/>
            </a:xfrm>
            <a:custGeom>
              <a:avLst/>
              <a:gdLst>
                <a:gd name="T0" fmla="*/ 23 w 46"/>
                <a:gd name="T1" fmla="*/ 4 h 23"/>
                <a:gd name="T2" fmla="*/ 2 w 46"/>
                <a:gd name="T3" fmla="*/ 17 h 23"/>
                <a:gd name="T4" fmla="*/ 23 w 46"/>
                <a:gd name="T5" fmla="*/ 22 h 23"/>
                <a:gd name="T6" fmla="*/ 44 w 46"/>
                <a:gd name="T7" fmla="*/ 9 h 23"/>
                <a:gd name="T8" fmla="*/ 23 w 46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3">
                  <a:moveTo>
                    <a:pt x="23" y="4"/>
                  </a:moveTo>
                  <a:cubicBezTo>
                    <a:pt x="11" y="7"/>
                    <a:pt x="2" y="12"/>
                    <a:pt x="2" y="17"/>
                  </a:cubicBezTo>
                  <a:cubicBezTo>
                    <a:pt x="2" y="21"/>
                    <a:pt x="0" y="23"/>
                    <a:pt x="23" y="22"/>
                  </a:cubicBezTo>
                  <a:cubicBezTo>
                    <a:pt x="46" y="22"/>
                    <a:pt x="44" y="16"/>
                    <a:pt x="44" y="9"/>
                  </a:cubicBezTo>
                  <a:cubicBezTo>
                    <a:pt x="44" y="3"/>
                    <a:pt x="36" y="0"/>
                    <a:pt x="23" y="4"/>
                  </a:cubicBezTo>
                  <a:close/>
                </a:path>
              </a:pathLst>
            </a:custGeom>
            <a:solidFill>
              <a:srgbClr val="FFC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35"/>
            <p:cNvSpPr>
              <a:spLocks/>
            </p:cNvSpPr>
            <p:nvPr/>
          </p:nvSpPr>
          <p:spPr bwMode="auto">
            <a:xfrm>
              <a:off x="6554788" y="1093788"/>
              <a:ext cx="130175" cy="63500"/>
            </a:xfrm>
            <a:custGeom>
              <a:avLst/>
              <a:gdLst>
                <a:gd name="T0" fmla="*/ 23 w 46"/>
                <a:gd name="T1" fmla="*/ 4 h 23"/>
                <a:gd name="T2" fmla="*/ 44 w 46"/>
                <a:gd name="T3" fmla="*/ 17 h 23"/>
                <a:gd name="T4" fmla="*/ 23 w 46"/>
                <a:gd name="T5" fmla="*/ 22 h 23"/>
                <a:gd name="T6" fmla="*/ 2 w 46"/>
                <a:gd name="T7" fmla="*/ 9 h 23"/>
                <a:gd name="T8" fmla="*/ 23 w 46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3">
                  <a:moveTo>
                    <a:pt x="23" y="4"/>
                  </a:moveTo>
                  <a:cubicBezTo>
                    <a:pt x="35" y="7"/>
                    <a:pt x="44" y="12"/>
                    <a:pt x="44" y="17"/>
                  </a:cubicBezTo>
                  <a:cubicBezTo>
                    <a:pt x="44" y="21"/>
                    <a:pt x="46" y="23"/>
                    <a:pt x="23" y="22"/>
                  </a:cubicBezTo>
                  <a:cubicBezTo>
                    <a:pt x="0" y="22"/>
                    <a:pt x="2" y="16"/>
                    <a:pt x="2" y="9"/>
                  </a:cubicBezTo>
                  <a:cubicBezTo>
                    <a:pt x="2" y="3"/>
                    <a:pt x="11" y="0"/>
                    <a:pt x="23" y="4"/>
                  </a:cubicBezTo>
                  <a:close/>
                </a:path>
              </a:pathLst>
            </a:custGeom>
            <a:solidFill>
              <a:srgbClr val="FFC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6" name="矩形 25"/>
          <p:cNvSpPr/>
          <p:nvPr/>
        </p:nvSpPr>
        <p:spPr>
          <a:xfrm>
            <a:off x="5852000" y="3714003"/>
            <a:ext cx="1334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/>
              <a:t>Humanized</a:t>
            </a:r>
            <a:endParaRPr lang="zh-CN" altLang="en-US" sz="2800" dirty="0"/>
          </a:p>
        </p:txBody>
      </p:sp>
      <p:grpSp>
        <p:nvGrpSpPr>
          <p:cNvPr id="27" name="组合 26"/>
          <p:cNvGrpSpPr/>
          <p:nvPr/>
        </p:nvGrpSpPr>
        <p:grpSpPr>
          <a:xfrm>
            <a:off x="7527601" y="2188040"/>
            <a:ext cx="996950" cy="998537"/>
            <a:chOff x="6350000" y="4043363"/>
            <a:chExt cx="996950" cy="998537"/>
          </a:xfrm>
        </p:grpSpPr>
        <p:sp>
          <p:nvSpPr>
            <p:cNvPr id="28" name="Oval 14"/>
            <p:cNvSpPr>
              <a:spLocks noChangeArrowheads="1"/>
            </p:cNvSpPr>
            <p:nvPr/>
          </p:nvSpPr>
          <p:spPr bwMode="auto">
            <a:xfrm>
              <a:off x="6350000" y="4043363"/>
              <a:ext cx="996950" cy="998537"/>
            </a:xfrm>
            <a:prstGeom prst="ellipse">
              <a:avLst/>
            </a:prstGeom>
            <a:solidFill>
              <a:srgbClr val="FFCC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6532563" y="4225925"/>
              <a:ext cx="812800" cy="812800"/>
            </a:xfrm>
            <a:custGeom>
              <a:avLst/>
              <a:gdLst>
                <a:gd name="T0" fmla="*/ 118 w 289"/>
                <a:gd name="T1" fmla="*/ 0 h 289"/>
                <a:gd name="T2" fmla="*/ 130 w 289"/>
                <a:gd name="T3" fmla="*/ 1 h 289"/>
                <a:gd name="T4" fmla="*/ 141 w 289"/>
                <a:gd name="T5" fmla="*/ 3 h 289"/>
                <a:gd name="T6" fmla="*/ 151 w 289"/>
                <a:gd name="T7" fmla="*/ 6 h 289"/>
                <a:gd name="T8" fmla="*/ 161 w 289"/>
                <a:gd name="T9" fmla="*/ 11 h 289"/>
                <a:gd name="T10" fmla="*/ 171 w 289"/>
                <a:gd name="T11" fmla="*/ 16 h 289"/>
                <a:gd name="T12" fmla="*/ 180 w 289"/>
                <a:gd name="T13" fmla="*/ 22 h 289"/>
                <a:gd name="T14" fmla="*/ 188 w 289"/>
                <a:gd name="T15" fmla="*/ 29 h 289"/>
                <a:gd name="T16" fmla="*/ 289 w 289"/>
                <a:gd name="T17" fmla="*/ 130 h 289"/>
                <a:gd name="T18" fmla="*/ 33 w 289"/>
                <a:gd name="T19" fmla="*/ 192 h 289"/>
                <a:gd name="T20" fmla="*/ 26 w 289"/>
                <a:gd name="T21" fmla="*/ 184 h 289"/>
                <a:gd name="T22" fmla="*/ 19 w 289"/>
                <a:gd name="T23" fmla="*/ 175 h 289"/>
                <a:gd name="T24" fmla="*/ 14 w 289"/>
                <a:gd name="T25" fmla="*/ 166 h 289"/>
                <a:gd name="T26" fmla="*/ 9 w 289"/>
                <a:gd name="T27" fmla="*/ 156 h 289"/>
                <a:gd name="T28" fmla="*/ 5 w 289"/>
                <a:gd name="T29" fmla="*/ 146 h 289"/>
                <a:gd name="T30" fmla="*/ 2 w 289"/>
                <a:gd name="T31" fmla="*/ 135 h 289"/>
                <a:gd name="T32" fmla="*/ 1 w 289"/>
                <a:gd name="T33" fmla="*/ 124 h 289"/>
                <a:gd name="T34" fmla="*/ 0 w 289"/>
                <a:gd name="T35" fmla="*/ 112 h 289"/>
                <a:gd name="T36" fmla="*/ 1 w 289"/>
                <a:gd name="T37" fmla="*/ 101 h 289"/>
                <a:gd name="T38" fmla="*/ 2 w 289"/>
                <a:gd name="T39" fmla="*/ 90 h 289"/>
                <a:gd name="T40" fmla="*/ 5 w 289"/>
                <a:gd name="T41" fmla="*/ 79 h 289"/>
                <a:gd name="T42" fmla="*/ 9 w 289"/>
                <a:gd name="T43" fmla="*/ 68 h 289"/>
                <a:gd name="T44" fmla="*/ 14 w 289"/>
                <a:gd name="T45" fmla="*/ 59 h 289"/>
                <a:gd name="T46" fmla="*/ 19 w 289"/>
                <a:gd name="T47" fmla="*/ 49 h 289"/>
                <a:gd name="T48" fmla="*/ 26 w 289"/>
                <a:gd name="T49" fmla="*/ 41 h 289"/>
                <a:gd name="T50" fmla="*/ 33 w 289"/>
                <a:gd name="T51" fmla="*/ 33 h 289"/>
                <a:gd name="T52" fmla="*/ 41 w 289"/>
                <a:gd name="T53" fmla="*/ 25 h 289"/>
                <a:gd name="T54" fmla="*/ 50 w 289"/>
                <a:gd name="T55" fmla="*/ 19 h 289"/>
                <a:gd name="T56" fmla="*/ 59 w 289"/>
                <a:gd name="T57" fmla="*/ 13 h 289"/>
                <a:gd name="T58" fmla="*/ 69 w 289"/>
                <a:gd name="T59" fmla="*/ 9 h 289"/>
                <a:gd name="T60" fmla="*/ 79 w 289"/>
                <a:gd name="T61" fmla="*/ 5 h 289"/>
                <a:gd name="T62" fmla="*/ 90 w 289"/>
                <a:gd name="T63" fmla="*/ 2 h 289"/>
                <a:gd name="T64" fmla="*/ 101 w 289"/>
                <a:gd name="T65" fmla="*/ 0 h 289"/>
                <a:gd name="T66" fmla="*/ 113 w 289"/>
                <a:gd name="T67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9" h="289">
                  <a:moveTo>
                    <a:pt x="113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6" y="5"/>
                    <a:pt x="146" y="5"/>
                    <a:pt x="146" y="5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176" y="19"/>
                    <a:pt x="176" y="19"/>
                    <a:pt x="176" y="19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4" y="25"/>
                    <a:pt x="184" y="25"/>
                    <a:pt x="184" y="25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289" y="130"/>
                    <a:pt x="289" y="130"/>
                    <a:pt x="289" y="130"/>
                  </a:cubicBezTo>
                  <a:cubicBezTo>
                    <a:pt x="281" y="214"/>
                    <a:pt x="214" y="281"/>
                    <a:pt x="130" y="289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29" y="188"/>
                    <a:pt x="29" y="188"/>
                    <a:pt x="29" y="188"/>
                  </a:cubicBezTo>
                  <a:cubicBezTo>
                    <a:pt x="26" y="184"/>
                    <a:pt x="26" y="184"/>
                    <a:pt x="26" y="184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1" y="161"/>
                    <a:pt x="11" y="161"/>
                    <a:pt x="11" y="161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4" y="140"/>
                    <a:pt x="4" y="140"/>
                    <a:pt x="4" y="140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90" y="2"/>
                    <a:pt x="90" y="2"/>
                    <a:pt x="90" y="2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3" y="0"/>
                    <a:pt x="113" y="0"/>
                    <a:pt x="113" y="0"/>
                  </a:cubicBezTo>
                  <a:close/>
                </a:path>
              </a:pathLst>
            </a:custGeom>
            <a:solidFill>
              <a:srgbClr val="D59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65"/>
            <p:cNvSpPr>
              <a:spLocks noEditPoints="1"/>
            </p:cNvSpPr>
            <p:nvPr/>
          </p:nvSpPr>
          <p:spPr bwMode="auto">
            <a:xfrm>
              <a:off x="6532563" y="4225925"/>
              <a:ext cx="631825" cy="633412"/>
            </a:xfrm>
            <a:custGeom>
              <a:avLst/>
              <a:gdLst>
                <a:gd name="T0" fmla="*/ 113 w 225"/>
                <a:gd name="T1" fmla="*/ 0 h 225"/>
                <a:gd name="T2" fmla="*/ 0 w 225"/>
                <a:gd name="T3" fmla="*/ 112 h 225"/>
                <a:gd name="T4" fmla="*/ 113 w 225"/>
                <a:gd name="T5" fmla="*/ 225 h 225"/>
                <a:gd name="T6" fmla="*/ 225 w 225"/>
                <a:gd name="T7" fmla="*/ 112 h 225"/>
                <a:gd name="T8" fmla="*/ 113 w 225"/>
                <a:gd name="T9" fmla="*/ 0 h 225"/>
                <a:gd name="T10" fmla="*/ 113 w 225"/>
                <a:gd name="T11" fmla="*/ 15 h 225"/>
                <a:gd name="T12" fmla="*/ 15 w 225"/>
                <a:gd name="T13" fmla="*/ 112 h 225"/>
                <a:gd name="T14" fmla="*/ 113 w 225"/>
                <a:gd name="T15" fmla="*/ 209 h 225"/>
                <a:gd name="T16" fmla="*/ 210 w 225"/>
                <a:gd name="T17" fmla="*/ 112 h 225"/>
                <a:gd name="T18" fmla="*/ 113 w 225"/>
                <a:gd name="T19" fmla="*/ 15 h 225"/>
                <a:gd name="T20" fmla="*/ 178 w 225"/>
                <a:gd name="T21" fmla="*/ 100 h 225"/>
                <a:gd name="T22" fmla="*/ 173 w 225"/>
                <a:gd name="T23" fmla="*/ 122 h 225"/>
                <a:gd name="T24" fmla="*/ 160 w 225"/>
                <a:gd name="T25" fmla="*/ 138 h 225"/>
                <a:gd name="T26" fmla="*/ 137 w 225"/>
                <a:gd name="T27" fmla="*/ 146 h 225"/>
                <a:gd name="T28" fmla="*/ 126 w 225"/>
                <a:gd name="T29" fmla="*/ 143 h 225"/>
                <a:gd name="T30" fmla="*/ 121 w 225"/>
                <a:gd name="T31" fmla="*/ 135 h 225"/>
                <a:gd name="T32" fmla="*/ 113 w 225"/>
                <a:gd name="T33" fmla="*/ 143 h 225"/>
                <a:gd name="T34" fmla="*/ 102 w 225"/>
                <a:gd name="T35" fmla="*/ 146 h 225"/>
                <a:gd name="T36" fmla="*/ 78 w 225"/>
                <a:gd name="T37" fmla="*/ 122 h 225"/>
                <a:gd name="T38" fmla="*/ 87 w 225"/>
                <a:gd name="T39" fmla="*/ 95 h 225"/>
                <a:gd name="T40" fmla="*/ 112 w 225"/>
                <a:gd name="T41" fmla="*/ 83 h 225"/>
                <a:gd name="T42" fmla="*/ 127 w 225"/>
                <a:gd name="T43" fmla="*/ 90 h 225"/>
                <a:gd name="T44" fmla="*/ 131 w 225"/>
                <a:gd name="T45" fmla="*/ 85 h 225"/>
                <a:gd name="T46" fmla="*/ 147 w 225"/>
                <a:gd name="T47" fmla="*/ 85 h 225"/>
                <a:gd name="T48" fmla="*/ 137 w 225"/>
                <a:gd name="T49" fmla="*/ 127 h 225"/>
                <a:gd name="T50" fmla="*/ 136 w 225"/>
                <a:gd name="T51" fmla="*/ 128 h 225"/>
                <a:gd name="T52" fmla="*/ 136 w 225"/>
                <a:gd name="T53" fmla="*/ 129 h 225"/>
                <a:gd name="T54" fmla="*/ 140 w 225"/>
                <a:gd name="T55" fmla="*/ 133 h 225"/>
                <a:gd name="T56" fmla="*/ 157 w 225"/>
                <a:gd name="T57" fmla="*/ 121 h 225"/>
                <a:gd name="T58" fmla="*/ 162 w 225"/>
                <a:gd name="T59" fmla="*/ 100 h 225"/>
                <a:gd name="T60" fmla="*/ 149 w 225"/>
                <a:gd name="T61" fmla="*/ 73 h 225"/>
                <a:gd name="T62" fmla="*/ 119 w 225"/>
                <a:gd name="T63" fmla="*/ 65 h 225"/>
                <a:gd name="T64" fmla="*/ 86 w 225"/>
                <a:gd name="T65" fmla="*/ 74 h 225"/>
                <a:gd name="T66" fmla="*/ 64 w 225"/>
                <a:gd name="T67" fmla="*/ 116 h 225"/>
                <a:gd name="T68" fmla="*/ 77 w 225"/>
                <a:gd name="T69" fmla="*/ 148 h 225"/>
                <a:gd name="T70" fmla="*/ 114 w 225"/>
                <a:gd name="T71" fmla="*/ 160 h 225"/>
                <a:gd name="T72" fmla="*/ 153 w 225"/>
                <a:gd name="T73" fmla="*/ 147 h 225"/>
                <a:gd name="T74" fmla="*/ 161 w 225"/>
                <a:gd name="T75" fmla="*/ 158 h 225"/>
                <a:gd name="T76" fmla="*/ 112 w 225"/>
                <a:gd name="T77" fmla="*/ 175 h 225"/>
                <a:gd name="T78" fmla="*/ 88 w 225"/>
                <a:gd name="T79" fmla="*/ 171 h 225"/>
                <a:gd name="T80" fmla="*/ 68 w 225"/>
                <a:gd name="T81" fmla="*/ 160 h 225"/>
                <a:gd name="T82" fmla="*/ 48 w 225"/>
                <a:gd name="T83" fmla="*/ 117 h 225"/>
                <a:gd name="T84" fmla="*/ 63 w 225"/>
                <a:gd name="T85" fmla="*/ 75 h 225"/>
                <a:gd name="T86" fmla="*/ 87 w 225"/>
                <a:gd name="T87" fmla="*/ 56 h 225"/>
                <a:gd name="T88" fmla="*/ 119 w 225"/>
                <a:gd name="T89" fmla="*/ 50 h 225"/>
                <a:gd name="T90" fmla="*/ 160 w 225"/>
                <a:gd name="T91" fmla="*/ 62 h 225"/>
                <a:gd name="T92" fmla="*/ 178 w 225"/>
                <a:gd name="T93" fmla="*/ 100 h 225"/>
                <a:gd name="T94" fmla="*/ 123 w 225"/>
                <a:gd name="T95" fmla="*/ 105 h 225"/>
                <a:gd name="T96" fmla="*/ 120 w 225"/>
                <a:gd name="T97" fmla="*/ 98 h 225"/>
                <a:gd name="T98" fmla="*/ 114 w 225"/>
                <a:gd name="T99" fmla="*/ 96 h 225"/>
                <a:gd name="T100" fmla="*/ 101 w 225"/>
                <a:gd name="T101" fmla="*/ 105 h 225"/>
                <a:gd name="T102" fmla="*/ 98 w 225"/>
                <a:gd name="T103" fmla="*/ 122 h 225"/>
                <a:gd name="T104" fmla="*/ 105 w 225"/>
                <a:gd name="T105" fmla="*/ 132 h 225"/>
                <a:gd name="T106" fmla="*/ 115 w 225"/>
                <a:gd name="T107" fmla="*/ 128 h 225"/>
                <a:gd name="T108" fmla="*/ 120 w 225"/>
                <a:gd name="T109" fmla="*/ 118 h 225"/>
                <a:gd name="T110" fmla="*/ 123 w 225"/>
                <a:gd name="T111" fmla="*/ 10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5" h="225">
                  <a:moveTo>
                    <a:pt x="113" y="0"/>
                  </a:moveTo>
                  <a:cubicBezTo>
                    <a:pt x="51" y="0"/>
                    <a:pt x="0" y="50"/>
                    <a:pt x="0" y="112"/>
                  </a:cubicBezTo>
                  <a:cubicBezTo>
                    <a:pt x="0" y="174"/>
                    <a:pt x="51" y="225"/>
                    <a:pt x="113" y="225"/>
                  </a:cubicBezTo>
                  <a:cubicBezTo>
                    <a:pt x="175" y="225"/>
                    <a:pt x="225" y="174"/>
                    <a:pt x="225" y="112"/>
                  </a:cubicBezTo>
                  <a:cubicBezTo>
                    <a:pt x="225" y="50"/>
                    <a:pt x="175" y="0"/>
                    <a:pt x="113" y="0"/>
                  </a:cubicBezTo>
                  <a:close/>
                  <a:moveTo>
                    <a:pt x="113" y="15"/>
                  </a:moveTo>
                  <a:cubicBezTo>
                    <a:pt x="59" y="15"/>
                    <a:pt x="15" y="58"/>
                    <a:pt x="15" y="112"/>
                  </a:cubicBezTo>
                  <a:cubicBezTo>
                    <a:pt x="15" y="166"/>
                    <a:pt x="59" y="209"/>
                    <a:pt x="113" y="209"/>
                  </a:cubicBezTo>
                  <a:cubicBezTo>
                    <a:pt x="166" y="209"/>
                    <a:pt x="210" y="166"/>
                    <a:pt x="210" y="112"/>
                  </a:cubicBezTo>
                  <a:cubicBezTo>
                    <a:pt x="210" y="58"/>
                    <a:pt x="166" y="15"/>
                    <a:pt x="113" y="15"/>
                  </a:cubicBezTo>
                  <a:close/>
                  <a:moveTo>
                    <a:pt x="178" y="100"/>
                  </a:moveTo>
                  <a:cubicBezTo>
                    <a:pt x="178" y="108"/>
                    <a:pt x="176" y="115"/>
                    <a:pt x="173" y="122"/>
                  </a:cubicBezTo>
                  <a:cubicBezTo>
                    <a:pt x="170" y="128"/>
                    <a:pt x="165" y="133"/>
                    <a:pt x="160" y="138"/>
                  </a:cubicBezTo>
                  <a:cubicBezTo>
                    <a:pt x="153" y="143"/>
                    <a:pt x="146" y="146"/>
                    <a:pt x="137" y="146"/>
                  </a:cubicBezTo>
                  <a:cubicBezTo>
                    <a:pt x="132" y="146"/>
                    <a:pt x="128" y="145"/>
                    <a:pt x="126" y="143"/>
                  </a:cubicBezTo>
                  <a:cubicBezTo>
                    <a:pt x="123" y="141"/>
                    <a:pt x="122" y="139"/>
                    <a:pt x="121" y="135"/>
                  </a:cubicBezTo>
                  <a:cubicBezTo>
                    <a:pt x="119" y="139"/>
                    <a:pt x="116" y="142"/>
                    <a:pt x="113" y="143"/>
                  </a:cubicBezTo>
                  <a:cubicBezTo>
                    <a:pt x="110" y="145"/>
                    <a:pt x="106" y="146"/>
                    <a:pt x="102" y="146"/>
                  </a:cubicBezTo>
                  <a:cubicBezTo>
                    <a:pt x="86" y="146"/>
                    <a:pt x="78" y="138"/>
                    <a:pt x="78" y="122"/>
                  </a:cubicBezTo>
                  <a:cubicBezTo>
                    <a:pt x="78" y="111"/>
                    <a:pt x="81" y="102"/>
                    <a:pt x="87" y="95"/>
                  </a:cubicBezTo>
                  <a:cubicBezTo>
                    <a:pt x="94" y="87"/>
                    <a:pt x="102" y="83"/>
                    <a:pt x="112" y="83"/>
                  </a:cubicBezTo>
                  <a:cubicBezTo>
                    <a:pt x="119" y="83"/>
                    <a:pt x="124" y="85"/>
                    <a:pt x="127" y="90"/>
                  </a:cubicBezTo>
                  <a:cubicBezTo>
                    <a:pt x="131" y="85"/>
                    <a:pt x="131" y="85"/>
                    <a:pt x="131" y="85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6" y="128"/>
                    <a:pt x="136" y="129"/>
                    <a:pt x="136" y="129"/>
                  </a:cubicBezTo>
                  <a:cubicBezTo>
                    <a:pt x="136" y="131"/>
                    <a:pt x="137" y="133"/>
                    <a:pt x="140" y="133"/>
                  </a:cubicBezTo>
                  <a:cubicBezTo>
                    <a:pt x="146" y="133"/>
                    <a:pt x="152" y="129"/>
                    <a:pt x="157" y="121"/>
                  </a:cubicBezTo>
                  <a:cubicBezTo>
                    <a:pt x="160" y="115"/>
                    <a:pt x="162" y="108"/>
                    <a:pt x="162" y="100"/>
                  </a:cubicBezTo>
                  <a:cubicBezTo>
                    <a:pt x="162" y="89"/>
                    <a:pt x="158" y="80"/>
                    <a:pt x="149" y="73"/>
                  </a:cubicBezTo>
                  <a:cubicBezTo>
                    <a:pt x="141" y="68"/>
                    <a:pt x="131" y="65"/>
                    <a:pt x="119" y="65"/>
                  </a:cubicBezTo>
                  <a:cubicBezTo>
                    <a:pt x="106" y="65"/>
                    <a:pt x="95" y="68"/>
                    <a:pt x="86" y="74"/>
                  </a:cubicBezTo>
                  <a:cubicBezTo>
                    <a:pt x="71" y="84"/>
                    <a:pt x="64" y="98"/>
                    <a:pt x="64" y="116"/>
                  </a:cubicBezTo>
                  <a:cubicBezTo>
                    <a:pt x="64" y="130"/>
                    <a:pt x="68" y="140"/>
                    <a:pt x="77" y="148"/>
                  </a:cubicBezTo>
                  <a:cubicBezTo>
                    <a:pt x="86" y="156"/>
                    <a:pt x="98" y="160"/>
                    <a:pt x="114" y="160"/>
                  </a:cubicBezTo>
                  <a:cubicBezTo>
                    <a:pt x="128" y="160"/>
                    <a:pt x="142" y="156"/>
                    <a:pt x="153" y="147"/>
                  </a:cubicBezTo>
                  <a:cubicBezTo>
                    <a:pt x="161" y="158"/>
                    <a:pt x="161" y="158"/>
                    <a:pt x="161" y="158"/>
                  </a:cubicBezTo>
                  <a:cubicBezTo>
                    <a:pt x="147" y="169"/>
                    <a:pt x="130" y="175"/>
                    <a:pt x="112" y="175"/>
                  </a:cubicBezTo>
                  <a:cubicBezTo>
                    <a:pt x="103" y="175"/>
                    <a:pt x="95" y="173"/>
                    <a:pt x="88" y="171"/>
                  </a:cubicBezTo>
                  <a:cubicBezTo>
                    <a:pt x="81" y="168"/>
                    <a:pt x="74" y="165"/>
                    <a:pt x="68" y="160"/>
                  </a:cubicBezTo>
                  <a:cubicBezTo>
                    <a:pt x="55" y="149"/>
                    <a:pt x="48" y="135"/>
                    <a:pt x="48" y="117"/>
                  </a:cubicBezTo>
                  <a:cubicBezTo>
                    <a:pt x="48" y="101"/>
                    <a:pt x="53" y="87"/>
                    <a:pt x="63" y="75"/>
                  </a:cubicBezTo>
                  <a:cubicBezTo>
                    <a:pt x="69" y="67"/>
                    <a:pt x="78" y="61"/>
                    <a:pt x="87" y="56"/>
                  </a:cubicBezTo>
                  <a:cubicBezTo>
                    <a:pt x="97" y="52"/>
                    <a:pt x="107" y="50"/>
                    <a:pt x="119" y="50"/>
                  </a:cubicBezTo>
                  <a:cubicBezTo>
                    <a:pt x="135" y="50"/>
                    <a:pt x="149" y="54"/>
                    <a:pt x="160" y="62"/>
                  </a:cubicBezTo>
                  <a:cubicBezTo>
                    <a:pt x="172" y="72"/>
                    <a:pt x="178" y="84"/>
                    <a:pt x="178" y="100"/>
                  </a:cubicBezTo>
                  <a:close/>
                  <a:moveTo>
                    <a:pt x="123" y="105"/>
                  </a:moveTo>
                  <a:cubicBezTo>
                    <a:pt x="123" y="102"/>
                    <a:pt x="122" y="100"/>
                    <a:pt x="120" y="98"/>
                  </a:cubicBezTo>
                  <a:cubicBezTo>
                    <a:pt x="118" y="96"/>
                    <a:pt x="116" y="96"/>
                    <a:pt x="114" y="96"/>
                  </a:cubicBezTo>
                  <a:cubicBezTo>
                    <a:pt x="109" y="96"/>
                    <a:pt x="104" y="99"/>
                    <a:pt x="101" y="105"/>
                  </a:cubicBezTo>
                  <a:cubicBezTo>
                    <a:pt x="99" y="111"/>
                    <a:pt x="98" y="116"/>
                    <a:pt x="98" y="122"/>
                  </a:cubicBezTo>
                  <a:cubicBezTo>
                    <a:pt x="98" y="129"/>
                    <a:pt x="100" y="132"/>
                    <a:pt x="105" y="132"/>
                  </a:cubicBezTo>
                  <a:cubicBezTo>
                    <a:pt x="109" y="132"/>
                    <a:pt x="112" y="131"/>
                    <a:pt x="115" y="128"/>
                  </a:cubicBezTo>
                  <a:cubicBezTo>
                    <a:pt x="117" y="126"/>
                    <a:pt x="119" y="122"/>
                    <a:pt x="120" y="118"/>
                  </a:cubicBezTo>
                  <a:cubicBezTo>
                    <a:pt x="123" y="105"/>
                    <a:pt x="123" y="105"/>
                    <a:pt x="123" y="1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7410524" y="3706814"/>
            <a:ext cx="1334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/>
              <a:t>Socializing</a:t>
            </a:r>
            <a:endParaRPr lang="zh-CN" altLang="en-US" sz="2800" dirty="0"/>
          </a:p>
        </p:txBody>
      </p:sp>
      <p:sp>
        <p:nvSpPr>
          <p:cNvPr id="33" name="文本框 32"/>
          <p:cNvSpPr txBox="1"/>
          <p:nvPr/>
        </p:nvSpPr>
        <p:spPr>
          <a:xfrm>
            <a:off x="2589569" y="4935356"/>
            <a:ext cx="652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198898"/>
                </a:solidFill>
              </a:rPr>
              <a:t>changed our food and clothing, and</a:t>
            </a:r>
            <a:r>
              <a:rPr lang="en-US" altLang="zh-CN" sz="2400">
                <a:solidFill>
                  <a:srgbClr val="198898"/>
                </a:solidFill>
              </a:rPr>
              <a:t>......</a:t>
            </a:r>
            <a:endParaRPr lang="zh-CN" altLang="en-US" sz="2400" dirty="0">
              <a:solidFill>
                <a:srgbClr val="1988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1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6" grpId="0"/>
      <p:bldP spid="31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578" y="0"/>
            <a:ext cx="12237156" cy="369570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0" y="3568700"/>
            <a:ext cx="12192000" cy="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153891" y="2641600"/>
            <a:ext cx="1869209" cy="1854200"/>
          </a:xfrm>
          <a:prstGeom prst="ellipse">
            <a:avLst/>
          </a:prstGeom>
          <a:solidFill>
            <a:srgbClr val="198898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Broadway" panose="04040905080B02020502" pitchFamily="82" charset="0"/>
              </a:rPr>
              <a:t>Four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258579" y="5068957"/>
            <a:ext cx="8100291" cy="707886"/>
            <a:chOff x="2386331" y="5068957"/>
            <a:chExt cx="7419338" cy="707886"/>
          </a:xfrm>
        </p:grpSpPr>
        <p:sp>
          <p:nvSpPr>
            <p:cNvPr id="6" name="文本框 5"/>
            <p:cNvSpPr txBox="1"/>
            <p:nvPr/>
          </p:nvSpPr>
          <p:spPr>
            <a:xfrm>
              <a:off x="2386331" y="5068957"/>
              <a:ext cx="7419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/>
                <a:t>The possible future of e-commerce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006850" y="5068957"/>
              <a:ext cx="41783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006850" y="5776843"/>
              <a:ext cx="41783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6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 flipH="1">
            <a:off x="-412557" y="1511300"/>
            <a:ext cx="13017115" cy="3835400"/>
          </a:xfrm>
          <a:prstGeom prst="line">
            <a:avLst/>
          </a:prstGeom>
          <a:ln w="38100">
            <a:solidFill>
              <a:srgbClr val="1988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3440907" y="1587500"/>
            <a:ext cx="5303043" cy="3695700"/>
            <a:chOff x="3440907" y="1587500"/>
            <a:chExt cx="5303043" cy="3695700"/>
          </a:xfrm>
        </p:grpSpPr>
        <p:sp>
          <p:nvSpPr>
            <p:cNvPr id="4" name="椭圆 3"/>
            <p:cNvSpPr/>
            <p:nvPr/>
          </p:nvSpPr>
          <p:spPr>
            <a:xfrm>
              <a:off x="4248150" y="1587500"/>
              <a:ext cx="3695700" cy="36957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9889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5800" y="1835150"/>
              <a:ext cx="3200400" cy="3200400"/>
            </a:xfrm>
            <a:prstGeom prst="ellips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</p:pic>
        <p:cxnSp>
          <p:nvCxnSpPr>
            <p:cNvPr id="9" name="直接连接符 8"/>
            <p:cNvCxnSpPr/>
            <p:nvPr/>
          </p:nvCxnSpPr>
          <p:spPr>
            <a:xfrm flipH="1">
              <a:off x="7796786" y="2437520"/>
              <a:ext cx="947164" cy="279076"/>
            </a:xfrm>
            <a:prstGeom prst="line">
              <a:avLst/>
            </a:prstGeom>
            <a:ln w="38100">
              <a:solidFill>
                <a:srgbClr val="1988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7908425" y="2983620"/>
              <a:ext cx="333741" cy="98335"/>
            </a:xfrm>
            <a:prstGeom prst="line">
              <a:avLst/>
            </a:prstGeom>
            <a:ln w="38100">
              <a:solidFill>
                <a:srgbClr val="1988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3440907" y="4104804"/>
              <a:ext cx="947164" cy="279076"/>
            </a:xfrm>
            <a:prstGeom prst="line">
              <a:avLst/>
            </a:prstGeom>
            <a:ln w="38100">
              <a:solidFill>
                <a:srgbClr val="1988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3944391" y="3786753"/>
              <a:ext cx="333741" cy="98335"/>
            </a:xfrm>
            <a:prstGeom prst="line">
              <a:avLst/>
            </a:prstGeom>
            <a:ln w="38100">
              <a:solidFill>
                <a:srgbClr val="1988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组合 26"/>
            <p:cNvGrpSpPr/>
            <p:nvPr/>
          </p:nvGrpSpPr>
          <p:grpSpPr>
            <a:xfrm>
              <a:off x="7137400" y="3911600"/>
              <a:ext cx="930275" cy="930275"/>
              <a:chOff x="7137400" y="3911600"/>
              <a:chExt cx="930275" cy="930275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7137400" y="3911600"/>
                <a:ext cx="930275" cy="93027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7382399" y="4099823"/>
                <a:ext cx="440276" cy="553829"/>
                <a:chOff x="7382399" y="4083372"/>
                <a:chExt cx="440276" cy="553829"/>
              </a:xfrm>
            </p:grpSpPr>
            <p:sp>
              <p:nvSpPr>
                <p:cNvPr id="22" name="Freeform 632"/>
                <p:cNvSpPr>
                  <a:spLocks/>
                </p:cNvSpPr>
                <p:nvPr/>
              </p:nvSpPr>
              <p:spPr bwMode="auto">
                <a:xfrm>
                  <a:off x="7382399" y="4440328"/>
                  <a:ext cx="440276" cy="196873"/>
                </a:xfrm>
                <a:custGeom>
                  <a:avLst/>
                  <a:gdLst>
                    <a:gd name="T0" fmla="*/ 0 w 257"/>
                    <a:gd name="T1" fmla="*/ 0 h 115"/>
                    <a:gd name="T2" fmla="*/ 226 w 257"/>
                    <a:gd name="T3" fmla="*/ 0 h 115"/>
                    <a:gd name="T4" fmla="*/ 257 w 257"/>
                    <a:gd name="T5" fmla="*/ 36 h 115"/>
                    <a:gd name="T6" fmla="*/ 225 w 257"/>
                    <a:gd name="T7" fmla="*/ 67 h 115"/>
                    <a:gd name="T8" fmla="*/ 204 w 257"/>
                    <a:gd name="T9" fmla="*/ 52 h 115"/>
                    <a:gd name="T10" fmla="*/ 141 w 257"/>
                    <a:gd name="T11" fmla="*/ 101 h 115"/>
                    <a:gd name="T12" fmla="*/ 238 w 257"/>
                    <a:gd name="T13" fmla="*/ 101 h 115"/>
                    <a:gd name="T14" fmla="*/ 238 w 257"/>
                    <a:gd name="T15" fmla="*/ 115 h 115"/>
                    <a:gd name="T16" fmla="*/ 5 w 257"/>
                    <a:gd name="T17" fmla="*/ 115 h 115"/>
                    <a:gd name="T18" fmla="*/ 5 w 257"/>
                    <a:gd name="T19" fmla="*/ 102 h 115"/>
                    <a:gd name="T20" fmla="*/ 76 w 257"/>
                    <a:gd name="T21" fmla="*/ 101 h 115"/>
                    <a:gd name="T22" fmla="*/ 0 w 257"/>
                    <a:gd name="T23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57" h="115">
                      <a:moveTo>
                        <a:pt x="0" y="0"/>
                      </a:moveTo>
                      <a:cubicBezTo>
                        <a:pt x="226" y="0"/>
                        <a:pt x="226" y="0"/>
                        <a:pt x="226" y="0"/>
                      </a:cubicBezTo>
                      <a:cubicBezTo>
                        <a:pt x="226" y="0"/>
                        <a:pt x="257" y="9"/>
                        <a:pt x="257" y="36"/>
                      </a:cubicBezTo>
                      <a:cubicBezTo>
                        <a:pt x="257" y="59"/>
                        <a:pt x="235" y="68"/>
                        <a:pt x="225" y="67"/>
                      </a:cubicBezTo>
                      <a:cubicBezTo>
                        <a:pt x="210" y="66"/>
                        <a:pt x="204" y="54"/>
                        <a:pt x="204" y="52"/>
                      </a:cubicBezTo>
                      <a:cubicBezTo>
                        <a:pt x="204" y="52"/>
                        <a:pt x="185" y="87"/>
                        <a:pt x="141" y="101"/>
                      </a:cubicBezTo>
                      <a:cubicBezTo>
                        <a:pt x="238" y="101"/>
                        <a:pt x="238" y="101"/>
                        <a:pt x="238" y="101"/>
                      </a:cubicBezTo>
                      <a:cubicBezTo>
                        <a:pt x="238" y="115"/>
                        <a:pt x="238" y="115"/>
                        <a:pt x="238" y="115"/>
                      </a:cubicBezTo>
                      <a:cubicBezTo>
                        <a:pt x="5" y="115"/>
                        <a:pt x="5" y="115"/>
                        <a:pt x="5" y="115"/>
                      </a:cubicBezTo>
                      <a:cubicBezTo>
                        <a:pt x="5" y="102"/>
                        <a:pt x="5" y="102"/>
                        <a:pt x="5" y="102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76" y="101"/>
                        <a:pt x="5" y="83"/>
                        <a:pt x="0" y="0"/>
                      </a:cubicBezTo>
                      <a:close/>
                    </a:path>
                  </a:pathLst>
                </a:custGeom>
                <a:solidFill>
                  <a:srgbClr val="553D4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633"/>
                <p:cNvSpPr>
                  <a:spLocks/>
                </p:cNvSpPr>
                <p:nvPr/>
              </p:nvSpPr>
              <p:spPr bwMode="auto">
                <a:xfrm>
                  <a:off x="7516024" y="4083372"/>
                  <a:ext cx="173026" cy="318419"/>
                </a:xfrm>
                <a:custGeom>
                  <a:avLst/>
                  <a:gdLst>
                    <a:gd name="T0" fmla="*/ 53 w 101"/>
                    <a:gd name="T1" fmla="*/ 2 h 186"/>
                    <a:gd name="T2" fmla="*/ 70 w 101"/>
                    <a:gd name="T3" fmla="*/ 50 h 186"/>
                    <a:gd name="T4" fmla="*/ 18 w 101"/>
                    <a:gd name="T5" fmla="*/ 103 h 186"/>
                    <a:gd name="T6" fmla="*/ 3 w 101"/>
                    <a:gd name="T7" fmla="*/ 129 h 186"/>
                    <a:gd name="T8" fmla="*/ 44 w 101"/>
                    <a:gd name="T9" fmla="*/ 134 h 186"/>
                    <a:gd name="T10" fmla="*/ 87 w 101"/>
                    <a:gd name="T11" fmla="*/ 164 h 186"/>
                    <a:gd name="T12" fmla="*/ 83 w 101"/>
                    <a:gd name="T13" fmla="*/ 186 h 186"/>
                    <a:gd name="T14" fmla="*/ 100 w 101"/>
                    <a:gd name="T15" fmla="*/ 139 h 186"/>
                    <a:gd name="T16" fmla="*/ 85 w 101"/>
                    <a:gd name="T17" fmla="*/ 108 h 186"/>
                    <a:gd name="T18" fmla="*/ 53 w 101"/>
                    <a:gd name="T19" fmla="*/ 99 h 186"/>
                    <a:gd name="T20" fmla="*/ 87 w 101"/>
                    <a:gd name="T21" fmla="*/ 35 h 186"/>
                    <a:gd name="T22" fmla="*/ 53 w 101"/>
                    <a:gd name="T23" fmla="*/ 2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1" h="186">
                      <a:moveTo>
                        <a:pt x="53" y="2"/>
                      </a:moveTo>
                      <a:cubicBezTo>
                        <a:pt x="53" y="2"/>
                        <a:pt x="93" y="2"/>
                        <a:pt x="70" y="50"/>
                      </a:cubicBezTo>
                      <a:cubicBezTo>
                        <a:pt x="63" y="62"/>
                        <a:pt x="52" y="77"/>
                        <a:pt x="18" y="103"/>
                      </a:cubicBezTo>
                      <a:cubicBezTo>
                        <a:pt x="10" y="112"/>
                        <a:pt x="0" y="121"/>
                        <a:pt x="3" y="129"/>
                      </a:cubicBezTo>
                      <a:cubicBezTo>
                        <a:pt x="9" y="133"/>
                        <a:pt x="14" y="134"/>
                        <a:pt x="44" y="134"/>
                      </a:cubicBezTo>
                      <a:cubicBezTo>
                        <a:pt x="55" y="136"/>
                        <a:pt x="78" y="137"/>
                        <a:pt x="87" y="164"/>
                      </a:cubicBezTo>
                      <a:cubicBezTo>
                        <a:pt x="87" y="174"/>
                        <a:pt x="88" y="179"/>
                        <a:pt x="83" y="186"/>
                      </a:cubicBezTo>
                      <a:cubicBezTo>
                        <a:pt x="83" y="186"/>
                        <a:pt x="97" y="162"/>
                        <a:pt x="100" y="139"/>
                      </a:cubicBezTo>
                      <a:cubicBezTo>
                        <a:pt x="101" y="128"/>
                        <a:pt x="95" y="108"/>
                        <a:pt x="85" y="108"/>
                      </a:cubicBezTo>
                      <a:cubicBezTo>
                        <a:pt x="75" y="108"/>
                        <a:pt x="45" y="119"/>
                        <a:pt x="53" y="99"/>
                      </a:cubicBezTo>
                      <a:cubicBezTo>
                        <a:pt x="63" y="81"/>
                        <a:pt x="84" y="58"/>
                        <a:pt x="87" y="35"/>
                      </a:cubicBezTo>
                      <a:cubicBezTo>
                        <a:pt x="89" y="19"/>
                        <a:pt x="74" y="0"/>
                        <a:pt x="53" y="2"/>
                      </a:cubicBezTo>
                      <a:close/>
                    </a:path>
                  </a:pathLst>
                </a:custGeom>
                <a:solidFill>
                  <a:srgbClr val="553D4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24" name="矩形 23"/>
          <p:cNvSpPr/>
          <p:nvPr/>
        </p:nvSpPr>
        <p:spPr>
          <a:xfrm>
            <a:off x="420792" y="1766441"/>
            <a:ext cx="3515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/>
              <a:t>Globalization</a:t>
            </a:r>
            <a:endParaRPr lang="zh-CN" altLang="en-US" sz="3200" dirty="0"/>
          </a:p>
        </p:txBody>
      </p:sp>
      <p:sp>
        <p:nvSpPr>
          <p:cNvPr id="25" name="矩形 24"/>
          <p:cNvSpPr/>
          <p:nvPr/>
        </p:nvSpPr>
        <p:spPr>
          <a:xfrm>
            <a:off x="8270368" y="3911600"/>
            <a:ext cx="3515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/>
              <a:t>Urbanization</a:t>
            </a:r>
            <a:endParaRPr lang="zh-CN" altLang="en-US" sz="3200" dirty="0"/>
          </a:p>
        </p:txBody>
      </p:sp>
      <p:sp>
        <p:nvSpPr>
          <p:cNvPr id="29" name="文本框 28"/>
          <p:cNvSpPr txBox="1"/>
          <p:nvPr/>
        </p:nvSpPr>
        <p:spPr>
          <a:xfrm>
            <a:off x="1665050" y="253313"/>
            <a:ext cx="727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198898"/>
                </a:solidFill>
              </a:rPr>
              <a:t>Changes in geographic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145798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49821" cy="6858000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2728105" y="-8873"/>
            <a:ext cx="3034066" cy="6866873"/>
          </a:xfrm>
          <a:prstGeom prst="parallelogram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平行四边形 4"/>
          <p:cNvSpPr/>
          <p:nvPr/>
        </p:nvSpPr>
        <p:spPr>
          <a:xfrm>
            <a:off x="3459189" y="0"/>
            <a:ext cx="2336648" cy="6866873"/>
          </a:xfrm>
          <a:prstGeom prst="parallelogram">
            <a:avLst>
              <a:gd name="adj" fmla="val 34159"/>
            </a:avLst>
          </a:prstGeom>
          <a:solidFill>
            <a:srgbClr val="198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666437" y="1175997"/>
            <a:ext cx="82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i="1" u="sng" dirty="0">
                <a:solidFill>
                  <a:schemeClr val="bg1">
                    <a:lumMod val="95000"/>
                  </a:schemeClr>
                </a:solidFill>
                <a:latin typeface="Broadway" panose="04040905080B02020502" pitchFamily="82" charset="0"/>
              </a:rPr>
              <a:t>1</a:t>
            </a:r>
            <a:endParaRPr lang="zh-CN" altLang="en-US" sz="9600" i="1" u="sng" dirty="0">
              <a:solidFill>
                <a:schemeClr val="bg1">
                  <a:lumMod val="9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93577" y="2506052"/>
            <a:ext cx="82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i="1" u="sng" dirty="0">
                <a:solidFill>
                  <a:schemeClr val="bg1">
                    <a:lumMod val="95000"/>
                  </a:schemeClr>
                </a:solidFill>
                <a:latin typeface="Broadway" panose="04040905080B02020502" pitchFamily="82" charset="0"/>
              </a:rPr>
              <a:t>2</a:t>
            </a:r>
            <a:endParaRPr lang="zh-CN" altLang="en-US" sz="9600" i="1" u="sng" dirty="0">
              <a:solidFill>
                <a:schemeClr val="bg1">
                  <a:lumMod val="9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20718" y="3836107"/>
            <a:ext cx="82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i="1" u="sng" dirty="0">
                <a:solidFill>
                  <a:schemeClr val="bg1">
                    <a:lumMod val="95000"/>
                  </a:schemeClr>
                </a:solidFill>
                <a:latin typeface="Broadway" panose="04040905080B02020502" pitchFamily="82" charset="0"/>
              </a:rPr>
              <a:t>3</a:t>
            </a:r>
            <a:endParaRPr lang="zh-CN" altLang="en-US" sz="9600" i="1" u="sng" dirty="0">
              <a:solidFill>
                <a:schemeClr val="bg1">
                  <a:lumMod val="9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47859" y="5166163"/>
            <a:ext cx="82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i="1" u="sng" dirty="0">
                <a:solidFill>
                  <a:schemeClr val="bg1">
                    <a:lumMod val="95000"/>
                  </a:schemeClr>
                </a:solidFill>
                <a:latin typeface="Broadway" panose="04040905080B02020502" pitchFamily="82" charset="0"/>
              </a:rPr>
              <a:t>4</a:t>
            </a:r>
            <a:endParaRPr lang="zh-CN" altLang="en-US" sz="9600" i="1" u="sng" dirty="0">
              <a:solidFill>
                <a:schemeClr val="bg1">
                  <a:lumMod val="9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96000" y="1668440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Why talk about trends</a:t>
            </a:r>
            <a:endParaRPr lang="zh-CN" altLang="en-US" sz="3200" dirty="0"/>
          </a:p>
        </p:txBody>
      </p:sp>
      <p:sp>
        <p:nvSpPr>
          <p:cNvPr id="19" name="文本框 18"/>
          <p:cNvSpPr txBox="1"/>
          <p:nvPr/>
        </p:nvSpPr>
        <p:spPr>
          <a:xfrm>
            <a:off x="5750196" y="4328550"/>
            <a:ext cx="6087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The current state of e-commerce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923099" y="2998495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The history of e-commerce</a:t>
            </a:r>
            <a:endParaRPr lang="zh-CN" altLang="en-US" sz="3200" dirty="0"/>
          </a:p>
        </p:txBody>
      </p:sp>
      <p:sp>
        <p:nvSpPr>
          <p:cNvPr id="21" name="文本框 20"/>
          <p:cNvSpPr txBox="1"/>
          <p:nvPr/>
        </p:nvSpPr>
        <p:spPr>
          <a:xfrm>
            <a:off x="5577294" y="5658606"/>
            <a:ext cx="613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The possible future of e-commerce</a:t>
            </a:r>
          </a:p>
        </p:txBody>
      </p:sp>
      <p:sp>
        <p:nvSpPr>
          <p:cNvPr id="23" name="直角三角形 22"/>
          <p:cNvSpPr/>
          <p:nvPr/>
        </p:nvSpPr>
        <p:spPr>
          <a:xfrm flipH="1">
            <a:off x="11837354" y="3244047"/>
            <a:ext cx="451972" cy="3902901"/>
          </a:xfrm>
          <a:prstGeom prst="rtTriangle">
            <a:avLst/>
          </a:prstGeom>
          <a:solidFill>
            <a:srgbClr val="198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flipH="1">
            <a:off x="11966014" y="3290882"/>
            <a:ext cx="451972" cy="39029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 flipH="1">
            <a:off x="3302070" y="-8873"/>
            <a:ext cx="810569" cy="6866873"/>
          </a:xfrm>
          <a:prstGeom prst="line">
            <a:avLst/>
          </a:prstGeom>
          <a:ln w="127000">
            <a:solidFill>
              <a:srgbClr val="1988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平行四边形 31"/>
          <p:cNvSpPr/>
          <p:nvPr/>
        </p:nvSpPr>
        <p:spPr>
          <a:xfrm>
            <a:off x="5354776" y="147735"/>
            <a:ext cx="2595294" cy="655621"/>
          </a:xfrm>
          <a:prstGeom prst="parallelogram">
            <a:avLst>
              <a:gd name="adj" fmla="val 1006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/>
              <a:t>Listings</a:t>
            </a:r>
          </a:p>
        </p:txBody>
      </p:sp>
    </p:spTree>
    <p:extLst>
      <p:ext uri="{BB962C8B-B14F-4D97-AF65-F5344CB8AC3E}">
        <p14:creationId xmlns:p14="http://schemas.microsoft.com/office/powerpoint/2010/main" val="3223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:a14="http://schemas.microsoft.com/office/drawing/2010/main"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211873" y="4211512"/>
            <a:ext cx="2565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198898"/>
                </a:solidFill>
              </a:rPr>
              <a:t>Enter the title</a:t>
            </a:r>
          </a:p>
        </p:txBody>
      </p:sp>
      <p:sp>
        <p:nvSpPr>
          <p:cNvPr id="22" name="菱形 21"/>
          <p:cNvSpPr/>
          <p:nvPr/>
        </p:nvSpPr>
        <p:spPr>
          <a:xfrm>
            <a:off x="2642840" y="4541781"/>
            <a:ext cx="1529166" cy="452178"/>
          </a:xfrm>
          <a:prstGeom prst="diamond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665051" y="253313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198898"/>
                </a:solidFill>
              </a:rPr>
              <a:t>Discussion questions</a:t>
            </a:r>
            <a:endParaRPr lang="zh-CN" altLang="en-US" sz="3200" dirty="0">
              <a:solidFill>
                <a:srgbClr val="198898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09653" y="2329469"/>
            <a:ext cx="828349" cy="828349"/>
          </a:xfrm>
          <a:prstGeom prst="rect">
            <a:avLst/>
          </a:prstGeom>
          <a:noFill/>
          <a:ln w="25400">
            <a:solidFill>
              <a:srgbClr val="198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777208" y="3375203"/>
            <a:ext cx="569153" cy="569153"/>
          </a:xfrm>
          <a:prstGeom prst="rect">
            <a:avLst/>
          </a:prstGeom>
          <a:noFill/>
          <a:ln w="25400">
            <a:solidFill>
              <a:srgbClr val="198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4172006" y="2642500"/>
            <a:ext cx="1456841" cy="1456841"/>
          </a:xfrm>
          <a:custGeom>
            <a:avLst/>
            <a:gdLst>
              <a:gd name="connsiteX0" fmla="*/ 0 w 1456841"/>
              <a:gd name="connsiteY0" fmla="*/ 0 h 1456841"/>
              <a:gd name="connsiteX1" fmla="*/ 1456841 w 1456841"/>
              <a:gd name="connsiteY1" fmla="*/ 0 h 1456841"/>
              <a:gd name="connsiteX2" fmla="*/ 1456841 w 1456841"/>
              <a:gd name="connsiteY2" fmla="*/ 1241445 h 1456841"/>
              <a:gd name="connsiteX3" fmla="*/ 728420 w 1456841"/>
              <a:gd name="connsiteY3" fmla="*/ 1456841 h 1456841"/>
              <a:gd name="connsiteX4" fmla="*/ 0 w 1456841"/>
              <a:gd name="connsiteY4" fmla="*/ 1456841 h 1456841"/>
              <a:gd name="connsiteX5" fmla="*/ 0 w 1456841"/>
              <a:gd name="connsiteY5" fmla="*/ 0 h 145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6841" h="1456841">
                <a:moveTo>
                  <a:pt x="0" y="0"/>
                </a:moveTo>
                <a:lnTo>
                  <a:pt x="1456841" y="0"/>
                </a:lnTo>
                <a:lnTo>
                  <a:pt x="1456841" y="1241445"/>
                </a:lnTo>
                <a:lnTo>
                  <a:pt x="728420" y="1456841"/>
                </a:lnTo>
                <a:lnTo>
                  <a:pt x="0" y="1456841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198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869349" y="2374696"/>
            <a:ext cx="35968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/>
              <a:t>In the future you don't do e-commerce, you will have no business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1645337"/>
            <a:ext cx="5524500" cy="3686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矩形 15"/>
          <p:cNvSpPr/>
          <p:nvPr/>
        </p:nvSpPr>
        <p:spPr>
          <a:xfrm>
            <a:off x="9441140" y="-162114"/>
            <a:ext cx="3596885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3900">
                <a:solidFill>
                  <a:srgbClr val="198898"/>
                </a:solidFill>
                <a:latin typeface="Malgun Gothic" panose="020B0503020000020004" pitchFamily="34" charset="-127"/>
                <a:ea typeface="DFPPiPiW5-B5" panose="040B0500000000000000" pitchFamily="82" charset="-120"/>
              </a:rPr>
              <a:t>?</a:t>
            </a:r>
            <a:endParaRPr lang="zh-CN" altLang="en-US" sz="23900" dirty="0">
              <a:solidFill>
                <a:srgbClr val="198898"/>
              </a:solidFill>
              <a:latin typeface="Malgun Gothic" panose="020B0503020000020004" pitchFamily="34" charset="-127"/>
              <a:ea typeface="DFPPiPiW5-B5" panose="040B05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36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6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164295" y="2441026"/>
            <a:ext cx="8733864" cy="1975949"/>
            <a:chOff x="3494658" y="3086498"/>
            <a:chExt cx="5202685" cy="1975949"/>
          </a:xfrm>
        </p:grpSpPr>
        <p:sp>
          <p:nvSpPr>
            <p:cNvPr id="9" name="文本框 8"/>
            <p:cNvSpPr txBox="1"/>
            <p:nvPr/>
          </p:nvSpPr>
          <p:spPr>
            <a:xfrm>
              <a:off x="3494658" y="3401302"/>
              <a:ext cx="520268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Time-aware for JunJie</a:t>
              </a:r>
              <a:endParaRPr lang="en-US" altLang="zh-CN" sz="4400" b="1" dirty="0">
                <a:solidFill>
                  <a:schemeClr val="bg1">
                    <a:lumMod val="95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4400" b="1" dirty="0">
                  <a:solidFill>
                    <a:schemeClr val="bg1">
                      <a:lumMod val="95000"/>
                    </a:schemeClr>
                  </a:solidFill>
                  <a:latin typeface="+mn-ea"/>
                </a:rPr>
                <a:t>The pass changer is Yinghao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400550" y="3086498"/>
              <a:ext cx="3390900" cy="0"/>
            </a:xfrm>
            <a:prstGeom prst="line">
              <a:avLst/>
            </a:prstGeom>
            <a:ln w="76200" cmpd="sng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400550" y="5062447"/>
              <a:ext cx="3390900" cy="0"/>
            </a:xfrm>
            <a:prstGeom prst="line">
              <a:avLst/>
            </a:prstGeom>
            <a:ln w="76200" cmpd="sng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直角三角形 16"/>
          <p:cNvSpPr/>
          <p:nvPr/>
        </p:nvSpPr>
        <p:spPr>
          <a:xfrm rot="10800000" flipV="1">
            <a:off x="6697572" y="5239107"/>
            <a:ext cx="5494428" cy="1618892"/>
          </a:xfrm>
          <a:prstGeom prst="rtTriangle">
            <a:avLst/>
          </a:prstGeom>
          <a:solidFill>
            <a:srgbClr val="19889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/>
          <p:cNvSpPr/>
          <p:nvPr/>
        </p:nvSpPr>
        <p:spPr>
          <a:xfrm flipV="1">
            <a:off x="0" y="0"/>
            <a:ext cx="5494428" cy="1618892"/>
          </a:xfrm>
          <a:prstGeom prst="rtTriangle">
            <a:avLst/>
          </a:prstGeom>
          <a:solidFill>
            <a:srgbClr val="19889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-142875" y="-111746"/>
            <a:ext cx="6357189" cy="1873100"/>
          </a:xfrm>
          <a:prstGeom prst="line">
            <a:avLst/>
          </a:prstGeom>
          <a:ln w="63500">
            <a:solidFill>
              <a:srgbClr val="198898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6025311" y="5072837"/>
            <a:ext cx="6357189" cy="1873100"/>
          </a:xfrm>
          <a:prstGeom prst="line">
            <a:avLst/>
          </a:prstGeom>
          <a:ln w="63500">
            <a:solidFill>
              <a:srgbClr val="198898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18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92000" cy="369570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0" y="3568700"/>
            <a:ext cx="12192000" cy="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168900" y="2641600"/>
            <a:ext cx="1854200" cy="1854200"/>
          </a:xfrm>
          <a:prstGeom prst="ellipse">
            <a:avLst/>
          </a:prstGeom>
          <a:solidFill>
            <a:srgbClr val="198898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Broadway" panose="04040905080B02020502" pitchFamily="82" charset="0"/>
              </a:rPr>
              <a:t>One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3374834" y="5013861"/>
            <a:ext cx="5464362" cy="1323439"/>
            <a:chOff x="3778250" y="5068957"/>
            <a:chExt cx="4635500" cy="1323439"/>
          </a:xfrm>
        </p:grpSpPr>
        <p:sp>
          <p:nvSpPr>
            <p:cNvPr id="6" name="文本框 5"/>
            <p:cNvSpPr txBox="1"/>
            <p:nvPr/>
          </p:nvSpPr>
          <p:spPr>
            <a:xfrm>
              <a:off x="3778250" y="5068957"/>
              <a:ext cx="46355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/>
                <a:t>Why talk about trends</a:t>
              </a:r>
              <a:endParaRPr lang="zh-CN" altLang="en-US" sz="4000" dirty="0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006850" y="5068957"/>
              <a:ext cx="41783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006850" y="5776843"/>
              <a:ext cx="41783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61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14="http://schemas.microsoft.com/office/drawing/2010/main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976985" y="2308311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/>
              <a:t>earned money to sell cabbage.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665051" y="253313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198898"/>
                </a:solidFill>
              </a:rPr>
              <a:t>Is the trend related to you?</a:t>
            </a:r>
            <a:r>
              <a:rPr lang="en-US" altLang="zh-CN" sz="3200">
                <a:solidFill>
                  <a:srgbClr val="198898"/>
                </a:solidFill>
              </a:rPr>
              <a:t>?</a:t>
            </a:r>
            <a:endParaRPr lang="zh-CN" altLang="en-US" sz="3200" dirty="0">
              <a:solidFill>
                <a:srgbClr val="198898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544" y="3581658"/>
            <a:ext cx="2898151" cy="1843186"/>
          </a:xfrm>
          <a:prstGeom prst="heart">
            <a:avLst/>
          </a:prstGeom>
          <a:ln>
            <a:solidFill>
              <a:srgbClr val="00B050"/>
            </a:solidFill>
          </a:ln>
        </p:spPr>
      </p:pic>
      <p:grpSp>
        <p:nvGrpSpPr>
          <p:cNvPr id="4" name="组合 3"/>
          <p:cNvGrpSpPr/>
          <p:nvPr/>
        </p:nvGrpSpPr>
        <p:grpSpPr>
          <a:xfrm>
            <a:off x="2321714" y="3581658"/>
            <a:ext cx="3075264" cy="1594494"/>
            <a:chOff x="2321714" y="3581658"/>
            <a:chExt cx="3075264" cy="1594494"/>
          </a:xfrm>
        </p:grpSpPr>
        <p:sp>
          <p:nvSpPr>
            <p:cNvPr id="2" name="圆柱形 1"/>
            <p:cNvSpPr/>
            <p:nvPr/>
          </p:nvSpPr>
          <p:spPr>
            <a:xfrm>
              <a:off x="2645495" y="4871352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柱形 18"/>
            <p:cNvSpPr/>
            <p:nvPr/>
          </p:nvSpPr>
          <p:spPr>
            <a:xfrm>
              <a:off x="3144208" y="3893582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柱形 19"/>
            <p:cNvSpPr/>
            <p:nvPr/>
          </p:nvSpPr>
          <p:spPr>
            <a:xfrm>
              <a:off x="3833578" y="4871352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圆柱形 20"/>
            <p:cNvSpPr/>
            <p:nvPr/>
          </p:nvSpPr>
          <p:spPr>
            <a:xfrm>
              <a:off x="2861221" y="4118599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圆柱形 37"/>
            <p:cNvSpPr/>
            <p:nvPr/>
          </p:nvSpPr>
          <p:spPr>
            <a:xfrm>
              <a:off x="2784708" y="4292390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圆柱形 38"/>
            <p:cNvSpPr/>
            <p:nvPr/>
          </p:nvSpPr>
          <p:spPr>
            <a:xfrm>
              <a:off x="2645495" y="4545161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柱形 39"/>
            <p:cNvSpPr/>
            <p:nvPr/>
          </p:nvSpPr>
          <p:spPr>
            <a:xfrm>
              <a:off x="3299238" y="3581658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圆柱形 40"/>
            <p:cNvSpPr/>
            <p:nvPr/>
          </p:nvSpPr>
          <p:spPr>
            <a:xfrm>
              <a:off x="3759099" y="4072735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圆柱形 41"/>
            <p:cNvSpPr/>
            <p:nvPr/>
          </p:nvSpPr>
          <p:spPr>
            <a:xfrm>
              <a:off x="3910091" y="4345277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圆柱形 42"/>
            <p:cNvSpPr/>
            <p:nvPr/>
          </p:nvSpPr>
          <p:spPr>
            <a:xfrm>
              <a:off x="3850549" y="4566552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圆柱形 43"/>
            <p:cNvSpPr/>
            <p:nvPr/>
          </p:nvSpPr>
          <p:spPr>
            <a:xfrm>
              <a:off x="3509797" y="3825827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圆柱形 44"/>
            <p:cNvSpPr/>
            <p:nvPr/>
          </p:nvSpPr>
          <p:spPr>
            <a:xfrm>
              <a:off x="2321714" y="4848413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圆柱形 45"/>
            <p:cNvSpPr/>
            <p:nvPr/>
          </p:nvSpPr>
          <p:spPr>
            <a:xfrm>
              <a:off x="4348108" y="4848413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圆柱形 46"/>
            <p:cNvSpPr/>
            <p:nvPr/>
          </p:nvSpPr>
          <p:spPr>
            <a:xfrm>
              <a:off x="2460927" y="4673074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圆柱形 47"/>
            <p:cNvSpPr/>
            <p:nvPr/>
          </p:nvSpPr>
          <p:spPr>
            <a:xfrm>
              <a:off x="4229025" y="4596845"/>
              <a:ext cx="1048870" cy="304800"/>
            </a:xfrm>
            <a:prstGeom prst="can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矩形 48"/>
          <p:cNvSpPr/>
          <p:nvPr/>
        </p:nvSpPr>
        <p:spPr>
          <a:xfrm>
            <a:off x="6475180" y="2412851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/>
              <a:t>Heart with white powder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5302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187" y="1883740"/>
            <a:ext cx="3905250" cy="2600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491807" y="4826540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/>
              <a:t>So sell cabbage for the rest of your life?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65051" y="253313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198898"/>
                </a:solidFill>
              </a:rPr>
              <a:t>Is the trend related to you?</a:t>
            </a:r>
            <a:r>
              <a:rPr lang="en-US" altLang="zh-CN" sz="3200">
                <a:solidFill>
                  <a:srgbClr val="198898"/>
                </a:solidFill>
              </a:rPr>
              <a:t>?</a:t>
            </a:r>
            <a:endParaRPr lang="zh-CN" altLang="en-US" sz="3200" dirty="0">
              <a:solidFill>
                <a:srgbClr val="198898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5486399" y="1722781"/>
            <a:ext cx="3214542" cy="3214542"/>
          </a:xfrm>
          <a:prstGeom prst="ellipse">
            <a:avLst/>
          </a:prstGeom>
          <a:solidFill>
            <a:schemeClr val="bg1"/>
          </a:solidFill>
          <a:ln w="76200">
            <a:solidFill>
              <a:srgbClr val="198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462728" y="2375945"/>
            <a:ext cx="12618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/>
              <a:t>Beijing</a:t>
            </a:r>
            <a:endParaRPr lang="en-US" altLang="zh-CN" sz="2800"/>
          </a:p>
          <a:p>
            <a:pPr algn="ctr"/>
            <a:r>
              <a:rPr lang="zh-CN" altLang="en-US" sz="2800"/>
              <a:t>Chinese cabbage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6449903" y="3348857"/>
            <a:ext cx="1274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/>
              <a:t>2002</a:t>
            </a:r>
            <a:r>
              <a:rPr lang="zh-CN" altLang="en-US" sz="2800"/>
              <a:t>Years</a:t>
            </a:r>
            <a:endParaRPr lang="zh-CN" altLang="en-US" sz="2800" dirty="0"/>
          </a:p>
        </p:txBody>
      </p:sp>
      <p:sp>
        <p:nvSpPr>
          <p:cNvPr id="8" name="椭圆 7"/>
          <p:cNvSpPr/>
          <p:nvPr/>
        </p:nvSpPr>
        <p:spPr>
          <a:xfrm>
            <a:off x="8700941" y="1741586"/>
            <a:ext cx="3214542" cy="3214542"/>
          </a:xfrm>
          <a:prstGeom prst="ellipse">
            <a:avLst/>
          </a:prstGeom>
          <a:solidFill>
            <a:schemeClr val="bg1"/>
          </a:solidFill>
          <a:ln w="76200">
            <a:solidFill>
              <a:srgbClr val="198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106175" y="2680690"/>
            <a:ext cx="902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/>
              <a:t>Political</a:t>
            </a:r>
          </a:p>
        </p:txBody>
      </p:sp>
      <p:sp>
        <p:nvSpPr>
          <p:cNvPr id="11" name="矩形 10"/>
          <p:cNvSpPr/>
          <p:nvPr/>
        </p:nvSpPr>
        <p:spPr>
          <a:xfrm>
            <a:off x="10740741" y="3351199"/>
            <a:ext cx="902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/>
              <a:t>Culture</a:t>
            </a:r>
          </a:p>
        </p:txBody>
      </p:sp>
      <p:sp>
        <p:nvSpPr>
          <p:cNvPr id="12" name="矩形 11"/>
          <p:cNvSpPr/>
          <p:nvPr/>
        </p:nvSpPr>
        <p:spPr>
          <a:xfrm>
            <a:off x="9256235" y="3330052"/>
            <a:ext cx="902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/>
              <a:t>Technology</a:t>
            </a:r>
          </a:p>
        </p:txBody>
      </p:sp>
      <p:sp>
        <p:nvSpPr>
          <p:cNvPr id="14" name="矩形 13"/>
          <p:cNvSpPr/>
          <p:nvPr/>
        </p:nvSpPr>
        <p:spPr>
          <a:xfrm>
            <a:off x="10414222" y="2627104"/>
            <a:ext cx="902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/>
              <a:t>Economic</a:t>
            </a:r>
            <a:endParaRPr lang="zh-CN" altLang="en-US" sz="2800" dirty="0"/>
          </a:p>
        </p:txBody>
      </p:sp>
      <p:sp>
        <p:nvSpPr>
          <p:cNvPr id="15" name="圆角矩形 14"/>
          <p:cNvSpPr/>
          <p:nvPr/>
        </p:nvSpPr>
        <p:spPr>
          <a:xfrm rot="2540010">
            <a:off x="6971692" y="1682144"/>
            <a:ext cx="174667" cy="326635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09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2" grpId="0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859" y="1974031"/>
            <a:ext cx="4338638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6239759" y="3761556"/>
            <a:ext cx="5590880" cy="1816100"/>
          </a:xfrm>
          <a:prstGeom prst="rect">
            <a:avLst/>
          </a:prstGeom>
          <a:noFill/>
          <a:ln w="9525" cmpd="sng">
            <a:solidFill>
              <a:srgbClr val="19889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280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Years of sea business</a:t>
            </a:r>
            <a:endParaRPr lang="en-US" sz="2800" dirty="0">
              <a:solidFill>
                <a:srgbClr val="2525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80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lang="zh-CN" altLang="en-US" sz="280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Age Stocks</a:t>
            </a:r>
            <a:endParaRPr lang="en-US" sz="2800" dirty="0">
              <a:solidFill>
                <a:srgbClr val="2525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80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280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Era Electronics, Real Estate</a:t>
            </a:r>
            <a:endParaRPr lang="en-US" sz="2800" dirty="0">
              <a:solidFill>
                <a:srgbClr val="2525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80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80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Age</a:t>
            </a:r>
            <a:r>
              <a:rPr lang="en-US" sz="280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2800" dirty="0">
                <a:solidFill>
                  <a:srgbClr val="2525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Internet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6239759" y="2009065"/>
            <a:ext cx="5316423" cy="1113786"/>
            <a:chOff x="6324600" y="1320909"/>
            <a:chExt cx="5316423" cy="1113786"/>
          </a:xfrm>
        </p:grpSpPr>
        <p:sp>
          <p:nvSpPr>
            <p:cNvPr id="9" name="线形标注 1 8"/>
            <p:cNvSpPr/>
            <p:nvPr/>
          </p:nvSpPr>
          <p:spPr>
            <a:xfrm>
              <a:off x="6361227" y="1320909"/>
              <a:ext cx="5279796" cy="1113786"/>
            </a:xfrm>
            <a:prstGeom prst="borderCallout1">
              <a:avLst>
                <a:gd name="adj1" fmla="val 18750"/>
                <a:gd name="adj2" fmla="val -8333"/>
                <a:gd name="adj3" fmla="val 109114"/>
                <a:gd name="adj4" fmla="val -22264"/>
              </a:avLst>
            </a:prstGeom>
            <a:solidFill>
              <a:srgbClr val="198898"/>
            </a:solidFill>
            <a:ln>
              <a:solidFill>
                <a:srgbClr val="198898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324600" y="1357477"/>
              <a:ext cx="52042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Arial" pitchFamily="34" charset="0"/>
                <a:buNone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方正康体_GBK" panose="03000509000000000000" pitchFamily="65" charset="-122"/>
                  <a:ea typeface="方正康体_GBK" panose="03000509000000000000" pitchFamily="65" charset="-122"/>
                  <a:cs typeface="微软雅黑"/>
                </a:rPr>
                <a:t>Standing at the mouth of the typhoon,</a:t>
              </a:r>
              <a:endParaRPr lang="en-US" altLang="zh-CN" sz="2400" dirty="0">
                <a:solidFill>
                  <a:schemeClr val="bg1"/>
                </a:solidFill>
                <a:latin typeface="方正康体_GBK" panose="03000509000000000000" pitchFamily="65" charset="-122"/>
                <a:ea typeface="方正康体_GBK" panose="03000509000000000000" pitchFamily="65" charset="-122"/>
                <a:cs typeface="微软雅黑"/>
              </a:endParaRPr>
            </a:p>
            <a:p>
              <a:pPr algn="ctr">
                <a:buFont typeface="Arial" pitchFamily="34" charset="0"/>
                <a:buNone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方正康体_GBK" panose="03000509000000000000" pitchFamily="65" charset="-122"/>
                  <a:ea typeface="方正康体_GBK" panose="03000509000000000000" pitchFamily="65" charset="-122"/>
                  <a:cs typeface="微软雅黑"/>
                </a:rPr>
                <a:t>Pigs can fly!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665051" y="253313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198898"/>
                </a:solidFill>
              </a:rPr>
              <a:t>What do you think of trends?</a:t>
            </a:r>
            <a:r>
              <a:rPr lang="en-US" altLang="zh-CN" sz="3200">
                <a:solidFill>
                  <a:srgbClr val="198898"/>
                </a:solidFill>
              </a:rPr>
              <a:t>?</a:t>
            </a:r>
            <a:endParaRPr lang="zh-CN" altLang="en-US" sz="3200" dirty="0">
              <a:solidFill>
                <a:srgbClr val="1988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65051" y="253313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198898"/>
                </a:solidFill>
              </a:rPr>
              <a:t>What do you think of trends?</a:t>
            </a:r>
            <a:r>
              <a:rPr lang="en-US" altLang="zh-CN" sz="3200">
                <a:solidFill>
                  <a:srgbClr val="198898"/>
                </a:solidFill>
              </a:rPr>
              <a:t>?</a:t>
            </a:r>
            <a:endParaRPr lang="zh-CN" altLang="en-US" sz="3200" dirty="0">
              <a:solidFill>
                <a:srgbClr val="198898"/>
              </a:solidFill>
            </a:endParaRPr>
          </a:p>
        </p:txBody>
      </p:sp>
      <p:pic>
        <p:nvPicPr>
          <p:cNvPr id="4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0077" y="2337845"/>
            <a:ext cx="4587884" cy="315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6869349" y="4353105"/>
            <a:ext cx="5204298" cy="92333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5400">
                <a:solidFill>
                  <a:srgbClr val="1988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 WHAT</a:t>
            </a:r>
            <a:endParaRPr lang="zh-CN" altLang="en-US" sz="5400">
              <a:solidFill>
                <a:srgbClr val="19889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324600" y="2337845"/>
            <a:ext cx="5316423" cy="1113786"/>
            <a:chOff x="6324600" y="1320909"/>
            <a:chExt cx="5316423" cy="1113786"/>
          </a:xfrm>
        </p:grpSpPr>
        <p:sp>
          <p:nvSpPr>
            <p:cNvPr id="16" name="线形标注 1 15"/>
            <p:cNvSpPr/>
            <p:nvPr/>
          </p:nvSpPr>
          <p:spPr>
            <a:xfrm>
              <a:off x="6361227" y="1320909"/>
              <a:ext cx="5279796" cy="1113786"/>
            </a:xfrm>
            <a:prstGeom prst="borderCallout1">
              <a:avLst>
                <a:gd name="adj1" fmla="val 18750"/>
                <a:gd name="adj2" fmla="val -8333"/>
                <a:gd name="adj3" fmla="val 109114"/>
                <a:gd name="adj4" fmla="val -22264"/>
              </a:avLst>
            </a:prstGeom>
            <a:solidFill>
              <a:srgbClr val="198898"/>
            </a:solidFill>
            <a:ln>
              <a:solidFill>
                <a:srgbClr val="198898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324600" y="1357477"/>
              <a:ext cx="52042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Arial" pitchFamily="34" charset="0"/>
                <a:buNone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方正康体_GBK" panose="03000509000000000000" pitchFamily="65" charset="-122"/>
                  <a:ea typeface="方正康体_GBK" panose="03000509000000000000" pitchFamily="65" charset="-122"/>
                  <a:cs typeface="微软雅黑"/>
                </a:rPr>
                <a:t>The wind's gone.</a:t>
              </a:r>
              <a:endParaRPr lang="en-US" altLang="zh-CN" sz="2400" dirty="0">
                <a:solidFill>
                  <a:schemeClr val="bg1"/>
                </a:solidFill>
                <a:latin typeface="方正康体_GBK" panose="03000509000000000000" pitchFamily="65" charset="-122"/>
                <a:ea typeface="方正康体_GBK" panose="03000509000000000000" pitchFamily="65" charset="-122"/>
                <a:cs typeface="微软雅黑"/>
              </a:endParaRPr>
            </a:p>
            <a:p>
              <a:pPr algn="ctr">
                <a:buFont typeface="Arial" pitchFamily="34" charset="0"/>
                <a:buNone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方正康体_GBK" panose="03000509000000000000" pitchFamily="65" charset="-122"/>
                  <a:ea typeface="方正康体_GBK" panose="03000509000000000000" pitchFamily="65" charset="-122"/>
                  <a:cs typeface="微软雅黑"/>
                </a:rPr>
                <a:t>It's the pig who fell to his death!</a:t>
              </a:r>
            </a:p>
          </p:txBody>
        </p:sp>
      </p:grpSp>
      <p:cxnSp>
        <p:nvCxnSpPr>
          <p:cNvPr id="19" name="直接连接符 18"/>
          <p:cNvCxnSpPr/>
          <p:nvPr/>
        </p:nvCxnSpPr>
        <p:spPr>
          <a:xfrm flipV="1">
            <a:off x="6361227" y="5363849"/>
            <a:ext cx="5279796" cy="37707"/>
          </a:xfrm>
          <a:prstGeom prst="line">
            <a:avLst/>
          </a:prstGeom>
          <a:ln>
            <a:solidFill>
              <a:srgbClr val="1988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6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14="http://schemas.microsoft.com/office/drawing/2010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65051" y="253313"/>
            <a:ext cx="52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198898"/>
                </a:solidFill>
              </a:rPr>
              <a:t>Our career trends</a:t>
            </a:r>
            <a:endParaRPr lang="zh-CN" altLang="en-US" sz="3200" dirty="0">
              <a:solidFill>
                <a:srgbClr val="198898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730963" y="3467637"/>
            <a:ext cx="2431783" cy="2401513"/>
            <a:chOff x="3202304" y="3697697"/>
            <a:chExt cx="2431783" cy="2401513"/>
          </a:xfrm>
        </p:grpSpPr>
        <p:sp>
          <p:nvSpPr>
            <p:cNvPr id="3" name="椭圆 2"/>
            <p:cNvSpPr/>
            <p:nvPr/>
          </p:nvSpPr>
          <p:spPr>
            <a:xfrm>
              <a:off x="3232574" y="3697697"/>
              <a:ext cx="2401513" cy="240151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198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202304" y="4636843"/>
              <a:ext cx="23183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dirty="0"/>
                <a:t>Professional elite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40863" y="952106"/>
            <a:ext cx="2401513" cy="2401513"/>
            <a:chOff x="4787997" y="1640262"/>
            <a:chExt cx="2401513" cy="2401513"/>
          </a:xfrm>
        </p:grpSpPr>
        <p:sp>
          <p:nvSpPr>
            <p:cNvPr id="5" name="椭圆 4"/>
            <p:cNvSpPr/>
            <p:nvPr/>
          </p:nvSpPr>
          <p:spPr>
            <a:xfrm>
              <a:off x="4787997" y="1640262"/>
              <a:ext cx="2401513" cy="240151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198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357811" y="2579408"/>
              <a:ext cx="12618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/>
                <a:t>Managers</a:t>
              </a:r>
              <a:endParaRPr lang="zh-CN" altLang="en-US" sz="2800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869349" y="3467637"/>
            <a:ext cx="2401513" cy="2401513"/>
            <a:chOff x="6771528" y="3353619"/>
            <a:chExt cx="2401513" cy="2401513"/>
          </a:xfrm>
        </p:grpSpPr>
        <p:sp>
          <p:nvSpPr>
            <p:cNvPr id="4" name="椭圆 3"/>
            <p:cNvSpPr/>
            <p:nvPr/>
          </p:nvSpPr>
          <p:spPr>
            <a:xfrm>
              <a:off x="6771528" y="3353619"/>
              <a:ext cx="2401513" cy="240151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1988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369046" y="4292765"/>
              <a:ext cx="126188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/>
                <a:t>Entrepreneurs</a:t>
              </a:r>
              <a:endParaRPr lang="zh-CN" altLang="en-US" sz="2800" dirty="0"/>
            </a:p>
          </p:txBody>
        </p:sp>
      </p:grpSp>
      <p:cxnSp>
        <p:nvCxnSpPr>
          <p:cNvPr id="13" name="直接连接符 12"/>
          <p:cNvCxnSpPr/>
          <p:nvPr/>
        </p:nvCxnSpPr>
        <p:spPr>
          <a:xfrm flipH="1">
            <a:off x="4684101" y="3129699"/>
            <a:ext cx="488072" cy="606778"/>
          </a:xfrm>
          <a:prstGeom prst="line">
            <a:avLst/>
          </a:prstGeom>
          <a:ln w="19050">
            <a:solidFill>
              <a:srgbClr val="1988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4" idx="2"/>
            <a:endCxn id="3" idx="6"/>
          </p:cNvCxnSpPr>
          <p:nvPr/>
        </p:nvCxnSpPr>
        <p:spPr>
          <a:xfrm flipH="1">
            <a:off x="5162746" y="4668394"/>
            <a:ext cx="1706603" cy="0"/>
          </a:xfrm>
          <a:prstGeom prst="line">
            <a:avLst/>
          </a:prstGeom>
          <a:ln w="19050">
            <a:solidFill>
              <a:srgbClr val="1988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 flipV="1">
            <a:off x="6890262" y="2962717"/>
            <a:ext cx="576605" cy="618473"/>
          </a:xfrm>
          <a:prstGeom prst="line">
            <a:avLst/>
          </a:prstGeom>
          <a:ln w="19050">
            <a:solidFill>
              <a:srgbClr val="1988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6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6557" b="5420"/>
          <a:stretch/>
        </p:blipFill>
        <p:spPr>
          <a:xfrm>
            <a:off x="2903" y="0"/>
            <a:ext cx="12186194" cy="369887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0" y="3568700"/>
            <a:ext cx="12192000" cy="0"/>
          </a:xfrm>
          <a:prstGeom prst="line">
            <a:avLst/>
          </a:prstGeom>
          <a:ln w="635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168900" y="2641600"/>
            <a:ext cx="1854200" cy="1854200"/>
          </a:xfrm>
          <a:prstGeom prst="ellipse">
            <a:avLst/>
          </a:prstGeom>
          <a:solidFill>
            <a:srgbClr val="198898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Broadway" panose="04040905080B02020502" pitchFamily="82" charset="0"/>
              </a:rPr>
              <a:t>Two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979016" y="5068957"/>
            <a:ext cx="6233968" cy="707886"/>
            <a:chOff x="2979016" y="5068957"/>
            <a:chExt cx="6233968" cy="707886"/>
          </a:xfrm>
        </p:grpSpPr>
        <p:sp>
          <p:nvSpPr>
            <p:cNvPr id="6" name="文本框 5"/>
            <p:cNvSpPr txBox="1"/>
            <p:nvPr/>
          </p:nvSpPr>
          <p:spPr>
            <a:xfrm>
              <a:off x="2979016" y="5068957"/>
              <a:ext cx="62339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/>
                <a:t>The history of e-commerce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006850" y="5068957"/>
              <a:ext cx="41783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006850" y="5776843"/>
              <a:ext cx="41783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154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:a14="http://schemas.microsoft.com/office/drawing/2010/main"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368</Words>
  <Application>Microsoft Office PowerPoint</Application>
  <PresentationFormat>宽屏</PresentationFormat>
  <Paragraphs>111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Broadway</vt:lpstr>
      <vt:lpstr>微软雅黑</vt:lpstr>
      <vt:lpstr>Arial</vt:lpstr>
      <vt:lpstr>方正康体_GBK</vt:lpstr>
      <vt:lpstr>Malgun Gothic</vt:lpstr>
      <vt:lpstr>Agency FB</vt:lpstr>
      <vt:lpstr>Calibri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www.freeppt7.com</Manager>
  <Company>ZheJiang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https://www.freeppt7.com</dc:creator>
  <cp:lastModifiedBy>之灵 宇</cp:lastModifiedBy>
  <cp:revision>72</cp:revision>
  <dcterms:created xsi:type="dcterms:W3CDTF">2015-06-12T13:12:33Z</dcterms:created>
  <dcterms:modified xsi:type="dcterms:W3CDTF">2019-09-04T09:59:10Z</dcterms:modified>
</cp:coreProperties>
</file>