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61" r:id="rId3"/>
    <p:sldId id="262" r:id="rId4"/>
    <p:sldId id="266" r:id="rId5"/>
    <p:sldId id="267" r:id="rId6"/>
    <p:sldId id="268" r:id="rId7"/>
    <p:sldId id="269" r:id="rId8"/>
    <p:sldId id="263" r:id="rId9"/>
    <p:sldId id="270" r:id="rId10"/>
    <p:sldId id="271" r:id="rId11"/>
    <p:sldId id="272" r:id="rId12"/>
    <p:sldId id="273" r:id="rId13"/>
    <p:sldId id="264" r:id="rId14"/>
    <p:sldId id="274" r:id="rId15"/>
    <p:sldId id="275" r:id="rId16"/>
    <p:sldId id="276" r:id="rId17"/>
    <p:sldId id="265" r:id="rId18"/>
    <p:sldId id="280" r:id="rId19"/>
    <p:sldId id="278" r:id="rId20"/>
    <p:sldId id="279" r:id="rId21"/>
    <p:sldId id="281" r:id="rId22"/>
    <p:sldId id="28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0316"/>
    <a:srgbClr val="C7020C"/>
    <a:srgbClr val="FAEED8"/>
    <a:srgbClr val="FFF9D2"/>
    <a:srgbClr val="E90000"/>
    <a:srgbClr val="9E211B"/>
    <a:srgbClr val="FF9409"/>
    <a:srgbClr val="E3D2AE"/>
    <a:srgbClr val="DAECF7"/>
    <a:srgbClr val="C91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83" autoAdjust="0"/>
    <p:restoredTop sz="94660"/>
  </p:normalViewPr>
  <p:slideViewPr>
    <p:cSldViewPr snapToGrid="0">
      <p:cViewPr varScale="1">
        <p:scale>
          <a:sx n="72" d="100"/>
          <a:sy n="72"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6D40C-F77A-4C0F-874B-F29BDF9B60A1}" type="datetimeFigureOut">
              <a:rPr lang="zh-CN" altLang="en-US" smtClean="0"/>
              <a:t>2019/11/10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47448-E92B-4B79-A957-2D39276561DB}" type="slidenum">
              <a:rPr lang="zh-CN" altLang="en-US" smtClean="0"/>
              <a:t>‹#›</a:t>
            </a:fld>
            <a:endParaRPr lang="zh-CN" altLang="en-US"/>
          </a:p>
        </p:txBody>
      </p:sp>
    </p:spTree>
    <p:extLst>
      <p:ext uri="{BB962C8B-B14F-4D97-AF65-F5344CB8AC3E}">
        <p14:creationId xmlns:p14="http://schemas.microsoft.com/office/powerpoint/2010/main" val="168691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3968"/>
          </a:xfrm>
          <a:prstGeom prst="rect">
            <a:avLst/>
          </a:prstGeom>
        </p:spPr>
      </p:pic>
    </p:spTree>
    <p:extLst>
      <p:ext uri="{BB962C8B-B14F-4D97-AF65-F5344CB8AC3E}">
        <p14:creationId xmlns:p14="http://schemas.microsoft.com/office/powerpoint/2010/main" val="3268490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80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13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62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alphaModFix amt="70000"/>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t="27988"/>
          <a:stretch/>
        </p:blipFill>
        <p:spPr>
          <a:xfrm>
            <a:off x="0" y="0"/>
            <a:ext cx="12192000" cy="685800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11" y="1287771"/>
            <a:ext cx="4042335" cy="4651180"/>
          </a:xfrm>
          <a:prstGeom prst="rect">
            <a:avLst/>
          </a:prstGeom>
        </p:spPr>
      </p:pic>
      <p:sp>
        <p:nvSpPr>
          <p:cNvPr id="3" name="文本框 2"/>
          <p:cNvSpPr txBox="1"/>
          <p:nvPr/>
        </p:nvSpPr>
        <p:spPr>
          <a:xfrm>
            <a:off x="5528156" y="1573343"/>
            <a:ext cx="7251034" cy="830997"/>
          </a:xfrm>
          <a:prstGeom prst="rect">
            <a:avLst/>
          </a:prstGeom>
          <a:noFill/>
        </p:spPr>
        <p:txBody>
          <a:bodyPr wrap="square" rtlCol="0">
            <a:spAutoFit/>
          </a:bodyPr>
          <a:lstStyle/>
          <a:p>
            <a:r>
              <a:rPr kumimoji="1" lang="zh-CN" altLang="en-US" sz="4800" b="1" dirty="0">
                <a:solidFill>
                  <a:schemeClr val="bg1"/>
                </a:solidFill>
                <a:latin typeface="Microsoft YaHei" charset="-122"/>
                <a:ea typeface="Microsoft YaHei" charset="-122"/>
                <a:cs typeface="Microsoft YaHei" charset="-122"/>
              </a:rPr>
              <a:t>Technology Fashion Blockchain Template</a:t>
            </a:r>
          </a:p>
        </p:txBody>
      </p:sp>
      <p:sp>
        <p:nvSpPr>
          <p:cNvPr id="4" name="文本框 3"/>
          <p:cNvSpPr txBox="1"/>
          <p:nvPr/>
        </p:nvSpPr>
        <p:spPr>
          <a:xfrm>
            <a:off x="5528156" y="3739673"/>
            <a:ext cx="5121915" cy="307777"/>
          </a:xfrm>
          <a:prstGeom prst="rect">
            <a:avLst/>
          </a:prstGeom>
          <a:noFill/>
        </p:spPr>
        <p:txBody>
          <a:bodyPr wrap="square" rtlCol="0">
            <a:spAutoFit/>
          </a:bodyPr>
          <a:lstStyle/>
          <a:p>
            <a:r>
              <a:rPr kumimoji="1" lang="zh-CN" altLang="en-US" sz="1400" dirty="0">
                <a:solidFill>
                  <a:schemeClr val="bg1"/>
                </a:solidFill>
                <a:latin typeface="Microsoft YaHei" charset="-122"/>
                <a:ea typeface="Microsoft YaHei" charset="-122"/>
                <a:cs typeface="Microsoft YaHei" charset="-122"/>
              </a:rPr>
              <a:t>Business Plan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Business Summary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Science and Technology Launch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Blockchain Workshop</a:t>
            </a:r>
          </a:p>
        </p:txBody>
      </p:sp>
      <p:sp>
        <p:nvSpPr>
          <p:cNvPr id="5" name="矩形 4"/>
          <p:cNvSpPr/>
          <p:nvPr/>
        </p:nvSpPr>
        <p:spPr>
          <a:xfrm>
            <a:off x="5528156" y="3056504"/>
            <a:ext cx="5699836"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sp>
        <p:nvSpPr>
          <p:cNvPr id="8" name="文本框 7"/>
          <p:cNvSpPr txBox="1"/>
          <p:nvPr/>
        </p:nvSpPr>
        <p:spPr>
          <a:xfrm>
            <a:off x="5555050" y="4799392"/>
            <a:ext cx="2952846" cy="307777"/>
          </a:xfrm>
          <a:prstGeom prst="rect">
            <a:avLst/>
          </a:prstGeom>
          <a:noFill/>
        </p:spPr>
        <p:txBody>
          <a:bodyPr wrap="square" rtlCol="0">
            <a:spAutoFit/>
          </a:bodyPr>
          <a:lstStyle/>
          <a:p>
            <a:r>
              <a:rPr kumimoji="1" lang="zh-CN" altLang="en-US" sz="1400" dirty="0">
                <a:solidFill>
                  <a:schemeClr val="bg1">
                    <a:alpha val="62000"/>
                  </a:schemeClr>
                </a:solidFill>
                <a:latin typeface="Microsoft YaHei" charset="-122"/>
                <a:ea typeface="Microsoft YaHei" charset="-122"/>
                <a:cs typeface="Microsoft YaHei" charset="-122"/>
              </a:rPr>
              <a:t>Speaker:</a:t>
            </a:r>
            <a:r>
              <a:rPr kumimoji="1" lang="en-US" altLang="zh-CN" sz="1400" dirty="0">
                <a:solidFill>
                  <a:schemeClr val="bg1">
                    <a:alpha val="62000"/>
                  </a:schemeClr>
                </a:solidFill>
                <a:latin typeface="Microsoft YaHei" charset="-122"/>
                <a:ea typeface="Microsoft YaHei" charset="-122"/>
                <a:cs typeface="Microsoft YaHei" charset="-122"/>
              </a:rPr>
              <a:t>freeppt7.com</a:t>
            </a:r>
            <a:endParaRPr kumimoji="1" lang="zh-CN" altLang="en-US" sz="1400" dirty="0">
              <a:solidFill>
                <a:schemeClr val="bg1">
                  <a:alpha val="62000"/>
                </a:schemeClr>
              </a:solidFill>
              <a:latin typeface="Microsoft YaHei" charset="-122"/>
              <a:ea typeface="Microsoft YaHei" charset="-122"/>
              <a:cs typeface="Microsoft YaHei" charset="-122"/>
            </a:endParaRPr>
          </a:p>
        </p:txBody>
      </p:sp>
      <p:pic>
        <p:nvPicPr>
          <p:cNvPr id="9" name="Deep Chills,IVIE - Run F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889" y="-812800"/>
            <a:ext cx="812800" cy="812800"/>
          </a:xfrm>
          <a:prstGeom prst="rect">
            <a:avLst/>
          </a:prstGeom>
        </p:spPr>
      </p:pic>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remove" display="0">
                  <p:stCondLst>
                    <p:cond delay="indefinite"/>
                  </p:stCondLst>
                  <p:endCondLst>
                    <p:cond evt="onStopAudio" delay="0">
                      <p:tgtEl>
                        <p:sldTgt/>
                      </p:tgtEl>
                    </p:cond>
                  </p:endCondLst>
                </p:cTn>
                <p:tgtEl>
                  <p:spTgt spid="9"/>
                </p:tgtEl>
              </p:cMediaNode>
            </p:audio>
          </p:childTnLst>
        </p:cTn>
      </p:par>
    </p:tnLst>
    <p:bldLst>
      <p:bldP spid="3" grpId="0"/>
      <p:bldP spid="4" grpId="0"/>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948442" cy="1123384"/>
            <a:chOff x="4693966" y="1893021"/>
            <a:chExt cx="4948442" cy="1123384"/>
          </a:xfrm>
        </p:grpSpPr>
        <p:sp>
          <p:nvSpPr>
            <p:cNvPr id="3" name="文本框 2"/>
            <p:cNvSpPr txBox="1"/>
            <p:nvPr/>
          </p:nvSpPr>
          <p:spPr>
            <a:xfrm>
              <a:off x="4693966" y="1893021"/>
              <a:ext cx="4948442"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Blockchain Network</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677757" y="2201819"/>
            <a:ext cx="2845255" cy="646331"/>
          </a:xfrm>
          <a:prstGeom prst="rect">
            <a:avLst/>
          </a:prstGeom>
          <a:noFill/>
        </p:spPr>
        <p:txBody>
          <a:bodyPr wrap="square" rtlCol="0">
            <a:spAutoFit/>
          </a:bodyPr>
          <a:lstStyle/>
          <a:p>
            <a:r>
              <a:rPr kumimoji="1" lang="en-US" altLang="zh-CN" sz="3600" i="1" dirty="0">
                <a:solidFill>
                  <a:schemeClr val="bg1"/>
                </a:solidFill>
                <a:latin typeface="Avenir Next Medium" charset="0"/>
                <a:ea typeface="Avenir Next Medium" charset="0"/>
                <a:cs typeface="Avenir Next Medium" charset="0"/>
              </a:rPr>
              <a:t>SHA256</a:t>
            </a:r>
            <a:endParaRPr kumimoji="1" lang="zh-CN" altLang="en-US" sz="3600" i="1" dirty="0">
              <a:solidFill>
                <a:schemeClr val="bg1"/>
              </a:solidFill>
              <a:latin typeface="Avenir Next Medium" charset="0"/>
              <a:ea typeface="Avenir Next Medium" charset="0"/>
              <a:cs typeface="Avenir Next Medium" charset="0"/>
            </a:endParaRPr>
          </a:p>
        </p:txBody>
      </p:sp>
      <p:sp>
        <p:nvSpPr>
          <p:cNvPr id="6" name="文本框 5"/>
          <p:cNvSpPr txBox="1"/>
          <p:nvPr/>
        </p:nvSpPr>
        <p:spPr>
          <a:xfrm>
            <a:off x="677757" y="2790863"/>
            <a:ext cx="4916100" cy="507831"/>
          </a:xfrm>
          <a:prstGeom prst="rect">
            <a:avLst/>
          </a:prstGeom>
          <a:noFill/>
        </p:spPr>
        <p:txBody>
          <a:bodyPr wrap="square" rtlCol="0">
            <a:spAutoFit/>
          </a:bodyPr>
          <a:lstStyle/>
          <a:p>
            <a:pPr>
              <a:lnSpc>
                <a:spcPct val="150000"/>
              </a:lnSpc>
            </a:pPr>
            <a:r>
              <a:rPr kumimoji="1" lang="zh-CN" altLang="en-US">
                <a:solidFill>
                  <a:schemeClr val="bg1"/>
                </a:solidFill>
                <a:latin typeface="Microsoft YaHei" charset="-122"/>
                <a:ea typeface="Microsoft YaHei" charset="-122"/>
                <a:cs typeface="Microsoft YaHei" charset="-122"/>
              </a:rPr>
              <a:t>One</a:t>
            </a:r>
            <a:r>
              <a:rPr kumimoji="1" lang="zh-CN" altLang="en-US" dirty="0">
                <a:solidFill>
                  <a:schemeClr val="bg1"/>
                </a:solidFill>
                <a:latin typeface="Microsoft YaHei" charset="-122"/>
                <a:ea typeface="Microsoft YaHei" charset="-122"/>
                <a:cs typeface="Microsoft YaHei" charset="-122"/>
              </a:rPr>
              <a:t>Seed balls</a:t>
            </a:r>
            <a:r>
              <a:rPr kumimoji="1" lang="en-US" altLang="zh-CN" dirty="0">
                <a:solidFill>
                  <a:schemeClr val="bg1"/>
                </a:solidFill>
                <a:latin typeface="Microsoft YaHei" charset="-122"/>
                <a:ea typeface="Microsoft YaHei" charset="-122"/>
                <a:cs typeface="Microsoft YaHei" charset="-122"/>
              </a:rPr>
              <a:t>Hash</a:t>
            </a:r>
            <a:r>
              <a:rPr kumimoji="1" lang="zh-CN" altLang="en-US" dirty="0">
                <a:solidFill>
                  <a:schemeClr val="bg1"/>
                </a:solidFill>
                <a:latin typeface="Microsoft YaHei" charset="-122"/>
                <a:ea typeface="Microsoft YaHei" charset="-122"/>
                <a:cs typeface="Microsoft YaHei" charset="-122"/>
              </a:rPr>
              <a:t>Encryption algorithm for values</a:t>
            </a:r>
            <a:endParaRPr kumimoji="1" lang="en-US" altLang="zh-CN" dirty="0">
              <a:solidFill>
                <a:schemeClr val="bg1"/>
              </a:solidFill>
              <a:latin typeface="Microsoft YaHei" charset="-122"/>
              <a:ea typeface="Microsoft YaHei" charset="-122"/>
              <a:cs typeface="Microsoft YaHei" charset="-122"/>
            </a:endParaRPr>
          </a:p>
        </p:txBody>
      </p:sp>
      <p:sp>
        <p:nvSpPr>
          <p:cNvPr id="8" name="文本框 7"/>
          <p:cNvSpPr txBox="1"/>
          <p:nvPr/>
        </p:nvSpPr>
        <p:spPr>
          <a:xfrm>
            <a:off x="677757" y="3459679"/>
            <a:ext cx="4916100" cy="2400657"/>
          </a:xfrm>
          <a:prstGeom prst="rect">
            <a:avLst/>
          </a:prstGeom>
          <a:noFill/>
        </p:spPr>
        <p:txBody>
          <a:bodyPr wrap="square" rtlCol="0">
            <a:spAutoFit/>
          </a:bodyPr>
          <a:lstStyle/>
          <a:p>
            <a:pPr>
              <a:lnSpc>
                <a:spcPct val="150000"/>
              </a:lnSpc>
            </a:pPr>
            <a:r>
              <a:rPr kumimoji="1" lang="zh-CN" altLang="en-US" sz="2800" b="1" dirty="0">
                <a:solidFill>
                  <a:schemeClr val="bg1"/>
                </a:solidFill>
                <a:latin typeface="Microsoft YaHei" charset="-122"/>
                <a:ea typeface="Microsoft YaHei" charset="-122"/>
                <a:cs typeface="Microsoft YaHei" charset="-122"/>
              </a:rPr>
              <a:t>How it works</a:t>
            </a:r>
            <a:endParaRPr kumimoji="1" lang="en-US" altLang="zh-CN" sz="2800" b="1" dirty="0">
              <a:solidFill>
                <a:schemeClr val="bg1"/>
              </a:solidFill>
              <a:latin typeface="Microsoft YaHei" charset="-122"/>
              <a:ea typeface="Microsoft YaHei" charset="-122"/>
              <a:cs typeface="Microsoft YaHei" charset="-122"/>
            </a:endParaRPr>
          </a:p>
          <a:p>
            <a:pPr>
              <a:lnSpc>
                <a:spcPct val="150000"/>
              </a:lnSpc>
            </a:pPr>
            <a:r>
              <a:rPr kumimoji="1" lang="zh-CN" altLang="en-US" dirty="0">
                <a:solidFill>
                  <a:schemeClr val="bg1"/>
                </a:solidFill>
                <a:latin typeface="Microsoft YaHei" charset="-122"/>
                <a:ea typeface="Microsoft YaHei" charset="-122"/>
                <a:cs typeface="Microsoft YaHei" charset="-122"/>
              </a:rPr>
              <a:t>Enter any string of data into the</a:t>
            </a:r>
            <a:r>
              <a:rPr kumimoji="1" lang="en-US" altLang="zh-CN" dirty="0">
                <a:solidFill>
                  <a:schemeClr val="bg1"/>
                </a:solidFill>
                <a:latin typeface="Microsoft YaHei" charset="-122"/>
                <a:ea typeface="Microsoft YaHei" charset="-122"/>
                <a:cs typeface="Microsoft YaHei" charset="-122"/>
              </a:rPr>
              <a:t>SHA256</a:t>
            </a:r>
            <a:r>
              <a:rPr kumimoji="1" lang="zh-CN" altLang="en-US" dirty="0">
                <a:solidFill>
                  <a:schemeClr val="bg1"/>
                </a:solidFill>
                <a:latin typeface="Microsoft YaHei" charset="-122"/>
                <a:ea typeface="Microsoft YaHei" charset="-122"/>
                <a:cs typeface="Microsoft YaHei" charset="-122"/>
              </a:rPr>
              <a:t>will get a</a:t>
            </a:r>
            <a:r>
              <a:rPr kumimoji="1" lang="en-US" altLang="zh-CN" dirty="0">
                <a:solidFill>
                  <a:schemeClr val="bg1"/>
                </a:solidFill>
                <a:latin typeface="Microsoft YaHei" charset="-122"/>
                <a:ea typeface="Microsoft YaHei" charset="-122"/>
                <a:cs typeface="Microsoft YaHei" charset="-122"/>
              </a:rPr>
              <a:t>256</a:t>
            </a:r>
            <a:r>
              <a:rPr kumimoji="1" lang="zh-CN" altLang="en-US" dirty="0">
                <a:solidFill>
                  <a:schemeClr val="bg1"/>
                </a:solidFill>
                <a:latin typeface="Microsoft YaHei" charset="-122"/>
                <a:ea typeface="Microsoft YaHei" charset="-122"/>
                <a:cs typeface="Microsoft YaHei" charset="-122"/>
              </a:rPr>
              <a:t>Bit</a:t>
            </a:r>
            <a:r>
              <a:rPr kumimoji="1" lang="en-US" altLang="zh-CN" dirty="0">
                <a:solidFill>
                  <a:schemeClr val="bg1"/>
                </a:solidFill>
                <a:latin typeface="Microsoft YaHei" charset="-122"/>
                <a:ea typeface="Microsoft YaHei" charset="-122"/>
                <a:cs typeface="Microsoft YaHei" charset="-122"/>
              </a:rPr>
              <a:t>Hash</a:t>
            </a:r>
            <a:r>
              <a:rPr kumimoji="1" lang="zh-CN" altLang="en-US" dirty="0">
                <a:solidFill>
                  <a:schemeClr val="bg1"/>
                </a:solidFill>
                <a:latin typeface="Microsoft YaHei" charset="-122"/>
                <a:ea typeface="Microsoft YaHei" charset="-122"/>
                <a:cs typeface="Microsoft YaHei" charset="-122"/>
              </a:rPr>
              <a:t>Value</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Hash value</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 Its characteristics</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The same data entry will get the same result. Enter data with only a slight change</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Like a</a:t>
            </a:r>
            <a:r>
              <a:rPr kumimoji="1" lang="en-US" altLang="zh-CN" dirty="0">
                <a:solidFill>
                  <a:schemeClr val="bg1"/>
                </a:solidFill>
                <a:latin typeface="Microsoft YaHei" charset="-122"/>
                <a:ea typeface="Microsoft YaHei" charset="-122"/>
                <a:cs typeface="Microsoft YaHei" charset="-122"/>
              </a:rPr>
              <a:t>1</a:t>
            </a:r>
            <a:r>
              <a:rPr kumimoji="1" lang="zh-CN" altLang="en-US" dirty="0">
                <a:solidFill>
                  <a:schemeClr val="bg1"/>
                </a:solidFill>
                <a:latin typeface="Microsoft YaHei" charset="-122"/>
                <a:ea typeface="Microsoft YaHei" charset="-122"/>
                <a:cs typeface="Microsoft YaHei" charset="-122"/>
              </a:rPr>
              <a:t>It's become</a:t>
            </a:r>
            <a:r>
              <a:rPr kumimoji="1" lang="en-US" altLang="zh-CN" dirty="0">
                <a:solidFill>
                  <a:schemeClr val="bg1"/>
                </a:solidFill>
                <a:latin typeface="Microsoft YaHei" charset="-122"/>
                <a:ea typeface="Microsoft YaHei" charset="-122"/>
                <a:cs typeface="Microsoft YaHei" charset="-122"/>
              </a:rPr>
              <a:t>0 )</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547" y="977900"/>
            <a:ext cx="4902200" cy="4902200"/>
          </a:xfrm>
          <a:prstGeom prst="rect">
            <a:avLst/>
          </a:prstGeom>
        </p:spPr>
      </p:pic>
    </p:spTree>
    <p:extLst>
      <p:ext uri="{BB962C8B-B14F-4D97-AF65-F5344CB8AC3E}">
        <p14:creationId xmlns:p14="http://schemas.microsoft.com/office/powerpoint/2010/main" val="13897667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710054" cy="1123384"/>
            <a:chOff x="4693966" y="1893021"/>
            <a:chExt cx="4710054" cy="1123384"/>
          </a:xfrm>
        </p:grpSpPr>
        <p:sp>
          <p:nvSpPr>
            <p:cNvPr id="3" name="文本框 2"/>
            <p:cNvSpPr txBox="1"/>
            <p:nvPr/>
          </p:nvSpPr>
          <p:spPr>
            <a:xfrm>
              <a:off x="4693966" y="1893021"/>
              <a:ext cx="4710054"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Blockchain Network</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6" name="文本框 5"/>
          <p:cNvSpPr txBox="1"/>
          <p:nvPr/>
        </p:nvSpPr>
        <p:spPr>
          <a:xfrm>
            <a:off x="6137263" y="2034257"/>
            <a:ext cx="2845255" cy="646331"/>
          </a:xfrm>
          <a:prstGeom prst="rect">
            <a:avLst/>
          </a:prstGeom>
          <a:noFill/>
        </p:spPr>
        <p:txBody>
          <a:bodyPr wrap="square" rtlCol="0">
            <a:spAutoFit/>
          </a:bodyPr>
          <a:lstStyle/>
          <a:p>
            <a:r>
              <a:rPr kumimoji="1" lang="en-US" altLang="zh-CN" sz="3600" i="1" dirty="0" err="1">
                <a:solidFill>
                  <a:schemeClr val="bg1"/>
                </a:solidFill>
                <a:latin typeface="Avenir Next Medium" charset="0"/>
                <a:ea typeface="Avenir Next Medium" charset="0"/>
                <a:cs typeface="Avenir Next Medium" charset="0"/>
              </a:rPr>
              <a:t>Merkle</a:t>
            </a:r>
            <a:r>
              <a:rPr kumimoji="1" lang="zh-CN" altLang="en-US" sz="3600" i="1" dirty="0">
                <a:solidFill>
                  <a:schemeClr val="bg1"/>
                </a:solidFill>
                <a:latin typeface="Avenir Next Medium" charset="0"/>
                <a:ea typeface="Avenir Next Medium" charset="0"/>
                <a:cs typeface="Avenir Next Medium" charset="0"/>
              </a:rPr>
              <a:t> </a:t>
            </a:r>
            <a:r>
              <a:rPr kumimoji="1" lang="en-US" altLang="zh-CN" sz="3600" i="1" dirty="0">
                <a:solidFill>
                  <a:schemeClr val="bg1"/>
                </a:solidFill>
                <a:latin typeface="Avenir Next Medium" charset="0"/>
                <a:ea typeface="Avenir Next Medium" charset="0"/>
                <a:cs typeface="Avenir Next Medium" charset="0"/>
              </a:rPr>
              <a:t>Tree</a:t>
            </a:r>
            <a:endParaRPr kumimoji="1" lang="zh-CN" altLang="en-US" sz="3600" i="1" dirty="0">
              <a:solidFill>
                <a:schemeClr val="bg1"/>
              </a:solidFill>
              <a:latin typeface="Avenir Next Medium" charset="0"/>
              <a:ea typeface="Avenir Next Medium" charset="0"/>
              <a:cs typeface="Avenir Next Medium" charset="0"/>
            </a:endParaRPr>
          </a:p>
        </p:txBody>
      </p:sp>
      <p:sp>
        <p:nvSpPr>
          <p:cNvPr id="7" name="文本框 6"/>
          <p:cNvSpPr txBox="1"/>
          <p:nvPr/>
        </p:nvSpPr>
        <p:spPr>
          <a:xfrm>
            <a:off x="6137263" y="2848150"/>
            <a:ext cx="4916100" cy="1569660"/>
          </a:xfrm>
          <a:prstGeom prst="rect">
            <a:avLst/>
          </a:prstGeom>
          <a:noFill/>
        </p:spPr>
        <p:txBody>
          <a:bodyPr wrap="square" rtlCol="0">
            <a:spAutoFit/>
          </a:bodyPr>
          <a:lstStyle/>
          <a:p>
            <a:pPr>
              <a:lnSpc>
                <a:spcPct val="200000"/>
              </a:lnSpc>
            </a:pPr>
            <a:r>
              <a:rPr kumimoji="1" lang="zh-CN" altLang="en-US" sz="1200" dirty="0">
                <a:solidFill>
                  <a:schemeClr val="bg1"/>
                </a:solidFill>
                <a:latin typeface="Microsoft YaHei" charset="-122"/>
                <a:ea typeface="Microsoft YaHei" charset="-122"/>
                <a:cs typeface="Microsoft YaHei" charset="-122"/>
              </a:rPr>
              <a:t>A hash binary tree</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Use it to quickly verify the integrity of large-scale data. In the Bitcoin Network</a:t>
            </a:r>
            <a:r>
              <a:rPr kumimoji="1" lang="en-US" altLang="zh-CN" sz="1200" dirty="0">
                <a:solidFill>
                  <a:schemeClr val="bg1"/>
                </a:solidFill>
                <a:latin typeface="Microsoft YaHei" charset="-122"/>
                <a:ea typeface="Microsoft YaHei" charset="-122"/>
                <a:cs typeface="Microsoft YaHei" charset="-122"/>
              </a:rPr>
              <a:t>,</a:t>
            </a:r>
            <a:r>
              <a:rPr kumimoji="1" lang="en-US" altLang="zh-CN" sz="1200" dirty="0" err="1">
                <a:solidFill>
                  <a:schemeClr val="bg1"/>
                </a:solidFill>
                <a:latin typeface="Microsoft YaHei" charset="-122"/>
                <a:ea typeface="Microsoft YaHei" charset="-122"/>
                <a:cs typeface="Microsoft YaHei" charset="-122"/>
              </a:rPr>
              <a:t>Merkle</a:t>
            </a:r>
            <a:r>
              <a:rPr kumimoji="1" lang="zh-CN" altLang="en-US" sz="1200" dirty="0">
                <a:solidFill>
                  <a:schemeClr val="bg1"/>
                </a:solidFill>
                <a:latin typeface="Microsoft YaHei" charset="-122"/>
                <a:ea typeface="Microsoft YaHei" charset="-122"/>
                <a:cs typeface="Microsoft YaHei" charset="-122"/>
              </a:rPr>
              <a:t>The tree is used to summarize all transaction information in a block and ultimately generate a uniform hash value for all transaction information in that block</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Changes in the information of any transaction in the block will make</a:t>
            </a:r>
            <a:r>
              <a:rPr kumimoji="1" lang="en-US" altLang="zh-CN" sz="1200" dirty="0" err="1">
                <a:solidFill>
                  <a:schemeClr val="bg1"/>
                </a:solidFill>
                <a:latin typeface="Microsoft YaHei" charset="-122"/>
                <a:ea typeface="Microsoft YaHei" charset="-122"/>
                <a:cs typeface="Microsoft YaHei" charset="-122"/>
              </a:rPr>
              <a:t>Merkle</a:t>
            </a:r>
            <a:r>
              <a:rPr kumimoji="1" lang="zh-CN" altLang="en-US" sz="1200" dirty="0">
                <a:solidFill>
                  <a:schemeClr val="bg1"/>
                </a:solidFill>
                <a:latin typeface="Microsoft YaHei" charset="-122"/>
                <a:ea typeface="Microsoft YaHei" charset="-122"/>
                <a:cs typeface="Microsoft YaHei" charset="-122"/>
              </a:rPr>
              <a:t>The tree changed.</a:t>
            </a:r>
            <a:endParaRPr kumimoji="1" lang="en-US" altLang="zh-CN" sz="1200" dirty="0">
              <a:solidFill>
                <a:schemeClr val="bg1"/>
              </a:solidFill>
              <a:latin typeface="Microsoft YaHei" charset="-122"/>
              <a:ea typeface="Microsoft YaHei" charset="-122"/>
              <a:cs typeface="Microsoft YaHei" charset="-122"/>
            </a:endParaRPr>
          </a:p>
        </p:txBody>
      </p:sp>
      <p:sp>
        <p:nvSpPr>
          <p:cNvPr id="8" name="文本框 7"/>
          <p:cNvSpPr txBox="1"/>
          <p:nvPr/>
        </p:nvSpPr>
        <p:spPr>
          <a:xfrm>
            <a:off x="6137263" y="4569298"/>
            <a:ext cx="4916100" cy="830997"/>
          </a:xfrm>
          <a:prstGeom prst="rect">
            <a:avLst/>
          </a:prstGeom>
          <a:noFill/>
        </p:spPr>
        <p:txBody>
          <a:bodyPr wrap="square" rtlCol="0">
            <a:spAutoFit/>
          </a:bodyPr>
          <a:lstStyle/>
          <a:p>
            <a:pPr>
              <a:lnSpc>
                <a:spcPct val="200000"/>
              </a:lnSpc>
            </a:pPr>
            <a:r>
              <a:rPr kumimoji="1" lang="zh-CN" altLang="en-US" sz="1200" dirty="0">
                <a:solidFill>
                  <a:schemeClr val="bg1"/>
                </a:solidFill>
                <a:latin typeface="Microsoft YaHei" charset="-122"/>
                <a:ea typeface="Microsoft YaHei" charset="-122"/>
                <a:cs typeface="Microsoft YaHei" charset="-122"/>
              </a:rPr>
              <a:t>Non-leaf nodes</a:t>
            </a:r>
            <a:r>
              <a:rPr kumimoji="1" lang="en-US" altLang="zh-CN" sz="1200" dirty="0">
                <a:solidFill>
                  <a:schemeClr val="bg1"/>
                </a:solidFill>
                <a:latin typeface="Microsoft YaHei" charset="-122"/>
                <a:ea typeface="Microsoft YaHei" charset="-122"/>
                <a:cs typeface="Microsoft YaHei" charset="-122"/>
              </a:rPr>
              <a:t>value</a:t>
            </a:r>
            <a:r>
              <a:rPr kumimoji="1" lang="zh-CN" altLang="en-US" sz="1200" dirty="0">
                <a:solidFill>
                  <a:schemeClr val="bg1"/>
                </a:solidFill>
                <a:latin typeface="Microsoft YaHei" charset="-122"/>
                <a:ea typeface="Microsoft YaHei" charset="-122"/>
                <a:cs typeface="Microsoft YaHei" charset="-122"/>
              </a:rPr>
              <a:t>The calculation is to combine all the child nodes of the node </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Then make a combination of results</a:t>
            </a:r>
            <a:r>
              <a:rPr kumimoji="1" lang="en-US" altLang="zh-CN" sz="1200" dirty="0">
                <a:solidFill>
                  <a:schemeClr val="bg1"/>
                </a:solidFill>
                <a:latin typeface="Microsoft YaHei" charset="-122"/>
                <a:ea typeface="Microsoft YaHei" charset="-122"/>
                <a:cs typeface="Microsoft YaHei" charset="-122"/>
              </a:rPr>
              <a:t>hash</a:t>
            </a:r>
            <a:r>
              <a:rPr kumimoji="1" lang="zh-CN" altLang="en-US" sz="1200" dirty="0">
                <a:solidFill>
                  <a:schemeClr val="bg1"/>
                </a:solidFill>
                <a:latin typeface="Microsoft YaHei" charset="-122"/>
                <a:ea typeface="Microsoft YaHei" charset="-122"/>
                <a:cs typeface="Microsoft YaHei" charset="-122"/>
              </a:rPr>
              <a:t>Calculated</a:t>
            </a:r>
            <a:r>
              <a:rPr kumimoji="1" lang="en-US" altLang="zh-CN" sz="1200" dirty="0">
                <a:solidFill>
                  <a:schemeClr val="bg1"/>
                </a:solidFill>
                <a:latin typeface="Microsoft YaHei" charset="-122"/>
                <a:ea typeface="Microsoft YaHei" charset="-122"/>
                <a:cs typeface="Microsoft YaHei" charset="-122"/>
              </a:rPr>
              <a:t>hash value</a:t>
            </a:r>
            <a:r>
              <a:rPr kumimoji="1" lang="zh-CN" altLang="en-US" sz="1200" dirty="0">
                <a:solidFill>
                  <a:schemeClr val="bg1"/>
                </a:solidFill>
                <a:latin typeface="Microsoft YaHei" charset="-122"/>
                <a:ea typeface="Microsoft YaHei" charset="-122"/>
                <a:cs typeface="Microsoft YaHei" charset="-122"/>
              </a:rPr>
              <a:t>。</a:t>
            </a:r>
            <a:endParaRPr kumimoji="1" lang="en-US" altLang="zh-CN" sz="1200" dirty="0">
              <a:solidFill>
                <a:schemeClr val="bg1"/>
              </a:solidFill>
              <a:latin typeface="Microsoft YaHei" charset="-122"/>
              <a:ea typeface="Microsoft YaHei" charset="-122"/>
              <a:cs typeface="Microsoft YaHei"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00000">
            <a:off x="1248276" y="2111188"/>
            <a:ext cx="3667832" cy="4007224"/>
          </a:xfrm>
          <a:prstGeom prst="rect">
            <a:avLst/>
          </a:prstGeom>
        </p:spPr>
      </p:pic>
    </p:spTree>
    <p:extLst>
      <p:ext uri="{BB962C8B-B14F-4D97-AF65-F5344CB8AC3E}">
        <p14:creationId xmlns:p14="http://schemas.microsoft.com/office/powerpoint/2010/main" val="5383337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7" y="466906"/>
            <a:ext cx="4935341" cy="1123384"/>
            <a:chOff x="4693965" y="1893021"/>
            <a:chExt cx="4935341" cy="1123384"/>
          </a:xfrm>
        </p:grpSpPr>
        <p:sp>
          <p:nvSpPr>
            <p:cNvPr id="3" name="文本框 2"/>
            <p:cNvSpPr txBox="1"/>
            <p:nvPr/>
          </p:nvSpPr>
          <p:spPr>
            <a:xfrm>
              <a:off x="4693965" y="1893021"/>
              <a:ext cx="4935341"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Blockchain Network</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677875" y="2277113"/>
            <a:ext cx="3262113"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Bitcoin</a:t>
            </a:r>
          </a:p>
        </p:txBody>
      </p:sp>
      <p:sp>
        <p:nvSpPr>
          <p:cNvPr id="6" name="文本框 5"/>
          <p:cNvSpPr txBox="1"/>
          <p:nvPr/>
        </p:nvSpPr>
        <p:spPr>
          <a:xfrm>
            <a:off x="677875" y="3150309"/>
            <a:ext cx="3436925" cy="1938992"/>
          </a:xfrm>
          <a:prstGeom prst="rect">
            <a:avLst/>
          </a:prstGeom>
          <a:noFill/>
        </p:spPr>
        <p:txBody>
          <a:bodyPr wrap="square" rtlCol="0">
            <a:spAutoFit/>
          </a:bodyPr>
          <a:lstStyle/>
          <a:p>
            <a:pPr>
              <a:lnSpc>
                <a:spcPct val="200000"/>
              </a:lnSpc>
            </a:pPr>
            <a:r>
              <a:rPr kumimoji="1" lang="zh-CN" altLang="en-US" sz="1200" dirty="0">
                <a:solidFill>
                  <a:schemeClr val="bg1"/>
                </a:solidFill>
                <a:latin typeface="Microsoft YaHei" charset="-122"/>
                <a:ea typeface="Microsoft YaHei" charset="-122"/>
                <a:cs typeface="Microsoft YaHei" charset="-122"/>
              </a:rPr>
              <a:t>Bitcoin</a:t>
            </a:r>
            <a:r>
              <a:rPr kumimoji="1" lang="en-US" altLang="zh-CN" sz="1200" dirty="0">
                <a:solidFill>
                  <a:schemeClr val="bg1"/>
                </a:solidFill>
                <a:latin typeface="Microsoft YaHei" charset="-122"/>
                <a:ea typeface="Microsoft YaHei" charset="-122"/>
                <a:cs typeface="Microsoft YaHei" charset="-122"/>
              </a:rPr>
              <a:t>( </a:t>
            </a:r>
            <a:r>
              <a:rPr kumimoji="1" lang="en-US" altLang="zh-CN" sz="1200" dirty="0" err="1">
                <a:solidFill>
                  <a:schemeClr val="bg1"/>
                </a:solidFill>
                <a:latin typeface="Microsoft YaHei" charset="-122"/>
                <a:ea typeface="Microsoft YaHei" charset="-122"/>
                <a:cs typeface="Microsoft YaHei" charset="-122"/>
              </a:rPr>
              <a:t>BitC</a:t>
            </a:r>
            <a:r>
              <a:rPr kumimoji="1" lang="en-US" altLang="zh-CN" sz="1200" dirty="0">
                <a:solidFill>
                  <a:schemeClr val="bg1"/>
                </a:solidFill>
                <a:latin typeface="Microsoft YaHei" charset="-122"/>
                <a:ea typeface="Microsoft YaHei" charset="-122"/>
                <a:cs typeface="Microsoft YaHei" charset="-122"/>
              </a:rPr>
              <a:t> </a:t>
            </a:r>
            <a:r>
              <a:rPr kumimoji="1" lang="en-US" altLang="zh-CN" sz="1200" dirty="0" err="1">
                <a:solidFill>
                  <a:schemeClr val="bg1"/>
                </a:solidFill>
                <a:latin typeface="Microsoft YaHei" charset="-122"/>
                <a:ea typeface="Microsoft YaHei" charset="-122"/>
                <a:cs typeface="Microsoft YaHei" charset="-122"/>
              </a:rPr>
              <a:t>oin</a:t>
            </a:r>
            <a:r>
              <a:rPr kumimoji="1" lang="en-US" altLang="zh-CN" sz="1200" dirty="0">
                <a:solidFill>
                  <a:schemeClr val="bg1"/>
                </a:solidFill>
                <a:latin typeface="Microsoft YaHei" charset="-122"/>
                <a:ea typeface="Microsoft YaHei" charset="-122"/>
                <a:cs typeface="Microsoft YaHei" charset="-122"/>
              </a:rPr>
              <a:t> )</a:t>
            </a:r>
            <a:r>
              <a:rPr kumimoji="1" lang="zh-CN" altLang="en-US" sz="1200" dirty="0">
                <a:solidFill>
                  <a:schemeClr val="bg1"/>
                </a:solidFill>
                <a:latin typeface="Microsoft YaHei" charset="-122"/>
                <a:ea typeface="Microsoft YaHei" charset="-122"/>
                <a:cs typeface="Microsoft YaHei" charset="-122"/>
              </a:rPr>
              <a:t>The concept was originally wits by Ben Cong in</a:t>
            </a:r>
            <a:r>
              <a:rPr kumimoji="1" lang="en-US" altLang="zh-CN" sz="1200" dirty="0">
                <a:solidFill>
                  <a:schemeClr val="bg1"/>
                </a:solidFill>
                <a:latin typeface="Microsoft YaHei" charset="-122"/>
                <a:ea typeface="Microsoft YaHei" charset="-122"/>
                <a:cs typeface="Microsoft YaHei" charset="-122"/>
              </a:rPr>
              <a:t>2009</a:t>
            </a:r>
            <a:r>
              <a:rPr kumimoji="1" lang="zh-CN" altLang="en-US" sz="1200" dirty="0">
                <a:solidFill>
                  <a:schemeClr val="bg1"/>
                </a:solidFill>
                <a:latin typeface="Microsoft YaHei" charset="-122"/>
                <a:ea typeface="Microsoft YaHei" charset="-122"/>
                <a:cs typeface="Microsoft YaHei" charset="-122"/>
              </a:rPr>
              <a:t>Year proposed</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Design and release open source software based on Nakamoto's ideas and construct it</a:t>
            </a:r>
            <a:r>
              <a:rPr kumimoji="1" lang="en-US" altLang="zh-CN" sz="1200" dirty="0">
                <a:solidFill>
                  <a:schemeClr val="bg1"/>
                </a:solidFill>
                <a:latin typeface="Microsoft YaHei" charset="-122"/>
                <a:ea typeface="Microsoft YaHei" charset="-122"/>
                <a:cs typeface="Microsoft YaHei" charset="-122"/>
              </a:rPr>
              <a:t>P2p</a:t>
            </a:r>
            <a:r>
              <a:rPr kumimoji="1" lang="zh-CN" altLang="en-US" sz="1200" dirty="0">
                <a:solidFill>
                  <a:schemeClr val="bg1"/>
                </a:solidFill>
                <a:latin typeface="Microsoft YaHei" charset="-122"/>
                <a:ea typeface="Microsoft YaHei" charset="-122"/>
                <a:cs typeface="Microsoft YaHei" charset="-122"/>
              </a:rPr>
              <a:t>Internet. Bitcoin is a kind of</a:t>
            </a:r>
            <a:r>
              <a:rPr kumimoji="1" lang="en-US" altLang="zh-CN" sz="1200" dirty="0">
                <a:solidFill>
                  <a:schemeClr val="bg1"/>
                </a:solidFill>
                <a:latin typeface="Microsoft YaHei" charset="-122"/>
                <a:ea typeface="Microsoft YaHei" charset="-122"/>
                <a:cs typeface="Microsoft YaHei" charset="-122"/>
              </a:rPr>
              <a:t>P2p</a:t>
            </a:r>
            <a:r>
              <a:rPr kumimoji="1" lang="zh-CN" altLang="en-US" sz="1200" dirty="0">
                <a:solidFill>
                  <a:schemeClr val="bg1"/>
                </a:solidFill>
                <a:latin typeface="Microsoft YaHei" charset="-122"/>
                <a:ea typeface="Microsoft YaHei" charset="-122"/>
                <a:cs typeface="Microsoft YaHei" charset="-122"/>
              </a:rPr>
              <a:t>The form of the digital currency. Point-to-point transmission means a decentralized payment system.</a:t>
            </a:r>
            <a:endParaRPr kumimoji="1" lang="en-US" altLang="zh-CN" sz="1200" dirty="0">
              <a:solidFill>
                <a:schemeClr val="bg1"/>
              </a:solidFill>
              <a:latin typeface="Microsoft YaHei" charset="-122"/>
              <a:ea typeface="Microsoft YaHei" charset="-122"/>
              <a:cs typeface="Microsoft YaHei"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722" y="2778007"/>
            <a:ext cx="7381020" cy="8492726"/>
          </a:xfrm>
          <a:prstGeom prst="rect">
            <a:avLst/>
          </a:prstGeom>
        </p:spPr>
      </p:pic>
    </p:spTree>
    <p:extLst>
      <p:ext uri="{BB962C8B-B14F-4D97-AF65-F5344CB8AC3E}">
        <p14:creationId xmlns:p14="http://schemas.microsoft.com/office/powerpoint/2010/main" val="9467703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51072" y="2061260"/>
            <a:ext cx="3436080" cy="1015663"/>
          </a:xfrm>
          <a:prstGeom prst="rect">
            <a:avLst/>
          </a:prstGeom>
        </p:spPr>
        <p:txBody>
          <a:bodyPr wrap="square">
            <a:spAutoFit/>
          </a:bodyPr>
          <a:lstStyle/>
          <a:p>
            <a:r>
              <a:rPr lang="en-US" altLang="zh-CN" sz="6000" i="1" dirty="0">
                <a:solidFill>
                  <a:schemeClr val="bg1"/>
                </a:solidFill>
                <a:latin typeface="Avenir Light Oblique" charset="0"/>
                <a:ea typeface="Avenir Light Oblique" charset="0"/>
                <a:cs typeface="Avenir Light Oblique" charset="0"/>
              </a:rPr>
              <a:t>PART.03</a:t>
            </a:r>
            <a:endParaRPr lang="zh-CN" altLang="en-US" sz="6000" i="1" dirty="0">
              <a:solidFill>
                <a:schemeClr val="bg1"/>
              </a:solidFill>
              <a:latin typeface="Avenir Light Oblique" charset="0"/>
              <a:ea typeface="Avenir Light Oblique" charset="0"/>
              <a:cs typeface="Avenir Light Oblique" charset="0"/>
            </a:endParaRPr>
          </a:p>
        </p:txBody>
      </p:sp>
      <p:grpSp>
        <p:nvGrpSpPr>
          <p:cNvPr id="4" name="组 3"/>
          <p:cNvGrpSpPr/>
          <p:nvPr/>
        </p:nvGrpSpPr>
        <p:grpSpPr>
          <a:xfrm>
            <a:off x="1351072" y="3627202"/>
            <a:ext cx="4140752" cy="1140411"/>
            <a:chOff x="4693966" y="1893021"/>
            <a:chExt cx="4140752" cy="1140411"/>
          </a:xfrm>
        </p:grpSpPr>
        <p:sp>
          <p:nvSpPr>
            <p:cNvPr id="5" name="文本框 4"/>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Data</a:t>
              </a:r>
            </a:p>
          </p:txBody>
        </p:sp>
        <p:sp>
          <p:nvSpPr>
            <p:cNvPr id="6" name="矩形 5"/>
            <p:cNvSpPr/>
            <p:nvPr/>
          </p:nvSpPr>
          <p:spPr>
            <a:xfrm>
              <a:off x="4693966" y="2433268"/>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547" y="977900"/>
            <a:ext cx="4902200" cy="4902200"/>
          </a:xfrm>
          <a:prstGeom prst="rect">
            <a:avLst/>
          </a:prstGeom>
        </p:spPr>
      </p:pic>
    </p:spTree>
    <p:extLst>
      <p:ext uri="{BB962C8B-B14F-4D97-AF65-F5344CB8AC3E}">
        <p14:creationId xmlns:p14="http://schemas.microsoft.com/office/powerpoint/2010/main" val="5598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Data</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6" name="文本框 5"/>
          <p:cNvSpPr txBox="1"/>
          <p:nvPr/>
        </p:nvSpPr>
        <p:spPr>
          <a:xfrm>
            <a:off x="6971098" y="2707419"/>
            <a:ext cx="3262113"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Blockchain</a:t>
            </a:r>
          </a:p>
        </p:txBody>
      </p:sp>
      <p:sp>
        <p:nvSpPr>
          <p:cNvPr id="7" name="文本框 6"/>
          <p:cNvSpPr txBox="1"/>
          <p:nvPr/>
        </p:nvSpPr>
        <p:spPr>
          <a:xfrm>
            <a:off x="6971098" y="3580615"/>
            <a:ext cx="4727843" cy="1754326"/>
          </a:xfrm>
          <a:prstGeom prst="rect">
            <a:avLst/>
          </a:prstGeom>
          <a:noFill/>
        </p:spPr>
        <p:txBody>
          <a:bodyPr wrap="square" rtlCol="0">
            <a:spAutoFit/>
          </a:bodyPr>
          <a:lstStyle/>
          <a:p>
            <a:pPr>
              <a:lnSpc>
                <a:spcPct val="200000"/>
              </a:lnSpc>
            </a:pPr>
            <a:r>
              <a:rPr kumimoji="1" lang="zh-CN" altLang="en-US" dirty="0">
                <a:solidFill>
                  <a:schemeClr val="bg1"/>
                </a:solidFill>
                <a:latin typeface="Microsoft YaHei" charset="-122"/>
                <a:ea typeface="Microsoft YaHei" charset="-122"/>
                <a:cs typeface="Microsoft YaHei" charset="-122"/>
              </a:rPr>
              <a:t>Blockchain organizes data as blocks. All of the boxer's trading discipline is stored in the only blockchain on the web in the form of a transaction slip</a:t>
            </a:r>
            <a:endParaRPr kumimoji="1" lang="en-US" altLang="zh-CN" dirty="0">
              <a:solidFill>
                <a:schemeClr val="bg1"/>
              </a:solidFill>
              <a:latin typeface="Microsoft YaHei" charset="-122"/>
              <a:ea typeface="Microsoft YaHei" charset="-122"/>
              <a:cs typeface="Microsoft YaHei" charset="-122"/>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7500" t="-2831" r="55658" b="23954"/>
          <a:stretch/>
        </p:blipFill>
        <p:spPr>
          <a:xfrm>
            <a:off x="290645" y="1290208"/>
            <a:ext cx="6894798" cy="11389936"/>
          </a:xfrm>
          <a:prstGeom prst="rect">
            <a:avLst/>
          </a:prstGeom>
        </p:spPr>
      </p:pic>
    </p:spTree>
    <p:extLst>
      <p:ext uri="{BB962C8B-B14F-4D97-AF65-F5344CB8AC3E}">
        <p14:creationId xmlns:p14="http://schemas.microsoft.com/office/powerpoint/2010/main" val="6411287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Data</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1296440" y="2274874"/>
            <a:ext cx="9514996" cy="3970318"/>
          </a:xfrm>
          <a:prstGeom prst="rect">
            <a:avLst/>
          </a:prstGeom>
          <a:noFill/>
        </p:spPr>
        <p:txBody>
          <a:bodyPr wrap="square" rtlCol="0">
            <a:spAutoFit/>
          </a:bodyPr>
          <a:lstStyle/>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Record transaction information in local memory into a block principal in a block principal</a:t>
            </a:r>
            <a:endParaRPr kumimoji="1" lang="en-US" altLang="zh-CN"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Generate all transaction information in this block</a:t>
            </a:r>
            <a:r>
              <a:rPr kumimoji="1" lang="en-US" altLang="zh-CN" dirty="0" err="1">
                <a:solidFill>
                  <a:schemeClr val="bg1"/>
                </a:solidFill>
                <a:latin typeface="Microsoft YaHei" charset="-122"/>
                <a:ea typeface="Microsoft YaHei" charset="-122"/>
                <a:cs typeface="Microsoft YaHei" charset="-122"/>
              </a:rPr>
              <a:t>Merkle</a:t>
            </a:r>
            <a:r>
              <a:rPr kumimoji="1" lang="zh-CN" altLang="en-US" dirty="0">
                <a:solidFill>
                  <a:schemeClr val="bg1"/>
                </a:solidFill>
                <a:latin typeface="Microsoft YaHei" charset="-122"/>
                <a:ea typeface="Microsoft YaHei" charset="-122"/>
                <a:cs typeface="Microsoft YaHei" charset="-122"/>
              </a:rPr>
              <a:t>Tree</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Put</a:t>
            </a:r>
            <a:r>
              <a:rPr kumimoji="1" lang="en-US" altLang="zh-CN" dirty="0" err="1">
                <a:solidFill>
                  <a:schemeClr val="bg1"/>
                </a:solidFill>
                <a:latin typeface="Microsoft YaHei" charset="-122"/>
                <a:ea typeface="Microsoft YaHei" charset="-122"/>
                <a:cs typeface="Microsoft YaHei" charset="-122"/>
              </a:rPr>
              <a:t>Merkle</a:t>
            </a:r>
            <a:r>
              <a:rPr kumimoji="1" lang="zh-CN" altLang="en-US" dirty="0">
                <a:solidFill>
                  <a:schemeClr val="bg1"/>
                </a:solidFill>
                <a:latin typeface="Microsoft YaHei" charset="-122"/>
                <a:ea typeface="Microsoft YaHei" charset="-122"/>
                <a:cs typeface="Microsoft YaHei" charset="-122"/>
              </a:rPr>
              <a:t>The value of the root of the tree is saved in the block head</a:t>
            </a:r>
            <a:endParaRPr kumimoji="1" lang="en-US" altLang="zh-CN"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Put the data of the block header of the previous block just generated through</a:t>
            </a:r>
            <a:r>
              <a:rPr kumimoji="1" lang="en-US" altLang="zh-CN" dirty="0">
                <a:solidFill>
                  <a:schemeClr val="bg1"/>
                </a:solidFill>
                <a:latin typeface="Microsoft YaHei" charset="-122"/>
                <a:ea typeface="Microsoft YaHei" charset="-122"/>
                <a:cs typeface="Microsoft YaHei" charset="-122"/>
              </a:rPr>
              <a:t>SHA256</a:t>
            </a:r>
            <a:r>
              <a:rPr kumimoji="1" lang="zh-CN" altLang="en-US" dirty="0">
                <a:solidFill>
                  <a:schemeClr val="bg1"/>
                </a:solidFill>
                <a:latin typeface="Microsoft YaHei" charset="-122"/>
                <a:ea typeface="Microsoft YaHei" charset="-122"/>
                <a:cs typeface="Microsoft YaHei" charset="-122"/>
              </a:rPr>
              <a:t>Algorithm generates a hash value filled into the parent hash of the current chunk</a:t>
            </a:r>
            <a:endParaRPr kumimoji="1" lang="en-US" altLang="zh-CN"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Save the current time in the timestamp field</a:t>
            </a:r>
            <a:endParaRPr kumimoji="1" lang="en-US" altLang="zh-CN"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The difficulty value field adjusts to the average build time of the chunk over time to cope with the changing overall total calculation of the entire network</a:t>
            </a:r>
            <a:endParaRPr kumimoji="1" lang="en-US" altLang="zh-CN"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81750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Data</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9" name="组 8"/>
          <p:cNvGrpSpPr/>
          <p:nvPr/>
        </p:nvGrpSpPr>
        <p:grpSpPr>
          <a:xfrm>
            <a:off x="746997" y="2437455"/>
            <a:ext cx="1807944" cy="2887581"/>
            <a:chOff x="1661397" y="2491243"/>
            <a:chExt cx="1807944" cy="2887581"/>
          </a:xfrm>
        </p:grpSpPr>
        <p:pic>
          <p:nvPicPr>
            <p:cNvPr id="7" name="图片 6"/>
            <p:cNvPicPr>
              <a:picLocks noChangeAspect="1"/>
            </p:cNvPicPr>
            <p:nvPr/>
          </p:nvPicPr>
          <p:blipFill>
            <a:blip r:embed="rId2"/>
            <a:stretch>
              <a:fillRect/>
            </a:stretch>
          </p:blipFill>
          <p:spPr>
            <a:xfrm>
              <a:off x="1869374" y="2739091"/>
              <a:ext cx="1371600" cy="2374900"/>
            </a:xfrm>
            <a:prstGeom prst="rect">
              <a:avLst/>
            </a:prstGeom>
          </p:spPr>
        </p:pic>
        <p:sp>
          <p:nvSpPr>
            <p:cNvPr id="8" name="矩形 7"/>
            <p:cNvSpPr/>
            <p:nvPr/>
          </p:nvSpPr>
          <p:spPr>
            <a:xfrm>
              <a:off x="1661397" y="2491243"/>
              <a:ext cx="1807944" cy="288758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框 9"/>
          <p:cNvSpPr txBox="1"/>
          <p:nvPr/>
        </p:nvSpPr>
        <p:spPr>
          <a:xfrm>
            <a:off x="3084899" y="1400673"/>
            <a:ext cx="7336572" cy="3539430"/>
          </a:xfrm>
          <a:prstGeom prst="rect">
            <a:avLst/>
          </a:prstGeom>
          <a:noFill/>
        </p:spPr>
        <p:txBody>
          <a:bodyPr wrap="square" rtlCol="0">
            <a:spAutoFit/>
          </a:bodyPr>
          <a:lstStyle/>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Version No.</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Indicate the parent block hash value of the relevant version information of the software and protocol</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Referenced in the blockchain</a:t>
            </a:r>
            <a:endParaRPr kumimoji="1" lang="en-US" altLang="zh-CN" sz="1400"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The hash value of the parent block head, through which each block is connected to the beginning and end, forms the blockchain, and this value plays a vital role in the security of the blockchain</a:t>
            </a:r>
            <a:endParaRPr kumimoji="1" lang="en-US" altLang="zh-CN" sz="1400"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en-US" altLang="zh-CN" sz="1400" dirty="0" err="1">
                <a:solidFill>
                  <a:schemeClr val="bg1"/>
                </a:solidFill>
                <a:latin typeface="Microsoft YaHei" charset="-122"/>
                <a:ea typeface="Microsoft YaHei" charset="-122"/>
                <a:cs typeface="Microsoft YaHei" charset="-122"/>
              </a:rPr>
              <a:t>Merkle</a:t>
            </a:r>
            <a:r>
              <a:rPr kumimoji="1" lang="zh-CN" altLang="en-US" sz="1400" dirty="0">
                <a:solidFill>
                  <a:schemeClr val="bg1"/>
                </a:solidFill>
                <a:latin typeface="Microsoft YaHei" charset="-122"/>
                <a:ea typeface="Microsoft YaHei" charset="-122"/>
                <a:cs typeface="Microsoft YaHei" charset="-122"/>
              </a:rPr>
              <a:t>Root</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This value is calculated by the hash value of all transactions in the block body and then two or two hashs in the block body</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Primarily used to verify that a transaction exists in this block</a:t>
            </a:r>
            <a:endParaRPr kumimoji="1" lang="en-US" altLang="zh-CN" sz="1400"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Time stamp</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Record when the block was generated</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Accurate to seconds</a:t>
            </a:r>
            <a:endParaRPr kumimoji="1" lang="en-US" altLang="zh-CN" sz="1400"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Difficulty value</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Difficulty objectives for the relevant math problems in this block</a:t>
            </a:r>
            <a:endParaRPr kumimoji="1" lang="en-US" altLang="zh-CN" sz="1400"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Random number</a:t>
            </a:r>
            <a:r>
              <a:rPr kumimoji="1" lang="en-US" altLang="zh-CN" sz="1400" dirty="0">
                <a:solidFill>
                  <a:schemeClr val="bg1"/>
                </a:solidFill>
                <a:latin typeface="Microsoft YaHei" charset="-122"/>
                <a:ea typeface="Microsoft YaHei" charset="-122"/>
                <a:cs typeface="Microsoft YaHei" charset="-122"/>
              </a:rPr>
              <a:t>(Nonce):</a:t>
            </a:r>
            <a:r>
              <a:rPr kumimoji="1" lang="zh-CN" altLang="en-US" sz="1400" dirty="0">
                <a:solidFill>
                  <a:schemeClr val="bg1"/>
                </a:solidFill>
                <a:latin typeface="Microsoft YaHei" charset="-122"/>
                <a:ea typeface="Microsoft YaHei" charset="-122"/>
                <a:cs typeface="Microsoft YaHei" charset="-122"/>
              </a:rPr>
              <a:t>Record the value of the answer to decrypt the math question sq. in the block</a:t>
            </a:r>
            <a:endParaRPr kumimoji="1" lang="en-US" altLang="zh-CN" sz="140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6806689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64366" y="2061260"/>
            <a:ext cx="3436080" cy="1015663"/>
          </a:xfrm>
          <a:prstGeom prst="rect">
            <a:avLst/>
          </a:prstGeom>
        </p:spPr>
        <p:txBody>
          <a:bodyPr wrap="square">
            <a:spAutoFit/>
          </a:bodyPr>
          <a:lstStyle/>
          <a:p>
            <a:r>
              <a:rPr lang="en-US" altLang="zh-CN" sz="6000" i="1" dirty="0">
                <a:solidFill>
                  <a:schemeClr val="bg1"/>
                </a:solidFill>
                <a:latin typeface="Avenir Light Oblique" charset="0"/>
                <a:ea typeface="Avenir Light Oblique" charset="0"/>
                <a:cs typeface="Avenir Light Oblique" charset="0"/>
              </a:rPr>
              <a:t>PART.04</a:t>
            </a:r>
            <a:endParaRPr lang="zh-CN" altLang="en-US" sz="6000" i="1" dirty="0">
              <a:solidFill>
                <a:schemeClr val="bg1"/>
              </a:solidFill>
              <a:latin typeface="Avenir Light Oblique" charset="0"/>
              <a:ea typeface="Avenir Light Oblique" charset="0"/>
              <a:cs typeface="Avenir Light Oblique" charset="0"/>
            </a:endParaRPr>
          </a:p>
        </p:txBody>
      </p:sp>
      <p:grpSp>
        <p:nvGrpSpPr>
          <p:cNvPr id="4" name="组 3"/>
          <p:cNvGrpSpPr/>
          <p:nvPr/>
        </p:nvGrpSpPr>
        <p:grpSpPr>
          <a:xfrm>
            <a:off x="6864366" y="3627202"/>
            <a:ext cx="4140752" cy="1140411"/>
            <a:chOff x="4693966" y="1893021"/>
            <a:chExt cx="4140752" cy="1140411"/>
          </a:xfrm>
        </p:grpSpPr>
        <p:sp>
          <p:nvSpPr>
            <p:cNvPr id="5" name="文本框 4"/>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Core issues</a:t>
              </a:r>
            </a:p>
          </p:txBody>
        </p:sp>
        <p:sp>
          <p:nvSpPr>
            <p:cNvPr id="6" name="矩形 5"/>
            <p:cNvSpPr/>
            <p:nvPr/>
          </p:nvSpPr>
          <p:spPr>
            <a:xfrm>
              <a:off x="4693966" y="2433268"/>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7500" t="-2831" r="55658" b="23954"/>
          <a:stretch/>
        </p:blipFill>
        <p:spPr>
          <a:xfrm>
            <a:off x="-255021" y="-344925"/>
            <a:ext cx="6894798" cy="11389936"/>
          </a:xfrm>
          <a:prstGeom prst="rect">
            <a:avLst/>
          </a:prstGeom>
        </p:spPr>
      </p:pic>
    </p:spTree>
    <p:extLst>
      <p:ext uri="{BB962C8B-B14F-4D97-AF65-F5344CB8AC3E}">
        <p14:creationId xmlns:p14="http://schemas.microsoft.com/office/powerpoint/2010/main" val="1356992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Core issues</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610640" y="1898357"/>
            <a:ext cx="5631134"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Proof of workload</a:t>
            </a:r>
          </a:p>
        </p:txBody>
      </p:sp>
      <p:sp>
        <p:nvSpPr>
          <p:cNvPr id="6" name="文本框 5"/>
          <p:cNvSpPr txBox="1"/>
          <p:nvPr/>
        </p:nvSpPr>
        <p:spPr>
          <a:xfrm>
            <a:off x="610640" y="2307731"/>
            <a:ext cx="11074854" cy="3886770"/>
          </a:xfrm>
          <a:prstGeom prst="rect">
            <a:avLst/>
          </a:prstGeom>
          <a:noFill/>
        </p:spPr>
        <p:txBody>
          <a:bodyPr wrap="square" rtlCol="0">
            <a:spAutoFit/>
          </a:bodyPr>
          <a:lstStyle/>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The block header contains a random number</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Makes the random hash value of the block appear the desired</a:t>
            </a:r>
            <a:r>
              <a:rPr kumimoji="1" lang="en-US" altLang="zh-CN" dirty="0">
                <a:solidFill>
                  <a:schemeClr val="bg1"/>
                </a:solidFill>
                <a:latin typeface="Microsoft YaHei" charset="-122"/>
                <a:ea typeface="Microsoft YaHei" charset="-122"/>
                <a:cs typeface="Microsoft YaHei" charset="-122"/>
              </a:rPr>
              <a:t>0</a:t>
            </a:r>
            <a:r>
              <a:rPr kumimoji="1" lang="zh-CN" altLang="en-US" dirty="0">
                <a:solidFill>
                  <a:schemeClr val="bg1"/>
                </a:solidFill>
                <a:latin typeface="Microsoft YaHei" charset="-122"/>
                <a:ea typeface="Microsoft YaHei" charset="-122"/>
                <a:cs typeface="Microsoft YaHei" charset="-122"/>
              </a:rPr>
              <a:t>Number. The node tries repeatedly to find this random number, which builds a</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Workload certification mechanism.</a:t>
            </a:r>
            <a:endParaRPr kumimoji="1" lang="en-US" altLang="zh-CN" dirty="0">
              <a:solidFill>
                <a:schemeClr val="bg1"/>
              </a:solidFill>
              <a:latin typeface="Microsoft YaHei" charset="-122"/>
              <a:ea typeface="Microsoft YaHei" charset="-122"/>
              <a:cs typeface="Microsoft YaHei" charset="-122"/>
            </a:endParaRPr>
          </a:p>
          <a:p>
            <a:pPr marL="285750" indent="-285750">
              <a:lnSpc>
                <a:spcPct val="200000"/>
              </a:lnSpc>
              <a:buFont typeface="Wingdings" charset="2"/>
              <a:buChar char="n"/>
            </a:pPr>
            <a:r>
              <a:rPr kumimoji="1" lang="zh-CN" altLang="en-US" dirty="0">
                <a:solidFill>
                  <a:schemeClr val="bg1"/>
                </a:solidFill>
                <a:latin typeface="Microsoft YaHei" charset="-122"/>
                <a:ea typeface="Microsoft YaHei" charset="-122"/>
                <a:cs typeface="Microsoft YaHei" charset="-122"/>
              </a:rPr>
              <a:t>The essence of the workload certification mechanism is</a:t>
            </a:r>
            <a:r>
              <a:rPr kumimoji="1" lang="en-US" altLang="zh-CN" dirty="0">
                <a:solidFill>
                  <a:schemeClr val="bg1"/>
                </a:solidFill>
                <a:latin typeface="Microsoft YaHei" charset="-122"/>
                <a:ea typeface="Microsoft YaHei" charset="-122"/>
                <a:cs typeface="Microsoft YaHei" charset="-122"/>
              </a:rPr>
              <a:t>- CPU</a:t>
            </a:r>
            <a:r>
              <a:rPr kumimoji="1" lang="zh-CN" altLang="en-US" dirty="0">
                <a:solidFill>
                  <a:schemeClr val="bg1"/>
                </a:solidFill>
                <a:latin typeface="Microsoft YaHei" charset="-122"/>
                <a:ea typeface="Microsoft YaHei" charset="-122"/>
                <a:cs typeface="Microsoft YaHei" charset="-122"/>
              </a:rPr>
              <a:t>one vote, "most</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The decision is expressed as the longest chain, because the longest chain contains the maximum amount of work. If most of the</a:t>
            </a:r>
            <a:r>
              <a:rPr kumimoji="1" lang="en-US" altLang="zh-CN" dirty="0">
                <a:solidFill>
                  <a:schemeClr val="bg1"/>
                </a:solidFill>
                <a:latin typeface="Microsoft YaHei" charset="-122"/>
                <a:ea typeface="Microsoft YaHei" charset="-122"/>
                <a:cs typeface="Microsoft YaHei" charset="-122"/>
              </a:rPr>
              <a:t>Cpu</a:t>
            </a:r>
            <a:r>
              <a:rPr kumimoji="1" lang="zh-CN" altLang="en-US" dirty="0">
                <a:solidFill>
                  <a:schemeClr val="bg1"/>
                </a:solidFill>
                <a:latin typeface="Microsoft YaHei" charset="-122"/>
                <a:ea typeface="Microsoft YaHei" charset="-122"/>
                <a:cs typeface="Microsoft YaHei" charset="-122"/>
              </a:rPr>
              <a:t>For honest node control, then the chain of honesty will be extended as quickly as possible</a:t>
            </a:r>
            <a:r>
              <a:rPr kumimoji="1" lang="en-US" altLang="zh-CN" dirty="0">
                <a:solidFill>
                  <a:schemeClr val="bg1"/>
                </a:solidFill>
                <a:latin typeface="Microsoft YaHei" charset="-122"/>
                <a:ea typeface="Microsoft YaHei" charset="-122"/>
                <a:cs typeface="Microsoft YaHei" charset="-122"/>
              </a:rPr>
              <a:t>,</a:t>
            </a:r>
            <a:r>
              <a:rPr kumimoji="1" lang="zh-CN" altLang="en-US" dirty="0">
                <a:solidFill>
                  <a:schemeClr val="bg1"/>
                </a:solidFill>
                <a:latin typeface="Microsoft YaHei" charset="-122"/>
                <a:ea typeface="Microsoft YaHei" charset="-122"/>
                <a:cs typeface="Microsoft YaHei" charset="-122"/>
              </a:rPr>
              <a:t>and beyond the other competitive chains. </a:t>
            </a:r>
            <a:endParaRPr kumimoji="1" lang="en-US" altLang="zh-CN"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6129959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Core issues</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6" name="组 5"/>
          <p:cNvGrpSpPr/>
          <p:nvPr/>
        </p:nvGrpSpPr>
        <p:grpSpPr>
          <a:xfrm>
            <a:off x="367833" y="1967455"/>
            <a:ext cx="2697857" cy="829789"/>
            <a:chOff x="7606650" y="4790084"/>
            <a:chExt cx="2275286" cy="798966"/>
          </a:xfrm>
        </p:grpSpPr>
        <p:sp>
          <p:nvSpPr>
            <p:cNvPr id="7" name="文本框 6"/>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Fork</a:t>
              </a:r>
            </a:p>
          </p:txBody>
        </p:sp>
        <p:sp>
          <p:nvSpPr>
            <p:cNvPr id="8" name="矩形 7"/>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文本框 8"/>
          <p:cNvSpPr txBox="1"/>
          <p:nvPr/>
        </p:nvSpPr>
        <p:spPr>
          <a:xfrm>
            <a:off x="3065690" y="1967455"/>
            <a:ext cx="8539122" cy="954107"/>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More than one node on the network can calculate a random number over the same period of time, i.e. multiple nodes broadcast their respective packaged temporary blocks (all legal) on the network.</a:t>
            </a:r>
            <a:endParaRPr kumimoji="1" lang="en-US" altLang="zh-CN" sz="1400" dirty="0">
              <a:solidFill>
                <a:schemeClr val="bg1"/>
              </a:solidFill>
              <a:latin typeface="Microsoft YaHei" charset="-122"/>
              <a:ea typeface="Microsoft YaHei" charset="-122"/>
              <a:cs typeface="Microsoft YaHei" charset="-122"/>
            </a:endParaRPr>
          </a:p>
        </p:txBody>
      </p:sp>
      <p:sp>
        <p:nvSpPr>
          <p:cNvPr id="10" name="圆角矩形 9"/>
          <p:cNvSpPr/>
          <p:nvPr/>
        </p:nvSpPr>
        <p:spPr>
          <a:xfrm>
            <a:off x="62753" y="3513133"/>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dirty="0">
                <a:latin typeface="Avenir Next" charset="0"/>
                <a:ea typeface="Avenir Next" charset="0"/>
                <a:cs typeface="Avenir Next" charset="0"/>
              </a:rPr>
              <a:t>BLOCK1</a:t>
            </a:r>
            <a:endParaRPr kumimoji="1" lang="zh-CN" altLang="en-US" i="1" dirty="0">
              <a:latin typeface="Avenir Next" charset="0"/>
              <a:ea typeface="Avenir Next" charset="0"/>
              <a:cs typeface="Avenir Next" charset="0"/>
            </a:endParaRPr>
          </a:p>
        </p:txBody>
      </p:sp>
      <p:cxnSp>
        <p:nvCxnSpPr>
          <p:cNvPr id="12" name="直线箭头连接符 11"/>
          <p:cNvCxnSpPr/>
          <p:nvPr/>
        </p:nvCxnSpPr>
        <p:spPr>
          <a:xfrm>
            <a:off x="2044776" y="3757326"/>
            <a:ext cx="30519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2516643" y="3513132"/>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dirty="0">
                <a:latin typeface="Avenir Next" charset="0"/>
                <a:ea typeface="Avenir Next" charset="0"/>
                <a:cs typeface="Avenir Next" charset="0"/>
              </a:rPr>
              <a:t>BLOCK2</a:t>
            </a:r>
            <a:endParaRPr kumimoji="1" lang="zh-CN" altLang="en-US" i="1" dirty="0">
              <a:latin typeface="Avenir Next" charset="0"/>
              <a:ea typeface="Avenir Next" charset="0"/>
              <a:cs typeface="Avenir Next" charset="0"/>
            </a:endParaRPr>
          </a:p>
        </p:txBody>
      </p:sp>
      <p:cxnSp>
        <p:nvCxnSpPr>
          <p:cNvPr id="15" name="直线箭头连接符 14"/>
          <p:cNvCxnSpPr/>
          <p:nvPr/>
        </p:nvCxnSpPr>
        <p:spPr>
          <a:xfrm>
            <a:off x="4442834" y="3758685"/>
            <a:ext cx="29112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4844792" y="3514491"/>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dirty="0">
                <a:latin typeface="Avenir Next" charset="0"/>
                <a:ea typeface="Avenir Next" charset="0"/>
                <a:cs typeface="Avenir Next" charset="0"/>
              </a:rPr>
              <a:t>BLOCK3</a:t>
            </a:r>
            <a:endParaRPr kumimoji="1" lang="zh-CN" altLang="en-US" i="1" dirty="0">
              <a:latin typeface="Avenir Next" charset="0"/>
              <a:ea typeface="Avenir Next" charset="0"/>
              <a:cs typeface="Avenir Next" charset="0"/>
            </a:endParaRPr>
          </a:p>
        </p:txBody>
      </p:sp>
      <p:cxnSp>
        <p:nvCxnSpPr>
          <p:cNvPr id="18" name="肘形连接符 17"/>
          <p:cNvCxnSpPr/>
          <p:nvPr/>
        </p:nvCxnSpPr>
        <p:spPr>
          <a:xfrm>
            <a:off x="6795631" y="3791063"/>
            <a:ext cx="860612" cy="420911"/>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nvCxnSpPr>
        <p:spPr>
          <a:xfrm flipV="1">
            <a:off x="6811223" y="3315219"/>
            <a:ext cx="829428" cy="475844"/>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7807627" y="3064754"/>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dirty="0">
                <a:latin typeface="Avenir Next" charset="0"/>
                <a:ea typeface="Avenir Next" charset="0"/>
                <a:cs typeface="Avenir Next" charset="0"/>
              </a:rPr>
              <a:t>BLOCK4</a:t>
            </a:r>
            <a:endParaRPr kumimoji="1" lang="zh-CN" altLang="en-US" i="1" dirty="0">
              <a:latin typeface="Avenir Next" charset="0"/>
              <a:ea typeface="Avenir Next" charset="0"/>
              <a:cs typeface="Avenir Next" charset="0"/>
            </a:endParaRPr>
          </a:p>
        </p:txBody>
      </p:sp>
      <p:sp>
        <p:nvSpPr>
          <p:cNvPr id="24" name="圆角矩形 23"/>
          <p:cNvSpPr/>
          <p:nvPr/>
        </p:nvSpPr>
        <p:spPr>
          <a:xfrm>
            <a:off x="7807627" y="3967780"/>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a:latin typeface="Avenir Next" charset="0"/>
                <a:ea typeface="Avenir Next" charset="0"/>
                <a:cs typeface="Avenir Next" charset="0"/>
              </a:rPr>
              <a:t>BLOCK5</a:t>
            </a:r>
            <a:endParaRPr kumimoji="1" lang="zh-CN" altLang="en-US" i="1" dirty="0">
              <a:latin typeface="Avenir Next" charset="0"/>
              <a:ea typeface="Avenir Next" charset="0"/>
              <a:cs typeface="Avenir Next" charset="0"/>
            </a:endParaRPr>
          </a:p>
        </p:txBody>
      </p:sp>
      <p:cxnSp>
        <p:nvCxnSpPr>
          <p:cNvPr id="28" name="直线箭头连接符 27"/>
          <p:cNvCxnSpPr/>
          <p:nvPr/>
        </p:nvCxnSpPr>
        <p:spPr>
          <a:xfrm>
            <a:off x="9825786" y="3315219"/>
            <a:ext cx="29112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圆角矩形 28"/>
          <p:cNvSpPr/>
          <p:nvPr/>
        </p:nvSpPr>
        <p:spPr>
          <a:xfrm>
            <a:off x="10319712" y="3084191"/>
            <a:ext cx="1815353" cy="48838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i="1" dirty="0">
                <a:latin typeface="Avenir Next" charset="0"/>
                <a:ea typeface="Avenir Next" charset="0"/>
                <a:cs typeface="Avenir Next" charset="0"/>
              </a:rPr>
              <a:t>BLOCK6</a:t>
            </a:r>
            <a:endParaRPr kumimoji="1" lang="zh-CN" altLang="en-US" i="1" dirty="0">
              <a:latin typeface="Avenir Next" charset="0"/>
              <a:ea typeface="Avenir Next" charset="0"/>
              <a:cs typeface="Avenir Next" charset="0"/>
            </a:endParaRPr>
          </a:p>
        </p:txBody>
      </p:sp>
      <p:sp>
        <p:nvSpPr>
          <p:cNvPr id="30" name="文本框 29"/>
          <p:cNvSpPr txBox="1"/>
          <p:nvPr/>
        </p:nvSpPr>
        <p:spPr>
          <a:xfrm>
            <a:off x="970429" y="4390264"/>
            <a:ext cx="10520954" cy="1384995"/>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If a node receives multiple subsequent temporary blocks for the same pre-continuation block, the node establishes a branch on the local blockchain, with multiple temporary chunks corresponding to multiple branches. The deadlock will not be broken until the next proof of workload is discovered, and one of the chains is proven to be a longer one, so the nodes working on the other branch chain will switch camps and start working on the longer chain. Other branches will be completely abandoned by the network.</a:t>
            </a:r>
            <a:endParaRPr kumimoji="1" lang="en-US" altLang="zh-CN" sz="140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9980094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564777"/>
            <a:ext cx="3483745" cy="6858000"/>
          </a:xfrm>
          <a:prstGeom prst="rect">
            <a:avLst/>
          </a:prstGeom>
        </p:spPr>
      </p:pic>
      <p:grpSp>
        <p:nvGrpSpPr>
          <p:cNvPr id="7" name="组 6"/>
          <p:cNvGrpSpPr/>
          <p:nvPr/>
        </p:nvGrpSpPr>
        <p:grpSpPr>
          <a:xfrm>
            <a:off x="4712838" y="2692709"/>
            <a:ext cx="3253246" cy="1470519"/>
            <a:chOff x="4693966" y="1893021"/>
            <a:chExt cx="3253246" cy="1470519"/>
          </a:xfrm>
        </p:grpSpPr>
        <p:sp>
          <p:nvSpPr>
            <p:cNvPr id="4" name="文本框 3"/>
            <p:cNvSpPr txBox="1"/>
            <p:nvPr/>
          </p:nvSpPr>
          <p:spPr>
            <a:xfrm>
              <a:off x="4693966" y="1893021"/>
              <a:ext cx="3253246" cy="523220"/>
            </a:xfrm>
            <a:prstGeom prst="rect">
              <a:avLst/>
            </a:prstGeom>
            <a:noFill/>
          </p:spPr>
          <p:txBody>
            <a:bodyPr wrap="square" rtlCol="0">
              <a:spAutoFit/>
            </a:bodyPr>
            <a:lstStyle/>
            <a:p>
              <a:r>
                <a:rPr kumimoji="1" lang="en-US" altLang="zh-CN" sz="2800" dirty="0">
                  <a:solidFill>
                    <a:schemeClr val="bg1"/>
                  </a:solidFill>
                  <a:latin typeface="Microsoft YaHei" charset="-122"/>
                  <a:ea typeface="Microsoft YaHei" charset="-122"/>
                  <a:cs typeface="Microsoft YaHei" charset="-122"/>
                </a:rPr>
                <a:t>01</a:t>
              </a:r>
              <a:r>
                <a:rPr kumimoji="1" lang="zh-CN" altLang="en-US" sz="2800" dirty="0">
                  <a:solidFill>
                    <a:schemeClr val="bg1"/>
                  </a:solidFill>
                  <a:latin typeface="Microsoft YaHei" charset="-122"/>
                  <a:ea typeface="Microsoft YaHei" charset="-122"/>
                  <a:cs typeface="Microsoft YaHei" charset="-122"/>
                </a:rPr>
                <a:t> </a:t>
              </a:r>
              <a:r>
                <a:rPr kumimoji="1" lang="en-US" altLang="zh-CN" sz="2800" dirty="0">
                  <a:solidFill>
                    <a:schemeClr val="bg1"/>
                  </a:solidFill>
                  <a:latin typeface="Microsoft YaHei" charset="-122"/>
                  <a:ea typeface="Microsoft YaHei" charset="-122"/>
                  <a:cs typeface="Microsoft YaHei" charset="-122"/>
                </a:rPr>
                <a:t>|</a:t>
              </a:r>
              <a:r>
                <a:rPr kumimoji="1" lang="zh-CN" altLang="en-US" sz="2800" dirty="0">
                  <a:solidFill>
                    <a:schemeClr val="bg1"/>
                  </a:solidFill>
                  <a:latin typeface="Microsoft YaHei" charset="-122"/>
                  <a:ea typeface="Microsoft YaHei" charset="-122"/>
                  <a:cs typeface="Microsoft YaHei" charset="-122"/>
                </a:rPr>
                <a:t> Introduction to blockchain</a:t>
              </a:r>
            </a:p>
          </p:txBody>
        </p:sp>
        <p:sp>
          <p:nvSpPr>
            <p:cNvPr id="5" name="矩形 4"/>
            <p:cNvSpPr/>
            <p:nvPr/>
          </p:nvSpPr>
          <p:spPr>
            <a:xfrm>
              <a:off x="4693966" y="2789600"/>
              <a:ext cx="3159116" cy="573940"/>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8" name="组 7"/>
          <p:cNvGrpSpPr/>
          <p:nvPr/>
        </p:nvGrpSpPr>
        <p:grpSpPr>
          <a:xfrm>
            <a:off x="8295536" y="2692709"/>
            <a:ext cx="3300311" cy="1496743"/>
            <a:chOff x="4646901" y="1893021"/>
            <a:chExt cx="3300311" cy="1496743"/>
          </a:xfrm>
        </p:grpSpPr>
        <p:sp>
          <p:nvSpPr>
            <p:cNvPr id="9" name="文本框 8"/>
            <p:cNvSpPr txBox="1"/>
            <p:nvPr/>
          </p:nvSpPr>
          <p:spPr>
            <a:xfrm>
              <a:off x="4693966" y="1893021"/>
              <a:ext cx="3253246" cy="523220"/>
            </a:xfrm>
            <a:prstGeom prst="rect">
              <a:avLst/>
            </a:prstGeom>
            <a:noFill/>
          </p:spPr>
          <p:txBody>
            <a:bodyPr wrap="square" rtlCol="0">
              <a:spAutoFit/>
            </a:bodyPr>
            <a:lstStyle/>
            <a:p>
              <a:r>
                <a:rPr kumimoji="1" lang="en-US" altLang="zh-CN" sz="2800" dirty="0">
                  <a:solidFill>
                    <a:schemeClr val="bg1"/>
                  </a:solidFill>
                  <a:latin typeface="Microsoft YaHei" charset="-122"/>
                  <a:ea typeface="Microsoft YaHei" charset="-122"/>
                  <a:cs typeface="Microsoft YaHei" charset="-122"/>
                </a:rPr>
                <a:t>02</a:t>
              </a:r>
              <a:r>
                <a:rPr kumimoji="1" lang="zh-CN" altLang="en-US" sz="2800" dirty="0">
                  <a:solidFill>
                    <a:schemeClr val="bg1"/>
                  </a:solidFill>
                  <a:latin typeface="Microsoft YaHei" charset="-122"/>
                  <a:ea typeface="Microsoft YaHei" charset="-122"/>
                  <a:cs typeface="Microsoft YaHei" charset="-122"/>
                </a:rPr>
                <a:t> </a:t>
              </a:r>
              <a:r>
                <a:rPr kumimoji="1" lang="en-US" altLang="zh-CN" sz="2800" dirty="0">
                  <a:solidFill>
                    <a:schemeClr val="bg1"/>
                  </a:solidFill>
                  <a:latin typeface="Microsoft YaHei" charset="-122"/>
                  <a:ea typeface="Microsoft YaHei" charset="-122"/>
                  <a:cs typeface="Microsoft YaHei" charset="-122"/>
                </a:rPr>
                <a:t>|</a:t>
              </a:r>
              <a:r>
                <a:rPr kumimoji="1" lang="zh-CN" altLang="en-US" sz="2800" dirty="0">
                  <a:solidFill>
                    <a:schemeClr val="bg1"/>
                  </a:solidFill>
                  <a:latin typeface="Microsoft YaHei" charset="-122"/>
                  <a:ea typeface="Microsoft YaHei" charset="-122"/>
                  <a:cs typeface="Microsoft YaHei" charset="-122"/>
                </a:rPr>
                <a:t> Blockchain Network</a:t>
              </a:r>
            </a:p>
          </p:txBody>
        </p:sp>
        <p:sp>
          <p:nvSpPr>
            <p:cNvPr id="10" name="矩形 9"/>
            <p:cNvSpPr/>
            <p:nvPr/>
          </p:nvSpPr>
          <p:spPr>
            <a:xfrm>
              <a:off x="4646901" y="2789600"/>
              <a:ext cx="3159116"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11" name="组 10"/>
          <p:cNvGrpSpPr/>
          <p:nvPr/>
        </p:nvGrpSpPr>
        <p:grpSpPr>
          <a:xfrm>
            <a:off x="4599836" y="4529304"/>
            <a:ext cx="3253246" cy="1140411"/>
            <a:chOff x="4693966" y="1893021"/>
            <a:chExt cx="3253246" cy="1140411"/>
          </a:xfrm>
        </p:grpSpPr>
        <p:sp>
          <p:nvSpPr>
            <p:cNvPr id="12" name="文本框 11"/>
            <p:cNvSpPr txBox="1"/>
            <p:nvPr/>
          </p:nvSpPr>
          <p:spPr>
            <a:xfrm>
              <a:off x="4693966" y="1893021"/>
              <a:ext cx="3253246" cy="523220"/>
            </a:xfrm>
            <a:prstGeom prst="rect">
              <a:avLst/>
            </a:prstGeom>
            <a:noFill/>
          </p:spPr>
          <p:txBody>
            <a:bodyPr wrap="square" rtlCol="0">
              <a:spAutoFit/>
            </a:bodyPr>
            <a:lstStyle/>
            <a:p>
              <a:r>
                <a:rPr kumimoji="1" lang="en-US" altLang="zh-CN" sz="2800" dirty="0">
                  <a:solidFill>
                    <a:schemeClr val="bg1"/>
                  </a:solidFill>
                  <a:latin typeface="Microsoft YaHei" charset="-122"/>
                  <a:ea typeface="Microsoft YaHei" charset="-122"/>
                  <a:cs typeface="Microsoft YaHei" charset="-122"/>
                </a:rPr>
                <a:t>03</a:t>
              </a:r>
              <a:r>
                <a:rPr kumimoji="1" lang="zh-CN" altLang="en-US" sz="2800" dirty="0">
                  <a:solidFill>
                    <a:schemeClr val="bg1"/>
                  </a:solidFill>
                  <a:latin typeface="Microsoft YaHei" charset="-122"/>
                  <a:ea typeface="Microsoft YaHei" charset="-122"/>
                  <a:cs typeface="Microsoft YaHei" charset="-122"/>
                </a:rPr>
                <a:t> </a:t>
              </a:r>
              <a:r>
                <a:rPr kumimoji="1" lang="en-US" altLang="zh-CN" sz="2800" dirty="0">
                  <a:solidFill>
                    <a:schemeClr val="bg1"/>
                  </a:solidFill>
                  <a:latin typeface="Microsoft YaHei" charset="-122"/>
                  <a:ea typeface="Microsoft YaHei" charset="-122"/>
                  <a:cs typeface="Microsoft YaHei" charset="-122"/>
                </a:rPr>
                <a:t>|</a:t>
              </a:r>
              <a:r>
                <a:rPr kumimoji="1" lang="zh-CN" altLang="en-US" sz="2800" dirty="0">
                  <a:solidFill>
                    <a:schemeClr val="bg1"/>
                  </a:solidFill>
                  <a:latin typeface="Microsoft YaHei" charset="-122"/>
                  <a:ea typeface="Microsoft YaHei" charset="-122"/>
                  <a:cs typeface="Microsoft YaHei" charset="-122"/>
                </a:rPr>
                <a:t> Data</a:t>
              </a:r>
            </a:p>
          </p:txBody>
        </p:sp>
        <p:sp>
          <p:nvSpPr>
            <p:cNvPr id="13" name="矩形 12"/>
            <p:cNvSpPr/>
            <p:nvPr/>
          </p:nvSpPr>
          <p:spPr>
            <a:xfrm>
              <a:off x="4693966" y="2433268"/>
              <a:ext cx="3159116"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14" name="组 13"/>
          <p:cNvGrpSpPr/>
          <p:nvPr/>
        </p:nvGrpSpPr>
        <p:grpSpPr>
          <a:xfrm>
            <a:off x="8248471" y="4482318"/>
            <a:ext cx="3253246" cy="1140411"/>
            <a:chOff x="4693966" y="1893021"/>
            <a:chExt cx="3253246" cy="1140411"/>
          </a:xfrm>
        </p:grpSpPr>
        <p:sp>
          <p:nvSpPr>
            <p:cNvPr id="15" name="文本框 14"/>
            <p:cNvSpPr txBox="1"/>
            <p:nvPr/>
          </p:nvSpPr>
          <p:spPr>
            <a:xfrm>
              <a:off x="4693966" y="1893021"/>
              <a:ext cx="3253246" cy="523220"/>
            </a:xfrm>
            <a:prstGeom prst="rect">
              <a:avLst/>
            </a:prstGeom>
            <a:noFill/>
          </p:spPr>
          <p:txBody>
            <a:bodyPr wrap="square" rtlCol="0">
              <a:spAutoFit/>
            </a:bodyPr>
            <a:lstStyle/>
            <a:p>
              <a:r>
                <a:rPr kumimoji="1" lang="en-US" altLang="zh-CN" sz="2800" dirty="0">
                  <a:solidFill>
                    <a:schemeClr val="bg1"/>
                  </a:solidFill>
                  <a:latin typeface="Microsoft YaHei" charset="-122"/>
                  <a:ea typeface="Microsoft YaHei" charset="-122"/>
                  <a:cs typeface="Microsoft YaHei" charset="-122"/>
                </a:rPr>
                <a:t>04</a:t>
              </a:r>
              <a:r>
                <a:rPr kumimoji="1" lang="zh-CN" altLang="en-US" sz="2800" dirty="0">
                  <a:solidFill>
                    <a:schemeClr val="bg1"/>
                  </a:solidFill>
                  <a:latin typeface="Microsoft YaHei" charset="-122"/>
                  <a:ea typeface="Microsoft YaHei" charset="-122"/>
                  <a:cs typeface="Microsoft YaHei" charset="-122"/>
                </a:rPr>
                <a:t> </a:t>
              </a:r>
              <a:r>
                <a:rPr kumimoji="1" lang="en-US" altLang="zh-CN" sz="2800" dirty="0">
                  <a:solidFill>
                    <a:schemeClr val="bg1"/>
                  </a:solidFill>
                  <a:latin typeface="Microsoft YaHei" charset="-122"/>
                  <a:ea typeface="Microsoft YaHei" charset="-122"/>
                  <a:cs typeface="Microsoft YaHei" charset="-122"/>
                </a:rPr>
                <a:t>|</a:t>
              </a:r>
              <a:r>
                <a:rPr kumimoji="1" lang="zh-CN" altLang="en-US" sz="2800" dirty="0">
                  <a:solidFill>
                    <a:schemeClr val="bg1"/>
                  </a:solidFill>
                  <a:latin typeface="Microsoft YaHei" charset="-122"/>
                  <a:ea typeface="Microsoft YaHei" charset="-122"/>
                  <a:cs typeface="Microsoft YaHei" charset="-122"/>
                </a:rPr>
                <a:t> Core issues</a:t>
              </a:r>
            </a:p>
          </p:txBody>
        </p:sp>
        <p:sp>
          <p:nvSpPr>
            <p:cNvPr id="16" name="矩形 15"/>
            <p:cNvSpPr/>
            <p:nvPr/>
          </p:nvSpPr>
          <p:spPr>
            <a:xfrm>
              <a:off x="4693966" y="2433268"/>
              <a:ext cx="3159116"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20" name="矩形 19"/>
          <p:cNvSpPr/>
          <p:nvPr/>
        </p:nvSpPr>
        <p:spPr>
          <a:xfrm>
            <a:off x="4712838" y="1321671"/>
            <a:ext cx="4298640" cy="1015663"/>
          </a:xfrm>
          <a:prstGeom prst="rect">
            <a:avLst/>
          </a:prstGeom>
        </p:spPr>
        <p:txBody>
          <a:bodyPr wrap="square">
            <a:spAutoFit/>
          </a:bodyPr>
          <a:lstStyle/>
          <a:p>
            <a:r>
              <a:rPr lang="en-US" altLang="zh-CN" sz="6000" i="1" dirty="0">
                <a:solidFill>
                  <a:schemeClr val="bg1"/>
                </a:solidFill>
                <a:latin typeface="Avenir Light Oblique" charset="0"/>
                <a:ea typeface="Avenir Light Oblique" charset="0"/>
                <a:cs typeface="Avenir Light Oblique" charset="0"/>
              </a:rPr>
              <a:t>CONTENT</a:t>
            </a:r>
            <a:endParaRPr lang="zh-CN" altLang="en-US" sz="6000" i="1" dirty="0">
              <a:solidFill>
                <a:schemeClr val="bg1"/>
              </a:solidFill>
              <a:latin typeface="Avenir Light Oblique" charset="0"/>
              <a:ea typeface="Avenir Light Oblique" charset="0"/>
              <a:cs typeface="Avenir Light Oblique" charset="0"/>
            </a:endParaRPr>
          </a:p>
        </p:txBody>
      </p:sp>
    </p:spTree>
    <p:extLst>
      <p:ext uri="{BB962C8B-B14F-4D97-AF65-F5344CB8AC3E}">
        <p14:creationId xmlns:p14="http://schemas.microsoft.com/office/powerpoint/2010/main" val="3271445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Core issues</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grpSp>
        <p:nvGrpSpPr>
          <p:cNvPr id="5" name="组 4"/>
          <p:cNvGrpSpPr/>
          <p:nvPr/>
        </p:nvGrpSpPr>
        <p:grpSpPr>
          <a:xfrm>
            <a:off x="740943" y="2113510"/>
            <a:ext cx="3210144" cy="829789"/>
            <a:chOff x="7390627" y="4790084"/>
            <a:chExt cx="2707332" cy="798966"/>
          </a:xfrm>
        </p:grpSpPr>
        <p:sp>
          <p:nvSpPr>
            <p:cNvPr id="6" name="文本框 5"/>
            <p:cNvSpPr txBox="1"/>
            <p:nvPr/>
          </p:nvSpPr>
          <p:spPr>
            <a:xfrm>
              <a:off x="7390627" y="4967740"/>
              <a:ext cx="2707332" cy="444516"/>
            </a:xfrm>
            <a:prstGeom prst="rect">
              <a:avLst/>
            </a:prstGeom>
            <a:noFill/>
          </p:spPr>
          <p:txBody>
            <a:bodyPr wrap="square" rtlCol="0">
              <a:spAutoFit/>
            </a:bodyPr>
            <a:lstStyle/>
            <a:p>
              <a:pPr algn="ctr"/>
              <a:r>
                <a:rPr kumimoji="1" lang="zh-CN" altLang="en-US" sz="2400" b="1" dirty="0">
                  <a:solidFill>
                    <a:schemeClr val="bg1"/>
                  </a:solidFill>
                  <a:latin typeface="Microsoft YaHei" charset="-122"/>
                  <a:ea typeface="Microsoft YaHei" charset="-122"/>
                  <a:cs typeface="Microsoft YaHei" charset="-122"/>
                </a:rPr>
                <a:t>Double Flower</a:t>
              </a:r>
            </a:p>
          </p:txBody>
        </p:sp>
        <p:sp>
          <p:nvSpPr>
            <p:cNvPr id="7" name="矩形 6"/>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 name="文本框 7"/>
          <p:cNvSpPr txBox="1"/>
          <p:nvPr/>
        </p:nvSpPr>
        <p:spPr>
          <a:xfrm>
            <a:off x="3694942" y="2256702"/>
            <a:ext cx="8539122" cy="523220"/>
          </a:xfrm>
          <a:prstGeom prst="rect">
            <a:avLst/>
          </a:prstGeom>
          <a:noFill/>
        </p:spPr>
        <p:txBody>
          <a:bodyPr wrap="square" rtlCol="0">
            <a:spAutoFit/>
          </a:bodyPr>
          <a:lstStyle/>
          <a:p>
            <a:pPr>
              <a:lnSpc>
                <a:spcPct val="200000"/>
              </a:lnSpc>
            </a:pPr>
            <a:r>
              <a:rPr kumimoji="1" lang="zh-CN" altLang="en-US" sz="1400">
                <a:solidFill>
                  <a:schemeClr val="bg1"/>
                </a:solidFill>
                <a:latin typeface="Microsoft YaHei" charset="-122"/>
                <a:ea typeface="Microsoft YaHei" charset="-122"/>
                <a:cs typeface="Microsoft YaHei" charset="-122"/>
              </a:rPr>
              <a:t>Double spend, or double payment, refers to an attacker using the same money for different transactions almost at the same time.</a:t>
            </a:r>
            <a:endParaRPr kumimoji="1" lang="en-US" altLang="zh-CN" sz="1400" dirty="0">
              <a:solidFill>
                <a:schemeClr val="bg1"/>
              </a:solidFill>
              <a:latin typeface="Microsoft YaHei" charset="-122"/>
              <a:ea typeface="Microsoft YaHei" charset="-122"/>
              <a:cs typeface="Microsoft YaHei" charset="-122"/>
            </a:endParaRPr>
          </a:p>
        </p:txBody>
      </p:sp>
      <p:sp>
        <p:nvSpPr>
          <p:cNvPr id="9" name="文本框 8"/>
          <p:cNvSpPr txBox="1"/>
          <p:nvPr/>
        </p:nvSpPr>
        <p:spPr>
          <a:xfrm>
            <a:off x="1075276" y="3009308"/>
            <a:ext cx="10520954" cy="2062103"/>
          </a:xfrm>
          <a:prstGeom prst="rect">
            <a:avLst/>
          </a:prstGeom>
          <a:noFill/>
        </p:spPr>
        <p:txBody>
          <a:bodyPr wrap="square" rtlCol="0">
            <a:spAutoFit/>
          </a:bodyPr>
          <a:lstStyle/>
          <a:p>
            <a:pPr>
              <a:lnSpc>
                <a:spcPct val="200000"/>
              </a:lnSpc>
            </a:pPr>
            <a:r>
              <a:rPr kumimoji="1" lang="zh-CN" altLang="en-US" sz="1600" dirty="0">
                <a:solidFill>
                  <a:schemeClr val="bg1"/>
                </a:solidFill>
                <a:latin typeface="Microsoft YaHei" charset="-122"/>
                <a:ea typeface="Microsoft YaHei" charset="-122"/>
                <a:cs typeface="Microsoft YaHei" charset="-122"/>
              </a:rPr>
              <a:t>Each time a node attaches a newly received transaction order to a block, it will follow the public key of the originating party of the transaction to check that the currency used in the current transaction actually belongs to the current transaction initiator, which can be traversed to the initial birth point of the currency</a:t>
            </a:r>
            <a:r>
              <a:rPr kumimoji="1" lang="en-US" altLang="zh-CN" sz="1600" dirty="0">
                <a:solidFill>
                  <a:schemeClr val="bg1"/>
                </a:solidFill>
                <a:latin typeface="Microsoft YaHei" charset="-122"/>
                <a:ea typeface="Microsoft YaHei" charset="-122"/>
                <a:cs typeface="Microsoft YaHei" charset="-122"/>
              </a:rPr>
              <a:t>(</a:t>
            </a:r>
            <a:r>
              <a:rPr kumimoji="1" lang="zh-CN" altLang="en-US" sz="1600" dirty="0">
                <a:solidFill>
                  <a:schemeClr val="bg1"/>
                </a:solidFill>
                <a:latin typeface="Microsoft YaHei" charset="-122"/>
                <a:ea typeface="Microsoft YaHei" charset="-122"/>
                <a:cs typeface="Microsoft YaHei" charset="-122"/>
              </a:rPr>
              <a:t>that is, the block source that produced it.</a:t>
            </a:r>
            <a:r>
              <a:rPr kumimoji="1" lang="en-US" altLang="zh-CN" sz="1600" dirty="0">
                <a:solidFill>
                  <a:schemeClr val="bg1"/>
                </a:solidFill>
                <a:latin typeface="Microsoft YaHei" charset="-122"/>
                <a:ea typeface="Microsoft YaHei" charset="-122"/>
                <a:cs typeface="Microsoft YaHei" charset="-122"/>
              </a:rPr>
              <a:t>)</a:t>
            </a:r>
            <a:r>
              <a:rPr kumimoji="1" lang="zh-CN" altLang="en-US" sz="1600" dirty="0">
                <a:solidFill>
                  <a:schemeClr val="bg1"/>
                </a:solidFill>
                <a:latin typeface="Microsoft YaHei" charset="-122"/>
                <a:ea typeface="Microsoft YaHei" charset="-122"/>
                <a:cs typeface="Microsoft YaHei" charset="-122"/>
              </a:rPr>
              <a:t>。 Although multiple trade orders can be broadcast in any order, they must be in a certain order when they are eventually added to the block. Between blocks with</a:t>
            </a:r>
            <a:r>
              <a:rPr kumimoji="1" lang="en-US" altLang="zh-CN" sz="1600" dirty="0">
                <a:solidFill>
                  <a:schemeClr val="bg1"/>
                </a:solidFill>
                <a:latin typeface="Microsoft YaHei" charset="-122"/>
                <a:ea typeface="Microsoft YaHei" charset="-122"/>
                <a:cs typeface="Microsoft YaHei" charset="-122"/>
              </a:rPr>
              <a:t>Hash</a:t>
            </a:r>
            <a:r>
              <a:rPr kumimoji="1" lang="zh-CN" altLang="en-US" sz="1600" dirty="0">
                <a:solidFill>
                  <a:schemeClr val="bg1"/>
                </a:solidFill>
                <a:latin typeface="Microsoft YaHei" charset="-122"/>
                <a:ea typeface="Microsoft YaHei" charset="-122"/>
                <a:cs typeface="Microsoft YaHei" charset="-122"/>
              </a:rPr>
              <a:t>The value acts as a timestamp block, which determines that the source of funds for any transaction can be determined by backtracking.</a:t>
            </a:r>
            <a:endParaRPr kumimoji="1" lang="en-US" altLang="zh-CN" sz="160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8762175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Core issues</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610640" y="1898357"/>
            <a:ext cx="3262113"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Core issues</a:t>
            </a:r>
          </a:p>
        </p:txBody>
      </p:sp>
      <p:grpSp>
        <p:nvGrpSpPr>
          <p:cNvPr id="6" name="组 5"/>
          <p:cNvGrpSpPr/>
          <p:nvPr/>
        </p:nvGrpSpPr>
        <p:grpSpPr>
          <a:xfrm>
            <a:off x="367834" y="2908493"/>
            <a:ext cx="4374680" cy="798966"/>
            <a:chOff x="7606650" y="4790084"/>
            <a:chExt cx="2275286" cy="798966"/>
          </a:xfrm>
        </p:grpSpPr>
        <p:sp>
          <p:nvSpPr>
            <p:cNvPr id="7" name="文本框 6"/>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Energy consumption</a:t>
              </a:r>
            </a:p>
          </p:txBody>
        </p:sp>
        <p:sp>
          <p:nvSpPr>
            <p:cNvPr id="8" name="矩形 7"/>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 name="组 8"/>
          <p:cNvGrpSpPr/>
          <p:nvPr/>
        </p:nvGrpSpPr>
        <p:grpSpPr>
          <a:xfrm>
            <a:off x="335198" y="4600928"/>
            <a:ext cx="4374680" cy="798966"/>
            <a:chOff x="7606650" y="4790084"/>
            <a:chExt cx="2275286" cy="798966"/>
          </a:xfrm>
        </p:grpSpPr>
        <p:sp>
          <p:nvSpPr>
            <p:cNvPr id="10" name="文本框 9"/>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Data inventory space</a:t>
              </a:r>
            </a:p>
          </p:txBody>
        </p:sp>
        <p:sp>
          <p:nvSpPr>
            <p:cNvPr id="11" name="矩形 10"/>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2" name="组 11"/>
          <p:cNvGrpSpPr/>
          <p:nvPr/>
        </p:nvGrpSpPr>
        <p:grpSpPr>
          <a:xfrm>
            <a:off x="6006634" y="2908493"/>
            <a:ext cx="4374680" cy="798966"/>
            <a:chOff x="7606650" y="4790084"/>
            <a:chExt cx="2275286" cy="798966"/>
          </a:xfrm>
        </p:grpSpPr>
        <p:sp>
          <p:nvSpPr>
            <p:cNvPr id="13" name="文本框 12"/>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Security</a:t>
              </a:r>
            </a:p>
          </p:txBody>
        </p:sp>
        <p:sp>
          <p:nvSpPr>
            <p:cNvPr id="14" name="矩形 13"/>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 name="组 14"/>
          <p:cNvGrpSpPr/>
          <p:nvPr/>
        </p:nvGrpSpPr>
        <p:grpSpPr>
          <a:xfrm>
            <a:off x="5973998" y="4600928"/>
            <a:ext cx="4374680" cy="798966"/>
            <a:chOff x="7606650" y="4790084"/>
            <a:chExt cx="2275286" cy="798966"/>
          </a:xfrm>
        </p:grpSpPr>
        <p:sp>
          <p:nvSpPr>
            <p:cNvPr id="16" name="文本框 15"/>
            <p:cNvSpPr txBox="1"/>
            <p:nvPr/>
          </p:nvSpPr>
          <p:spPr>
            <a:xfrm>
              <a:off x="7606650" y="4989512"/>
              <a:ext cx="227528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Air capability to handle large-scale transactions</a:t>
              </a:r>
            </a:p>
          </p:txBody>
        </p:sp>
        <p:sp>
          <p:nvSpPr>
            <p:cNvPr id="17" name="矩形 16"/>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4319302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alphaModFix amt="70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27988"/>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11" y="1287771"/>
            <a:ext cx="4042335" cy="4651180"/>
          </a:xfrm>
          <a:prstGeom prst="rect">
            <a:avLst/>
          </a:prstGeom>
        </p:spPr>
      </p:pic>
      <p:sp>
        <p:nvSpPr>
          <p:cNvPr id="4" name="文本框 3"/>
          <p:cNvSpPr txBox="1"/>
          <p:nvPr/>
        </p:nvSpPr>
        <p:spPr>
          <a:xfrm>
            <a:off x="5528156" y="2225507"/>
            <a:ext cx="6070286" cy="830997"/>
          </a:xfrm>
          <a:prstGeom prst="rect">
            <a:avLst/>
          </a:prstGeom>
          <a:noFill/>
        </p:spPr>
        <p:txBody>
          <a:bodyPr wrap="square" rtlCol="0">
            <a:spAutoFit/>
          </a:bodyPr>
          <a:lstStyle/>
          <a:p>
            <a:r>
              <a:rPr kumimoji="1" lang="en-US" altLang="zh-CN" sz="4800" b="1">
                <a:solidFill>
                  <a:schemeClr val="bg1"/>
                </a:solidFill>
                <a:latin typeface="Microsoft YaHei" charset="-122"/>
                <a:ea typeface="Microsoft YaHei" charset="-122"/>
                <a:cs typeface="Microsoft YaHei" charset="-122"/>
              </a:rPr>
              <a:t>THANK YOU</a:t>
            </a:r>
            <a:endParaRPr kumimoji="1" lang="zh-CN" altLang="en-US" sz="4800" b="1" dirty="0">
              <a:solidFill>
                <a:schemeClr val="bg1"/>
              </a:solidFill>
              <a:latin typeface="Microsoft YaHei" charset="-122"/>
              <a:ea typeface="Microsoft YaHei" charset="-122"/>
              <a:cs typeface="Microsoft YaHei" charset="-122"/>
            </a:endParaRPr>
          </a:p>
        </p:txBody>
      </p:sp>
      <p:sp>
        <p:nvSpPr>
          <p:cNvPr id="5" name="文本框 4"/>
          <p:cNvSpPr txBox="1"/>
          <p:nvPr/>
        </p:nvSpPr>
        <p:spPr>
          <a:xfrm>
            <a:off x="5528156" y="3739673"/>
            <a:ext cx="5121915" cy="307777"/>
          </a:xfrm>
          <a:prstGeom prst="rect">
            <a:avLst/>
          </a:prstGeom>
          <a:noFill/>
        </p:spPr>
        <p:txBody>
          <a:bodyPr wrap="square" rtlCol="0">
            <a:spAutoFit/>
          </a:bodyPr>
          <a:lstStyle/>
          <a:p>
            <a:r>
              <a:rPr kumimoji="1" lang="zh-CN" altLang="en-US" sz="1400" dirty="0">
                <a:solidFill>
                  <a:schemeClr val="bg1"/>
                </a:solidFill>
                <a:latin typeface="Microsoft YaHei" charset="-122"/>
                <a:ea typeface="Microsoft YaHei" charset="-122"/>
                <a:cs typeface="Microsoft YaHei" charset="-122"/>
              </a:rPr>
              <a:t>Business Plan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Business Summary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Science and Technology Launch </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 Blockchain Workshop</a:t>
            </a:r>
          </a:p>
        </p:txBody>
      </p:sp>
      <p:sp>
        <p:nvSpPr>
          <p:cNvPr id="6" name="矩形 5"/>
          <p:cNvSpPr/>
          <p:nvPr/>
        </p:nvSpPr>
        <p:spPr>
          <a:xfrm>
            <a:off x="5528156" y="3056504"/>
            <a:ext cx="5699836"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sp>
        <p:nvSpPr>
          <p:cNvPr id="7" name="文本框 6"/>
          <p:cNvSpPr txBox="1"/>
          <p:nvPr/>
        </p:nvSpPr>
        <p:spPr>
          <a:xfrm>
            <a:off x="5555049" y="4799392"/>
            <a:ext cx="2595037" cy="307777"/>
          </a:xfrm>
          <a:prstGeom prst="rect">
            <a:avLst/>
          </a:prstGeom>
          <a:noFill/>
        </p:spPr>
        <p:txBody>
          <a:bodyPr wrap="square" rtlCol="0">
            <a:spAutoFit/>
          </a:bodyPr>
          <a:lstStyle/>
          <a:p>
            <a:r>
              <a:rPr kumimoji="1" lang="zh-CN" altLang="en-US" sz="1400" dirty="0">
                <a:solidFill>
                  <a:schemeClr val="bg1">
                    <a:alpha val="62000"/>
                  </a:schemeClr>
                </a:solidFill>
                <a:latin typeface="Microsoft YaHei" charset="-122"/>
                <a:ea typeface="Microsoft YaHei" charset="-122"/>
                <a:cs typeface="Microsoft YaHei" charset="-122"/>
              </a:rPr>
              <a:t>Speaker:</a:t>
            </a:r>
            <a:r>
              <a:rPr kumimoji="1" lang="en-US" altLang="zh-CN" sz="1400" dirty="0">
                <a:solidFill>
                  <a:schemeClr val="bg1">
                    <a:alpha val="62000"/>
                  </a:schemeClr>
                </a:solidFill>
                <a:latin typeface="Microsoft YaHei" charset="-122"/>
                <a:ea typeface="Microsoft YaHei" charset="-122"/>
                <a:cs typeface="Microsoft YaHei" charset="-122"/>
              </a:rPr>
              <a:t>freeppt7.com</a:t>
            </a:r>
            <a:endParaRPr kumimoji="1" lang="zh-CN" altLang="en-US" sz="1400" dirty="0">
              <a:solidFill>
                <a:schemeClr val="bg1">
                  <a:alpha val="62000"/>
                </a:schemeClr>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792" y="1371599"/>
            <a:ext cx="5654342" cy="4565276"/>
          </a:xfrm>
          <a:prstGeom prst="rect">
            <a:avLst/>
          </a:prstGeom>
        </p:spPr>
      </p:pic>
      <p:sp>
        <p:nvSpPr>
          <p:cNvPr id="3" name="矩形 2"/>
          <p:cNvSpPr/>
          <p:nvPr/>
        </p:nvSpPr>
        <p:spPr>
          <a:xfrm>
            <a:off x="1351072" y="2061260"/>
            <a:ext cx="3436080" cy="1015663"/>
          </a:xfrm>
          <a:prstGeom prst="rect">
            <a:avLst/>
          </a:prstGeom>
        </p:spPr>
        <p:txBody>
          <a:bodyPr wrap="square">
            <a:spAutoFit/>
          </a:bodyPr>
          <a:lstStyle/>
          <a:p>
            <a:r>
              <a:rPr lang="en-US" altLang="zh-CN" sz="6000" i="1" dirty="0">
                <a:solidFill>
                  <a:schemeClr val="bg1"/>
                </a:solidFill>
                <a:latin typeface="Avenir Light Oblique" charset="0"/>
                <a:ea typeface="Avenir Light Oblique" charset="0"/>
                <a:cs typeface="Avenir Light Oblique" charset="0"/>
              </a:rPr>
              <a:t>PART.01</a:t>
            </a:r>
            <a:endParaRPr lang="zh-CN" altLang="en-US" sz="6000" i="1" dirty="0">
              <a:solidFill>
                <a:schemeClr val="bg1"/>
              </a:solidFill>
              <a:latin typeface="Avenir Light Oblique" charset="0"/>
              <a:ea typeface="Avenir Light Oblique" charset="0"/>
              <a:cs typeface="Avenir Light Oblique" charset="0"/>
            </a:endParaRPr>
          </a:p>
        </p:txBody>
      </p:sp>
      <p:grpSp>
        <p:nvGrpSpPr>
          <p:cNvPr id="4" name="组 3"/>
          <p:cNvGrpSpPr/>
          <p:nvPr/>
        </p:nvGrpSpPr>
        <p:grpSpPr>
          <a:xfrm>
            <a:off x="1351072" y="3627202"/>
            <a:ext cx="5526806" cy="1140411"/>
            <a:chOff x="4693966" y="1893021"/>
            <a:chExt cx="5526806" cy="1140411"/>
          </a:xfrm>
        </p:grpSpPr>
        <p:sp>
          <p:nvSpPr>
            <p:cNvPr id="5" name="文本框 4"/>
            <p:cNvSpPr txBox="1"/>
            <p:nvPr/>
          </p:nvSpPr>
          <p:spPr>
            <a:xfrm>
              <a:off x="4693966" y="1893021"/>
              <a:ext cx="552680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Introduction to blockchain</a:t>
              </a:r>
            </a:p>
          </p:txBody>
        </p:sp>
        <p:sp>
          <p:nvSpPr>
            <p:cNvPr id="6" name="矩形 5"/>
            <p:cNvSpPr/>
            <p:nvPr/>
          </p:nvSpPr>
          <p:spPr>
            <a:xfrm>
              <a:off x="4693966" y="2433268"/>
              <a:ext cx="4140752"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Tree>
    <p:extLst>
      <p:ext uri="{BB962C8B-B14F-4D97-AF65-F5344CB8AC3E}">
        <p14:creationId xmlns:p14="http://schemas.microsoft.com/office/powerpoint/2010/main" val="8129378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2"/>
          <p:cNvGrpSpPr/>
          <p:nvPr/>
        </p:nvGrpSpPr>
        <p:grpSpPr>
          <a:xfrm>
            <a:off x="484798" y="466906"/>
            <a:ext cx="5611202" cy="1123384"/>
            <a:chOff x="4693966" y="1893021"/>
            <a:chExt cx="5611202" cy="1123384"/>
          </a:xfrm>
        </p:grpSpPr>
        <p:sp>
          <p:nvSpPr>
            <p:cNvPr id="4" name="文本框 3"/>
            <p:cNvSpPr txBox="1"/>
            <p:nvPr/>
          </p:nvSpPr>
          <p:spPr>
            <a:xfrm>
              <a:off x="4693966" y="1893021"/>
              <a:ext cx="5611202"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Introduction to blockchain</a:t>
              </a:r>
            </a:p>
          </p:txBody>
        </p:sp>
        <p:sp>
          <p:nvSpPr>
            <p:cNvPr id="5" name="矩形 4"/>
            <p:cNvSpPr/>
            <p:nvPr/>
          </p:nvSpPr>
          <p:spPr>
            <a:xfrm>
              <a:off x="4693966" y="2416241"/>
              <a:ext cx="4140752" cy="600164"/>
            </a:xfrm>
            <a:prstGeom prst="rect">
              <a:avLst/>
            </a:prstGeom>
          </p:spPr>
          <p:txBody>
            <a:bodyPr wrap="square">
              <a:spAutoFit/>
            </a:bodyPr>
            <a:lstStyle/>
            <a:p>
              <a:pPr>
                <a:lnSpc>
                  <a:spcPct val="150000"/>
                </a:lnSpc>
              </a:pPr>
              <a:r>
                <a:rPr lang="en-US" altLang="zh-CN" sz="1100" i="1" dirty="0">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7" name="文本框 6"/>
          <p:cNvSpPr txBox="1"/>
          <p:nvPr/>
        </p:nvSpPr>
        <p:spPr>
          <a:xfrm>
            <a:off x="893029" y="2365466"/>
            <a:ext cx="6170378" cy="1569660"/>
          </a:xfrm>
          <a:prstGeom prst="rect">
            <a:avLst/>
          </a:prstGeom>
          <a:noFill/>
        </p:spPr>
        <p:txBody>
          <a:bodyPr wrap="square" rtlCol="0">
            <a:spAutoFit/>
          </a:bodyPr>
          <a:lstStyle/>
          <a:p>
            <a:r>
              <a:rPr kumimoji="1" lang="zh-CN" altLang="en-US" sz="4800" b="1" dirty="0">
                <a:solidFill>
                  <a:schemeClr val="bg1"/>
                </a:solidFill>
                <a:latin typeface="Microsoft YaHei" charset="-122"/>
                <a:ea typeface="Microsoft YaHei" charset="-122"/>
                <a:cs typeface="Microsoft YaHei" charset="-122"/>
              </a:rPr>
              <a:t>Traditional payment methods</a:t>
            </a:r>
          </a:p>
        </p:txBody>
      </p:sp>
      <p:sp>
        <p:nvSpPr>
          <p:cNvPr id="8" name="文本框 7"/>
          <p:cNvSpPr txBox="1"/>
          <p:nvPr/>
        </p:nvSpPr>
        <p:spPr>
          <a:xfrm>
            <a:off x="893029" y="3804572"/>
            <a:ext cx="4916100" cy="1384995"/>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Almost all trade on the Internet requires the use of trusted third-party credit agencies to process electronic payment information. Such systems are still internally constrained by</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Credit-based model</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a:t>
            </a:r>
          </a:p>
        </p:txBody>
      </p:sp>
      <p:grpSp>
        <p:nvGrpSpPr>
          <p:cNvPr id="14" name="组 13"/>
          <p:cNvGrpSpPr/>
          <p:nvPr/>
        </p:nvGrpSpPr>
        <p:grpSpPr>
          <a:xfrm>
            <a:off x="7431838" y="5177689"/>
            <a:ext cx="2275286" cy="798966"/>
            <a:chOff x="7606650" y="4790084"/>
            <a:chExt cx="2275286" cy="798966"/>
          </a:xfrm>
        </p:grpSpPr>
        <p:sp>
          <p:nvSpPr>
            <p:cNvPr id="10" name="文本框 9"/>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Business</a:t>
              </a:r>
            </a:p>
          </p:txBody>
        </p:sp>
        <p:sp>
          <p:nvSpPr>
            <p:cNvPr id="11" name="矩形 10"/>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3" name="直线箭头连接符 12"/>
          <p:cNvCxnSpPr/>
          <p:nvPr/>
        </p:nvCxnSpPr>
        <p:spPr>
          <a:xfrm flipV="1">
            <a:off x="8569481" y="4367934"/>
            <a:ext cx="0" cy="5167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组 14"/>
          <p:cNvGrpSpPr/>
          <p:nvPr/>
        </p:nvGrpSpPr>
        <p:grpSpPr>
          <a:xfrm>
            <a:off x="7431838" y="3305075"/>
            <a:ext cx="2275286" cy="798966"/>
            <a:chOff x="7606650" y="4790084"/>
            <a:chExt cx="2275286" cy="798966"/>
          </a:xfrm>
        </p:grpSpPr>
        <p:sp>
          <p:nvSpPr>
            <p:cNvPr id="16" name="文本框 15"/>
            <p:cNvSpPr txBox="1"/>
            <p:nvPr/>
          </p:nvSpPr>
          <p:spPr>
            <a:xfrm>
              <a:off x="7606650" y="4927957"/>
              <a:ext cx="2275286" cy="646331"/>
            </a:xfrm>
            <a:prstGeom prst="rect">
              <a:avLst/>
            </a:prstGeom>
            <a:noFill/>
          </p:spPr>
          <p:txBody>
            <a:bodyPr wrap="square" rtlCol="0">
              <a:spAutoFit/>
            </a:bodyPr>
            <a:lstStyle/>
            <a:p>
              <a:pPr algn="ctr"/>
              <a:r>
                <a:rPr kumimoji="1" lang="zh-CN" altLang="en-US" b="1" dirty="0">
                  <a:solidFill>
                    <a:schemeClr val="bg1"/>
                  </a:solidFill>
                  <a:latin typeface="Microsoft YaHei" charset="-122"/>
                  <a:ea typeface="Microsoft YaHei" charset="-122"/>
                  <a:cs typeface="Microsoft YaHei" charset="-122"/>
                </a:rPr>
                <a:t>Third-party agencies</a:t>
              </a:r>
            </a:p>
          </p:txBody>
        </p:sp>
        <p:sp>
          <p:nvSpPr>
            <p:cNvPr id="17" name="矩形 16"/>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9" name="直线箭头连接符 18"/>
          <p:cNvCxnSpPr/>
          <p:nvPr/>
        </p:nvCxnSpPr>
        <p:spPr>
          <a:xfrm flipV="1">
            <a:off x="8569481" y="2653149"/>
            <a:ext cx="0" cy="5167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 19"/>
          <p:cNvGrpSpPr/>
          <p:nvPr/>
        </p:nvGrpSpPr>
        <p:grpSpPr>
          <a:xfrm>
            <a:off x="7431838" y="1590290"/>
            <a:ext cx="2275286" cy="798966"/>
            <a:chOff x="7606650" y="4790084"/>
            <a:chExt cx="2275286" cy="798966"/>
          </a:xfrm>
        </p:grpSpPr>
        <p:sp>
          <p:nvSpPr>
            <p:cNvPr id="21" name="文本框 20"/>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Consumers</a:t>
              </a:r>
            </a:p>
          </p:txBody>
        </p:sp>
        <p:sp>
          <p:nvSpPr>
            <p:cNvPr id="22" name="矩形 21"/>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8" name="组 27"/>
          <p:cNvGrpSpPr/>
          <p:nvPr/>
        </p:nvGrpSpPr>
        <p:grpSpPr>
          <a:xfrm>
            <a:off x="8767482" y="4409625"/>
            <a:ext cx="1973392" cy="523220"/>
            <a:chOff x="8942294" y="4022020"/>
            <a:chExt cx="1973392" cy="523220"/>
          </a:xfrm>
        </p:grpSpPr>
        <p:cxnSp>
          <p:nvCxnSpPr>
            <p:cNvPr id="25" name="直线连接符 24"/>
            <p:cNvCxnSpPr/>
            <p:nvPr/>
          </p:nvCxnSpPr>
          <p:spPr>
            <a:xfrm>
              <a:off x="8942294" y="4283630"/>
              <a:ext cx="766483"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9906777" y="4022020"/>
              <a:ext cx="1008909" cy="523220"/>
            </a:xfrm>
            <a:prstGeom prst="rect">
              <a:avLst/>
            </a:prstGeom>
            <a:noFill/>
          </p:spPr>
          <p:txBody>
            <a:bodyPr wrap="square" rtlCol="0">
              <a:spAutoFit/>
            </a:bodyPr>
            <a:lstStyle/>
            <a:p>
              <a:pPr>
                <a:lnSpc>
                  <a:spcPct val="200000"/>
                </a:lnSpc>
              </a:pPr>
              <a:r>
                <a:rPr kumimoji="1" lang="zh-CN" altLang="en-US" sz="1400">
                  <a:solidFill>
                    <a:schemeClr val="bg1"/>
                  </a:solidFill>
                  <a:latin typeface="Microsoft YaHei" charset="-122"/>
                  <a:ea typeface="Microsoft YaHei" charset="-122"/>
                  <a:cs typeface="Microsoft YaHei" charset="-122"/>
                </a:rPr>
                <a:t>Digital signature</a:t>
              </a:r>
              <a:endParaRPr kumimoji="1" lang="zh-CN" altLang="en-US" sz="1400" dirty="0">
                <a:solidFill>
                  <a:schemeClr val="bg1"/>
                </a:solidFill>
                <a:latin typeface="Microsoft YaHei" charset="-122"/>
                <a:ea typeface="Microsoft YaHei" charset="-122"/>
                <a:cs typeface="Microsoft YaHei" charset="-122"/>
              </a:endParaRPr>
            </a:p>
          </p:txBody>
        </p:sp>
      </p:grpSp>
      <p:grpSp>
        <p:nvGrpSpPr>
          <p:cNvPr id="29" name="组 28"/>
          <p:cNvGrpSpPr/>
          <p:nvPr/>
        </p:nvGrpSpPr>
        <p:grpSpPr>
          <a:xfrm>
            <a:off x="8767482" y="2558357"/>
            <a:ext cx="1973392" cy="523220"/>
            <a:chOff x="8942294" y="2170752"/>
            <a:chExt cx="1973392" cy="523220"/>
          </a:xfrm>
        </p:grpSpPr>
        <p:cxnSp>
          <p:nvCxnSpPr>
            <p:cNvPr id="24" name="直线连接符 23"/>
            <p:cNvCxnSpPr/>
            <p:nvPr/>
          </p:nvCxnSpPr>
          <p:spPr>
            <a:xfrm>
              <a:off x="8942294" y="2517583"/>
              <a:ext cx="766483"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9906777" y="2170752"/>
              <a:ext cx="1008909" cy="523220"/>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Record the ledger</a:t>
              </a:r>
            </a:p>
          </p:txBody>
        </p:sp>
      </p:grpSp>
    </p:spTree>
    <p:extLst>
      <p:ext uri="{BB962C8B-B14F-4D97-AF65-F5344CB8AC3E}">
        <p14:creationId xmlns:p14="http://schemas.microsoft.com/office/powerpoint/2010/main" val="19242870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5611202" cy="1123384"/>
            <a:chOff x="4693966" y="1893021"/>
            <a:chExt cx="5611202" cy="1123384"/>
          </a:xfrm>
        </p:grpSpPr>
        <p:sp>
          <p:nvSpPr>
            <p:cNvPr id="3" name="文本框 2"/>
            <p:cNvSpPr txBox="1"/>
            <p:nvPr/>
          </p:nvSpPr>
          <p:spPr>
            <a:xfrm>
              <a:off x="4693966" y="1893021"/>
              <a:ext cx="5611202"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Introduction to blockchain</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6540794" y="1590290"/>
            <a:ext cx="4781631" cy="830997"/>
          </a:xfrm>
          <a:prstGeom prst="rect">
            <a:avLst/>
          </a:prstGeom>
          <a:noFill/>
        </p:spPr>
        <p:txBody>
          <a:bodyPr wrap="square" rtlCol="0">
            <a:spAutoFit/>
          </a:bodyPr>
          <a:lstStyle/>
          <a:p>
            <a:r>
              <a:rPr kumimoji="1" lang="zh-CN" altLang="en-US" sz="4800" b="1" dirty="0">
                <a:solidFill>
                  <a:schemeClr val="bg1"/>
                </a:solidFill>
                <a:latin typeface="Microsoft YaHei" charset="-122"/>
                <a:ea typeface="Microsoft YaHei" charset="-122"/>
                <a:cs typeface="Microsoft YaHei" charset="-122"/>
              </a:rPr>
              <a:t>Blockchain payment system</a:t>
            </a:r>
          </a:p>
        </p:txBody>
      </p:sp>
      <p:sp>
        <p:nvSpPr>
          <p:cNvPr id="6" name="文本框 5"/>
          <p:cNvSpPr txBox="1"/>
          <p:nvPr/>
        </p:nvSpPr>
        <p:spPr>
          <a:xfrm>
            <a:off x="6540794" y="3804572"/>
            <a:ext cx="4916100" cy="1384995"/>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Blockchain technology is the basic technology to build the encryption transmission of Bitcoin blockchain network and transaction information. It is based on the principle of cryptography rather than credit, so that any agreed party pays directly, thus eliminating the need for the participation of third-party intermediaries.</a:t>
            </a:r>
          </a:p>
        </p:txBody>
      </p:sp>
      <p:grpSp>
        <p:nvGrpSpPr>
          <p:cNvPr id="8" name="组 7"/>
          <p:cNvGrpSpPr/>
          <p:nvPr/>
        </p:nvGrpSpPr>
        <p:grpSpPr>
          <a:xfrm>
            <a:off x="1622709" y="5540760"/>
            <a:ext cx="2275286" cy="798966"/>
            <a:chOff x="7606650" y="4790084"/>
            <a:chExt cx="2275286" cy="798966"/>
          </a:xfrm>
        </p:grpSpPr>
        <p:sp>
          <p:nvSpPr>
            <p:cNvPr id="9" name="文本框 8"/>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Business</a:t>
              </a:r>
            </a:p>
          </p:txBody>
        </p:sp>
        <p:sp>
          <p:nvSpPr>
            <p:cNvPr id="10" name="矩形 9"/>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1" name="直线箭头连接符 10"/>
          <p:cNvCxnSpPr/>
          <p:nvPr/>
        </p:nvCxnSpPr>
        <p:spPr>
          <a:xfrm flipV="1">
            <a:off x="2760352" y="4731005"/>
            <a:ext cx="0" cy="5167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组 11"/>
          <p:cNvGrpSpPr/>
          <p:nvPr/>
        </p:nvGrpSpPr>
        <p:grpSpPr>
          <a:xfrm>
            <a:off x="1622709" y="3564365"/>
            <a:ext cx="2275286" cy="902747"/>
            <a:chOff x="7606650" y="4686303"/>
            <a:chExt cx="2275286" cy="902747"/>
          </a:xfrm>
        </p:grpSpPr>
        <p:sp>
          <p:nvSpPr>
            <p:cNvPr id="13" name="文本框 12"/>
            <p:cNvSpPr txBox="1"/>
            <p:nvPr/>
          </p:nvSpPr>
          <p:spPr>
            <a:xfrm>
              <a:off x="7606650" y="4686303"/>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Block Chance</a:t>
              </a:r>
            </a:p>
          </p:txBody>
        </p:sp>
        <p:sp>
          <p:nvSpPr>
            <p:cNvPr id="14" name="矩形 13"/>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5" name="直线箭头连接符 14"/>
          <p:cNvCxnSpPr/>
          <p:nvPr/>
        </p:nvCxnSpPr>
        <p:spPr>
          <a:xfrm flipV="1">
            <a:off x="2760352" y="3016220"/>
            <a:ext cx="0" cy="5167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组 15"/>
          <p:cNvGrpSpPr/>
          <p:nvPr/>
        </p:nvGrpSpPr>
        <p:grpSpPr>
          <a:xfrm>
            <a:off x="1622709" y="1953361"/>
            <a:ext cx="2275286" cy="798966"/>
            <a:chOff x="7606650" y="4790084"/>
            <a:chExt cx="2275286" cy="798966"/>
          </a:xfrm>
        </p:grpSpPr>
        <p:sp>
          <p:nvSpPr>
            <p:cNvPr id="17" name="文本框 16"/>
            <p:cNvSpPr txBox="1"/>
            <p:nvPr/>
          </p:nvSpPr>
          <p:spPr>
            <a:xfrm>
              <a:off x="7606650" y="4927957"/>
              <a:ext cx="2275286" cy="523220"/>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Consumers</a:t>
              </a:r>
            </a:p>
          </p:txBody>
        </p:sp>
        <p:sp>
          <p:nvSpPr>
            <p:cNvPr id="18" name="矩形 17"/>
            <p:cNvSpPr/>
            <p:nvPr/>
          </p:nvSpPr>
          <p:spPr>
            <a:xfrm>
              <a:off x="7779809" y="4790084"/>
              <a:ext cx="1928968" cy="79896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9" name="组 18"/>
          <p:cNvGrpSpPr/>
          <p:nvPr/>
        </p:nvGrpSpPr>
        <p:grpSpPr>
          <a:xfrm>
            <a:off x="2958353" y="4772696"/>
            <a:ext cx="1973392" cy="523220"/>
            <a:chOff x="8942294" y="4022020"/>
            <a:chExt cx="1973392" cy="523220"/>
          </a:xfrm>
        </p:grpSpPr>
        <p:cxnSp>
          <p:nvCxnSpPr>
            <p:cNvPr id="20" name="直线连接符 19"/>
            <p:cNvCxnSpPr/>
            <p:nvPr/>
          </p:nvCxnSpPr>
          <p:spPr>
            <a:xfrm>
              <a:off x="8942294" y="4283630"/>
              <a:ext cx="766483"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9906777" y="4022020"/>
              <a:ext cx="1008909" cy="523220"/>
            </a:xfrm>
            <a:prstGeom prst="rect">
              <a:avLst/>
            </a:prstGeom>
            <a:noFill/>
          </p:spPr>
          <p:txBody>
            <a:bodyPr wrap="square" rtlCol="0">
              <a:spAutoFit/>
            </a:bodyPr>
            <a:lstStyle/>
            <a:p>
              <a:pPr>
                <a:lnSpc>
                  <a:spcPct val="200000"/>
                </a:lnSpc>
              </a:pPr>
              <a:r>
                <a:rPr kumimoji="1" lang="zh-CN" altLang="en-US" sz="1400">
                  <a:solidFill>
                    <a:schemeClr val="bg1"/>
                  </a:solidFill>
                  <a:latin typeface="Microsoft YaHei" charset="-122"/>
                  <a:ea typeface="Microsoft YaHei" charset="-122"/>
                  <a:cs typeface="Microsoft YaHei" charset="-122"/>
                </a:rPr>
                <a:t>Digital signature</a:t>
              </a:r>
              <a:endParaRPr kumimoji="1" lang="zh-CN" altLang="en-US" sz="1400" dirty="0">
                <a:solidFill>
                  <a:schemeClr val="bg1"/>
                </a:solidFill>
                <a:latin typeface="Microsoft YaHei" charset="-122"/>
                <a:ea typeface="Microsoft YaHei" charset="-122"/>
                <a:cs typeface="Microsoft YaHei" charset="-122"/>
              </a:endParaRPr>
            </a:p>
          </p:txBody>
        </p:sp>
      </p:grpSp>
      <p:grpSp>
        <p:nvGrpSpPr>
          <p:cNvPr id="22" name="组 21"/>
          <p:cNvGrpSpPr/>
          <p:nvPr/>
        </p:nvGrpSpPr>
        <p:grpSpPr>
          <a:xfrm>
            <a:off x="2958353" y="2921428"/>
            <a:ext cx="1973392" cy="523220"/>
            <a:chOff x="8942294" y="2170752"/>
            <a:chExt cx="1973392" cy="523220"/>
          </a:xfrm>
        </p:grpSpPr>
        <p:cxnSp>
          <p:nvCxnSpPr>
            <p:cNvPr id="23" name="直线连接符 22"/>
            <p:cNvCxnSpPr/>
            <p:nvPr/>
          </p:nvCxnSpPr>
          <p:spPr>
            <a:xfrm>
              <a:off x="8942294" y="2517583"/>
              <a:ext cx="766483"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906777" y="2170752"/>
              <a:ext cx="1008909" cy="523220"/>
            </a:xfrm>
            <a:prstGeom prst="rect">
              <a:avLst/>
            </a:prstGeom>
            <a:noFill/>
          </p:spPr>
          <p:txBody>
            <a:bodyPr wrap="square" rtlCol="0">
              <a:spAutoFit/>
            </a:bodyPr>
            <a:lstStyle/>
            <a:p>
              <a:pPr>
                <a:lnSpc>
                  <a:spcPct val="200000"/>
                </a:lnSpc>
              </a:pPr>
              <a:r>
                <a:rPr kumimoji="1" lang="zh-CN" altLang="en-US" sz="1400" dirty="0">
                  <a:solidFill>
                    <a:schemeClr val="bg1"/>
                  </a:solidFill>
                  <a:latin typeface="Microsoft YaHei" charset="-122"/>
                  <a:ea typeface="Microsoft YaHei" charset="-122"/>
                  <a:cs typeface="Microsoft YaHei" charset="-122"/>
                </a:rPr>
                <a:t>Digital signature</a:t>
              </a:r>
            </a:p>
          </p:txBody>
        </p:sp>
      </p:grpSp>
    </p:spTree>
    <p:extLst>
      <p:ext uri="{BB962C8B-B14F-4D97-AF65-F5344CB8AC3E}">
        <p14:creationId xmlns:p14="http://schemas.microsoft.com/office/powerpoint/2010/main" val="16823111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4140752" cy="1123384"/>
            <a:chOff x="4693966" y="1893021"/>
            <a:chExt cx="4140752" cy="1123384"/>
          </a:xfrm>
        </p:grpSpPr>
        <p:sp>
          <p:nvSpPr>
            <p:cNvPr id="3" name="文本框 2"/>
            <p:cNvSpPr txBox="1"/>
            <p:nvPr/>
          </p:nvSpPr>
          <p:spPr>
            <a:xfrm>
              <a:off x="4693966" y="1893021"/>
              <a:ext cx="3253246"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Introduction to blockchain</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879581" y="2008171"/>
            <a:ext cx="5918784"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Blockchain definition</a:t>
            </a:r>
          </a:p>
        </p:txBody>
      </p:sp>
      <p:sp>
        <p:nvSpPr>
          <p:cNvPr id="6" name="文本框 5"/>
          <p:cNvSpPr txBox="1"/>
          <p:nvPr/>
        </p:nvSpPr>
        <p:spPr>
          <a:xfrm>
            <a:off x="812346" y="2654502"/>
            <a:ext cx="4916100" cy="2181751"/>
          </a:xfrm>
          <a:prstGeom prst="rect">
            <a:avLst/>
          </a:prstGeom>
          <a:noFill/>
        </p:spPr>
        <p:txBody>
          <a:bodyPr wrap="square" rtlCol="0">
            <a:spAutoFit/>
          </a:bodyPr>
          <a:lstStyle/>
          <a:p>
            <a:pPr marL="285750" indent="-285750">
              <a:lnSpc>
                <a:spcPct val="200000"/>
              </a:lnSpc>
              <a:buFont typeface="Wingdings" charset="2"/>
              <a:buChar char="n"/>
            </a:pPr>
            <a:r>
              <a:rPr kumimoji="1" lang="zh-CN" altLang="en-US" sz="1400" dirty="0">
                <a:solidFill>
                  <a:schemeClr val="bg1"/>
                </a:solidFill>
                <a:latin typeface="Microsoft YaHei" charset="-122"/>
                <a:ea typeface="Microsoft YaHei" charset="-122"/>
                <a:cs typeface="Microsoft YaHei" charset="-122"/>
              </a:rPr>
              <a:t>From a data perspective, blockchain is a distributed database that is almost impossible to change. The distribution here is not just a distributed storage of data</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Distributed records as data are also reflected</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I.e. maintained by system participants</a:t>
            </a:r>
            <a:r>
              <a:rPr kumimoji="1" lang="en-US" altLang="zh-CN" sz="1400" dirty="0">
                <a:solidFill>
                  <a:schemeClr val="bg1"/>
                </a:solidFill>
                <a:latin typeface="Microsoft YaHei" charset="-122"/>
                <a:ea typeface="Microsoft YaHei" charset="-122"/>
                <a:cs typeface="Microsoft YaHei" charset="-122"/>
              </a:rPr>
              <a:t>)</a:t>
            </a:r>
            <a:r>
              <a:rPr kumimoji="1" lang="zh-CN" altLang="en-US" sz="1400" dirty="0">
                <a:solidFill>
                  <a:schemeClr val="bg1"/>
                </a:solidFill>
                <a:latin typeface="Microsoft YaHei" charset="-122"/>
                <a:ea typeface="Microsoft YaHei" charset="-122"/>
                <a:cs typeface="Microsoft YaHei" charset="-122"/>
              </a:rPr>
              <a:t>。</a:t>
            </a:r>
            <a:endParaRPr kumimoji="1" lang="en-US" altLang="zh-CN" sz="1400" dirty="0">
              <a:solidFill>
                <a:schemeClr val="bg1"/>
              </a:solidFill>
              <a:latin typeface="Microsoft YaHei" charset="-122"/>
              <a:ea typeface="Microsoft YaHei" charset="-122"/>
              <a:cs typeface="Microsoft YaHei"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24" y="0"/>
            <a:ext cx="6277159" cy="6858000"/>
          </a:xfrm>
          <a:prstGeom prst="rect">
            <a:avLst/>
          </a:prstGeom>
        </p:spPr>
      </p:pic>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8" y="466906"/>
            <a:ext cx="5665912" cy="1123384"/>
            <a:chOff x="4693966" y="1893021"/>
            <a:chExt cx="5665912" cy="1123384"/>
          </a:xfrm>
        </p:grpSpPr>
        <p:sp>
          <p:nvSpPr>
            <p:cNvPr id="3" name="文本框 2"/>
            <p:cNvSpPr txBox="1"/>
            <p:nvPr/>
          </p:nvSpPr>
          <p:spPr>
            <a:xfrm>
              <a:off x="4693966" y="1893021"/>
              <a:ext cx="5665912"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Introduction to blockchain</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065" y="-3792780"/>
            <a:ext cx="3483745" cy="6858000"/>
          </a:xfrm>
          <a:prstGeom prst="rect">
            <a:avLst/>
          </a:prstGeom>
        </p:spPr>
      </p:pic>
      <p:sp>
        <p:nvSpPr>
          <p:cNvPr id="6" name="文本框 5"/>
          <p:cNvSpPr txBox="1"/>
          <p:nvPr/>
        </p:nvSpPr>
        <p:spPr>
          <a:xfrm>
            <a:off x="516510" y="1739230"/>
            <a:ext cx="4781631"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Blockchain features</a:t>
            </a:r>
          </a:p>
        </p:txBody>
      </p:sp>
      <p:sp>
        <p:nvSpPr>
          <p:cNvPr id="7" name="文本框 6"/>
          <p:cNvSpPr txBox="1"/>
          <p:nvPr/>
        </p:nvSpPr>
        <p:spPr>
          <a:xfrm>
            <a:off x="677757" y="2385561"/>
            <a:ext cx="4916100" cy="1754326"/>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Open consensus</a:t>
            </a:r>
            <a:endParaRPr kumimoji="1" lang="en-US" altLang="zh-CN" b="1" dirty="0">
              <a:solidFill>
                <a:schemeClr val="bg1"/>
              </a:solidFill>
              <a:latin typeface="Microsoft YaHei" charset="-122"/>
              <a:ea typeface="Microsoft YaHei" charset="-122"/>
              <a:cs typeface="Microsoft YaHei" charset="-122"/>
            </a:endParaRPr>
          </a:p>
          <a:p>
            <a:pPr>
              <a:lnSpc>
                <a:spcPct val="150000"/>
              </a:lnSpc>
            </a:pPr>
            <a:r>
              <a:rPr kumimoji="1" lang="zh-CN" altLang="en-US" sz="1200" dirty="0">
                <a:solidFill>
                  <a:schemeClr val="bg1"/>
                </a:solidFill>
                <a:latin typeface="Microsoft YaHei" charset="-122"/>
                <a:ea typeface="Microsoft YaHei" charset="-122"/>
                <a:cs typeface="Microsoft YaHei" charset="-122"/>
              </a:rPr>
              <a:t>Anyone can participate in a blockchain network, each device can act as a node, each node allows for a complete copy of the database. Nodes are based on a consensus mechanism that jointly maintains the entire blockchain through competitive computing. Either node fails</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The remaining nodes are still functioning.</a:t>
            </a:r>
            <a:endParaRPr kumimoji="1" lang="en-US" altLang="zh-CN" sz="1200" dirty="0">
              <a:solidFill>
                <a:schemeClr val="bg1"/>
              </a:solidFill>
              <a:latin typeface="Microsoft YaHei" charset="-122"/>
              <a:ea typeface="Microsoft YaHei" charset="-122"/>
              <a:cs typeface="Microsoft YaHei" charset="-122"/>
            </a:endParaRPr>
          </a:p>
        </p:txBody>
      </p:sp>
      <p:sp>
        <p:nvSpPr>
          <p:cNvPr id="8" name="文本框 7"/>
          <p:cNvSpPr txBox="1"/>
          <p:nvPr/>
        </p:nvSpPr>
        <p:spPr>
          <a:xfrm>
            <a:off x="6150710" y="2385561"/>
            <a:ext cx="4916100" cy="1754326"/>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Go to the center.</a:t>
            </a:r>
            <a:endParaRPr kumimoji="1" lang="en-US" altLang="zh-CN" b="1" dirty="0">
              <a:solidFill>
                <a:schemeClr val="bg1"/>
              </a:solidFill>
              <a:latin typeface="Microsoft YaHei" charset="-122"/>
              <a:ea typeface="Microsoft YaHei" charset="-122"/>
              <a:cs typeface="Microsoft YaHei" charset="-122"/>
            </a:endParaRPr>
          </a:p>
          <a:p>
            <a:pPr>
              <a:lnSpc>
                <a:spcPct val="150000"/>
              </a:lnSpc>
            </a:pPr>
            <a:r>
              <a:rPr kumimoji="1" lang="zh-CN" altLang="en-US" sz="1200" dirty="0">
                <a:solidFill>
                  <a:schemeClr val="bg1"/>
                </a:solidFill>
                <a:latin typeface="Microsoft YaHei" charset="-122"/>
                <a:ea typeface="Microsoft YaHei" charset="-122"/>
                <a:cs typeface="Microsoft YaHei" charset="-122"/>
              </a:rPr>
              <a:t>The blockchain is composed of many nodes to form an end-to-end network, there is no centralized device and management organization. Data exchange between nodes is verified by digital signature technology without trusting each other, as long as it follows the established rules of the system</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There can and cannot be and cannot be spoofed between nodes to other nodes.</a:t>
            </a:r>
          </a:p>
        </p:txBody>
      </p:sp>
      <p:sp>
        <p:nvSpPr>
          <p:cNvPr id="9" name="文本框 8"/>
          <p:cNvSpPr txBox="1"/>
          <p:nvPr/>
        </p:nvSpPr>
        <p:spPr>
          <a:xfrm>
            <a:off x="677757" y="4433996"/>
            <a:ext cx="4916100" cy="1754326"/>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Open and transparent</a:t>
            </a:r>
            <a:endParaRPr kumimoji="1" lang="en-US" altLang="zh-CN" b="1" dirty="0">
              <a:solidFill>
                <a:schemeClr val="bg1"/>
              </a:solidFill>
              <a:latin typeface="Microsoft YaHei" charset="-122"/>
              <a:ea typeface="Microsoft YaHei" charset="-122"/>
              <a:cs typeface="Microsoft YaHei" charset="-122"/>
            </a:endParaRPr>
          </a:p>
          <a:p>
            <a:pPr>
              <a:lnSpc>
                <a:spcPct val="200000"/>
              </a:lnSpc>
            </a:pPr>
            <a:r>
              <a:rPr kumimoji="1" lang="zh-CN" altLang="en-US" sz="1200" dirty="0">
                <a:solidFill>
                  <a:schemeClr val="bg1"/>
                </a:solidFill>
                <a:latin typeface="Microsoft YaHei" charset="-122"/>
                <a:ea typeface="Microsoft YaHei" charset="-122"/>
                <a:cs typeface="Microsoft YaHei" charset="-122"/>
              </a:rPr>
              <a:t>The rules of the open and transparent blockchain are open and transparent, and all data information is public so that every transaction is visible to all nodes. </a:t>
            </a:r>
            <a:endParaRPr kumimoji="1" lang="en-US" altLang="zh-CN" sz="1200" dirty="0">
              <a:solidFill>
                <a:schemeClr val="bg1"/>
              </a:solidFill>
              <a:latin typeface="Microsoft YaHei" charset="-122"/>
              <a:ea typeface="Microsoft YaHei" charset="-122"/>
              <a:cs typeface="Microsoft YaHei" charset="-122"/>
            </a:endParaRPr>
          </a:p>
        </p:txBody>
      </p:sp>
      <p:sp>
        <p:nvSpPr>
          <p:cNvPr id="10" name="文本框 9"/>
          <p:cNvSpPr txBox="1"/>
          <p:nvPr/>
        </p:nvSpPr>
        <p:spPr>
          <a:xfrm>
            <a:off x="6150710" y="4433996"/>
            <a:ext cx="4916100" cy="2123658"/>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Non-tamperable traceability</a:t>
            </a:r>
            <a:endParaRPr kumimoji="1" lang="en-US" altLang="zh-CN" b="1" dirty="0">
              <a:solidFill>
                <a:schemeClr val="bg1"/>
              </a:solidFill>
              <a:latin typeface="Microsoft YaHei" charset="-122"/>
              <a:ea typeface="Microsoft YaHei" charset="-122"/>
              <a:cs typeface="Microsoft YaHei" charset="-122"/>
            </a:endParaRPr>
          </a:p>
          <a:p>
            <a:pPr>
              <a:lnSpc>
                <a:spcPct val="200000"/>
              </a:lnSpc>
            </a:pPr>
            <a:r>
              <a:rPr kumimoji="1" lang="zh-CN" altLang="en-US" sz="1200" dirty="0">
                <a:solidFill>
                  <a:schemeClr val="bg1"/>
                </a:solidFill>
                <a:latin typeface="Microsoft YaHei" charset="-122"/>
                <a:ea typeface="Microsoft YaHei" charset="-122"/>
                <a:cs typeface="Microsoft YaHei" charset="-122"/>
              </a:rPr>
              <a:t>Modifications to a database by a single or even multiple nodes cannot affect the databases of other nodes unless they can control the entire network beyond</a:t>
            </a:r>
            <a:r>
              <a:rPr kumimoji="1" lang="en-US" altLang="zh-CN" sz="1200" dirty="0">
                <a:solidFill>
                  <a:schemeClr val="bg1"/>
                </a:solidFill>
                <a:latin typeface="Microsoft YaHei" charset="-122"/>
                <a:ea typeface="Microsoft YaHei" charset="-122"/>
                <a:cs typeface="Microsoft YaHei" charset="-122"/>
              </a:rPr>
              <a:t>51%</a:t>
            </a:r>
            <a:r>
              <a:rPr kumimoji="1" lang="zh-CN" altLang="en-US" sz="1200" dirty="0">
                <a:solidFill>
                  <a:schemeClr val="bg1"/>
                </a:solidFill>
                <a:latin typeface="Microsoft YaHei" charset="-122"/>
                <a:ea typeface="Microsoft YaHei" charset="-122"/>
                <a:cs typeface="Microsoft YaHei" charset="-122"/>
              </a:rPr>
              <a:t>nodes are modified at the same time</a:t>
            </a:r>
            <a:endParaRPr kumimoji="1" lang="en-US" altLang="zh-CN" sz="120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8336172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335013" y="2061260"/>
            <a:ext cx="3436080" cy="1015663"/>
          </a:xfrm>
          <a:prstGeom prst="rect">
            <a:avLst/>
          </a:prstGeom>
        </p:spPr>
        <p:txBody>
          <a:bodyPr wrap="square">
            <a:spAutoFit/>
          </a:bodyPr>
          <a:lstStyle/>
          <a:p>
            <a:r>
              <a:rPr lang="en-US" altLang="zh-CN" sz="6000" i="1" dirty="0">
                <a:solidFill>
                  <a:schemeClr val="bg1"/>
                </a:solidFill>
                <a:latin typeface="Avenir Light Oblique" charset="0"/>
                <a:ea typeface="Avenir Light Oblique" charset="0"/>
                <a:cs typeface="Avenir Light Oblique" charset="0"/>
              </a:rPr>
              <a:t>PART.02</a:t>
            </a:r>
            <a:endParaRPr lang="zh-CN" altLang="en-US" sz="6000" i="1" dirty="0">
              <a:solidFill>
                <a:schemeClr val="bg1"/>
              </a:solidFill>
              <a:latin typeface="Avenir Light Oblique" charset="0"/>
              <a:ea typeface="Avenir Light Oblique" charset="0"/>
              <a:cs typeface="Avenir Light Oblique" charset="0"/>
            </a:endParaRPr>
          </a:p>
        </p:txBody>
      </p:sp>
      <p:grpSp>
        <p:nvGrpSpPr>
          <p:cNvPr id="4" name="组 3"/>
          <p:cNvGrpSpPr/>
          <p:nvPr/>
        </p:nvGrpSpPr>
        <p:grpSpPr>
          <a:xfrm>
            <a:off x="7335012" y="3627202"/>
            <a:ext cx="4525683" cy="1140411"/>
            <a:chOff x="4693965" y="1893021"/>
            <a:chExt cx="4525683" cy="1140411"/>
          </a:xfrm>
        </p:grpSpPr>
        <p:sp>
          <p:nvSpPr>
            <p:cNvPr id="5" name="文本框 4"/>
            <p:cNvSpPr txBox="1"/>
            <p:nvPr/>
          </p:nvSpPr>
          <p:spPr>
            <a:xfrm>
              <a:off x="4693965" y="1893021"/>
              <a:ext cx="4525683"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Blockchain Network</a:t>
              </a:r>
            </a:p>
          </p:txBody>
        </p:sp>
        <p:sp>
          <p:nvSpPr>
            <p:cNvPr id="6" name="矩形 5"/>
            <p:cNvSpPr/>
            <p:nvPr/>
          </p:nvSpPr>
          <p:spPr>
            <a:xfrm>
              <a:off x="4693966" y="2433268"/>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18" y="0"/>
            <a:ext cx="6277159" cy="6858000"/>
          </a:xfrm>
          <a:prstGeom prst="rect">
            <a:avLst/>
          </a:prstGeom>
        </p:spPr>
      </p:pic>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84797" y="466906"/>
            <a:ext cx="5266645" cy="1123384"/>
            <a:chOff x="4693965" y="1893021"/>
            <a:chExt cx="5266645" cy="1123384"/>
          </a:xfrm>
        </p:grpSpPr>
        <p:sp>
          <p:nvSpPr>
            <p:cNvPr id="3" name="文本框 2"/>
            <p:cNvSpPr txBox="1"/>
            <p:nvPr/>
          </p:nvSpPr>
          <p:spPr>
            <a:xfrm>
              <a:off x="4693965" y="1893021"/>
              <a:ext cx="5266645" cy="523220"/>
            </a:xfrm>
            <a:prstGeom prst="rect">
              <a:avLst/>
            </a:prstGeom>
            <a:noFill/>
          </p:spPr>
          <p:txBody>
            <a:bodyPr wrap="square" rtlCol="0">
              <a:spAutoFit/>
            </a:bodyPr>
            <a:lstStyle/>
            <a:p>
              <a:r>
                <a:rPr kumimoji="1" lang="zh-CN" altLang="en-US" sz="2800" b="1" dirty="0">
                  <a:solidFill>
                    <a:schemeClr val="bg1"/>
                  </a:solidFill>
                  <a:latin typeface="Microsoft YaHei" charset="-122"/>
                  <a:ea typeface="Microsoft YaHei" charset="-122"/>
                  <a:cs typeface="Microsoft YaHei" charset="-122"/>
                </a:rPr>
                <a:t>Blockchain Network</a:t>
              </a:r>
            </a:p>
          </p:txBody>
        </p:sp>
        <p:sp>
          <p:nvSpPr>
            <p:cNvPr id="4" name="矩形 3"/>
            <p:cNvSpPr/>
            <p:nvPr/>
          </p:nvSpPr>
          <p:spPr>
            <a:xfrm>
              <a:off x="4693966" y="2416241"/>
              <a:ext cx="4140752" cy="600164"/>
            </a:xfrm>
            <a:prstGeom prst="rect">
              <a:avLst/>
            </a:prstGeom>
          </p:spPr>
          <p:txBody>
            <a:bodyPr wrap="square">
              <a:spAutoFit/>
            </a:bodyPr>
            <a:lstStyle/>
            <a:p>
              <a:pPr>
                <a:lnSpc>
                  <a:spcPct val="150000"/>
                </a:lnSpc>
              </a:pPr>
              <a:r>
                <a:rPr lang="en-US" altLang="zh-CN" sz="1100" i="1">
                  <a:solidFill>
                    <a:schemeClr val="bg1"/>
                  </a:solidFill>
                  <a:latin typeface="Avenir Light Oblique" charset="0"/>
                  <a:ea typeface="Avenir Light Oblique" charset="0"/>
                  <a:cs typeface="Avenir Light Oblique" charset="0"/>
                </a:rPr>
                <a:t>Dream what you want to dream; go where you want to go; be what you want to be, because you have only only only life. </a:t>
              </a:r>
              <a:endParaRPr lang="zh-CN" altLang="en-US" sz="1100" i="1" dirty="0">
                <a:solidFill>
                  <a:schemeClr val="bg1"/>
                </a:solidFill>
                <a:latin typeface="Avenir Light Oblique" charset="0"/>
                <a:ea typeface="Avenir Light Oblique" charset="0"/>
                <a:cs typeface="Avenir Light Oblique" charset="0"/>
              </a:endParaRPr>
            </a:p>
          </p:txBody>
        </p:sp>
      </p:grpSp>
      <p:sp>
        <p:nvSpPr>
          <p:cNvPr id="5" name="文本框 4"/>
          <p:cNvSpPr txBox="1"/>
          <p:nvPr/>
        </p:nvSpPr>
        <p:spPr>
          <a:xfrm>
            <a:off x="516510" y="1739230"/>
            <a:ext cx="4781631" cy="646331"/>
          </a:xfrm>
          <a:prstGeom prst="rect">
            <a:avLst/>
          </a:prstGeom>
          <a:noFill/>
        </p:spPr>
        <p:txBody>
          <a:bodyPr wrap="square" rtlCol="0">
            <a:spAutoFit/>
          </a:bodyPr>
          <a:lstStyle/>
          <a:p>
            <a:r>
              <a:rPr kumimoji="1" lang="zh-CN" altLang="en-US" sz="3600" b="1" dirty="0">
                <a:solidFill>
                  <a:schemeClr val="bg1"/>
                </a:solidFill>
                <a:latin typeface="Microsoft YaHei" charset="-122"/>
                <a:ea typeface="Microsoft YaHei" charset="-122"/>
                <a:cs typeface="Microsoft YaHei" charset="-122"/>
              </a:rPr>
              <a:t>Digital signature</a:t>
            </a:r>
          </a:p>
        </p:txBody>
      </p:sp>
      <p:sp>
        <p:nvSpPr>
          <p:cNvPr id="6" name="文本框 5"/>
          <p:cNvSpPr txBox="1"/>
          <p:nvPr/>
        </p:nvSpPr>
        <p:spPr>
          <a:xfrm>
            <a:off x="677757" y="2534501"/>
            <a:ext cx="4916100" cy="1754326"/>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Digital signature</a:t>
            </a:r>
            <a:endParaRPr kumimoji="1" lang="en-US" altLang="zh-CN" b="1" dirty="0">
              <a:solidFill>
                <a:schemeClr val="bg1"/>
              </a:solidFill>
              <a:latin typeface="Microsoft YaHei" charset="-122"/>
              <a:ea typeface="Microsoft YaHei" charset="-122"/>
              <a:cs typeface="Microsoft YaHei" charset="-122"/>
            </a:endParaRPr>
          </a:p>
          <a:p>
            <a:pPr>
              <a:lnSpc>
                <a:spcPct val="200000"/>
              </a:lnSpc>
            </a:pPr>
            <a:r>
              <a:rPr kumimoji="1" lang="zh-CN" altLang="en-US" sz="1200" dirty="0">
                <a:solidFill>
                  <a:schemeClr val="bg1"/>
                </a:solidFill>
                <a:latin typeface="Microsoft YaHei" charset="-122"/>
                <a:ea typeface="Microsoft YaHei" charset="-122"/>
                <a:cs typeface="Microsoft YaHei" charset="-122"/>
              </a:rPr>
              <a:t>Digital signatures involve a hash function, the sender's public key, and the sender's private key. Digital signatures have two effects.</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One is to be able to determine that the message was indeed signed by the sender and concurrent. Second, digital signatures can determine the integrity of messages.</a:t>
            </a:r>
            <a:endParaRPr kumimoji="1" lang="en-US" altLang="zh-CN" sz="1200" dirty="0">
              <a:solidFill>
                <a:schemeClr val="bg1"/>
              </a:solidFill>
              <a:latin typeface="Microsoft YaHei" charset="-122"/>
              <a:ea typeface="Microsoft YaHei" charset="-122"/>
              <a:cs typeface="Microsoft YaHei" charset="-122"/>
            </a:endParaRPr>
          </a:p>
        </p:txBody>
      </p:sp>
      <p:sp>
        <p:nvSpPr>
          <p:cNvPr id="7" name="文本框 6"/>
          <p:cNvSpPr txBox="1"/>
          <p:nvPr/>
        </p:nvSpPr>
        <p:spPr>
          <a:xfrm>
            <a:off x="677757" y="4288827"/>
            <a:ext cx="4916100" cy="2123658"/>
          </a:xfrm>
          <a:prstGeom prst="rect">
            <a:avLst/>
          </a:prstGeom>
          <a:noFill/>
        </p:spPr>
        <p:txBody>
          <a:bodyPr wrap="square" rtlCol="0">
            <a:spAutoFit/>
          </a:bodyPr>
          <a:lstStyle/>
          <a:p>
            <a:pPr>
              <a:lnSpc>
                <a:spcPct val="200000"/>
              </a:lnSpc>
            </a:pPr>
            <a:r>
              <a:rPr kumimoji="1" lang="zh-CN" altLang="en-US" b="1" dirty="0">
                <a:solidFill>
                  <a:schemeClr val="bg1"/>
                </a:solidFill>
                <a:latin typeface="Microsoft YaHei" charset="-122"/>
                <a:ea typeface="Microsoft YaHei" charset="-122"/>
                <a:cs typeface="Microsoft YaHei" charset="-122"/>
              </a:rPr>
              <a:t>How it works</a:t>
            </a:r>
            <a:endParaRPr kumimoji="1" lang="en-US" altLang="zh-CN" b="1" dirty="0">
              <a:solidFill>
                <a:schemeClr val="bg1"/>
              </a:solidFill>
              <a:latin typeface="Microsoft YaHei" charset="-122"/>
              <a:ea typeface="Microsoft YaHei" charset="-122"/>
              <a:cs typeface="Microsoft YaHei" charset="-122"/>
            </a:endParaRPr>
          </a:p>
          <a:p>
            <a:pPr>
              <a:lnSpc>
                <a:spcPct val="200000"/>
              </a:lnSpc>
            </a:pPr>
            <a:r>
              <a:rPr kumimoji="1" lang="zh-CN" altLang="en-US" sz="1200" dirty="0">
                <a:solidFill>
                  <a:schemeClr val="bg1"/>
                </a:solidFill>
                <a:latin typeface="Microsoft YaHei" charset="-122"/>
                <a:ea typeface="Microsoft YaHei" charset="-122"/>
                <a:cs typeface="Microsoft YaHei" charset="-122"/>
              </a:rPr>
              <a:t>When a message is sent, the sender generates a message summary from the message text using a hash function</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 and then encrypt the summary with your own private key</a:t>
            </a:r>
            <a:r>
              <a:rPr kumimoji="1" lang="en-US" altLang="zh-CN" sz="1200" dirty="0">
                <a:solidFill>
                  <a:schemeClr val="bg1"/>
                </a:solidFill>
                <a:latin typeface="Microsoft YaHei" charset="-122"/>
                <a:ea typeface="Microsoft YaHei" charset="-122"/>
                <a:cs typeface="Microsoft YaHei" charset="-122"/>
              </a:rPr>
              <a:t>,</a:t>
            </a:r>
            <a:r>
              <a:rPr kumimoji="1" lang="zh-CN" altLang="en-US" sz="1200" dirty="0">
                <a:solidFill>
                  <a:schemeClr val="bg1"/>
                </a:solidFill>
                <a:latin typeface="Microsoft YaHei" charset="-122"/>
                <a:ea typeface="Microsoft YaHei" charset="-122"/>
                <a:cs typeface="Microsoft YaHei" charset="-122"/>
              </a:rPr>
              <a:t>The encrypted summary is sent to the receiver as a digital signature of the message and the message, which first calculates the message summary from the original message received using the same hash function as the sender.</a:t>
            </a:r>
            <a:endParaRPr kumimoji="1" lang="en-US" altLang="zh-CN" sz="1200" dirty="0">
              <a:solidFill>
                <a:schemeClr val="bg1"/>
              </a:solidFill>
              <a:latin typeface="Microsoft YaHei" charset="-122"/>
              <a:ea typeface="Microsoft YaHei" charset="-122"/>
              <a:cs typeface="Microsoft YaHei"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917" y="990126"/>
            <a:ext cx="5534006" cy="10894090"/>
          </a:xfrm>
          <a:prstGeom prst="rect">
            <a:avLst/>
          </a:prstGeom>
        </p:spPr>
      </p:pic>
    </p:spTree>
    <p:extLst>
      <p:ext uri="{BB962C8B-B14F-4D97-AF65-F5344CB8AC3E}">
        <p14:creationId xmlns:p14="http://schemas.microsoft.com/office/powerpoint/2010/main" val="14091011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https://www.freeppt7.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TotalTime>
  <Words>2186</Words>
  <Application>Microsoft Office PowerPoint</Application>
  <PresentationFormat>宽屏</PresentationFormat>
  <Paragraphs>131</Paragraphs>
  <Slides>22</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Avenir Light Oblique</vt:lpstr>
      <vt:lpstr>Avenir Next</vt:lpstr>
      <vt:lpstr>Avenir Next Medium</vt:lpstr>
      <vt:lpstr>等线</vt:lpstr>
      <vt:lpstr>Microsoft YaHei</vt:lpstr>
      <vt:lpstr>Microsoft YaHei</vt:lpstr>
      <vt:lpstr>Arial</vt:lpstr>
      <vt:lpstr>Calibri</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keywords>https:/www.freeppt7.com</cp:keywords>
  <cp:lastModifiedBy>宇 之灵</cp:lastModifiedBy>
  <cp:revision>170</cp:revision>
  <dcterms:created xsi:type="dcterms:W3CDTF">2017-08-18T03:02:00Z</dcterms:created>
  <dcterms:modified xsi:type="dcterms:W3CDTF">2019-11-10T04:19:06Z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