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8" r:id="rId4"/>
    <p:sldId id="277" r:id="rId5"/>
    <p:sldId id="276" r:id="rId6"/>
    <p:sldId id="263" r:id="rId7"/>
    <p:sldId id="261" r:id="rId8"/>
    <p:sldId id="273" r:id="rId9"/>
    <p:sldId id="266" r:id="rId10"/>
    <p:sldId id="272" r:id="rId11"/>
    <p:sldId id="269" r:id="rId12"/>
    <p:sldId id="278" r:id="rId13"/>
    <p:sldId id="274" r:id="rId14"/>
    <p:sldId id="265" r:id="rId15"/>
    <p:sldId id="271" r:id="rId16"/>
    <p:sldId id="267" r:id="rId17"/>
    <p:sldId id="262" r:id="rId18"/>
    <p:sldId id="275" r:id="rId19"/>
    <p:sldId id="270" r:id="rId20"/>
    <p:sldId id="268" r:id="rId21"/>
    <p:sldId id="264" r:id="rId22"/>
    <p:sldId id="280" r:id="rId23"/>
    <p:sldId id="279" r:id="rId24"/>
  </p:sldIdLst>
  <p:sldSz cx="9144000" cy="5143500" type="screen16x9"/>
  <p:notesSz cx="6858000" cy="9144000"/>
  <p:defaultTextStyle>
    <a:defPPr>
      <a:defRPr lang="zh-CN"/>
    </a:defPPr>
    <a:lvl1pPr algn="l" defTabSz="685800" rtl="0" fontAlgn="base">
      <a:spcBef>
        <a:spcPct val="0"/>
      </a:spcBef>
      <a:spcAft>
        <a:spcPct val="0"/>
      </a:spcAft>
      <a:buFont typeface="Arial" panose="020B0604020202020204" pitchFamily="34" charset="0"/>
      <a:defRPr sz="1300" kern="1200">
        <a:solidFill>
          <a:schemeClr val="tx1"/>
        </a:solidFill>
        <a:latin typeface="Arial" panose="020B0604020202020204" pitchFamily="34" charset="0"/>
        <a:ea typeface="宋体" panose="02010600030101010101" pitchFamily="2" charset="-122"/>
        <a:cs typeface="+mn-cs"/>
      </a:defRPr>
    </a:lvl1pPr>
    <a:lvl2pPr marL="342900" algn="l" defTabSz="685800" rtl="0" fontAlgn="base">
      <a:spcBef>
        <a:spcPct val="0"/>
      </a:spcBef>
      <a:spcAft>
        <a:spcPct val="0"/>
      </a:spcAft>
      <a:buFont typeface="Arial" panose="020B0604020202020204" pitchFamily="34" charset="0"/>
      <a:defRPr sz="1300" kern="1200">
        <a:solidFill>
          <a:schemeClr val="tx1"/>
        </a:solidFill>
        <a:latin typeface="Arial" panose="020B0604020202020204" pitchFamily="34" charset="0"/>
        <a:ea typeface="宋体" panose="02010600030101010101" pitchFamily="2" charset="-122"/>
        <a:cs typeface="+mn-cs"/>
      </a:defRPr>
    </a:lvl2pPr>
    <a:lvl3pPr marL="685800" algn="l" defTabSz="685800" rtl="0" fontAlgn="base">
      <a:spcBef>
        <a:spcPct val="0"/>
      </a:spcBef>
      <a:spcAft>
        <a:spcPct val="0"/>
      </a:spcAft>
      <a:buFont typeface="Arial" panose="020B0604020202020204" pitchFamily="34" charset="0"/>
      <a:defRPr sz="1300" kern="1200">
        <a:solidFill>
          <a:schemeClr val="tx1"/>
        </a:solidFill>
        <a:latin typeface="Arial" panose="020B0604020202020204" pitchFamily="34" charset="0"/>
        <a:ea typeface="宋体" panose="02010600030101010101" pitchFamily="2" charset="-122"/>
        <a:cs typeface="+mn-cs"/>
      </a:defRPr>
    </a:lvl3pPr>
    <a:lvl4pPr marL="1028700" algn="l" defTabSz="685800" rtl="0" fontAlgn="base">
      <a:spcBef>
        <a:spcPct val="0"/>
      </a:spcBef>
      <a:spcAft>
        <a:spcPct val="0"/>
      </a:spcAft>
      <a:buFont typeface="Arial" panose="020B0604020202020204" pitchFamily="34" charset="0"/>
      <a:defRPr sz="1300" kern="1200">
        <a:solidFill>
          <a:schemeClr val="tx1"/>
        </a:solidFill>
        <a:latin typeface="Arial" panose="020B0604020202020204" pitchFamily="34" charset="0"/>
        <a:ea typeface="宋体" panose="02010600030101010101" pitchFamily="2" charset="-122"/>
        <a:cs typeface="+mn-cs"/>
      </a:defRPr>
    </a:lvl4pPr>
    <a:lvl5pPr marL="1371600" algn="l" defTabSz="685800" rtl="0" fontAlgn="base">
      <a:spcBef>
        <a:spcPct val="0"/>
      </a:spcBef>
      <a:spcAft>
        <a:spcPct val="0"/>
      </a:spcAft>
      <a:buFont typeface="Arial" panose="020B0604020202020204" pitchFamily="34" charset="0"/>
      <a:defRPr sz="13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3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3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3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3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619">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78"/>
      </p:cViewPr>
      <p:guideLst>
        <p:guide orient="horz" pos="1619"/>
        <p:guide pos="2880"/>
      </p:guideLst>
    </p:cSldViewPr>
  </p:slideViewPr>
  <p:notesTextViewPr>
    <p:cViewPr>
      <p:scale>
        <a:sx n="1" d="1"/>
        <a:sy n="1" d="1"/>
      </p:scale>
      <p:origin x="0" y="0"/>
    </p:cViewPr>
  </p:notesTextViewPr>
  <p:gridSpacing cx="72006" cy="72006"/>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B672E6-48EC-45E5-BC26-C9AF008DC8A0}"/>
              </a:ext>
            </a:extLst>
          </p:cNvPr>
          <p:cNvSpPr>
            <a:spLocks noGrp="1"/>
          </p:cNvSpPr>
          <p:nvPr>
            <p:ph type="ctrTitle"/>
          </p:nvPr>
        </p:nvSpPr>
        <p:spPr>
          <a:xfrm>
            <a:off x="1143000" y="841375"/>
            <a:ext cx="6858000" cy="17907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3BCAA0EC-8AE0-4303-B0F6-336C53BB9B2B}"/>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53D81A3-BBBA-4237-8DEA-FD0556CCDA4D}"/>
              </a:ext>
            </a:extLst>
          </p:cNvPr>
          <p:cNvSpPr>
            <a:spLocks noGrp="1"/>
          </p:cNvSpPr>
          <p:nvPr>
            <p:ph type="dt" sz="half" idx="10"/>
          </p:nvPr>
        </p:nvSpPr>
        <p:spPr/>
        <p:txBody>
          <a:bodyPr/>
          <a:lstStyle>
            <a:lvl1pPr>
              <a:defRPr/>
            </a:lvl1pPr>
          </a:lstStyle>
          <a:p>
            <a:fld id="{797C91F9-E5C6-4715-8A26-14C173283E1A}" type="datetime1">
              <a:rPr lang="zh-CN" altLang="en-US"/>
              <a:pPr/>
              <a:t>2019/12/21 Saturday</a:t>
            </a:fld>
            <a:endParaRPr lang="zh-CN" altLang="en-US" sz="1800">
              <a:solidFill>
                <a:schemeClr val="tx1"/>
              </a:solidFill>
            </a:endParaRPr>
          </a:p>
        </p:txBody>
      </p:sp>
      <p:sp>
        <p:nvSpPr>
          <p:cNvPr id="5" name="页脚占位符 4">
            <a:extLst>
              <a:ext uri="{FF2B5EF4-FFF2-40B4-BE49-F238E27FC236}">
                <a16:creationId xmlns:a16="http://schemas.microsoft.com/office/drawing/2014/main" id="{67D477C2-19C9-4060-8962-26E4EA49A7DE}"/>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6E70B486-E8AB-49C4-AFE6-A5A9284C78BE}"/>
              </a:ext>
            </a:extLst>
          </p:cNvPr>
          <p:cNvSpPr>
            <a:spLocks noGrp="1"/>
          </p:cNvSpPr>
          <p:nvPr>
            <p:ph type="sldNum" sz="quarter" idx="12"/>
          </p:nvPr>
        </p:nvSpPr>
        <p:spPr/>
        <p:txBody>
          <a:bodyPr/>
          <a:lstStyle>
            <a:lvl1pPr>
              <a:defRPr/>
            </a:lvl1pPr>
          </a:lstStyle>
          <a:p>
            <a:fld id="{F55B7855-1F82-4664-81B3-6FE0D1581A67}"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547670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D6124B-BF21-45A8-B326-5B8EC67F73A3}"/>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F23A3B6F-CF40-4AC4-8584-350FC7D7CD0E}"/>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6600F0D-AED7-419D-9EC8-807F25293FBC}"/>
              </a:ext>
            </a:extLst>
          </p:cNvPr>
          <p:cNvSpPr>
            <a:spLocks noGrp="1"/>
          </p:cNvSpPr>
          <p:nvPr>
            <p:ph type="dt" sz="half" idx="10"/>
          </p:nvPr>
        </p:nvSpPr>
        <p:spPr/>
        <p:txBody>
          <a:bodyPr/>
          <a:lstStyle>
            <a:lvl1pPr>
              <a:defRPr/>
            </a:lvl1pPr>
          </a:lstStyle>
          <a:p>
            <a:fld id="{797C91F9-E5C6-4715-8A26-14C173283E1A}" type="datetime1">
              <a:rPr lang="zh-CN" altLang="en-US"/>
              <a:pPr/>
              <a:t>2019/12/21 Saturday</a:t>
            </a:fld>
            <a:endParaRPr lang="zh-CN" altLang="en-US" sz="1800">
              <a:solidFill>
                <a:schemeClr val="tx1"/>
              </a:solidFill>
            </a:endParaRPr>
          </a:p>
        </p:txBody>
      </p:sp>
      <p:sp>
        <p:nvSpPr>
          <p:cNvPr id="5" name="页脚占位符 4">
            <a:extLst>
              <a:ext uri="{FF2B5EF4-FFF2-40B4-BE49-F238E27FC236}">
                <a16:creationId xmlns:a16="http://schemas.microsoft.com/office/drawing/2014/main" id="{A88F0F19-5969-4625-AACD-5207D29A572B}"/>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C2A285BA-EF15-4C6A-B79E-11A470FD8FA7}"/>
              </a:ext>
            </a:extLst>
          </p:cNvPr>
          <p:cNvSpPr>
            <a:spLocks noGrp="1"/>
          </p:cNvSpPr>
          <p:nvPr>
            <p:ph type="sldNum" sz="quarter" idx="12"/>
          </p:nvPr>
        </p:nvSpPr>
        <p:spPr/>
        <p:txBody>
          <a:bodyPr/>
          <a:lstStyle>
            <a:lvl1pPr>
              <a:defRPr/>
            </a:lvl1pPr>
          </a:lstStyle>
          <a:p>
            <a:fld id="{59D671E1-238E-4F42-93CF-37B1E97FA6D6}"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358980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3C405FB-8305-44F5-ADC7-304BDFF49FCB}"/>
              </a:ext>
            </a:extLst>
          </p:cNvPr>
          <p:cNvSpPr>
            <a:spLocks noGrp="1"/>
          </p:cNvSpPr>
          <p:nvPr>
            <p:ph type="title" orient="vert"/>
          </p:nvPr>
        </p:nvSpPr>
        <p:spPr>
          <a:xfrm>
            <a:off x="6543675" y="273050"/>
            <a:ext cx="1971675" cy="4359275"/>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6A868511-671E-4283-A9B7-6F50AFA98817}"/>
              </a:ext>
            </a:extLst>
          </p:cNvPr>
          <p:cNvSpPr>
            <a:spLocks noGrp="1"/>
          </p:cNvSpPr>
          <p:nvPr>
            <p:ph type="body" orient="vert" idx="1"/>
          </p:nvPr>
        </p:nvSpPr>
        <p:spPr>
          <a:xfrm>
            <a:off x="628650" y="273050"/>
            <a:ext cx="5762625" cy="4359275"/>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BFC53C9-6ADA-43E7-82BB-121B5FB79804}"/>
              </a:ext>
            </a:extLst>
          </p:cNvPr>
          <p:cNvSpPr>
            <a:spLocks noGrp="1"/>
          </p:cNvSpPr>
          <p:nvPr>
            <p:ph type="dt" sz="half" idx="10"/>
          </p:nvPr>
        </p:nvSpPr>
        <p:spPr/>
        <p:txBody>
          <a:bodyPr/>
          <a:lstStyle>
            <a:lvl1pPr>
              <a:defRPr/>
            </a:lvl1pPr>
          </a:lstStyle>
          <a:p>
            <a:fld id="{797C91F9-E5C6-4715-8A26-14C173283E1A}" type="datetime1">
              <a:rPr lang="zh-CN" altLang="en-US"/>
              <a:pPr/>
              <a:t>2019/12/21 Saturday</a:t>
            </a:fld>
            <a:endParaRPr lang="zh-CN" altLang="en-US" sz="1800">
              <a:solidFill>
                <a:schemeClr val="tx1"/>
              </a:solidFill>
            </a:endParaRPr>
          </a:p>
        </p:txBody>
      </p:sp>
      <p:sp>
        <p:nvSpPr>
          <p:cNvPr id="5" name="页脚占位符 4">
            <a:extLst>
              <a:ext uri="{FF2B5EF4-FFF2-40B4-BE49-F238E27FC236}">
                <a16:creationId xmlns:a16="http://schemas.microsoft.com/office/drawing/2014/main" id="{2200FE9F-4329-4C78-9041-BDF36CE6B7BE}"/>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19366D8B-22F5-4DAD-ADF1-65D72813181B}"/>
              </a:ext>
            </a:extLst>
          </p:cNvPr>
          <p:cNvSpPr>
            <a:spLocks noGrp="1"/>
          </p:cNvSpPr>
          <p:nvPr>
            <p:ph type="sldNum" sz="quarter" idx="12"/>
          </p:nvPr>
        </p:nvSpPr>
        <p:spPr/>
        <p:txBody>
          <a:bodyPr/>
          <a:lstStyle>
            <a:lvl1pPr>
              <a:defRPr/>
            </a:lvl1pPr>
          </a:lstStyle>
          <a:p>
            <a:fld id="{FF8721C0-03E7-4453-86CD-05FBB47DB5AD}"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4106930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348D2F0-14FA-46F5-BA0E-574B123E5A7D}"/>
              </a:ext>
            </a:extLst>
          </p:cNvPr>
          <p:cNvSpPr>
            <a:spLocks noGrp="1"/>
          </p:cNvSpPr>
          <p:nvPr>
            <p:ph type="title"/>
          </p:nvPr>
        </p:nvSpPr>
        <p:spPr>
          <a:xfrm>
            <a:off x="628650" y="273050"/>
            <a:ext cx="7886700" cy="995363"/>
          </a:xfrm>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E7983C39-A910-4988-9621-FEEA1225E621}"/>
              </a:ext>
            </a:extLst>
          </p:cNvPr>
          <p:cNvSpPr>
            <a:spLocks noGrp="1"/>
          </p:cNvSpPr>
          <p:nvPr>
            <p:ph type="dt" sz="half" idx="10"/>
          </p:nvPr>
        </p:nvSpPr>
        <p:spPr>
          <a:xfrm>
            <a:off x="628650" y="4767263"/>
            <a:ext cx="2057400" cy="274637"/>
          </a:xfrm>
        </p:spPr>
        <p:txBody>
          <a:bodyPr/>
          <a:lstStyle>
            <a:lvl1pPr>
              <a:defRPr/>
            </a:lvl1pPr>
          </a:lstStyle>
          <a:p>
            <a:fld id="{797C91F9-E5C6-4715-8A26-14C173283E1A}" type="datetime1">
              <a:rPr lang="zh-CN" altLang="en-US"/>
              <a:pPr/>
              <a:t>2019/12/21 Saturday</a:t>
            </a:fld>
            <a:endParaRPr lang="zh-CN" altLang="en-US" sz="1800">
              <a:solidFill>
                <a:schemeClr val="tx1"/>
              </a:solidFill>
            </a:endParaRPr>
          </a:p>
        </p:txBody>
      </p:sp>
      <p:sp>
        <p:nvSpPr>
          <p:cNvPr id="4" name="页脚占位符 3">
            <a:extLst>
              <a:ext uri="{FF2B5EF4-FFF2-40B4-BE49-F238E27FC236}">
                <a16:creationId xmlns:a16="http://schemas.microsoft.com/office/drawing/2014/main" id="{DBE483C7-5D4D-468A-8F7C-D6D325CDAFCB}"/>
              </a:ext>
            </a:extLst>
          </p:cNvPr>
          <p:cNvSpPr>
            <a:spLocks noGrp="1"/>
          </p:cNvSpPr>
          <p:nvPr>
            <p:ph type="ftr" sz="quarter" idx="11"/>
          </p:nvPr>
        </p:nvSpPr>
        <p:spPr>
          <a:xfrm>
            <a:off x="3028950" y="4767263"/>
            <a:ext cx="3086100" cy="274637"/>
          </a:xfrm>
        </p:spPr>
        <p:txBody>
          <a:bodyPr/>
          <a:lstStyle>
            <a:lvl1pPr>
              <a:defRPr/>
            </a:lvl1pPr>
          </a:lstStyle>
          <a:p>
            <a:endParaRPr lang="zh-CN" altLang="zh-CN"/>
          </a:p>
        </p:txBody>
      </p:sp>
      <p:sp>
        <p:nvSpPr>
          <p:cNvPr id="5" name="灯片编号占位符 4">
            <a:extLst>
              <a:ext uri="{FF2B5EF4-FFF2-40B4-BE49-F238E27FC236}">
                <a16:creationId xmlns:a16="http://schemas.microsoft.com/office/drawing/2014/main" id="{6296F26B-99F8-404E-8477-9238B990E8E5}"/>
              </a:ext>
            </a:extLst>
          </p:cNvPr>
          <p:cNvSpPr>
            <a:spLocks noGrp="1"/>
          </p:cNvSpPr>
          <p:nvPr>
            <p:ph type="sldNum" sz="quarter" idx="12"/>
          </p:nvPr>
        </p:nvSpPr>
        <p:spPr>
          <a:xfrm>
            <a:off x="6457950" y="4767263"/>
            <a:ext cx="2057400" cy="274637"/>
          </a:xfrm>
        </p:spPr>
        <p:txBody>
          <a:bodyPr/>
          <a:lstStyle>
            <a:lvl1pPr>
              <a:defRPr/>
            </a:lvl1pPr>
          </a:lstStyle>
          <a:p>
            <a:fld id="{D1B8A014-C2F9-4063-A376-5BCAAF21617F}"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1351685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875D04-3885-46B7-8E08-0FB26B7C18D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22E5FD4-07BE-4DA9-B4AE-183A55A26930}"/>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EA08F26-9F12-4547-A0BD-2FFFAF0303C9}"/>
              </a:ext>
            </a:extLst>
          </p:cNvPr>
          <p:cNvSpPr>
            <a:spLocks noGrp="1"/>
          </p:cNvSpPr>
          <p:nvPr>
            <p:ph type="dt" sz="half" idx="10"/>
          </p:nvPr>
        </p:nvSpPr>
        <p:spPr/>
        <p:txBody>
          <a:bodyPr/>
          <a:lstStyle>
            <a:lvl1pPr>
              <a:defRPr/>
            </a:lvl1pPr>
          </a:lstStyle>
          <a:p>
            <a:fld id="{797C91F9-E5C6-4715-8A26-14C173283E1A}" type="datetime1">
              <a:rPr lang="zh-CN" altLang="en-US"/>
              <a:pPr/>
              <a:t>2019/12/21 Saturday</a:t>
            </a:fld>
            <a:endParaRPr lang="zh-CN" altLang="en-US" sz="1800">
              <a:solidFill>
                <a:schemeClr val="tx1"/>
              </a:solidFill>
            </a:endParaRPr>
          </a:p>
        </p:txBody>
      </p:sp>
      <p:sp>
        <p:nvSpPr>
          <p:cNvPr id="5" name="页脚占位符 4">
            <a:extLst>
              <a:ext uri="{FF2B5EF4-FFF2-40B4-BE49-F238E27FC236}">
                <a16:creationId xmlns:a16="http://schemas.microsoft.com/office/drawing/2014/main" id="{485B564D-E89F-4FD2-AD74-08A046B1ACF9}"/>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487D166C-CE6F-46B0-82F5-D26F4C55E423}"/>
              </a:ext>
            </a:extLst>
          </p:cNvPr>
          <p:cNvSpPr>
            <a:spLocks noGrp="1"/>
          </p:cNvSpPr>
          <p:nvPr>
            <p:ph type="sldNum" sz="quarter" idx="12"/>
          </p:nvPr>
        </p:nvSpPr>
        <p:spPr/>
        <p:txBody>
          <a:bodyPr/>
          <a:lstStyle>
            <a:lvl1pPr>
              <a:defRPr/>
            </a:lvl1pPr>
          </a:lstStyle>
          <a:p>
            <a:fld id="{B6430855-265E-44E7-8EDC-EA76270B825B}"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758691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4CD7A5-A152-4A23-9CD4-3F8BB5BDFCFD}"/>
              </a:ext>
            </a:extLst>
          </p:cNvPr>
          <p:cNvSpPr>
            <a:spLocks noGrp="1"/>
          </p:cNvSpPr>
          <p:nvPr>
            <p:ph type="title"/>
          </p:nvPr>
        </p:nvSpPr>
        <p:spPr>
          <a:xfrm>
            <a:off x="623888" y="1282700"/>
            <a:ext cx="7886700" cy="2139950"/>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E90A62E-19FF-44D5-A748-ACABA31719BA}"/>
              </a:ext>
            </a:extLst>
          </p:cNvPr>
          <p:cNvSpPr>
            <a:spLocks noGrp="1"/>
          </p:cNvSpPr>
          <p:nvPr>
            <p:ph type="body" idx="1"/>
          </p:nvPr>
        </p:nvSpPr>
        <p:spPr>
          <a:xfrm>
            <a:off x="623888" y="3441700"/>
            <a:ext cx="7886700" cy="11255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50C3816-6772-4384-AFEC-CE998333ADD2}"/>
              </a:ext>
            </a:extLst>
          </p:cNvPr>
          <p:cNvSpPr>
            <a:spLocks noGrp="1"/>
          </p:cNvSpPr>
          <p:nvPr>
            <p:ph type="dt" sz="half" idx="10"/>
          </p:nvPr>
        </p:nvSpPr>
        <p:spPr/>
        <p:txBody>
          <a:bodyPr/>
          <a:lstStyle>
            <a:lvl1pPr>
              <a:defRPr/>
            </a:lvl1pPr>
          </a:lstStyle>
          <a:p>
            <a:fld id="{797C91F9-E5C6-4715-8A26-14C173283E1A}" type="datetime1">
              <a:rPr lang="zh-CN" altLang="en-US"/>
              <a:pPr/>
              <a:t>2019/12/21 Saturday</a:t>
            </a:fld>
            <a:endParaRPr lang="zh-CN" altLang="en-US" sz="1800">
              <a:solidFill>
                <a:schemeClr val="tx1"/>
              </a:solidFill>
            </a:endParaRPr>
          </a:p>
        </p:txBody>
      </p:sp>
      <p:sp>
        <p:nvSpPr>
          <p:cNvPr id="5" name="页脚占位符 4">
            <a:extLst>
              <a:ext uri="{FF2B5EF4-FFF2-40B4-BE49-F238E27FC236}">
                <a16:creationId xmlns:a16="http://schemas.microsoft.com/office/drawing/2014/main" id="{10F31780-EC7C-447D-BEFA-F9EA3760F706}"/>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55017D04-5DFD-4EC8-A660-C4E4E186DDE6}"/>
              </a:ext>
            </a:extLst>
          </p:cNvPr>
          <p:cNvSpPr>
            <a:spLocks noGrp="1"/>
          </p:cNvSpPr>
          <p:nvPr>
            <p:ph type="sldNum" sz="quarter" idx="12"/>
          </p:nvPr>
        </p:nvSpPr>
        <p:spPr/>
        <p:txBody>
          <a:bodyPr/>
          <a:lstStyle>
            <a:lvl1pPr>
              <a:defRPr/>
            </a:lvl1pPr>
          </a:lstStyle>
          <a:p>
            <a:fld id="{7CCD1C44-4780-495E-852E-BD74CE18F60A}"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916123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8967E83-47E3-4940-9C82-69072237AE8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98EFFA3-1255-49EB-BD0E-88FE7BE26E22}"/>
              </a:ext>
            </a:extLst>
          </p:cNvPr>
          <p:cNvSpPr>
            <a:spLocks noGrp="1"/>
          </p:cNvSpPr>
          <p:nvPr>
            <p:ph sz="half" idx="1"/>
          </p:nvPr>
        </p:nvSpPr>
        <p:spPr>
          <a:xfrm>
            <a:off x="628650" y="1368425"/>
            <a:ext cx="3867150" cy="32639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20DDCB8E-A87C-4E14-8898-EAA232E5B5BE}"/>
              </a:ext>
            </a:extLst>
          </p:cNvPr>
          <p:cNvSpPr>
            <a:spLocks noGrp="1"/>
          </p:cNvSpPr>
          <p:nvPr>
            <p:ph sz="half" idx="2"/>
          </p:nvPr>
        </p:nvSpPr>
        <p:spPr>
          <a:xfrm>
            <a:off x="4648200" y="1368425"/>
            <a:ext cx="3867150" cy="32639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2112AD6B-CC96-402F-971D-5444EBE9C40A}"/>
              </a:ext>
            </a:extLst>
          </p:cNvPr>
          <p:cNvSpPr>
            <a:spLocks noGrp="1"/>
          </p:cNvSpPr>
          <p:nvPr>
            <p:ph type="dt" sz="half" idx="10"/>
          </p:nvPr>
        </p:nvSpPr>
        <p:spPr/>
        <p:txBody>
          <a:bodyPr/>
          <a:lstStyle>
            <a:lvl1pPr>
              <a:defRPr/>
            </a:lvl1pPr>
          </a:lstStyle>
          <a:p>
            <a:fld id="{797C91F9-E5C6-4715-8A26-14C173283E1A}" type="datetime1">
              <a:rPr lang="zh-CN" altLang="en-US"/>
              <a:pPr/>
              <a:t>2019/12/21 Saturday</a:t>
            </a:fld>
            <a:endParaRPr lang="zh-CN" altLang="en-US" sz="1800">
              <a:solidFill>
                <a:schemeClr val="tx1"/>
              </a:solidFill>
            </a:endParaRPr>
          </a:p>
        </p:txBody>
      </p:sp>
      <p:sp>
        <p:nvSpPr>
          <p:cNvPr id="6" name="页脚占位符 5">
            <a:extLst>
              <a:ext uri="{FF2B5EF4-FFF2-40B4-BE49-F238E27FC236}">
                <a16:creationId xmlns:a16="http://schemas.microsoft.com/office/drawing/2014/main" id="{DD361C91-4154-4DD1-9F1E-BD9F6B5FC1BD}"/>
              </a:ext>
            </a:extLst>
          </p:cNvPr>
          <p:cNvSpPr>
            <a:spLocks noGrp="1"/>
          </p:cNvSpPr>
          <p:nvPr>
            <p:ph type="ftr" sz="quarter" idx="11"/>
          </p:nvPr>
        </p:nvSpPr>
        <p:spPr/>
        <p:txBody>
          <a:bodyPr/>
          <a:lstStyle>
            <a:lvl1pPr>
              <a:defRPr/>
            </a:lvl1pPr>
          </a:lstStyle>
          <a:p>
            <a:endParaRPr lang="zh-CN" altLang="zh-CN"/>
          </a:p>
        </p:txBody>
      </p:sp>
      <p:sp>
        <p:nvSpPr>
          <p:cNvPr id="7" name="灯片编号占位符 6">
            <a:extLst>
              <a:ext uri="{FF2B5EF4-FFF2-40B4-BE49-F238E27FC236}">
                <a16:creationId xmlns:a16="http://schemas.microsoft.com/office/drawing/2014/main" id="{9D00D039-6293-4E25-A6F3-25CB70708AFA}"/>
              </a:ext>
            </a:extLst>
          </p:cNvPr>
          <p:cNvSpPr>
            <a:spLocks noGrp="1"/>
          </p:cNvSpPr>
          <p:nvPr>
            <p:ph type="sldNum" sz="quarter" idx="12"/>
          </p:nvPr>
        </p:nvSpPr>
        <p:spPr/>
        <p:txBody>
          <a:bodyPr/>
          <a:lstStyle>
            <a:lvl1pPr>
              <a:defRPr/>
            </a:lvl1pPr>
          </a:lstStyle>
          <a:p>
            <a:fld id="{70185F91-862D-4B4D-9848-E3EBA92154AD}"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1154779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83AE7F-861F-4058-9251-26507B0382A0}"/>
              </a:ext>
            </a:extLst>
          </p:cNvPr>
          <p:cNvSpPr>
            <a:spLocks noGrp="1"/>
          </p:cNvSpPr>
          <p:nvPr>
            <p:ph type="title"/>
          </p:nvPr>
        </p:nvSpPr>
        <p:spPr>
          <a:xfrm>
            <a:off x="630238" y="274638"/>
            <a:ext cx="7886700" cy="993775"/>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FE1E4F48-9701-43ED-A747-E7D1C0B5A969}"/>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BC4773F0-B2FC-4997-BB09-40A47313CEE8}"/>
              </a:ext>
            </a:extLst>
          </p:cNvPr>
          <p:cNvSpPr>
            <a:spLocks noGrp="1"/>
          </p:cNvSpPr>
          <p:nvPr>
            <p:ph sz="half" idx="2"/>
          </p:nvPr>
        </p:nvSpPr>
        <p:spPr>
          <a:xfrm>
            <a:off x="630238" y="1879600"/>
            <a:ext cx="3868737" cy="276225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9EC69C6C-6C07-49E1-82CB-A685800365C0}"/>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D76A0D2A-7123-4B6D-A1E7-6400B9C7057E}"/>
              </a:ext>
            </a:extLst>
          </p:cNvPr>
          <p:cNvSpPr>
            <a:spLocks noGrp="1"/>
          </p:cNvSpPr>
          <p:nvPr>
            <p:ph sz="quarter" idx="4"/>
          </p:nvPr>
        </p:nvSpPr>
        <p:spPr>
          <a:xfrm>
            <a:off x="4629150" y="1879600"/>
            <a:ext cx="3887788" cy="276225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B3189D15-DBA8-41A4-B02B-A8317BDDCC00}"/>
              </a:ext>
            </a:extLst>
          </p:cNvPr>
          <p:cNvSpPr>
            <a:spLocks noGrp="1"/>
          </p:cNvSpPr>
          <p:nvPr>
            <p:ph type="dt" sz="half" idx="10"/>
          </p:nvPr>
        </p:nvSpPr>
        <p:spPr/>
        <p:txBody>
          <a:bodyPr/>
          <a:lstStyle>
            <a:lvl1pPr>
              <a:defRPr/>
            </a:lvl1pPr>
          </a:lstStyle>
          <a:p>
            <a:fld id="{797C91F9-E5C6-4715-8A26-14C173283E1A}" type="datetime1">
              <a:rPr lang="zh-CN" altLang="en-US"/>
              <a:pPr/>
              <a:t>2019/12/21 Saturday</a:t>
            </a:fld>
            <a:endParaRPr lang="zh-CN" altLang="en-US" sz="1800">
              <a:solidFill>
                <a:schemeClr val="tx1"/>
              </a:solidFill>
            </a:endParaRPr>
          </a:p>
        </p:txBody>
      </p:sp>
      <p:sp>
        <p:nvSpPr>
          <p:cNvPr id="8" name="页脚占位符 7">
            <a:extLst>
              <a:ext uri="{FF2B5EF4-FFF2-40B4-BE49-F238E27FC236}">
                <a16:creationId xmlns:a16="http://schemas.microsoft.com/office/drawing/2014/main" id="{771FF2E6-42F0-44B4-87B2-45EF21E42A89}"/>
              </a:ext>
            </a:extLst>
          </p:cNvPr>
          <p:cNvSpPr>
            <a:spLocks noGrp="1"/>
          </p:cNvSpPr>
          <p:nvPr>
            <p:ph type="ftr" sz="quarter" idx="11"/>
          </p:nvPr>
        </p:nvSpPr>
        <p:spPr/>
        <p:txBody>
          <a:bodyPr/>
          <a:lstStyle>
            <a:lvl1pPr>
              <a:defRPr/>
            </a:lvl1pPr>
          </a:lstStyle>
          <a:p>
            <a:endParaRPr lang="zh-CN" altLang="zh-CN"/>
          </a:p>
        </p:txBody>
      </p:sp>
      <p:sp>
        <p:nvSpPr>
          <p:cNvPr id="9" name="灯片编号占位符 8">
            <a:extLst>
              <a:ext uri="{FF2B5EF4-FFF2-40B4-BE49-F238E27FC236}">
                <a16:creationId xmlns:a16="http://schemas.microsoft.com/office/drawing/2014/main" id="{98C15578-4046-42CF-BEA4-6E4F3BD415DB}"/>
              </a:ext>
            </a:extLst>
          </p:cNvPr>
          <p:cNvSpPr>
            <a:spLocks noGrp="1"/>
          </p:cNvSpPr>
          <p:nvPr>
            <p:ph type="sldNum" sz="quarter" idx="12"/>
          </p:nvPr>
        </p:nvSpPr>
        <p:spPr/>
        <p:txBody>
          <a:bodyPr/>
          <a:lstStyle>
            <a:lvl1pPr>
              <a:defRPr/>
            </a:lvl1pPr>
          </a:lstStyle>
          <a:p>
            <a:fld id="{E7D211ED-1F59-4226-B9CF-C0A88806C04D}"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1712574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634F39-18CF-4AFB-8793-2067498C85F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7A69572F-5B44-487E-B811-BD07564409CB}"/>
              </a:ext>
            </a:extLst>
          </p:cNvPr>
          <p:cNvSpPr>
            <a:spLocks noGrp="1"/>
          </p:cNvSpPr>
          <p:nvPr>
            <p:ph type="dt" sz="half" idx="10"/>
          </p:nvPr>
        </p:nvSpPr>
        <p:spPr/>
        <p:txBody>
          <a:bodyPr/>
          <a:lstStyle>
            <a:lvl1pPr>
              <a:defRPr/>
            </a:lvl1pPr>
          </a:lstStyle>
          <a:p>
            <a:fld id="{797C91F9-E5C6-4715-8A26-14C173283E1A}" type="datetime1">
              <a:rPr lang="zh-CN" altLang="en-US"/>
              <a:pPr/>
              <a:t>2019/12/21 Saturday</a:t>
            </a:fld>
            <a:endParaRPr lang="zh-CN" altLang="en-US" sz="1800">
              <a:solidFill>
                <a:schemeClr val="tx1"/>
              </a:solidFill>
            </a:endParaRPr>
          </a:p>
        </p:txBody>
      </p:sp>
      <p:sp>
        <p:nvSpPr>
          <p:cNvPr id="4" name="页脚占位符 3">
            <a:extLst>
              <a:ext uri="{FF2B5EF4-FFF2-40B4-BE49-F238E27FC236}">
                <a16:creationId xmlns:a16="http://schemas.microsoft.com/office/drawing/2014/main" id="{C273EEE3-40C2-4A65-99CB-2C84D5EE22C9}"/>
              </a:ext>
            </a:extLst>
          </p:cNvPr>
          <p:cNvSpPr>
            <a:spLocks noGrp="1"/>
          </p:cNvSpPr>
          <p:nvPr>
            <p:ph type="ftr" sz="quarter" idx="11"/>
          </p:nvPr>
        </p:nvSpPr>
        <p:spPr/>
        <p:txBody>
          <a:bodyPr/>
          <a:lstStyle>
            <a:lvl1pPr>
              <a:defRPr/>
            </a:lvl1pPr>
          </a:lstStyle>
          <a:p>
            <a:endParaRPr lang="zh-CN" altLang="zh-CN"/>
          </a:p>
        </p:txBody>
      </p:sp>
      <p:sp>
        <p:nvSpPr>
          <p:cNvPr id="5" name="灯片编号占位符 4">
            <a:extLst>
              <a:ext uri="{FF2B5EF4-FFF2-40B4-BE49-F238E27FC236}">
                <a16:creationId xmlns:a16="http://schemas.microsoft.com/office/drawing/2014/main" id="{B6C63CDB-9637-461A-8802-ACC9FF8FC48E}"/>
              </a:ext>
            </a:extLst>
          </p:cNvPr>
          <p:cNvSpPr>
            <a:spLocks noGrp="1"/>
          </p:cNvSpPr>
          <p:nvPr>
            <p:ph type="sldNum" sz="quarter" idx="12"/>
          </p:nvPr>
        </p:nvSpPr>
        <p:spPr/>
        <p:txBody>
          <a:bodyPr/>
          <a:lstStyle>
            <a:lvl1pPr>
              <a:defRPr/>
            </a:lvl1pPr>
          </a:lstStyle>
          <a:p>
            <a:fld id="{40B42048-FB11-459F-B07B-D4CAFAC74772}"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1854169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52EAB6C7-CC78-48CA-93D9-47DCD82901F6}"/>
              </a:ext>
            </a:extLst>
          </p:cNvPr>
          <p:cNvSpPr>
            <a:spLocks noGrp="1"/>
          </p:cNvSpPr>
          <p:nvPr>
            <p:ph type="dt" sz="half" idx="10"/>
          </p:nvPr>
        </p:nvSpPr>
        <p:spPr/>
        <p:txBody>
          <a:bodyPr/>
          <a:lstStyle>
            <a:lvl1pPr>
              <a:defRPr/>
            </a:lvl1pPr>
          </a:lstStyle>
          <a:p>
            <a:fld id="{797C91F9-E5C6-4715-8A26-14C173283E1A}" type="datetime1">
              <a:rPr lang="zh-CN" altLang="en-US"/>
              <a:pPr/>
              <a:t>2019/12/21 Saturday</a:t>
            </a:fld>
            <a:endParaRPr lang="zh-CN" altLang="en-US" sz="1800">
              <a:solidFill>
                <a:schemeClr val="tx1"/>
              </a:solidFill>
            </a:endParaRPr>
          </a:p>
        </p:txBody>
      </p:sp>
      <p:sp>
        <p:nvSpPr>
          <p:cNvPr id="3" name="页脚占位符 2">
            <a:extLst>
              <a:ext uri="{FF2B5EF4-FFF2-40B4-BE49-F238E27FC236}">
                <a16:creationId xmlns:a16="http://schemas.microsoft.com/office/drawing/2014/main" id="{CBD1BDF6-77E8-414D-BB20-DB5D2A43AEB3}"/>
              </a:ext>
            </a:extLst>
          </p:cNvPr>
          <p:cNvSpPr>
            <a:spLocks noGrp="1"/>
          </p:cNvSpPr>
          <p:nvPr>
            <p:ph type="ftr" sz="quarter" idx="11"/>
          </p:nvPr>
        </p:nvSpPr>
        <p:spPr/>
        <p:txBody>
          <a:bodyPr/>
          <a:lstStyle>
            <a:lvl1pPr>
              <a:defRPr/>
            </a:lvl1pPr>
          </a:lstStyle>
          <a:p>
            <a:endParaRPr lang="zh-CN" altLang="zh-CN"/>
          </a:p>
        </p:txBody>
      </p:sp>
      <p:sp>
        <p:nvSpPr>
          <p:cNvPr id="4" name="灯片编号占位符 3">
            <a:extLst>
              <a:ext uri="{FF2B5EF4-FFF2-40B4-BE49-F238E27FC236}">
                <a16:creationId xmlns:a16="http://schemas.microsoft.com/office/drawing/2014/main" id="{7EBE7665-CC79-46EC-A3CC-7B08536009B6}"/>
              </a:ext>
            </a:extLst>
          </p:cNvPr>
          <p:cNvSpPr>
            <a:spLocks noGrp="1"/>
          </p:cNvSpPr>
          <p:nvPr>
            <p:ph type="sldNum" sz="quarter" idx="12"/>
          </p:nvPr>
        </p:nvSpPr>
        <p:spPr/>
        <p:txBody>
          <a:bodyPr/>
          <a:lstStyle>
            <a:lvl1pPr>
              <a:defRPr/>
            </a:lvl1pPr>
          </a:lstStyle>
          <a:p>
            <a:fld id="{86088058-7C73-4234-8B03-1679301B302A}"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63195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71ACEF-B839-469B-9B43-0E54E2C7EE78}"/>
              </a:ext>
            </a:extLst>
          </p:cNvPr>
          <p:cNvSpPr>
            <a:spLocks noGrp="1"/>
          </p:cNvSpPr>
          <p:nvPr>
            <p:ph type="title"/>
          </p:nvPr>
        </p:nvSpPr>
        <p:spPr>
          <a:xfrm>
            <a:off x="630238" y="342900"/>
            <a:ext cx="2949575" cy="120015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FCB40F9F-21ED-4571-AD65-07A2053A3F33}"/>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E2F174A7-FF6B-482B-B3BF-6D6C252D0459}"/>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56F48EA7-1339-42A5-8099-65762C2C010F}"/>
              </a:ext>
            </a:extLst>
          </p:cNvPr>
          <p:cNvSpPr>
            <a:spLocks noGrp="1"/>
          </p:cNvSpPr>
          <p:nvPr>
            <p:ph type="dt" sz="half" idx="10"/>
          </p:nvPr>
        </p:nvSpPr>
        <p:spPr/>
        <p:txBody>
          <a:bodyPr/>
          <a:lstStyle>
            <a:lvl1pPr>
              <a:defRPr/>
            </a:lvl1pPr>
          </a:lstStyle>
          <a:p>
            <a:fld id="{797C91F9-E5C6-4715-8A26-14C173283E1A}" type="datetime1">
              <a:rPr lang="zh-CN" altLang="en-US"/>
              <a:pPr/>
              <a:t>2019/12/21 Saturday</a:t>
            </a:fld>
            <a:endParaRPr lang="zh-CN" altLang="en-US" sz="1800">
              <a:solidFill>
                <a:schemeClr val="tx1"/>
              </a:solidFill>
            </a:endParaRPr>
          </a:p>
        </p:txBody>
      </p:sp>
      <p:sp>
        <p:nvSpPr>
          <p:cNvPr id="6" name="页脚占位符 5">
            <a:extLst>
              <a:ext uri="{FF2B5EF4-FFF2-40B4-BE49-F238E27FC236}">
                <a16:creationId xmlns:a16="http://schemas.microsoft.com/office/drawing/2014/main" id="{F304D4BA-84CB-4735-B70E-F67D4E6B9714}"/>
              </a:ext>
            </a:extLst>
          </p:cNvPr>
          <p:cNvSpPr>
            <a:spLocks noGrp="1"/>
          </p:cNvSpPr>
          <p:nvPr>
            <p:ph type="ftr" sz="quarter" idx="11"/>
          </p:nvPr>
        </p:nvSpPr>
        <p:spPr/>
        <p:txBody>
          <a:bodyPr/>
          <a:lstStyle>
            <a:lvl1pPr>
              <a:defRPr/>
            </a:lvl1pPr>
          </a:lstStyle>
          <a:p>
            <a:endParaRPr lang="zh-CN" altLang="zh-CN"/>
          </a:p>
        </p:txBody>
      </p:sp>
      <p:sp>
        <p:nvSpPr>
          <p:cNvPr id="7" name="灯片编号占位符 6">
            <a:extLst>
              <a:ext uri="{FF2B5EF4-FFF2-40B4-BE49-F238E27FC236}">
                <a16:creationId xmlns:a16="http://schemas.microsoft.com/office/drawing/2014/main" id="{C101FC2A-C1EC-4B38-A456-A0D45DBA8883}"/>
              </a:ext>
            </a:extLst>
          </p:cNvPr>
          <p:cNvSpPr>
            <a:spLocks noGrp="1"/>
          </p:cNvSpPr>
          <p:nvPr>
            <p:ph type="sldNum" sz="quarter" idx="12"/>
          </p:nvPr>
        </p:nvSpPr>
        <p:spPr/>
        <p:txBody>
          <a:bodyPr/>
          <a:lstStyle>
            <a:lvl1pPr>
              <a:defRPr/>
            </a:lvl1pPr>
          </a:lstStyle>
          <a:p>
            <a:fld id="{716F6E3C-459B-4C21-8C95-53BCB3311892}"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651417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111A50-CC9F-474B-83A1-CF7271D8647D}"/>
              </a:ext>
            </a:extLst>
          </p:cNvPr>
          <p:cNvSpPr>
            <a:spLocks noGrp="1"/>
          </p:cNvSpPr>
          <p:nvPr>
            <p:ph type="title"/>
          </p:nvPr>
        </p:nvSpPr>
        <p:spPr>
          <a:xfrm>
            <a:off x="630238" y="342900"/>
            <a:ext cx="2949575" cy="120015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5B5C20AD-1DC2-4B02-93FA-FAAD08B2772F}"/>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F81AA67F-292B-425E-B652-F9E592571A65}"/>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5FCF1321-DAFC-4D27-B0D9-87E64B7BA723}"/>
              </a:ext>
            </a:extLst>
          </p:cNvPr>
          <p:cNvSpPr>
            <a:spLocks noGrp="1"/>
          </p:cNvSpPr>
          <p:nvPr>
            <p:ph type="dt" sz="half" idx="10"/>
          </p:nvPr>
        </p:nvSpPr>
        <p:spPr/>
        <p:txBody>
          <a:bodyPr/>
          <a:lstStyle>
            <a:lvl1pPr>
              <a:defRPr/>
            </a:lvl1pPr>
          </a:lstStyle>
          <a:p>
            <a:fld id="{797C91F9-E5C6-4715-8A26-14C173283E1A}" type="datetime1">
              <a:rPr lang="zh-CN" altLang="en-US"/>
              <a:pPr/>
              <a:t>2019/12/21 Saturday</a:t>
            </a:fld>
            <a:endParaRPr lang="zh-CN" altLang="en-US" sz="1800">
              <a:solidFill>
                <a:schemeClr val="tx1"/>
              </a:solidFill>
            </a:endParaRPr>
          </a:p>
        </p:txBody>
      </p:sp>
      <p:sp>
        <p:nvSpPr>
          <p:cNvPr id="6" name="页脚占位符 5">
            <a:extLst>
              <a:ext uri="{FF2B5EF4-FFF2-40B4-BE49-F238E27FC236}">
                <a16:creationId xmlns:a16="http://schemas.microsoft.com/office/drawing/2014/main" id="{1CB8EE46-C653-46ED-8AC1-2C13847F8AF3}"/>
              </a:ext>
            </a:extLst>
          </p:cNvPr>
          <p:cNvSpPr>
            <a:spLocks noGrp="1"/>
          </p:cNvSpPr>
          <p:nvPr>
            <p:ph type="ftr" sz="quarter" idx="11"/>
          </p:nvPr>
        </p:nvSpPr>
        <p:spPr/>
        <p:txBody>
          <a:bodyPr/>
          <a:lstStyle>
            <a:lvl1pPr>
              <a:defRPr/>
            </a:lvl1pPr>
          </a:lstStyle>
          <a:p>
            <a:endParaRPr lang="zh-CN" altLang="zh-CN"/>
          </a:p>
        </p:txBody>
      </p:sp>
      <p:sp>
        <p:nvSpPr>
          <p:cNvPr id="7" name="灯片编号占位符 6">
            <a:extLst>
              <a:ext uri="{FF2B5EF4-FFF2-40B4-BE49-F238E27FC236}">
                <a16:creationId xmlns:a16="http://schemas.microsoft.com/office/drawing/2014/main" id="{472A3E38-76EF-4C72-9343-9BDC7A889F2F}"/>
              </a:ext>
            </a:extLst>
          </p:cNvPr>
          <p:cNvSpPr>
            <a:spLocks noGrp="1"/>
          </p:cNvSpPr>
          <p:nvPr>
            <p:ph type="sldNum" sz="quarter" idx="12"/>
          </p:nvPr>
        </p:nvSpPr>
        <p:spPr/>
        <p:txBody>
          <a:bodyPr/>
          <a:lstStyle>
            <a:lvl1pPr>
              <a:defRPr/>
            </a:lvl1pPr>
          </a:lstStyle>
          <a:p>
            <a:fld id="{C21B6647-D322-4F95-9624-053B150D7641}"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1937642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DAD150E-2618-4622-929B-184D562BC8B4}"/>
              </a:ext>
            </a:extLst>
          </p:cNvPr>
          <p:cNvSpPr>
            <a:spLocks noGrp="1" noChangeArrowheads="1"/>
          </p:cNvSpPr>
          <p:nvPr>
            <p:ph type="title" idx="4294967295"/>
          </p:nvPr>
        </p:nvSpPr>
        <p:spPr bwMode="auto">
          <a:xfrm>
            <a:off x="628650" y="273050"/>
            <a:ext cx="7886700"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sym typeface="Calibri Light" panose="020F0302020204030204" pitchFamily="34" charset="0"/>
              </a:rPr>
              <a:t>单击此处编辑母版标题样式</a:t>
            </a:r>
          </a:p>
        </p:txBody>
      </p:sp>
      <p:sp>
        <p:nvSpPr>
          <p:cNvPr id="1027" name="Text Placeholder 2">
            <a:extLst>
              <a:ext uri="{FF2B5EF4-FFF2-40B4-BE49-F238E27FC236}">
                <a16:creationId xmlns:a16="http://schemas.microsoft.com/office/drawing/2014/main" id="{39D238DF-7359-4B66-A4F3-FA29CF47833B}"/>
              </a:ext>
            </a:extLst>
          </p:cNvPr>
          <p:cNvSpPr>
            <a:spLocks noGrp="1" noChangeArrowheads="1"/>
          </p:cNvSpPr>
          <p:nvPr>
            <p:ph type="body" idx="1"/>
          </p:nvPr>
        </p:nvSpPr>
        <p:spPr bwMode="auto">
          <a:xfrm>
            <a:off x="628650" y="1368425"/>
            <a:ext cx="7886700" cy="326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sym typeface="Calibri" panose="020F0502020204030204" pitchFamily="34" charset="0"/>
              </a:rPr>
              <a:t>单击此处编辑母版文本样式</a:t>
            </a:r>
          </a:p>
          <a:p>
            <a:pPr lvl="1"/>
            <a:r>
              <a:rPr lang="zh-CN" altLang="zh-CN">
                <a:sym typeface="Calibri" panose="020F0502020204030204" pitchFamily="34" charset="0"/>
              </a:rPr>
              <a:t>第二级</a:t>
            </a:r>
          </a:p>
          <a:p>
            <a:pPr lvl="2"/>
            <a:r>
              <a:rPr lang="zh-CN" altLang="zh-CN">
                <a:sym typeface="Calibri" panose="020F0502020204030204" pitchFamily="34" charset="0"/>
              </a:rPr>
              <a:t>第三级</a:t>
            </a:r>
          </a:p>
          <a:p>
            <a:pPr lvl="3"/>
            <a:r>
              <a:rPr lang="zh-CN" altLang="zh-CN">
                <a:sym typeface="Calibri" panose="020F0502020204030204" pitchFamily="34" charset="0"/>
              </a:rPr>
              <a:t>第四级</a:t>
            </a:r>
          </a:p>
          <a:p>
            <a:pPr lvl="4"/>
            <a:r>
              <a:rPr lang="zh-CN" altLang="zh-CN">
                <a:sym typeface="Calibri" panose="020F0502020204030204" pitchFamily="34" charset="0"/>
              </a:rPr>
              <a:t>第五级</a:t>
            </a:r>
          </a:p>
        </p:txBody>
      </p:sp>
      <p:sp>
        <p:nvSpPr>
          <p:cNvPr id="1028" name="Date Placeholder 3">
            <a:extLst>
              <a:ext uri="{FF2B5EF4-FFF2-40B4-BE49-F238E27FC236}">
                <a16:creationId xmlns:a16="http://schemas.microsoft.com/office/drawing/2014/main" id="{C1887C56-D55A-49DA-9BCE-BADEC187AD28}"/>
              </a:ext>
            </a:extLst>
          </p:cNvPr>
          <p:cNvSpPr>
            <a:spLocks noGrp="1" noChangeArrowheads="1"/>
          </p:cNvSpPr>
          <p:nvPr>
            <p:ph type="dt" sz="half" idx="2"/>
          </p:nvPr>
        </p:nvSpPr>
        <p:spPr bwMode="auto">
          <a:xfrm>
            <a:off x="628650" y="4767263"/>
            <a:ext cx="2057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900">
                <a:solidFill>
                  <a:srgbClr val="898989"/>
                </a:solidFill>
              </a:defRPr>
            </a:lvl1pPr>
          </a:lstStyle>
          <a:p>
            <a:fld id="{797C91F9-E5C6-4715-8A26-14C173283E1A}" type="datetime1">
              <a:rPr lang="zh-CN" altLang="en-US"/>
              <a:pPr/>
              <a:t>2019/12/21 Saturday</a:t>
            </a:fld>
            <a:endParaRPr lang="zh-CN" altLang="en-US" sz="1800">
              <a:solidFill>
                <a:schemeClr val="tx1"/>
              </a:solidFill>
            </a:endParaRPr>
          </a:p>
        </p:txBody>
      </p:sp>
      <p:sp>
        <p:nvSpPr>
          <p:cNvPr id="1029" name="Footer Placeholder 4">
            <a:extLst>
              <a:ext uri="{FF2B5EF4-FFF2-40B4-BE49-F238E27FC236}">
                <a16:creationId xmlns:a16="http://schemas.microsoft.com/office/drawing/2014/main" id="{212C9CAF-96AF-4E22-87DA-07AEB6B2C8C5}"/>
              </a:ext>
            </a:extLst>
          </p:cNvPr>
          <p:cNvSpPr>
            <a:spLocks noGrp="1" noChangeArrowheads="1"/>
          </p:cNvSpPr>
          <p:nvPr>
            <p:ph type="ftr" sz="quarter" idx="3"/>
          </p:nvPr>
        </p:nvSpPr>
        <p:spPr bwMode="auto">
          <a:xfrm>
            <a:off x="3028950" y="4767263"/>
            <a:ext cx="30861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900">
                <a:solidFill>
                  <a:srgbClr val="898989"/>
                </a:solidFill>
              </a:defRPr>
            </a:lvl1pPr>
          </a:lstStyle>
          <a:p>
            <a:endParaRPr lang="zh-CN" altLang="zh-CN"/>
          </a:p>
        </p:txBody>
      </p:sp>
      <p:sp>
        <p:nvSpPr>
          <p:cNvPr id="1030" name="Slide Number Placeholder 5">
            <a:extLst>
              <a:ext uri="{FF2B5EF4-FFF2-40B4-BE49-F238E27FC236}">
                <a16:creationId xmlns:a16="http://schemas.microsoft.com/office/drawing/2014/main" id="{3719E351-A555-4750-AA39-75683CD53FA7}"/>
              </a:ext>
            </a:extLst>
          </p:cNvPr>
          <p:cNvSpPr>
            <a:spLocks noGrp="1" noChangeArrowheads="1"/>
          </p:cNvSpPr>
          <p:nvPr>
            <p:ph type="sldNum" sz="quarter" idx="4"/>
          </p:nvPr>
        </p:nvSpPr>
        <p:spPr bwMode="auto">
          <a:xfrm>
            <a:off x="6457950" y="4767263"/>
            <a:ext cx="2057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fld id="{A1556A2D-BDD1-4C1A-8C8E-67AA54D63167}" type="slidenum">
              <a:rPr lang="zh-CN" altLang="en-US"/>
              <a:pPr/>
              <a:t>‹#›</a:t>
            </a:fld>
            <a:endParaRPr lang="zh-CN" altLang="en-US" sz="1800">
              <a:solidFill>
                <a:schemeClr val="tx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p:txStyles>
    <p:titleStyle>
      <a:lvl1pPr marL="685800" indent="-685800" algn="l" rtl="0" fontAlgn="base">
        <a:lnSpc>
          <a:spcPct val="90000"/>
        </a:lnSpc>
        <a:spcBef>
          <a:spcPct val="0"/>
        </a:spcBef>
        <a:spcAft>
          <a:spcPct val="0"/>
        </a:spcAft>
        <a:defRPr sz="3300" kern="1200">
          <a:solidFill>
            <a:schemeClr val="tx1"/>
          </a:solidFill>
          <a:latin typeface="+mj-lt"/>
          <a:ea typeface="+mj-ea"/>
          <a:cs typeface="+mj-cs"/>
          <a:sym typeface="Calibri Light" panose="020F0302020204030204" pitchFamily="34" charset="0"/>
        </a:defRPr>
      </a:lvl1pPr>
      <a:lvl2pPr marL="685800" indent="-685800" algn="l" rtl="0" fontAlgn="base">
        <a:lnSpc>
          <a:spcPct val="90000"/>
        </a:lnSpc>
        <a:spcBef>
          <a:spcPct val="0"/>
        </a:spcBef>
        <a:spcAft>
          <a:spcPct val="0"/>
        </a:spcAft>
        <a:defRPr sz="3300">
          <a:solidFill>
            <a:schemeClr val="tx1"/>
          </a:solidFill>
          <a:latin typeface="Calibri Light" panose="020F0302020204030204" pitchFamily="34" charset="0"/>
          <a:ea typeface="微软雅黑" panose="020B0503020204020204" pitchFamily="34" charset="-122"/>
          <a:sym typeface="Calibri Light" panose="020F0302020204030204" pitchFamily="34" charset="0"/>
        </a:defRPr>
      </a:lvl2pPr>
      <a:lvl3pPr marL="685800" indent="-685800" algn="l" rtl="0" fontAlgn="base">
        <a:lnSpc>
          <a:spcPct val="90000"/>
        </a:lnSpc>
        <a:spcBef>
          <a:spcPct val="0"/>
        </a:spcBef>
        <a:spcAft>
          <a:spcPct val="0"/>
        </a:spcAft>
        <a:defRPr sz="3300">
          <a:solidFill>
            <a:schemeClr val="tx1"/>
          </a:solidFill>
          <a:latin typeface="Calibri Light" panose="020F0302020204030204" pitchFamily="34" charset="0"/>
          <a:ea typeface="微软雅黑" panose="020B0503020204020204" pitchFamily="34" charset="-122"/>
          <a:sym typeface="Calibri Light" panose="020F0302020204030204" pitchFamily="34" charset="0"/>
        </a:defRPr>
      </a:lvl3pPr>
      <a:lvl4pPr marL="685800" indent="-685800" algn="l" rtl="0" fontAlgn="base">
        <a:lnSpc>
          <a:spcPct val="90000"/>
        </a:lnSpc>
        <a:spcBef>
          <a:spcPct val="0"/>
        </a:spcBef>
        <a:spcAft>
          <a:spcPct val="0"/>
        </a:spcAft>
        <a:defRPr sz="3300">
          <a:solidFill>
            <a:schemeClr val="tx1"/>
          </a:solidFill>
          <a:latin typeface="Calibri Light" panose="020F0302020204030204" pitchFamily="34" charset="0"/>
          <a:ea typeface="微软雅黑" panose="020B0503020204020204" pitchFamily="34" charset="-122"/>
          <a:sym typeface="Calibri Light" panose="020F0302020204030204" pitchFamily="34" charset="0"/>
        </a:defRPr>
      </a:lvl4pPr>
      <a:lvl5pPr marL="685800" indent="-685800" algn="l" rtl="0" fontAlgn="base">
        <a:lnSpc>
          <a:spcPct val="90000"/>
        </a:lnSpc>
        <a:spcBef>
          <a:spcPct val="0"/>
        </a:spcBef>
        <a:spcAft>
          <a:spcPct val="0"/>
        </a:spcAft>
        <a:defRPr sz="3300">
          <a:solidFill>
            <a:schemeClr val="tx1"/>
          </a:solidFill>
          <a:latin typeface="Calibri Light" panose="020F0302020204030204" pitchFamily="34" charset="0"/>
          <a:ea typeface="微软雅黑" panose="020B0503020204020204" pitchFamily="34" charset="-122"/>
          <a:sym typeface="Calibri Light" panose="020F0302020204030204" pitchFamily="34" charset="0"/>
        </a:defRPr>
      </a:lvl5pPr>
      <a:lvl6pPr marL="1143000" indent="-685800" algn="l" rtl="0" fontAlgn="base">
        <a:lnSpc>
          <a:spcPct val="90000"/>
        </a:lnSpc>
        <a:spcBef>
          <a:spcPct val="0"/>
        </a:spcBef>
        <a:spcAft>
          <a:spcPct val="0"/>
        </a:spcAft>
        <a:defRPr sz="3300">
          <a:solidFill>
            <a:schemeClr val="tx1"/>
          </a:solidFill>
          <a:latin typeface="Calibri Light" panose="020F0302020204030204" pitchFamily="34" charset="0"/>
          <a:ea typeface="微软雅黑" panose="020B0503020204020204" pitchFamily="34" charset="-122"/>
          <a:sym typeface="Calibri Light" panose="020F0302020204030204" pitchFamily="34" charset="0"/>
        </a:defRPr>
      </a:lvl6pPr>
      <a:lvl7pPr marL="1600200" indent="-685800" algn="l" rtl="0" fontAlgn="base">
        <a:lnSpc>
          <a:spcPct val="90000"/>
        </a:lnSpc>
        <a:spcBef>
          <a:spcPct val="0"/>
        </a:spcBef>
        <a:spcAft>
          <a:spcPct val="0"/>
        </a:spcAft>
        <a:defRPr sz="3300">
          <a:solidFill>
            <a:schemeClr val="tx1"/>
          </a:solidFill>
          <a:latin typeface="Calibri Light" panose="020F0302020204030204" pitchFamily="34" charset="0"/>
          <a:ea typeface="微软雅黑" panose="020B0503020204020204" pitchFamily="34" charset="-122"/>
          <a:sym typeface="Calibri Light" panose="020F0302020204030204" pitchFamily="34" charset="0"/>
        </a:defRPr>
      </a:lvl7pPr>
      <a:lvl8pPr marL="2057400" indent="-685800" algn="l" rtl="0" fontAlgn="base">
        <a:lnSpc>
          <a:spcPct val="90000"/>
        </a:lnSpc>
        <a:spcBef>
          <a:spcPct val="0"/>
        </a:spcBef>
        <a:spcAft>
          <a:spcPct val="0"/>
        </a:spcAft>
        <a:defRPr sz="3300">
          <a:solidFill>
            <a:schemeClr val="tx1"/>
          </a:solidFill>
          <a:latin typeface="Calibri Light" panose="020F0302020204030204" pitchFamily="34" charset="0"/>
          <a:ea typeface="微软雅黑" panose="020B0503020204020204" pitchFamily="34" charset="-122"/>
          <a:sym typeface="Calibri Light" panose="020F0302020204030204" pitchFamily="34" charset="0"/>
        </a:defRPr>
      </a:lvl8pPr>
      <a:lvl9pPr marL="2514600" indent="-685800" algn="l" rtl="0" fontAlgn="base">
        <a:lnSpc>
          <a:spcPct val="90000"/>
        </a:lnSpc>
        <a:spcBef>
          <a:spcPct val="0"/>
        </a:spcBef>
        <a:spcAft>
          <a:spcPct val="0"/>
        </a:spcAft>
        <a:defRPr sz="3300">
          <a:solidFill>
            <a:schemeClr val="tx1"/>
          </a:solidFill>
          <a:latin typeface="Calibri Light" panose="020F0302020204030204" pitchFamily="34" charset="0"/>
          <a:ea typeface="微软雅黑" panose="020B0503020204020204" pitchFamily="34" charset="-122"/>
          <a:sym typeface="Calibri Light" panose="020F030202020403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sym typeface="Calibri" panose="020F0502020204030204" pitchFamily="34" charset="0"/>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sym typeface="Calibri" panose="020F0502020204030204" pitchFamily="34" charset="0"/>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sym typeface="Calibri" panose="020F0502020204030204" pitchFamily="34" charset="0"/>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矩形 6">
            <a:extLst>
              <a:ext uri="{FF2B5EF4-FFF2-40B4-BE49-F238E27FC236}">
                <a16:creationId xmlns:a16="http://schemas.microsoft.com/office/drawing/2014/main" id="{8499AEE2-A38E-4277-8040-6D324435BB27}"/>
              </a:ext>
            </a:extLst>
          </p:cNvPr>
          <p:cNvSpPr>
            <a:spLocks noChangeArrowheads="1"/>
          </p:cNvSpPr>
          <p:nvPr/>
        </p:nvSpPr>
        <p:spPr bwMode="auto">
          <a:xfrm>
            <a:off x="0" y="0"/>
            <a:ext cx="9144000" cy="5143500"/>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endParaRPr>
          </a:p>
        </p:txBody>
      </p:sp>
      <p:grpSp>
        <p:nvGrpSpPr>
          <p:cNvPr id="3075" name="Group 3">
            <a:extLst>
              <a:ext uri="{FF2B5EF4-FFF2-40B4-BE49-F238E27FC236}">
                <a16:creationId xmlns:a16="http://schemas.microsoft.com/office/drawing/2014/main" id="{3190154B-5531-4AA5-9C98-33B63AC6D00F}"/>
              </a:ext>
            </a:extLst>
          </p:cNvPr>
          <p:cNvGrpSpPr>
            <a:grpSpLocks/>
          </p:cNvGrpSpPr>
          <p:nvPr/>
        </p:nvGrpSpPr>
        <p:grpSpPr bwMode="auto">
          <a:xfrm>
            <a:off x="3578225" y="1897063"/>
            <a:ext cx="2894013" cy="3155950"/>
            <a:chOff x="0" y="0"/>
            <a:chExt cx="2893860" cy="3155645"/>
          </a:xfrm>
        </p:grpSpPr>
        <p:sp>
          <p:nvSpPr>
            <p:cNvPr id="3076" name="矩形 14">
              <a:extLst>
                <a:ext uri="{FF2B5EF4-FFF2-40B4-BE49-F238E27FC236}">
                  <a16:creationId xmlns:a16="http://schemas.microsoft.com/office/drawing/2014/main" id="{5FF91AD9-7F70-437E-AE49-5874D5ED6C17}"/>
                </a:ext>
              </a:extLst>
            </p:cNvPr>
            <p:cNvSpPr>
              <a:spLocks noChangeArrowheads="1"/>
            </p:cNvSpPr>
            <p:nvPr/>
          </p:nvSpPr>
          <p:spPr bwMode="auto">
            <a:xfrm rot="2700000">
              <a:off x="648277" y="910062"/>
              <a:ext cx="2503541" cy="1987623"/>
            </a:xfrm>
            <a:prstGeom prst="rect">
              <a:avLst/>
            </a:prstGeom>
            <a:gradFill rotWithShape="1">
              <a:gsLst>
                <a:gs pos="0">
                  <a:srgbClr val="00517A"/>
                </a:gs>
                <a:gs pos="20000">
                  <a:srgbClr val="00517A"/>
                </a:gs>
                <a:gs pos="100000">
                  <a:srgbClr val="00517A"/>
                </a:gs>
              </a:gsLst>
              <a:lin ang="0" scaled="1"/>
            </a:gra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3077" name="椭圆 11">
              <a:extLst>
                <a:ext uri="{FF2B5EF4-FFF2-40B4-BE49-F238E27FC236}">
                  <a16:creationId xmlns:a16="http://schemas.microsoft.com/office/drawing/2014/main" id="{18665264-C4EA-45B9-A5EC-E2621E5FCDF0}"/>
                </a:ext>
              </a:extLst>
            </p:cNvPr>
            <p:cNvSpPr>
              <a:spLocks noChangeArrowheads="1"/>
            </p:cNvSpPr>
            <p:nvPr/>
          </p:nvSpPr>
          <p:spPr bwMode="auto">
            <a:xfrm>
              <a:off x="0" y="0"/>
              <a:ext cx="1987623" cy="1987623"/>
            </a:xfrm>
            <a:prstGeom prst="ellipse">
              <a:avLst/>
            </a:pr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3078" name="椭圆 13">
              <a:extLst>
                <a:ext uri="{FF2B5EF4-FFF2-40B4-BE49-F238E27FC236}">
                  <a16:creationId xmlns:a16="http://schemas.microsoft.com/office/drawing/2014/main" id="{FA47741F-188C-47DC-A73A-538736C531E9}"/>
                </a:ext>
              </a:extLst>
            </p:cNvPr>
            <p:cNvSpPr>
              <a:spLocks noChangeArrowheads="1"/>
            </p:cNvSpPr>
            <p:nvPr/>
          </p:nvSpPr>
          <p:spPr bwMode="auto">
            <a:xfrm>
              <a:off x="137272" y="137272"/>
              <a:ext cx="1713078" cy="1713078"/>
            </a:xfrm>
            <a:prstGeom prst="ellipse">
              <a:avLst/>
            </a:prstGeom>
            <a:solidFill>
              <a:srgbClr val="0080A8"/>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sp>
        <p:nvSpPr>
          <p:cNvPr id="3079" name="矩形 15">
            <a:extLst>
              <a:ext uri="{FF2B5EF4-FFF2-40B4-BE49-F238E27FC236}">
                <a16:creationId xmlns:a16="http://schemas.microsoft.com/office/drawing/2014/main" id="{521E3D2B-EE5E-42AE-8E3C-B440D184614D}"/>
              </a:ext>
            </a:extLst>
          </p:cNvPr>
          <p:cNvSpPr>
            <a:spLocks noChangeArrowheads="1"/>
          </p:cNvSpPr>
          <p:nvPr/>
        </p:nvSpPr>
        <p:spPr bwMode="auto">
          <a:xfrm>
            <a:off x="0" y="679450"/>
            <a:ext cx="9144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SLIDE MASTER TITLE HERE</a:t>
            </a:r>
            <a:endParaRPr lang="zh-CN" altLang="en-US" sz="40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080" name="矩形 18">
            <a:extLst>
              <a:ext uri="{FF2B5EF4-FFF2-40B4-BE49-F238E27FC236}">
                <a16:creationId xmlns:a16="http://schemas.microsoft.com/office/drawing/2014/main" id="{342A1A99-BA07-4B21-B8C5-B443145373B9}"/>
              </a:ext>
            </a:extLst>
          </p:cNvPr>
          <p:cNvSpPr>
            <a:spLocks noChangeArrowheads="1"/>
          </p:cNvSpPr>
          <p:nvPr/>
        </p:nvSpPr>
        <p:spPr bwMode="auto">
          <a:xfrm>
            <a:off x="0" y="4198938"/>
            <a:ext cx="91440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1600">
                <a:solidFill>
                  <a:srgbClr val="000000"/>
                </a:solidFill>
                <a:ea typeface="微软雅黑" panose="020B0503020204020204" pitchFamily="34" charset="-122"/>
              </a:rPr>
              <a:t>PLEASE ADD YOUR COMPANY NAME OR NAME HERE</a:t>
            </a:r>
            <a:endParaRPr lang="zh-CN" altLang="en-US" sz="1600">
              <a:solidFill>
                <a:srgbClr val="000000"/>
              </a:solidFill>
              <a:ea typeface="微软雅黑" panose="020B0503020204020204" pitchFamily="34" charset="-122"/>
            </a:endParaRPr>
          </a:p>
        </p:txBody>
      </p:sp>
      <p:sp>
        <p:nvSpPr>
          <p:cNvPr id="3081" name="矩形 20">
            <a:extLst>
              <a:ext uri="{FF2B5EF4-FFF2-40B4-BE49-F238E27FC236}">
                <a16:creationId xmlns:a16="http://schemas.microsoft.com/office/drawing/2014/main" id="{28CC65A6-72E6-4A26-9F71-83425BD96783}"/>
              </a:ext>
            </a:extLst>
          </p:cNvPr>
          <p:cNvSpPr>
            <a:spLocks noChangeArrowheads="1"/>
          </p:cNvSpPr>
          <p:nvPr/>
        </p:nvSpPr>
        <p:spPr bwMode="auto">
          <a:xfrm>
            <a:off x="0" y="1671638"/>
            <a:ext cx="144463" cy="1800225"/>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3082" name="矩形 24">
            <a:extLst>
              <a:ext uri="{FF2B5EF4-FFF2-40B4-BE49-F238E27FC236}">
                <a16:creationId xmlns:a16="http://schemas.microsoft.com/office/drawing/2014/main" id="{BCCE518D-3F2C-48F3-B419-E57BCF31C232}"/>
              </a:ext>
            </a:extLst>
          </p:cNvPr>
          <p:cNvSpPr>
            <a:spLocks noChangeArrowheads="1"/>
          </p:cNvSpPr>
          <p:nvPr/>
        </p:nvSpPr>
        <p:spPr bwMode="auto">
          <a:xfrm>
            <a:off x="139700" y="1671638"/>
            <a:ext cx="144463" cy="1800225"/>
          </a:xfrm>
          <a:prstGeom prst="rect">
            <a:avLst/>
          </a:prstGeom>
          <a:solidFill>
            <a:srgbClr val="00517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3083" name="矩形 25">
            <a:extLst>
              <a:ext uri="{FF2B5EF4-FFF2-40B4-BE49-F238E27FC236}">
                <a16:creationId xmlns:a16="http://schemas.microsoft.com/office/drawing/2014/main" id="{F8E73BF7-2F08-4F6C-9AA3-26BA08ECAF4A}"/>
              </a:ext>
            </a:extLst>
          </p:cNvPr>
          <p:cNvSpPr>
            <a:spLocks noChangeArrowheads="1"/>
          </p:cNvSpPr>
          <p:nvPr/>
        </p:nvSpPr>
        <p:spPr bwMode="auto">
          <a:xfrm>
            <a:off x="8870950" y="1671638"/>
            <a:ext cx="144463" cy="1800225"/>
          </a:xfrm>
          <a:prstGeom prst="rect">
            <a:avLst/>
          </a:prstGeom>
          <a:solidFill>
            <a:srgbClr val="00517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3084" name="矩形 26">
            <a:extLst>
              <a:ext uri="{FF2B5EF4-FFF2-40B4-BE49-F238E27FC236}">
                <a16:creationId xmlns:a16="http://schemas.microsoft.com/office/drawing/2014/main" id="{84DFE415-91A2-4B73-981E-B4977BC0446B}"/>
              </a:ext>
            </a:extLst>
          </p:cNvPr>
          <p:cNvSpPr>
            <a:spLocks noChangeArrowheads="1"/>
          </p:cNvSpPr>
          <p:nvPr/>
        </p:nvSpPr>
        <p:spPr bwMode="auto">
          <a:xfrm>
            <a:off x="9012238" y="1671638"/>
            <a:ext cx="144462" cy="1800225"/>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pic>
        <p:nvPicPr>
          <p:cNvPr id="3085" name="图片 249">
            <a:extLst>
              <a:ext uri="{FF2B5EF4-FFF2-40B4-BE49-F238E27FC236}">
                <a16:creationId xmlns:a16="http://schemas.microsoft.com/office/drawing/2014/main" id="{B53989E6-DA63-434A-96B9-4FC8AB6D1D61}"/>
              </a:ext>
            </a:extLst>
          </p:cNvPr>
          <p:cNvPicPr preferRelativeResize="0">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40125" y="1830388"/>
            <a:ext cx="1971675" cy="1914525"/>
          </a:xfrm>
          <a:custGeom>
            <a:avLst/>
            <a:gdLst>
              <a:gd name="T0" fmla="*/ 0 w 1971210"/>
              <a:gd name="T1" fmla="*/ 0 h 1914441"/>
              <a:gd name="T2" fmla="*/ 1971210 w 1971210"/>
              <a:gd name="T3" fmla="*/ 0 h 1914441"/>
              <a:gd name="T4" fmla="*/ 1971210 w 1971210"/>
              <a:gd name="T5" fmla="*/ 1202660 h 1914441"/>
              <a:gd name="T6" fmla="*/ 1874584 w 1971210"/>
              <a:gd name="T7" fmla="*/ 1202660 h 1914441"/>
              <a:gd name="T8" fmla="*/ 1870331 w 1971210"/>
              <a:gd name="T9" fmla="*/ 1230524 h 1914441"/>
              <a:gd name="T10" fmla="*/ 1031194 w 1971210"/>
              <a:gd name="T11" fmla="*/ 1914441 h 1914441"/>
              <a:gd name="T12" fmla="*/ 192057 w 1971210"/>
              <a:gd name="T13" fmla="*/ 1230524 h 1914441"/>
              <a:gd name="T14" fmla="*/ 187804 w 1971210"/>
              <a:gd name="T15" fmla="*/ 1202660 h 1914441"/>
              <a:gd name="T16" fmla="*/ 0 w 1971210"/>
              <a:gd name="T17" fmla="*/ 1202660 h 1914441"/>
              <a:gd name="T18" fmla="*/ 0 w 1971210"/>
              <a:gd name="T19" fmla="*/ 0 h 1914441"/>
              <a:gd name="T20" fmla="*/ 1971210 w 1971210"/>
              <a:gd name="T21" fmla="*/ 1914441 h 1914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T18" t="T19" r="T20" b="T21"/>
            <a:pathLst>
              <a:path w="1971210" h="1914441">
                <a:moveTo>
                  <a:pt x="0" y="0"/>
                </a:moveTo>
                <a:lnTo>
                  <a:pt x="1971210" y="0"/>
                </a:lnTo>
                <a:lnTo>
                  <a:pt x="1971210" y="1202660"/>
                </a:lnTo>
                <a:lnTo>
                  <a:pt x="1874584" y="1202660"/>
                </a:lnTo>
                <a:lnTo>
                  <a:pt x="1870331" y="1230524"/>
                </a:lnTo>
                <a:cubicBezTo>
                  <a:pt x="1790462" y="1620835"/>
                  <a:pt x="1445116" y="1914441"/>
                  <a:pt x="1031194" y="1914441"/>
                </a:cubicBezTo>
                <a:cubicBezTo>
                  <a:pt x="617273" y="1914441"/>
                  <a:pt x="271926" y="1620835"/>
                  <a:pt x="192057" y="1230524"/>
                </a:cubicBezTo>
                <a:lnTo>
                  <a:pt x="187804" y="1202660"/>
                </a:lnTo>
                <a:lnTo>
                  <a:pt x="0" y="120266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a:extLst>
              <a:ext uri="{FF2B5EF4-FFF2-40B4-BE49-F238E27FC236}">
                <a16:creationId xmlns:a16="http://schemas.microsoft.com/office/drawing/2014/main" id="{70736A2C-A380-4EEA-A4CC-40DEFFB87E03}"/>
              </a:ext>
            </a:extLst>
          </p:cNvPr>
          <p:cNvGrpSpPr>
            <a:grpSpLocks/>
          </p:cNvGrpSpPr>
          <p:nvPr/>
        </p:nvGrpSpPr>
        <p:grpSpPr bwMode="auto">
          <a:xfrm>
            <a:off x="0" y="0"/>
            <a:ext cx="9144000" cy="5143500"/>
            <a:chOff x="0" y="0"/>
            <a:chExt cx="9144000" cy="5143502"/>
          </a:xfrm>
        </p:grpSpPr>
        <p:sp>
          <p:nvSpPr>
            <p:cNvPr id="13315" name="平行四边形 190">
              <a:extLst>
                <a:ext uri="{FF2B5EF4-FFF2-40B4-BE49-F238E27FC236}">
                  <a16:creationId xmlns:a16="http://schemas.microsoft.com/office/drawing/2014/main" id="{63FA98DB-E09B-49AC-93AB-235274603DBA}"/>
                </a:ext>
              </a:extLst>
            </p:cNvPr>
            <p:cNvSpPr>
              <a:spLocks noChangeArrowheads="1"/>
            </p:cNvSpPr>
            <p:nvPr/>
          </p:nvSpPr>
          <p:spPr bwMode="auto">
            <a:xfrm rot="16200000">
              <a:off x="4793456" y="-221454"/>
              <a:ext cx="4129089" cy="4571997"/>
            </a:xfrm>
            <a:prstGeom prst="parallelogram">
              <a:avLst>
                <a:gd name="adj" fmla="val 37685"/>
              </a:avLst>
            </a:prstGeom>
            <a:solidFill>
              <a:srgbClr val="F2F2F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3316" name="任意多边形 226">
              <a:extLst>
                <a:ext uri="{FF2B5EF4-FFF2-40B4-BE49-F238E27FC236}">
                  <a16:creationId xmlns:a16="http://schemas.microsoft.com/office/drawing/2014/main" id="{4835D911-A10F-4DF9-95E4-0874116BD59A}"/>
                </a:ext>
              </a:extLst>
            </p:cNvPr>
            <p:cNvSpPr>
              <a:spLocks noChangeArrowheads="1"/>
            </p:cNvSpPr>
            <p:nvPr/>
          </p:nvSpPr>
          <p:spPr bwMode="auto">
            <a:xfrm>
              <a:off x="0" y="2573101"/>
              <a:ext cx="9144000" cy="2570401"/>
            </a:xfrm>
            <a:custGeom>
              <a:avLst/>
              <a:gdLst>
                <a:gd name="T0" fmla="*/ 0 w 9144000"/>
                <a:gd name="T1" fmla="*/ 1560751 h 2570401"/>
                <a:gd name="T2" fmla="*/ 9144000 w 9144000"/>
                <a:gd name="T3" fmla="*/ 1560751 h 2570401"/>
                <a:gd name="T4" fmla="*/ 9144000 w 9144000"/>
                <a:gd name="T5" fmla="*/ 2570401 h 2570401"/>
                <a:gd name="T6" fmla="*/ 0 w 9144000"/>
                <a:gd name="T7" fmla="*/ 2570401 h 2570401"/>
                <a:gd name="T8" fmla="*/ 4572000 w 9144000"/>
                <a:gd name="T9" fmla="*/ 0 h 2570401"/>
                <a:gd name="T10" fmla="*/ 9144000 w 9144000"/>
                <a:gd name="T11" fmla="*/ 1560750 h 2570401"/>
                <a:gd name="T12" fmla="*/ 0 w 9144000"/>
                <a:gd name="T13" fmla="*/ 1560750 h 2570401"/>
                <a:gd name="T14" fmla="*/ 0 60000 65536"/>
                <a:gd name="T15" fmla="*/ 0 60000 65536"/>
                <a:gd name="T16" fmla="*/ 0 60000 65536"/>
                <a:gd name="T17" fmla="*/ 0 60000 65536"/>
                <a:gd name="T18" fmla="*/ 0 60000 65536"/>
                <a:gd name="T19" fmla="*/ 0 60000 65536"/>
                <a:gd name="T20" fmla="*/ 0 60000 65536"/>
                <a:gd name="T21" fmla="*/ 0 w 9144000"/>
                <a:gd name="T22" fmla="*/ 0 h 2570401"/>
                <a:gd name="T23" fmla="*/ 9144000 w 9144000"/>
                <a:gd name="T24" fmla="*/ 2570401 h 25704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144000" h="2570401">
                  <a:moveTo>
                    <a:pt x="0" y="1560751"/>
                  </a:moveTo>
                  <a:lnTo>
                    <a:pt x="9144000" y="1560751"/>
                  </a:lnTo>
                  <a:lnTo>
                    <a:pt x="9144000" y="2570401"/>
                  </a:lnTo>
                  <a:lnTo>
                    <a:pt x="0" y="2570401"/>
                  </a:lnTo>
                  <a:close/>
                  <a:moveTo>
                    <a:pt x="4572000" y="0"/>
                  </a:moveTo>
                  <a:lnTo>
                    <a:pt x="9144000" y="1560750"/>
                  </a:lnTo>
                  <a:lnTo>
                    <a:pt x="0" y="1560750"/>
                  </a:lnTo>
                  <a:close/>
                </a:path>
              </a:pathLst>
            </a:cu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3317" name="直角三角形 228">
              <a:extLst>
                <a:ext uri="{FF2B5EF4-FFF2-40B4-BE49-F238E27FC236}">
                  <a16:creationId xmlns:a16="http://schemas.microsoft.com/office/drawing/2014/main" id="{8CB004CB-9E2E-4F00-91A3-CB2C6E591672}"/>
                </a:ext>
              </a:extLst>
            </p:cNvPr>
            <p:cNvSpPr>
              <a:spLocks noChangeArrowheads="1"/>
            </p:cNvSpPr>
            <p:nvPr/>
          </p:nvSpPr>
          <p:spPr bwMode="auto">
            <a:xfrm rot="5400000">
              <a:off x="1506655" y="-1506654"/>
              <a:ext cx="1558687" cy="4572000"/>
            </a:xfrm>
            <a:prstGeom prst="rtTriangle">
              <a:avLst/>
            </a:prstGeom>
            <a:solidFill>
              <a:srgbClr val="F2F2F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3318" name="Group 6">
            <a:extLst>
              <a:ext uri="{FF2B5EF4-FFF2-40B4-BE49-F238E27FC236}">
                <a16:creationId xmlns:a16="http://schemas.microsoft.com/office/drawing/2014/main" id="{1853A955-B1F9-431F-A946-E25E0334DABB}"/>
              </a:ext>
            </a:extLst>
          </p:cNvPr>
          <p:cNvGrpSpPr>
            <a:grpSpLocks/>
          </p:cNvGrpSpPr>
          <p:nvPr/>
        </p:nvGrpSpPr>
        <p:grpSpPr bwMode="auto">
          <a:xfrm>
            <a:off x="1957388" y="3943350"/>
            <a:ext cx="5100637" cy="693738"/>
            <a:chOff x="0" y="0"/>
            <a:chExt cx="5100100" cy="692497"/>
          </a:xfrm>
        </p:grpSpPr>
        <p:sp>
          <p:nvSpPr>
            <p:cNvPr id="13319" name="矩形 229">
              <a:extLst>
                <a:ext uri="{FF2B5EF4-FFF2-40B4-BE49-F238E27FC236}">
                  <a16:creationId xmlns:a16="http://schemas.microsoft.com/office/drawing/2014/main" id="{F8B6154B-5BE1-4E9E-BBDC-193585D86462}"/>
                </a:ext>
              </a:extLst>
            </p:cNvPr>
            <p:cNvSpPr>
              <a:spLocks noChangeArrowheads="1"/>
            </p:cNvSpPr>
            <p:nvPr/>
          </p:nvSpPr>
          <p:spPr bwMode="auto">
            <a:xfrm>
              <a:off x="0" y="83370"/>
              <a:ext cx="1760418" cy="338554"/>
            </a:xfrm>
            <a:prstGeom prst="rect">
              <a:avLst/>
            </a:prstGeom>
            <a:solidFill>
              <a:srgbClr val="003F5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13320" name="矩形 230">
              <a:extLst>
                <a:ext uri="{FF2B5EF4-FFF2-40B4-BE49-F238E27FC236}">
                  <a16:creationId xmlns:a16="http://schemas.microsoft.com/office/drawing/2014/main" id="{34CF5A74-9259-4E05-B4B7-D2BC64C49F36}"/>
                </a:ext>
              </a:extLst>
            </p:cNvPr>
            <p:cNvSpPr>
              <a:spLocks noChangeArrowheads="1"/>
            </p:cNvSpPr>
            <p:nvPr/>
          </p:nvSpPr>
          <p:spPr bwMode="auto">
            <a:xfrm>
              <a:off x="1799690" y="0"/>
              <a:ext cx="3300410"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a:t>
              </a:r>
              <a:endParaRPr lang="zh-CN" altLang="en-US">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3321" name="Group 9">
            <a:extLst>
              <a:ext uri="{FF2B5EF4-FFF2-40B4-BE49-F238E27FC236}">
                <a16:creationId xmlns:a16="http://schemas.microsoft.com/office/drawing/2014/main" id="{488ECDB0-4731-4DA2-8A6E-B5B11B476807}"/>
              </a:ext>
            </a:extLst>
          </p:cNvPr>
          <p:cNvGrpSpPr>
            <a:grpSpLocks/>
          </p:cNvGrpSpPr>
          <p:nvPr/>
        </p:nvGrpSpPr>
        <p:grpSpPr bwMode="auto">
          <a:xfrm>
            <a:off x="568325" y="1050925"/>
            <a:ext cx="2582863" cy="1273175"/>
            <a:chOff x="0" y="0"/>
            <a:chExt cx="2583656" cy="1273363"/>
          </a:xfrm>
        </p:grpSpPr>
        <p:sp>
          <p:nvSpPr>
            <p:cNvPr id="13322" name="矩形 245">
              <a:extLst>
                <a:ext uri="{FF2B5EF4-FFF2-40B4-BE49-F238E27FC236}">
                  <a16:creationId xmlns:a16="http://schemas.microsoft.com/office/drawing/2014/main" id="{8DDB33F2-67B9-40D7-A6D6-3F7101DD88E6}"/>
                </a:ext>
              </a:extLst>
            </p:cNvPr>
            <p:cNvSpPr>
              <a:spLocks noChangeArrowheads="1"/>
            </p:cNvSpPr>
            <p:nvPr/>
          </p:nvSpPr>
          <p:spPr bwMode="auto">
            <a:xfrm>
              <a:off x="411619" y="0"/>
              <a:ext cx="1760418" cy="338554"/>
            </a:xfrm>
            <a:prstGeom prst="rect">
              <a:avLst/>
            </a:prstGeom>
            <a:solidFill>
              <a:srgbClr val="FFC10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13323" name="矩形 246">
              <a:extLst>
                <a:ext uri="{FF2B5EF4-FFF2-40B4-BE49-F238E27FC236}">
                  <a16:creationId xmlns:a16="http://schemas.microsoft.com/office/drawing/2014/main" id="{03926D00-0E4C-443C-830A-407FAB45C024}"/>
                </a:ext>
              </a:extLst>
            </p:cNvPr>
            <p:cNvSpPr>
              <a:spLocks noChangeArrowheads="1"/>
            </p:cNvSpPr>
            <p:nvPr/>
          </p:nvSpPr>
          <p:spPr bwMode="auto">
            <a:xfrm>
              <a:off x="0" y="380811"/>
              <a:ext cx="2583656"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3324" name="Group 12">
            <a:extLst>
              <a:ext uri="{FF2B5EF4-FFF2-40B4-BE49-F238E27FC236}">
                <a16:creationId xmlns:a16="http://schemas.microsoft.com/office/drawing/2014/main" id="{6EB65716-708F-4281-994B-6ED86776E57F}"/>
              </a:ext>
            </a:extLst>
          </p:cNvPr>
          <p:cNvGrpSpPr>
            <a:grpSpLocks/>
          </p:cNvGrpSpPr>
          <p:nvPr/>
        </p:nvGrpSpPr>
        <p:grpSpPr bwMode="auto">
          <a:xfrm>
            <a:off x="6029325" y="1050925"/>
            <a:ext cx="2584450" cy="1273175"/>
            <a:chOff x="0" y="0"/>
            <a:chExt cx="2583656" cy="1273363"/>
          </a:xfrm>
        </p:grpSpPr>
        <p:sp>
          <p:nvSpPr>
            <p:cNvPr id="13325" name="矩形 248">
              <a:extLst>
                <a:ext uri="{FF2B5EF4-FFF2-40B4-BE49-F238E27FC236}">
                  <a16:creationId xmlns:a16="http://schemas.microsoft.com/office/drawing/2014/main" id="{920B238C-9547-4CCC-BD48-F6D30CCE82E1}"/>
                </a:ext>
              </a:extLst>
            </p:cNvPr>
            <p:cNvSpPr>
              <a:spLocks noChangeArrowheads="1"/>
            </p:cNvSpPr>
            <p:nvPr/>
          </p:nvSpPr>
          <p:spPr bwMode="auto">
            <a:xfrm>
              <a:off x="411619" y="0"/>
              <a:ext cx="1760418" cy="338554"/>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13326" name="矩形 249">
              <a:extLst>
                <a:ext uri="{FF2B5EF4-FFF2-40B4-BE49-F238E27FC236}">
                  <a16:creationId xmlns:a16="http://schemas.microsoft.com/office/drawing/2014/main" id="{D0A7BF77-0169-4CF3-9324-85EEFB1E701D}"/>
                </a:ext>
              </a:extLst>
            </p:cNvPr>
            <p:cNvSpPr>
              <a:spLocks noChangeArrowheads="1"/>
            </p:cNvSpPr>
            <p:nvPr/>
          </p:nvSpPr>
          <p:spPr bwMode="auto">
            <a:xfrm>
              <a:off x="0" y="380811"/>
              <a:ext cx="2583656"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3327" name="Group 15">
            <a:extLst>
              <a:ext uri="{FF2B5EF4-FFF2-40B4-BE49-F238E27FC236}">
                <a16:creationId xmlns:a16="http://schemas.microsoft.com/office/drawing/2014/main" id="{AE7CE048-9892-4469-8B33-98EA94147A21}"/>
              </a:ext>
            </a:extLst>
          </p:cNvPr>
          <p:cNvGrpSpPr>
            <a:grpSpLocks/>
          </p:cNvGrpSpPr>
          <p:nvPr/>
        </p:nvGrpSpPr>
        <p:grpSpPr bwMode="auto">
          <a:xfrm>
            <a:off x="3387725" y="-12700"/>
            <a:ext cx="2368550" cy="3770313"/>
            <a:chOff x="0" y="0"/>
            <a:chExt cx="2366963" cy="3770963"/>
          </a:xfrm>
        </p:grpSpPr>
        <p:grpSp>
          <p:nvGrpSpPr>
            <p:cNvPr id="13328" name="Group 16">
              <a:extLst>
                <a:ext uri="{FF2B5EF4-FFF2-40B4-BE49-F238E27FC236}">
                  <a16:creationId xmlns:a16="http://schemas.microsoft.com/office/drawing/2014/main" id="{B69D89EC-B60D-4FAA-A68B-B454A3360C00}"/>
                </a:ext>
              </a:extLst>
            </p:cNvPr>
            <p:cNvGrpSpPr>
              <a:grpSpLocks/>
            </p:cNvGrpSpPr>
            <p:nvPr/>
          </p:nvGrpSpPr>
          <p:grpSpPr bwMode="auto">
            <a:xfrm>
              <a:off x="0" y="1404000"/>
              <a:ext cx="2366963" cy="2366963"/>
              <a:chOff x="0" y="0"/>
              <a:chExt cx="1895475" cy="1895475"/>
            </a:xfrm>
          </p:grpSpPr>
          <p:sp>
            <p:nvSpPr>
              <p:cNvPr id="13329" name="饼形 191">
                <a:extLst>
                  <a:ext uri="{FF2B5EF4-FFF2-40B4-BE49-F238E27FC236}">
                    <a16:creationId xmlns:a16="http://schemas.microsoft.com/office/drawing/2014/main" id="{524AC647-8325-4DA6-90E6-F8C0782579BD}"/>
                  </a:ext>
                </a:extLst>
              </p:cNvPr>
              <p:cNvSpPr>
                <a:spLocks noChangeArrowheads="1"/>
              </p:cNvSpPr>
              <p:nvPr/>
            </p:nvSpPr>
            <p:spPr bwMode="auto">
              <a:xfrm>
                <a:off x="0" y="0"/>
                <a:ext cx="1895475" cy="1895475"/>
              </a:xfrm>
              <a:custGeom>
                <a:avLst/>
                <a:gdLst/>
                <a:ahLst/>
                <a:cxnLst/>
                <a:rect l="0" t="0" r="0" b="0"/>
                <a:pathLst/>
              </a:cu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3330" name="饼形 231">
                <a:extLst>
                  <a:ext uri="{FF2B5EF4-FFF2-40B4-BE49-F238E27FC236}">
                    <a16:creationId xmlns:a16="http://schemas.microsoft.com/office/drawing/2014/main" id="{4F9FC5C5-9496-487F-9446-1EC4B81A937C}"/>
                  </a:ext>
                </a:extLst>
              </p:cNvPr>
              <p:cNvSpPr>
                <a:spLocks noChangeArrowheads="1"/>
              </p:cNvSpPr>
              <p:nvPr/>
            </p:nvSpPr>
            <p:spPr bwMode="auto">
              <a:xfrm>
                <a:off x="0" y="0"/>
                <a:ext cx="1895475" cy="1895475"/>
              </a:xfrm>
              <a:custGeom>
                <a:avLst/>
                <a:gdLst/>
                <a:ahLst/>
                <a:cxnLst/>
                <a:rect l="0" t="0" r="0" b="0"/>
                <a:pathLst/>
              </a:custGeom>
              <a:solidFill>
                <a:srgbClr val="FFC10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3331" name="饼形 243">
                <a:extLst>
                  <a:ext uri="{FF2B5EF4-FFF2-40B4-BE49-F238E27FC236}">
                    <a16:creationId xmlns:a16="http://schemas.microsoft.com/office/drawing/2014/main" id="{72A91438-FDE8-450A-9EB0-F674CFC7EDEB}"/>
                  </a:ext>
                </a:extLst>
              </p:cNvPr>
              <p:cNvSpPr>
                <a:spLocks noChangeArrowheads="1"/>
              </p:cNvSpPr>
              <p:nvPr/>
            </p:nvSpPr>
            <p:spPr bwMode="auto">
              <a:xfrm flipH="1">
                <a:off x="0" y="0"/>
                <a:ext cx="1895475" cy="1895475"/>
              </a:xfrm>
              <a:custGeom>
                <a:avLst/>
                <a:gdLst/>
                <a:ahLst/>
                <a:cxnLst/>
                <a:rect l="0" t="0" r="0" b="0"/>
                <a:pathLst/>
              </a:custGeom>
              <a:solidFill>
                <a:srgbClr val="FF660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grpSp>
        <p:grpSp>
          <p:nvGrpSpPr>
            <p:cNvPr id="13332" name="Group 20">
              <a:extLst>
                <a:ext uri="{FF2B5EF4-FFF2-40B4-BE49-F238E27FC236}">
                  <a16:creationId xmlns:a16="http://schemas.microsoft.com/office/drawing/2014/main" id="{A00760E3-4521-4AD0-8D88-5A7D597EBE15}"/>
                </a:ext>
              </a:extLst>
            </p:cNvPr>
            <p:cNvGrpSpPr>
              <a:grpSpLocks/>
            </p:cNvGrpSpPr>
            <p:nvPr/>
          </p:nvGrpSpPr>
          <p:grpSpPr bwMode="auto">
            <a:xfrm>
              <a:off x="1044583" y="0"/>
              <a:ext cx="212092" cy="1890000"/>
              <a:chOff x="0" y="0"/>
              <a:chExt cx="212092" cy="1890000"/>
            </a:xfrm>
          </p:grpSpPr>
          <p:sp>
            <p:nvSpPr>
              <p:cNvPr id="13333" name="直接连接符 250">
                <a:extLst>
                  <a:ext uri="{FF2B5EF4-FFF2-40B4-BE49-F238E27FC236}">
                    <a16:creationId xmlns:a16="http://schemas.microsoft.com/office/drawing/2014/main" id="{44B78A99-FF08-41FE-B823-26145D9F08B8}"/>
                  </a:ext>
                </a:extLst>
              </p:cNvPr>
              <p:cNvSpPr>
                <a:spLocks noChangeShapeType="1"/>
              </p:cNvSpPr>
              <p:nvPr/>
            </p:nvSpPr>
            <p:spPr bwMode="auto">
              <a:xfrm>
                <a:off x="138898" y="0"/>
                <a:ext cx="1" cy="1890000"/>
              </a:xfrm>
              <a:prstGeom prst="line">
                <a:avLst/>
              </a:prstGeom>
              <a:noFill/>
              <a:ln w="19050" cap="flat" cmpd="sng">
                <a:solidFill>
                  <a:srgbClr val="7F7F7F"/>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13334" name="任意多边形 251">
                <a:extLst>
                  <a:ext uri="{FF2B5EF4-FFF2-40B4-BE49-F238E27FC236}">
                    <a16:creationId xmlns:a16="http://schemas.microsoft.com/office/drawing/2014/main" id="{71519E81-41D1-456D-B843-1AF564155D47}"/>
                  </a:ext>
                </a:extLst>
              </p:cNvPr>
              <p:cNvSpPr>
                <a:spLocks noChangeArrowheads="1"/>
              </p:cNvSpPr>
              <p:nvPr/>
            </p:nvSpPr>
            <p:spPr bwMode="auto">
              <a:xfrm>
                <a:off x="0" y="1114365"/>
                <a:ext cx="212092" cy="296456"/>
              </a:xfrm>
              <a:custGeom>
                <a:avLst/>
                <a:gdLst>
                  <a:gd name="T0" fmla="*/ 165805 w 261055"/>
                  <a:gd name="T1" fmla="*/ 326045 h 364895"/>
                  <a:gd name="T2" fmla="*/ 32455 w 261055"/>
                  <a:gd name="T3" fmla="*/ 2195 h 364895"/>
                  <a:gd name="T4" fmla="*/ 13405 w 261055"/>
                  <a:gd name="T5" fmla="*/ 192695 h 364895"/>
                  <a:gd name="T6" fmla="*/ 203905 w 261055"/>
                  <a:gd name="T7" fmla="*/ 364145 h 364895"/>
                  <a:gd name="T8" fmla="*/ 261055 w 261055"/>
                  <a:gd name="T9" fmla="*/ 259370 h 364895"/>
                  <a:gd name="T10" fmla="*/ 0 60000 65536"/>
                  <a:gd name="T11" fmla="*/ 0 60000 65536"/>
                  <a:gd name="T12" fmla="*/ 0 60000 65536"/>
                  <a:gd name="T13" fmla="*/ 0 60000 65536"/>
                  <a:gd name="T14" fmla="*/ 0 60000 65536"/>
                  <a:gd name="T15" fmla="*/ 0 w 261055"/>
                  <a:gd name="T16" fmla="*/ 0 h 364895"/>
                  <a:gd name="T17" fmla="*/ 261055 w 261055"/>
                  <a:gd name="T18" fmla="*/ 364895 h 364895"/>
                </a:gdLst>
                <a:ahLst/>
                <a:cxnLst>
                  <a:cxn ang="T10">
                    <a:pos x="T0" y="T1"/>
                  </a:cxn>
                  <a:cxn ang="T11">
                    <a:pos x="T2" y="T3"/>
                  </a:cxn>
                  <a:cxn ang="T12">
                    <a:pos x="T4" y="T5"/>
                  </a:cxn>
                  <a:cxn ang="T13">
                    <a:pos x="T6" y="T7"/>
                  </a:cxn>
                  <a:cxn ang="T14">
                    <a:pos x="T8" y="T9"/>
                  </a:cxn>
                </a:cxnLst>
                <a:rect l="T15" t="T16" r="T17" b="T18"/>
                <a:pathLst>
                  <a:path w="261055" h="364895">
                    <a:moveTo>
                      <a:pt x="165805" y="326045"/>
                    </a:moveTo>
                    <a:cubicBezTo>
                      <a:pt x="111830" y="175232"/>
                      <a:pt x="57855" y="24420"/>
                      <a:pt x="32455" y="2195"/>
                    </a:cubicBezTo>
                    <a:cubicBezTo>
                      <a:pt x="7055" y="-20030"/>
                      <a:pt x="-15170" y="132370"/>
                      <a:pt x="13405" y="192695"/>
                    </a:cubicBezTo>
                    <a:cubicBezTo>
                      <a:pt x="41980" y="253020"/>
                      <a:pt x="162630" y="353033"/>
                      <a:pt x="203905" y="364145"/>
                    </a:cubicBezTo>
                    <a:cubicBezTo>
                      <a:pt x="245180" y="375257"/>
                      <a:pt x="261055" y="259370"/>
                      <a:pt x="261055" y="259370"/>
                    </a:cubicBezTo>
                  </a:path>
                </a:pathLst>
              </a:custGeom>
              <a:noFill/>
              <a:ln w="19050" cap="flat" cmpd="sng">
                <a:solidFill>
                  <a:srgbClr val="7F7F7F"/>
                </a:solidFill>
                <a:bevel/>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a:solidFill>
                    <a:srgbClr val="FFFFFF"/>
                  </a:solidFill>
                </a:endParaRPr>
              </a:p>
            </p:txBody>
          </p:sp>
        </p:grpSp>
      </p:grpSp>
      <p:grpSp>
        <p:nvGrpSpPr>
          <p:cNvPr id="13335" name="Group 23">
            <a:extLst>
              <a:ext uri="{FF2B5EF4-FFF2-40B4-BE49-F238E27FC236}">
                <a16:creationId xmlns:a16="http://schemas.microsoft.com/office/drawing/2014/main" id="{67322B99-CE54-4F23-ABBC-D80B5F404943}"/>
              </a:ext>
            </a:extLst>
          </p:cNvPr>
          <p:cNvGrpSpPr>
            <a:grpSpLocks/>
          </p:cNvGrpSpPr>
          <p:nvPr/>
        </p:nvGrpSpPr>
        <p:grpSpPr bwMode="auto">
          <a:xfrm>
            <a:off x="3862388" y="1863725"/>
            <a:ext cx="1419225" cy="1419225"/>
            <a:chOff x="0" y="0"/>
            <a:chExt cx="1419225" cy="1419225"/>
          </a:xfrm>
        </p:grpSpPr>
        <p:sp>
          <p:nvSpPr>
            <p:cNvPr id="13336" name="椭圆 200">
              <a:extLst>
                <a:ext uri="{FF2B5EF4-FFF2-40B4-BE49-F238E27FC236}">
                  <a16:creationId xmlns:a16="http://schemas.microsoft.com/office/drawing/2014/main" id="{0D1F7BEE-F0D9-4B86-814C-FF48B23B36B4}"/>
                </a:ext>
              </a:extLst>
            </p:cNvPr>
            <p:cNvSpPr>
              <a:spLocks noChangeArrowheads="1"/>
            </p:cNvSpPr>
            <p:nvPr/>
          </p:nvSpPr>
          <p:spPr bwMode="auto">
            <a:xfrm>
              <a:off x="0" y="0"/>
              <a:ext cx="1419225" cy="1419225"/>
            </a:xfrm>
            <a:prstGeom prst="ellipse">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3337" name="矩形 244">
              <a:extLst>
                <a:ext uri="{FF2B5EF4-FFF2-40B4-BE49-F238E27FC236}">
                  <a16:creationId xmlns:a16="http://schemas.microsoft.com/office/drawing/2014/main" id="{DDA3F25A-C06B-49DD-9944-EF30B3257C7A}"/>
                </a:ext>
              </a:extLst>
            </p:cNvPr>
            <p:cNvSpPr>
              <a:spLocks noChangeArrowheads="1"/>
            </p:cNvSpPr>
            <p:nvPr/>
          </p:nvSpPr>
          <p:spPr bwMode="auto">
            <a:xfrm>
              <a:off x="289690" y="358011"/>
              <a:ext cx="83984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2000" b="1">
                  <a:solidFill>
                    <a:srgbClr val="8ABC1D"/>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2000" b="1">
                <a:solidFill>
                  <a:srgbClr val="8ABC1D"/>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2000" b="1">
                  <a:solidFill>
                    <a:srgbClr val="8ABC1D"/>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2000" b="1">
                <a:solidFill>
                  <a:srgbClr val="8ABC1D"/>
                </a:solidFill>
                <a:latin typeface="Calibri" panose="020F0502020204030204" pitchFamily="34" charset="0"/>
                <a:ea typeface="微软雅黑" panose="020B0503020204020204" pitchFamily="34" charset="-122"/>
                <a:sym typeface="Calibri" panose="020F0502020204030204" pitchFamily="34" charset="0"/>
              </a:endParaRPr>
            </a:p>
          </p:txBody>
        </p:sp>
      </p:gr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2">
            <a:extLst>
              <a:ext uri="{FF2B5EF4-FFF2-40B4-BE49-F238E27FC236}">
                <a16:creationId xmlns:a16="http://schemas.microsoft.com/office/drawing/2014/main" id="{0C63B403-1E37-451B-AF7D-DE717D57C0BB}"/>
              </a:ext>
            </a:extLst>
          </p:cNvPr>
          <p:cNvGrpSpPr>
            <a:grpSpLocks/>
          </p:cNvGrpSpPr>
          <p:nvPr/>
        </p:nvGrpSpPr>
        <p:grpSpPr bwMode="auto">
          <a:xfrm>
            <a:off x="0" y="0"/>
            <a:ext cx="9144000" cy="5143500"/>
            <a:chOff x="0" y="0"/>
            <a:chExt cx="9143997" cy="5143503"/>
          </a:xfrm>
        </p:grpSpPr>
        <p:sp>
          <p:nvSpPr>
            <p:cNvPr id="14339" name="直角三角形 147">
              <a:extLst>
                <a:ext uri="{FF2B5EF4-FFF2-40B4-BE49-F238E27FC236}">
                  <a16:creationId xmlns:a16="http://schemas.microsoft.com/office/drawing/2014/main" id="{E8C09097-F93B-44F9-94FB-DDD2E0D56904}"/>
                </a:ext>
              </a:extLst>
            </p:cNvPr>
            <p:cNvSpPr>
              <a:spLocks noChangeArrowheads="1"/>
            </p:cNvSpPr>
            <p:nvPr/>
          </p:nvSpPr>
          <p:spPr bwMode="auto">
            <a:xfrm flipH="1">
              <a:off x="5207637" y="2929301"/>
              <a:ext cx="3936360" cy="2214202"/>
            </a:xfrm>
            <a:prstGeom prst="rtTriangle">
              <a:avLst/>
            </a:prstGeom>
            <a:solidFill>
              <a:schemeClr val="bg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4340" name="直角三角形 45">
              <a:extLst>
                <a:ext uri="{FF2B5EF4-FFF2-40B4-BE49-F238E27FC236}">
                  <a16:creationId xmlns:a16="http://schemas.microsoft.com/office/drawing/2014/main" id="{8A77D60C-1E44-4AD6-9256-D2EBFAEFA2EC}"/>
                </a:ext>
              </a:extLst>
            </p:cNvPr>
            <p:cNvSpPr>
              <a:spLocks noChangeArrowheads="1"/>
            </p:cNvSpPr>
            <p:nvPr/>
          </p:nvSpPr>
          <p:spPr bwMode="auto">
            <a:xfrm flipV="1">
              <a:off x="0" y="2"/>
              <a:ext cx="8267700" cy="4650581"/>
            </a:xfrm>
            <a:prstGeom prst="rtTriangle">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4341" name="直角三角形 111">
              <a:extLst>
                <a:ext uri="{FF2B5EF4-FFF2-40B4-BE49-F238E27FC236}">
                  <a16:creationId xmlns:a16="http://schemas.microsoft.com/office/drawing/2014/main" id="{375B4819-6D86-4867-A683-403F2D448A12}"/>
                </a:ext>
              </a:extLst>
            </p:cNvPr>
            <p:cNvSpPr>
              <a:spLocks noChangeArrowheads="1"/>
            </p:cNvSpPr>
            <p:nvPr/>
          </p:nvSpPr>
          <p:spPr bwMode="auto">
            <a:xfrm flipV="1">
              <a:off x="0" y="0"/>
              <a:ext cx="6721612" cy="3780907"/>
            </a:xfrm>
            <a:prstGeom prst="rtTriangle">
              <a:avLst/>
            </a:prstGeom>
            <a:solidFill>
              <a:srgbClr val="00689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4342" name="直角三角形 112">
              <a:extLst>
                <a:ext uri="{FF2B5EF4-FFF2-40B4-BE49-F238E27FC236}">
                  <a16:creationId xmlns:a16="http://schemas.microsoft.com/office/drawing/2014/main" id="{2E79DB76-9EDB-4142-9ADD-29A7D4E20908}"/>
                </a:ext>
              </a:extLst>
            </p:cNvPr>
            <p:cNvSpPr>
              <a:spLocks noChangeArrowheads="1"/>
            </p:cNvSpPr>
            <p:nvPr/>
          </p:nvSpPr>
          <p:spPr bwMode="auto">
            <a:xfrm flipV="1">
              <a:off x="0" y="3"/>
              <a:ext cx="2047875" cy="1151930"/>
            </a:xfrm>
            <a:prstGeom prst="rtTriangle">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4343" name="直角三角形 148">
              <a:extLst>
                <a:ext uri="{FF2B5EF4-FFF2-40B4-BE49-F238E27FC236}">
                  <a16:creationId xmlns:a16="http://schemas.microsoft.com/office/drawing/2014/main" id="{C253CF75-59D2-4D6E-A1A6-0C7B34BDA735}"/>
                </a:ext>
              </a:extLst>
            </p:cNvPr>
            <p:cNvSpPr>
              <a:spLocks noChangeArrowheads="1"/>
            </p:cNvSpPr>
            <p:nvPr/>
          </p:nvSpPr>
          <p:spPr bwMode="auto">
            <a:xfrm flipH="1">
              <a:off x="7790595" y="4382215"/>
              <a:ext cx="1353401" cy="761288"/>
            </a:xfrm>
            <a:prstGeom prst="rtTriangle">
              <a:avLst/>
            </a:prstGeom>
            <a:solidFill>
              <a:srgbClr val="BFBFB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4344" name="Group 8">
            <a:extLst>
              <a:ext uri="{FF2B5EF4-FFF2-40B4-BE49-F238E27FC236}">
                <a16:creationId xmlns:a16="http://schemas.microsoft.com/office/drawing/2014/main" id="{7160A5F6-B20E-407D-8360-FC2F9A693EB8}"/>
              </a:ext>
            </a:extLst>
          </p:cNvPr>
          <p:cNvGrpSpPr>
            <a:grpSpLocks/>
          </p:cNvGrpSpPr>
          <p:nvPr/>
        </p:nvGrpSpPr>
        <p:grpSpPr bwMode="auto">
          <a:xfrm>
            <a:off x="5924550" y="800100"/>
            <a:ext cx="647700" cy="647700"/>
            <a:chOff x="0" y="0"/>
            <a:chExt cx="647700" cy="647700"/>
          </a:xfrm>
        </p:grpSpPr>
        <p:sp>
          <p:nvSpPr>
            <p:cNvPr id="14345" name="椭圆 6">
              <a:extLst>
                <a:ext uri="{FF2B5EF4-FFF2-40B4-BE49-F238E27FC236}">
                  <a16:creationId xmlns:a16="http://schemas.microsoft.com/office/drawing/2014/main" id="{3653ED2C-4BB8-400C-B587-0BF4445C1E48}"/>
                </a:ext>
              </a:extLst>
            </p:cNvPr>
            <p:cNvSpPr>
              <a:spLocks noChangeArrowheads="1"/>
            </p:cNvSpPr>
            <p:nvPr/>
          </p:nvSpPr>
          <p:spPr bwMode="auto">
            <a:xfrm>
              <a:off x="0" y="0"/>
              <a:ext cx="647700" cy="647700"/>
            </a:xfrm>
            <a:prstGeom prst="ellipse">
              <a:avLst/>
            </a:prstGeom>
            <a:solidFill>
              <a:srgbClr val="8ABC1D"/>
            </a:solidFill>
            <a:ln w="38100" cap="flat" cmpd="sng">
              <a:solidFill>
                <a:schemeClr val="bg1"/>
              </a:solidFill>
              <a:bevel/>
              <a:headEnd/>
              <a:tailEnd/>
            </a:ln>
          </p:spPr>
          <p:txBody>
            <a:bodyPr anchor="ctr"/>
            <a:lstStyle/>
            <a:p>
              <a:pPr algn="ctr"/>
              <a:endParaRPr lang="zh-CN" altLang="zh-CN">
                <a:solidFill>
                  <a:srgbClr val="FFFFFF"/>
                </a:solidFill>
              </a:endParaRPr>
            </a:p>
          </p:txBody>
        </p:sp>
        <p:sp>
          <p:nvSpPr>
            <p:cNvPr id="14346" name="等腰三角形 7">
              <a:extLst>
                <a:ext uri="{FF2B5EF4-FFF2-40B4-BE49-F238E27FC236}">
                  <a16:creationId xmlns:a16="http://schemas.microsoft.com/office/drawing/2014/main" id="{63A1242D-1A9A-4FAC-A29A-0896BFF9E93E}"/>
                </a:ext>
              </a:extLst>
            </p:cNvPr>
            <p:cNvSpPr>
              <a:spLocks noChangeArrowheads="1"/>
            </p:cNvSpPr>
            <p:nvPr/>
          </p:nvSpPr>
          <p:spPr bwMode="auto">
            <a:xfrm rot="3720000">
              <a:off x="182879" y="109536"/>
              <a:ext cx="386715" cy="333375"/>
            </a:xfrm>
            <a:prstGeom prst="triangle">
              <a:avLst>
                <a:gd name="adj" fmla="val 50000"/>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4347" name="Group 11">
            <a:extLst>
              <a:ext uri="{FF2B5EF4-FFF2-40B4-BE49-F238E27FC236}">
                <a16:creationId xmlns:a16="http://schemas.microsoft.com/office/drawing/2014/main" id="{F359A87C-0660-4C7E-853D-71B5983D6463}"/>
              </a:ext>
            </a:extLst>
          </p:cNvPr>
          <p:cNvGrpSpPr>
            <a:grpSpLocks/>
          </p:cNvGrpSpPr>
          <p:nvPr/>
        </p:nvGrpSpPr>
        <p:grpSpPr bwMode="auto">
          <a:xfrm>
            <a:off x="4883150" y="1381125"/>
            <a:ext cx="647700" cy="647700"/>
            <a:chOff x="0" y="0"/>
            <a:chExt cx="647700" cy="647700"/>
          </a:xfrm>
        </p:grpSpPr>
        <p:sp>
          <p:nvSpPr>
            <p:cNvPr id="14348" name="椭圆 92">
              <a:extLst>
                <a:ext uri="{FF2B5EF4-FFF2-40B4-BE49-F238E27FC236}">
                  <a16:creationId xmlns:a16="http://schemas.microsoft.com/office/drawing/2014/main" id="{34473474-E67C-4AAC-AEE0-27A551C78AC3}"/>
                </a:ext>
              </a:extLst>
            </p:cNvPr>
            <p:cNvSpPr>
              <a:spLocks noChangeArrowheads="1"/>
            </p:cNvSpPr>
            <p:nvPr/>
          </p:nvSpPr>
          <p:spPr bwMode="auto">
            <a:xfrm>
              <a:off x="0" y="0"/>
              <a:ext cx="647700" cy="647700"/>
            </a:xfrm>
            <a:prstGeom prst="ellipse">
              <a:avLst/>
            </a:prstGeom>
            <a:solidFill>
              <a:srgbClr val="8ABC1D"/>
            </a:solidFill>
            <a:ln w="38100" cap="flat" cmpd="sng">
              <a:solidFill>
                <a:schemeClr val="bg1"/>
              </a:solidFill>
              <a:bevel/>
              <a:headEnd/>
              <a:tailEnd/>
            </a:ln>
          </p:spPr>
          <p:txBody>
            <a:bodyPr anchor="ctr"/>
            <a:lstStyle/>
            <a:p>
              <a:pPr algn="ctr"/>
              <a:endParaRPr lang="zh-CN" altLang="zh-CN">
                <a:solidFill>
                  <a:srgbClr val="FFFFFF"/>
                </a:solidFill>
              </a:endParaRPr>
            </a:p>
          </p:txBody>
        </p:sp>
        <p:sp>
          <p:nvSpPr>
            <p:cNvPr id="14349" name="等腰三角形 93">
              <a:extLst>
                <a:ext uri="{FF2B5EF4-FFF2-40B4-BE49-F238E27FC236}">
                  <a16:creationId xmlns:a16="http://schemas.microsoft.com/office/drawing/2014/main" id="{6D61C409-9AED-4021-AE4C-50C97CF6BE98}"/>
                </a:ext>
              </a:extLst>
            </p:cNvPr>
            <p:cNvSpPr>
              <a:spLocks noChangeArrowheads="1"/>
            </p:cNvSpPr>
            <p:nvPr/>
          </p:nvSpPr>
          <p:spPr bwMode="auto">
            <a:xfrm rot="3720000">
              <a:off x="163829" y="119061"/>
              <a:ext cx="386715" cy="333375"/>
            </a:xfrm>
            <a:prstGeom prst="triangle">
              <a:avLst>
                <a:gd name="adj" fmla="val 50000"/>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4350" name="Group 14">
            <a:extLst>
              <a:ext uri="{FF2B5EF4-FFF2-40B4-BE49-F238E27FC236}">
                <a16:creationId xmlns:a16="http://schemas.microsoft.com/office/drawing/2014/main" id="{DFBB1190-C8BA-43DA-BDFD-FF0251BC9426}"/>
              </a:ext>
            </a:extLst>
          </p:cNvPr>
          <p:cNvGrpSpPr>
            <a:grpSpLocks/>
          </p:cNvGrpSpPr>
          <p:nvPr/>
        </p:nvGrpSpPr>
        <p:grpSpPr bwMode="auto">
          <a:xfrm>
            <a:off x="3843338" y="1962150"/>
            <a:ext cx="647700" cy="647700"/>
            <a:chOff x="0" y="0"/>
            <a:chExt cx="647700" cy="647700"/>
          </a:xfrm>
        </p:grpSpPr>
        <p:sp>
          <p:nvSpPr>
            <p:cNvPr id="14351" name="椭圆 95">
              <a:extLst>
                <a:ext uri="{FF2B5EF4-FFF2-40B4-BE49-F238E27FC236}">
                  <a16:creationId xmlns:a16="http://schemas.microsoft.com/office/drawing/2014/main" id="{9F68EF07-5E25-4ECD-BBA5-01708E035392}"/>
                </a:ext>
              </a:extLst>
            </p:cNvPr>
            <p:cNvSpPr>
              <a:spLocks noChangeArrowheads="1"/>
            </p:cNvSpPr>
            <p:nvPr/>
          </p:nvSpPr>
          <p:spPr bwMode="auto">
            <a:xfrm>
              <a:off x="0" y="0"/>
              <a:ext cx="647700" cy="647700"/>
            </a:xfrm>
            <a:prstGeom prst="ellipse">
              <a:avLst/>
            </a:prstGeom>
            <a:solidFill>
              <a:srgbClr val="8ABC1D"/>
            </a:solidFill>
            <a:ln w="38100" cap="flat" cmpd="sng">
              <a:solidFill>
                <a:schemeClr val="bg1"/>
              </a:solidFill>
              <a:bevel/>
              <a:headEnd/>
              <a:tailEnd/>
            </a:ln>
          </p:spPr>
          <p:txBody>
            <a:bodyPr anchor="ctr"/>
            <a:lstStyle/>
            <a:p>
              <a:pPr algn="ctr"/>
              <a:endParaRPr lang="zh-CN" altLang="zh-CN">
                <a:solidFill>
                  <a:srgbClr val="FFFFFF"/>
                </a:solidFill>
              </a:endParaRPr>
            </a:p>
          </p:txBody>
        </p:sp>
        <p:sp>
          <p:nvSpPr>
            <p:cNvPr id="14352" name="等腰三角形 96">
              <a:extLst>
                <a:ext uri="{FF2B5EF4-FFF2-40B4-BE49-F238E27FC236}">
                  <a16:creationId xmlns:a16="http://schemas.microsoft.com/office/drawing/2014/main" id="{27C73816-DEE9-474D-A4FD-003A821CC6DB}"/>
                </a:ext>
              </a:extLst>
            </p:cNvPr>
            <p:cNvSpPr>
              <a:spLocks noChangeArrowheads="1"/>
            </p:cNvSpPr>
            <p:nvPr/>
          </p:nvSpPr>
          <p:spPr bwMode="auto">
            <a:xfrm rot="3720000">
              <a:off x="163829" y="119061"/>
              <a:ext cx="386715" cy="333375"/>
            </a:xfrm>
            <a:prstGeom prst="triangle">
              <a:avLst>
                <a:gd name="adj" fmla="val 50000"/>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4353" name="Group 17">
            <a:extLst>
              <a:ext uri="{FF2B5EF4-FFF2-40B4-BE49-F238E27FC236}">
                <a16:creationId xmlns:a16="http://schemas.microsoft.com/office/drawing/2014/main" id="{B83392CA-6D19-4102-9662-8814F52223D1}"/>
              </a:ext>
            </a:extLst>
          </p:cNvPr>
          <p:cNvGrpSpPr>
            <a:grpSpLocks/>
          </p:cNvGrpSpPr>
          <p:nvPr/>
        </p:nvGrpSpPr>
        <p:grpSpPr bwMode="auto">
          <a:xfrm>
            <a:off x="2801938" y="2543175"/>
            <a:ext cx="647700" cy="647700"/>
            <a:chOff x="0" y="0"/>
            <a:chExt cx="647700" cy="647700"/>
          </a:xfrm>
        </p:grpSpPr>
        <p:sp>
          <p:nvSpPr>
            <p:cNvPr id="14354" name="椭圆 98">
              <a:extLst>
                <a:ext uri="{FF2B5EF4-FFF2-40B4-BE49-F238E27FC236}">
                  <a16:creationId xmlns:a16="http://schemas.microsoft.com/office/drawing/2014/main" id="{E9CDD84C-1DC9-4416-9597-CA9FF7ED80D8}"/>
                </a:ext>
              </a:extLst>
            </p:cNvPr>
            <p:cNvSpPr>
              <a:spLocks noChangeArrowheads="1"/>
            </p:cNvSpPr>
            <p:nvPr/>
          </p:nvSpPr>
          <p:spPr bwMode="auto">
            <a:xfrm>
              <a:off x="0" y="0"/>
              <a:ext cx="647700" cy="647700"/>
            </a:xfrm>
            <a:prstGeom prst="ellipse">
              <a:avLst/>
            </a:prstGeom>
            <a:solidFill>
              <a:srgbClr val="8ABC1D"/>
            </a:solidFill>
            <a:ln w="38100" cap="flat" cmpd="sng">
              <a:solidFill>
                <a:schemeClr val="bg1"/>
              </a:solidFill>
              <a:bevel/>
              <a:headEnd/>
              <a:tailEnd/>
            </a:ln>
          </p:spPr>
          <p:txBody>
            <a:bodyPr anchor="ctr"/>
            <a:lstStyle/>
            <a:p>
              <a:pPr algn="ctr"/>
              <a:endParaRPr lang="zh-CN" altLang="zh-CN">
                <a:solidFill>
                  <a:srgbClr val="FFFFFF"/>
                </a:solidFill>
              </a:endParaRPr>
            </a:p>
          </p:txBody>
        </p:sp>
        <p:sp>
          <p:nvSpPr>
            <p:cNvPr id="14355" name="等腰三角形 99">
              <a:extLst>
                <a:ext uri="{FF2B5EF4-FFF2-40B4-BE49-F238E27FC236}">
                  <a16:creationId xmlns:a16="http://schemas.microsoft.com/office/drawing/2014/main" id="{CFA26D5C-4771-4DF9-9898-E01A097C71DE}"/>
                </a:ext>
              </a:extLst>
            </p:cNvPr>
            <p:cNvSpPr>
              <a:spLocks noChangeArrowheads="1"/>
            </p:cNvSpPr>
            <p:nvPr/>
          </p:nvSpPr>
          <p:spPr bwMode="auto">
            <a:xfrm rot="3720000">
              <a:off x="163829" y="119061"/>
              <a:ext cx="386715" cy="333375"/>
            </a:xfrm>
            <a:prstGeom prst="triangle">
              <a:avLst>
                <a:gd name="adj" fmla="val 50000"/>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4356" name="Group 20">
            <a:extLst>
              <a:ext uri="{FF2B5EF4-FFF2-40B4-BE49-F238E27FC236}">
                <a16:creationId xmlns:a16="http://schemas.microsoft.com/office/drawing/2014/main" id="{46DAB2FD-85BA-4992-8C55-D2D3E2824CB7}"/>
              </a:ext>
            </a:extLst>
          </p:cNvPr>
          <p:cNvGrpSpPr>
            <a:grpSpLocks/>
          </p:cNvGrpSpPr>
          <p:nvPr/>
        </p:nvGrpSpPr>
        <p:grpSpPr bwMode="auto">
          <a:xfrm>
            <a:off x="1762125" y="3124200"/>
            <a:ext cx="647700" cy="647700"/>
            <a:chOff x="0" y="0"/>
            <a:chExt cx="647700" cy="647700"/>
          </a:xfrm>
        </p:grpSpPr>
        <p:sp>
          <p:nvSpPr>
            <p:cNvPr id="14357" name="椭圆 102">
              <a:extLst>
                <a:ext uri="{FF2B5EF4-FFF2-40B4-BE49-F238E27FC236}">
                  <a16:creationId xmlns:a16="http://schemas.microsoft.com/office/drawing/2014/main" id="{A8AB95A4-3799-408B-AC77-CEC8C622A679}"/>
                </a:ext>
              </a:extLst>
            </p:cNvPr>
            <p:cNvSpPr>
              <a:spLocks noChangeArrowheads="1"/>
            </p:cNvSpPr>
            <p:nvPr/>
          </p:nvSpPr>
          <p:spPr bwMode="auto">
            <a:xfrm>
              <a:off x="0" y="0"/>
              <a:ext cx="647700" cy="647700"/>
            </a:xfrm>
            <a:prstGeom prst="ellipse">
              <a:avLst/>
            </a:prstGeom>
            <a:solidFill>
              <a:srgbClr val="8ABC1D"/>
            </a:solidFill>
            <a:ln w="38100" cap="flat" cmpd="sng">
              <a:solidFill>
                <a:schemeClr val="bg1"/>
              </a:solidFill>
              <a:bevel/>
              <a:headEnd/>
              <a:tailEnd/>
            </a:ln>
          </p:spPr>
          <p:txBody>
            <a:bodyPr anchor="ctr"/>
            <a:lstStyle/>
            <a:p>
              <a:pPr algn="ctr"/>
              <a:endParaRPr lang="zh-CN" altLang="zh-CN">
                <a:solidFill>
                  <a:srgbClr val="FFFFFF"/>
                </a:solidFill>
              </a:endParaRPr>
            </a:p>
          </p:txBody>
        </p:sp>
        <p:sp>
          <p:nvSpPr>
            <p:cNvPr id="14358" name="等腰三角形 105">
              <a:extLst>
                <a:ext uri="{FF2B5EF4-FFF2-40B4-BE49-F238E27FC236}">
                  <a16:creationId xmlns:a16="http://schemas.microsoft.com/office/drawing/2014/main" id="{9308FFE9-BFE6-43EF-8715-14ACEBB6CE5F}"/>
                </a:ext>
              </a:extLst>
            </p:cNvPr>
            <p:cNvSpPr>
              <a:spLocks noChangeArrowheads="1"/>
            </p:cNvSpPr>
            <p:nvPr/>
          </p:nvSpPr>
          <p:spPr bwMode="auto">
            <a:xfrm rot="3720000">
              <a:off x="163829" y="128586"/>
              <a:ext cx="386715" cy="333375"/>
            </a:xfrm>
            <a:prstGeom prst="triangle">
              <a:avLst>
                <a:gd name="adj" fmla="val 50000"/>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4359" name="Group 23">
            <a:extLst>
              <a:ext uri="{FF2B5EF4-FFF2-40B4-BE49-F238E27FC236}">
                <a16:creationId xmlns:a16="http://schemas.microsoft.com/office/drawing/2014/main" id="{4BC4FF74-1CED-4709-8521-88C4D210D0D6}"/>
              </a:ext>
            </a:extLst>
          </p:cNvPr>
          <p:cNvGrpSpPr>
            <a:grpSpLocks/>
          </p:cNvGrpSpPr>
          <p:nvPr/>
        </p:nvGrpSpPr>
        <p:grpSpPr bwMode="auto">
          <a:xfrm>
            <a:off x="6629400" y="1636713"/>
            <a:ext cx="1795463" cy="523875"/>
            <a:chOff x="0" y="0"/>
            <a:chExt cx="1795476" cy="523299"/>
          </a:xfrm>
        </p:grpSpPr>
        <p:sp>
          <p:nvSpPr>
            <p:cNvPr id="14360" name="同心圆 120">
              <a:extLst>
                <a:ext uri="{FF2B5EF4-FFF2-40B4-BE49-F238E27FC236}">
                  <a16:creationId xmlns:a16="http://schemas.microsoft.com/office/drawing/2014/main" id="{539EA59A-6B81-464E-A81A-D85C75B481DF}"/>
                </a:ext>
              </a:extLst>
            </p:cNvPr>
            <p:cNvSpPr>
              <a:spLocks noChangeArrowheads="1"/>
            </p:cNvSpPr>
            <p:nvPr/>
          </p:nvSpPr>
          <p:spPr bwMode="auto">
            <a:xfrm>
              <a:off x="0" y="69224"/>
              <a:ext cx="180000" cy="180000"/>
            </a:xfrm>
            <a:custGeom>
              <a:avLst/>
              <a:gdLst>
                <a:gd name="G0" fmla="+- 3537 0 0"/>
                <a:gd name="G1" fmla="+- 21600 0 3537"/>
                <a:gd name="G2" fmla="+- 21600 0 3537"/>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37" y="10800"/>
                  </a:moveTo>
                  <a:cubicBezTo>
                    <a:pt x="3537" y="14811"/>
                    <a:pt x="6789" y="18063"/>
                    <a:pt x="10800" y="18063"/>
                  </a:cubicBezTo>
                  <a:cubicBezTo>
                    <a:pt x="14811" y="18063"/>
                    <a:pt x="18063" y="14811"/>
                    <a:pt x="18063" y="10800"/>
                  </a:cubicBezTo>
                  <a:cubicBezTo>
                    <a:pt x="18063" y="6789"/>
                    <a:pt x="14811" y="3537"/>
                    <a:pt x="10800" y="3537"/>
                  </a:cubicBezTo>
                  <a:cubicBezTo>
                    <a:pt x="6789" y="3537"/>
                    <a:pt x="3537" y="6789"/>
                    <a:pt x="3537" y="10800"/>
                  </a:cubicBezTo>
                  <a:close/>
                </a:path>
              </a:pathLst>
            </a:custGeom>
            <a:solidFill>
              <a:srgbClr val="005D8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4361" name="矩形 117">
              <a:extLst>
                <a:ext uri="{FF2B5EF4-FFF2-40B4-BE49-F238E27FC236}">
                  <a16:creationId xmlns:a16="http://schemas.microsoft.com/office/drawing/2014/main" id="{6EE4D3B7-9D9F-42F9-A5AB-227D6330D5DB}"/>
                </a:ext>
              </a:extLst>
            </p:cNvPr>
            <p:cNvSpPr>
              <a:spLocks noChangeArrowheads="1"/>
            </p:cNvSpPr>
            <p:nvPr/>
          </p:nvSpPr>
          <p:spPr bwMode="auto">
            <a:xfrm>
              <a:off x="145794" y="0"/>
              <a:ext cx="15872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14362" name="矩形 119">
              <a:extLst>
                <a:ext uri="{FF2B5EF4-FFF2-40B4-BE49-F238E27FC236}">
                  <a16:creationId xmlns:a16="http://schemas.microsoft.com/office/drawing/2014/main" id="{BBD461C8-66C6-484C-834F-62D29273A3B7}"/>
                </a:ext>
              </a:extLst>
            </p:cNvPr>
            <p:cNvSpPr>
              <a:spLocks noChangeArrowheads="1"/>
            </p:cNvSpPr>
            <p:nvPr/>
          </p:nvSpPr>
          <p:spPr bwMode="auto">
            <a:xfrm>
              <a:off x="145794" y="246300"/>
              <a:ext cx="16496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4363" name="Group 27">
            <a:extLst>
              <a:ext uri="{FF2B5EF4-FFF2-40B4-BE49-F238E27FC236}">
                <a16:creationId xmlns:a16="http://schemas.microsoft.com/office/drawing/2014/main" id="{39E81388-9F94-4524-91C9-D7E8415E74DC}"/>
              </a:ext>
            </a:extLst>
          </p:cNvPr>
          <p:cNvGrpSpPr>
            <a:grpSpLocks/>
          </p:cNvGrpSpPr>
          <p:nvPr/>
        </p:nvGrpSpPr>
        <p:grpSpPr bwMode="auto">
          <a:xfrm>
            <a:off x="6629400" y="2249488"/>
            <a:ext cx="1795463" cy="523875"/>
            <a:chOff x="0" y="0"/>
            <a:chExt cx="1795476" cy="523299"/>
          </a:xfrm>
        </p:grpSpPr>
        <p:sp>
          <p:nvSpPr>
            <p:cNvPr id="14364" name="同心圆 123">
              <a:extLst>
                <a:ext uri="{FF2B5EF4-FFF2-40B4-BE49-F238E27FC236}">
                  <a16:creationId xmlns:a16="http://schemas.microsoft.com/office/drawing/2014/main" id="{90B8C0E5-F0EB-4988-AB3D-7EB94776189C}"/>
                </a:ext>
              </a:extLst>
            </p:cNvPr>
            <p:cNvSpPr>
              <a:spLocks noChangeArrowheads="1"/>
            </p:cNvSpPr>
            <p:nvPr/>
          </p:nvSpPr>
          <p:spPr bwMode="auto">
            <a:xfrm>
              <a:off x="0" y="69224"/>
              <a:ext cx="180000" cy="180000"/>
            </a:xfrm>
            <a:custGeom>
              <a:avLst/>
              <a:gdLst>
                <a:gd name="G0" fmla="+- 3537 0 0"/>
                <a:gd name="G1" fmla="+- 21600 0 3537"/>
                <a:gd name="G2" fmla="+- 21600 0 3537"/>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37" y="10800"/>
                  </a:moveTo>
                  <a:cubicBezTo>
                    <a:pt x="3537" y="14811"/>
                    <a:pt x="6789" y="18063"/>
                    <a:pt x="10800" y="18063"/>
                  </a:cubicBezTo>
                  <a:cubicBezTo>
                    <a:pt x="14811" y="18063"/>
                    <a:pt x="18063" y="14811"/>
                    <a:pt x="18063" y="10800"/>
                  </a:cubicBezTo>
                  <a:cubicBezTo>
                    <a:pt x="18063" y="6789"/>
                    <a:pt x="14811" y="3537"/>
                    <a:pt x="10800" y="3537"/>
                  </a:cubicBezTo>
                  <a:cubicBezTo>
                    <a:pt x="6789" y="3537"/>
                    <a:pt x="3537" y="6789"/>
                    <a:pt x="3537" y="10800"/>
                  </a:cubicBezTo>
                  <a:close/>
                </a:path>
              </a:pathLst>
            </a:custGeom>
            <a:solidFill>
              <a:srgbClr val="005D8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4365" name="矩形 124">
              <a:extLst>
                <a:ext uri="{FF2B5EF4-FFF2-40B4-BE49-F238E27FC236}">
                  <a16:creationId xmlns:a16="http://schemas.microsoft.com/office/drawing/2014/main" id="{C08685D5-4889-4B96-8088-66AFF7896480}"/>
                </a:ext>
              </a:extLst>
            </p:cNvPr>
            <p:cNvSpPr>
              <a:spLocks noChangeArrowheads="1"/>
            </p:cNvSpPr>
            <p:nvPr/>
          </p:nvSpPr>
          <p:spPr bwMode="auto">
            <a:xfrm>
              <a:off x="145794" y="0"/>
              <a:ext cx="15872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14366" name="矩形 125">
              <a:extLst>
                <a:ext uri="{FF2B5EF4-FFF2-40B4-BE49-F238E27FC236}">
                  <a16:creationId xmlns:a16="http://schemas.microsoft.com/office/drawing/2014/main" id="{1F40347E-CE7C-4D81-887C-0CDCE99142ED}"/>
                </a:ext>
              </a:extLst>
            </p:cNvPr>
            <p:cNvSpPr>
              <a:spLocks noChangeArrowheads="1"/>
            </p:cNvSpPr>
            <p:nvPr/>
          </p:nvSpPr>
          <p:spPr bwMode="auto">
            <a:xfrm>
              <a:off x="145794" y="246300"/>
              <a:ext cx="16496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4367" name="Group 31">
            <a:extLst>
              <a:ext uri="{FF2B5EF4-FFF2-40B4-BE49-F238E27FC236}">
                <a16:creationId xmlns:a16="http://schemas.microsoft.com/office/drawing/2014/main" id="{A00BE4DD-F1BB-4F8C-A518-24FEE615E422}"/>
              </a:ext>
            </a:extLst>
          </p:cNvPr>
          <p:cNvGrpSpPr>
            <a:grpSpLocks/>
          </p:cNvGrpSpPr>
          <p:nvPr/>
        </p:nvGrpSpPr>
        <p:grpSpPr bwMode="auto">
          <a:xfrm>
            <a:off x="6629400" y="2862263"/>
            <a:ext cx="1795463" cy="523875"/>
            <a:chOff x="0" y="0"/>
            <a:chExt cx="1795476" cy="523299"/>
          </a:xfrm>
        </p:grpSpPr>
        <p:sp>
          <p:nvSpPr>
            <p:cNvPr id="14368" name="同心圆 127">
              <a:extLst>
                <a:ext uri="{FF2B5EF4-FFF2-40B4-BE49-F238E27FC236}">
                  <a16:creationId xmlns:a16="http://schemas.microsoft.com/office/drawing/2014/main" id="{034599E4-EE8C-4A87-82BD-F0B77E9DA751}"/>
                </a:ext>
              </a:extLst>
            </p:cNvPr>
            <p:cNvSpPr>
              <a:spLocks noChangeArrowheads="1"/>
            </p:cNvSpPr>
            <p:nvPr/>
          </p:nvSpPr>
          <p:spPr bwMode="auto">
            <a:xfrm>
              <a:off x="0" y="69224"/>
              <a:ext cx="180000" cy="180000"/>
            </a:xfrm>
            <a:custGeom>
              <a:avLst/>
              <a:gdLst>
                <a:gd name="G0" fmla="+- 3537 0 0"/>
                <a:gd name="G1" fmla="+- 21600 0 3537"/>
                <a:gd name="G2" fmla="+- 21600 0 3537"/>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37" y="10800"/>
                  </a:moveTo>
                  <a:cubicBezTo>
                    <a:pt x="3537" y="14811"/>
                    <a:pt x="6789" y="18063"/>
                    <a:pt x="10800" y="18063"/>
                  </a:cubicBezTo>
                  <a:cubicBezTo>
                    <a:pt x="14811" y="18063"/>
                    <a:pt x="18063" y="14811"/>
                    <a:pt x="18063" y="10800"/>
                  </a:cubicBezTo>
                  <a:cubicBezTo>
                    <a:pt x="18063" y="6789"/>
                    <a:pt x="14811" y="3537"/>
                    <a:pt x="10800" y="3537"/>
                  </a:cubicBezTo>
                  <a:cubicBezTo>
                    <a:pt x="6789" y="3537"/>
                    <a:pt x="3537" y="6789"/>
                    <a:pt x="3537" y="10800"/>
                  </a:cubicBezTo>
                  <a:close/>
                </a:path>
              </a:pathLst>
            </a:custGeom>
            <a:solidFill>
              <a:srgbClr val="005D8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4369" name="矩形 128">
              <a:extLst>
                <a:ext uri="{FF2B5EF4-FFF2-40B4-BE49-F238E27FC236}">
                  <a16:creationId xmlns:a16="http://schemas.microsoft.com/office/drawing/2014/main" id="{9462EFEA-F6B5-4885-A154-B31DF907FE09}"/>
                </a:ext>
              </a:extLst>
            </p:cNvPr>
            <p:cNvSpPr>
              <a:spLocks noChangeArrowheads="1"/>
            </p:cNvSpPr>
            <p:nvPr/>
          </p:nvSpPr>
          <p:spPr bwMode="auto">
            <a:xfrm>
              <a:off x="145794" y="0"/>
              <a:ext cx="15872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14370" name="矩形 129">
              <a:extLst>
                <a:ext uri="{FF2B5EF4-FFF2-40B4-BE49-F238E27FC236}">
                  <a16:creationId xmlns:a16="http://schemas.microsoft.com/office/drawing/2014/main" id="{C358C5E9-EC39-450B-BD7A-B2F9CB90DB6F}"/>
                </a:ext>
              </a:extLst>
            </p:cNvPr>
            <p:cNvSpPr>
              <a:spLocks noChangeArrowheads="1"/>
            </p:cNvSpPr>
            <p:nvPr/>
          </p:nvSpPr>
          <p:spPr bwMode="auto">
            <a:xfrm>
              <a:off x="145794" y="246300"/>
              <a:ext cx="16496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4371" name="Group 35">
            <a:extLst>
              <a:ext uri="{FF2B5EF4-FFF2-40B4-BE49-F238E27FC236}">
                <a16:creationId xmlns:a16="http://schemas.microsoft.com/office/drawing/2014/main" id="{A983CE64-4A74-490B-9875-499A85467DDD}"/>
              </a:ext>
            </a:extLst>
          </p:cNvPr>
          <p:cNvGrpSpPr>
            <a:grpSpLocks/>
          </p:cNvGrpSpPr>
          <p:nvPr/>
        </p:nvGrpSpPr>
        <p:grpSpPr bwMode="auto">
          <a:xfrm>
            <a:off x="6629400" y="3475038"/>
            <a:ext cx="1795463" cy="523875"/>
            <a:chOff x="0" y="0"/>
            <a:chExt cx="1795476" cy="523299"/>
          </a:xfrm>
        </p:grpSpPr>
        <p:sp>
          <p:nvSpPr>
            <p:cNvPr id="14372" name="同心圆 131">
              <a:extLst>
                <a:ext uri="{FF2B5EF4-FFF2-40B4-BE49-F238E27FC236}">
                  <a16:creationId xmlns:a16="http://schemas.microsoft.com/office/drawing/2014/main" id="{DB137EB2-CF5F-4F2A-BF50-3E6F6C4AD6EC}"/>
                </a:ext>
              </a:extLst>
            </p:cNvPr>
            <p:cNvSpPr>
              <a:spLocks noChangeArrowheads="1"/>
            </p:cNvSpPr>
            <p:nvPr/>
          </p:nvSpPr>
          <p:spPr bwMode="auto">
            <a:xfrm>
              <a:off x="0" y="69224"/>
              <a:ext cx="180000" cy="180000"/>
            </a:xfrm>
            <a:custGeom>
              <a:avLst/>
              <a:gdLst>
                <a:gd name="G0" fmla="+- 3537 0 0"/>
                <a:gd name="G1" fmla="+- 21600 0 3537"/>
                <a:gd name="G2" fmla="+- 21600 0 3537"/>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37" y="10800"/>
                  </a:moveTo>
                  <a:cubicBezTo>
                    <a:pt x="3537" y="14811"/>
                    <a:pt x="6789" y="18063"/>
                    <a:pt x="10800" y="18063"/>
                  </a:cubicBezTo>
                  <a:cubicBezTo>
                    <a:pt x="14811" y="18063"/>
                    <a:pt x="18063" y="14811"/>
                    <a:pt x="18063" y="10800"/>
                  </a:cubicBezTo>
                  <a:cubicBezTo>
                    <a:pt x="18063" y="6789"/>
                    <a:pt x="14811" y="3537"/>
                    <a:pt x="10800" y="3537"/>
                  </a:cubicBezTo>
                  <a:cubicBezTo>
                    <a:pt x="6789" y="3537"/>
                    <a:pt x="3537" y="6789"/>
                    <a:pt x="3537" y="10800"/>
                  </a:cubicBezTo>
                  <a:close/>
                </a:path>
              </a:pathLst>
            </a:custGeom>
            <a:solidFill>
              <a:srgbClr val="005D8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4373" name="矩形 132">
              <a:extLst>
                <a:ext uri="{FF2B5EF4-FFF2-40B4-BE49-F238E27FC236}">
                  <a16:creationId xmlns:a16="http://schemas.microsoft.com/office/drawing/2014/main" id="{B1233A6D-8649-4CFE-830B-1CF398172D0E}"/>
                </a:ext>
              </a:extLst>
            </p:cNvPr>
            <p:cNvSpPr>
              <a:spLocks noChangeArrowheads="1"/>
            </p:cNvSpPr>
            <p:nvPr/>
          </p:nvSpPr>
          <p:spPr bwMode="auto">
            <a:xfrm>
              <a:off x="145794" y="0"/>
              <a:ext cx="15872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14374" name="矩形 133">
              <a:extLst>
                <a:ext uri="{FF2B5EF4-FFF2-40B4-BE49-F238E27FC236}">
                  <a16:creationId xmlns:a16="http://schemas.microsoft.com/office/drawing/2014/main" id="{62B4FF27-FF1A-43EB-8622-9D6E2595BEF1}"/>
                </a:ext>
              </a:extLst>
            </p:cNvPr>
            <p:cNvSpPr>
              <a:spLocks noChangeArrowheads="1"/>
            </p:cNvSpPr>
            <p:nvPr/>
          </p:nvSpPr>
          <p:spPr bwMode="auto">
            <a:xfrm>
              <a:off x="145794" y="246300"/>
              <a:ext cx="16496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4375" name="Group 39">
            <a:extLst>
              <a:ext uri="{FF2B5EF4-FFF2-40B4-BE49-F238E27FC236}">
                <a16:creationId xmlns:a16="http://schemas.microsoft.com/office/drawing/2014/main" id="{55517204-5EBE-4E07-84FF-005E17A84891}"/>
              </a:ext>
            </a:extLst>
          </p:cNvPr>
          <p:cNvGrpSpPr>
            <a:grpSpLocks/>
          </p:cNvGrpSpPr>
          <p:nvPr/>
        </p:nvGrpSpPr>
        <p:grpSpPr bwMode="auto">
          <a:xfrm>
            <a:off x="6629400" y="4087813"/>
            <a:ext cx="1795463" cy="523875"/>
            <a:chOff x="0" y="0"/>
            <a:chExt cx="1795476" cy="523299"/>
          </a:xfrm>
        </p:grpSpPr>
        <p:sp>
          <p:nvSpPr>
            <p:cNvPr id="14376" name="同心圆 135">
              <a:extLst>
                <a:ext uri="{FF2B5EF4-FFF2-40B4-BE49-F238E27FC236}">
                  <a16:creationId xmlns:a16="http://schemas.microsoft.com/office/drawing/2014/main" id="{505C28B4-86D5-4428-8F21-5D83CC466B0B}"/>
                </a:ext>
              </a:extLst>
            </p:cNvPr>
            <p:cNvSpPr>
              <a:spLocks noChangeArrowheads="1"/>
            </p:cNvSpPr>
            <p:nvPr/>
          </p:nvSpPr>
          <p:spPr bwMode="auto">
            <a:xfrm>
              <a:off x="0" y="69224"/>
              <a:ext cx="180000" cy="180000"/>
            </a:xfrm>
            <a:custGeom>
              <a:avLst/>
              <a:gdLst>
                <a:gd name="G0" fmla="+- 3537 0 0"/>
                <a:gd name="G1" fmla="+- 21600 0 3537"/>
                <a:gd name="G2" fmla="+- 21600 0 3537"/>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37" y="10800"/>
                  </a:moveTo>
                  <a:cubicBezTo>
                    <a:pt x="3537" y="14811"/>
                    <a:pt x="6789" y="18063"/>
                    <a:pt x="10800" y="18063"/>
                  </a:cubicBezTo>
                  <a:cubicBezTo>
                    <a:pt x="14811" y="18063"/>
                    <a:pt x="18063" y="14811"/>
                    <a:pt x="18063" y="10800"/>
                  </a:cubicBezTo>
                  <a:cubicBezTo>
                    <a:pt x="18063" y="6789"/>
                    <a:pt x="14811" y="3537"/>
                    <a:pt x="10800" y="3537"/>
                  </a:cubicBezTo>
                  <a:cubicBezTo>
                    <a:pt x="6789" y="3537"/>
                    <a:pt x="3537" y="6789"/>
                    <a:pt x="3537" y="10800"/>
                  </a:cubicBezTo>
                  <a:close/>
                </a:path>
              </a:pathLst>
            </a:custGeom>
            <a:solidFill>
              <a:srgbClr val="005D8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4377" name="矩形 136">
              <a:extLst>
                <a:ext uri="{FF2B5EF4-FFF2-40B4-BE49-F238E27FC236}">
                  <a16:creationId xmlns:a16="http://schemas.microsoft.com/office/drawing/2014/main" id="{FA138750-FF06-4729-9195-807B26852C7A}"/>
                </a:ext>
              </a:extLst>
            </p:cNvPr>
            <p:cNvSpPr>
              <a:spLocks noChangeArrowheads="1"/>
            </p:cNvSpPr>
            <p:nvPr/>
          </p:nvSpPr>
          <p:spPr bwMode="auto">
            <a:xfrm>
              <a:off x="145794" y="0"/>
              <a:ext cx="15872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14378" name="矩形 137">
              <a:extLst>
                <a:ext uri="{FF2B5EF4-FFF2-40B4-BE49-F238E27FC236}">
                  <a16:creationId xmlns:a16="http://schemas.microsoft.com/office/drawing/2014/main" id="{A034F2BE-D151-419A-80E5-D91CB5E496C2}"/>
                </a:ext>
              </a:extLst>
            </p:cNvPr>
            <p:cNvSpPr>
              <a:spLocks noChangeArrowheads="1"/>
            </p:cNvSpPr>
            <p:nvPr/>
          </p:nvSpPr>
          <p:spPr bwMode="auto">
            <a:xfrm>
              <a:off x="145794" y="246300"/>
              <a:ext cx="16496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cxnSp>
        <p:nvCxnSpPr>
          <p:cNvPr id="14379" name="肘形连接符 18">
            <a:extLst>
              <a:ext uri="{FF2B5EF4-FFF2-40B4-BE49-F238E27FC236}">
                <a16:creationId xmlns:a16="http://schemas.microsoft.com/office/drawing/2014/main" id="{5ACFAA87-7BE9-4260-9C05-AAE54CC3C771}"/>
              </a:ext>
            </a:extLst>
          </p:cNvPr>
          <p:cNvCxnSpPr>
            <a:cxnSpLocks noChangeShapeType="1"/>
            <a:stCxn id="14345" idx="4"/>
            <a:endCxn id="14360" idx="2"/>
          </p:cNvCxnSpPr>
          <p:nvPr/>
        </p:nvCxnSpPr>
        <p:spPr bwMode="auto">
          <a:xfrm rot="16200000" flipH="1">
            <a:off x="6264275" y="1431925"/>
            <a:ext cx="349250" cy="381000"/>
          </a:xfrm>
          <a:prstGeom prst="bentConnector2">
            <a:avLst/>
          </a:prstGeom>
          <a:noFill/>
          <a:ln w="6350" cap="flat" cmpd="sng">
            <a:solidFill>
              <a:srgbClr val="7F7F7F"/>
            </a:solidFill>
            <a:prstDash val="dash"/>
            <a:bevel/>
            <a:headEnd/>
            <a:tailEnd/>
          </a:ln>
          <a:extLst>
            <a:ext uri="{909E8E84-426E-40DD-AFC4-6F175D3DCCD1}">
              <a14:hiddenFill xmlns:a14="http://schemas.microsoft.com/office/drawing/2010/main">
                <a:noFill/>
              </a14:hiddenFill>
            </a:ext>
          </a:extLst>
        </p:spPr>
      </p:cxnSp>
      <p:cxnSp>
        <p:nvCxnSpPr>
          <p:cNvPr id="14380" name="肘形连接符 20">
            <a:extLst>
              <a:ext uri="{FF2B5EF4-FFF2-40B4-BE49-F238E27FC236}">
                <a16:creationId xmlns:a16="http://schemas.microsoft.com/office/drawing/2014/main" id="{CF68A627-352B-4E05-9D6A-B4309D85DE5E}"/>
              </a:ext>
            </a:extLst>
          </p:cNvPr>
          <p:cNvCxnSpPr>
            <a:cxnSpLocks noChangeShapeType="1"/>
            <a:stCxn id="14348" idx="4"/>
            <a:endCxn id="14364" idx="2"/>
          </p:cNvCxnSpPr>
          <p:nvPr/>
        </p:nvCxnSpPr>
        <p:spPr bwMode="auto">
          <a:xfrm rot="16200000" flipH="1">
            <a:off x="5728493" y="1507332"/>
            <a:ext cx="379413" cy="1422400"/>
          </a:xfrm>
          <a:prstGeom prst="bentConnector2">
            <a:avLst/>
          </a:prstGeom>
          <a:noFill/>
          <a:ln w="6350" cap="flat" cmpd="sng">
            <a:solidFill>
              <a:srgbClr val="7F7F7F"/>
            </a:solidFill>
            <a:prstDash val="dash"/>
            <a:bevel/>
            <a:headEnd/>
            <a:tailEnd/>
          </a:ln>
          <a:extLst>
            <a:ext uri="{909E8E84-426E-40DD-AFC4-6F175D3DCCD1}">
              <a14:hiddenFill xmlns:a14="http://schemas.microsoft.com/office/drawing/2010/main">
                <a:noFill/>
              </a14:hiddenFill>
            </a:ext>
          </a:extLst>
        </p:spPr>
      </p:cxnSp>
      <p:cxnSp>
        <p:nvCxnSpPr>
          <p:cNvPr id="14381" name="肘形连接符 24">
            <a:extLst>
              <a:ext uri="{FF2B5EF4-FFF2-40B4-BE49-F238E27FC236}">
                <a16:creationId xmlns:a16="http://schemas.microsoft.com/office/drawing/2014/main" id="{013A5030-00C3-4299-BF0D-360D5F5505FC}"/>
              </a:ext>
            </a:extLst>
          </p:cNvPr>
          <p:cNvCxnSpPr>
            <a:cxnSpLocks noChangeShapeType="1"/>
            <a:stCxn id="14351" idx="4"/>
            <a:endCxn id="14368" idx="2"/>
          </p:cNvCxnSpPr>
          <p:nvPr/>
        </p:nvCxnSpPr>
        <p:spPr bwMode="auto">
          <a:xfrm rot="16200000" flipH="1">
            <a:off x="5191125" y="1584325"/>
            <a:ext cx="412750" cy="2463800"/>
          </a:xfrm>
          <a:prstGeom prst="bentConnector2">
            <a:avLst/>
          </a:prstGeom>
          <a:noFill/>
          <a:ln w="6350" cap="flat" cmpd="sng">
            <a:solidFill>
              <a:srgbClr val="7F7F7F"/>
            </a:solidFill>
            <a:prstDash val="dash"/>
            <a:bevel/>
            <a:headEnd/>
            <a:tailEnd/>
          </a:ln>
          <a:extLst>
            <a:ext uri="{909E8E84-426E-40DD-AFC4-6F175D3DCCD1}">
              <a14:hiddenFill xmlns:a14="http://schemas.microsoft.com/office/drawing/2010/main">
                <a:noFill/>
              </a14:hiddenFill>
            </a:ext>
          </a:extLst>
        </p:spPr>
      </p:cxnSp>
      <p:cxnSp>
        <p:nvCxnSpPr>
          <p:cNvPr id="14382" name="肘形连接符 30">
            <a:extLst>
              <a:ext uri="{FF2B5EF4-FFF2-40B4-BE49-F238E27FC236}">
                <a16:creationId xmlns:a16="http://schemas.microsoft.com/office/drawing/2014/main" id="{18BE9E2A-6893-4781-8A3C-AF2F3227295B}"/>
              </a:ext>
            </a:extLst>
          </p:cNvPr>
          <p:cNvCxnSpPr>
            <a:cxnSpLocks noChangeShapeType="1"/>
            <a:stCxn id="14354" idx="4"/>
            <a:endCxn id="14372" idx="2"/>
          </p:cNvCxnSpPr>
          <p:nvPr/>
        </p:nvCxnSpPr>
        <p:spPr bwMode="auto">
          <a:xfrm rot="16200000" flipH="1">
            <a:off x="4656137" y="1660526"/>
            <a:ext cx="442913" cy="3503612"/>
          </a:xfrm>
          <a:prstGeom prst="bentConnector2">
            <a:avLst/>
          </a:prstGeom>
          <a:noFill/>
          <a:ln w="6350" cap="flat" cmpd="sng">
            <a:solidFill>
              <a:srgbClr val="7F7F7F"/>
            </a:solidFill>
            <a:prstDash val="dash"/>
            <a:bevel/>
            <a:headEnd/>
            <a:tailEnd/>
          </a:ln>
          <a:extLst>
            <a:ext uri="{909E8E84-426E-40DD-AFC4-6F175D3DCCD1}">
              <a14:hiddenFill xmlns:a14="http://schemas.microsoft.com/office/drawing/2010/main">
                <a:noFill/>
              </a14:hiddenFill>
            </a:ext>
          </a:extLst>
        </p:spPr>
      </p:cxnSp>
      <p:cxnSp>
        <p:nvCxnSpPr>
          <p:cNvPr id="14383" name="肘形连接符 139">
            <a:extLst>
              <a:ext uri="{FF2B5EF4-FFF2-40B4-BE49-F238E27FC236}">
                <a16:creationId xmlns:a16="http://schemas.microsoft.com/office/drawing/2014/main" id="{1FD4727F-89E9-4E04-896E-AD5B2E4E79D5}"/>
              </a:ext>
            </a:extLst>
          </p:cNvPr>
          <p:cNvCxnSpPr>
            <a:cxnSpLocks noChangeShapeType="1"/>
            <a:stCxn id="14357" idx="4"/>
            <a:endCxn id="14376" idx="2"/>
          </p:cNvCxnSpPr>
          <p:nvPr/>
        </p:nvCxnSpPr>
        <p:spPr bwMode="auto">
          <a:xfrm rot="16200000" flipH="1">
            <a:off x="4118769" y="1737519"/>
            <a:ext cx="476250" cy="4545012"/>
          </a:xfrm>
          <a:prstGeom prst="bentConnector2">
            <a:avLst/>
          </a:prstGeom>
          <a:noFill/>
          <a:ln w="6350" cap="flat" cmpd="sng">
            <a:solidFill>
              <a:srgbClr val="7F7F7F"/>
            </a:solidFill>
            <a:prstDash val="dash"/>
            <a:bevel/>
            <a:headEnd/>
            <a:tailEnd/>
          </a:ln>
          <a:extLst>
            <a:ext uri="{909E8E84-426E-40DD-AFC4-6F175D3DCCD1}">
              <a14:hiddenFill xmlns:a14="http://schemas.microsoft.com/office/drawing/2010/main">
                <a:noFill/>
              </a14:hiddenFill>
            </a:ext>
          </a:extLst>
        </p:spPr>
      </p:cxnSp>
      <p:pic>
        <p:nvPicPr>
          <p:cNvPr id="14384" name="Picture 5" descr="\\MAGNUM\Projects\Microsoft\Cloud Power FY12\Design\ICONS_PNG\Increase.png">
            <a:extLst>
              <a:ext uri="{FF2B5EF4-FFF2-40B4-BE49-F238E27FC236}">
                <a16:creationId xmlns:a16="http://schemas.microsoft.com/office/drawing/2014/main" id="{90AA310B-77FA-41EB-BE93-4B18EED8EB8F}"/>
              </a:ext>
            </a:extLst>
          </p:cNvPr>
          <p:cNvPicPr>
            <a:picLocks noChangeAspect="1" noChangeArrowheads="1"/>
          </p:cNvPicPr>
          <p:nvPr/>
        </p:nvPicPr>
        <p:blipFill>
          <a:blip r:embed="rId2">
            <a:grayscl/>
            <a:biLevel thresh="50000"/>
            <a:extLst>
              <a:ext uri="{28A0092B-C50C-407E-A947-70E740481C1C}">
                <a14:useLocalDpi xmlns:a14="http://schemas.microsoft.com/office/drawing/2010/main" val="0"/>
              </a:ext>
            </a:extLst>
          </a:blip>
          <a:srcRect/>
          <a:stretch>
            <a:fillRect/>
          </a:stretch>
        </p:blipFill>
        <p:spPr bwMode="auto">
          <a:xfrm>
            <a:off x="511175" y="211138"/>
            <a:ext cx="817563"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85" name="矩形 145">
            <a:extLst>
              <a:ext uri="{FF2B5EF4-FFF2-40B4-BE49-F238E27FC236}">
                <a16:creationId xmlns:a16="http://schemas.microsoft.com/office/drawing/2014/main" id="{213FFF18-A1F3-4E0E-BBE5-519CB964497D}"/>
              </a:ext>
            </a:extLst>
          </p:cNvPr>
          <p:cNvSpPr>
            <a:spLocks noChangeArrowheads="1"/>
          </p:cNvSpPr>
          <p:nvPr/>
        </p:nvSpPr>
        <p:spPr bwMode="auto">
          <a:xfrm>
            <a:off x="682625" y="1012825"/>
            <a:ext cx="1560513" cy="307975"/>
          </a:xfrm>
          <a:prstGeom prst="rect">
            <a:avLst/>
          </a:prstGeom>
          <a:solidFill>
            <a:srgbClr val="003F5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14386" name="矩形 146">
            <a:extLst>
              <a:ext uri="{FF2B5EF4-FFF2-40B4-BE49-F238E27FC236}">
                <a16:creationId xmlns:a16="http://schemas.microsoft.com/office/drawing/2014/main" id="{08C35D5F-1B1E-45F7-9AC9-54CBA6A5C7C0}"/>
              </a:ext>
            </a:extLst>
          </p:cNvPr>
          <p:cNvSpPr>
            <a:spLocks noChangeArrowheads="1"/>
          </p:cNvSpPr>
          <p:nvPr/>
        </p:nvSpPr>
        <p:spPr bwMode="auto">
          <a:xfrm>
            <a:off x="600075" y="1339850"/>
            <a:ext cx="25479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sz="1200">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Please add text here, according to the need to adjust the font and font size. </a:t>
            </a:r>
            <a:endParaRPr lang="zh-CN" altLang="en-US" sz="12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2">
            <a:extLst>
              <a:ext uri="{FF2B5EF4-FFF2-40B4-BE49-F238E27FC236}">
                <a16:creationId xmlns:a16="http://schemas.microsoft.com/office/drawing/2014/main" id="{9F4F8362-80B7-4C83-9E11-1E7EB2C56F4D}"/>
              </a:ext>
            </a:extLst>
          </p:cNvPr>
          <p:cNvGrpSpPr>
            <a:grpSpLocks/>
          </p:cNvGrpSpPr>
          <p:nvPr/>
        </p:nvGrpSpPr>
        <p:grpSpPr bwMode="auto">
          <a:xfrm>
            <a:off x="0" y="0"/>
            <a:ext cx="9144000" cy="3971925"/>
            <a:chOff x="0" y="0"/>
            <a:chExt cx="9144001" cy="3971924"/>
          </a:xfrm>
        </p:grpSpPr>
        <p:sp>
          <p:nvSpPr>
            <p:cNvPr id="15363" name="直角三角形 150">
              <a:extLst>
                <a:ext uri="{FF2B5EF4-FFF2-40B4-BE49-F238E27FC236}">
                  <a16:creationId xmlns:a16="http://schemas.microsoft.com/office/drawing/2014/main" id="{75BEAAAC-776B-45AD-82A5-769FBB355684}"/>
                </a:ext>
              </a:extLst>
            </p:cNvPr>
            <p:cNvSpPr>
              <a:spLocks noChangeArrowheads="1"/>
            </p:cNvSpPr>
            <p:nvPr/>
          </p:nvSpPr>
          <p:spPr bwMode="auto">
            <a:xfrm flipH="1">
              <a:off x="4546969" y="0"/>
              <a:ext cx="4597032" cy="3971924"/>
            </a:xfrm>
            <a:prstGeom prst="rtTriangle">
              <a:avLst/>
            </a:prstGeom>
            <a:solidFill>
              <a:srgbClr val="F2F2F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5364" name="直角三角形 7">
              <a:extLst>
                <a:ext uri="{FF2B5EF4-FFF2-40B4-BE49-F238E27FC236}">
                  <a16:creationId xmlns:a16="http://schemas.microsoft.com/office/drawing/2014/main" id="{5338EAFA-4375-41C5-AED8-715E67F3475E}"/>
                </a:ext>
              </a:extLst>
            </p:cNvPr>
            <p:cNvSpPr>
              <a:spLocks noChangeArrowheads="1"/>
            </p:cNvSpPr>
            <p:nvPr/>
          </p:nvSpPr>
          <p:spPr bwMode="auto">
            <a:xfrm>
              <a:off x="0" y="0"/>
              <a:ext cx="4597032" cy="3971924"/>
            </a:xfrm>
            <a:prstGeom prst="rtTriangle">
              <a:avLst/>
            </a:prstGeom>
            <a:solidFill>
              <a:srgbClr val="F2F2F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5365" name="Group 5">
            <a:extLst>
              <a:ext uri="{FF2B5EF4-FFF2-40B4-BE49-F238E27FC236}">
                <a16:creationId xmlns:a16="http://schemas.microsoft.com/office/drawing/2014/main" id="{4D88E144-F8FF-4063-8BFF-613FAF8A3500}"/>
              </a:ext>
            </a:extLst>
          </p:cNvPr>
          <p:cNvGrpSpPr>
            <a:grpSpLocks/>
          </p:cNvGrpSpPr>
          <p:nvPr/>
        </p:nvGrpSpPr>
        <p:grpSpPr bwMode="auto">
          <a:xfrm>
            <a:off x="971550" y="323850"/>
            <a:ext cx="7258050" cy="7258050"/>
            <a:chOff x="0" y="0"/>
            <a:chExt cx="7258050" cy="7258050"/>
          </a:xfrm>
        </p:grpSpPr>
        <p:sp>
          <p:nvSpPr>
            <p:cNvPr id="15366" name="空心弧 1">
              <a:extLst>
                <a:ext uri="{FF2B5EF4-FFF2-40B4-BE49-F238E27FC236}">
                  <a16:creationId xmlns:a16="http://schemas.microsoft.com/office/drawing/2014/main" id="{017E31EB-F17B-46FB-8BCC-57DAF876E08D}"/>
                </a:ext>
              </a:extLst>
            </p:cNvPr>
            <p:cNvSpPr>
              <a:spLocks noChangeArrowheads="1"/>
            </p:cNvSpPr>
            <p:nvPr/>
          </p:nvSpPr>
          <p:spPr bwMode="auto">
            <a:xfrm>
              <a:off x="0" y="0"/>
              <a:ext cx="7258050" cy="7258050"/>
            </a:xfrm>
            <a:custGeom>
              <a:avLst/>
              <a:gdLst>
                <a:gd name="G0" fmla="+- 9625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9625"/>
                <a:gd name="G18" fmla="*/ 9625 1 2"/>
                <a:gd name="G19" fmla="+- G18 5400 0"/>
                <a:gd name="G20" fmla="cos G19 11796480"/>
                <a:gd name="G21" fmla="sin G19 11796480"/>
                <a:gd name="G22" fmla="+- G20 10800 0"/>
                <a:gd name="G23" fmla="+- G21 10800 0"/>
                <a:gd name="G24" fmla="+- 10800 0 G20"/>
                <a:gd name="G25" fmla="+- 9625 10800 0"/>
                <a:gd name="G26" fmla="?: G9 G17 G25"/>
                <a:gd name="G27" fmla="?: G9 0 21600"/>
                <a:gd name="G28" fmla="cos 10800 11796480"/>
                <a:gd name="G29" fmla="sin 10800 11796480"/>
                <a:gd name="G30" fmla="sin 9625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87 w 21600"/>
                <a:gd name="T15" fmla="*/ 10800 h 21600"/>
                <a:gd name="T16" fmla="*/ 10800 w 21600"/>
                <a:gd name="T17" fmla="*/ 1175 h 21600"/>
                <a:gd name="T18" fmla="*/ 21013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175" y="10800"/>
                  </a:moveTo>
                  <a:cubicBezTo>
                    <a:pt x="1175" y="5484"/>
                    <a:pt x="5484" y="1175"/>
                    <a:pt x="10800" y="1175"/>
                  </a:cubicBezTo>
                  <a:cubicBezTo>
                    <a:pt x="16115" y="1175"/>
                    <a:pt x="20425" y="5484"/>
                    <a:pt x="20425" y="10799"/>
                  </a:cubicBezTo>
                  <a:lnTo>
                    <a:pt x="21600" y="10800"/>
                  </a:lnTo>
                  <a:cubicBezTo>
                    <a:pt x="21600" y="4835"/>
                    <a:pt x="16764" y="0"/>
                    <a:pt x="10800" y="0"/>
                  </a:cubicBezTo>
                  <a:cubicBezTo>
                    <a:pt x="4835" y="0"/>
                    <a:pt x="0" y="4835"/>
                    <a:pt x="0" y="10799"/>
                  </a:cubicBezTo>
                  <a:close/>
                </a:path>
              </a:pathLst>
            </a:custGeom>
            <a:solidFill>
              <a:srgbClr val="DCF2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5367" name="空心弧 76">
              <a:extLst>
                <a:ext uri="{FF2B5EF4-FFF2-40B4-BE49-F238E27FC236}">
                  <a16:creationId xmlns:a16="http://schemas.microsoft.com/office/drawing/2014/main" id="{CE8604C6-4261-457B-A30C-86D31CFB946A}"/>
                </a:ext>
              </a:extLst>
            </p:cNvPr>
            <p:cNvSpPr>
              <a:spLocks noChangeArrowheads="1"/>
            </p:cNvSpPr>
            <p:nvPr/>
          </p:nvSpPr>
          <p:spPr bwMode="auto">
            <a:xfrm>
              <a:off x="750094" y="750094"/>
              <a:ext cx="5757862" cy="5757862"/>
            </a:xfrm>
            <a:custGeom>
              <a:avLst/>
              <a:gdLst>
                <a:gd name="G0" fmla="+- 9289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9289"/>
                <a:gd name="G18" fmla="*/ 9289 1 2"/>
                <a:gd name="G19" fmla="+- G18 5400 0"/>
                <a:gd name="G20" fmla="cos G19 11796480"/>
                <a:gd name="G21" fmla="sin G19 11796480"/>
                <a:gd name="G22" fmla="+- G20 10800 0"/>
                <a:gd name="G23" fmla="+- G21 10800 0"/>
                <a:gd name="G24" fmla="+- 10800 0 G20"/>
                <a:gd name="G25" fmla="+- 9289 10800 0"/>
                <a:gd name="G26" fmla="?: G9 G17 G25"/>
                <a:gd name="G27" fmla="?: G9 0 21600"/>
                <a:gd name="G28" fmla="cos 10800 11796480"/>
                <a:gd name="G29" fmla="sin 10800 11796480"/>
                <a:gd name="G30" fmla="sin 9289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755 w 21600"/>
                <a:gd name="T15" fmla="*/ 10800 h 21600"/>
                <a:gd name="T16" fmla="*/ 10800 w 21600"/>
                <a:gd name="T17" fmla="*/ 1511 h 21600"/>
                <a:gd name="T18" fmla="*/ 20845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511" y="10800"/>
                  </a:moveTo>
                  <a:cubicBezTo>
                    <a:pt x="1511" y="5669"/>
                    <a:pt x="5669" y="1511"/>
                    <a:pt x="10800" y="1511"/>
                  </a:cubicBezTo>
                  <a:cubicBezTo>
                    <a:pt x="15930" y="1511"/>
                    <a:pt x="20089" y="5669"/>
                    <a:pt x="20089" y="10799"/>
                  </a:cubicBezTo>
                  <a:lnTo>
                    <a:pt x="21600" y="10800"/>
                  </a:lnTo>
                  <a:cubicBezTo>
                    <a:pt x="21600" y="4835"/>
                    <a:pt x="16764" y="0"/>
                    <a:pt x="10800" y="0"/>
                  </a:cubicBezTo>
                  <a:cubicBezTo>
                    <a:pt x="4835" y="0"/>
                    <a:pt x="0" y="4835"/>
                    <a:pt x="0" y="10799"/>
                  </a:cubicBezTo>
                  <a:close/>
                </a:path>
              </a:pathLst>
            </a:custGeom>
            <a:solidFill>
              <a:srgbClr val="C4E973"/>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5368" name="空心弧 102">
              <a:extLst>
                <a:ext uri="{FF2B5EF4-FFF2-40B4-BE49-F238E27FC236}">
                  <a16:creationId xmlns:a16="http://schemas.microsoft.com/office/drawing/2014/main" id="{858013DC-3077-46B8-93F8-AB4250C29506}"/>
                </a:ext>
              </a:extLst>
            </p:cNvPr>
            <p:cNvSpPr>
              <a:spLocks noChangeArrowheads="1"/>
            </p:cNvSpPr>
            <p:nvPr/>
          </p:nvSpPr>
          <p:spPr bwMode="auto">
            <a:xfrm>
              <a:off x="1502569" y="1504950"/>
              <a:ext cx="4258866" cy="4258866"/>
            </a:xfrm>
            <a:custGeom>
              <a:avLst/>
              <a:gdLst>
                <a:gd name="G0" fmla="+- 8613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13"/>
                <a:gd name="G18" fmla="*/ 8613 1 2"/>
                <a:gd name="G19" fmla="+- G18 5400 0"/>
                <a:gd name="G20" fmla="cos G19 11796480"/>
                <a:gd name="G21" fmla="sin G19 11796480"/>
                <a:gd name="G22" fmla="+- G20 10800 0"/>
                <a:gd name="G23" fmla="+- G21 10800 0"/>
                <a:gd name="G24" fmla="+- 10800 0 G20"/>
                <a:gd name="G25" fmla="+- 8613 10800 0"/>
                <a:gd name="G26" fmla="?: G9 G17 G25"/>
                <a:gd name="G27" fmla="?: G9 0 21600"/>
                <a:gd name="G28" fmla="cos 10800 11796480"/>
                <a:gd name="G29" fmla="sin 10800 11796480"/>
                <a:gd name="G30" fmla="sin 8613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1093 w 21600"/>
                <a:gd name="T15" fmla="*/ 10800 h 21600"/>
                <a:gd name="T16" fmla="*/ 10800 w 21600"/>
                <a:gd name="T17" fmla="*/ 2187 h 21600"/>
                <a:gd name="T18" fmla="*/ 20507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2187" y="10800"/>
                  </a:moveTo>
                  <a:cubicBezTo>
                    <a:pt x="2187" y="6043"/>
                    <a:pt x="6043" y="2187"/>
                    <a:pt x="10800" y="2187"/>
                  </a:cubicBezTo>
                  <a:cubicBezTo>
                    <a:pt x="15556" y="2187"/>
                    <a:pt x="19413" y="6043"/>
                    <a:pt x="19413" y="10799"/>
                  </a:cubicBezTo>
                  <a:lnTo>
                    <a:pt x="21600" y="10800"/>
                  </a:lnTo>
                  <a:cubicBezTo>
                    <a:pt x="21600" y="4835"/>
                    <a:pt x="16764" y="0"/>
                    <a:pt x="10800" y="0"/>
                  </a:cubicBezTo>
                  <a:cubicBezTo>
                    <a:pt x="4835" y="0"/>
                    <a:pt x="0" y="4835"/>
                    <a:pt x="0" y="10799"/>
                  </a:cubicBezTo>
                  <a:close/>
                </a:path>
              </a:pathLst>
            </a:custGeom>
            <a:solidFill>
              <a:srgbClr val="A9DF3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5369" name="空心弧 115">
              <a:extLst>
                <a:ext uri="{FF2B5EF4-FFF2-40B4-BE49-F238E27FC236}">
                  <a16:creationId xmlns:a16="http://schemas.microsoft.com/office/drawing/2014/main" id="{9230B2B3-75E0-454C-996C-A9F2A81DBF48}"/>
                </a:ext>
              </a:extLst>
            </p:cNvPr>
            <p:cNvSpPr>
              <a:spLocks noChangeArrowheads="1"/>
            </p:cNvSpPr>
            <p:nvPr/>
          </p:nvSpPr>
          <p:spPr bwMode="auto">
            <a:xfrm>
              <a:off x="2255044" y="2275284"/>
              <a:ext cx="2745581" cy="2745581"/>
            </a:xfrm>
            <a:custGeom>
              <a:avLst/>
              <a:gdLst>
                <a:gd name="G0" fmla="+- 7574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574"/>
                <a:gd name="G18" fmla="*/ 7574 1 2"/>
                <a:gd name="G19" fmla="+- G18 5400 0"/>
                <a:gd name="G20" fmla="cos G19 11796480"/>
                <a:gd name="G21" fmla="sin G19 11796480"/>
                <a:gd name="G22" fmla="+- G20 10800 0"/>
                <a:gd name="G23" fmla="+- G21 10800 0"/>
                <a:gd name="G24" fmla="+- 10800 0 G20"/>
                <a:gd name="G25" fmla="+- 7574 10800 0"/>
                <a:gd name="G26" fmla="?: G9 G17 G25"/>
                <a:gd name="G27" fmla="?: G9 0 21600"/>
                <a:gd name="G28" fmla="cos 10800 11796480"/>
                <a:gd name="G29" fmla="sin 10800 11796480"/>
                <a:gd name="G30" fmla="sin 7574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1613 w 21600"/>
                <a:gd name="T15" fmla="*/ 10800 h 21600"/>
                <a:gd name="T16" fmla="*/ 10800 w 21600"/>
                <a:gd name="T17" fmla="*/ 3226 h 21600"/>
                <a:gd name="T18" fmla="*/ 19987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26" y="10800"/>
                  </a:moveTo>
                  <a:cubicBezTo>
                    <a:pt x="3226" y="6616"/>
                    <a:pt x="6616" y="3226"/>
                    <a:pt x="10800" y="3226"/>
                  </a:cubicBezTo>
                  <a:cubicBezTo>
                    <a:pt x="14983" y="3226"/>
                    <a:pt x="18374" y="6616"/>
                    <a:pt x="18374" y="10799"/>
                  </a:cubicBezTo>
                  <a:lnTo>
                    <a:pt x="21600" y="10800"/>
                  </a:lnTo>
                  <a:cubicBezTo>
                    <a:pt x="21600" y="4835"/>
                    <a:pt x="16764" y="0"/>
                    <a:pt x="10800" y="0"/>
                  </a:cubicBezTo>
                  <a:cubicBezTo>
                    <a:pt x="4835" y="0"/>
                    <a:pt x="0" y="4835"/>
                    <a:pt x="0" y="10799"/>
                  </a:cubicBezTo>
                  <a:close/>
                </a:path>
              </a:pathLst>
            </a:cu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grpSp>
      <p:grpSp>
        <p:nvGrpSpPr>
          <p:cNvPr id="15370" name="Group 10">
            <a:extLst>
              <a:ext uri="{FF2B5EF4-FFF2-40B4-BE49-F238E27FC236}">
                <a16:creationId xmlns:a16="http://schemas.microsoft.com/office/drawing/2014/main" id="{854B74E3-187C-4842-B5FB-89A83C24BF55}"/>
              </a:ext>
            </a:extLst>
          </p:cNvPr>
          <p:cNvGrpSpPr>
            <a:grpSpLocks/>
          </p:cNvGrpSpPr>
          <p:nvPr/>
        </p:nvGrpSpPr>
        <p:grpSpPr bwMode="auto">
          <a:xfrm>
            <a:off x="0" y="3479800"/>
            <a:ext cx="9144000" cy="1663700"/>
            <a:chOff x="0" y="0"/>
            <a:chExt cx="9144000" cy="1664035"/>
          </a:xfrm>
        </p:grpSpPr>
        <p:sp>
          <p:nvSpPr>
            <p:cNvPr id="15371" name="矩形 116">
              <a:extLst>
                <a:ext uri="{FF2B5EF4-FFF2-40B4-BE49-F238E27FC236}">
                  <a16:creationId xmlns:a16="http://schemas.microsoft.com/office/drawing/2014/main" id="{EB8E42B0-279D-41D3-9117-71E507871EDA}"/>
                </a:ext>
              </a:extLst>
            </p:cNvPr>
            <p:cNvSpPr>
              <a:spLocks noChangeArrowheads="1"/>
            </p:cNvSpPr>
            <p:nvPr/>
          </p:nvSpPr>
          <p:spPr bwMode="auto">
            <a:xfrm flipH="1">
              <a:off x="0" y="463886"/>
              <a:ext cx="9144000" cy="1200149"/>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5372" name="等腰三角形 117">
              <a:extLst>
                <a:ext uri="{FF2B5EF4-FFF2-40B4-BE49-F238E27FC236}">
                  <a16:creationId xmlns:a16="http://schemas.microsoft.com/office/drawing/2014/main" id="{5F68D59F-6B63-41BA-9728-177243EF897F}"/>
                </a:ext>
              </a:extLst>
            </p:cNvPr>
            <p:cNvSpPr>
              <a:spLocks noChangeArrowheads="1"/>
            </p:cNvSpPr>
            <p:nvPr/>
          </p:nvSpPr>
          <p:spPr bwMode="auto">
            <a:xfrm flipH="1">
              <a:off x="4273417" y="0"/>
              <a:ext cx="670058" cy="463886"/>
            </a:xfrm>
            <a:prstGeom prst="triangle">
              <a:avLst>
                <a:gd name="adj" fmla="val 50000"/>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5373" name="等腰三角形 129">
              <a:extLst>
                <a:ext uri="{FF2B5EF4-FFF2-40B4-BE49-F238E27FC236}">
                  <a16:creationId xmlns:a16="http://schemas.microsoft.com/office/drawing/2014/main" id="{DEAF404D-CC4C-4495-A9B8-6D540A7CD336}"/>
                </a:ext>
              </a:extLst>
            </p:cNvPr>
            <p:cNvSpPr>
              <a:spLocks noChangeArrowheads="1"/>
            </p:cNvSpPr>
            <p:nvPr/>
          </p:nvSpPr>
          <p:spPr bwMode="auto">
            <a:xfrm flipH="1">
              <a:off x="4392479" y="193430"/>
              <a:ext cx="431933" cy="299030"/>
            </a:xfrm>
            <a:prstGeom prst="triangle">
              <a:avLst>
                <a:gd name="adj" fmla="val 50000"/>
              </a:avLst>
            </a:pr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sp>
        <p:nvSpPr>
          <p:cNvPr id="15374" name="矩形 130">
            <a:extLst>
              <a:ext uri="{FF2B5EF4-FFF2-40B4-BE49-F238E27FC236}">
                <a16:creationId xmlns:a16="http://schemas.microsoft.com/office/drawing/2014/main" id="{C6ACBA16-8B06-4DC9-9EE3-D9FE2B8DB7BF}"/>
              </a:ext>
            </a:extLst>
          </p:cNvPr>
          <p:cNvSpPr>
            <a:spLocks noChangeArrowheads="1"/>
          </p:cNvSpPr>
          <p:nvPr/>
        </p:nvSpPr>
        <p:spPr bwMode="auto">
          <a:xfrm>
            <a:off x="0" y="333375"/>
            <a:ext cx="144463" cy="431800"/>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5375" name="矩形 131">
            <a:extLst>
              <a:ext uri="{FF2B5EF4-FFF2-40B4-BE49-F238E27FC236}">
                <a16:creationId xmlns:a16="http://schemas.microsoft.com/office/drawing/2014/main" id="{02D72991-2B44-4F01-8979-73CFA13A9051}"/>
              </a:ext>
            </a:extLst>
          </p:cNvPr>
          <p:cNvSpPr>
            <a:spLocks noChangeArrowheads="1"/>
          </p:cNvSpPr>
          <p:nvPr/>
        </p:nvSpPr>
        <p:spPr bwMode="auto">
          <a:xfrm>
            <a:off x="139700" y="333375"/>
            <a:ext cx="144463" cy="431800"/>
          </a:xfrm>
          <a:prstGeom prst="rect">
            <a:avLst/>
          </a:prstGeom>
          <a:solidFill>
            <a:srgbClr val="00517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5376" name="矩形 132">
            <a:extLst>
              <a:ext uri="{FF2B5EF4-FFF2-40B4-BE49-F238E27FC236}">
                <a16:creationId xmlns:a16="http://schemas.microsoft.com/office/drawing/2014/main" id="{3605D1EB-1A9C-4EC3-BC15-E9832CB2C11E}"/>
              </a:ext>
            </a:extLst>
          </p:cNvPr>
          <p:cNvSpPr>
            <a:spLocks noChangeArrowheads="1"/>
          </p:cNvSpPr>
          <p:nvPr/>
        </p:nvSpPr>
        <p:spPr bwMode="auto">
          <a:xfrm rot="17724">
            <a:off x="285750" y="349250"/>
            <a:ext cx="26225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2000" b="1">
                <a:solidFill>
                  <a:srgbClr val="005374"/>
                </a:solidFill>
                <a:latin typeface="Calibri" panose="020F0502020204030204" pitchFamily="34" charset="0"/>
                <a:ea typeface="微软雅黑" panose="020B0503020204020204" pitchFamily="34" charset="-122"/>
                <a:sym typeface="Calibri" panose="020F0502020204030204" pitchFamily="34" charset="0"/>
              </a:rPr>
              <a:t>Please add title in here</a:t>
            </a:r>
            <a:endParaRPr lang="zh-CN" altLang="en-US" sz="2000" b="1">
              <a:solidFill>
                <a:srgbClr val="005374"/>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5377" name="矩形 133">
            <a:extLst>
              <a:ext uri="{FF2B5EF4-FFF2-40B4-BE49-F238E27FC236}">
                <a16:creationId xmlns:a16="http://schemas.microsoft.com/office/drawing/2014/main" id="{6A1DD4BE-8DB4-4B42-80A3-84F838462787}"/>
              </a:ext>
            </a:extLst>
          </p:cNvPr>
          <p:cNvSpPr>
            <a:spLocks noChangeArrowheads="1"/>
          </p:cNvSpPr>
          <p:nvPr/>
        </p:nvSpPr>
        <p:spPr bwMode="auto">
          <a:xfrm>
            <a:off x="2165350" y="4241800"/>
            <a:ext cx="486727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a:t>
            </a:r>
            <a:endParaRPr lang="zh-CN" altLang="en-US">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nvGrpSpPr>
          <p:cNvPr id="15378" name="Group 18">
            <a:extLst>
              <a:ext uri="{FF2B5EF4-FFF2-40B4-BE49-F238E27FC236}">
                <a16:creationId xmlns:a16="http://schemas.microsoft.com/office/drawing/2014/main" id="{A9B53006-5D97-46E5-AF88-7A0B5D6B07AC}"/>
              </a:ext>
            </a:extLst>
          </p:cNvPr>
          <p:cNvGrpSpPr>
            <a:grpSpLocks/>
          </p:cNvGrpSpPr>
          <p:nvPr/>
        </p:nvGrpSpPr>
        <p:grpSpPr bwMode="auto">
          <a:xfrm>
            <a:off x="5511800" y="2178050"/>
            <a:ext cx="1209675" cy="1211263"/>
            <a:chOff x="0" y="0"/>
            <a:chExt cx="1210840" cy="1210840"/>
          </a:xfrm>
        </p:grpSpPr>
        <p:sp>
          <p:nvSpPr>
            <p:cNvPr id="15379" name="椭圆形标注 3">
              <a:extLst>
                <a:ext uri="{FF2B5EF4-FFF2-40B4-BE49-F238E27FC236}">
                  <a16:creationId xmlns:a16="http://schemas.microsoft.com/office/drawing/2014/main" id="{39A2E0A5-1C9B-4B4F-B55C-556567604D5F}"/>
                </a:ext>
              </a:extLst>
            </p:cNvPr>
            <p:cNvSpPr>
              <a:spLocks noChangeArrowheads="1"/>
            </p:cNvSpPr>
            <p:nvPr/>
          </p:nvSpPr>
          <p:spPr bwMode="auto">
            <a:xfrm>
              <a:off x="0" y="0"/>
              <a:ext cx="1210840" cy="1210840"/>
            </a:xfrm>
            <a:prstGeom prst="wedgeEllipseCallout">
              <a:avLst>
                <a:gd name="adj1" fmla="val -51356"/>
                <a:gd name="adj2" fmla="val 40444"/>
              </a:avLst>
            </a:prstGeom>
            <a:solidFill>
              <a:srgbClr val="007CAC"/>
            </a:solidFill>
            <a:ln w="28575" cap="flat" cmpd="sng">
              <a:solidFill>
                <a:schemeClr val="bg1"/>
              </a:solidFill>
              <a:bevel/>
              <a:headEnd/>
              <a:tailEnd/>
            </a:ln>
          </p:spPr>
          <p:txBody>
            <a:bodyPr anchor="ctr"/>
            <a:lstStyle/>
            <a:p>
              <a:pPr algn="ctr"/>
              <a:endParaRPr lang="zh-CN" altLang="zh-CN">
                <a:solidFill>
                  <a:srgbClr val="FFFFFF"/>
                </a:solidFill>
              </a:endParaRPr>
            </a:p>
          </p:txBody>
        </p:sp>
        <p:sp>
          <p:nvSpPr>
            <p:cNvPr id="15380" name="矩形 134">
              <a:extLst>
                <a:ext uri="{FF2B5EF4-FFF2-40B4-BE49-F238E27FC236}">
                  <a16:creationId xmlns:a16="http://schemas.microsoft.com/office/drawing/2014/main" id="{465CB5C3-F6F3-489F-8DC3-2F0C7A3E09A7}"/>
                </a:ext>
              </a:extLst>
            </p:cNvPr>
            <p:cNvSpPr>
              <a:spLocks noChangeArrowheads="1"/>
            </p:cNvSpPr>
            <p:nvPr/>
          </p:nvSpPr>
          <p:spPr bwMode="auto">
            <a:xfrm>
              <a:off x="196445" y="215955"/>
              <a:ext cx="82157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2000">
                  <a:solidFill>
                    <a:schemeClr val="bg1"/>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2000">
                <a:solidFill>
                  <a:schemeClr val="bg1"/>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2000">
                  <a:solidFill>
                    <a:schemeClr val="bg1"/>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20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5381" name="Group 21">
            <a:extLst>
              <a:ext uri="{FF2B5EF4-FFF2-40B4-BE49-F238E27FC236}">
                <a16:creationId xmlns:a16="http://schemas.microsoft.com/office/drawing/2014/main" id="{4608C0BC-2D1D-44C6-B5FE-9109C0792EC3}"/>
              </a:ext>
            </a:extLst>
          </p:cNvPr>
          <p:cNvGrpSpPr>
            <a:grpSpLocks/>
          </p:cNvGrpSpPr>
          <p:nvPr/>
        </p:nvGrpSpPr>
        <p:grpSpPr bwMode="auto">
          <a:xfrm>
            <a:off x="7169150" y="758825"/>
            <a:ext cx="1068388" cy="1069975"/>
            <a:chOff x="0" y="0"/>
            <a:chExt cx="1069461" cy="1069461"/>
          </a:xfrm>
        </p:grpSpPr>
        <p:sp>
          <p:nvSpPr>
            <p:cNvPr id="15382" name="椭圆形标注 136">
              <a:extLst>
                <a:ext uri="{FF2B5EF4-FFF2-40B4-BE49-F238E27FC236}">
                  <a16:creationId xmlns:a16="http://schemas.microsoft.com/office/drawing/2014/main" id="{1AF2E22B-AAE0-4219-B3F2-BA00B2BD3D3E}"/>
                </a:ext>
              </a:extLst>
            </p:cNvPr>
            <p:cNvSpPr>
              <a:spLocks noChangeArrowheads="1"/>
            </p:cNvSpPr>
            <p:nvPr/>
          </p:nvSpPr>
          <p:spPr bwMode="auto">
            <a:xfrm>
              <a:off x="0" y="0"/>
              <a:ext cx="1069461" cy="1069461"/>
            </a:xfrm>
            <a:prstGeom prst="wedgeEllipseCallout">
              <a:avLst>
                <a:gd name="adj1" fmla="val -51356"/>
                <a:gd name="adj2" fmla="val 40444"/>
              </a:avLst>
            </a:prstGeom>
            <a:solidFill>
              <a:srgbClr val="007CAC"/>
            </a:solidFill>
            <a:ln w="28575" cap="flat" cmpd="sng">
              <a:solidFill>
                <a:schemeClr val="bg1"/>
              </a:solidFill>
              <a:bevel/>
              <a:headEnd/>
              <a:tailEnd/>
            </a:ln>
          </p:spPr>
          <p:txBody>
            <a:bodyPr anchor="ctr"/>
            <a:lstStyle/>
            <a:p>
              <a:pPr algn="ctr"/>
              <a:endParaRPr lang="zh-CN" altLang="zh-CN">
                <a:solidFill>
                  <a:srgbClr val="FFFFFF"/>
                </a:solidFill>
              </a:endParaRPr>
            </a:p>
          </p:txBody>
        </p:sp>
        <p:sp>
          <p:nvSpPr>
            <p:cNvPr id="15383" name="矩形 137">
              <a:extLst>
                <a:ext uri="{FF2B5EF4-FFF2-40B4-BE49-F238E27FC236}">
                  <a16:creationId xmlns:a16="http://schemas.microsoft.com/office/drawing/2014/main" id="{FF70C367-198D-40AD-9297-D88449A30930}"/>
                </a:ext>
              </a:extLst>
            </p:cNvPr>
            <p:cNvSpPr>
              <a:spLocks noChangeArrowheads="1"/>
            </p:cNvSpPr>
            <p:nvPr/>
          </p:nvSpPr>
          <p:spPr bwMode="auto">
            <a:xfrm>
              <a:off x="118945" y="130046"/>
              <a:ext cx="82157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2000">
                  <a:solidFill>
                    <a:schemeClr val="bg1"/>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2000">
                <a:solidFill>
                  <a:schemeClr val="bg1"/>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2000">
                  <a:solidFill>
                    <a:schemeClr val="bg1"/>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20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5384" name="Group 24">
            <a:extLst>
              <a:ext uri="{FF2B5EF4-FFF2-40B4-BE49-F238E27FC236}">
                <a16:creationId xmlns:a16="http://schemas.microsoft.com/office/drawing/2014/main" id="{3D438A33-E6F3-4D01-BEA2-F3564DF54945}"/>
              </a:ext>
            </a:extLst>
          </p:cNvPr>
          <p:cNvGrpSpPr>
            <a:grpSpLocks/>
          </p:cNvGrpSpPr>
          <p:nvPr/>
        </p:nvGrpSpPr>
        <p:grpSpPr bwMode="auto">
          <a:xfrm>
            <a:off x="1042988" y="1812925"/>
            <a:ext cx="1130300" cy="1130300"/>
            <a:chOff x="0" y="0"/>
            <a:chExt cx="1130255" cy="1130255"/>
          </a:xfrm>
        </p:grpSpPr>
        <p:sp>
          <p:nvSpPr>
            <p:cNvPr id="15385" name="椭圆形标注 139">
              <a:extLst>
                <a:ext uri="{FF2B5EF4-FFF2-40B4-BE49-F238E27FC236}">
                  <a16:creationId xmlns:a16="http://schemas.microsoft.com/office/drawing/2014/main" id="{B16A5EDF-3621-4076-88AF-A1C24C20B900}"/>
                </a:ext>
              </a:extLst>
            </p:cNvPr>
            <p:cNvSpPr>
              <a:spLocks noChangeArrowheads="1"/>
            </p:cNvSpPr>
            <p:nvPr/>
          </p:nvSpPr>
          <p:spPr bwMode="auto">
            <a:xfrm flipH="1">
              <a:off x="0" y="0"/>
              <a:ext cx="1130255" cy="1130255"/>
            </a:xfrm>
            <a:prstGeom prst="wedgeEllipseCallout">
              <a:avLst>
                <a:gd name="adj1" fmla="val -54505"/>
                <a:gd name="adj2" fmla="val 33366"/>
              </a:avLst>
            </a:prstGeom>
            <a:solidFill>
              <a:srgbClr val="007CAC"/>
            </a:solidFill>
            <a:ln w="28575" cap="flat" cmpd="sng">
              <a:solidFill>
                <a:schemeClr val="bg1"/>
              </a:solidFill>
              <a:bevel/>
              <a:headEnd/>
              <a:tailEnd/>
            </a:ln>
          </p:spPr>
          <p:txBody>
            <a:bodyPr anchor="ctr"/>
            <a:lstStyle/>
            <a:p>
              <a:pPr algn="ctr"/>
              <a:endParaRPr lang="zh-CN" altLang="zh-CN">
                <a:solidFill>
                  <a:srgbClr val="FFFFFF"/>
                </a:solidFill>
              </a:endParaRPr>
            </a:p>
          </p:txBody>
        </p:sp>
        <p:sp>
          <p:nvSpPr>
            <p:cNvPr id="15386" name="矩形 140">
              <a:extLst>
                <a:ext uri="{FF2B5EF4-FFF2-40B4-BE49-F238E27FC236}">
                  <a16:creationId xmlns:a16="http://schemas.microsoft.com/office/drawing/2014/main" id="{7A0C4458-6B7B-43EB-93F3-FDB441A976EA}"/>
                </a:ext>
              </a:extLst>
            </p:cNvPr>
            <p:cNvSpPr>
              <a:spLocks noChangeArrowheads="1"/>
            </p:cNvSpPr>
            <p:nvPr/>
          </p:nvSpPr>
          <p:spPr bwMode="auto">
            <a:xfrm>
              <a:off x="163784" y="188811"/>
              <a:ext cx="82157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2000">
                  <a:solidFill>
                    <a:schemeClr val="bg1"/>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2000">
                <a:solidFill>
                  <a:schemeClr val="bg1"/>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2000">
                  <a:solidFill>
                    <a:schemeClr val="bg1"/>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20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5387" name="Group 27">
            <a:extLst>
              <a:ext uri="{FF2B5EF4-FFF2-40B4-BE49-F238E27FC236}">
                <a16:creationId xmlns:a16="http://schemas.microsoft.com/office/drawing/2014/main" id="{36B1A051-E7D2-4128-BF3E-4CCA90AE6A4B}"/>
              </a:ext>
            </a:extLst>
          </p:cNvPr>
          <p:cNvGrpSpPr>
            <a:grpSpLocks/>
          </p:cNvGrpSpPr>
          <p:nvPr/>
        </p:nvGrpSpPr>
        <p:grpSpPr bwMode="auto">
          <a:xfrm>
            <a:off x="3043238" y="889000"/>
            <a:ext cx="1211262" cy="1211263"/>
            <a:chOff x="0" y="0"/>
            <a:chExt cx="1210840" cy="1210840"/>
          </a:xfrm>
        </p:grpSpPr>
        <p:sp>
          <p:nvSpPr>
            <p:cNvPr id="15388" name="椭圆形标注 148">
              <a:extLst>
                <a:ext uri="{FF2B5EF4-FFF2-40B4-BE49-F238E27FC236}">
                  <a16:creationId xmlns:a16="http://schemas.microsoft.com/office/drawing/2014/main" id="{C21F2C24-11CA-47B9-A6F9-61CA0D6A8D0C}"/>
                </a:ext>
              </a:extLst>
            </p:cNvPr>
            <p:cNvSpPr>
              <a:spLocks noChangeArrowheads="1"/>
            </p:cNvSpPr>
            <p:nvPr/>
          </p:nvSpPr>
          <p:spPr bwMode="auto">
            <a:xfrm flipH="1">
              <a:off x="0" y="0"/>
              <a:ext cx="1210840" cy="1210840"/>
            </a:xfrm>
            <a:prstGeom prst="wedgeEllipseCallout">
              <a:avLst>
                <a:gd name="adj1" fmla="val -31694"/>
                <a:gd name="adj2" fmla="val 53028"/>
              </a:avLst>
            </a:prstGeom>
            <a:solidFill>
              <a:srgbClr val="FF6600"/>
            </a:solidFill>
            <a:ln w="28575" cap="flat" cmpd="sng">
              <a:solidFill>
                <a:schemeClr val="bg1"/>
              </a:solidFill>
              <a:bevel/>
              <a:headEnd/>
              <a:tailEnd/>
            </a:ln>
          </p:spPr>
          <p:txBody>
            <a:bodyPr anchor="ctr"/>
            <a:lstStyle/>
            <a:p>
              <a:pPr algn="ctr"/>
              <a:endParaRPr lang="zh-CN" altLang="zh-CN">
                <a:solidFill>
                  <a:srgbClr val="FFFFFF"/>
                </a:solidFill>
              </a:endParaRPr>
            </a:p>
          </p:txBody>
        </p:sp>
        <p:sp>
          <p:nvSpPr>
            <p:cNvPr id="15389" name="矩形 149">
              <a:extLst>
                <a:ext uri="{FF2B5EF4-FFF2-40B4-BE49-F238E27FC236}">
                  <a16:creationId xmlns:a16="http://schemas.microsoft.com/office/drawing/2014/main" id="{9770773F-F79F-4B20-95DE-506E875F927C}"/>
                </a:ext>
              </a:extLst>
            </p:cNvPr>
            <p:cNvSpPr>
              <a:spLocks noChangeArrowheads="1"/>
            </p:cNvSpPr>
            <p:nvPr/>
          </p:nvSpPr>
          <p:spPr bwMode="auto">
            <a:xfrm>
              <a:off x="196445" y="215955"/>
              <a:ext cx="82157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2000">
                  <a:solidFill>
                    <a:schemeClr val="bg1"/>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2000">
                <a:solidFill>
                  <a:schemeClr val="bg1"/>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2000">
                  <a:solidFill>
                    <a:schemeClr val="bg1"/>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20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6">
            <a:extLst>
              <a:ext uri="{FF2B5EF4-FFF2-40B4-BE49-F238E27FC236}">
                <a16:creationId xmlns:a16="http://schemas.microsoft.com/office/drawing/2014/main" id="{8E6250C5-1AA5-4CEE-9A76-39F97CD05AD3}"/>
              </a:ext>
            </a:extLst>
          </p:cNvPr>
          <p:cNvSpPr>
            <a:spLocks noChangeArrowheads="1"/>
          </p:cNvSpPr>
          <p:nvPr/>
        </p:nvSpPr>
        <p:spPr bwMode="auto">
          <a:xfrm>
            <a:off x="0" y="0"/>
            <a:ext cx="9144000" cy="5143500"/>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endParaRPr>
          </a:p>
        </p:txBody>
      </p:sp>
      <p:sp>
        <p:nvSpPr>
          <p:cNvPr id="16387" name="直角三角形 7">
            <a:extLst>
              <a:ext uri="{FF2B5EF4-FFF2-40B4-BE49-F238E27FC236}">
                <a16:creationId xmlns:a16="http://schemas.microsoft.com/office/drawing/2014/main" id="{72B732C8-4DBE-411A-BD31-A9E4CFC18471}"/>
              </a:ext>
            </a:extLst>
          </p:cNvPr>
          <p:cNvSpPr>
            <a:spLocks noChangeArrowheads="1"/>
          </p:cNvSpPr>
          <p:nvPr/>
        </p:nvSpPr>
        <p:spPr bwMode="auto">
          <a:xfrm flipH="1">
            <a:off x="4763" y="0"/>
            <a:ext cx="9139237" cy="5140325"/>
          </a:xfrm>
          <a:prstGeom prst="rtTriangle">
            <a:avLst/>
          </a:prstGeom>
          <a:solidFill>
            <a:srgbClr val="0074A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endParaRPr>
          </a:p>
        </p:txBody>
      </p:sp>
      <p:sp>
        <p:nvSpPr>
          <p:cNvPr id="16388" name="直角三角形 9">
            <a:extLst>
              <a:ext uri="{FF2B5EF4-FFF2-40B4-BE49-F238E27FC236}">
                <a16:creationId xmlns:a16="http://schemas.microsoft.com/office/drawing/2014/main" id="{FA89EB1F-3E46-4ACD-91F3-9CCEC4A7FEE3}"/>
              </a:ext>
            </a:extLst>
          </p:cNvPr>
          <p:cNvSpPr>
            <a:spLocks noChangeArrowheads="1"/>
          </p:cNvSpPr>
          <p:nvPr/>
        </p:nvSpPr>
        <p:spPr bwMode="auto">
          <a:xfrm flipH="1">
            <a:off x="4459288" y="2505075"/>
            <a:ext cx="4684712" cy="2635250"/>
          </a:xfrm>
          <a:prstGeom prst="rtTriangle">
            <a:avLst/>
          </a:prstGeom>
          <a:solidFill>
            <a:srgbClr val="00638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endParaRPr>
          </a:p>
        </p:txBody>
      </p:sp>
      <p:pic>
        <p:nvPicPr>
          <p:cNvPr id="16389" name="图片 1">
            <a:extLst>
              <a:ext uri="{FF2B5EF4-FFF2-40B4-BE49-F238E27FC236}">
                <a16:creationId xmlns:a16="http://schemas.microsoft.com/office/drawing/2014/main" id="{1E8642B0-55EE-4F73-943B-C8E48EFFA9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46634" t="10089" b="9477"/>
          <a:stretch>
            <a:fillRect/>
          </a:stretch>
        </p:blipFill>
        <p:spPr bwMode="auto">
          <a:xfrm rot="16200000">
            <a:off x="5718970" y="1612106"/>
            <a:ext cx="1370012" cy="513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pic>
      <p:grpSp>
        <p:nvGrpSpPr>
          <p:cNvPr id="16390" name="Group 6">
            <a:extLst>
              <a:ext uri="{FF2B5EF4-FFF2-40B4-BE49-F238E27FC236}">
                <a16:creationId xmlns:a16="http://schemas.microsoft.com/office/drawing/2014/main" id="{D8EED0BF-DD21-4B5E-8FA6-16B1CF12E0E1}"/>
              </a:ext>
            </a:extLst>
          </p:cNvPr>
          <p:cNvGrpSpPr>
            <a:grpSpLocks/>
          </p:cNvGrpSpPr>
          <p:nvPr/>
        </p:nvGrpSpPr>
        <p:grpSpPr bwMode="auto">
          <a:xfrm>
            <a:off x="1084263" y="3646488"/>
            <a:ext cx="5249862" cy="923925"/>
            <a:chOff x="0" y="0"/>
            <a:chExt cx="5250472" cy="923330"/>
          </a:xfrm>
        </p:grpSpPr>
        <p:sp>
          <p:nvSpPr>
            <p:cNvPr id="16391" name="矩形 53">
              <a:extLst>
                <a:ext uri="{FF2B5EF4-FFF2-40B4-BE49-F238E27FC236}">
                  <a16:creationId xmlns:a16="http://schemas.microsoft.com/office/drawing/2014/main" id="{75F3C494-D34D-4F64-B9D5-9B27A0F108C0}"/>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6392" name="直角三角形 54">
              <a:extLst>
                <a:ext uri="{FF2B5EF4-FFF2-40B4-BE49-F238E27FC236}">
                  <a16:creationId xmlns:a16="http://schemas.microsoft.com/office/drawing/2014/main" id="{BE96DE5C-FB43-459A-BB51-007A5D756102}"/>
                </a:ext>
              </a:extLst>
            </p:cNvPr>
            <p:cNvSpPr>
              <a:spLocks noChangeArrowheads="1"/>
            </p:cNvSpPr>
            <p:nvPr/>
          </p:nvSpPr>
          <p:spPr bwMode="auto">
            <a:xfrm>
              <a:off x="0" y="43661"/>
              <a:ext cx="835264" cy="836008"/>
            </a:xfrm>
            <a:prstGeom prst="rtTriangle">
              <a:avLst/>
            </a:pr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6393" name="直角三角形 55">
              <a:extLst>
                <a:ext uri="{FF2B5EF4-FFF2-40B4-BE49-F238E27FC236}">
                  <a16:creationId xmlns:a16="http://schemas.microsoft.com/office/drawing/2014/main" id="{C7AE11A1-0E6F-42D2-A4E7-6890D89E0D0B}"/>
                </a:ext>
              </a:extLst>
            </p:cNvPr>
            <p:cNvSpPr>
              <a:spLocks noChangeArrowheads="1"/>
            </p:cNvSpPr>
            <p:nvPr/>
          </p:nvSpPr>
          <p:spPr bwMode="auto">
            <a:xfrm flipV="1">
              <a:off x="0" y="43661"/>
              <a:ext cx="835264" cy="836008"/>
            </a:xfrm>
            <a:prstGeom prst="rtTriangle">
              <a:avLst/>
            </a:prstGeom>
            <a:solidFill>
              <a:srgbClr val="93E5F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6394" name="文本框 56">
              <a:extLst>
                <a:ext uri="{FF2B5EF4-FFF2-40B4-BE49-F238E27FC236}">
                  <a16:creationId xmlns:a16="http://schemas.microsoft.com/office/drawing/2014/main" id="{040A7FDE-E7A7-4C5B-A4A8-8506F4EB1D18}"/>
                </a:ext>
              </a:extLst>
            </p:cNvPr>
            <p:cNvSpPr>
              <a:spLocks noChangeArrowheads="1"/>
            </p:cNvSpPr>
            <p:nvPr/>
          </p:nvSpPr>
          <p:spPr bwMode="auto">
            <a:xfrm>
              <a:off x="152175" y="0"/>
              <a:ext cx="53091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4</a:t>
              </a:r>
              <a:endParaRPr lang="zh-CN" altLang="en-US" sz="5400">
                <a:solidFill>
                  <a:schemeClr val="bg1"/>
                </a:solidFill>
                <a:latin typeface="Impact" panose="020B0806030902050204" pitchFamily="34" charset="0"/>
                <a:sym typeface="Impact" panose="020B0806030902050204" pitchFamily="34" charset="0"/>
              </a:endParaRPr>
            </a:p>
          </p:txBody>
        </p:sp>
        <p:sp>
          <p:nvSpPr>
            <p:cNvPr id="16395" name="矩形 57">
              <a:extLst>
                <a:ext uri="{FF2B5EF4-FFF2-40B4-BE49-F238E27FC236}">
                  <a16:creationId xmlns:a16="http://schemas.microsoft.com/office/drawing/2014/main" id="{6A529C04-0B95-4332-8A9E-F198F7066BF4}"/>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7F7F7F"/>
                  </a:solidFill>
                  <a:ea typeface="微软雅黑" panose="020B0503020204020204" pitchFamily="34" charset="-122"/>
                </a:rPr>
                <a:t>Add the slide title here</a:t>
              </a:r>
              <a:endParaRPr lang="zh-CN" altLang="en-US" sz="2000">
                <a:solidFill>
                  <a:srgbClr val="7F7F7F"/>
                </a:solidFill>
                <a:ea typeface="微软雅黑" panose="020B0503020204020204" pitchFamily="34" charset="-122"/>
              </a:endParaRPr>
            </a:p>
          </p:txBody>
        </p:sp>
        <p:sp>
          <p:nvSpPr>
            <p:cNvPr id="16396" name="矩形 58">
              <a:extLst>
                <a:ext uri="{FF2B5EF4-FFF2-40B4-BE49-F238E27FC236}">
                  <a16:creationId xmlns:a16="http://schemas.microsoft.com/office/drawing/2014/main" id="{F4782FC1-2DF2-4659-8782-B0ECDDC2B655}"/>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6397" name="Group 13">
            <a:extLst>
              <a:ext uri="{FF2B5EF4-FFF2-40B4-BE49-F238E27FC236}">
                <a16:creationId xmlns:a16="http://schemas.microsoft.com/office/drawing/2014/main" id="{5FCD6BC4-BAEC-423B-B8C7-129EEB424BF9}"/>
              </a:ext>
            </a:extLst>
          </p:cNvPr>
          <p:cNvGrpSpPr>
            <a:grpSpLocks/>
          </p:cNvGrpSpPr>
          <p:nvPr/>
        </p:nvGrpSpPr>
        <p:grpSpPr bwMode="auto">
          <a:xfrm>
            <a:off x="665163" y="2925763"/>
            <a:ext cx="276225" cy="320675"/>
            <a:chOff x="0" y="0"/>
            <a:chExt cx="276225" cy="320421"/>
          </a:xfrm>
        </p:grpSpPr>
        <p:sp>
          <p:nvSpPr>
            <p:cNvPr id="16398" name="等腰三角形 75">
              <a:extLst>
                <a:ext uri="{FF2B5EF4-FFF2-40B4-BE49-F238E27FC236}">
                  <a16:creationId xmlns:a16="http://schemas.microsoft.com/office/drawing/2014/main" id="{F8ACA324-D2D2-4C20-AEA3-62D8E3A94265}"/>
                </a:ext>
              </a:extLst>
            </p:cNvPr>
            <p:cNvSpPr>
              <a:spLocks noChangeArrowheads="1"/>
            </p:cNvSpPr>
            <p:nvPr/>
          </p:nvSpPr>
          <p:spPr bwMode="auto">
            <a:xfrm rot="5400000">
              <a:off x="-22098" y="22098"/>
              <a:ext cx="320421" cy="276225"/>
            </a:xfrm>
            <a:prstGeom prst="triangle">
              <a:avLst>
                <a:gd name="adj" fmla="val 50000"/>
              </a:avLst>
            </a:prstGeom>
            <a:solidFill>
              <a:srgbClr val="A5DE2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6399" name="等腰三角形 76">
              <a:extLst>
                <a:ext uri="{FF2B5EF4-FFF2-40B4-BE49-F238E27FC236}">
                  <a16:creationId xmlns:a16="http://schemas.microsoft.com/office/drawing/2014/main" id="{F5B143AD-D62D-4FD8-9AEA-2A3116B02614}"/>
                </a:ext>
              </a:extLst>
            </p:cNvPr>
            <p:cNvSpPr>
              <a:spLocks noChangeArrowheads="1"/>
            </p:cNvSpPr>
            <p:nvPr/>
          </p:nvSpPr>
          <p:spPr bwMode="auto">
            <a:xfrm rot="5400000">
              <a:off x="-11588" y="87787"/>
              <a:ext cx="168021" cy="144846"/>
            </a:xfrm>
            <a:prstGeom prst="triangle">
              <a:avLst>
                <a:gd name="adj" fmla="val 50000"/>
              </a:avLst>
            </a:prstGeom>
            <a:solidFill>
              <a:srgbClr val="70AD47"/>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6400" name="Group 16">
            <a:extLst>
              <a:ext uri="{FF2B5EF4-FFF2-40B4-BE49-F238E27FC236}">
                <a16:creationId xmlns:a16="http://schemas.microsoft.com/office/drawing/2014/main" id="{79297B0A-3E9A-4D8D-A83C-B292584A2CAD}"/>
              </a:ext>
            </a:extLst>
          </p:cNvPr>
          <p:cNvGrpSpPr>
            <a:grpSpLocks/>
          </p:cNvGrpSpPr>
          <p:nvPr/>
        </p:nvGrpSpPr>
        <p:grpSpPr bwMode="auto">
          <a:xfrm>
            <a:off x="1084263" y="587375"/>
            <a:ext cx="5249862" cy="923925"/>
            <a:chOff x="0" y="0"/>
            <a:chExt cx="5250472" cy="923330"/>
          </a:xfrm>
        </p:grpSpPr>
        <p:sp>
          <p:nvSpPr>
            <p:cNvPr id="16401" name="矩形 34">
              <a:extLst>
                <a:ext uri="{FF2B5EF4-FFF2-40B4-BE49-F238E27FC236}">
                  <a16:creationId xmlns:a16="http://schemas.microsoft.com/office/drawing/2014/main" id="{CE87CA53-0F15-4355-86DB-7802DA62DE4D}"/>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6402" name="直角三角形 35">
              <a:extLst>
                <a:ext uri="{FF2B5EF4-FFF2-40B4-BE49-F238E27FC236}">
                  <a16:creationId xmlns:a16="http://schemas.microsoft.com/office/drawing/2014/main" id="{EC572673-A710-4BFF-8182-66294FEE0781}"/>
                </a:ext>
              </a:extLst>
            </p:cNvPr>
            <p:cNvSpPr>
              <a:spLocks noChangeArrowheads="1"/>
            </p:cNvSpPr>
            <p:nvPr/>
          </p:nvSpPr>
          <p:spPr bwMode="auto">
            <a:xfrm>
              <a:off x="0" y="43661"/>
              <a:ext cx="835264" cy="836008"/>
            </a:xfrm>
            <a:prstGeom prst="rtTriangle">
              <a:avLst/>
            </a:pr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6403" name="直角三角形 36">
              <a:extLst>
                <a:ext uri="{FF2B5EF4-FFF2-40B4-BE49-F238E27FC236}">
                  <a16:creationId xmlns:a16="http://schemas.microsoft.com/office/drawing/2014/main" id="{1CDE29B1-6FF6-4BAD-B182-32BC24600C8B}"/>
                </a:ext>
              </a:extLst>
            </p:cNvPr>
            <p:cNvSpPr>
              <a:spLocks noChangeArrowheads="1"/>
            </p:cNvSpPr>
            <p:nvPr/>
          </p:nvSpPr>
          <p:spPr bwMode="auto">
            <a:xfrm flipV="1">
              <a:off x="0" y="43661"/>
              <a:ext cx="835264" cy="836008"/>
            </a:xfrm>
            <a:prstGeom prst="rtTriangle">
              <a:avLst/>
            </a:prstGeom>
            <a:solidFill>
              <a:srgbClr val="93E5F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6404" name="文本框 37">
              <a:extLst>
                <a:ext uri="{FF2B5EF4-FFF2-40B4-BE49-F238E27FC236}">
                  <a16:creationId xmlns:a16="http://schemas.microsoft.com/office/drawing/2014/main" id="{B5347DA0-F410-44E3-8578-BDC2C743F623}"/>
                </a:ext>
              </a:extLst>
            </p:cNvPr>
            <p:cNvSpPr>
              <a:spLocks noChangeArrowheads="1"/>
            </p:cNvSpPr>
            <p:nvPr/>
          </p:nvSpPr>
          <p:spPr bwMode="auto">
            <a:xfrm>
              <a:off x="193051" y="0"/>
              <a:ext cx="44916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1</a:t>
              </a:r>
              <a:endParaRPr lang="zh-CN" altLang="en-US" sz="5400">
                <a:solidFill>
                  <a:schemeClr val="bg1"/>
                </a:solidFill>
                <a:latin typeface="Impact" panose="020B0806030902050204" pitchFamily="34" charset="0"/>
                <a:sym typeface="Impact" panose="020B0806030902050204" pitchFamily="34" charset="0"/>
              </a:endParaRPr>
            </a:p>
          </p:txBody>
        </p:sp>
        <p:sp>
          <p:nvSpPr>
            <p:cNvPr id="16405" name="矩形 59">
              <a:extLst>
                <a:ext uri="{FF2B5EF4-FFF2-40B4-BE49-F238E27FC236}">
                  <a16:creationId xmlns:a16="http://schemas.microsoft.com/office/drawing/2014/main" id="{E0A911BA-7D39-4E1D-BF5A-5F6212396F9E}"/>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7F7F7F"/>
                  </a:solidFill>
                  <a:ea typeface="微软雅黑" panose="020B0503020204020204" pitchFamily="34" charset="-122"/>
                </a:rPr>
                <a:t>Add the slide title here</a:t>
              </a:r>
              <a:endParaRPr lang="zh-CN" altLang="en-US" sz="2000">
                <a:solidFill>
                  <a:srgbClr val="7F7F7F"/>
                </a:solidFill>
                <a:ea typeface="微软雅黑" panose="020B0503020204020204" pitchFamily="34" charset="-122"/>
              </a:endParaRPr>
            </a:p>
          </p:txBody>
        </p:sp>
        <p:sp>
          <p:nvSpPr>
            <p:cNvPr id="16406" name="矩形 60">
              <a:extLst>
                <a:ext uri="{FF2B5EF4-FFF2-40B4-BE49-F238E27FC236}">
                  <a16:creationId xmlns:a16="http://schemas.microsoft.com/office/drawing/2014/main" id="{D4F79AB1-A2C2-4403-8987-76AC2C09A15A}"/>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6407" name="Group 23">
            <a:extLst>
              <a:ext uri="{FF2B5EF4-FFF2-40B4-BE49-F238E27FC236}">
                <a16:creationId xmlns:a16="http://schemas.microsoft.com/office/drawing/2014/main" id="{F2A3341A-2CA0-437F-9A22-B32E98B4E9DF}"/>
              </a:ext>
            </a:extLst>
          </p:cNvPr>
          <p:cNvGrpSpPr>
            <a:grpSpLocks/>
          </p:cNvGrpSpPr>
          <p:nvPr/>
        </p:nvGrpSpPr>
        <p:grpSpPr bwMode="auto">
          <a:xfrm>
            <a:off x="1084263" y="2627313"/>
            <a:ext cx="5249862" cy="922337"/>
            <a:chOff x="0" y="0"/>
            <a:chExt cx="5250472" cy="923330"/>
          </a:xfrm>
        </p:grpSpPr>
        <p:sp>
          <p:nvSpPr>
            <p:cNvPr id="16408" name="矩形 39">
              <a:extLst>
                <a:ext uri="{FF2B5EF4-FFF2-40B4-BE49-F238E27FC236}">
                  <a16:creationId xmlns:a16="http://schemas.microsoft.com/office/drawing/2014/main" id="{94D73C63-B136-46D6-815D-D7E9AE61DBB8}"/>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6409" name="直角三角形 40">
              <a:extLst>
                <a:ext uri="{FF2B5EF4-FFF2-40B4-BE49-F238E27FC236}">
                  <a16:creationId xmlns:a16="http://schemas.microsoft.com/office/drawing/2014/main" id="{7D28F70D-C113-4C5A-89B7-D7B96CFFAF81}"/>
                </a:ext>
              </a:extLst>
            </p:cNvPr>
            <p:cNvSpPr>
              <a:spLocks noChangeArrowheads="1"/>
            </p:cNvSpPr>
            <p:nvPr/>
          </p:nvSpPr>
          <p:spPr bwMode="auto">
            <a:xfrm>
              <a:off x="0" y="43661"/>
              <a:ext cx="835264" cy="836008"/>
            </a:xfrm>
            <a:prstGeom prst="rtTriangle">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6410" name="直角三角形 41">
              <a:extLst>
                <a:ext uri="{FF2B5EF4-FFF2-40B4-BE49-F238E27FC236}">
                  <a16:creationId xmlns:a16="http://schemas.microsoft.com/office/drawing/2014/main" id="{C1DF95F0-CBB8-4591-A847-CB6BA4E2573F}"/>
                </a:ext>
              </a:extLst>
            </p:cNvPr>
            <p:cNvSpPr>
              <a:spLocks noChangeArrowheads="1"/>
            </p:cNvSpPr>
            <p:nvPr/>
          </p:nvSpPr>
          <p:spPr bwMode="auto">
            <a:xfrm flipV="1">
              <a:off x="0" y="43661"/>
              <a:ext cx="835264" cy="836008"/>
            </a:xfrm>
            <a:prstGeom prst="rtTriangle">
              <a:avLst/>
            </a:prstGeom>
            <a:solidFill>
              <a:srgbClr val="A5DE2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6411" name="文本框 42">
              <a:extLst>
                <a:ext uri="{FF2B5EF4-FFF2-40B4-BE49-F238E27FC236}">
                  <a16:creationId xmlns:a16="http://schemas.microsoft.com/office/drawing/2014/main" id="{B7B24A6F-7EBB-4DCC-8A9F-57965F9149A2}"/>
                </a:ext>
              </a:extLst>
            </p:cNvPr>
            <p:cNvSpPr>
              <a:spLocks noChangeArrowheads="1"/>
            </p:cNvSpPr>
            <p:nvPr/>
          </p:nvSpPr>
          <p:spPr bwMode="auto">
            <a:xfrm>
              <a:off x="141755" y="0"/>
              <a:ext cx="55175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3</a:t>
              </a:r>
              <a:endParaRPr lang="zh-CN" altLang="en-US" sz="5400">
                <a:solidFill>
                  <a:schemeClr val="bg1"/>
                </a:solidFill>
                <a:latin typeface="Impact" panose="020B0806030902050204" pitchFamily="34" charset="0"/>
                <a:sym typeface="Impact" panose="020B0806030902050204" pitchFamily="34" charset="0"/>
              </a:endParaRPr>
            </a:p>
          </p:txBody>
        </p:sp>
        <p:sp>
          <p:nvSpPr>
            <p:cNvPr id="16412" name="矩形 43">
              <a:extLst>
                <a:ext uri="{FF2B5EF4-FFF2-40B4-BE49-F238E27FC236}">
                  <a16:creationId xmlns:a16="http://schemas.microsoft.com/office/drawing/2014/main" id="{1D550C36-A828-4D13-A834-130A992ECC07}"/>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000000"/>
                  </a:solidFill>
                  <a:ea typeface="微软雅黑" panose="020B0503020204020204" pitchFamily="34" charset="-122"/>
                </a:rPr>
                <a:t>Add the slide title here</a:t>
              </a:r>
              <a:endParaRPr lang="zh-CN" altLang="en-US" sz="2000">
                <a:solidFill>
                  <a:srgbClr val="000000"/>
                </a:solidFill>
                <a:ea typeface="微软雅黑" panose="020B0503020204020204" pitchFamily="34" charset="-122"/>
              </a:endParaRPr>
            </a:p>
          </p:txBody>
        </p:sp>
        <p:sp>
          <p:nvSpPr>
            <p:cNvPr id="16413" name="矩形 44">
              <a:extLst>
                <a:ext uri="{FF2B5EF4-FFF2-40B4-BE49-F238E27FC236}">
                  <a16:creationId xmlns:a16="http://schemas.microsoft.com/office/drawing/2014/main" id="{44D441B8-41A6-47EB-BDC1-0E9074678E03}"/>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6414" name="Group 30">
            <a:extLst>
              <a:ext uri="{FF2B5EF4-FFF2-40B4-BE49-F238E27FC236}">
                <a16:creationId xmlns:a16="http://schemas.microsoft.com/office/drawing/2014/main" id="{20D8A28C-6576-4DBF-843B-9FD93C960714}"/>
              </a:ext>
            </a:extLst>
          </p:cNvPr>
          <p:cNvGrpSpPr>
            <a:grpSpLocks/>
          </p:cNvGrpSpPr>
          <p:nvPr/>
        </p:nvGrpSpPr>
        <p:grpSpPr bwMode="auto">
          <a:xfrm>
            <a:off x="1084263" y="1606550"/>
            <a:ext cx="5249862" cy="923925"/>
            <a:chOff x="0" y="0"/>
            <a:chExt cx="5250472" cy="923330"/>
          </a:xfrm>
        </p:grpSpPr>
        <p:sp>
          <p:nvSpPr>
            <p:cNvPr id="16415" name="矩形 67">
              <a:extLst>
                <a:ext uri="{FF2B5EF4-FFF2-40B4-BE49-F238E27FC236}">
                  <a16:creationId xmlns:a16="http://schemas.microsoft.com/office/drawing/2014/main" id="{430AFDF8-AAAE-4B2C-8DF1-8E8555048D5E}"/>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6416" name="直角三角形 68">
              <a:extLst>
                <a:ext uri="{FF2B5EF4-FFF2-40B4-BE49-F238E27FC236}">
                  <a16:creationId xmlns:a16="http://schemas.microsoft.com/office/drawing/2014/main" id="{2EAB45D1-BD52-484E-805B-8E89A1C6D782}"/>
                </a:ext>
              </a:extLst>
            </p:cNvPr>
            <p:cNvSpPr>
              <a:spLocks noChangeArrowheads="1"/>
            </p:cNvSpPr>
            <p:nvPr/>
          </p:nvSpPr>
          <p:spPr bwMode="auto">
            <a:xfrm>
              <a:off x="0" y="43661"/>
              <a:ext cx="835264" cy="836008"/>
            </a:xfrm>
            <a:prstGeom prst="rtTriangle">
              <a:avLst/>
            </a:pr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6417" name="直角三角形 69">
              <a:extLst>
                <a:ext uri="{FF2B5EF4-FFF2-40B4-BE49-F238E27FC236}">
                  <a16:creationId xmlns:a16="http://schemas.microsoft.com/office/drawing/2014/main" id="{0333B0F2-EADD-4FE8-9A55-E9B552FEAF2D}"/>
                </a:ext>
              </a:extLst>
            </p:cNvPr>
            <p:cNvSpPr>
              <a:spLocks noChangeArrowheads="1"/>
            </p:cNvSpPr>
            <p:nvPr/>
          </p:nvSpPr>
          <p:spPr bwMode="auto">
            <a:xfrm flipV="1">
              <a:off x="0" y="43661"/>
              <a:ext cx="835264" cy="836008"/>
            </a:xfrm>
            <a:prstGeom prst="rtTriangle">
              <a:avLst/>
            </a:prstGeom>
            <a:solidFill>
              <a:srgbClr val="93E5F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6418" name="文本框 70">
              <a:extLst>
                <a:ext uri="{FF2B5EF4-FFF2-40B4-BE49-F238E27FC236}">
                  <a16:creationId xmlns:a16="http://schemas.microsoft.com/office/drawing/2014/main" id="{F4A262B4-1751-42FF-97F5-98F0F056F74D}"/>
                </a:ext>
              </a:extLst>
            </p:cNvPr>
            <p:cNvSpPr>
              <a:spLocks noChangeArrowheads="1"/>
            </p:cNvSpPr>
            <p:nvPr/>
          </p:nvSpPr>
          <p:spPr bwMode="auto">
            <a:xfrm>
              <a:off x="151373" y="0"/>
              <a:ext cx="53251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2</a:t>
              </a:r>
              <a:endParaRPr lang="zh-CN" altLang="en-US" sz="5400">
                <a:solidFill>
                  <a:schemeClr val="bg1"/>
                </a:solidFill>
                <a:latin typeface="Impact" panose="020B0806030902050204" pitchFamily="34" charset="0"/>
                <a:sym typeface="Impact" panose="020B0806030902050204" pitchFamily="34" charset="0"/>
              </a:endParaRPr>
            </a:p>
          </p:txBody>
        </p:sp>
        <p:sp>
          <p:nvSpPr>
            <p:cNvPr id="16419" name="矩形 71">
              <a:extLst>
                <a:ext uri="{FF2B5EF4-FFF2-40B4-BE49-F238E27FC236}">
                  <a16:creationId xmlns:a16="http://schemas.microsoft.com/office/drawing/2014/main" id="{36AF14EF-9939-4824-BA8B-70A13B1F940C}"/>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7F7F7F"/>
                  </a:solidFill>
                  <a:ea typeface="微软雅黑" panose="020B0503020204020204" pitchFamily="34" charset="-122"/>
                </a:rPr>
                <a:t>Add the slide title here</a:t>
              </a:r>
              <a:endParaRPr lang="zh-CN" altLang="en-US" sz="2000">
                <a:solidFill>
                  <a:srgbClr val="7F7F7F"/>
                </a:solidFill>
                <a:ea typeface="微软雅黑" panose="020B0503020204020204" pitchFamily="34" charset="-122"/>
              </a:endParaRPr>
            </a:p>
          </p:txBody>
        </p:sp>
        <p:sp>
          <p:nvSpPr>
            <p:cNvPr id="16420" name="矩形 72">
              <a:extLst>
                <a:ext uri="{FF2B5EF4-FFF2-40B4-BE49-F238E27FC236}">
                  <a16:creationId xmlns:a16="http://schemas.microsoft.com/office/drawing/2014/main" id="{1EC6AF18-AA20-4F44-8526-9596105F7FEE}"/>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a:extLst>
              <a:ext uri="{FF2B5EF4-FFF2-40B4-BE49-F238E27FC236}">
                <a16:creationId xmlns:a16="http://schemas.microsoft.com/office/drawing/2014/main" id="{72A0D954-F2F4-4EDA-A804-810728A829A8}"/>
              </a:ext>
            </a:extLst>
          </p:cNvPr>
          <p:cNvGrpSpPr>
            <a:grpSpLocks/>
          </p:cNvGrpSpPr>
          <p:nvPr/>
        </p:nvGrpSpPr>
        <p:grpSpPr bwMode="auto">
          <a:xfrm>
            <a:off x="0" y="0"/>
            <a:ext cx="9144000" cy="5145088"/>
            <a:chOff x="0" y="0"/>
            <a:chExt cx="9144000" cy="5144850"/>
          </a:xfrm>
        </p:grpSpPr>
        <p:sp>
          <p:nvSpPr>
            <p:cNvPr id="17411" name="矩形 52">
              <a:extLst>
                <a:ext uri="{FF2B5EF4-FFF2-40B4-BE49-F238E27FC236}">
                  <a16:creationId xmlns:a16="http://schemas.microsoft.com/office/drawing/2014/main" id="{8B20162A-CAAB-4C4A-AB67-96882F3E7A60}"/>
                </a:ext>
              </a:extLst>
            </p:cNvPr>
            <p:cNvSpPr>
              <a:spLocks noChangeArrowheads="1"/>
            </p:cNvSpPr>
            <p:nvPr/>
          </p:nvSpPr>
          <p:spPr bwMode="auto">
            <a:xfrm flipH="1">
              <a:off x="0" y="2573100"/>
              <a:ext cx="9144000" cy="2570400"/>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7412" name="等腰三角形 53">
              <a:extLst>
                <a:ext uri="{FF2B5EF4-FFF2-40B4-BE49-F238E27FC236}">
                  <a16:creationId xmlns:a16="http://schemas.microsoft.com/office/drawing/2014/main" id="{3F4D02AC-1251-4B5C-8744-114628988C55}"/>
                </a:ext>
              </a:extLst>
            </p:cNvPr>
            <p:cNvSpPr>
              <a:spLocks noChangeArrowheads="1"/>
            </p:cNvSpPr>
            <p:nvPr/>
          </p:nvSpPr>
          <p:spPr bwMode="auto">
            <a:xfrm flipH="1">
              <a:off x="2767013" y="0"/>
              <a:ext cx="3609974" cy="2573100"/>
            </a:xfrm>
            <a:prstGeom prst="triangle">
              <a:avLst>
                <a:gd name="adj" fmla="val 50000"/>
              </a:avLst>
            </a:prstGeom>
            <a:solidFill>
              <a:srgbClr val="EEEE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7413" name="等腰三角形 56">
              <a:extLst>
                <a:ext uri="{FF2B5EF4-FFF2-40B4-BE49-F238E27FC236}">
                  <a16:creationId xmlns:a16="http://schemas.microsoft.com/office/drawing/2014/main" id="{1C3542DE-1A51-4C57-ACA2-486982B3333A}"/>
                </a:ext>
              </a:extLst>
            </p:cNvPr>
            <p:cNvSpPr>
              <a:spLocks noChangeArrowheads="1"/>
            </p:cNvSpPr>
            <p:nvPr/>
          </p:nvSpPr>
          <p:spPr bwMode="auto">
            <a:xfrm flipH="1" flipV="1">
              <a:off x="2767013" y="2571750"/>
              <a:ext cx="3609974" cy="2573100"/>
            </a:xfrm>
            <a:prstGeom prst="triangle">
              <a:avLst>
                <a:gd name="adj" fmla="val 50000"/>
              </a:avLst>
            </a:prstGeom>
            <a:solidFill>
              <a:srgbClr val="00689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7414" name="直角三角形 73">
              <a:extLst>
                <a:ext uri="{FF2B5EF4-FFF2-40B4-BE49-F238E27FC236}">
                  <a16:creationId xmlns:a16="http://schemas.microsoft.com/office/drawing/2014/main" id="{9240B3FE-D0A0-4295-BFD6-1F6478771F26}"/>
                </a:ext>
              </a:extLst>
            </p:cNvPr>
            <p:cNvSpPr>
              <a:spLocks noChangeArrowheads="1"/>
            </p:cNvSpPr>
            <p:nvPr/>
          </p:nvSpPr>
          <p:spPr bwMode="auto">
            <a:xfrm flipH="1">
              <a:off x="2767013" y="0"/>
              <a:ext cx="1814512" cy="2573100"/>
            </a:xfrm>
            <a:prstGeom prst="rtTriangle">
              <a:avLst/>
            </a:prstGeom>
            <a:solidFill>
              <a:srgbClr val="DEDED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7415" name="直角三角形 79">
              <a:extLst>
                <a:ext uri="{FF2B5EF4-FFF2-40B4-BE49-F238E27FC236}">
                  <a16:creationId xmlns:a16="http://schemas.microsoft.com/office/drawing/2014/main" id="{B3E5A7E8-1474-44B7-8EE1-FDDD2E07858E}"/>
                </a:ext>
              </a:extLst>
            </p:cNvPr>
            <p:cNvSpPr>
              <a:spLocks noChangeArrowheads="1"/>
            </p:cNvSpPr>
            <p:nvPr/>
          </p:nvSpPr>
          <p:spPr bwMode="auto">
            <a:xfrm flipV="1">
              <a:off x="4581525" y="2571750"/>
              <a:ext cx="1814515" cy="2573100"/>
            </a:xfrm>
            <a:prstGeom prst="rtTriangle">
              <a:avLst/>
            </a:prstGeom>
            <a:solidFill>
              <a:srgbClr val="005D8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7416" name="Group 8">
            <a:extLst>
              <a:ext uri="{FF2B5EF4-FFF2-40B4-BE49-F238E27FC236}">
                <a16:creationId xmlns:a16="http://schemas.microsoft.com/office/drawing/2014/main" id="{0A43888F-7B3A-41C0-AF95-0E2E1BED4622}"/>
              </a:ext>
            </a:extLst>
          </p:cNvPr>
          <p:cNvGrpSpPr>
            <a:grpSpLocks/>
          </p:cNvGrpSpPr>
          <p:nvPr/>
        </p:nvGrpSpPr>
        <p:grpSpPr bwMode="auto">
          <a:xfrm>
            <a:off x="3946525" y="863600"/>
            <a:ext cx="1184275" cy="1482725"/>
            <a:chOff x="0" y="0"/>
            <a:chExt cx="1184587" cy="1481812"/>
          </a:xfrm>
        </p:grpSpPr>
        <p:sp>
          <p:nvSpPr>
            <p:cNvPr id="17417" name="Freeform 34">
              <a:extLst>
                <a:ext uri="{FF2B5EF4-FFF2-40B4-BE49-F238E27FC236}">
                  <a16:creationId xmlns:a16="http://schemas.microsoft.com/office/drawing/2014/main" id="{4E85DE91-299B-41DA-99DF-C6869047B42D}"/>
                </a:ext>
              </a:extLst>
            </p:cNvPr>
            <p:cNvSpPr>
              <a:spLocks noChangeArrowheads="1"/>
            </p:cNvSpPr>
            <p:nvPr/>
          </p:nvSpPr>
          <p:spPr bwMode="auto">
            <a:xfrm flipH="1">
              <a:off x="0" y="0"/>
              <a:ext cx="1184587" cy="898247"/>
            </a:xfrm>
            <a:custGeom>
              <a:avLst/>
              <a:gdLst>
                <a:gd name="T0" fmla="*/ 0 w 852601"/>
                <a:gd name="T1" fmla="*/ 0 h 862013"/>
                <a:gd name="T2" fmla="*/ 852601 w 852601"/>
                <a:gd name="T3" fmla="*/ 862013 h 862013"/>
              </a:gdLst>
              <a:ahLst/>
              <a:cxnLst/>
              <a:rect l="T0" t="T1" r="T2" b="T3"/>
              <a:pathLst>
                <a:path w="852601" h="862013">
                  <a:moveTo>
                    <a:pt x="339688" y="551599"/>
                  </a:moveTo>
                  <a:cubicBezTo>
                    <a:pt x="336200" y="550660"/>
                    <a:pt x="332712" y="552270"/>
                    <a:pt x="329224" y="555624"/>
                  </a:cubicBezTo>
                  <a:lnTo>
                    <a:pt x="318760" y="571723"/>
                  </a:lnTo>
                  <a:cubicBezTo>
                    <a:pt x="317687" y="576955"/>
                    <a:pt x="320907" y="582723"/>
                    <a:pt x="322785" y="587017"/>
                  </a:cubicBezTo>
                  <a:cubicBezTo>
                    <a:pt x="324663" y="591310"/>
                    <a:pt x="331370" y="593322"/>
                    <a:pt x="330029" y="597481"/>
                  </a:cubicBezTo>
                  <a:cubicBezTo>
                    <a:pt x="328687" y="601641"/>
                    <a:pt x="318894" y="606739"/>
                    <a:pt x="314735" y="611971"/>
                  </a:cubicBezTo>
                  <a:cubicBezTo>
                    <a:pt x="310576" y="617202"/>
                    <a:pt x="308563" y="620288"/>
                    <a:pt x="303465" y="629679"/>
                  </a:cubicBezTo>
                  <a:cubicBezTo>
                    <a:pt x="298368" y="639070"/>
                    <a:pt x="292062" y="654230"/>
                    <a:pt x="284147" y="668317"/>
                  </a:cubicBezTo>
                  <a:cubicBezTo>
                    <a:pt x="276232" y="682403"/>
                    <a:pt x="261340" y="698637"/>
                    <a:pt x="255974" y="714199"/>
                  </a:cubicBezTo>
                  <a:cubicBezTo>
                    <a:pt x="250607" y="729762"/>
                    <a:pt x="252754" y="745727"/>
                    <a:pt x="251949" y="761691"/>
                  </a:cubicBezTo>
                  <a:cubicBezTo>
                    <a:pt x="251144" y="777656"/>
                    <a:pt x="252351" y="796036"/>
                    <a:pt x="251143" y="809989"/>
                  </a:cubicBezTo>
                  <a:cubicBezTo>
                    <a:pt x="249937" y="823941"/>
                    <a:pt x="245778" y="837357"/>
                    <a:pt x="244705" y="845406"/>
                  </a:cubicBezTo>
                  <a:cubicBezTo>
                    <a:pt x="243631" y="853456"/>
                    <a:pt x="243095" y="855603"/>
                    <a:pt x="244705" y="858286"/>
                  </a:cubicBezTo>
                  <a:cubicBezTo>
                    <a:pt x="245509" y="859627"/>
                    <a:pt x="245945" y="860298"/>
                    <a:pt x="247169" y="860701"/>
                  </a:cubicBezTo>
                  <a:lnTo>
                    <a:pt x="254364" y="861506"/>
                  </a:lnTo>
                  <a:cubicBezTo>
                    <a:pt x="262279" y="862042"/>
                    <a:pt x="277305" y="862310"/>
                    <a:pt x="292196" y="861506"/>
                  </a:cubicBezTo>
                  <a:cubicBezTo>
                    <a:pt x="307088" y="860701"/>
                    <a:pt x="333115" y="857749"/>
                    <a:pt x="343713" y="856676"/>
                  </a:cubicBezTo>
                  <a:cubicBezTo>
                    <a:pt x="343747" y="856684"/>
                    <a:pt x="352708" y="858681"/>
                    <a:pt x="355787" y="855066"/>
                  </a:cubicBezTo>
                  <a:cubicBezTo>
                    <a:pt x="358873" y="851443"/>
                    <a:pt x="361288" y="845675"/>
                    <a:pt x="362227" y="834943"/>
                  </a:cubicBezTo>
                  <a:cubicBezTo>
                    <a:pt x="363166" y="824210"/>
                    <a:pt x="363568" y="808110"/>
                    <a:pt x="361422" y="790670"/>
                  </a:cubicBezTo>
                  <a:cubicBezTo>
                    <a:pt x="359275" y="773229"/>
                    <a:pt x="352299" y="754313"/>
                    <a:pt x="349348" y="730298"/>
                  </a:cubicBezTo>
                  <a:cubicBezTo>
                    <a:pt x="346396" y="706284"/>
                    <a:pt x="344786" y="666439"/>
                    <a:pt x="343713" y="646584"/>
                  </a:cubicBezTo>
                  <a:cubicBezTo>
                    <a:pt x="342640" y="626728"/>
                    <a:pt x="342505" y="619886"/>
                    <a:pt x="342908" y="611166"/>
                  </a:cubicBezTo>
                  <a:cubicBezTo>
                    <a:pt x="343310" y="602446"/>
                    <a:pt x="343713" y="600299"/>
                    <a:pt x="346128" y="594262"/>
                  </a:cubicBezTo>
                  <a:cubicBezTo>
                    <a:pt x="348543" y="588224"/>
                    <a:pt x="356727" y="580443"/>
                    <a:pt x="357397" y="574942"/>
                  </a:cubicBezTo>
                  <a:cubicBezTo>
                    <a:pt x="358068" y="569442"/>
                    <a:pt x="353104" y="565149"/>
                    <a:pt x="350153" y="561258"/>
                  </a:cubicBezTo>
                  <a:close/>
                  <a:moveTo>
                    <a:pt x="287206" y="507649"/>
                  </a:moveTo>
                  <a:cubicBezTo>
                    <a:pt x="299226" y="561742"/>
                    <a:pt x="284201" y="574621"/>
                    <a:pt x="274326" y="617123"/>
                  </a:cubicBezTo>
                  <a:cubicBezTo>
                    <a:pt x="272445" y="626330"/>
                    <a:pt x="270907" y="639718"/>
                    <a:pt x="269556" y="655910"/>
                  </a:cubicBezTo>
                  <a:cubicBezTo>
                    <a:pt x="284442" y="632717"/>
                    <a:pt x="299146" y="601494"/>
                    <a:pt x="316184" y="596515"/>
                  </a:cubicBezTo>
                  <a:cubicBezTo>
                    <a:pt x="314038" y="589217"/>
                    <a:pt x="305451" y="583528"/>
                    <a:pt x="306524" y="574621"/>
                  </a:cubicBezTo>
                  <a:cubicBezTo>
                    <a:pt x="307147" y="563679"/>
                    <a:pt x="314405" y="554950"/>
                    <a:pt x="319949" y="545622"/>
                  </a:cubicBezTo>
                  <a:cubicBezTo>
                    <a:pt x="307786" y="539695"/>
                    <a:pt x="298568" y="525281"/>
                    <a:pt x="287206" y="507649"/>
                  </a:cubicBezTo>
                  <a:close/>
                  <a:moveTo>
                    <a:pt x="264023" y="488330"/>
                  </a:moveTo>
                  <a:cubicBezTo>
                    <a:pt x="251143" y="497345"/>
                    <a:pt x="249856" y="517952"/>
                    <a:pt x="240841" y="523104"/>
                  </a:cubicBezTo>
                  <a:cubicBezTo>
                    <a:pt x="177304" y="542852"/>
                    <a:pt x="103463" y="578055"/>
                    <a:pt x="46365" y="613259"/>
                  </a:cubicBezTo>
                  <a:cubicBezTo>
                    <a:pt x="17601" y="630002"/>
                    <a:pt x="12021" y="649320"/>
                    <a:pt x="6440" y="682806"/>
                  </a:cubicBezTo>
                  <a:lnTo>
                    <a:pt x="0" y="793568"/>
                  </a:lnTo>
                  <a:cubicBezTo>
                    <a:pt x="60532" y="849807"/>
                    <a:pt x="154551" y="840362"/>
                    <a:pt x="230537" y="859252"/>
                  </a:cubicBezTo>
                  <a:cubicBezTo>
                    <a:pt x="242128" y="755359"/>
                    <a:pt x="233113" y="597374"/>
                    <a:pt x="265311" y="542422"/>
                  </a:cubicBezTo>
                  <a:close/>
                  <a:moveTo>
                    <a:pt x="473953" y="438101"/>
                  </a:moveTo>
                  <a:cubicBezTo>
                    <a:pt x="449999" y="476765"/>
                    <a:pt x="395188" y="525303"/>
                    <a:pt x="351750" y="542487"/>
                  </a:cubicBezTo>
                  <a:cubicBezTo>
                    <a:pt x="364570" y="553524"/>
                    <a:pt x="369815" y="566569"/>
                    <a:pt x="371564" y="577519"/>
                  </a:cubicBezTo>
                  <a:cubicBezTo>
                    <a:pt x="371510" y="588305"/>
                    <a:pt x="363407" y="591042"/>
                    <a:pt x="359329" y="597803"/>
                  </a:cubicBezTo>
                  <a:cubicBezTo>
                    <a:pt x="364928" y="652187"/>
                    <a:pt x="355161" y="701683"/>
                    <a:pt x="373271" y="759858"/>
                  </a:cubicBezTo>
                  <a:cubicBezTo>
                    <a:pt x="382583" y="726860"/>
                    <a:pt x="394118" y="694072"/>
                    <a:pt x="406981" y="659624"/>
                  </a:cubicBezTo>
                  <a:cubicBezTo>
                    <a:pt x="434458" y="598661"/>
                    <a:pt x="476100" y="510653"/>
                    <a:pt x="473953" y="438101"/>
                  </a:cubicBezTo>
                  <a:close/>
                  <a:moveTo>
                    <a:pt x="444331" y="425221"/>
                  </a:moveTo>
                  <a:cubicBezTo>
                    <a:pt x="417365" y="457420"/>
                    <a:pt x="365446" y="490423"/>
                    <a:pt x="342908" y="490423"/>
                  </a:cubicBezTo>
                  <a:cubicBezTo>
                    <a:pt x="312722" y="489752"/>
                    <a:pt x="309100" y="473787"/>
                    <a:pt x="292196" y="465469"/>
                  </a:cubicBezTo>
                  <a:cubicBezTo>
                    <a:pt x="308026" y="468152"/>
                    <a:pt x="323455" y="474056"/>
                    <a:pt x="339687" y="473519"/>
                  </a:cubicBezTo>
                  <a:cubicBezTo>
                    <a:pt x="376180" y="473116"/>
                    <a:pt x="416695" y="446955"/>
                    <a:pt x="444331" y="425221"/>
                  </a:cubicBezTo>
                  <a:close/>
                  <a:moveTo>
                    <a:pt x="488121" y="409767"/>
                  </a:moveTo>
                  <a:cubicBezTo>
                    <a:pt x="533198" y="465576"/>
                    <a:pt x="410846" y="692681"/>
                    <a:pt x="376072" y="855388"/>
                  </a:cubicBezTo>
                  <a:cubicBezTo>
                    <a:pt x="489409" y="838216"/>
                    <a:pt x="600169" y="850665"/>
                    <a:pt x="716082" y="803871"/>
                  </a:cubicBezTo>
                  <a:cubicBezTo>
                    <a:pt x="761588" y="800437"/>
                    <a:pt x="808382" y="816321"/>
                    <a:pt x="852601" y="793568"/>
                  </a:cubicBezTo>
                  <a:cubicBezTo>
                    <a:pt x="845303" y="743338"/>
                    <a:pt x="867627" y="646745"/>
                    <a:pt x="772750" y="588788"/>
                  </a:cubicBezTo>
                  <a:cubicBezTo>
                    <a:pt x="729391" y="552726"/>
                    <a:pt x="648681" y="519241"/>
                    <a:pt x="565395" y="492193"/>
                  </a:cubicBezTo>
                  <a:cubicBezTo>
                    <a:pt x="534486" y="468582"/>
                    <a:pt x="515167" y="433379"/>
                    <a:pt x="488121" y="409767"/>
                  </a:cubicBezTo>
                  <a:close/>
                  <a:moveTo>
                    <a:pt x="314467" y="207"/>
                  </a:moveTo>
                  <a:cubicBezTo>
                    <a:pt x="302302" y="922"/>
                    <a:pt x="297652" y="4142"/>
                    <a:pt x="285488" y="8794"/>
                  </a:cubicBezTo>
                  <a:cubicBezTo>
                    <a:pt x="273325" y="13444"/>
                    <a:pt x="253826" y="20241"/>
                    <a:pt x="241485" y="28112"/>
                  </a:cubicBezTo>
                  <a:cubicBezTo>
                    <a:pt x="229142" y="35983"/>
                    <a:pt x="220377" y="43853"/>
                    <a:pt x="211433" y="56017"/>
                  </a:cubicBezTo>
                  <a:cubicBezTo>
                    <a:pt x="202489" y="68180"/>
                    <a:pt x="193724" y="87320"/>
                    <a:pt x="187821" y="101095"/>
                  </a:cubicBezTo>
                  <a:cubicBezTo>
                    <a:pt x="181919" y="114868"/>
                    <a:pt x="176194" y="121665"/>
                    <a:pt x="176015" y="138658"/>
                  </a:cubicBezTo>
                  <a:cubicBezTo>
                    <a:pt x="175837" y="155652"/>
                    <a:pt x="182813" y="191249"/>
                    <a:pt x="186748" y="203055"/>
                  </a:cubicBezTo>
                  <a:lnTo>
                    <a:pt x="187520" y="204007"/>
                  </a:lnTo>
                  <a:lnTo>
                    <a:pt x="191027" y="223887"/>
                  </a:lnTo>
                  <a:cubicBezTo>
                    <a:pt x="185407" y="222374"/>
                    <a:pt x="182724" y="232570"/>
                    <a:pt x="184333" y="241693"/>
                  </a:cubicBezTo>
                  <a:cubicBezTo>
                    <a:pt x="185943" y="250815"/>
                    <a:pt x="196139" y="265841"/>
                    <a:pt x="198822" y="277111"/>
                  </a:cubicBezTo>
                  <a:cubicBezTo>
                    <a:pt x="201505" y="288380"/>
                    <a:pt x="200298" y="299113"/>
                    <a:pt x="200432" y="309308"/>
                  </a:cubicBezTo>
                  <a:cubicBezTo>
                    <a:pt x="200566" y="319505"/>
                    <a:pt x="198285" y="331579"/>
                    <a:pt x="199627" y="338286"/>
                  </a:cubicBezTo>
                  <a:cubicBezTo>
                    <a:pt x="200969" y="344995"/>
                    <a:pt x="205128" y="346739"/>
                    <a:pt x="208482" y="349556"/>
                  </a:cubicBezTo>
                  <a:cubicBezTo>
                    <a:pt x="211836" y="352373"/>
                    <a:pt x="218275" y="343385"/>
                    <a:pt x="219751" y="355191"/>
                  </a:cubicBezTo>
                  <a:cubicBezTo>
                    <a:pt x="221227" y="366997"/>
                    <a:pt x="229008" y="395036"/>
                    <a:pt x="236655" y="410733"/>
                  </a:cubicBezTo>
                  <a:cubicBezTo>
                    <a:pt x="244301" y="426429"/>
                    <a:pt x="259999" y="439845"/>
                    <a:pt x="265633" y="449370"/>
                  </a:cubicBezTo>
                  <a:cubicBezTo>
                    <a:pt x="271268" y="458895"/>
                    <a:pt x="266438" y="460372"/>
                    <a:pt x="270463" y="467884"/>
                  </a:cubicBezTo>
                  <a:cubicBezTo>
                    <a:pt x="274487" y="475397"/>
                    <a:pt x="281330" y="484118"/>
                    <a:pt x="289781" y="494447"/>
                  </a:cubicBezTo>
                  <a:cubicBezTo>
                    <a:pt x="298233" y="504778"/>
                    <a:pt x="311246" y="524097"/>
                    <a:pt x="321175" y="529866"/>
                  </a:cubicBezTo>
                  <a:cubicBezTo>
                    <a:pt x="331102" y="535634"/>
                    <a:pt x="333383" y="536305"/>
                    <a:pt x="349348" y="529061"/>
                  </a:cubicBezTo>
                  <a:cubicBezTo>
                    <a:pt x="365312" y="521816"/>
                    <a:pt x="399657" y="499680"/>
                    <a:pt x="416963" y="486398"/>
                  </a:cubicBezTo>
                  <a:cubicBezTo>
                    <a:pt x="434270" y="473116"/>
                    <a:pt x="444331" y="459298"/>
                    <a:pt x="453186" y="449370"/>
                  </a:cubicBezTo>
                  <a:cubicBezTo>
                    <a:pt x="462041" y="439443"/>
                    <a:pt x="466601" y="434746"/>
                    <a:pt x="470089" y="426831"/>
                  </a:cubicBezTo>
                  <a:cubicBezTo>
                    <a:pt x="473577" y="418917"/>
                    <a:pt x="471968" y="409526"/>
                    <a:pt x="474115" y="401878"/>
                  </a:cubicBezTo>
                  <a:cubicBezTo>
                    <a:pt x="476261" y="394231"/>
                    <a:pt x="480688" y="390341"/>
                    <a:pt x="482969" y="380949"/>
                  </a:cubicBezTo>
                  <a:cubicBezTo>
                    <a:pt x="485249" y="371558"/>
                    <a:pt x="484847" y="352373"/>
                    <a:pt x="487799" y="345532"/>
                  </a:cubicBezTo>
                  <a:cubicBezTo>
                    <a:pt x="490750" y="338689"/>
                    <a:pt x="496788" y="343787"/>
                    <a:pt x="500678" y="339897"/>
                  </a:cubicBezTo>
                  <a:cubicBezTo>
                    <a:pt x="504569" y="336006"/>
                    <a:pt x="508996" y="331177"/>
                    <a:pt x="511142" y="322188"/>
                  </a:cubicBezTo>
                  <a:cubicBezTo>
                    <a:pt x="513289" y="313199"/>
                    <a:pt x="511947" y="299515"/>
                    <a:pt x="513557" y="285965"/>
                  </a:cubicBezTo>
                  <a:cubicBezTo>
                    <a:pt x="515167" y="272415"/>
                    <a:pt x="520131" y="252425"/>
                    <a:pt x="520801" y="240888"/>
                  </a:cubicBezTo>
                  <a:cubicBezTo>
                    <a:pt x="521473" y="229350"/>
                    <a:pt x="520131" y="222508"/>
                    <a:pt x="517582" y="216739"/>
                  </a:cubicBezTo>
                  <a:lnTo>
                    <a:pt x="505508" y="206274"/>
                  </a:lnTo>
                  <a:cubicBezTo>
                    <a:pt x="501482" y="205872"/>
                    <a:pt x="496788" y="209897"/>
                    <a:pt x="493433" y="214324"/>
                  </a:cubicBezTo>
                  <a:cubicBezTo>
                    <a:pt x="490893" y="217677"/>
                    <a:pt x="489661" y="229032"/>
                    <a:pt x="487525" y="232413"/>
                  </a:cubicBezTo>
                  <a:lnTo>
                    <a:pt x="486770" y="223363"/>
                  </a:lnTo>
                  <a:lnTo>
                    <a:pt x="488165" y="195462"/>
                  </a:lnTo>
                  <a:lnTo>
                    <a:pt x="490482" y="198762"/>
                  </a:lnTo>
                  <a:cubicBezTo>
                    <a:pt x="492986" y="200550"/>
                    <a:pt x="494238" y="195185"/>
                    <a:pt x="496921" y="194469"/>
                  </a:cubicBezTo>
                  <a:cubicBezTo>
                    <a:pt x="499604" y="193754"/>
                    <a:pt x="503002" y="193217"/>
                    <a:pt x="506581" y="194469"/>
                  </a:cubicBezTo>
                  <a:cubicBezTo>
                    <a:pt x="510158" y="195721"/>
                    <a:pt x="516419" y="202876"/>
                    <a:pt x="518386" y="201981"/>
                  </a:cubicBezTo>
                  <a:cubicBezTo>
                    <a:pt x="519370" y="201534"/>
                    <a:pt x="519370" y="200774"/>
                    <a:pt x="519124" y="198896"/>
                  </a:cubicBezTo>
                  <a:lnTo>
                    <a:pt x="518386" y="189102"/>
                  </a:lnTo>
                  <a:cubicBezTo>
                    <a:pt x="518391" y="189053"/>
                    <a:pt x="521603" y="159753"/>
                    <a:pt x="518386" y="142952"/>
                  </a:cubicBezTo>
                  <a:cubicBezTo>
                    <a:pt x="515167" y="126137"/>
                    <a:pt x="506760" y="103778"/>
                    <a:pt x="499068" y="88215"/>
                  </a:cubicBezTo>
                  <a:cubicBezTo>
                    <a:pt x="491376" y="72652"/>
                    <a:pt x="479213" y="57627"/>
                    <a:pt x="472236" y="49577"/>
                  </a:cubicBezTo>
                  <a:cubicBezTo>
                    <a:pt x="465260" y="41528"/>
                    <a:pt x="466154" y="44211"/>
                    <a:pt x="457210" y="39918"/>
                  </a:cubicBezTo>
                  <a:cubicBezTo>
                    <a:pt x="448266" y="35625"/>
                    <a:pt x="435030" y="29722"/>
                    <a:pt x="418572" y="23818"/>
                  </a:cubicBezTo>
                  <a:cubicBezTo>
                    <a:pt x="402117" y="17916"/>
                    <a:pt x="375821" y="8435"/>
                    <a:pt x="358470" y="4500"/>
                  </a:cubicBezTo>
                  <a:cubicBezTo>
                    <a:pt x="341118" y="564"/>
                    <a:pt x="326630" y="-509"/>
                    <a:pt x="314467" y="207"/>
                  </a:cubicBezTo>
                  <a:close/>
                </a:path>
              </a:pathLst>
            </a:cu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lIns="68586" tIns="34294" rIns="68586" bIns="34294" anchor="ctr"/>
            <a:lstStyle/>
            <a:p>
              <a:pPr algn="ctr"/>
              <a:endParaRPr lang="zh-CN" altLang="zh-CN">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7418" name="文本框 11">
              <a:extLst>
                <a:ext uri="{FF2B5EF4-FFF2-40B4-BE49-F238E27FC236}">
                  <a16:creationId xmlns:a16="http://schemas.microsoft.com/office/drawing/2014/main" id="{46804007-2119-4B52-AE00-6ED409B61D60}"/>
                </a:ext>
              </a:extLst>
            </p:cNvPr>
            <p:cNvSpPr>
              <a:spLocks noChangeArrowheads="1"/>
            </p:cNvSpPr>
            <p:nvPr/>
          </p:nvSpPr>
          <p:spPr bwMode="auto">
            <a:xfrm>
              <a:off x="159982" y="989369"/>
              <a:ext cx="952504"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a:solidFill>
                    <a:srgbClr val="000000"/>
                  </a:solidFill>
                  <a:latin typeface="Calibri" panose="020F0502020204030204" pitchFamily="34" charset="0"/>
                  <a:ea typeface="微软雅黑" panose="020B0503020204020204" pitchFamily="34" charset="-122"/>
                  <a:sym typeface="Calibri" panose="020F0502020204030204" pitchFamily="34" charset="0"/>
                </a:rPr>
                <a:t>add name</a:t>
              </a:r>
              <a:endParaRPr lang="zh-CN" altLang="en-US" sz="1400" b="1">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(2000-2000)</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7419" name="Group 11">
            <a:extLst>
              <a:ext uri="{FF2B5EF4-FFF2-40B4-BE49-F238E27FC236}">
                <a16:creationId xmlns:a16="http://schemas.microsoft.com/office/drawing/2014/main" id="{F68EA086-44AC-4227-8ABB-603FEB016A1D}"/>
              </a:ext>
            </a:extLst>
          </p:cNvPr>
          <p:cNvGrpSpPr>
            <a:grpSpLocks/>
          </p:cNvGrpSpPr>
          <p:nvPr/>
        </p:nvGrpSpPr>
        <p:grpSpPr bwMode="auto">
          <a:xfrm>
            <a:off x="3946525" y="2921000"/>
            <a:ext cx="1184275" cy="1482725"/>
            <a:chOff x="0" y="0"/>
            <a:chExt cx="1184587" cy="1481812"/>
          </a:xfrm>
        </p:grpSpPr>
        <p:sp>
          <p:nvSpPr>
            <p:cNvPr id="17420" name="Freeform 34">
              <a:extLst>
                <a:ext uri="{FF2B5EF4-FFF2-40B4-BE49-F238E27FC236}">
                  <a16:creationId xmlns:a16="http://schemas.microsoft.com/office/drawing/2014/main" id="{FA65BFF2-27B6-447A-96DF-ABACAA347E0F}"/>
                </a:ext>
              </a:extLst>
            </p:cNvPr>
            <p:cNvSpPr>
              <a:spLocks noChangeArrowheads="1"/>
            </p:cNvSpPr>
            <p:nvPr/>
          </p:nvSpPr>
          <p:spPr bwMode="auto">
            <a:xfrm flipH="1">
              <a:off x="0" y="0"/>
              <a:ext cx="1184587" cy="898247"/>
            </a:xfrm>
            <a:custGeom>
              <a:avLst/>
              <a:gdLst>
                <a:gd name="T0" fmla="*/ 0 w 852601"/>
                <a:gd name="T1" fmla="*/ 0 h 862013"/>
                <a:gd name="T2" fmla="*/ 852601 w 852601"/>
                <a:gd name="T3" fmla="*/ 862013 h 862013"/>
              </a:gdLst>
              <a:ahLst/>
              <a:cxnLst/>
              <a:rect l="T0" t="T1" r="T2" b="T3"/>
              <a:pathLst>
                <a:path w="852601" h="862013">
                  <a:moveTo>
                    <a:pt x="339688" y="551599"/>
                  </a:moveTo>
                  <a:cubicBezTo>
                    <a:pt x="336200" y="550660"/>
                    <a:pt x="332712" y="552270"/>
                    <a:pt x="329224" y="555624"/>
                  </a:cubicBezTo>
                  <a:lnTo>
                    <a:pt x="318760" y="571723"/>
                  </a:lnTo>
                  <a:cubicBezTo>
                    <a:pt x="317687" y="576955"/>
                    <a:pt x="320907" y="582723"/>
                    <a:pt x="322785" y="587017"/>
                  </a:cubicBezTo>
                  <a:cubicBezTo>
                    <a:pt x="324663" y="591310"/>
                    <a:pt x="331370" y="593322"/>
                    <a:pt x="330029" y="597481"/>
                  </a:cubicBezTo>
                  <a:cubicBezTo>
                    <a:pt x="328687" y="601641"/>
                    <a:pt x="318894" y="606739"/>
                    <a:pt x="314735" y="611971"/>
                  </a:cubicBezTo>
                  <a:cubicBezTo>
                    <a:pt x="310576" y="617202"/>
                    <a:pt x="308563" y="620288"/>
                    <a:pt x="303465" y="629679"/>
                  </a:cubicBezTo>
                  <a:cubicBezTo>
                    <a:pt x="298368" y="639070"/>
                    <a:pt x="292062" y="654230"/>
                    <a:pt x="284147" y="668317"/>
                  </a:cubicBezTo>
                  <a:cubicBezTo>
                    <a:pt x="276232" y="682403"/>
                    <a:pt x="261340" y="698637"/>
                    <a:pt x="255974" y="714199"/>
                  </a:cubicBezTo>
                  <a:cubicBezTo>
                    <a:pt x="250607" y="729762"/>
                    <a:pt x="252754" y="745727"/>
                    <a:pt x="251949" y="761691"/>
                  </a:cubicBezTo>
                  <a:cubicBezTo>
                    <a:pt x="251144" y="777656"/>
                    <a:pt x="252351" y="796036"/>
                    <a:pt x="251143" y="809989"/>
                  </a:cubicBezTo>
                  <a:cubicBezTo>
                    <a:pt x="249937" y="823941"/>
                    <a:pt x="245778" y="837357"/>
                    <a:pt x="244705" y="845406"/>
                  </a:cubicBezTo>
                  <a:cubicBezTo>
                    <a:pt x="243631" y="853456"/>
                    <a:pt x="243095" y="855603"/>
                    <a:pt x="244705" y="858286"/>
                  </a:cubicBezTo>
                  <a:cubicBezTo>
                    <a:pt x="245509" y="859627"/>
                    <a:pt x="245945" y="860298"/>
                    <a:pt x="247169" y="860701"/>
                  </a:cubicBezTo>
                  <a:lnTo>
                    <a:pt x="254364" y="861506"/>
                  </a:lnTo>
                  <a:cubicBezTo>
                    <a:pt x="262279" y="862042"/>
                    <a:pt x="277305" y="862310"/>
                    <a:pt x="292196" y="861506"/>
                  </a:cubicBezTo>
                  <a:cubicBezTo>
                    <a:pt x="307088" y="860701"/>
                    <a:pt x="333115" y="857749"/>
                    <a:pt x="343713" y="856676"/>
                  </a:cubicBezTo>
                  <a:cubicBezTo>
                    <a:pt x="343747" y="856684"/>
                    <a:pt x="352708" y="858681"/>
                    <a:pt x="355787" y="855066"/>
                  </a:cubicBezTo>
                  <a:cubicBezTo>
                    <a:pt x="358873" y="851443"/>
                    <a:pt x="361288" y="845675"/>
                    <a:pt x="362227" y="834943"/>
                  </a:cubicBezTo>
                  <a:cubicBezTo>
                    <a:pt x="363166" y="824210"/>
                    <a:pt x="363568" y="808110"/>
                    <a:pt x="361422" y="790670"/>
                  </a:cubicBezTo>
                  <a:cubicBezTo>
                    <a:pt x="359275" y="773229"/>
                    <a:pt x="352299" y="754313"/>
                    <a:pt x="349348" y="730298"/>
                  </a:cubicBezTo>
                  <a:cubicBezTo>
                    <a:pt x="346396" y="706284"/>
                    <a:pt x="344786" y="666439"/>
                    <a:pt x="343713" y="646584"/>
                  </a:cubicBezTo>
                  <a:cubicBezTo>
                    <a:pt x="342640" y="626728"/>
                    <a:pt x="342505" y="619886"/>
                    <a:pt x="342908" y="611166"/>
                  </a:cubicBezTo>
                  <a:cubicBezTo>
                    <a:pt x="343310" y="602446"/>
                    <a:pt x="343713" y="600299"/>
                    <a:pt x="346128" y="594262"/>
                  </a:cubicBezTo>
                  <a:cubicBezTo>
                    <a:pt x="348543" y="588224"/>
                    <a:pt x="356727" y="580443"/>
                    <a:pt x="357397" y="574942"/>
                  </a:cubicBezTo>
                  <a:cubicBezTo>
                    <a:pt x="358068" y="569442"/>
                    <a:pt x="353104" y="565149"/>
                    <a:pt x="350153" y="561258"/>
                  </a:cubicBezTo>
                  <a:close/>
                  <a:moveTo>
                    <a:pt x="287206" y="507649"/>
                  </a:moveTo>
                  <a:cubicBezTo>
                    <a:pt x="299226" y="561742"/>
                    <a:pt x="284201" y="574621"/>
                    <a:pt x="274326" y="617123"/>
                  </a:cubicBezTo>
                  <a:cubicBezTo>
                    <a:pt x="272445" y="626330"/>
                    <a:pt x="270907" y="639718"/>
                    <a:pt x="269556" y="655910"/>
                  </a:cubicBezTo>
                  <a:cubicBezTo>
                    <a:pt x="284442" y="632717"/>
                    <a:pt x="299146" y="601494"/>
                    <a:pt x="316184" y="596515"/>
                  </a:cubicBezTo>
                  <a:cubicBezTo>
                    <a:pt x="314038" y="589217"/>
                    <a:pt x="305451" y="583528"/>
                    <a:pt x="306524" y="574621"/>
                  </a:cubicBezTo>
                  <a:cubicBezTo>
                    <a:pt x="307147" y="563679"/>
                    <a:pt x="314405" y="554950"/>
                    <a:pt x="319949" y="545622"/>
                  </a:cubicBezTo>
                  <a:cubicBezTo>
                    <a:pt x="307786" y="539695"/>
                    <a:pt x="298568" y="525281"/>
                    <a:pt x="287206" y="507649"/>
                  </a:cubicBezTo>
                  <a:close/>
                  <a:moveTo>
                    <a:pt x="264023" y="488330"/>
                  </a:moveTo>
                  <a:cubicBezTo>
                    <a:pt x="251143" y="497345"/>
                    <a:pt x="249856" y="517952"/>
                    <a:pt x="240841" y="523104"/>
                  </a:cubicBezTo>
                  <a:cubicBezTo>
                    <a:pt x="177304" y="542852"/>
                    <a:pt x="103463" y="578055"/>
                    <a:pt x="46365" y="613259"/>
                  </a:cubicBezTo>
                  <a:cubicBezTo>
                    <a:pt x="17601" y="630002"/>
                    <a:pt x="12021" y="649320"/>
                    <a:pt x="6440" y="682806"/>
                  </a:cubicBezTo>
                  <a:lnTo>
                    <a:pt x="0" y="793568"/>
                  </a:lnTo>
                  <a:cubicBezTo>
                    <a:pt x="60532" y="849807"/>
                    <a:pt x="154551" y="840362"/>
                    <a:pt x="230537" y="859252"/>
                  </a:cubicBezTo>
                  <a:cubicBezTo>
                    <a:pt x="242128" y="755359"/>
                    <a:pt x="233113" y="597374"/>
                    <a:pt x="265311" y="542422"/>
                  </a:cubicBezTo>
                  <a:close/>
                  <a:moveTo>
                    <a:pt x="473953" y="438101"/>
                  </a:moveTo>
                  <a:cubicBezTo>
                    <a:pt x="449999" y="476765"/>
                    <a:pt x="395188" y="525303"/>
                    <a:pt x="351750" y="542487"/>
                  </a:cubicBezTo>
                  <a:cubicBezTo>
                    <a:pt x="364570" y="553524"/>
                    <a:pt x="369815" y="566569"/>
                    <a:pt x="371564" y="577519"/>
                  </a:cubicBezTo>
                  <a:cubicBezTo>
                    <a:pt x="371510" y="588305"/>
                    <a:pt x="363407" y="591042"/>
                    <a:pt x="359329" y="597803"/>
                  </a:cubicBezTo>
                  <a:cubicBezTo>
                    <a:pt x="364928" y="652187"/>
                    <a:pt x="355161" y="701683"/>
                    <a:pt x="373271" y="759858"/>
                  </a:cubicBezTo>
                  <a:cubicBezTo>
                    <a:pt x="382583" y="726860"/>
                    <a:pt x="394118" y="694072"/>
                    <a:pt x="406981" y="659624"/>
                  </a:cubicBezTo>
                  <a:cubicBezTo>
                    <a:pt x="434458" y="598661"/>
                    <a:pt x="476100" y="510653"/>
                    <a:pt x="473953" y="438101"/>
                  </a:cubicBezTo>
                  <a:close/>
                  <a:moveTo>
                    <a:pt x="444331" y="425221"/>
                  </a:moveTo>
                  <a:cubicBezTo>
                    <a:pt x="417365" y="457420"/>
                    <a:pt x="365446" y="490423"/>
                    <a:pt x="342908" y="490423"/>
                  </a:cubicBezTo>
                  <a:cubicBezTo>
                    <a:pt x="312722" y="489752"/>
                    <a:pt x="309100" y="473787"/>
                    <a:pt x="292196" y="465469"/>
                  </a:cubicBezTo>
                  <a:cubicBezTo>
                    <a:pt x="308026" y="468152"/>
                    <a:pt x="323455" y="474056"/>
                    <a:pt x="339687" y="473519"/>
                  </a:cubicBezTo>
                  <a:cubicBezTo>
                    <a:pt x="376180" y="473116"/>
                    <a:pt x="416695" y="446955"/>
                    <a:pt x="444331" y="425221"/>
                  </a:cubicBezTo>
                  <a:close/>
                  <a:moveTo>
                    <a:pt x="488121" y="409767"/>
                  </a:moveTo>
                  <a:cubicBezTo>
                    <a:pt x="533198" y="465576"/>
                    <a:pt x="410846" y="692681"/>
                    <a:pt x="376072" y="855388"/>
                  </a:cubicBezTo>
                  <a:cubicBezTo>
                    <a:pt x="489409" y="838216"/>
                    <a:pt x="600169" y="850665"/>
                    <a:pt x="716082" y="803871"/>
                  </a:cubicBezTo>
                  <a:cubicBezTo>
                    <a:pt x="761588" y="800437"/>
                    <a:pt x="808382" y="816321"/>
                    <a:pt x="852601" y="793568"/>
                  </a:cubicBezTo>
                  <a:cubicBezTo>
                    <a:pt x="845303" y="743338"/>
                    <a:pt x="867627" y="646745"/>
                    <a:pt x="772750" y="588788"/>
                  </a:cubicBezTo>
                  <a:cubicBezTo>
                    <a:pt x="729391" y="552726"/>
                    <a:pt x="648681" y="519241"/>
                    <a:pt x="565395" y="492193"/>
                  </a:cubicBezTo>
                  <a:cubicBezTo>
                    <a:pt x="534486" y="468582"/>
                    <a:pt x="515167" y="433379"/>
                    <a:pt x="488121" y="409767"/>
                  </a:cubicBezTo>
                  <a:close/>
                  <a:moveTo>
                    <a:pt x="314467" y="207"/>
                  </a:moveTo>
                  <a:cubicBezTo>
                    <a:pt x="302302" y="922"/>
                    <a:pt x="297652" y="4142"/>
                    <a:pt x="285488" y="8794"/>
                  </a:cubicBezTo>
                  <a:cubicBezTo>
                    <a:pt x="273325" y="13444"/>
                    <a:pt x="253826" y="20241"/>
                    <a:pt x="241485" y="28112"/>
                  </a:cubicBezTo>
                  <a:cubicBezTo>
                    <a:pt x="229142" y="35983"/>
                    <a:pt x="220377" y="43853"/>
                    <a:pt x="211433" y="56017"/>
                  </a:cubicBezTo>
                  <a:cubicBezTo>
                    <a:pt x="202489" y="68180"/>
                    <a:pt x="193724" y="87320"/>
                    <a:pt x="187821" y="101095"/>
                  </a:cubicBezTo>
                  <a:cubicBezTo>
                    <a:pt x="181919" y="114868"/>
                    <a:pt x="176194" y="121665"/>
                    <a:pt x="176015" y="138658"/>
                  </a:cubicBezTo>
                  <a:cubicBezTo>
                    <a:pt x="175837" y="155652"/>
                    <a:pt x="182813" y="191249"/>
                    <a:pt x="186748" y="203055"/>
                  </a:cubicBezTo>
                  <a:lnTo>
                    <a:pt x="187520" y="204007"/>
                  </a:lnTo>
                  <a:lnTo>
                    <a:pt x="191027" y="223887"/>
                  </a:lnTo>
                  <a:cubicBezTo>
                    <a:pt x="185407" y="222374"/>
                    <a:pt x="182724" y="232570"/>
                    <a:pt x="184333" y="241693"/>
                  </a:cubicBezTo>
                  <a:cubicBezTo>
                    <a:pt x="185943" y="250815"/>
                    <a:pt x="196139" y="265841"/>
                    <a:pt x="198822" y="277111"/>
                  </a:cubicBezTo>
                  <a:cubicBezTo>
                    <a:pt x="201505" y="288380"/>
                    <a:pt x="200298" y="299113"/>
                    <a:pt x="200432" y="309308"/>
                  </a:cubicBezTo>
                  <a:cubicBezTo>
                    <a:pt x="200566" y="319505"/>
                    <a:pt x="198285" y="331579"/>
                    <a:pt x="199627" y="338286"/>
                  </a:cubicBezTo>
                  <a:cubicBezTo>
                    <a:pt x="200969" y="344995"/>
                    <a:pt x="205128" y="346739"/>
                    <a:pt x="208482" y="349556"/>
                  </a:cubicBezTo>
                  <a:cubicBezTo>
                    <a:pt x="211836" y="352373"/>
                    <a:pt x="218275" y="343385"/>
                    <a:pt x="219751" y="355191"/>
                  </a:cubicBezTo>
                  <a:cubicBezTo>
                    <a:pt x="221227" y="366997"/>
                    <a:pt x="229008" y="395036"/>
                    <a:pt x="236655" y="410733"/>
                  </a:cubicBezTo>
                  <a:cubicBezTo>
                    <a:pt x="244301" y="426429"/>
                    <a:pt x="259999" y="439845"/>
                    <a:pt x="265633" y="449370"/>
                  </a:cubicBezTo>
                  <a:cubicBezTo>
                    <a:pt x="271268" y="458895"/>
                    <a:pt x="266438" y="460372"/>
                    <a:pt x="270463" y="467884"/>
                  </a:cubicBezTo>
                  <a:cubicBezTo>
                    <a:pt x="274487" y="475397"/>
                    <a:pt x="281330" y="484118"/>
                    <a:pt x="289781" y="494447"/>
                  </a:cubicBezTo>
                  <a:cubicBezTo>
                    <a:pt x="298233" y="504778"/>
                    <a:pt x="311246" y="524097"/>
                    <a:pt x="321175" y="529866"/>
                  </a:cubicBezTo>
                  <a:cubicBezTo>
                    <a:pt x="331102" y="535634"/>
                    <a:pt x="333383" y="536305"/>
                    <a:pt x="349348" y="529061"/>
                  </a:cubicBezTo>
                  <a:cubicBezTo>
                    <a:pt x="365312" y="521816"/>
                    <a:pt x="399657" y="499680"/>
                    <a:pt x="416963" y="486398"/>
                  </a:cubicBezTo>
                  <a:cubicBezTo>
                    <a:pt x="434270" y="473116"/>
                    <a:pt x="444331" y="459298"/>
                    <a:pt x="453186" y="449370"/>
                  </a:cubicBezTo>
                  <a:cubicBezTo>
                    <a:pt x="462041" y="439443"/>
                    <a:pt x="466601" y="434746"/>
                    <a:pt x="470089" y="426831"/>
                  </a:cubicBezTo>
                  <a:cubicBezTo>
                    <a:pt x="473577" y="418917"/>
                    <a:pt x="471968" y="409526"/>
                    <a:pt x="474115" y="401878"/>
                  </a:cubicBezTo>
                  <a:cubicBezTo>
                    <a:pt x="476261" y="394231"/>
                    <a:pt x="480688" y="390341"/>
                    <a:pt x="482969" y="380949"/>
                  </a:cubicBezTo>
                  <a:cubicBezTo>
                    <a:pt x="485249" y="371558"/>
                    <a:pt x="484847" y="352373"/>
                    <a:pt x="487799" y="345532"/>
                  </a:cubicBezTo>
                  <a:cubicBezTo>
                    <a:pt x="490750" y="338689"/>
                    <a:pt x="496788" y="343787"/>
                    <a:pt x="500678" y="339897"/>
                  </a:cubicBezTo>
                  <a:cubicBezTo>
                    <a:pt x="504569" y="336006"/>
                    <a:pt x="508996" y="331177"/>
                    <a:pt x="511142" y="322188"/>
                  </a:cubicBezTo>
                  <a:cubicBezTo>
                    <a:pt x="513289" y="313199"/>
                    <a:pt x="511947" y="299515"/>
                    <a:pt x="513557" y="285965"/>
                  </a:cubicBezTo>
                  <a:cubicBezTo>
                    <a:pt x="515167" y="272415"/>
                    <a:pt x="520131" y="252425"/>
                    <a:pt x="520801" y="240888"/>
                  </a:cubicBezTo>
                  <a:cubicBezTo>
                    <a:pt x="521473" y="229350"/>
                    <a:pt x="520131" y="222508"/>
                    <a:pt x="517582" y="216739"/>
                  </a:cubicBezTo>
                  <a:lnTo>
                    <a:pt x="505508" y="206274"/>
                  </a:lnTo>
                  <a:cubicBezTo>
                    <a:pt x="501482" y="205872"/>
                    <a:pt x="496788" y="209897"/>
                    <a:pt x="493433" y="214324"/>
                  </a:cubicBezTo>
                  <a:cubicBezTo>
                    <a:pt x="490893" y="217677"/>
                    <a:pt x="489661" y="229032"/>
                    <a:pt x="487525" y="232413"/>
                  </a:cubicBezTo>
                  <a:lnTo>
                    <a:pt x="486770" y="223363"/>
                  </a:lnTo>
                  <a:lnTo>
                    <a:pt x="488165" y="195462"/>
                  </a:lnTo>
                  <a:lnTo>
                    <a:pt x="490482" y="198762"/>
                  </a:lnTo>
                  <a:cubicBezTo>
                    <a:pt x="492986" y="200550"/>
                    <a:pt x="494238" y="195185"/>
                    <a:pt x="496921" y="194469"/>
                  </a:cubicBezTo>
                  <a:cubicBezTo>
                    <a:pt x="499604" y="193754"/>
                    <a:pt x="503002" y="193217"/>
                    <a:pt x="506581" y="194469"/>
                  </a:cubicBezTo>
                  <a:cubicBezTo>
                    <a:pt x="510158" y="195721"/>
                    <a:pt x="516419" y="202876"/>
                    <a:pt x="518386" y="201981"/>
                  </a:cubicBezTo>
                  <a:cubicBezTo>
                    <a:pt x="519370" y="201534"/>
                    <a:pt x="519370" y="200774"/>
                    <a:pt x="519124" y="198896"/>
                  </a:cubicBezTo>
                  <a:lnTo>
                    <a:pt x="518386" y="189102"/>
                  </a:lnTo>
                  <a:cubicBezTo>
                    <a:pt x="518391" y="189053"/>
                    <a:pt x="521603" y="159753"/>
                    <a:pt x="518386" y="142952"/>
                  </a:cubicBezTo>
                  <a:cubicBezTo>
                    <a:pt x="515167" y="126137"/>
                    <a:pt x="506760" y="103778"/>
                    <a:pt x="499068" y="88215"/>
                  </a:cubicBezTo>
                  <a:cubicBezTo>
                    <a:pt x="491376" y="72652"/>
                    <a:pt x="479213" y="57627"/>
                    <a:pt x="472236" y="49577"/>
                  </a:cubicBezTo>
                  <a:cubicBezTo>
                    <a:pt x="465260" y="41528"/>
                    <a:pt x="466154" y="44211"/>
                    <a:pt x="457210" y="39918"/>
                  </a:cubicBezTo>
                  <a:cubicBezTo>
                    <a:pt x="448266" y="35625"/>
                    <a:pt x="435030" y="29722"/>
                    <a:pt x="418572" y="23818"/>
                  </a:cubicBezTo>
                  <a:cubicBezTo>
                    <a:pt x="402117" y="17916"/>
                    <a:pt x="375821" y="8435"/>
                    <a:pt x="358470" y="4500"/>
                  </a:cubicBezTo>
                  <a:cubicBezTo>
                    <a:pt x="341118" y="564"/>
                    <a:pt x="326630" y="-509"/>
                    <a:pt x="314467" y="207"/>
                  </a:cubicBezTo>
                  <a:close/>
                </a:path>
              </a:pathLst>
            </a:cu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lIns="68586" tIns="34294" rIns="68586" bIns="34294" anchor="ctr"/>
            <a:lstStyle/>
            <a:p>
              <a:pPr algn="ctr"/>
              <a:endParaRPr lang="zh-CN" altLang="zh-CN">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7421" name="文本框 84">
              <a:extLst>
                <a:ext uri="{FF2B5EF4-FFF2-40B4-BE49-F238E27FC236}">
                  <a16:creationId xmlns:a16="http://schemas.microsoft.com/office/drawing/2014/main" id="{FE45F367-ED51-4DED-87D7-5E8025F2CCCF}"/>
                </a:ext>
              </a:extLst>
            </p:cNvPr>
            <p:cNvSpPr>
              <a:spLocks noChangeArrowheads="1"/>
            </p:cNvSpPr>
            <p:nvPr/>
          </p:nvSpPr>
          <p:spPr bwMode="auto">
            <a:xfrm>
              <a:off x="159982" y="989369"/>
              <a:ext cx="952504"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a:solidFill>
                    <a:schemeClr val="bg1"/>
                  </a:solidFill>
                  <a:latin typeface="Calibri" panose="020F0502020204030204" pitchFamily="34" charset="0"/>
                  <a:ea typeface="微软雅黑" panose="020B0503020204020204" pitchFamily="34" charset="-122"/>
                  <a:sym typeface="Calibri" panose="020F0502020204030204" pitchFamily="34" charset="0"/>
                </a:rPr>
                <a:t>add name</a:t>
              </a:r>
              <a:endParaRPr lang="zh-CN" altLang="en-US" sz="1400" b="1">
                <a:solidFill>
                  <a:schemeClr val="bg1"/>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1200">
                  <a:solidFill>
                    <a:schemeClr val="bg1"/>
                  </a:solidFill>
                  <a:latin typeface="Calibri" panose="020F0502020204030204" pitchFamily="34" charset="0"/>
                  <a:ea typeface="微软雅黑" panose="020B0503020204020204" pitchFamily="34" charset="-122"/>
                  <a:sym typeface="Calibri" panose="020F0502020204030204" pitchFamily="34" charset="0"/>
                </a:rPr>
                <a:t>(2000-2000)</a:t>
              </a:r>
              <a:endParaRPr lang="zh-CN" altLang="en-US" sz="12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7422" name="Group 14">
            <a:extLst>
              <a:ext uri="{FF2B5EF4-FFF2-40B4-BE49-F238E27FC236}">
                <a16:creationId xmlns:a16="http://schemas.microsoft.com/office/drawing/2014/main" id="{22580A88-F984-4DDB-B18D-D12A8AF060A3}"/>
              </a:ext>
            </a:extLst>
          </p:cNvPr>
          <p:cNvGrpSpPr>
            <a:grpSpLocks/>
          </p:cNvGrpSpPr>
          <p:nvPr/>
        </p:nvGrpSpPr>
        <p:grpSpPr bwMode="auto">
          <a:xfrm>
            <a:off x="674688" y="628650"/>
            <a:ext cx="2547937" cy="1349375"/>
            <a:chOff x="0" y="0"/>
            <a:chExt cx="2548003" cy="1350488"/>
          </a:xfrm>
        </p:grpSpPr>
        <p:sp>
          <p:nvSpPr>
            <p:cNvPr id="17423" name="矩形 85">
              <a:extLst>
                <a:ext uri="{FF2B5EF4-FFF2-40B4-BE49-F238E27FC236}">
                  <a16:creationId xmlns:a16="http://schemas.microsoft.com/office/drawing/2014/main" id="{0188F0D5-6AC5-44A8-B3F5-3961DB191CBB}"/>
                </a:ext>
              </a:extLst>
            </p:cNvPr>
            <p:cNvSpPr>
              <a:spLocks noChangeArrowheads="1"/>
            </p:cNvSpPr>
            <p:nvPr/>
          </p:nvSpPr>
          <p:spPr bwMode="auto">
            <a:xfrm>
              <a:off x="0" y="334825"/>
              <a:ext cx="254800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7424" name="矩形 86">
              <a:extLst>
                <a:ext uri="{FF2B5EF4-FFF2-40B4-BE49-F238E27FC236}">
                  <a16:creationId xmlns:a16="http://schemas.microsoft.com/office/drawing/2014/main" id="{897691A7-EA05-42AA-9E62-7815C3E35A35}"/>
                </a:ext>
              </a:extLst>
            </p:cNvPr>
            <p:cNvSpPr>
              <a:spLocks noChangeArrowheads="1"/>
            </p:cNvSpPr>
            <p:nvPr/>
          </p:nvSpPr>
          <p:spPr bwMode="auto">
            <a:xfrm>
              <a:off x="88077" y="0"/>
              <a:ext cx="1561646" cy="307777"/>
            </a:xfrm>
            <a:prstGeom prst="rect">
              <a:avLst/>
            </a:prstGeom>
            <a:solidFill>
              <a:srgbClr val="004D6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grpSp>
      <p:grpSp>
        <p:nvGrpSpPr>
          <p:cNvPr id="17425" name="Group 17">
            <a:extLst>
              <a:ext uri="{FF2B5EF4-FFF2-40B4-BE49-F238E27FC236}">
                <a16:creationId xmlns:a16="http://schemas.microsoft.com/office/drawing/2014/main" id="{98E677B6-D6D3-4C73-9EAC-000644760D13}"/>
              </a:ext>
            </a:extLst>
          </p:cNvPr>
          <p:cNvGrpSpPr>
            <a:grpSpLocks/>
          </p:cNvGrpSpPr>
          <p:nvPr/>
        </p:nvGrpSpPr>
        <p:grpSpPr bwMode="auto">
          <a:xfrm>
            <a:off x="674688" y="3159125"/>
            <a:ext cx="2547937" cy="1349375"/>
            <a:chOff x="0" y="0"/>
            <a:chExt cx="2548003" cy="1350488"/>
          </a:xfrm>
        </p:grpSpPr>
        <p:sp>
          <p:nvSpPr>
            <p:cNvPr id="17426" name="矩形 88">
              <a:extLst>
                <a:ext uri="{FF2B5EF4-FFF2-40B4-BE49-F238E27FC236}">
                  <a16:creationId xmlns:a16="http://schemas.microsoft.com/office/drawing/2014/main" id="{DCA669D2-2E2C-48B1-AD4E-F34BF5C53E3E}"/>
                </a:ext>
              </a:extLst>
            </p:cNvPr>
            <p:cNvSpPr>
              <a:spLocks noChangeArrowheads="1"/>
            </p:cNvSpPr>
            <p:nvPr/>
          </p:nvSpPr>
          <p:spPr bwMode="auto">
            <a:xfrm>
              <a:off x="0" y="334825"/>
              <a:ext cx="254800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sz="1200">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Please add text here, according to the need to adjust the font and font size. </a:t>
              </a:r>
              <a:endParaRPr lang="zh-CN" altLang="en-US" sz="12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7427" name="矩形 89">
              <a:extLst>
                <a:ext uri="{FF2B5EF4-FFF2-40B4-BE49-F238E27FC236}">
                  <a16:creationId xmlns:a16="http://schemas.microsoft.com/office/drawing/2014/main" id="{DED88CAC-2AA2-4CA3-B83E-52A23CC64907}"/>
                </a:ext>
              </a:extLst>
            </p:cNvPr>
            <p:cNvSpPr>
              <a:spLocks noChangeArrowheads="1"/>
            </p:cNvSpPr>
            <p:nvPr/>
          </p:nvSpPr>
          <p:spPr bwMode="auto">
            <a:xfrm>
              <a:off x="88077" y="0"/>
              <a:ext cx="1561646" cy="307777"/>
            </a:xfrm>
            <a:prstGeom prst="rect">
              <a:avLst/>
            </a:prstGeom>
            <a:solidFill>
              <a:srgbClr val="8ABC1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grpSp>
      <p:grpSp>
        <p:nvGrpSpPr>
          <p:cNvPr id="17428" name="Group 20">
            <a:extLst>
              <a:ext uri="{FF2B5EF4-FFF2-40B4-BE49-F238E27FC236}">
                <a16:creationId xmlns:a16="http://schemas.microsoft.com/office/drawing/2014/main" id="{F3A4152A-AA38-44D5-8993-89997241203C}"/>
              </a:ext>
            </a:extLst>
          </p:cNvPr>
          <p:cNvGrpSpPr>
            <a:grpSpLocks/>
          </p:cNvGrpSpPr>
          <p:nvPr/>
        </p:nvGrpSpPr>
        <p:grpSpPr bwMode="auto">
          <a:xfrm>
            <a:off x="6094413" y="1498600"/>
            <a:ext cx="215900" cy="2473325"/>
            <a:chOff x="0" y="0"/>
            <a:chExt cx="280228" cy="2474261"/>
          </a:xfrm>
        </p:grpSpPr>
        <p:sp>
          <p:nvSpPr>
            <p:cNvPr id="17429" name="矩形 15">
              <a:extLst>
                <a:ext uri="{FF2B5EF4-FFF2-40B4-BE49-F238E27FC236}">
                  <a16:creationId xmlns:a16="http://schemas.microsoft.com/office/drawing/2014/main" id="{0E7021FD-96BF-49A2-829B-BE8A54152C84}"/>
                </a:ext>
              </a:extLst>
            </p:cNvPr>
            <p:cNvSpPr>
              <a:spLocks noChangeArrowheads="1"/>
            </p:cNvSpPr>
            <p:nvPr/>
          </p:nvSpPr>
          <p:spPr bwMode="auto">
            <a:xfrm>
              <a:off x="0" y="0"/>
              <a:ext cx="280228" cy="1060426"/>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7430" name="矩形 94">
              <a:extLst>
                <a:ext uri="{FF2B5EF4-FFF2-40B4-BE49-F238E27FC236}">
                  <a16:creationId xmlns:a16="http://schemas.microsoft.com/office/drawing/2014/main" id="{75EAC833-FAEC-4B49-AC49-44A7AEC9697E}"/>
                </a:ext>
              </a:extLst>
            </p:cNvPr>
            <p:cNvSpPr>
              <a:spLocks noChangeArrowheads="1"/>
            </p:cNvSpPr>
            <p:nvPr/>
          </p:nvSpPr>
          <p:spPr bwMode="auto">
            <a:xfrm>
              <a:off x="0" y="1059751"/>
              <a:ext cx="280228" cy="1414510"/>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7431" name="Group 23">
            <a:extLst>
              <a:ext uri="{FF2B5EF4-FFF2-40B4-BE49-F238E27FC236}">
                <a16:creationId xmlns:a16="http://schemas.microsoft.com/office/drawing/2014/main" id="{E4C1209C-B5A1-4498-B814-4847DF5029E7}"/>
              </a:ext>
            </a:extLst>
          </p:cNvPr>
          <p:cNvGrpSpPr>
            <a:grpSpLocks/>
          </p:cNvGrpSpPr>
          <p:nvPr/>
        </p:nvGrpSpPr>
        <p:grpSpPr bwMode="auto">
          <a:xfrm>
            <a:off x="6635750" y="1766888"/>
            <a:ext cx="215900" cy="1876425"/>
            <a:chOff x="0" y="0"/>
            <a:chExt cx="280228" cy="1875751"/>
          </a:xfrm>
        </p:grpSpPr>
        <p:sp>
          <p:nvSpPr>
            <p:cNvPr id="17432" name="矩形 90">
              <a:extLst>
                <a:ext uri="{FF2B5EF4-FFF2-40B4-BE49-F238E27FC236}">
                  <a16:creationId xmlns:a16="http://schemas.microsoft.com/office/drawing/2014/main" id="{CFDBC8B8-1352-4F70-99D4-C05074F1D2BA}"/>
                </a:ext>
              </a:extLst>
            </p:cNvPr>
            <p:cNvSpPr>
              <a:spLocks noChangeArrowheads="1"/>
            </p:cNvSpPr>
            <p:nvPr/>
          </p:nvSpPr>
          <p:spPr bwMode="auto">
            <a:xfrm>
              <a:off x="0" y="0"/>
              <a:ext cx="280228" cy="800774"/>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7433" name="矩形 95">
              <a:extLst>
                <a:ext uri="{FF2B5EF4-FFF2-40B4-BE49-F238E27FC236}">
                  <a16:creationId xmlns:a16="http://schemas.microsoft.com/office/drawing/2014/main" id="{C1DAC830-520F-4A91-829F-CDAD5473282F}"/>
                </a:ext>
              </a:extLst>
            </p:cNvPr>
            <p:cNvSpPr>
              <a:spLocks noChangeArrowheads="1"/>
            </p:cNvSpPr>
            <p:nvPr/>
          </p:nvSpPr>
          <p:spPr bwMode="auto">
            <a:xfrm>
              <a:off x="0" y="800101"/>
              <a:ext cx="280228" cy="1075650"/>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7434" name="Group 26">
            <a:extLst>
              <a:ext uri="{FF2B5EF4-FFF2-40B4-BE49-F238E27FC236}">
                <a16:creationId xmlns:a16="http://schemas.microsoft.com/office/drawing/2014/main" id="{6D597B21-4706-44E6-B5F9-B8C5B638998B}"/>
              </a:ext>
            </a:extLst>
          </p:cNvPr>
          <p:cNvGrpSpPr>
            <a:grpSpLocks/>
          </p:cNvGrpSpPr>
          <p:nvPr/>
        </p:nvGrpSpPr>
        <p:grpSpPr bwMode="auto">
          <a:xfrm>
            <a:off x="7178675" y="1052513"/>
            <a:ext cx="215900" cy="3021012"/>
            <a:chOff x="0" y="0"/>
            <a:chExt cx="280228" cy="3020106"/>
          </a:xfrm>
        </p:grpSpPr>
        <p:sp>
          <p:nvSpPr>
            <p:cNvPr id="17435" name="矩形 91">
              <a:extLst>
                <a:ext uri="{FF2B5EF4-FFF2-40B4-BE49-F238E27FC236}">
                  <a16:creationId xmlns:a16="http://schemas.microsoft.com/office/drawing/2014/main" id="{36ECDF21-C73D-4EB1-98C3-F48BFE1E1174}"/>
                </a:ext>
              </a:extLst>
            </p:cNvPr>
            <p:cNvSpPr>
              <a:spLocks noChangeArrowheads="1"/>
            </p:cNvSpPr>
            <p:nvPr/>
          </p:nvSpPr>
          <p:spPr bwMode="auto">
            <a:xfrm>
              <a:off x="0" y="0"/>
              <a:ext cx="280228" cy="1515150"/>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7436" name="矩形 96">
              <a:extLst>
                <a:ext uri="{FF2B5EF4-FFF2-40B4-BE49-F238E27FC236}">
                  <a16:creationId xmlns:a16="http://schemas.microsoft.com/office/drawing/2014/main" id="{A157FEB7-53CA-4CF7-B377-FAAD71AB2D75}"/>
                </a:ext>
              </a:extLst>
            </p:cNvPr>
            <p:cNvSpPr>
              <a:spLocks noChangeArrowheads="1"/>
            </p:cNvSpPr>
            <p:nvPr/>
          </p:nvSpPr>
          <p:spPr bwMode="auto">
            <a:xfrm>
              <a:off x="0" y="1514476"/>
              <a:ext cx="280228" cy="1505630"/>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7437" name="Group 29">
            <a:extLst>
              <a:ext uri="{FF2B5EF4-FFF2-40B4-BE49-F238E27FC236}">
                <a16:creationId xmlns:a16="http://schemas.microsoft.com/office/drawing/2014/main" id="{32E8082C-3C74-45EF-B94D-3A9316C620B2}"/>
              </a:ext>
            </a:extLst>
          </p:cNvPr>
          <p:cNvGrpSpPr>
            <a:grpSpLocks/>
          </p:cNvGrpSpPr>
          <p:nvPr/>
        </p:nvGrpSpPr>
        <p:grpSpPr bwMode="auto">
          <a:xfrm>
            <a:off x="7720013" y="1138238"/>
            <a:ext cx="215900" cy="2571750"/>
            <a:chOff x="0" y="0"/>
            <a:chExt cx="280228" cy="2571752"/>
          </a:xfrm>
        </p:grpSpPr>
        <p:sp>
          <p:nvSpPr>
            <p:cNvPr id="17438" name="矩形 92">
              <a:extLst>
                <a:ext uri="{FF2B5EF4-FFF2-40B4-BE49-F238E27FC236}">
                  <a16:creationId xmlns:a16="http://schemas.microsoft.com/office/drawing/2014/main" id="{296E24FD-8AC4-462D-A846-047D064C391D}"/>
                </a:ext>
              </a:extLst>
            </p:cNvPr>
            <p:cNvSpPr>
              <a:spLocks noChangeArrowheads="1"/>
            </p:cNvSpPr>
            <p:nvPr/>
          </p:nvSpPr>
          <p:spPr bwMode="auto">
            <a:xfrm>
              <a:off x="0" y="0"/>
              <a:ext cx="280228" cy="1429425"/>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7439" name="矩形 97">
              <a:extLst>
                <a:ext uri="{FF2B5EF4-FFF2-40B4-BE49-F238E27FC236}">
                  <a16:creationId xmlns:a16="http://schemas.microsoft.com/office/drawing/2014/main" id="{B1ED3934-FFD8-46CC-BB1D-6E2B194C401B}"/>
                </a:ext>
              </a:extLst>
            </p:cNvPr>
            <p:cNvSpPr>
              <a:spLocks noChangeArrowheads="1"/>
            </p:cNvSpPr>
            <p:nvPr/>
          </p:nvSpPr>
          <p:spPr bwMode="auto">
            <a:xfrm>
              <a:off x="0" y="1428752"/>
              <a:ext cx="280228" cy="1143000"/>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7440" name="Group 32">
            <a:extLst>
              <a:ext uri="{FF2B5EF4-FFF2-40B4-BE49-F238E27FC236}">
                <a16:creationId xmlns:a16="http://schemas.microsoft.com/office/drawing/2014/main" id="{7CBB8944-4D25-4AAC-8835-D248B55D1B0F}"/>
              </a:ext>
            </a:extLst>
          </p:cNvPr>
          <p:cNvGrpSpPr>
            <a:grpSpLocks/>
          </p:cNvGrpSpPr>
          <p:nvPr/>
        </p:nvGrpSpPr>
        <p:grpSpPr bwMode="auto">
          <a:xfrm>
            <a:off x="8262938" y="1493838"/>
            <a:ext cx="215900" cy="2149475"/>
            <a:chOff x="0" y="0"/>
            <a:chExt cx="280228" cy="2149277"/>
          </a:xfrm>
        </p:grpSpPr>
        <p:sp>
          <p:nvSpPr>
            <p:cNvPr id="17441" name="矩形 93">
              <a:extLst>
                <a:ext uri="{FF2B5EF4-FFF2-40B4-BE49-F238E27FC236}">
                  <a16:creationId xmlns:a16="http://schemas.microsoft.com/office/drawing/2014/main" id="{4B8CAD92-8592-4E1D-AEE1-1947D67206C0}"/>
                </a:ext>
              </a:extLst>
            </p:cNvPr>
            <p:cNvSpPr>
              <a:spLocks noChangeArrowheads="1"/>
            </p:cNvSpPr>
            <p:nvPr/>
          </p:nvSpPr>
          <p:spPr bwMode="auto">
            <a:xfrm>
              <a:off x="0" y="0"/>
              <a:ext cx="280228" cy="1074300"/>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7442" name="矩形 98">
              <a:extLst>
                <a:ext uri="{FF2B5EF4-FFF2-40B4-BE49-F238E27FC236}">
                  <a16:creationId xmlns:a16="http://schemas.microsoft.com/office/drawing/2014/main" id="{3393255D-1C77-4390-86C4-D6C168A5076D}"/>
                </a:ext>
              </a:extLst>
            </p:cNvPr>
            <p:cNvSpPr>
              <a:spLocks noChangeArrowheads="1"/>
            </p:cNvSpPr>
            <p:nvPr/>
          </p:nvSpPr>
          <p:spPr bwMode="auto">
            <a:xfrm>
              <a:off x="0" y="1073627"/>
              <a:ext cx="280228" cy="1075650"/>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sp>
        <p:nvSpPr>
          <p:cNvPr id="17443" name="文本框 22">
            <a:extLst>
              <a:ext uri="{FF2B5EF4-FFF2-40B4-BE49-F238E27FC236}">
                <a16:creationId xmlns:a16="http://schemas.microsoft.com/office/drawing/2014/main" id="{215F9C89-0013-41B7-AA16-56370A244143}"/>
              </a:ext>
            </a:extLst>
          </p:cNvPr>
          <p:cNvSpPr>
            <a:spLocks noChangeArrowheads="1"/>
          </p:cNvSpPr>
          <p:nvPr/>
        </p:nvSpPr>
        <p:spPr bwMode="auto">
          <a:xfrm>
            <a:off x="5978525" y="1185863"/>
            <a:ext cx="460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rgbClr val="000000"/>
                </a:solidFill>
                <a:latin typeface="Calibri" panose="020F0502020204030204" pitchFamily="34" charset="0"/>
                <a:ea typeface="微软雅黑" panose="020B0503020204020204" pitchFamily="34" charset="-122"/>
                <a:sym typeface="Calibri" panose="020F0502020204030204" pitchFamily="34" charset="0"/>
              </a:rPr>
              <a:t>23P</a:t>
            </a:r>
            <a:endParaRPr lang="zh-CN" altLang="en-US" sz="14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7444" name="文本框 99">
            <a:extLst>
              <a:ext uri="{FF2B5EF4-FFF2-40B4-BE49-F238E27FC236}">
                <a16:creationId xmlns:a16="http://schemas.microsoft.com/office/drawing/2014/main" id="{63FC3777-FE4D-4171-8CDF-169C00DD23FB}"/>
              </a:ext>
            </a:extLst>
          </p:cNvPr>
          <p:cNvSpPr>
            <a:spLocks noChangeArrowheads="1"/>
          </p:cNvSpPr>
          <p:nvPr/>
        </p:nvSpPr>
        <p:spPr bwMode="auto">
          <a:xfrm>
            <a:off x="5972175" y="3971925"/>
            <a:ext cx="460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27P</a:t>
            </a:r>
            <a:endParaRPr lang="zh-CN" altLang="en-US" sz="1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7445" name="文本框 100">
            <a:extLst>
              <a:ext uri="{FF2B5EF4-FFF2-40B4-BE49-F238E27FC236}">
                <a16:creationId xmlns:a16="http://schemas.microsoft.com/office/drawing/2014/main" id="{C267949E-EF3C-4802-8CF4-A1D9DACF13AA}"/>
              </a:ext>
            </a:extLst>
          </p:cNvPr>
          <p:cNvSpPr>
            <a:spLocks noChangeArrowheads="1"/>
          </p:cNvSpPr>
          <p:nvPr/>
        </p:nvSpPr>
        <p:spPr bwMode="auto">
          <a:xfrm>
            <a:off x="6513513" y="1452563"/>
            <a:ext cx="460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rgbClr val="000000"/>
                </a:solidFill>
                <a:latin typeface="Calibri" panose="020F0502020204030204" pitchFamily="34" charset="0"/>
                <a:ea typeface="微软雅黑" panose="020B0503020204020204" pitchFamily="34" charset="-122"/>
                <a:sym typeface="Calibri" panose="020F0502020204030204" pitchFamily="34" charset="0"/>
              </a:rPr>
              <a:t>15P</a:t>
            </a:r>
            <a:endParaRPr lang="zh-CN" altLang="en-US" sz="14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7446" name="文本框 101">
            <a:extLst>
              <a:ext uri="{FF2B5EF4-FFF2-40B4-BE49-F238E27FC236}">
                <a16:creationId xmlns:a16="http://schemas.microsoft.com/office/drawing/2014/main" id="{20B3A68A-7DD0-4CEC-856A-C16745514A5C}"/>
              </a:ext>
            </a:extLst>
          </p:cNvPr>
          <p:cNvSpPr>
            <a:spLocks noChangeArrowheads="1"/>
          </p:cNvSpPr>
          <p:nvPr/>
        </p:nvSpPr>
        <p:spPr bwMode="auto">
          <a:xfrm>
            <a:off x="6513513" y="3643313"/>
            <a:ext cx="460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24P</a:t>
            </a:r>
            <a:endParaRPr lang="zh-CN" altLang="en-US" sz="1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7447" name="文本框 102">
            <a:extLst>
              <a:ext uri="{FF2B5EF4-FFF2-40B4-BE49-F238E27FC236}">
                <a16:creationId xmlns:a16="http://schemas.microsoft.com/office/drawing/2014/main" id="{301385A1-7E57-46FA-A3CA-4DA07B682E6B}"/>
              </a:ext>
            </a:extLst>
          </p:cNvPr>
          <p:cNvSpPr>
            <a:spLocks noChangeArrowheads="1"/>
          </p:cNvSpPr>
          <p:nvPr/>
        </p:nvSpPr>
        <p:spPr bwMode="auto">
          <a:xfrm>
            <a:off x="7056438" y="739775"/>
            <a:ext cx="460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rgbClr val="000000"/>
                </a:solidFill>
                <a:latin typeface="Calibri" panose="020F0502020204030204" pitchFamily="34" charset="0"/>
                <a:ea typeface="微软雅黑" panose="020B0503020204020204" pitchFamily="34" charset="-122"/>
                <a:sym typeface="Calibri" panose="020F0502020204030204" pitchFamily="34" charset="0"/>
              </a:rPr>
              <a:t>15P</a:t>
            </a:r>
            <a:endParaRPr lang="zh-CN" altLang="en-US" sz="14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7448" name="文本框 103">
            <a:extLst>
              <a:ext uri="{FF2B5EF4-FFF2-40B4-BE49-F238E27FC236}">
                <a16:creationId xmlns:a16="http://schemas.microsoft.com/office/drawing/2014/main" id="{6DCCA53C-3776-4A10-959B-C360611292A0}"/>
              </a:ext>
            </a:extLst>
          </p:cNvPr>
          <p:cNvSpPr>
            <a:spLocks noChangeArrowheads="1"/>
          </p:cNvSpPr>
          <p:nvPr/>
        </p:nvSpPr>
        <p:spPr bwMode="auto">
          <a:xfrm>
            <a:off x="7056438" y="4073525"/>
            <a:ext cx="460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28P</a:t>
            </a:r>
            <a:endParaRPr lang="zh-CN" altLang="en-US" sz="1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7449" name="文本框 104">
            <a:extLst>
              <a:ext uri="{FF2B5EF4-FFF2-40B4-BE49-F238E27FC236}">
                <a16:creationId xmlns:a16="http://schemas.microsoft.com/office/drawing/2014/main" id="{FC9FBD0F-BF45-4D2B-88F7-3732F1F10A5E}"/>
              </a:ext>
            </a:extLst>
          </p:cNvPr>
          <p:cNvSpPr>
            <a:spLocks noChangeArrowheads="1"/>
          </p:cNvSpPr>
          <p:nvPr/>
        </p:nvSpPr>
        <p:spPr bwMode="auto">
          <a:xfrm>
            <a:off x="7599363" y="3709988"/>
            <a:ext cx="460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26P</a:t>
            </a:r>
            <a:endParaRPr lang="zh-CN" altLang="en-US" sz="1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7450" name="文本框 105">
            <a:extLst>
              <a:ext uri="{FF2B5EF4-FFF2-40B4-BE49-F238E27FC236}">
                <a16:creationId xmlns:a16="http://schemas.microsoft.com/office/drawing/2014/main" id="{6F66AB30-8890-47FF-A98E-10D1E2F1B8A7}"/>
              </a:ext>
            </a:extLst>
          </p:cNvPr>
          <p:cNvSpPr>
            <a:spLocks noChangeArrowheads="1"/>
          </p:cNvSpPr>
          <p:nvPr/>
        </p:nvSpPr>
        <p:spPr bwMode="auto">
          <a:xfrm>
            <a:off x="8140700" y="3643313"/>
            <a:ext cx="460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23P</a:t>
            </a:r>
            <a:endParaRPr lang="zh-CN" altLang="en-US" sz="1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7451" name="文本框 106">
            <a:extLst>
              <a:ext uri="{FF2B5EF4-FFF2-40B4-BE49-F238E27FC236}">
                <a16:creationId xmlns:a16="http://schemas.microsoft.com/office/drawing/2014/main" id="{35A041F8-9AB6-47D7-BE51-AAF2CAC24D28}"/>
              </a:ext>
            </a:extLst>
          </p:cNvPr>
          <p:cNvSpPr>
            <a:spLocks noChangeArrowheads="1"/>
          </p:cNvSpPr>
          <p:nvPr/>
        </p:nvSpPr>
        <p:spPr bwMode="auto">
          <a:xfrm>
            <a:off x="7597775" y="825500"/>
            <a:ext cx="460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rgbClr val="000000"/>
                </a:solidFill>
                <a:latin typeface="Calibri" panose="020F0502020204030204" pitchFamily="34" charset="0"/>
                <a:ea typeface="微软雅黑" panose="020B0503020204020204" pitchFamily="34" charset="-122"/>
                <a:sym typeface="Calibri" panose="020F0502020204030204" pitchFamily="34" charset="0"/>
              </a:rPr>
              <a:t>14P</a:t>
            </a:r>
            <a:endParaRPr lang="zh-CN" altLang="en-US" sz="14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7452" name="文本框 107">
            <a:extLst>
              <a:ext uri="{FF2B5EF4-FFF2-40B4-BE49-F238E27FC236}">
                <a16:creationId xmlns:a16="http://schemas.microsoft.com/office/drawing/2014/main" id="{7026BB1A-A414-456C-820E-64D2C99FECD3}"/>
              </a:ext>
            </a:extLst>
          </p:cNvPr>
          <p:cNvSpPr>
            <a:spLocks noChangeArrowheads="1"/>
          </p:cNvSpPr>
          <p:nvPr/>
        </p:nvSpPr>
        <p:spPr bwMode="auto">
          <a:xfrm>
            <a:off x="8140700" y="1185863"/>
            <a:ext cx="460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rgbClr val="000000"/>
                </a:solidFill>
                <a:latin typeface="Calibri" panose="020F0502020204030204" pitchFamily="34" charset="0"/>
                <a:ea typeface="微软雅黑" panose="020B0503020204020204" pitchFamily="34" charset="-122"/>
                <a:sym typeface="Calibri" panose="020F0502020204030204" pitchFamily="34" charset="0"/>
              </a:rPr>
              <a:t>23P</a:t>
            </a:r>
            <a:endParaRPr lang="zh-CN" altLang="en-US" sz="14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矩形 59">
            <a:extLst>
              <a:ext uri="{FF2B5EF4-FFF2-40B4-BE49-F238E27FC236}">
                <a16:creationId xmlns:a16="http://schemas.microsoft.com/office/drawing/2014/main" id="{6D921592-0E55-44E0-88C2-4025D68176CA}"/>
              </a:ext>
            </a:extLst>
          </p:cNvPr>
          <p:cNvSpPr>
            <a:spLocks noChangeArrowheads="1"/>
          </p:cNvSpPr>
          <p:nvPr/>
        </p:nvSpPr>
        <p:spPr bwMode="auto">
          <a:xfrm rot="20700000">
            <a:off x="2889250" y="1881188"/>
            <a:ext cx="2516188" cy="360362"/>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8435" name="矩形 60">
            <a:extLst>
              <a:ext uri="{FF2B5EF4-FFF2-40B4-BE49-F238E27FC236}">
                <a16:creationId xmlns:a16="http://schemas.microsoft.com/office/drawing/2014/main" id="{B044F864-128A-487F-AA46-A9FFE077C131}"/>
              </a:ext>
            </a:extLst>
          </p:cNvPr>
          <p:cNvSpPr>
            <a:spLocks noChangeArrowheads="1"/>
          </p:cNvSpPr>
          <p:nvPr/>
        </p:nvSpPr>
        <p:spPr bwMode="auto">
          <a:xfrm rot="20700000">
            <a:off x="2971800" y="2008188"/>
            <a:ext cx="4914900" cy="360362"/>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8436" name="矩形 61">
            <a:extLst>
              <a:ext uri="{FF2B5EF4-FFF2-40B4-BE49-F238E27FC236}">
                <a16:creationId xmlns:a16="http://schemas.microsoft.com/office/drawing/2014/main" id="{677A0F9B-9AA8-4746-ABAB-52A55B24AE70}"/>
              </a:ext>
            </a:extLst>
          </p:cNvPr>
          <p:cNvSpPr>
            <a:spLocks noChangeArrowheads="1"/>
          </p:cNvSpPr>
          <p:nvPr/>
        </p:nvSpPr>
        <p:spPr bwMode="auto">
          <a:xfrm rot="20700000">
            <a:off x="3116263" y="2600325"/>
            <a:ext cx="3727450" cy="360363"/>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8437" name="矩形 62">
            <a:extLst>
              <a:ext uri="{FF2B5EF4-FFF2-40B4-BE49-F238E27FC236}">
                <a16:creationId xmlns:a16="http://schemas.microsoft.com/office/drawing/2014/main" id="{6FAC036E-87C9-449E-8992-6EFB8AAD54F8}"/>
              </a:ext>
            </a:extLst>
          </p:cNvPr>
          <p:cNvSpPr>
            <a:spLocks noChangeArrowheads="1"/>
          </p:cNvSpPr>
          <p:nvPr/>
        </p:nvSpPr>
        <p:spPr bwMode="auto">
          <a:xfrm rot="20700000">
            <a:off x="3282950" y="3354388"/>
            <a:ext cx="1279525" cy="360362"/>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8438" name="矩形 63">
            <a:extLst>
              <a:ext uri="{FF2B5EF4-FFF2-40B4-BE49-F238E27FC236}">
                <a16:creationId xmlns:a16="http://schemas.microsoft.com/office/drawing/2014/main" id="{1734995D-4845-40D5-BBB4-ECA36C93184B}"/>
              </a:ext>
            </a:extLst>
          </p:cNvPr>
          <p:cNvSpPr>
            <a:spLocks noChangeArrowheads="1"/>
          </p:cNvSpPr>
          <p:nvPr/>
        </p:nvSpPr>
        <p:spPr bwMode="auto">
          <a:xfrm rot="20700000">
            <a:off x="3375025" y="3552825"/>
            <a:ext cx="3143250" cy="358775"/>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nvGrpSpPr>
          <p:cNvPr id="18439" name="Group 7">
            <a:extLst>
              <a:ext uri="{FF2B5EF4-FFF2-40B4-BE49-F238E27FC236}">
                <a16:creationId xmlns:a16="http://schemas.microsoft.com/office/drawing/2014/main" id="{CF9D8E16-6A93-4AAF-BB3F-2C5ADA3ED75F}"/>
              </a:ext>
            </a:extLst>
          </p:cNvPr>
          <p:cNvGrpSpPr>
            <a:grpSpLocks/>
          </p:cNvGrpSpPr>
          <p:nvPr/>
        </p:nvGrpSpPr>
        <p:grpSpPr bwMode="auto">
          <a:xfrm>
            <a:off x="0" y="0"/>
            <a:ext cx="9144000" cy="5146675"/>
            <a:chOff x="0" y="0"/>
            <a:chExt cx="9144002" cy="5146336"/>
          </a:xfrm>
        </p:grpSpPr>
        <p:sp>
          <p:nvSpPr>
            <p:cNvPr id="18440" name="直角三角形 16">
              <a:extLst>
                <a:ext uri="{FF2B5EF4-FFF2-40B4-BE49-F238E27FC236}">
                  <a16:creationId xmlns:a16="http://schemas.microsoft.com/office/drawing/2014/main" id="{CEEE43EC-5DD8-4037-A452-667F8260D00B}"/>
                </a:ext>
              </a:extLst>
            </p:cNvPr>
            <p:cNvSpPr>
              <a:spLocks noChangeArrowheads="1"/>
            </p:cNvSpPr>
            <p:nvPr/>
          </p:nvSpPr>
          <p:spPr bwMode="auto">
            <a:xfrm flipH="1">
              <a:off x="785709" y="2914336"/>
              <a:ext cx="8358293" cy="2232000"/>
            </a:xfrm>
            <a:prstGeom prst="rtTriangle">
              <a:avLst/>
            </a:prstGeom>
            <a:solidFill>
              <a:srgbClr val="DDEAF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8441" name="任意多边形 116" hidden="1">
              <a:extLst>
                <a:ext uri="{FF2B5EF4-FFF2-40B4-BE49-F238E27FC236}">
                  <a16:creationId xmlns:a16="http://schemas.microsoft.com/office/drawing/2014/main" id="{52AC0226-CE66-4AA9-ACB6-6669A749B7AE}"/>
                </a:ext>
              </a:extLst>
            </p:cNvPr>
            <p:cNvSpPr>
              <a:spLocks noChangeArrowheads="1"/>
            </p:cNvSpPr>
            <p:nvPr/>
          </p:nvSpPr>
          <p:spPr bwMode="auto">
            <a:xfrm>
              <a:off x="0" y="0"/>
              <a:ext cx="3705226" cy="5143500"/>
            </a:xfrm>
            <a:custGeom>
              <a:avLst/>
              <a:gdLst>
                <a:gd name="T0" fmla="*/ 0 w 3705226"/>
                <a:gd name="T1" fmla="*/ 0 h 5143500"/>
                <a:gd name="T2" fmla="*/ 1407310 w 3705226"/>
                <a:gd name="T3" fmla="*/ 0 h 5143500"/>
                <a:gd name="T4" fmla="*/ 1839693 w 3705226"/>
                <a:gd name="T5" fmla="*/ 0 h 5143500"/>
                <a:gd name="T6" fmla="*/ 2278866 w 3705226"/>
                <a:gd name="T7" fmla="*/ 0 h 5143500"/>
                <a:gd name="T8" fmla="*/ 3705226 w 3705226"/>
                <a:gd name="T9" fmla="*/ 5143500 h 5143500"/>
                <a:gd name="T10" fmla="*/ 1839693 w 3705226"/>
                <a:gd name="T11" fmla="*/ 5143500 h 5143500"/>
                <a:gd name="T12" fmla="*/ 0 w 3705226"/>
                <a:gd name="T13" fmla="*/ 5143500 h 5143500"/>
                <a:gd name="T14" fmla="*/ 0 60000 65536"/>
                <a:gd name="T15" fmla="*/ 0 60000 65536"/>
                <a:gd name="T16" fmla="*/ 0 60000 65536"/>
                <a:gd name="T17" fmla="*/ 0 60000 65536"/>
                <a:gd name="T18" fmla="*/ 0 60000 65536"/>
                <a:gd name="T19" fmla="*/ 0 60000 65536"/>
                <a:gd name="T20" fmla="*/ 0 60000 65536"/>
                <a:gd name="T21" fmla="*/ 0 w 3705226"/>
                <a:gd name="T22" fmla="*/ 0 h 5143500"/>
                <a:gd name="T23" fmla="*/ 3705226 w 3705226"/>
                <a:gd name="T24" fmla="*/ 5143500 h 51435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05226" h="5143500">
                  <a:moveTo>
                    <a:pt x="0" y="0"/>
                  </a:moveTo>
                  <a:lnTo>
                    <a:pt x="1407310" y="0"/>
                  </a:lnTo>
                  <a:lnTo>
                    <a:pt x="1839693" y="0"/>
                  </a:lnTo>
                  <a:lnTo>
                    <a:pt x="2278866" y="0"/>
                  </a:lnTo>
                  <a:lnTo>
                    <a:pt x="3705226" y="5143500"/>
                  </a:lnTo>
                  <a:lnTo>
                    <a:pt x="1839693" y="5143500"/>
                  </a:lnTo>
                  <a:lnTo>
                    <a:pt x="0" y="5143500"/>
                  </a:lnTo>
                  <a:close/>
                </a:path>
              </a:pathLst>
            </a:custGeom>
            <a:solidFill>
              <a:srgbClr val="DDEAF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8442" name="任意多边形 106">
              <a:extLst>
                <a:ext uri="{FF2B5EF4-FFF2-40B4-BE49-F238E27FC236}">
                  <a16:creationId xmlns:a16="http://schemas.microsoft.com/office/drawing/2014/main" id="{A7127A9C-37F1-4C63-8F03-F491832E03FC}"/>
                </a:ext>
              </a:extLst>
            </p:cNvPr>
            <p:cNvSpPr>
              <a:spLocks noChangeArrowheads="1"/>
            </p:cNvSpPr>
            <p:nvPr/>
          </p:nvSpPr>
          <p:spPr bwMode="auto">
            <a:xfrm>
              <a:off x="0" y="2210912"/>
              <a:ext cx="3724276" cy="2932588"/>
            </a:xfrm>
            <a:custGeom>
              <a:avLst/>
              <a:gdLst>
                <a:gd name="T0" fmla="*/ 2895785 w 3724276"/>
                <a:gd name="T1" fmla="*/ 0 h 2932588"/>
                <a:gd name="T2" fmla="*/ 3724276 w 3724276"/>
                <a:gd name="T3" fmla="*/ 2932588 h 2932588"/>
                <a:gd name="T4" fmla="*/ 1809752 w 3724276"/>
                <a:gd name="T5" fmla="*/ 2932588 h 2932588"/>
                <a:gd name="T6" fmla="*/ 1 w 3724276"/>
                <a:gd name="T7" fmla="*/ 2932588 h 2932588"/>
                <a:gd name="T8" fmla="*/ 0 w 3724276"/>
                <a:gd name="T9" fmla="*/ 2932588 h 2932588"/>
                <a:gd name="T10" fmla="*/ 1 w 3724276"/>
                <a:gd name="T11" fmla="*/ 2932585 h 2932588"/>
                <a:gd name="T12" fmla="*/ 1 w 3724276"/>
                <a:gd name="T13" fmla="*/ 775923 h 2932588"/>
                <a:gd name="T14" fmla="*/ 0 60000 65536"/>
                <a:gd name="T15" fmla="*/ 0 60000 65536"/>
                <a:gd name="T16" fmla="*/ 0 60000 65536"/>
                <a:gd name="T17" fmla="*/ 0 60000 65536"/>
                <a:gd name="T18" fmla="*/ 0 60000 65536"/>
                <a:gd name="T19" fmla="*/ 0 60000 65536"/>
                <a:gd name="T20" fmla="*/ 0 60000 65536"/>
                <a:gd name="T21" fmla="*/ 0 w 3724276"/>
                <a:gd name="T22" fmla="*/ 0 h 2932588"/>
                <a:gd name="T23" fmla="*/ 3724276 w 3724276"/>
                <a:gd name="T24" fmla="*/ 2932588 h 29325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24276" h="2932588">
                  <a:moveTo>
                    <a:pt x="2895785" y="0"/>
                  </a:moveTo>
                  <a:lnTo>
                    <a:pt x="3724276" y="2932588"/>
                  </a:lnTo>
                  <a:lnTo>
                    <a:pt x="1809752" y="2932588"/>
                  </a:lnTo>
                  <a:lnTo>
                    <a:pt x="1" y="2932588"/>
                  </a:lnTo>
                  <a:lnTo>
                    <a:pt x="0" y="2932588"/>
                  </a:lnTo>
                  <a:lnTo>
                    <a:pt x="1" y="2932585"/>
                  </a:lnTo>
                  <a:lnTo>
                    <a:pt x="1" y="775923"/>
                  </a:lnTo>
                  <a:close/>
                </a:path>
              </a:pathLst>
            </a:cu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8443" name="任意多边形 84">
              <a:extLst>
                <a:ext uri="{FF2B5EF4-FFF2-40B4-BE49-F238E27FC236}">
                  <a16:creationId xmlns:a16="http://schemas.microsoft.com/office/drawing/2014/main" id="{A1F6F2AA-FC02-4F97-BA39-E6176AF9614A}"/>
                </a:ext>
              </a:extLst>
            </p:cNvPr>
            <p:cNvSpPr>
              <a:spLocks noChangeArrowheads="1"/>
            </p:cNvSpPr>
            <p:nvPr/>
          </p:nvSpPr>
          <p:spPr bwMode="auto">
            <a:xfrm>
              <a:off x="785709" y="4411877"/>
              <a:ext cx="2938567" cy="728030"/>
            </a:xfrm>
            <a:custGeom>
              <a:avLst/>
              <a:gdLst>
                <a:gd name="T0" fmla="*/ 3106718 w 3340529"/>
                <a:gd name="T1" fmla="*/ 0 h 827616"/>
                <a:gd name="T2" fmla="*/ 3340529 w 3340529"/>
                <a:gd name="T3" fmla="*/ 827616 h 827616"/>
                <a:gd name="T4" fmla="*/ 1426005 w 3340529"/>
                <a:gd name="T5" fmla="*/ 827616 h 827616"/>
                <a:gd name="T6" fmla="*/ 0 w 3340529"/>
                <a:gd name="T7" fmla="*/ 827616 h 827616"/>
                <a:gd name="T8" fmla="*/ 0 60000 65536"/>
                <a:gd name="T9" fmla="*/ 0 60000 65536"/>
                <a:gd name="T10" fmla="*/ 0 60000 65536"/>
                <a:gd name="T11" fmla="*/ 0 60000 65536"/>
                <a:gd name="T12" fmla="*/ 0 w 3340529"/>
                <a:gd name="T13" fmla="*/ 0 h 827616"/>
                <a:gd name="T14" fmla="*/ 3340529 w 3340529"/>
                <a:gd name="T15" fmla="*/ 827616 h 827616"/>
              </a:gdLst>
              <a:ahLst/>
              <a:cxnLst>
                <a:cxn ang="T8">
                  <a:pos x="T0" y="T1"/>
                </a:cxn>
                <a:cxn ang="T9">
                  <a:pos x="T2" y="T3"/>
                </a:cxn>
                <a:cxn ang="T10">
                  <a:pos x="T4" y="T5"/>
                </a:cxn>
                <a:cxn ang="T11">
                  <a:pos x="T6" y="T7"/>
                </a:cxn>
              </a:cxnLst>
              <a:rect l="T12" t="T13" r="T14" b="T15"/>
              <a:pathLst>
                <a:path w="3340529" h="827616">
                  <a:moveTo>
                    <a:pt x="3106718" y="0"/>
                  </a:moveTo>
                  <a:lnTo>
                    <a:pt x="3340529" y="827616"/>
                  </a:lnTo>
                  <a:lnTo>
                    <a:pt x="1426005" y="827616"/>
                  </a:lnTo>
                  <a:lnTo>
                    <a:pt x="0" y="827616"/>
                  </a:lnTo>
                  <a:close/>
                </a:path>
              </a:pathLst>
            </a:custGeom>
            <a:solidFill>
              <a:srgbClr val="00638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sp>
        <p:nvSpPr>
          <p:cNvPr id="18444" name="矩形 85">
            <a:extLst>
              <a:ext uri="{FF2B5EF4-FFF2-40B4-BE49-F238E27FC236}">
                <a16:creationId xmlns:a16="http://schemas.microsoft.com/office/drawing/2014/main" id="{91681E42-FAF8-46DF-8FD8-396645CE6C1D}"/>
              </a:ext>
            </a:extLst>
          </p:cNvPr>
          <p:cNvSpPr>
            <a:spLocks noChangeArrowheads="1"/>
          </p:cNvSpPr>
          <p:nvPr/>
        </p:nvSpPr>
        <p:spPr bwMode="auto">
          <a:xfrm rot="20700000">
            <a:off x="1644650" y="2433638"/>
            <a:ext cx="12334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add key words</a:t>
            </a:r>
            <a:endParaRPr lang="zh-CN" altLang="en-US" sz="1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8445" name="矩形 86">
            <a:extLst>
              <a:ext uri="{FF2B5EF4-FFF2-40B4-BE49-F238E27FC236}">
                <a16:creationId xmlns:a16="http://schemas.microsoft.com/office/drawing/2014/main" id="{A67D4869-B741-45D5-AA5D-0BEED57BF836}"/>
              </a:ext>
            </a:extLst>
          </p:cNvPr>
          <p:cNvSpPr>
            <a:spLocks noChangeArrowheads="1"/>
          </p:cNvSpPr>
          <p:nvPr/>
        </p:nvSpPr>
        <p:spPr bwMode="auto">
          <a:xfrm rot="20700000">
            <a:off x="1755775" y="2873375"/>
            <a:ext cx="12334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add key words</a:t>
            </a:r>
            <a:endParaRPr lang="zh-CN" altLang="en-US" sz="1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8446" name="矩形 87">
            <a:extLst>
              <a:ext uri="{FF2B5EF4-FFF2-40B4-BE49-F238E27FC236}">
                <a16:creationId xmlns:a16="http://schemas.microsoft.com/office/drawing/2014/main" id="{AA169602-85A2-43DF-8F4F-00B935AB8A27}"/>
              </a:ext>
            </a:extLst>
          </p:cNvPr>
          <p:cNvSpPr>
            <a:spLocks noChangeArrowheads="1"/>
          </p:cNvSpPr>
          <p:nvPr/>
        </p:nvSpPr>
        <p:spPr bwMode="auto">
          <a:xfrm rot="20700000">
            <a:off x="1878013" y="3302000"/>
            <a:ext cx="12334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add key words</a:t>
            </a:r>
            <a:endParaRPr lang="zh-CN" altLang="en-US" sz="1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8447" name="矩形 88">
            <a:extLst>
              <a:ext uri="{FF2B5EF4-FFF2-40B4-BE49-F238E27FC236}">
                <a16:creationId xmlns:a16="http://schemas.microsoft.com/office/drawing/2014/main" id="{F2305A9A-130F-42BC-A9CC-3220D71FBAC8}"/>
              </a:ext>
            </a:extLst>
          </p:cNvPr>
          <p:cNvSpPr>
            <a:spLocks noChangeArrowheads="1"/>
          </p:cNvSpPr>
          <p:nvPr/>
        </p:nvSpPr>
        <p:spPr bwMode="auto">
          <a:xfrm rot="20700000">
            <a:off x="2008188" y="3740150"/>
            <a:ext cx="12334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add key words</a:t>
            </a:r>
            <a:endParaRPr lang="zh-CN" altLang="en-US" sz="1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8448" name="矩形 89">
            <a:extLst>
              <a:ext uri="{FF2B5EF4-FFF2-40B4-BE49-F238E27FC236}">
                <a16:creationId xmlns:a16="http://schemas.microsoft.com/office/drawing/2014/main" id="{BAE0676B-9112-4D28-ABB4-F968FA898314}"/>
              </a:ext>
            </a:extLst>
          </p:cNvPr>
          <p:cNvSpPr>
            <a:spLocks noChangeArrowheads="1"/>
          </p:cNvSpPr>
          <p:nvPr/>
        </p:nvSpPr>
        <p:spPr bwMode="auto">
          <a:xfrm rot="20700000">
            <a:off x="2130425" y="4151313"/>
            <a:ext cx="1231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add key words</a:t>
            </a:r>
            <a:endParaRPr lang="zh-CN" altLang="en-US" sz="1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nvGrpSpPr>
          <p:cNvPr id="18449" name="Group 17">
            <a:extLst>
              <a:ext uri="{FF2B5EF4-FFF2-40B4-BE49-F238E27FC236}">
                <a16:creationId xmlns:a16="http://schemas.microsoft.com/office/drawing/2014/main" id="{5331CD86-D4D8-4468-93EB-07642A84B96F}"/>
              </a:ext>
            </a:extLst>
          </p:cNvPr>
          <p:cNvGrpSpPr>
            <a:grpSpLocks/>
          </p:cNvGrpSpPr>
          <p:nvPr/>
        </p:nvGrpSpPr>
        <p:grpSpPr bwMode="auto">
          <a:xfrm>
            <a:off x="1562100" y="608013"/>
            <a:ext cx="3476625" cy="887412"/>
            <a:chOff x="0" y="0"/>
            <a:chExt cx="3475960" cy="886294"/>
          </a:xfrm>
        </p:grpSpPr>
        <p:sp>
          <p:nvSpPr>
            <p:cNvPr id="18450" name="矩形 12">
              <a:extLst>
                <a:ext uri="{FF2B5EF4-FFF2-40B4-BE49-F238E27FC236}">
                  <a16:creationId xmlns:a16="http://schemas.microsoft.com/office/drawing/2014/main" id="{FE3A590E-66A1-4B68-90B4-07AD72236B67}"/>
                </a:ext>
              </a:extLst>
            </p:cNvPr>
            <p:cNvSpPr>
              <a:spLocks noChangeArrowheads="1"/>
            </p:cNvSpPr>
            <p:nvPr/>
          </p:nvSpPr>
          <p:spPr bwMode="auto">
            <a:xfrm>
              <a:off x="21790" y="363074"/>
              <a:ext cx="345417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14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sz="14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8451" name="矩形 101">
              <a:extLst>
                <a:ext uri="{FF2B5EF4-FFF2-40B4-BE49-F238E27FC236}">
                  <a16:creationId xmlns:a16="http://schemas.microsoft.com/office/drawing/2014/main" id="{DCC8D208-6679-4A40-8C6C-C3D86DA089E7}"/>
                </a:ext>
              </a:extLst>
            </p:cNvPr>
            <p:cNvSpPr>
              <a:spLocks noChangeArrowheads="1"/>
            </p:cNvSpPr>
            <p:nvPr/>
          </p:nvSpPr>
          <p:spPr bwMode="auto">
            <a:xfrm rot="17724">
              <a:off x="0" y="0"/>
              <a:ext cx="262315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2000" b="1">
                  <a:solidFill>
                    <a:srgbClr val="047EAD"/>
                  </a:solidFill>
                  <a:latin typeface="Calibri" panose="020F0502020204030204" pitchFamily="34" charset="0"/>
                  <a:ea typeface="微软雅黑" panose="020B0503020204020204" pitchFamily="34" charset="-122"/>
                  <a:sym typeface="Calibri" panose="020F0502020204030204" pitchFamily="34" charset="0"/>
                </a:rPr>
                <a:t>Please add title in here</a:t>
              </a:r>
              <a:endParaRPr lang="zh-CN" altLang="en-US" sz="2000" b="1">
                <a:solidFill>
                  <a:srgbClr val="047EAD"/>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18452" name="文本框 19">
            <a:extLst>
              <a:ext uri="{FF2B5EF4-FFF2-40B4-BE49-F238E27FC236}">
                <a16:creationId xmlns:a16="http://schemas.microsoft.com/office/drawing/2014/main" id="{C290D5E0-9310-4220-9940-4B7495857392}"/>
              </a:ext>
            </a:extLst>
          </p:cNvPr>
          <p:cNvSpPr>
            <a:spLocks noChangeArrowheads="1"/>
          </p:cNvSpPr>
          <p:nvPr/>
        </p:nvSpPr>
        <p:spPr bwMode="auto">
          <a:xfrm rot="20760000">
            <a:off x="5321300" y="1463675"/>
            <a:ext cx="627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385623"/>
                </a:solidFill>
                <a:latin typeface="Calibri" panose="020F0502020204030204" pitchFamily="34" charset="0"/>
                <a:ea typeface="微软雅黑" panose="020B0503020204020204" pitchFamily="34" charset="-122"/>
                <a:sym typeface="Calibri" panose="020F0502020204030204" pitchFamily="34" charset="0"/>
              </a:rPr>
              <a:t>50%</a:t>
            </a:r>
            <a:endParaRPr lang="zh-CN" altLang="en-US" sz="2000">
              <a:solidFill>
                <a:srgbClr val="385623"/>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8453" name="文本框 108">
            <a:extLst>
              <a:ext uri="{FF2B5EF4-FFF2-40B4-BE49-F238E27FC236}">
                <a16:creationId xmlns:a16="http://schemas.microsoft.com/office/drawing/2014/main" id="{F0DB6029-F457-4624-90FA-598A359F4406}"/>
              </a:ext>
            </a:extLst>
          </p:cNvPr>
          <p:cNvSpPr>
            <a:spLocks noChangeArrowheads="1"/>
          </p:cNvSpPr>
          <p:nvPr/>
        </p:nvSpPr>
        <p:spPr bwMode="auto">
          <a:xfrm rot="20760000">
            <a:off x="7750175" y="1262063"/>
            <a:ext cx="755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385623"/>
                </a:solidFill>
                <a:latin typeface="Calibri" panose="020F0502020204030204" pitchFamily="34" charset="0"/>
                <a:ea typeface="微软雅黑" panose="020B0503020204020204" pitchFamily="34" charset="-122"/>
                <a:sym typeface="Calibri" panose="020F0502020204030204" pitchFamily="34" charset="0"/>
              </a:rPr>
              <a:t>100%</a:t>
            </a:r>
            <a:endParaRPr lang="zh-CN" altLang="en-US" sz="2000">
              <a:solidFill>
                <a:srgbClr val="385623"/>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8454" name="文本框 109">
            <a:extLst>
              <a:ext uri="{FF2B5EF4-FFF2-40B4-BE49-F238E27FC236}">
                <a16:creationId xmlns:a16="http://schemas.microsoft.com/office/drawing/2014/main" id="{3A5004C7-7B8B-47F0-9504-255DF4437DAA}"/>
              </a:ext>
            </a:extLst>
          </p:cNvPr>
          <p:cNvSpPr>
            <a:spLocks noChangeArrowheads="1"/>
          </p:cNvSpPr>
          <p:nvPr/>
        </p:nvSpPr>
        <p:spPr bwMode="auto">
          <a:xfrm rot="20760000">
            <a:off x="6731000" y="2022475"/>
            <a:ext cx="627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385623"/>
                </a:solidFill>
                <a:latin typeface="Calibri" panose="020F0502020204030204" pitchFamily="34" charset="0"/>
                <a:ea typeface="微软雅黑" panose="020B0503020204020204" pitchFamily="34" charset="-122"/>
                <a:sym typeface="Calibri" panose="020F0502020204030204" pitchFamily="34" charset="0"/>
              </a:rPr>
              <a:t>75%</a:t>
            </a:r>
            <a:endParaRPr lang="zh-CN" altLang="en-US" sz="2000">
              <a:solidFill>
                <a:srgbClr val="385623"/>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8455" name="文本框 110">
            <a:extLst>
              <a:ext uri="{FF2B5EF4-FFF2-40B4-BE49-F238E27FC236}">
                <a16:creationId xmlns:a16="http://schemas.microsoft.com/office/drawing/2014/main" id="{0320E80F-9293-4F58-BE09-0244CE65E7C4}"/>
              </a:ext>
            </a:extLst>
          </p:cNvPr>
          <p:cNvSpPr>
            <a:spLocks noChangeArrowheads="1"/>
          </p:cNvSpPr>
          <p:nvPr/>
        </p:nvSpPr>
        <p:spPr bwMode="auto">
          <a:xfrm rot="20760000">
            <a:off x="4502150" y="3092450"/>
            <a:ext cx="628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385623"/>
                </a:solidFill>
                <a:latin typeface="Calibri" panose="020F0502020204030204" pitchFamily="34" charset="0"/>
                <a:ea typeface="微软雅黑" panose="020B0503020204020204" pitchFamily="34" charset="-122"/>
                <a:sym typeface="Calibri" panose="020F0502020204030204" pitchFamily="34" charset="0"/>
              </a:rPr>
              <a:t>25%</a:t>
            </a:r>
            <a:endParaRPr lang="zh-CN" altLang="en-US" sz="2000">
              <a:solidFill>
                <a:srgbClr val="385623"/>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8456" name="文本框 114">
            <a:extLst>
              <a:ext uri="{FF2B5EF4-FFF2-40B4-BE49-F238E27FC236}">
                <a16:creationId xmlns:a16="http://schemas.microsoft.com/office/drawing/2014/main" id="{E2267CB1-3CC6-4EB5-84B9-49BAAB0B3647}"/>
              </a:ext>
            </a:extLst>
          </p:cNvPr>
          <p:cNvSpPr>
            <a:spLocks noChangeArrowheads="1"/>
          </p:cNvSpPr>
          <p:nvPr/>
        </p:nvSpPr>
        <p:spPr bwMode="auto">
          <a:xfrm rot="20760000">
            <a:off x="6421438" y="3052763"/>
            <a:ext cx="6270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385623"/>
                </a:solidFill>
                <a:latin typeface="Calibri" panose="020F0502020204030204" pitchFamily="34" charset="0"/>
                <a:ea typeface="微软雅黑" panose="020B0503020204020204" pitchFamily="34" charset="-122"/>
                <a:sym typeface="Calibri" panose="020F0502020204030204" pitchFamily="34" charset="0"/>
              </a:rPr>
              <a:t>60%</a:t>
            </a:r>
            <a:endParaRPr lang="zh-CN" altLang="en-US" sz="2000">
              <a:solidFill>
                <a:srgbClr val="385623"/>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8457" name="Freeform 15">
            <a:extLst>
              <a:ext uri="{FF2B5EF4-FFF2-40B4-BE49-F238E27FC236}">
                <a16:creationId xmlns:a16="http://schemas.microsoft.com/office/drawing/2014/main" id="{A9CE7416-794D-47C5-BAA5-D887521419F6}"/>
              </a:ext>
            </a:extLst>
          </p:cNvPr>
          <p:cNvSpPr>
            <a:spLocks noEditPoints="1" noChangeArrowheads="1"/>
          </p:cNvSpPr>
          <p:nvPr/>
        </p:nvSpPr>
        <p:spPr bwMode="auto">
          <a:xfrm>
            <a:off x="757238" y="719138"/>
            <a:ext cx="693737" cy="684212"/>
          </a:xfrm>
          <a:custGeom>
            <a:avLst/>
            <a:gdLst>
              <a:gd name="T0" fmla="*/ 455 w 708"/>
              <a:gd name="T1" fmla="*/ 121 h 709"/>
              <a:gd name="T2" fmla="*/ 392 w 708"/>
              <a:gd name="T3" fmla="*/ 121 h 709"/>
              <a:gd name="T4" fmla="*/ 392 w 708"/>
              <a:gd name="T5" fmla="*/ 206 h 709"/>
              <a:gd name="T6" fmla="*/ 316 w 708"/>
              <a:gd name="T7" fmla="*/ 206 h 709"/>
              <a:gd name="T8" fmla="*/ 316 w 708"/>
              <a:gd name="T9" fmla="*/ 121 h 709"/>
              <a:gd name="T10" fmla="*/ 250 w 708"/>
              <a:gd name="T11" fmla="*/ 121 h 709"/>
              <a:gd name="T12" fmla="*/ 354 w 708"/>
              <a:gd name="T13" fmla="*/ 0 h 709"/>
              <a:gd name="T14" fmla="*/ 455 w 708"/>
              <a:gd name="T15" fmla="*/ 121 h 709"/>
              <a:gd name="T16" fmla="*/ 205 w 708"/>
              <a:gd name="T17" fmla="*/ 371 h 709"/>
              <a:gd name="T18" fmla="*/ 139 w 708"/>
              <a:gd name="T19" fmla="*/ 371 h 709"/>
              <a:gd name="T20" fmla="*/ 139 w 708"/>
              <a:gd name="T21" fmla="*/ 456 h 709"/>
              <a:gd name="T22" fmla="*/ 63 w 708"/>
              <a:gd name="T23" fmla="*/ 456 h 709"/>
              <a:gd name="T24" fmla="*/ 63 w 708"/>
              <a:gd name="T25" fmla="*/ 371 h 709"/>
              <a:gd name="T26" fmla="*/ 0 w 708"/>
              <a:gd name="T27" fmla="*/ 371 h 709"/>
              <a:gd name="T28" fmla="*/ 101 w 708"/>
              <a:gd name="T29" fmla="*/ 251 h 709"/>
              <a:gd name="T30" fmla="*/ 205 w 708"/>
              <a:gd name="T31" fmla="*/ 371 h 709"/>
              <a:gd name="T32" fmla="*/ 205 w 708"/>
              <a:gd name="T33" fmla="*/ 503 h 709"/>
              <a:gd name="T34" fmla="*/ 0 w 708"/>
              <a:gd name="T35" fmla="*/ 503 h 709"/>
              <a:gd name="T36" fmla="*/ 0 w 708"/>
              <a:gd name="T37" fmla="*/ 709 h 709"/>
              <a:gd name="T38" fmla="*/ 205 w 708"/>
              <a:gd name="T39" fmla="*/ 709 h 709"/>
              <a:gd name="T40" fmla="*/ 205 w 708"/>
              <a:gd name="T41" fmla="*/ 503 h 709"/>
              <a:gd name="T42" fmla="*/ 708 w 708"/>
              <a:gd name="T43" fmla="*/ 503 h 709"/>
              <a:gd name="T44" fmla="*/ 503 w 708"/>
              <a:gd name="T45" fmla="*/ 503 h 709"/>
              <a:gd name="T46" fmla="*/ 503 w 708"/>
              <a:gd name="T47" fmla="*/ 709 h 709"/>
              <a:gd name="T48" fmla="*/ 708 w 708"/>
              <a:gd name="T49" fmla="*/ 709 h 709"/>
              <a:gd name="T50" fmla="*/ 708 w 708"/>
              <a:gd name="T51" fmla="*/ 503 h 709"/>
              <a:gd name="T52" fmla="*/ 708 w 708"/>
              <a:gd name="T53" fmla="*/ 0 h 709"/>
              <a:gd name="T54" fmla="*/ 503 w 708"/>
              <a:gd name="T55" fmla="*/ 0 h 709"/>
              <a:gd name="T56" fmla="*/ 503 w 708"/>
              <a:gd name="T57" fmla="*/ 206 h 709"/>
              <a:gd name="T58" fmla="*/ 708 w 708"/>
              <a:gd name="T59" fmla="*/ 206 h 709"/>
              <a:gd name="T60" fmla="*/ 708 w 708"/>
              <a:gd name="T61" fmla="*/ 0 h 709"/>
              <a:gd name="T62" fmla="*/ 708 w 708"/>
              <a:gd name="T63" fmla="*/ 251 h 709"/>
              <a:gd name="T64" fmla="*/ 503 w 708"/>
              <a:gd name="T65" fmla="*/ 251 h 709"/>
              <a:gd name="T66" fmla="*/ 503 w 708"/>
              <a:gd name="T67" fmla="*/ 456 h 709"/>
              <a:gd name="T68" fmla="*/ 708 w 708"/>
              <a:gd name="T69" fmla="*/ 456 h 709"/>
              <a:gd name="T70" fmla="*/ 708 w 708"/>
              <a:gd name="T71" fmla="*/ 251 h 709"/>
              <a:gd name="T72" fmla="*/ 455 w 708"/>
              <a:gd name="T73" fmla="*/ 251 h 709"/>
              <a:gd name="T74" fmla="*/ 250 w 708"/>
              <a:gd name="T75" fmla="*/ 251 h 709"/>
              <a:gd name="T76" fmla="*/ 250 w 708"/>
              <a:gd name="T77" fmla="*/ 456 h 709"/>
              <a:gd name="T78" fmla="*/ 455 w 708"/>
              <a:gd name="T79" fmla="*/ 456 h 709"/>
              <a:gd name="T80" fmla="*/ 455 w 708"/>
              <a:gd name="T81" fmla="*/ 251 h 709"/>
              <a:gd name="T82" fmla="*/ 455 w 708"/>
              <a:gd name="T83" fmla="*/ 503 h 709"/>
              <a:gd name="T84" fmla="*/ 250 w 708"/>
              <a:gd name="T85" fmla="*/ 503 h 709"/>
              <a:gd name="T86" fmla="*/ 250 w 708"/>
              <a:gd name="T87" fmla="*/ 709 h 709"/>
              <a:gd name="T88" fmla="*/ 455 w 708"/>
              <a:gd name="T89" fmla="*/ 709 h 709"/>
              <a:gd name="T90" fmla="*/ 455 w 708"/>
              <a:gd name="T91" fmla="*/ 503 h 70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08"/>
              <a:gd name="T139" fmla="*/ 0 h 709"/>
              <a:gd name="T140" fmla="*/ 708 w 708"/>
              <a:gd name="T141" fmla="*/ 709 h 70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08" h="709">
                <a:moveTo>
                  <a:pt x="455" y="121"/>
                </a:moveTo>
                <a:lnTo>
                  <a:pt x="392" y="121"/>
                </a:lnTo>
                <a:lnTo>
                  <a:pt x="392" y="206"/>
                </a:lnTo>
                <a:lnTo>
                  <a:pt x="316" y="206"/>
                </a:lnTo>
                <a:lnTo>
                  <a:pt x="316" y="121"/>
                </a:lnTo>
                <a:lnTo>
                  <a:pt x="250" y="121"/>
                </a:lnTo>
                <a:lnTo>
                  <a:pt x="354" y="0"/>
                </a:lnTo>
                <a:lnTo>
                  <a:pt x="455" y="121"/>
                </a:lnTo>
                <a:close/>
                <a:moveTo>
                  <a:pt x="205" y="371"/>
                </a:moveTo>
                <a:lnTo>
                  <a:pt x="139" y="371"/>
                </a:lnTo>
                <a:lnTo>
                  <a:pt x="139" y="456"/>
                </a:lnTo>
                <a:lnTo>
                  <a:pt x="63" y="456"/>
                </a:lnTo>
                <a:lnTo>
                  <a:pt x="63" y="371"/>
                </a:lnTo>
                <a:lnTo>
                  <a:pt x="0" y="371"/>
                </a:lnTo>
                <a:lnTo>
                  <a:pt x="101" y="251"/>
                </a:lnTo>
                <a:lnTo>
                  <a:pt x="205" y="371"/>
                </a:lnTo>
                <a:close/>
                <a:moveTo>
                  <a:pt x="205" y="503"/>
                </a:moveTo>
                <a:lnTo>
                  <a:pt x="0" y="503"/>
                </a:lnTo>
                <a:lnTo>
                  <a:pt x="0" y="709"/>
                </a:lnTo>
                <a:lnTo>
                  <a:pt x="205" y="709"/>
                </a:lnTo>
                <a:lnTo>
                  <a:pt x="205" y="503"/>
                </a:lnTo>
                <a:close/>
                <a:moveTo>
                  <a:pt x="708" y="503"/>
                </a:moveTo>
                <a:lnTo>
                  <a:pt x="503" y="503"/>
                </a:lnTo>
                <a:lnTo>
                  <a:pt x="503" y="709"/>
                </a:lnTo>
                <a:lnTo>
                  <a:pt x="708" y="709"/>
                </a:lnTo>
                <a:lnTo>
                  <a:pt x="708" y="503"/>
                </a:lnTo>
                <a:close/>
                <a:moveTo>
                  <a:pt x="708" y="0"/>
                </a:moveTo>
                <a:lnTo>
                  <a:pt x="503" y="0"/>
                </a:lnTo>
                <a:lnTo>
                  <a:pt x="503" y="206"/>
                </a:lnTo>
                <a:lnTo>
                  <a:pt x="708" y="206"/>
                </a:lnTo>
                <a:lnTo>
                  <a:pt x="708" y="0"/>
                </a:lnTo>
                <a:close/>
                <a:moveTo>
                  <a:pt x="708" y="251"/>
                </a:moveTo>
                <a:lnTo>
                  <a:pt x="503" y="251"/>
                </a:lnTo>
                <a:lnTo>
                  <a:pt x="503" y="456"/>
                </a:lnTo>
                <a:lnTo>
                  <a:pt x="708" y="456"/>
                </a:lnTo>
                <a:lnTo>
                  <a:pt x="708" y="251"/>
                </a:lnTo>
                <a:close/>
                <a:moveTo>
                  <a:pt x="455" y="251"/>
                </a:moveTo>
                <a:lnTo>
                  <a:pt x="250" y="251"/>
                </a:lnTo>
                <a:lnTo>
                  <a:pt x="250" y="456"/>
                </a:lnTo>
                <a:lnTo>
                  <a:pt x="455" y="456"/>
                </a:lnTo>
                <a:lnTo>
                  <a:pt x="455" y="251"/>
                </a:lnTo>
                <a:close/>
                <a:moveTo>
                  <a:pt x="455" y="503"/>
                </a:moveTo>
                <a:lnTo>
                  <a:pt x="250" y="503"/>
                </a:lnTo>
                <a:lnTo>
                  <a:pt x="250" y="709"/>
                </a:lnTo>
                <a:lnTo>
                  <a:pt x="455" y="709"/>
                </a:lnTo>
                <a:lnTo>
                  <a:pt x="455" y="503"/>
                </a:lnTo>
                <a:close/>
              </a:path>
            </a:pathLst>
          </a:custGeom>
          <a:solidFill>
            <a:srgbClr val="047EAD"/>
          </a:solidFill>
          <a:ln>
            <a:noFill/>
          </a:ln>
          <a:extLst>
            <a:ext uri="{91240B29-F687-4F45-9708-019B960494DF}">
              <a14:hiddenLine xmlns:a14="http://schemas.microsoft.com/office/drawing/2010/main" w="9525" cmpd="sng">
                <a:solidFill>
                  <a:srgbClr val="000000"/>
                </a:solidFill>
                <a:bevel/>
                <a:headEnd/>
                <a:tailEnd/>
              </a14:hiddenLine>
            </a:ext>
          </a:extLst>
        </p:spPr>
        <p:txBody>
          <a:bodyPr lIns="0" tIns="54861" rIns="109721" bIns="54861"/>
          <a:lstStyle/>
          <a:p>
            <a:pPr algn="ctr"/>
            <a:endParaRPr lang="zh-CN"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矩形 70">
            <a:extLst>
              <a:ext uri="{FF2B5EF4-FFF2-40B4-BE49-F238E27FC236}">
                <a16:creationId xmlns:a16="http://schemas.microsoft.com/office/drawing/2014/main" id="{3E63BC46-3D10-42DA-9D42-4DA71A3229E5}"/>
              </a:ext>
            </a:extLst>
          </p:cNvPr>
          <p:cNvSpPr>
            <a:spLocks noChangeArrowheads="1"/>
          </p:cNvSpPr>
          <p:nvPr/>
        </p:nvSpPr>
        <p:spPr bwMode="auto">
          <a:xfrm>
            <a:off x="2533650" y="0"/>
            <a:ext cx="1435100" cy="3730625"/>
          </a:xfrm>
          <a:prstGeom prst="rect">
            <a:avLst/>
          </a:prstGeom>
          <a:solidFill>
            <a:schemeClr val="bg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9459" name="矩形 71">
            <a:extLst>
              <a:ext uri="{FF2B5EF4-FFF2-40B4-BE49-F238E27FC236}">
                <a16:creationId xmlns:a16="http://schemas.microsoft.com/office/drawing/2014/main" id="{058EBF3B-669A-4B59-8D87-2B9F5139B3ED}"/>
              </a:ext>
            </a:extLst>
          </p:cNvPr>
          <p:cNvSpPr>
            <a:spLocks noChangeArrowheads="1"/>
          </p:cNvSpPr>
          <p:nvPr/>
        </p:nvSpPr>
        <p:spPr bwMode="auto">
          <a:xfrm>
            <a:off x="6029325" y="0"/>
            <a:ext cx="811213" cy="3730625"/>
          </a:xfrm>
          <a:prstGeom prst="rect">
            <a:avLst/>
          </a:prstGeom>
          <a:solidFill>
            <a:schemeClr val="bg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9460" name="矩形 8">
            <a:extLst>
              <a:ext uri="{FF2B5EF4-FFF2-40B4-BE49-F238E27FC236}">
                <a16:creationId xmlns:a16="http://schemas.microsoft.com/office/drawing/2014/main" id="{690F11C0-CF6F-45F6-B731-1249526DA6A9}"/>
              </a:ext>
            </a:extLst>
          </p:cNvPr>
          <p:cNvSpPr>
            <a:spLocks noChangeArrowheads="1"/>
          </p:cNvSpPr>
          <p:nvPr/>
        </p:nvSpPr>
        <p:spPr bwMode="auto">
          <a:xfrm>
            <a:off x="0" y="0"/>
            <a:ext cx="1722438" cy="3730625"/>
          </a:xfrm>
          <a:prstGeom prst="rect">
            <a:avLst/>
          </a:prstGeom>
          <a:solidFill>
            <a:schemeClr val="bg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9461" name="矩形 47">
            <a:extLst>
              <a:ext uri="{FF2B5EF4-FFF2-40B4-BE49-F238E27FC236}">
                <a16:creationId xmlns:a16="http://schemas.microsoft.com/office/drawing/2014/main" id="{B5872AA7-1CB4-4DAB-91CC-CF8F11721943}"/>
              </a:ext>
            </a:extLst>
          </p:cNvPr>
          <p:cNvSpPr>
            <a:spLocks noChangeArrowheads="1"/>
          </p:cNvSpPr>
          <p:nvPr/>
        </p:nvSpPr>
        <p:spPr bwMode="auto">
          <a:xfrm flipH="1">
            <a:off x="0" y="3730625"/>
            <a:ext cx="9144000" cy="1412875"/>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9462" name="矩形 7">
            <a:extLst>
              <a:ext uri="{FF2B5EF4-FFF2-40B4-BE49-F238E27FC236}">
                <a16:creationId xmlns:a16="http://schemas.microsoft.com/office/drawing/2014/main" id="{822F65F3-70B4-4C8B-B1FB-5DF1F381B768}"/>
              </a:ext>
            </a:extLst>
          </p:cNvPr>
          <p:cNvSpPr>
            <a:spLocks noChangeArrowheads="1"/>
          </p:cNvSpPr>
          <p:nvPr/>
        </p:nvSpPr>
        <p:spPr bwMode="auto">
          <a:xfrm>
            <a:off x="0" y="3514725"/>
            <a:ext cx="1722438" cy="215900"/>
          </a:xfrm>
          <a:prstGeom prst="rect">
            <a:avLst/>
          </a:prstGeom>
          <a:solidFill>
            <a:srgbClr val="FF330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9463" name="矩形 65">
            <a:extLst>
              <a:ext uri="{FF2B5EF4-FFF2-40B4-BE49-F238E27FC236}">
                <a16:creationId xmlns:a16="http://schemas.microsoft.com/office/drawing/2014/main" id="{FE7ABB9A-28E1-47A9-BD91-E1769F464FC4}"/>
              </a:ext>
            </a:extLst>
          </p:cNvPr>
          <p:cNvSpPr>
            <a:spLocks noChangeArrowheads="1"/>
          </p:cNvSpPr>
          <p:nvPr/>
        </p:nvSpPr>
        <p:spPr bwMode="auto">
          <a:xfrm>
            <a:off x="1722438" y="3514725"/>
            <a:ext cx="811212" cy="215900"/>
          </a:xfrm>
          <a:prstGeom prst="rect">
            <a:avLst/>
          </a:prstGeom>
          <a:solidFill>
            <a:srgbClr val="FF660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9464" name="矩形 66">
            <a:extLst>
              <a:ext uri="{FF2B5EF4-FFF2-40B4-BE49-F238E27FC236}">
                <a16:creationId xmlns:a16="http://schemas.microsoft.com/office/drawing/2014/main" id="{ADFC251E-A38F-4029-87BD-48D829F201A9}"/>
              </a:ext>
            </a:extLst>
          </p:cNvPr>
          <p:cNvSpPr>
            <a:spLocks noChangeArrowheads="1"/>
          </p:cNvSpPr>
          <p:nvPr/>
        </p:nvSpPr>
        <p:spPr bwMode="auto">
          <a:xfrm>
            <a:off x="2533650" y="3514725"/>
            <a:ext cx="1435100" cy="215900"/>
          </a:xfrm>
          <a:prstGeom prst="rect">
            <a:avLst/>
          </a:prstGeom>
          <a:solidFill>
            <a:srgbClr val="FFC00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9465" name="矩形 67">
            <a:extLst>
              <a:ext uri="{FF2B5EF4-FFF2-40B4-BE49-F238E27FC236}">
                <a16:creationId xmlns:a16="http://schemas.microsoft.com/office/drawing/2014/main" id="{FE8E2A7D-E401-4FB6-949B-D9F68AF321CF}"/>
              </a:ext>
            </a:extLst>
          </p:cNvPr>
          <p:cNvSpPr>
            <a:spLocks noChangeArrowheads="1"/>
          </p:cNvSpPr>
          <p:nvPr/>
        </p:nvSpPr>
        <p:spPr bwMode="auto">
          <a:xfrm>
            <a:off x="3968750" y="3514725"/>
            <a:ext cx="2060575" cy="215900"/>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9466" name="矩形 68">
            <a:extLst>
              <a:ext uri="{FF2B5EF4-FFF2-40B4-BE49-F238E27FC236}">
                <a16:creationId xmlns:a16="http://schemas.microsoft.com/office/drawing/2014/main" id="{874DACCF-2D5E-4508-BC77-009F5F5C1668}"/>
              </a:ext>
            </a:extLst>
          </p:cNvPr>
          <p:cNvSpPr>
            <a:spLocks noChangeArrowheads="1"/>
          </p:cNvSpPr>
          <p:nvPr/>
        </p:nvSpPr>
        <p:spPr bwMode="auto">
          <a:xfrm>
            <a:off x="6029325" y="3514725"/>
            <a:ext cx="811213" cy="215900"/>
          </a:xfrm>
          <a:prstGeom prst="rect">
            <a:avLst/>
          </a:pr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9467" name="矩形 69">
            <a:extLst>
              <a:ext uri="{FF2B5EF4-FFF2-40B4-BE49-F238E27FC236}">
                <a16:creationId xmlns:a16="http://schemas.microsoft.com/office/drawing/2014/main" id="{7E839C1B-7D2D-4BFF-A750-E522F0E01E12}"/>
              </a:ext>
            </a:extLst>
          </p:cNvPr>
          <p:cNvSpPr>
            <a:spLocks noChangeArrowheads="1"/>
          </p:cNvSpPr>
          <p:nvPr/>
        </p:nvSpPr>
        <p:spPr bwMode="auto">
          <a:xfrm>
            <a:off x="6840538" y="3514725"/>
            <a:ext cx="2303462" cy="215900"/>
          </a:xfrm>
          <a:prstGeom prst="rect">
            <a:avLst/>
          </a:prstGeom>
          <a:solidFill>
            <a:srgbClr val="CC99F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9468" name="矩形 72">
            <a:extLst>
              <a:ext uri="{FF2B5EF4-FFF2-40B4-BE49-F238E27FC236}">
                <a16:creationId xmlns:a16="http://schemas.microsoft.com/office/drawing/2014/main" id="{542CBC47-44DB-467A-BC35-5A9BE1489CFB}"/>
              </a:ext>
            </a:extLst>
          </p:cNvPr>
          <p:cNvSpPr>
            <a:spLocks noChangeArrowheads="1"/>
          </p:cNvSpPr>
          <p:nvPr/>
        </p:nvSpPr>
        <p:spPr bwMode="auto">
          <a:xfrm>
            <a:off x="2305050" y="4298950"/>
            <a:ext cx="4533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sz="1200">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a:t>
            </a:r>
            <a:endParaRPr lang="zh-CN" altLang="en-US" sz="12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9469" name="矩形 73">
            <a:extLst>
              <a:ext uri="{FF2B5EF4-FFF2-40B4-BE49-F238E27FC236}">
                <a16:creationId xmlns:a16="http://schemas.microsoft.com/office/drawing/2014/main" id="{BD624460-1110-423A-8439-2AA6BAD166C7}"/>
              </a:ext>
            </a:extLst>
          </p:cNvPr>
          <p:cNvSpPr>
            <a:spLocks noChangeArrowheads="1"/>
          </p:cNvSpPr>
          <p:nvPr/>
        </p:nvSpPr>
        <p:spPr bwMode="auto">
          <a:xfrm>
            <a:off x="3506788" y="3990975"/>
            <a:ext cx="2130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b="1">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title in here</a:t>
            </a:r>
            <a:endParaRPr lang="zh-CN" altLang="en-US" sz="1600" b="1">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nvGrpSpPr>
          <p:cNvPr id="19470" name="Group 14">
            <a:extLst>
              <a:ext uri="{FF2B5EF4-FFF2-40B4-BE49-F238E27FC236}">
                <a16:creationId xmlns:a16="http://schemas.microsoft.com/office/drawing/2014/main" id="{153A96D1-484D-48E8-970F-BDB390DB1271}"/>
              </a:ext>
            </a:extLst>
          </p:cNvPr>
          <p:cNvGrpSpPr>
            <a:grpSpLocks/>
          </p:cNvGrpSpPr>
          <p:nvPr/>
        </p:nvGrpSpPr>
        <p:grpSpPr bwMode="auto">
          <a:xfrm>
            <a:off x="96838" y="1616075"/>
            <a:ext cx="1528762" cy="1485900"/>
            <a:chOff x="0" y="0"/>
            <a:chExt cx="1528792" cy="1486290"/>
          </a:xfrm>
        </p:grpSpPr>
        <p:sp>
          <p:nvSpPr>
            <p:cNvPr id="19471" name="矩形 74">
              <a:extLst>
                <a:ext uri="{FF2B5EF4-FFF2-40B4-BE49-F238E27FC236}">
                  <a16:creationId xmlns:a16="http://schemas.microsoft.com/office/drawing/2014/main" id="{03670313-1D2C-44FC-BB21-65EFF93168EF}"/>
                </a:ext>
              </a:extLst>
            </p:cNvPr>
            <p:cNvSpPr>
              <a:spLocks noChangeArrowheads="1"/>
            </p:cNvSpPr>
            <p:nvPr/>
          </p:nvSpPr>
          <p:spPr bwMode="auto">
            <a:xfrm>
              <a:off x="167918" y="361991"/>
              <a:ext cx="1192955" cy="276999"/>
            </a:xfrm>
            <a:prstGeom prst="rect">
              <a:avLst/>
            </a:prstGeom>
            <a:solidFill>
              <a:srgbClr val="004D6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2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HERE</a:t>
              </a:r>
              <a:endParaRPr lang="zh-CN" altLang="en-US"/>
            </a:p>
          </p:txBody>
        </p:sp>
        <p:sp>
          <p:nvSpPr>
            <p:cNvPr id="19472" name="矩形 75">
              <a:extLst>
                <a:ext uri="{FF2B5EF4-FFF2-40B4-BE49-F238E27FC236}">
                  <a16:creationId xmlns:a16="http://schemas.microsoft.com/office/drawing/2014/main" id="{8CCC03E1-0716-4B33-997F-52DC4BA876F2}"/>
                </a:ext>
              </a:extLst>
            </p:cNvPr>
            <p:cNvSpPr>
              <a:spLocks noChangeArrowheads="1"/>
            </p:cNvSpPr>
            <p:nvPr/>
          </p:nvSpPr>
          <p:spPr bwMode="auto">
            <a:xfrm>
              <a:off x="0" y="655293"/>
              <a:ext cx="152879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9473" name="矩形 91">
              <a:extLst>
                <a:ext uri="{FF2B5EF4-FFF2-40B4-BE49-F238E27FC236}">
                  <a16:creationId xmlns:a16="http://schemas.microsoft.com/office/drawing/2014/main" id="{870CE5F8-16FE-48E3-8551-D7A2313FEC69}"/>
                </a:ext>
              </a:extLst>
            </p:cNvPr>
            <p:cNvSpPr>
              <a:spLocks noChangeArrowheads="1"/>
            </p:cNvSpPr>
            <p:nvPr/>
          </p:nvSpPr>
          <p:spPr bwMode="auto">
            <a:xfrm>
              <a:off x="304458" y="0"/>
              <a:ext cx="9198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sz="2000">
                  <a:solidFill>
                    <a:srgbClr val="004D6C"/>
                  </a:solidFill>
                  <a:latin typeface="Impact" panose="020B0806030902050204" pitchFamily="34" charset="0"/>
                  <a:sym typeface="Impact" panose="020B0806030902050204" pitchFamily="34" charset="0"/>
                </a:rPr>
                <a:t>22%</a:t>
              </a:r>
              <a:endParaRPr lang="zh-CN" altLang="en-US" sz="2000">
                <a:solidFill>
                  <a:srgbClr val="004D6C"/>
                </a:solidFill>
                <a:latin typeface="Impact" panose="020B0806030902050204" pitchFamily="34" charset="0"/>
                <a:sym typeface="Impact" panose="020B0806030902050204" pitchFamily="34" charset="0"/>
              </a:endParaRPr>
            </a:p>
          </p:txBody>
        </p:sp>
      </p:grpSp>
      <p:grpSp>
        <p:nvGrpSpPr>
          <p:cNvPr id="19474" name="Group 18">
            <a:extLst>
              <a:ext uri="{FF2B5EF4-FFF2-40B4-BE49-F238E27FC236}">
                <a16:creationId xmlns:a16="http://schemas.microsoft.com/office/drawing/2014/main" id="{7B14AB61-2FF8-4268-A0D4-79D5A8229D9D}"/>
              </a:ext>
            </a:extLst>
          </p:cNvPr>
          <p:cNvGrpSpPr>
            <a:grpSpLocks/>
          </p:cNvGrpSpPr>
          <p:nvPr/>
        </p:nvGrpSpPr>
        <p:grpSpPr bwMode="auto">
          <a:xfrm>
            <a:off x="1363663" y="238125"/>
            <a:ext cx="1528762" cy="1463675"/>
            <a:chOff x="0" y="0"/>
            <a:chExt cx="1528792" cy="1463410"/>
          </a:xfrm>
        </p:grpSpPr>
        <p:sp>
          <p:nvSpPr>
            <p:cNvPr id="19475" name="矩形 77">
              <a:extLst>
                <a:ext uri="{FF2B5EF4-FFF2-40B4-BE49-F238E27FC236}">
                  <a16:creationId xmlns:a16="http://schemas.microsoft.com/office/drawing/2014/main" id="{02F35E92-E304-419C-9BA6-C08F87F67E9E}"/>
                </a:ext>
              </a:extLst>
            </p:cNvPr>
            <p:cNvSpPr>
              <a:spLocks noChangeArrowheads="1"/>
            </p:cNvSpPr>
            <p:nvPr/>
          </p:nvSpPr>
          <p:spPr bwMode="auto">
            <a:xfrm>
              <a:off x="167919" y="339111"/>
              <a:ext cx="1192955" cy="276999"/>
            </a:xfrm>
            <a:prstGeom prst="rect">
              <a:avLst/>
            </a:prstGeom>
            <a:solidFill>
              <a:srgbClr val="8ABC1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2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HERE</a:t>
              </a:r>
              <a:endParaRPr lang="zh-CN" altLang="en-US"/>
            </a:p>
          </p:txBody>
        </p:sp>
        <p:sp>
          <p:nvSpPr>
            <p:cNvPr id="19476" name="矩形 78">
              <a:extLst>
                <a:ext uri="{FF2B5EF4-FFF2-40B4-BE49-F238E27FC236}">
                  <a16:creationId xmlns:a16="http://schemas.microsoft.com/office/drawing/2014/main" id="{81D5472D-8272-4F61-8565-E9D97AD50243}"/>
                </a:ext>
              </a:extLst>
            </p:cNvPr>
            <p:cNvSpPr>
              <a:spLocks noChangeArrowheads="1"/>
            </p:cNvSpPr>
            <p:nvPr/>
          </p:nvSpPr>
          <p:spPr bwMode="auto">
            <a:xfrm>
              <a:off x="0" y="632413"/>
              <a:ext cx="152879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9477" name="矩形 92">
              <a:extLst>
                <a:ext uri="{FF2B5EF4-FFF2-40B4-BE49-F238E27FC236}">
                  <a16:creationId xmlns:a16="http://schemas.microsoft.com/office/drawing/2014/main" id="{99CA1D4E-4454-4526-B618-309FA63EE3D7}"/>
                </a:ext>
              </a:extLst>
            </p:cNvPr>
            <p:cNvSpPr>
              <a:spLocks noChangeArrowheads="1"/>
            </p:cNvSpPr>
            <p:nvPr/>
          </p:nvSpPr>
          <p:spPr bwMode="auto">
            <a:xfrm>
              <a:off x="241440" y="0"/>
              <a:ext cx="10459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sz="1800">
                  <a:solidFill>
                    <a:srgbClr val="8ABC1D"/>
                  </a:solidFill>
                  <a:latin typeface="Impact" panose="020B0806030902050204" pitchFamily="34" charset="0"/>
                  <a:sym typeface="Impact" panose="020B0806030902050204" pitchFamily="34" charset="0"/>
                </a:rPr>
                <a:t>6%</a:t>
              </a:r>
              <a:endParaRPr lang="zh-CN" altLang="en-US" sz="1800">
                <a:solidFill>
                  <a:srgbClr val="8ABC1D"/>
                </a:solidFill>
                <a:latin typeface="Impact" panose="020B0806030902050204" pitchFamily="34" charset="0"/>
                <a:sym typeface="Impact" panose="020B0806030902050204" pitchFamily="34" charset="0"/>
              </a:endParaRPr>
            </a:p>
          </p:txBody>
        </p:sp>
      </p:grpSp>
      <p:grpSp>
        <p:nvGrpSpPr>
          <p:cNvPr id="19478" name="Group 22">
            <a:extLst>
              <a:ext uri="{FF2B5EF4-FFF2-40B4-BE49-F238E27FC236}">
                <a16:creationId xmlns:a16="http://schemas.microsoft.com/office/drawing/2014/main" id="{043F92E0-0201-412E-8566-4D2B2B09F186}"/>
              </a:ext>
            </a:extLst>
          </p:cNvPr>
          <p:cNvGrpSpPr>
            <a:grpSpLocks/>
          </p:cNvGrpSpPr>
          <p:nvPr/>
        </p:nvGrpSpPr>
        <p:grpSpPr bwMode="auto">
          <a:xfrm>
            <a:off x="2490788" y="1728788"/>
            <a:ext cx="1528762" cy="1487487"/>
            <a:chOff x="0" y="0"/>
            <a:chExt cx="1528792" cy="1486290"/>
          </a:xfrm>
        </p:grpSpPr>
        <p:sp>
          <p:nvSpPr>
            <p:cNvPr id="19479" name="矩形 94">
              <a:extLst>
                <a:ext uri="{FF2B5EF4-FFF2-40B4-BE49-F238E27FC236}">
                  <a16:creationId xmlns:a16="http://schemas.microsoft.com/office/drawing/2014/main" id="{33E1FD2C-95D0-42C9-AB15-E868300D0931}"/>
                </a:ext>
              </a:extLst>
            </p:cNvPr>
            <p:cNvSpPr>
              <a:spLocks noChangeArrowheads="1"/>
            </p:cNvSpPr>
            <p:nvPr/>
          </p:nvSpPr>
          <p:spPr bwMode="auto">
            <a:xfrm>
              <a:off x="167919" y="361991"/>
              <a:ext cx="1192955" cy="276999"/>
            </a:xfrm>
            <a:prstGeom prst="rect">
              <a:avLst/>
            </a:prstGeom>
            <a:solidFill>
              <a:srgbClr val="004D6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2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HERE</a:t>
              </a:r>
              <a:endParaRPr lang="zh-CN" altLang="en-US"/>
            </a:p>
          </p:txBody>
        </p:sp>
        <p:sp>
          <p:nvSpPr>
            <p:cNvPr id="19480" name="矩形 95">
              <a:extLst>
                <a:ext uri="{FF2B5EF4-FFF2-40B4-BE49-F238E27FC236}">
                  <a16:creationId xmlns:a16="http://schemas.microsoft.com/office/drawing/2014/main" id="{4BB08E0A-312D-41BD-B667-A1335BC0C870}"/>
                </a:ext>
              </a:extLst>
            </p:cNvPr>
            <p:cNvSpPr>
              <a:spLocks noChangeArrowheads="1"/>
            </p:cNvSpPr>
            <p:nvPr/>
          </p:nvSpPr>
          <p:spPr bwMode="auto">
            <a:xfrm>
              <a:off x="0" y="655293"/>
              <a:ext cx="152879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9481" name="矩形 96">
              <a:extLst>
                <a:ext uri="{FF2B5EF4-FFF2-40B4-BE49-F238E27FC236}">
                  <a16:creationId xmlns:a16="http://schemas.microsoft.com/office/drawing/2014/main" id="{3E0A57D9-4623-4B0F-9A57-32FDFE6C0AB5}"/>
                </a:ext>
              </a:extLst>
            </p:cNvPr>
            <p:cNvSpPr>
              <a:spLocks noChangeArrowheads="1"/>
            </p:cNvSpPr>
            <p:nvPr/>
          </p:nvSpPr>
          <p:spPr bwMode="auto">
            <a:xfrm>
              <a:off x="304458" y="0"/>
              <a:ext cx="9198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sz="2000">
                  <a:solidFill>
                    <a:srgbClr val="004D6C"/>
                  </a:solidFill>
                  <a:latin typeface="Impact" panose="020B0806030902050204" pitchFamily="34" charset="0"/>
                  <a:sym typeface="Impact" panose="020B0806030902050204" pitchFamily="34" charset="0"/>
                </a:rPr>
                <a:t>10%</a:t>
              </a:r>
              <a:endParaRPr lang="zh-CN" altLang="en-US" sz="2000">
                <a:solidFill>
                  <a:srgbClr val="004D6C"/>
                </a:solidFill>
                <a:latin typeface="Impact" panose="020B0806030902050204" pitchFamily="34" charset="0"/>
                <a:sym typeface="Impact" panose="020B0806030902050204" pitchFamily="34" charset="0"/>
              </a:endParaRPr>
            </a:p>
          </p:txBody>
        </p:sp>
      </p:grpSp>
      <p:grpSp>
        <p:nvGrpSpPr>
          <p:cNvPr id="19482" name="Group 26">
            <a:extLst>
              <a:ext uri="{FF2B5EF4-FFF2-40B4-BE49-F238E27FC236}">
                <a16:creationId xmlns:a16="http://schemas.microsoft.com/office/drawing/2014/main" id="{8F520BB1-6A16-47E6-B9FE-75B2AFC0AE84}"/>
              </a:ext>
            </a:extLst>
          </p:cNvPr>
          <p:cNvGrpSpPr>
            <a:grpSpLocks/>
          </p:cNvGrpSpPr>
          <p:nvPr/>
        </p:nvGrpSpPr>
        <p:grpSpPr bwMode="auto">
          <a:xfrm>
            <a:off x="7227888" y="779463"/>
            <a:ext cx="1528762" cy="1463675"/>
            <a:chOff x="0" y="0"/>
            <a:chExt cx="1528792" cy="1463410"/>
          </a:xfrm>
        </p:grpSpPr>
        <p:sp>
          <p:nvSpPr>
            <p:cNvPr id="19483" name="矩形 98">
              <a:extLst>
                <a:ext uri="{FF2B5EF4-FFF2-40B4-BE49-F238E27FC236}">
                  <a16:creationId xmlns:a16="http://schemas.microsoft.com/office/drawing/2014/main" id="{E4E12A90-FA0A-4406-8080-8A0205B8086B}"/>
                </a:ext>
              </a:extLst>
            </p:cNvPr>
            <p:cNvSpPr>
              <a:spLocks noChangeArrowheads="1"/>
            </p:cNvSpPr>
            <p:nvPr/>
          </p:nvSpPr>
          <p:spPr bwMode="auto">
            <a:xfrm>
              <a:off x="167919" y="339111"/>
              <a:ext cx="1192955" cy="276999"/>
            </a:xfrm>
            <a:prstGeom prst="rect">
              <a:avLst/>
            </a:prstGeom>
            <a:solidFill>
              <a:srgbClr val="8ABC1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2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HERE</a:t>
              </a:r>
              <a:endParaRPr lang="zh-CN" altLang="en-US"/>
            </a:p>
          </p:txBody>
        </p:sp>
        <p:sp>
          <p:nvSpPr>
            <p:cNvPr id="19484" name="矩形 99">
              <a:extLst>
                <a:ext uri="{FF2B5EF4-FFF2-40B4-BE49-F238E27FC236}">
                  <a16:creationId xmlns:a16="http://schemas.microsoft.com/office/drawing/2014/main" id="{DA6E557E-13E1-4DB1-9673-C6A99DE1E8DB}"/>
                </a:ext>
              </a:extLst>
            </p:cNvPr>
            <p:cNvSpPr>
              <a:spLocks noChangeArrowheads="1"/>
            </p:cNvSpPr>
            <p:nvPr/>
          </p:nvSpPr>
          <p:spPr bwMode="auto">
            <a:xfrm>
              <a:off x="0" y="632413"/>
              <a:ext cx="152879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9485" name="矩形 100">
              <a:extLst>
                <a:ext uri="{FF2B5EF4-FFF2-40B4-BE49-F238E27FC236}">
                  <a16:creationId xmlns:a16="http://schemas.microsoft.com/office/drawing/2014/main" id="{122D44A9-D074-4CE2-8713-25E459314A76}"/>
                </a:ext>
              </a:extLst>
            </p:cNvPr>
            <p:cNvSpPr>
              <a:spLocks noChangeArrowheads="1"/>
            </p:cNvSpPr>
            <p:nvPr/>
          </p:nvSpPr>
          <p:spPr bwMode="auto">
            <a:xfrm>
              <a:off x="241440" y="0"/>
              <a:ext cx="10459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sz="1800">
                  <a:solidFill>
                    <a:srgbClr val="8ABC1D"/>
                  </a:solidFill>
                  <a:latin typeface="Impact" panose="020B0806030902050204" pitchFamily="34" charset="0"/>
                  <a:sym typeface="Impact" panose="020B0806030902050204" pitchFamily="34" charset="0"/>
                </a:rPr>
                <a:t>31%</a:t>
              </a:r>
              <a:endParaRPr lang="zh-CN" altLang="en-US" sz="1800">
                <a:solidFill>
                  <a:srgbClr val="8ABC1D"/>
                </a:solidFill>
                <a:latin typeface="Impact" panose="020B0806030902050204" pitchFamily="34" charset="0"/>
                <a:sym typeface="Impact" panose="020B0806030902050204" pitchFamily="34" charset="0"/>
              </a:endParaRPr>
            </a:p>
          </p:txBody>
        </p:sp>
      </p:grpSp>
      <p:grpSp>
        <p:nvGrpSpPr>
          <p:cNvPr id="19486" name="Group 30">
            <a:extLst>
              <a:ext uri="{FF2B5EF4-FFF2-40B4-BE49-F238E27FC236}">
                <a16:creationId xmlns:a16="http://schemas.microsoft.com/office/drawing/2014/main" id="{4827633B-2B7B-4A5D-8116-2490E9CB6E88}"/>
              </a:ext>
            </a:extLst>
          </p:cNvPr>
          <p:cNvGrpSpPr>
            <a:grpSpLocks/>
          </p:cNvGrpSpPr>
          <p:nvPr/>
        </p:nvGrpSpPr>
        <p:grpSpPr bwMode="auto">
          <a:xfrm>
            <a:off x="4227513" y="417513"/>
            <a:ext cx="1528762" cy="1463675"/>
            <a:chOff x="0" y="0"/>
            <a:chExt cx="1528792" cy="1463410"/>
          </a:xfrm>
        </p:grpSpPr>
        <p:sp>
          <p:nvSpPr>
            <p:cNvPr id="19487" name="矩形 106">
              <a:extLst>
                <a:ext uri="{FF2B5EF4-FFF2-40B4-BE49-F238E27FC236}">
                  <a16:creationId xmlns:a16="http://schemas.microsoft.com/office/drawing/2014/main" id="{D6FE026B-5D06-4CE1-87A7-76332615B690}"/>
                </a:ext>
              </a:extLst>
            </p:cNvPr>
            <p:cNvSpPr>
              <a:spLocks noChangeArrowheads="1"/>
            </p:cNvSpPr>
            <p:nvPr/>
          </p:nvSpPr>
          <p:spPr bwMode="auto">
            <a:xfrm>
              <a:off x="167919" y="339111"/>
              <a:ext cx="1192955" cy="276999"/>
            </a:xfrm>
            <a:prstGeom prst="rect">
              <a:avLst/>
            </a:prstGeom>
            <a:solidFill>
              <a:srgbClr val="8ABC1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2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HERE</a:t>
              </a:r>
              <a:endParaRPr lang="zh-CN" altLang="en-US"/>
            </a:p>
          </p:txBody>
        </p:sp>
        <p:sp>
          <p:nvSpPr>
            <p:cNvPr id="19488" name="矩形 107">
              <a:extLst>
                <a:ext uri="{FF2B5EF4-FFF2-40B4-BE49-F238E27FC236}">
                  <a16:creationId xmlns:a16="http://schemas.microsoft.com/office/drawing/2014/main" id="{D2D19A25-1529-47F4-B98C-B2A7B738A9AE}"/>
                </a:ext>
              </a:extLst>
            </p:cNvPr>
            <p:cNvSpPr>
              <a:spLocks noChangeArrowheads="1"/>
            </p:cNvSpPr>
            <p:nvPr/>
          </p:nvSpPr>
          <p:spPr bwMode="auto">
            <a:xfrm>
              <a:off x="0" y="632413"/>
              <a:ext cx="152879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9489" name="矩形 108">
              <a:extLst>
                <a:ext uri="{FF2B5EF4-FFF2-40B4-BE49-F238E27FC236}">
                  <a16:creationId xmlns:a16="http://schemas.microsoft.com/office/drawing/2014/main" id="{E1FDDAB1-13B4-41DA-9A4D-B13DEA5CA434}"/>
                </a:ext>
              </a:extLst>
            </p:cNvPr>
            <p:cNvSpPr>
              <a:spLocks noChangeArrowheads="1"/>
            </p:cNvSpPr>
            <p:nvPr/>
          </p:nvSpPr>
          <p:spPr bwMode="auto">
            <a:xfrm>
              <a:off x="241440" y="0"/>
              <a:ext cx="10459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sz="1800">
                  <a:solidFill>
                    <a:srgbClr val="8ABC1D"/>
                  </a:solidFill>
                  <a:latin typeface="Impact" panose="020B0806030902050204" pitchFamily="34" charset="0"/>
                  <a:sym typeface="Impact" panose="020B0806030902050204" pitchFamily="34" charset="0"/>
                </a:rPr>
                <a:t>23%</a:t>
              </a:r>
              <a:endParaRPr lang="zh-CN" altLang="en-US" sz="1800">
                <a:solidFill>
                  <a:srgbClr val="8ABC1D"/>
                </a:solidFill>
                <a:latin typeface="Impact" panose="020B0806030902050204" pitchFamily="34" charset="0"/>
                <a:sym typeface="Impact" panose="020B0806030902050204" pitchFamily="34" charset="0"/>
              </a:endParaRPr>
            </a:p>
          </p:txBody>
        </p:sp>
      </p:grpSp>
      <p:grpSp>
        <p:nvGrpSpPr>
          <p:cNvPr id="19490" name="Group 34">
            <a:extLst>
              <a:ext uri="{FF2B5EF4-FFF2-40B4-BE49-F238E27FC236}">
                <a16:creationId xmlns:a16="http://schemas.microsoft.com/office/drawing/2014/main" id="{868FB302-B3E3-4349-BB51-6219CD99DCE8}"/>
              </a:ext>
            </a:extLst>
          </p:cNvPr>
          <p:cNvGrpSpPr>
            <a:grpSpLocks/>
          </p:cNvGrpSpPr>
          <p:nvPr/>
        </p:nvGrpSpPr>
        <p:grpSpPr bwMode="auto">
          <a:xfrm>
            <a:off x="5670550" y="1625600"/>
            <a:ext cx="1528763" cy="1485900"/>
            <a:chOff x="0" y="0"/>
            <a:chExt cx="1528792" cy="1486290"/>
          </a:xfrm>
        </p:grpSpPr>
        <p:sp>
          <p:nvSpPr>
            <p:cNvPr id="19491" name="矩形 110">
              <a:extLst>
                <a:ext uri="{FF2B5EF4-FFF2-40B4-BE49-F238E27FC236}">
                  <a16:creationId xmlns:a16="http://schemas.microsoft.com/office/drawing/2014/main" id="{AD1A7BA3-A006-4FA0-83DA-E247B3042CFE}"/>
                </a:ext>
              </a:extLst>
            </p:cNvPr>
            <p:cNvSpPr>
              <a:spLocks noChangeArrowheads="1"/>
            </p:cNvSpPr>
            <p:nvPr/>
          </p:nvSpPr>
          <p:spPr bwMode="auto">
            <a:xfrm>
              <a:off x="167919" y="361991"/>
              <a:ext cx="1192955" cy="276999"/>
            </a:xfrm>
            <a:prstGeom prst="rect">
              <a:avLst/>
            </a:prstGeom>
            <a:solidFill>
              <a:srgbClr val="004D6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2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HERE</a:t>
              </a:r>
              <a:endParaRPr lang="zh-CN" altLang="en-US"/>
            </a:p>
          </p:txBody>
        </p:sp>
        <p:sp>
          <p:nvSpPr>
            <p:cNvPr id="19492" name="矩形 111">
              <a:extLst>
                <a:ext uri="{FF2B5EF4-FFF2-40B4-BE49-F238E27FC236}">
                  <a16:creationId xmlns:a16="http://schemas.microsoft.com/office/drawing/2014/main" id="{BCBD47AD-1FED-4132-ABD9-765D56F12C08}"/>
                </a:ext>
              </a:extLst>
            </p:cNvPr>
            <p:cNvSpPr>
              <a:spLocks noChangeArrowheads="1"/>
            </p:cNvSpPr>
            <p:nvPr/>
          </p:nvSpPr>
          <p:spPr bwMode="auto">
            <a:xfrm>
              <a:off x="0" y="655293"/>
              <a:ext cx="152879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9493" name="矩形 112">
              <a:extLst>
                <a:ext uri="{FF2B5EF4-FFF2-40B4-BE49-F238E27FC236}">
                  <a16:creationId xmlns:a16="http://schemas.microsoft.com/office/drawing/2014/main" id="{20D62CF5-4F20-4158-A920-C6A281887179}"/>
                </a:ext>
              </a:extLst>
            </p:cNvPr>
            <p:cNvSpPr>
              <a:spLocks noChangeArrowheads="1"/>
            </p:cNvSpPr>
            <p:nvPr/>
          </p:nvSpPr>
          <p:spPr bwMode="auto">
            <a:xfrm>
              <a:off x="304458" y="0"/>
              <a:ext cx="9198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sz="2000">
                  <a:solidFill>
                    <a:srgbClr val="004D6C"/>
                  </a:solidFill>
                  <a:latin typeface="Impact" panose="020B0806030902050204" pitchFamily="34" charset="0"/>
                  <a:sym typeface="Impact" panose="020B0806030902050204" pitchFamily="34" charset="0"/>
                </a:rPr>
                <a:t>9%</a:t>
              </a:r>
              <a:endParaRPr lang="zh-CN" altLang="en-US" sz="2000">
                <a:solidFill>
                  <a:srgbClr val="004D6C"/>
                </a:solidFill>
                <a:latin typeface="Impact" panose="020B0806030902050204" pitchFamily="34" charset="0"/>
                <a:sym typeface="Impact" panose="020B0806030902050204" pitchFamily="34" charset="0"/>
              </a:endParaRPr>
            </a:p>
          </p:txBody>
        </p:sp>
      </p:gr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
            <a:extLst>
              <a:ext uri="{FF2B5EF4-FFF2-40B4-BE49-F238E27FC236}">
                <a16:creationId xmlns:a16="http://schemas.microsoft.com/office/drawing/2014/main" id="{2C36B3DA-1C63-4561-BC82-951EBB124326}"/>
              </a:ext>
            </a:extLst>
          </p:cNvPr>
          <p:cNvGrpSpPr>
            <a:grpSpLocks/>
          </p:cNvGrpSpPr>
          <p:nvPr/>
        </p:nvGrpSpPr>
        <p:grpSpPr bwMode="auto">
          <a:xfrm>
            <a:off x="0" y="0"/>
            <a:ext cx="9144000" cy="2286000"/>
            <a:chOff x="0" y="0"/>
            <a:chExt cx="9144000" cy="2286000"/>
          </a:xfrm>
        </p:grpSpPr>
        <p:sp>
          <p:nvSpPr>
            <p:cNvPr id="20483" name="矩形 3">
              <a:extLst>
                <a:ext uri="{FF2B5EF4-FFF2-40B4-BE49-F238E27FC236}">
                  <a16:creationId xmlns:a16="http://schemas.microsoft.com/office/drawing/2014/main" id="{1A7F2F85-FAF1-4054-8786-3BFBD7B69246}"/>
                </a:ext>
              </a:extLst>
            </p:cNvPr>
            <p:cNvSpPr>
              <a:spLocks noChangeArrowheads="1"/>
            </p:cNvSpPr>
            <p:nvPr/>
          </p:nvSpPr>
          <p:spPr bwMode="auto">
            <a:xfrm flipH="1">
              <a:off x="0" y="0"/>
              <a:ext cx="9144000" cy="2286000"/>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0484" name="等腰三角形 51">
              <a:extLst>
                <a:ext uri="{FF2B5EF4-FFF2-40B4-BE49-F238E27FC236}">
                  <a16:creationId xmlns:a16="http://schemas.microsoft.com/office/drawing/2014/main" id="{52409D77-323A-41AA-9EA7-7405A321A86C}"/>
                </a:ext>
              </a:extLst>
            </p:cNvPr>
            <p:cNvSpPr>
              <a:spLocks noChangeArrowheads="1"/>
            </p:cNvSpPr>
            <p:nvPr/>
          </p:nvSpPr>
          <p:spPr bwMode="auto">
            <a:xfrm flipV="1">
              <a:off x="0" y="6180"/>
              <a:ext cx="9144000" cy="2279820"/>
            </a:xfrm>
            <a:prstGeom prst="triangle">
              <a:avLst>
                <a:gd name="adj" fmla="val 50000"/>
              </a:avLst>
            </a:prstGeom>
            <a:solidFill>
              <a:srgbClr val="006E9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20485" name="Group 5">
            <a:extLst>
              <a:ext uri="{FF2B5EF4-FFF2-40B4-BE49-F238E27FC236}">
                <a16:creationId xmlns:a16="http://schemas.microsoft.com/office/drawing/2014/main" id="{D3EB30AC-6256-4DA5-B58C-3440590DB5DA}"/>
              </a:ext>
            </a:extLst>
          </p:cNvPr>
          <p:cNvGrpSpPr>
            <a:grpSpLocks/>
          </p:cNvGrpSpPr>
          <p:nvPr/>
        </p:nvGrpSpPr>
        <p:grpSpPr bwMode="auto">
          <a:xfrm>
            <a:off x="941388" y="1362075"/>
            <a:ext cx="1800225" cy="1800225"/>
            <a:chOff x="0" y="0"/>
            <a:chExt cx="1800000" cy="1800000"/>
          </a:xfrm>
        </p:grpSpPr>
        <p:sp>
          <p:nvSpPr>
            <p:cNvPr id="20486" name="椭圆 32">
              <a:extLst>
                <a:ext uri="{FF2B5EF4-FFF2-40B4-BE49-F238E27FC236}">
                  <a16:creationId xmlns:a16="http://schemas.microsoft.com/office/drawing/2014/main" id="{05B714EA-3F38-4D8D-A444-6A2F7E918E66}"/>
                </a:ext>
              </a:extLst>
            </p:cNvPr>
            <p:cNvSpPr>
              <a:spLocks noChangeArrowheads="1"/>
            </p:cNvSpPr>
            <p:nvPr/>
          </p:nvSpPr>
          <p:spPr bwMode="auto">
            <a:xfrm>
              <a:off x="0" y="0"/>
              <a:ext cx="1800000" cy="1800000"/>
            </a:xfrm>
            <a:prstGeom prst="ellipse">
              <a:avLst/>
            </a:prstGeom>
            <a:solidFill>
              <a:schemeClr val="bg2"/>
            </a:solidFill>
            <a:ln w="76200" cap="flat" cmpd="sng">
              <a:solidFill>
                <a:schemeClr val="bg1"/>
              </a:solidFill>
              <a:bevel/>
              <a:headEnd/>
              <a:tailEnd/>
            </a:ln>
          </p:spPr>
          <p:txBody>
            <a:bodyPr anchor="ctr"/>
            <a:lstStyle/>
            <a:p>
              <a:pPr algn="ctr"/>
              <a:endParaRPr lang="zh-CN" altLang="zh-CN"/>
            </a:p>
          </p:txBody>
        </p:sp>
        <p:sp>
          <p:nvSpPr>
            <p:cNvPr id="20487" name="弦形 33">
              <a:extLst>
                <a:ext uri="{FF2B5EF4-FFF2-40B4-BE49-F238E27FC236}">
                  <a16:creationId xmlns:a16="http://schemas.microsoft.com/office/drawing/2014/main" id="{6076A3CD-126A-4CF0-94EE-E20F757B5E05}"/>
                </a:ext>
              </a:extLst>
            </p:cNvPr>
            <p:cNvSpPr>
              <a:spLocks noChangeArrowheads="1"/>
            </p:cNvSpPr>
            <p:nvPr/>
          </p:nvSpPr>
          <p:spPr bwMode="auto">
            <a:xfrm>
              <a:off x="36000" y="36000"/>
              <a:ext cx="1728000" cy="1728000"/>
            </a:xfrm>
            <a:custGeom>
              <a:avLst/>
              <a:gdLst/>
              <a:ahLst/>
              <a:cxnLst/>
              <a:rect l="0" t="0" r="0" b="0"/>
              <a:pathLst/>
            </a:custGeom>
            <a:solidFill>
              <a:srgbClr val="8ABC1D"/>
            </a:solidFill>
            <a:ln>
              <a:noFill/>
            </a:ln>
            <a:extLst>
              <a:ext uri="{91240B29-F687-4F45-9708-019B960494DF}">
                <a14:hiddenLine xmlns:a14="http://schemas.microsoft.com/office/drawing/2010/main" w="57150" cap="flat" cmpd="sng">
                  <a:solidFill>
                    <a:srgbClr val="42719B"/>
                  </a:solidFill>
                  <a:bevel/>
                  <a:headEnd/>
                  <a:tailEnd/>
                </a14:hiddenLine>
              </a:ext>
            </a:extLst>
          </p:spPr>
          <p:txBody>
            <a:bodyPr anchor="ctr"/>
            <a:lstStyle/>
            <a:p>
              <a:pPr algn="ctr"/>
              <a:endParaRPr lang="zh-CN" altLang="zh-CN"/>
            </a:p>
          </p:txBody>
        </p:sp>
        <p:sp>
          <p:nvSpPr>
            <p:cNvPr id="20488" name="文本框 2">
              <a:extLst>
                <a:ext uri="{FF2B5EF4-FFF2-40B4-BE49-F238E27FC236}">
                  <a16:creationId xmlns:a16="http://schemas.microsoft.com/office/drawing/2014/main" id="{F1194EFD-932C-4945-A52E-F5563F5BCC40}"/>
                </a:ext>
              </a:extLst>
            </p:cNvPr>
            <p:cNvSpPr>
              <a:spLocks noChangeArrowheads="1"/>
            </p:cNvSpPr>
            <p:nvPr/>
          </p:nvSpPr>
          <p:spPr bwMode="auto">
            <a:xfrm>
              <a:off x="354818" y="546057"/>
              <a:ext cx="109036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4000">
                  <a:solidFill>
                    <a:srgbClr val="002C3E"/>
                  </a:solidFill>
                  <a:latin typeface="Impact" panose="020B0806030902050204" pitchFamily="34" charset="0"/>
                  <a:sym typeface="Impact" panose="020B0806030902050204" pitchFamily="34" charset="0"/>
                </a:rPr>
                <a:t>85%</a:t>
              </a:r>
              <a:endParaRPr lang="zh-CN" altLang="en-US" sz="4000">
                <a:solidFill>
                  <a:srgbClr val="002C3E"/>
                </a:solidFill>
                <a:latin typeface="Impact" panose="020B0806030902050204" pitchFamily="34" charset="0"/>
                <a:sym typeface="Impact" panose="020B0806030902050204" pitchFamily="34" charset="0"/>
              </a:endParaRPr>
            </a:p>
          </p:txBody>
        </p:sp>
      </p:grpSp>
      <p:grpSp>
        <p:nvGrpSpPr>
          <p:cNvPr id="20489" name="Group 9">
            <a:extLst>
              <a:ext uri="{FF2B5EF4-FFF2-40B4-BE49-F238E27FC236}">
                <a16:creationId xmlns:a16="http://schemas.microsoft.com/office/drawing/2014/main" id="{A72F8DA1-F082-4D51-BD6B-6E8604AC2A37}"/>
              </a:ext>
            </a:extLst>
          </p:cNvPr>
          <p:cNvGrpSpPr>
            <a:grpSpLocks/>
          </p:cNvGrpSpPr>
          <p:nvPr/>
        </p:nvGrpSpPr>
        <p:grpSpPr bwMode="auto">
          <a:xfrm>
            <a:off x="3671888" y="1362075"/>
            <a:ext cx="1800225" cy="1800225"/>
            <a:chOff x="0" y="0"/>
            <a:chExt cx="1800000" cy="1800000"/>
          </a:xfrm>
        </p:grpSpPr>
        <p:sp>
          <p:nvSpPr>
            <p:cNvPr id="20490" name="椭圆 35">
              <a:extLst>
                <a:ext uri="{FF2B5EF4-FFF2-40B4-BE49-F238E27FC236}">
                  <a16:creationId xmlns:a16="http://schemas.microsoft.com/office/drawing/2014/main" id="{306D2B29-B71B-44D6-A200-56657CFC95B4}"/>
                </a:ext>
              </a:extLst>
            </p:cNvPr>
            <p:cNvSpPr>
              <a:spLocks noChangeArrowheads="1"/>
            </p:cNvSpPr>
            <p:nvPr/>
          </p:nvSpPr>
          <p:spPr bwMode="auto">
            <a:xfrm>
              <a:off x="0" y="0"/>
              <a:ext cx="1800000" cy="1800000"/>
            </a:xfrm>
            <a:prstGeom prst="ellipse">
              <a:avLst/>
            </a:prstGeom>
            <a:solidFill>
              <a:schemeClr val="bg2"/>
            </a:solidFill>
            <a:ln w="76200" cap="flat" cmpd="sng">
              <a:solidFill>
                <a:schemeClr val="bg1"/>
              </a:solidFill>
              <a:bevel/>
              <a:headEnd/>
              <a:tailEnd/>
            </a:ln>
          </p:spPr>
          <p:txBody>
            <a:bodyPr anchor="ctr"/>
            <a:lstStyle/>
            <a:p>
              <a:pPr algn="ctr"/>
              <a:endParaRPr lang="zh-CN" altLang="zh-CN"/>
            </a:p>
          </p:txBody>
        </p:sp>
        <p:sp>
          <p:nvSpPr>
            <p:cNvPr id="20491" name="弦形 36">
              <a:extLst>
                <a:ext uri="{FF2B5EF4-FFF2-40B4-BE49-F238E27FC236}">
                  <a16:creationId xmlns:a16="http://schemas.microsoft.com/office/drawing/2014/main" id="{2E69BB05-2284-4D36-9859-ADE5BDB76D81}"/>
                </a:ext>
              </a:extLst>
            </p:cNvPr>
            <p:cNvSpPr>
              <a:spLocks noChangeArrowheads="1"/>
            </p:cNvSpPr>
            <p:nvPr/>
          </p:nvSpPr>
          <p:spPr bwMode="auto">
            <a:xfrm>
              <a:off x="36000" y="36000"/>
              <a:ext cx="1728000" cy="1728000"/>
            </a:xfrm>
            <a:custGeom>
              <a:avLst/>
              <a:gdLst/>
              <a:ahLst/>
              <a:cxnLst/>
              <a:rect l="0" t="0" r="0" b="0"/>
              <a:pathLst/>
            </a:custGeom>
            <a:solidFill>
              <a:srgbClr val="8ABC1D"/>
            </a:solidFill>
            <a:ln>
              <a:noFill/>
            </a:ln>
            <a:extLst>
              <a:ext uri="{91240B29-F687-4F45-9708-019B960494DF}">
                <a14:hiddenLine xmlns:a14="http://schemas.microsoft.com/office/drawing/2010/main" w="57150" cap="flat" cmpd="sng">
                  <a:solidFill>
                    <a:srgbClr val="42719B"/>
                  </a:solidFill>
                  <a:bevel/>
                  <a:headEnd/>
                  <a:tailEnd/>
                </a14:hiddenLine>
              </a:ext>
            </a:extLst>
          </p:spPr>
          <p:txBody>
            <a:bodyPr anchor="ctr"/>
            <a:lstStyle/>
            <a:p>
              <a:pPr algn="ctr"/>
              <a:endParaRPr lang="zh-CN" altLang="zh-CN"/>
            </a:p>
          </p:txBody>
        </p:sp>
        <p:sp>
          <p:nvSpPr>
            <p:cNvPr id="20492" name="文本框 37">
              <a:extLst>
                <a:ext uri="{FF2B5EF4-FFF2-40B4-BE49-F238E27FC236}">
                  <a16:creationId xmlns:a16="http://schemas.microsoft.com/office/drawing/2014/main" id="{0A36A066-C43C-4943-B384-0BBAF6999EE2}"/>
                </a:ext>
              </a:extLst>
            </p:cNvPr>
            <p:cNvSpPr>
              <a:spLocks noChangeArrowheads="1"/>
            </p:cNvSpPr>
            <p:nvPr/>
          </p:nvSpPr>
          <p:spPr bwMode="auto">
            <a:xfrm>
              <a:off x="354818" y="546057"/>
              <a:ext cx="107433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4000">
                  <a:solidFill>
                    <a:srgbClr val="002C3E"/>
                  </a:solidFill>
                  <a:latin typeface="Impact" panose="020B0806030902050204" pitchFamily="34" charset="0"/>
                  <a:sym typeface="Impact" panose="020B0806030902050204" pitchFamily="34" charset="0"/>
                </a:rPr>
                <a:t>25%</a:t>
              </a:r>
              <a:endParaRPr lang="zh-CN" altLang="en-US" sz="4000">
                <a:solidFill>
                  <a:srgbClr val="002C3E"/>
                </a:solidFill>
                <a:latin typeface="Impact" panose="020B0806030902050204" pitchFamily="34" charset="0"/>
                <a:sym typeface="Impact" panose="020B0806030902050204" pitchFamily="34" charset="0"/>
              </a:endParaRPr>
            </a:p>
          </p:txBody>
        </p:sp>
      </p:grpSp>
      <p:grpSp>
        <p:nvGrpSpPr>
          <p:cNvPr id="20493" name="Group 13">
            <a:extLst>
              <a:ext uri="{FF2B5EF4-FFF2-40B4-BE49-F238E27FC236}">
                <a16:creationId xmlns:a16="http://schemas.microsoft.com/office/drawing/2014/main" id="{52DF9EB9-DD8F-4322-82C6-B35E53495EBF}"/>
              </a:ext>
            </a:extLst>
          </p:cNvPr>
          <p:cNvGrpSpPr>
            <a:grpSpLocks/>
          </p:cNvGrpSpPr>
          <p:nvPr/>
        </p:nvGrpSpPr>
        <p:grpSpPr bwMode="auto">
          <a:xfrm>
            <a:off x="6389688" y="1362075"/>
            <a:ext cx="1800225" cy="1800225"/>
            <a:chOff x="0" y="0"/>
            <a:chExt cx="1800000" cy="1800000"/>
          </a:xfrm>
        </p:grpSpPr>
        <p:sp>
          <p:nvSpPr>
            <p:cNvPr id="20494" name="椭圆 39">
              <a:extLst>
                <a:ext uri="{FF2B5EF4-FFF2-40B4-BE49-F238E27FC236}">
                  <a16:creationId xmlns:a16="http://schemas.microsoft.com/office/drawing/2014/main" id="{B0DDD466-21A4-43C7-BFAC-05F5E9EF059D}"/>
                </a:ext>
              </a:extLst>
            </p:cNvPr>
            <p:cNvSpPr>
              <a:spLocks noChangeArrowheads="1"/>
            </p:cNvSpPr>
            <p:nvPr/>
          </p:nvSpPr>
          <p:spPr bwMode="auto">
            <a:xfrm>
              <a:off x="0" y="0"/>
              <a:ext cx="1800000" cy="1800000"/>
            </a:xfrm>
            <a:prstGeom prst="ellipse">
              <a:avLst/>
            </a:prstGeom>
            <a:solidFill>
              <a:schemeClr val="bg2"/>
            </a:solidFill>
            <a:ln w="76200" cap="flat" cmpd="sng">
              <a:solidFill>
                <a:schemeClr val="bg1"/>
              </a:solidFill>
              <a:bevel/>
              <a:headEnd/>
              <a:tailEnd/>
            </a:ln>
          </p:spPr>
          <p:txBody>
            <a:bodyPr anchor="ctr"/>
            <a:lstStyle/>
            <a:p>
              <a:pPr algn="ctr"/>
              <a:endParaRPr lang="zh-CN" altLang="zh-CN"/>
            </a:p>
          </p:txBody>
        </p:sp>
        <p:sp>
          <p:nvSpPr>
            <p:cNvPr id="20495" name="弦形 40">
              <a:extLst>
                <a:ext uri="{FF2B5EF4-FFF2-40B4-BE49-F238E27FC236}">
                  <a16:creationId xmlns:a16="http://schemas.microsoft.com/office/drawing/2014/main" id="{BF9EC16D-5B20-4A55-BC57-C11E104E0A27}"/>
                </a:ext>
              </a:extLst>
            </p:cNvPr>
            <p:cNvSpPr>
              <a:spLocks noChangeArrowheads="1"/>
            </p:cNvSpPr>
            <p:nvPr/>
          </p:nvSpPr>
          <p:spPr bwMode="auto">
            <a:xfrm>
              <a:off x="36000" y="36000"/>
              <a:ext cx="1728000" cy="1728000"/>
            </a:xfrm>
            <a:custGeom>
              <a:avLst/>
              <a:gdLst/>
              <a:ahLst/>
              <a:cxnLst/>
              <a:rect l="0" t="0" r="0" b="0"/>
              <a:pathLst/>
            </a:custGeom>
            <a:solidFill>
              <a:srgbClr val="8ABC1D"/>
            </a:solidFill>
            <a:ln>
              <a:noFill/>
            </a:ln>
            <a:extLst>
              <a:ext uri="{91240B29-F687-4F45-9708-019B960494DF}">
                <a14:hiddenLine xmlns:a14="http://schemas.microsoft.com/office/drawing/2010/main" w="57150" cap="flat" cmpd="sng">
                  <a:solidFill>
                    <a:srgbClr val="42719B"/>
                  </a:solidFill>
                  <a:bevel/>
                  <a:headEnd/>
                  <a:tailEnd/>
                </a14:hiddenLine>
              </a:ext>
            </a:extLst>
          </p:spPr>
          <p:txBody>
            <a:bodyPr anchor="ctr"/>
            <a:lstStyle/>
            <a:p>
              <a:pPr algn="ctr"/>
              <a:endParaRPr lang="zh-CN" altLang="zh-CN"/>
            </a:p>
          </p:txBody>
        </p:sp>
        <p:sp>
          <p:nvSpPr>
            <p:cNvPr id="20496" name="文本框 41">
              <a:extLst>
                <a:ext uri="{FF2B5EF4-FFF2-40B4-BE49-F238E27FC236}">
                  <a16:creationId xmlns:a16="http://schemas.microsoft.com/office/drawing/2014/main" id="{93B4AE12-4DC4-4717-9690-153EB5FE5041}"/>
                </a:ext>
              </a:extLst>
            </p:cNvPr>
            <p:cNvSpPr>
              <a:spLocks noChangeArrowheads="1"/>
            </p:cNvSpPr>
            <p:nvPr/>
          </p:nvSpPr>
          <p:spPr bwMode="auto">
            <a:xfrm>
              <a:off x="354818" y="546057"/>
              <a:ext cx="109196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4000">
                  <a:solidFill>
                    <a:srgbClr val="002C3E"/>
                  </a:solidFill>
                  <a:latin typeface="Impact" panose="020B0806030902050204" pitchFamily="34" charset="0"/>
                  <a:sym typeface="Impact" panose="020B0806030902050204" pitchFamily="34" charset="0"/>
                </a:rPr>
                <a:t>50%</a:t>
              </a:r>
              <a:endParaRPr lang="zh-CN" altLang="en-US" sz="4000">
                <a:solidFill>
                  <a:srgbClr val="002C3E"/>
                </a:solidFill>
                <a:latin typeface="Impact" panose="020B0806030902050204" pitchFamily="34" charset="0"/>
                <a:sym typeface="Impact" panose="020B0806030902050204" pitchFamily="34" charset="0"/>
              </a:endParaRPr>
            </a:p>
          </p:txBody>
        </p:sp>
      </p:grpSp>
      <p:grpSp>
        <p:nvGrpSpPr>
          <p:cNvPr id="20497" name="Group 17">
            <a:extLst>
              <a:ext uri="{FF2B5EF4-FFF2-40B4-BE49-F238E27FC236}">
                <a16:creationId xmlns:a16="http://schemas.microsoft.com/office/drawing/2014/main" id="{AA8BA85E-7F95-41CC-8AAB-DE216B17A6B5}"/>
              </a:ext>
            </a:extLst>
          </p:cNvPr>
          <p:cNvGrpSpPr>
            <a:grpSpLocks/>
          </p:cNvGrpSpPr>
          <p:nvPr/>
        </p:nvGrpSpPr>
        <p:grpSpPr bwMode="auto">
          <a:xfrm>
            <a:off x="3281363" y="0"/>
            <a:ext cx="2581275" cy="593725"/>
            <a:chOff x="0" y="0"/>
            <a:chExt cx="2580339" cy="594268"/>
          </a:xfrm>
        </p:grpSpPr>
        <p:sp>
          <p:nvSpPr>
            <p:cNvPr id="20498" name="矩形 42">
              <a:extLst>
                <a:ext uri="{FF2B5EF4-FFF2-40B4-BE49-F238E27FC236}">
                  <a16:creationId xmlns:a16="http://schemas.microsoft.com/office/drawing/2014/main" id="{A82C78C0-8FE8-492C-AACE-C4E47A300641}"/>
                </a:ext>
              </a:extLst>
            </p:cNvPr>
            <p:cNvSpPr>
              <a:spLocks noChangeArrowheads="1"/>
            </p:cNvSpPr>
            <p:nvPr/>
          </p:nvSpPr>
          <p:spPr bwMode="auto">
            <a:xfrm rot="16200000">
              <a:off x="1229503" y="-1229504"/>
              <a:ext cx="121334" cy="2580339"/>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0499" name="矩形 43">
              <a:extLst>
                <a:ext uri="{FF2B5EF4-FFF2-40B4-BE49-F238E27FC236}">
                  <a16:creationId xmlns:a16="http://schemas.microsoft.com/office/drawing/2014/main" id="{7485761D-083C-4E24-BE17-4029E6697D28}"/>
                </a:ext>
              </a:extLst>
            </p:cNvPr>
            <p:cNvSpPr>
              <a:spLocks noChangeArrowheads="1"/>
            </p:cNvSpPr>
            <p:nvPr/>
          </p:nvSpPr>
          <p:spPr bwMode="auto">
            <a:xfrm>
              <a:off x="0" y="126268"/>
              <a:ext cx="2580337" cy="468000"/>
            </a:xfrm>
            <a:prstGeom prst="rect">
              <a:avLst/>
            </a:prstGeom>
            <a:solidFill>
              <a:srgbClr val="004D6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0500" name="矩形 5">
              <a:extLst>
                <a:ext uri="{FF2B5EF4-FFF2-40B4-BE49-F238E27FC236}">
                  <a16:creationId xmlns:a16="http://schemas.microsoft.com/office/drawing/2014/main" id="{C0823808-0B03-4ACC-B9C8-68E5A93707AC}"/>
                </a:ext>
              </a:extLst>
            </p:cNvPr>
            <p:cNvSpPr>
              <a:spLocks noChangeArrowheads="1"/>
            </p:cNvSpPr>
            <p:nvPr/>
          </p:nvSpPr>
          <p:spPr bwMode="auto">
            <a:xfrm>
              <a:off x="312977" y="157334"/>
              <a:ext cx="19543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8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sz="18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0501" name="Group 21">
            <a:extLst>
              <a:ext uri="{FF2B5EF4-FFF2-40B4-BE49-F238E27FC236}">
                <a16:creationId xmlns:a16="http://schemas.microsoft.com/office/drawing/2014/main" id="{6A701C00-AF2E-4D3F-A8E9-5DF8DECA6678}"/>
              </a:ext>
            </a:extLst>
          </p:cNvPr>
          <p:cNvGrpSpPr>
            <a:grpSpLocks/>
          </p:cNvGrpSpPr>
          <p:nvPr/>
        </p:nvGrpSpPr>
        <p:grpSpPr bwMode="auto">
          <a:xfrm>
            <a:off x="627063" y="3251200"/>
            <a:ext cx="2420937" cy="1222375"/>
            <a:chOff x="0" y="0"/>
            <a:chExt cx="2420994" cy="1221582"/>
          </a:xfrm>
        </p:grpSpPr>
        <p:sp>
          <p:nvSpPr>
            <p:cNvPr id="20502" name="矩形 7">
              <a:extLst>
                <a:ext uri="{FF2B5EF4-FFF2-40B4-BE49-F238E27FC236}">
                  <a16:creationId xmlns:a16="http://schemas.microsoft.com/office/drawing/2014/main" id="{E0A96EA7-1225-426B-86F7-94263377520C}"/>
                </a:ext>
              </a:extLst>
            </p:cNvPr>
            <p:cNvSpPr>
              <a:spLocks noChangeArrowheads="1"/>
            </p:cNvSpPr>
            <p:nvPr/>
          </p:nvSpPr>
          <p:spPr bwMode="auto">
            <a:xfrm>
              <a:off x="0" y="298252"/>
              <a:ext cx="242099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0503" name="矩形 44">
              <a:extLst>
                <a:ext uri="{FF2B5EF4-FFF2-40B4-BE49-F238E27FC236}">
                  <a16:creationId xmlns:a16="http://schemas.microsoft.com/office/drawing/2014/main" id="{D72A735A-9A54-4C6B-9DA7-A0FB2ED079D6}"/>
                </a:ext>
              </a:extLst>
            </p:cNvPr>
            <p:cNvSpPr>
              <a:spLocks noChangeArrowheads="1"/>
            </p:cNvSpPr>
            <p:nvPr/>
          </p:nvSpPr>
          <p:spPr bwMode="auto">
            <a:xfrm>
              <a:off x="318266" y="0"/>
              <a:ext cx="17844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b="1">
                  <a:solidFill>
                    <a:srgbClr val="004D6C"/>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grpSp>
      <p:grpSp>
        <p:nvGrpSpPr>
          <p:cNvPr id="20504" name="Group 24">
            <a:extLst>
              <a:ext uri="{FF2B5EF4-FFF2-40B4-BE49-F238E27FC236}">
                <a16:creationId xmlns:a16="http://schemas.microsoft.com/office/drawing/2014/main" id="{242B83B7-D71E-4395-A94B-9E03D0582FA7}"/>
              </a:ext>
            </a:extLst>
          </p:cNvPr>
          <p:cNvGrpSpPr>
            <a:grpSpLocks/>
          </p:cNvGrpSpPr>
          <p:nvPr/>
        </p:nvGrpSpPr>
        <p:grpSpPr bwMode="auto">
          <a:xfrm>
            <a:off x="3362325" y="3251200"/>
            <a:ext cx="2420938" cy="1222375"/>
            <a:chOff x="0" y="0"/>
            <a:chExt cx="2420994" cy="1221582"/>
          </a:xfrm>
        </p:grpSpPr>
        <p:sp>
          <p:nvSpPr>
            <p:cNvPr id="20505" name="矩形 30">
              <a:extLst>
                <a:ext uri="{FF2B5EF4-FFF2-40B4-BE49-F238E27FC236}">
                  <a16:creationId xmlns:a16="http://schemas.microsoft.com/office/drawing/2014/main" id="{0DA10D65-8A5B-4BE3-8B70-4FD07CA8D84F}"/>
                </a:ext>
              </a:extLst>
            </p:cNvPr>
            <p:cNvSpPr>
              <a:spLocks noChangeArrowheads="1"/>
            </p:cNvSpPr>
            <p:nvPr/>
          </p:nvSpPr>
          <p:spPr bwMode="auto">
            <a:xfrm>
              <a:off x="0" y="298252"/>
              <a:ext cx="242099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0506" name="矩形 31">
              <a:extLst>
                <a:ext uri="{FF2B5EF4-FFF2-40B4-BE49-F238E27FC236}">
                  <a16:creationId xmlns:a16="http://schemas.microsoft.com/office/drawing/2014/main" id="{51C7D2A6-B402-4925-99E9-809C8E8D37DE}"/>
                </a:ext>
              </a:extLst>
            </p:cNvPr>
            <p:cNvSpPr>
              <a:spLocks noChangeArrowheads="1"/>
            </p:cNvSpPr>
            <p:nvPr/>
          </p:nvSpPr>
          <p:spPr bwMode="auto">
            <a:xfrm>
              <a:off x="318266" y="0"/>
              <a:ext cx="17844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b="1">
                  <a:solidFill>
                    <a:srgbClr val="004D6C"/>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grpSp>
      <p:grpSp>
        <p:nvGrpSpPr>
          <p:cNvPr id="20507" name="Group 27">
            <a:extLst>
              <a:ext uri="{FF2B5EF4-FFF2-40B4-BE49-F238E27FC236}">
                <a16:creationId xmlns:a16="http://schemas.microsoft.com/office/drawing/2014/main" id="{1E044BC3-AA85-486C-826C-2C5121A11750}"/>
              </a:ext>
            </a:extLst>
          </p:cNvPr>
          <p:cNvGrpSpPr>
            <a:grpSpLocks/>
          </p:cNvGrpSpPr>
          <p:nvPr/>
        </p:nvGrpSpPr>
        <p:grpSpPr bwMode="auto">
          <a:xfrm>
            <a:off x="6080125" y="3251200"/>
            <a:ext cx="2420938" cy="1222375"/>
            <a:chOff x="0" y="0"/>
            <a:chExt cx="2420994" cy="1221582"/>
          </a:xfrm>
        </p:grpSpPr>
        <p:sp>
          <p:nvSpPr>
            <p:cNvPr id="20508" name="矩形 53">
              <a:extLst>
                <a:ext uri="{FF2B5EF4-FFF2-40B4-BE49-F238E27FC236}">
                  <a16:creationId xmlns:a16="http://schemas.microsoft.com/office/drawing/2014/main" id="{0A0BBFC9-B30E-4BF1-AF8F-FBF1F43C9112}"/>
                </a:ext>
              </a:extLst>
            </p:cNvPr>
            <p:cNvSpPr>
              <a:spLocks noChangeArrowheads="1"/>
            </p:cNvSpPr>
            <p:nvPr/>
          </p:nvSpPr>
          <p:spPr bwMode="auto">
            <a:xfrm>
              <a:off x="0" y="298252"/>
              <a:ext cx="242099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0509" name="矩形 54">
              <a:extLst>
                <a:ext uri="{FF2B5EF4-FFF2-40B4-BE49-F238E27FC236}">
                  <a16:creationId xmlns:a16="http://schemas.microsoft.com/office/drawing/2014/main" id="{30D40572-0012-4D16-A82E-54C2E81860CC}"/>
                </a:ext>
              </a:extLst>
            </p:cNvPr>
            <p:cNvSpPr>
              <a:spLocks noChangeArrowheads="1"/>
            </p:cNvSpPr>
            <p:nvPr/>
          </p:nvSpPr>
          <p:spPr bwMode="auto">
            <a:xfrm>
              <a:off x="318266" y="0"/>
              <a:ext cx="17844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b="1">
                  <a:solidFill>
                    <a:srgbClr val="004D6C"/>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grpSp>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矩形 6">
            <a:extLst>
              <a:ext uri="{FF2B5EF4-FFF2-40B4-BE49-F238E27FC236}">
                <a16:creationId xmlns:a16="http://schemas.microsoft.com/office/drawing/2014/main" id="{EFEF2870-8802-4D3A-9B85-F53B32E9CFF4}"/>
              </a:ext>
            </a:extLst>
          </p:cNvPr>
          <p:cNvSpPr>
            <a:spLocks noChangeArrowheads="1"/>
          </p:cNvSpPr>
          <p:nvPr/>
        </p:nvSpPr>
        <p:spPr bwMode="auto">
          <a:xfrm>
            <a:off x="0" y="0"/>
            <a:ext cx="9144000" cy="5143500"/>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endParaRPr>
          </a:p>
        </p:txBody>
      </p:sp>
      <p:sp>
        <p:nvSpPr>
          <p:cNvPr id="21507" name="直角三角形 7">
            <a:extLst>
              <a:ext uri="{FF2B5EF4-FFF2-40B4-BE49-F238E27FC236}">
                <a16:creationId xmlns:a16="http://schemas.microsoft.com/office/drawing/2014/main" id="{445ECC31-F536-4C1C-9418-97F54E031F5F}"/>
              </a:ext>
            </a:extLst>
          </p:cNvPr>
          <p:cNvSpPr>
            <a:spLocks noChangeArrowheads="1"/>
          </p:cNvSpPr>
          <p:nvPr/>
        </p:nvSpPr>
        <p:spPr bwMode="auto">
          <a:xfrm flipH="1">
            <a:off x="4763" y="0"/>
            <a:ext cx="9139237" cy="5140325"/>
          </a:xfrm>
          <a:prstGeom prst="rtTriangle">
            <a:avLst/>
          </a:prstGeom>
          <a:solidFill>
            <a:srgbClr val="0074A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endParaRPr>
          </a:p>
        </p:txBody>
      </p:sp>
      <p:sp>
        <p:nvSpPr>
          <p:cNvPr id="21508" name="直角三角形 9">
            <a:extLst>
              <a:ext uri="{FF2B5EF4-FFF2-40B4-BE49-F238E27FC236}">
                <a16:creationId xmlns:a16="http://schemas.microsoft.com/office/drawing/2014/main" id="{451DA430-200A-46C2-941E-223D63FD7A9A}"/>
              </a:ext>
            </a:extLst>
          </p:cNvPr>
          <p:cNvSpPr>
            <a:spLocks noChangeArrowheads="1"/>
          </p:cNvSpPr>
          <p:nvPr/>
        </p:nvSpPr>
        <p:spPr bwMode="auto">
          <a:xfrm flipH="1">
            <a:off x="4459288" y="2505075"/>
            <a:ext cx="4684712" cy="2635250"/>
          </a:xfrm>
          <a:prstGeom prst="rtTriangle">
            <a:avLst/>
          </a:prstGeom>
          <a:solidFill>
            <a:srgbClr val="00638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endParaRPr>
          </a:p>
        </p:txBody>
      </p:sp>
      <p:pic>
        <p:nvPicPr>
          <p:cNvPr id="21509" name="图片 1">
            <a:extLst>
              <a:ext uri="{FF2B5EF4-FFF2-40B4-BE49-F238E27FC236}">
                <a16:creationId xmlns:a16="http://schemas.microsoft.com/office/drawing/2014/main" id="{BB1C7CFF-E30D-4EBD-9E2A-2059FCEEED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46634" t="10089" b="9477"/>
          <a:stretch>
            <a:fillRect/>
          </a:stretch>
        </p:blipFill>
        <p:spPr bwMode="auto">
          <a:xfrm rot="16200000">
            <a:off x="5718970" y="1612106"/>
            <a:ext cx="1370012" cy="513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pic>
      <p:grpSp>
        <p:nvGrpSpPr>
          <p:cNvPr id="21510" name="Group 6">
            <a:extLst>
              <a:ext uri="{FF2B5EF4-FFF2-40B4-BE49-F238E27FC236}">
                <a16:creationId xmlns:a16="http://schemas.microsoft.com/office/drawing/2014/main" id="{621FA661-B932-49CF-9655-98ACF5520D17}"/>
              </a:ext>
            </a:extLst>
          </p:cNvPr>
          <p:cNvGrpSpPr>
            <a:grpSpLocks/>
          </p:cNvGrpSpPr>
          <p:nvPr/>
        </p:nvGrpSpPr>
        <p:grpSpPr bwMode="auto">
          <a:xfrm>
            <a:off x="655638" y="3944938"/>
            <a:ext cx="276225" cy="320675"/>
            <a:chOff x="0" y="0"/>
            <a:chExt cx="276225" cy="320421"/>
          </a:xfrm>
        </p:grpSpPr>
        <p:sp>
          <p:nvSpPr>
            <p:cNvPr id="21511" name="等腰三角形 75">
              <a:extLst>
                <a:ext uri="{FF2B5EF4-FFF2-40B4-BE49-F238E27FC236}">
                  <a16:creationId xmlns:a16="http://schemas.microsoft.com/office/drawing/2014/main" id="{929087A9-3399-419B-B25A-1F10492DF7EF}"/>
                </a:ext>
              </a:extLst>
            </p:cNvPr>
            <p:cNvSpPr>
              <a:spLocks noChangeArrowheads="1"/>
            </p:cNvSpPr>
            <p:nvPr/>
          </p:nvSpPr>
          <p:spPr bwMode="auto">
            <a:xfrm rot="5400000">
              <a:off x="-22098" y="22098"/>
              <a:ext cx="320421" cy="276225"/>
            </a:xfrm>
            <a:prstGeom prst="triangle">
              <a:avLst>
                <a:gd name="adj" fmla="val 50000"/>
              </a:avLst>
            </a:prstGeom>
            <a:solidFill>
              <a:srgbClr val="A5DE2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1512" name="等腰三角形 76">
              <a:extLst>
                <a:ext uri="{FF2B5EF4-FFF2-40B4-BE49-F238E27FC236}">
                  <a16:creationId xmlns:a16="http://schemas.microsoft.com/office/drawing/2014/main" id="{E61BE352-267B-4E3F-97B9-476AEA5557CF}"/>
                </a:ext>
              </a:extLst>
            </p:cNvPr>
            <p:cNvSpPr>
              <a:spLocks noChangeArrowheads="1"/>
            </p:cNvSpPr>
            <p:nvPr/>
          </p:nvSpPr>
          <p:spPr bwMode="auto">
            <a:xfrm rot="5400000">
              <a:off x="-11588" y="87787"/>
              <a:ext cx="168021" cy="144846"/>
            </a:xfrm>
            <a:prstGeom prst="triangle">
              <a:avLst>
                <a:gd name="adj" fmla="val 50000"/>
              </a:avLst>
            </a:prstGeom>
            <a:solidFill>
              <a:srgbClr val="70AD47"/>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21513" name="Group 9">
            <a:extLst>
              <a:ext uri="{FF2B5EF4-FFF2-40B4-BE49-F238E27FC236}">
                <a16:creationId xmlns:a16="http://schemas.microsoft.com/office/drawing/2014/main" id="{EE489DB9-39ED-4B02-8988-BF43127E5393}"/>
              </a:ext>
            </a:extLst>
          </p:cNvPr>
          <p:cNvGrpSpPr>
            <a:grpSpLocks/>
          </p:cNvGrpSpPr>
          <p:nvPr/>
        </p:nvGrpSpPr>
        <p:grpSpPr bwMode="auto">
          <a:xfrm>
            <a:off x="1084263" y="587375"/>
            <a:ext cx="5249862" cy="923925"/>
            <a:chOff x="0" y="0"/>
            <a:chExt cx="5250472" cy="923330"/>
          </a:xfrm>
        </p:grpSpPr>
        <p:sp>
          <p:nvSpPr>
            <p:cNvPr id="21514" name="矩形 34">
              <a:extLst>
                <a:ext uri="{FF2B5EF4-FFF2-40B4-BE49-F238E27FC236}">
                  <a16:creationId xmlns:a16="http://schemas.microsoft.com/office/drawing/2014/main" id="{D922A3D0-4507-4B37-B293-3BB9D432FC52}"/>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1515" name="直角三角形 35">
              <a:extLst>
                <a:ext uri="{FF2B5EF4-FFF2-40B4-BE49-F238E27FC236}">
                  <a16:creationId xmlns:a16="http://schemas.microsoft.com/office/drawing/2014/main" id="{379EAEBE-A9F3-41AC-AD0E-3E90775C0B2E}"/>
                </a:ext>
              </a:extLst>
            </p:cNvPr>
            <p:cNvSpPr>
              <a:spLocks noChangeArrowheads="1"/>
            </p:cNvSpPr>
            <p:nvPr/>
          </p:nvSpPr>
          <p:spPr bwMode="auto">
            <a:xfrm>
              <a:off x="0" y="43661"/>
              <a:ext cx="835264" cy="836008"/>
            </a:xfrm>
            <a:prstGeom prst="rtTriangle">
              <a:avLst/>
            </a:pr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1516" name="直角三角形 36">
              <a:extLst>
                <a:ext uri="{FF2B5EF4-FFF2-40B4-BE49-F238E27FC236}">
                  <a16:creationId xmlns:a16="http://schemas.microsoft.com/office/drawing/2014/main" id="{65BC3344-0BBB-430F-AA72-7E38DB93BE59}"/>
                </a:ext>
              </a:extLst>
            </p:cNvPr>
            <p:cNvSpPr>
              <a:spLocks noChangeArrowheads="1"/>
            </p:cNvSpPr>
            <p:nvPr/>
          </p:nvSpPr>
          <p:spPr bwMode="auto">
            <a:xfrm flipV="1">
              <a:off x="0" y="43661"/>
              <a:ext cx="835264" cy="836008"/>
            </a:xfrm>
            <a:prstGeom prst="rtTriangle">
              <a:avLst/>
            </a:prstGeom>
            <a:solidFill>
              <a:srgbClr val="93E5F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1517" name="文本框 37">
              <a:extLst>
                <a:ext uri="{FF2B5EF4-FFF2-40B4-BE49-F238E27FC236}">
                  <a16:creationId xmlns:a16="http://schemas.microsoft.com/office/drawing/2014/main" id="{01D91928-94E0-41EA-917F-7D256AADFA95}"/>
                </a:ext>
              </a:extLst>
            </p:cNvPr>
            <p:cNvSpPr>
              <a:spLocks noChangeArrowheads="1"/>
            </p:cNvSpPr>
            <p:nvPr/>
          </p:nvSpPr>
          <p:spPr bwMode="auto">
            <a:xfrm>
              <a:off x="193051" y="0"/>
              <a:ext cx="44916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1</a:t>
              </a:r>
              <a:endParaRPr lang="zh-CN" altLang="en-US" sz="5400">
                <a:solidFill>
                  <a:schemeClr val="bg1"/>
                </a:solidFill>
                <a:latin typeface="Impact" panose="020B0806030902050204" pitchFamily="34" charset="0"/>
                <a:sym typeface="Impact" panose="020B0806030902050204" pitchFamily="34" charset="0"/>
              </a:endParaRPr>
            </a:p>
          </p:txBody>
        </p:sp>
        <p:sp>
          <p:nvSpPr>
            <p:cNvPr id="21518" name="矩形 59">
              <a:extLst>
                <a:ext uri="{FF2B5EF4-FFF2-40B4-BE49-F238E27FC236}">
                  <a16:creationId xmlns:a16="http://schemas.microsoft.com/office/drawing/2014/main" id="{B39183AE-D088-4DB5-8FE1-0858E15957DE}"/>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7F7F7F"/>
                  </a:solidFill>
                  <a:ea typeface="微软雅黑" panose="020B0503020204020204" pitchFamily="34" charset="-122"/>
                </a:rPr>
                <a:t>Add the slide title here</a:t>
              </a:r>
              <a:endParaRPr lang="zh-CN" altLang="en-US" sz="2000">
                <a:solidFill>
                  <a:srgbClr val="7F7F7F"/>
                </a:solidFill>
                <a:ea typeface="微软雅黑" panose="020B0503020204020204" pitchFamily="34" charset="-122"/>
              </a:endParaRPr>
            </a:p>
          </p:txBody>
        </p:sp>
        <p:sp>
          <p:nvSpPr>
            <p:cNvPr id="21519" name="矩形 60">
              <a:extLst>
                <a:ext uri="{FF2B5EF4-FFF2-40B4-BE49-F238E27FC236}">
                  <a16:creationId xmlns:a16="http://schemas.microsoft.com/office/drawing/2014/main" id="{EA712B3C-D697-419B-9B67-086724A045B1}"/>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1520" name="Group 16">
            <a:extLst>
              <a:ext uri="{FF2B5EF4-FFF2-40B4-BE49-F238E27FC236}">
                <a16:creationId xmlns:a16="http://schemas.microsoft.com/office/drawing/2014/main" id="{B9469AAB-DB6B-4738-A5CD-E223805F6DBE}"/>
              </a:ext>
            </a:extLst>
          </p:cNvPr>
          <p:cNvGrpSpPr>
            <a:grpSpLocks/>
          </p:cNvGrpSpPr>
          <p:nvPr/>
        </p:nvGrpSpPr>
        <p:grpSpPr bwMode="auto">
          <a:xfrm>
            <a:off x="1084263" y="1608138"/>
            <a:ext cx="5249862" cy="922337"/>
            <a:chOff x="0" y="0"/>
            <a:chExt cx="5250472" cy="923330"/>
          </a:xfrm>
        </p:grpSpPr>
        <p:sp>
          <p:nvSpPr>
            <p:cNvPr id="21521" name="矩形 67">
              <a:extLst>
                <a:ext uri="{FF2B5EF4-FFF2-40B4-BE49-F238E27FC236}">
                  <a16:creationId xmlns:a16="http://schemas.microsoft.com/office/drawing/2014/main" id="{5E18E509-8E8D-4A9A-8A3B-788BEC5D37E2}"/>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1522" name="直角三角形 68">
              <a:extLst>
                <a:ext uri="{FF2B5EF4-FFF2-40B4-BE49-F238E27FC236}">
                  <a16:creationId xmlns:a16="http://schemas.microsoft.com/office/drawing/2014/main" id="{6759229F-D574-406B-ABA5-F9546E95DF1C}"/>
                </a:ext>
              </a:extLst>
            </p:cNvPr>
            <p:cNvSpPr>
              <a:spLocks noChangeArrowheads="1"/>
            </p:cNvSpPr>
            <p:nvPr/>
          </p:nvSpPr>
          <p:spPr bwMode="auto">
            <a:xfrm>
              <a:off x="0" y="43661"/>
              <a:ext cx="835264" cy="836008"/>
            </a:xfrm>
            <a:prstGeom prst="rtTriangle">
              <a:avLst/>
            </a:pr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1523" name="直角三角形 69">
              <a:extLst>
                <a:ext uri="{FF2B5EF4-FFF2-40B4-BE49-F238E27FC236}">
                  <a16:creationId xmlns:a16="http://schemas.microsoft.com/office/drawing/2014/main" id="{FE14C041-7918-47AA-A56D-30C7ADE24E61}"/>
                </a:ext>
              </a:extLst>
            </p:cNvPr>
            <p:cNvSpPr>
              <a:spLocks noChangeArrowheads="1"/>
            </p:cNvSpPr>
            <p:nvPr/>
          </p:nvSpPr>
          <p:spPr bwMode="auto">
            <a:xfrm flipV="1">
              <a:off x="0" y="43661"/>
              <a:ext cx="835264" cy="836008"/>
            </a:xfrm>
            <a:prstGeom prst="rtTriangle">
              <a:avLst/>
            </a:prstGeom>
            <a:solidFill>
              <a:srgbClr val="93E5F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1524" name="文本框 70">
              <a:extLst>
                <a:ext uri="{FF2B5EF4-FFF2-40B4-BE49-F238E27FC236}">
                  <a16:creationId xmlns:a16="http://schemas.microsoft.com/office/drawing/2014/main" id="{5FB3AC7F-7CFD-4B25-8CEE-65E257FFE165}"/>
                </a:ext>
              </a:extLst>
            </p:cNvPr>
            <p:cNvSpPr>
              <a:spLocks noChangeArrowheads="1"/>
            </p:cNvSpPr>
            <p:nvPr/>
          </p:nvSpPr>
          <p:spPr bwMode="auto">
            <a:xfrm>
              <a:off x="151373" y="0"/>
              <a:ext cx="53251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2</a:t>
              </a:r>
              <a:endParaRPr lang="zh-CN" altLang="en-US" sz="5400">
                <a:solidFill>
                  <a:schemeClr val="bg1"/>
                </a:solidFill>
                <a:latin typeface="Impact" panose="020B0806030902050204" pitchFamily="34" charset="0"/>
                <a:sym typeface="Impact" panose="020B0806030902050204" pitchFamily="34" charset="0"/>
              </a:endParaRPr>
            </a:p>
          </p:txBody>
        </p:sp>
        <p:sp>
          <p:nvSpPr>
            <p:cNvPr id="21525" name="矩形 71">
              <a:extLst>
                <a:ext uri="{FF2B5EF4-FFF2-40B4-BE49-F238E27FC236}">
                  <a16:creationId xmlns:a16="http://schemas.microsoft.com/office/drawing/2014/main" id="{BF732C5E-AF15-4D51-AF5E-A4D007B14831}"/>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7F7F7F"/>
                  </a:solidFill>
                  <a:ea typeface="微软雅黑" panose="020B0503020204020204" pitchFamily="34" charset="-122"/>
                </a:rPr>
                <a:t>Add the slide title here</a:t>
              </a:r>
              <a:endParaRPr lang="zh-CN" altLang="en-US" sz="2000">
                <a:solidFill>
                  <a:srgbClr val="7F7F7F"/>
                </a:solidFill>
                <a:ea typeface="微软雅黑" panose="020B0503020204020204" pitchFamily="34" charset="-122"/>
              </a:endParaRPr>
            </a:p>
          </p:txBody>
        </p:sp>
        <p:sp>
          <p:nvSpPr>
            <p:cNvPr id="21526" name="矩形 72">
              <a:extLst>
                <a:ext uri="{FF2B5EF4-FFF2-40B4-BE49-F238E27FC236}">
                  <a16:creationId xmlns:a16="http://schemas.microsoft.com/office/drawing/2014/main" id="{A93B35B9-C408-4FA3-BC1B-E62472353619}"/>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1527" name="Group 23">
            <a:extLst>
              <a:ext uri="{FF2B5EF4-FFF2-40B4-BE49-F238E27FC236}">
                <a16:creationId xmlns:a16="http://schemas.microsoft.com/office/drawing/2014/main" id="{E541B25A-C550-4B2D-8E55-80E4037FF963}"/>
              </a:ext>
            </a:extLst>
          </p:cNvPr>
          <p:cNvGrpSpPr>
            <a:grpSpLocks/>
          </p:cNvGrpSpPr>
          <p:nvPr/>
        </p:nvGrpSpPr>
        <p:grpSpPr bwMode="auto">
          <a:xfrm>
            <a:off x="1084263" y="3648075"/>
            <a:ext cx="5249862" cy="923925"/>
            <a:chOff x="0" y="0"/>
            <a:chExt cx="5250472" cy="923330"/>
          </a:xfrm>
        </p:grpSpPr>
        <p:sp>
          <p:nvSpPr>
            <p:cNvPr id="21528" name="矩形 46">
              <a:extLst>
                <a:ext uri="{FF2B5EF4-FFF2-40B4-BE49-F238E27FC236}">
                  <a16:creationId xmlns:a16="http://schemas.microsoft.com/office/drawing/2014/main" id="{DC511CD9-BEF6-4E8E-848F-904A51662B20}"/>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1529" name="直角三角形 47">
              <a:extLst>
                <a:ext uri="{FF2B5EF4-FFF2-40B4-BE49-F238E27FC236}">
                  <a16:creationId xmlns:a16="http://schemas.microsoft.com/office/drawing/2014/main" id="{BBF5C4F3-F1AA-45E5-85F6-BFE0B544BDC8}"/>
                </a:ext>
              </a:extLst>
            </p:cNvPr>
            <p:cNvSpPr>
              <a:spLocks noChangeArrowheads="1"/>
            </p:cNvSpPr>
            <p:nvPr/>
          </p:nvSpPr>
          <p:spPr bwMode="auto">
            <a:xfrm>
              <a:off x="0" y="43661"/>
              <a:ext cx="835264" cy="836008"/>
            </a:xfrm>
            <a:prstGeom prst="rtTriangle">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1530" name="直角三角形 48">
              <a:extLst>
                <a:ext uri="{FF2B5EF4-FFF2-40B4-BE49-F238E27FC236}">
                  <a16:creationId xmlns:a16="http://schemas.microsoft.com/office/drawing/2014/main" id="{9564F55E-E1AB-4022-9E5A-615AC862F1F8}"/>
                </a:ext>
              </a:extLst>
            </p:cNvPr>
            <p:cNvSpPr>
              <a:spLocks noChangeArrowheads="1"/>
            </p:cNvSpPr>
            <p:nvPr/>
          </p:nvSpPr>
          <p:spPr bwMode="auto">
            <a:xfrm flipV="1">
              <a:off x="0" y="43661"/>
              <a:ext cx="835264" cy="836008"/>
            </a:xfrm>
            <a:prstGeom prst="rtTriangle">
              <a:avLst/>
            </a:prstGeom>
            <a:solidFill>
              <a:srgbClr val="A5DE2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1531" name="文本框 49">
              <a:extLst>
                <a:ext uri="{FF2B5EF4-FFF2-40B4-BE49-F238E27FC236}">
                  <a16:creationId xmlns:a16="http://schemas.microsoft.com/office/drawing/2014/main" id="{5EB8F1EB-43D1-4FC6-A297-932F511812FA}"/>
                </a:ext>
              </a:extLst>
            </p:cNvPr>
            <p:cNvSpPr>
              <a:spLocks noChangeArrowheads="1"/>
            </p:cNvSpPr>
            <p:nvPr/>
          </p:nvSpPr>
          <p:spPr bwMode="auto">
            <a:xfrm>
              <a:off x="152175" y="0"/>
              <a:ext cx="53091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4</a:t>
              </a:r>
              <a:endParaRPr lang="zh-CN" altLang="en-US" sz="5400">
                <a:solidFill>
                  <a:schemeClr val="bg1"/>
                </a:solidFill>
                <a:latin typeface="Impact" panose="020B0806030902050204" pitchFamily="34" charset="0"/>
                <a:sym typeface="Impact" panose="020B0806030902050204" pitchFamily="34" charset="0"/>
              </a:endParaRPr>
            </a:p>
          </p:txBody>
        </p:sp>
        <p:sp>
          <p:nvSpPr>
            <p:cNvPr id="21532" name="矩形 50">
              <a:extLst>
                <a:ext uri="{FF2B5EF4-FFF2-40B4-BE49-F238E27FC236}">
                  <a16:creationId xmlns:a16="http://schemas.microsoft.com/office/drawing/2014/main" id="{F761504E-3810-425C-9F90-00730602C3D3}"/>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000000"/>
                  </a:solidFill>
                  <a:ea typeface="微软雅黑" panose="020B0503020204020204" pitchFamily="34" charset="-122"/>
                </a:rPr>
                <a:t>Add the slide title here</a:t>
              </a:r>
              <a:endParaRPr lang="zh-CN" altLang="en-US" sz="2000">
                <a:solidFill>
                  <a:srgbClr val="000000"/>
                </a:solidFill>
                <a:ea typeface="微软雅黑" panose="020B0503020204020204" pitchFamily="34" charset="-122"/>
              </a:endParaRPr>
            </a:p>
          </p:txBody>
        </p:sp>
        <p:sp>
          <p:nvSpPr>
            <p:cNvPr id="21533" name="矩形 51">
              <a:extLst>
                <a:ext uri="{FF2B5EF4-FFF2-40B4-BE49-F238E27FC236}">
                  <a16:creationId xmlns:a16="http://schemas.microsoft.com/office/drawing/2014/main" id="{C8C671D2-B160-4D95-A7F4-9F50994CD794}"/>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1534" name="Group 30">
            <a:extLst>
              <a:ext uri="{FF2B5EF4-FFF2-40B4-BE49-F238E27FC236}">
                <a16:creationId xmlns:a16="http://schemas.microsoft.com/office/drawing/2014/main" id="{9493AB40-CA89-42F5-95C2-D982DF8058AF}"/>
              </a:ext>
            </a:extLst>
          </p:cNvPr>
          <p:cNvGrpSpPr>
            <a:grpSpLocks/>
          </p:cNvGrpSpPr>
          <p:nvPr/>
        </p:nvGrpSpPr>
        <p:grpSpPr bwMode="auto">
          <a:xfrm>
            <a:off x="1084263" y="2627313"/>
            <a:ext cx="5249862" cy="923925"/>
            <a:chOff x="0" y="0"/>
            <a:chExt cx="5250472" cy="923330"/>
          </a:xfrm>
        </p:grpSpPr>
        <p:sp>
          <p:nvSpPr>
            <p:cNvPr id="21535" name="矩形 62">
              <a:extLst>
                <a:ext uri="{FF2B5EF4-FFF2-40B4-BE49-F238E27FC236}">
                  <a16:creationId xmlns:a16="http://schemas.microsoft.com/office/drawing/2014/main" id="{552A784F-BB40-4C1F-9C84-9673C1F55091}"/>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1536" name="直角三角形 63">
              <a:extLst>
                <a:ext uri="{FF2B5EF4-FFF2-40B4-BE49-F238E27FC236}">
                  <a16:creationId xmlns:a16="http://schemas.microsoft.com/office/drawing/2014/main" id="{413F4FA4-1A3E-4333-B318-30D42D1AC1DB}"/>
                </a:ext>
              </a:extLst>
            </p:cNvPr>
            <p:cNvSpPr>
              <a:spLocks noChangeArrowheads="1"/>
            </p:cNvSpPr>
            <p:nvPr/>
          </p:nvSpPr>
          <p:spPr bwMode="auto">
            <a:xfrm>
              <a:off x="0" y="43661"/>
              <a:ext cx="835264" cy="836008"/>
            </a:xfrm>
            <a:prstGeom prst="rtTriangle">
              <a:avLst/>
            </a:pr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1537" name="直角三角形 65">
              <a:extLst>
                <a:ext uri="{FF2B5EF4-FFF2-40B4-BE49-F238E27FC236}">
                  <a16:creationId xmlns:a16="http://schemas.microsoft.com/office/drawing/2014/main" id="{5B8DB86E-E629-4DCC-8818-5F333FD67F09}"/>
                </a:ext>
              </a:extLst>
            </p:cNvPr>
            <p:cNvSpPr>
              <a:spLocks noChangeArrowheads="1"/>
            </p:cNvSpPr>
            <p:nvPr/>
          </p:nvSpPr>
          <p:spPr bwMode="auto">
            <a:xfrm flipV="1">
              <a:off x="0" y="43661"/>
              <a:ext cx="835264" cy="836008"/>
            </a:xfrm>
            <a:prstGeom prst="rtTriangle">
              <a:avLst/>
            </a:prstGeom>
            <a:solidFill>
              <a:srgbClr val="93E5F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1538" name="文本框 66">
              <a:extLst>
                <a:ext uri="{FF2B5EF4-FFF2-40B4-BE49-F238E27FC236}">
                  <a16:creationId xmlns:a16="http://schemas.microsoft.com/office/drawing/2014/main" id="{19E42C0F-9FA2-4A26-8E5E-7FEB91DB021F}"/>
                </a:ext>
              </a:extLst>
            </p:cNvPr>
            <p:cNvSpPr>
              <a:spLocks noChangeArrowheads="1"/>
            </p:cNvSpPr>
            <p:nvPr/>
          </p:nvSpPr>
          <p:spPr bwMode="auto">
            <a:xfrm>
              <a:off x="141755" y="0"/>
              <a:ext cx="55175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3</a:t>
              </a:r>
              <a:endParaRPr lang="zh-CN" altLang="en-US" sz="5400">
                <a:solidFill>
                  <a:schemeClr val="bg1"/>
                </a:solidFill>
                <a:latin typeface="Impact" panose="020B0806030902050204" pitchFamily="34" charset="0"/>
                <a:sym typeface="Impact" panose="020B0806030902050204" pitchFamily="34" charset="0"/>
              </a:endParaRPr>
            </a:p>
          </p:txBody>
        </p:sp>
        <p:sp>
          <p:nvSpPr>
            <p:cNvPr id="21539" name="矩形 73">
              <a:extLst>
                <a:ext uri="{FF2B5EF4-FFF2-40B4-BE49-F238E27FC236}">
                  <a16:creationId xmlns:a16="http://schemas.microsoft.com/office/drawing/2014/main" id="{CEAA4893-E085-4F62-A4F1-5AE163A6C9B3}"/>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7F7F7F"/>
                  </a:solidFill>
                  <a:ea typeface="微软雅黑" panose="020B0503020204020204" pitchFamily="34" charset="-122"/>
                </a:rPr>
                <a:t>Add the slide title here</a:t>
              </a:r>
              <a:endParaRPr lang="zh-CN" altLang="en-US" sz="2000">
                <a:solidFill>
                  <a:srgbClr val="7F7F7F"/>
                </a:solidFill>
                <a:ea typeface="微软雅黑" panose="020B0503020204020204" pitchFamily="34" charset="-122"/>
              </a:endParaRPr>
            </a:p>
          </p:txBody>
        </p:sp>
        <p:sp>
          <p:nvSpPr>
            <p:cNvPr id="21540" name="矩形 77">
              <a:extLst>
                <a:ext uri="{FF2B5EF4-FFF2-40B4-BE49-F238E27FC236}">
                  <a16:creationId xmlns:a16="http://schemas.microsoft.com/office/drawing/2014/main" id="{B0A976AD-073E-4451-94C4-D677FA7B3289}"/>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2">
            <a:extLst>
              <a:ext uri="{FF2B5EF4-FFF2-40B4-BE49-F238E27FC236}">
                <a16:creationId xmlns:a16="http://schemas.microsoft.com/office/drawing/2014/main" id="{7476E623-6BF0-497E-A7FA-33D15BF8C140}"/>
              </a:ext>
            </a:extLst>
          </p:cNvPr>
          <p:cNvGrpSpPr>
            <a:grpSpLocks/>
          </p:cNvGrpSpPr>
          <p:nvPr/>
        </p:nvGrpSpPr>
        <p:grpSpPr bwMode="auto">
          <a:xfrm>
            <a:off x="1035050" y="639763"/>
            <a:ext cx="6861175" cy="4148137"/>
            <a:chOff x="0" y="0"/>
            <a:chExt cx="4531" cy="2740"/>
          </a:xfrm>
        </p:grpSpPr>
        <p:sp>
          <p:nvSpPr>
            <p:cNvPr id="22531" name="Freeform 191">
              <a:extLst>
                <a:ext uri="{FF2B5EF4-FFF2-40B4-BE49-F238E27FC236}">
                  <a16:creationId xmlns:a16="http://schemas.microsoft.com/office/drawing/2014/main" id="{F4E72B60-29CB-424C-A296-82F1045D5A73}"/>
                </a:ext>
              </a:extLst>
            </p:cNvPr>
            <p:cNvSpPr>
              <a:spLocks noChangeArrowheads="1"/>
            </p:cNvSpPr>
            <p:nvPr/>
          </p:nvSpPr>
          <p:spPr bwMode="auto">
            <a:xfrm>
              <a:off x="982" y="264"/>
              <a:ext cx="84" cy="186"/>
            </a:xfrm>
            <a:custGeom>
              <a:avLst/>
              <a:gdLst>
                <a:gd name="T0" fmla="*/ 76 w 84"/>
                <a:gd name="T1" fmla="*/ 8 h 186"/>
                <a:gd name="T2" fmla="*/ 74 w 84"/>
                <a:gd name="T3" fmla="*/ 4 h 186"/>
                <a:gd name="T4" fmla="*/ 74 w 84"/>
                <a:gd name="T5" fmla="*/ 0 h 186"/>
                <a:gd name="T6" fmla="*/ 70 w 84"/>
                <a:gd name="T7" fmla="*/ 0 h 186"/>
                <a:gd name="T8" fmla="*/ 64 w 84"/>
                <a:gd name="T9" fmla="*/ 8 h 186"/>
                <a:gd name="T10" fmla="*/ 50 w 84"/>
                <a:gd name="T11" fmla="*/ 22 h 186"/>
                <a:gd name="T12" fmla="*/ 38 w 84"/>
                <a:gd name="T13" fmla="*/ 30 h 186"/>
                <a:gd name="T14" fmla="*/ 34 w 84"/>
                <a:gd name="T15" fmla="*/ 32 h 186"/>
                <a:gd name="T16" fmla="*/ 2 w 84"/>
                <a:gd name="T17" fmla="*/ 116 h 186"/>
                <a:gd name="T18" fmla="*/ 0 w 84"/>
                <a:gd name="T19" fmla="*/ 148 h 186"/>
                <a:gd name="T20" fmla="*/ 2 w 84"/>
                <a:gd name="T21" fmla="*/ 148 h 186"/>
                <a:gd name="T22" fmla="*/ 6 w 84"/>
                <a:gd name="T23" fmla="*/ 150 h 186"/>
                <a:gd name="T24" fmla="*/ 4 w 84"/>
                <a:gd name="T25" fmla="*/ 158 h 186"/>
                <a:gd name="T26" fmla="*/ 4 w 84"/>
                <a:gd name="T27" fmla="*/ 168 h 186"/>
                <a:gd name="T28" fmla="*/ 6 w 84"/>
                <a:gd name="T29" fmla="*/ 176 h 186"/>
                <a:gd name="T30" fmla="*/ 14 w 84"/>
                <a:gd name="T31" fmla="*/ 178 h 186"/>
                <a:gd name="T32" fmla="*/ 24 w 84"/>
                <a:gd name="T33" fmla="*/ 180 h 186"/>
                <a:gd name="T34" fmla="*/ 28 w 84"/>
                <a:gd name="T35" fmla="*/ 184 h 186"/>
                <a:gd name="T36" fmla="*/ 40 w 84"/>
                <a:gd name="T37" fmla="*/ 186 h 186"/>
                <a:gd name="T38" fmla="*/ 44 w 84"/>
                <a:gd name="T39" fmla="*/ 184 h 186"/>
                <a:gd name="T40" fmla="*/ 48 w 84"/>
                <a:gd name="T41" fmla="*/ 180 h 186"/>
                <a:gd name="T42" fmla="*/ 48 w 84"/>
                <a:gd name="T43" fmla="*/ 174 h 186"/>
                <a:gd name="T44" fmla="*/ 44 w 84"/>
                <a:gd name="T45" fmla="*/ 170 h 186"/>
                <a:gd name="T46" fmla="*/ 40 w 84"/>
                <a:gd name="T47" fmla="*/ 170 h 186"/>
                <a:gd name="T48" fmla="*/ 30 w 84"/>
                <a:gd name="T49" fmla="*/ 154 h 186"/>
                <a:gd name="T50" fmla="*/ 26 w 84"/>
                <a:gd name="T51" fmla="*/ 128 h 186"/>
                <a:gd name="T52" fmla="*/ 34 w 84"/>
                <a:gd name="T53" fmla="*/ 100 h 186"/>
                <a:gd name="T54" fmla="*/ 32 w 84"/>
                <a:gd name="T55" fmla="*/ 96 h 186"/>
                <a:gd name="T56" fmla="*/ 34 w 84"/>
                <a:gd name="T57" fmla="*/ 86 h 186"/>
                <a:gd name="T58" fmla="*/ 40 w 84"/>
                <a:gd name="T59" fmla="*/ 76 h 186"/>
                <a:gd name="T60" fmla="*/ 56 w 84"/>
                <a:gd name="T61" fmla="*/ 50 h 186"/>
                <a:gd name="T62" fmla="*/ 84 w 84"/>
                <a:gd name="T63" fmla="*/ 22 h 18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
                <a:gd name="T97" fmla="*/ 0 h 186"/>
                <a:gd name="T98" fmla="*/ 84 w 84"/>
                <a:gd name="T99" fmla="*/ 186 h 18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 h="186">
                  <a:moveTo>
                    <a:pt x="76" y="8"/>
                  </a:moveTo>
                  <a:lnTo>
                    <a:pt x="76" y="8"/>
                  </a:lnTo>
                  <a:lnTo>
                    <a:pt x="76" y="6"/>
                  </a:lnTo>
                  <a:lnTo>
                    <a:pt x="74" y="4"/>
                  </a:lnTo>
                  <a:lnTo>
                    <a:pt x="74" y="2"/>
                  </a:lnTo>
                  <a:lnTo>
                    <a:pt x="74" y="0"/>
                  </a:lnTo>
                  <a:lnTo>
                    <a:pt x="72" y="0"/>
                  </a:lnTo>
                  <a:lnTo>
                    <a:pt x="70" y="0"/>
                  </a:lnTo>
                  <a:lnTo>
                    <a:pt x="66" y="2"/>
                  </a:lnTo>
                  <a:lnTo>
                    <a:pt x="64" y="8"/>
                  </a:lnTo>
                  <a:lnTo>
                    <a:pt x="56" y="16"/>
                  </a:lnTo>
                  <a:lnTo>
                    <a:pt x="50" y="22"/>
                  </a:lnTo>
                  <a:lnTo>
                    <a:pt x="44" y="28"/>
                  </a:lnTo>
                  <a:lnTo>
                    <a:pt x="38" y="30"/>
                  </a:lnTo>
                  <a:lnTo>
                    <a:pt x="36" y="32"/>
                  </a:lnTo>
                  <a:lnTo>
                    <a:pt x="34" y="32"/>
                  </a:lnTo>
                  <a:lnTo>
                    <a:pt x="8" y="88"/>
                  </a:lnTo>
                  <a:lnTo>
                    <a:pt x="2" y="116"/>
                  </a:lnTo>
                  <a:lnTo>
                    <a:pt x="2" y="124"/>
                  </a:lnTo>
                  <a:lnTo>
                    <a:pt x="0" y="148"/>
                  </a:lnTo>
                  <a:lnTo>
                    <a:pt x="2" y="148"/>
                  </a:lnTo>
                  <a:lnTo>
                    <a:pt x="2" y="148"/>
                  </a:lnTo>
                  <a:lnTo>
                    <a:pt x="4" y="148"/>
                  </a:lnTo>
                  <a:lnTo>
                    <a:pt x="6" y="150"/>
                  </a:lnTo>
                  <a:lnTo>
                    <a:pt x="6" y="154"/>
                  </a:lnTo>
                  <a:lnTo>
                    <a:pt x="4" y="158"/>
                  </a:lnTo>
                  <a:lnTo>
                    <a:pt x="4" y="162"/>
                  </a:lnTo>
                  <a:lnTo>
                    <a:pt x="4" y="168"/>
                  </a:lnTo>
                  <a:lnTo>
                    <a:pt x="4" y="172"/>
                  </a:lnTo>
                  <a:lnTo>
                    <a:pt x="6" y="176"/>
                  </a:lnTo>
                  <a:lnTo>
                    <a:pt x="8" y="178"/>
                  </a:lnTo>
                  <a:lnTo>
                    <a:pt x="14" y="178"/>
                  </a:lnTo>
                  <a:lnTo>
                    <a:pt x="20" y="178"/>
                  </a:lnTo>
                  <a:lnTo>
                    <a:pt x="24" y="180"/>
                  </a:lnTo>
                  <a:lnTo>
                    <a:pt x="26" y="182"/>
                  </a:lnTo>
                  <a:lnTo>
                    <a:pt x="28" y="184"/>
                  </a:lnTo>
                  <a:lnTo>
                    <a:pt x="28" y="184"/>
                  </a:lnTo>
                  <a:lnTo>
                    <a:pt x="40" y="186"/>
                  </a:lnTo>
                  <a:lnTo>
                    <a:pt x="42" y="186"/>
                  </a:lnTo>
                  <a:lnTo>
                    <a:pt x="44" y="184"/>
                  </a:lnTo>
                  <a:lnTo>
                    <a:pt x="46" y="184"/>
                  </a:lnTo>
                  <a:lnTo>
                    <a:pt x="48" y="180"/>
                  </a:lnTo>
                  <a:lnTo>
                    <a:pt x="50" y="178"/>
                  </a:lnTo>
                  <a:lnTo>
                    <a:pt x="48" y="174"/>
                  </a:lnTo>
                  <a:lnTo>
                    <a:pt x="46" y="172"/>
                  </a:lnTo>
                  <a:lnTo>
                    <a:pt x="44" y="170"/>
                  </a:lnTo>
                  <a:lnTo>
                    <a:pt x="40" y="170"/>
                  </a:lnTo>
                  <a:lnTo>
                    <a:pt x="40" y="170"/>
                  </a:lnTo>
                  <a:lnTo>
                    <a:pt x="30" y="158"/>
                  </a:lnTo>
                  <a:lnTo>
                    <a:pt x="30" y="154"/>
                  </a:lnTo>
                  <a:lnTo>
                    <a:pt x="26" y="142"/>
                  </a:lnTo>
                  <a:lnTo>
                    <a:pt x="26" y="128"/>
                  </a:lnTo>
                  <a:lnTo>
                    <a:pt x="26" y="112"/>
                  </a:lnTo>
                  <a:lnTo>
                    <a:pt x="34" y="100"/>
                  </a:lnTo>
                  <a:lnTo>
                    <a:pt x="34" y="98"/>
                  </a:lnTo>
                  <a:lnTo>
                    <a:pt x="32" y="96"/>
                  </a:lnTo>
                  <a:lnTo>
                    <a:pt x="32" y="92"/>
                  </a:lnTo>
                  <a:lnTo>
                    <a:pt x="34" y="86"/>
                  </a:lnTo>
                  <a:lnTo>
                    <a:pt x="36" y="82"/>
                  </a:lnTo>
                  <a:lnTo>
                    <a:pt x="40" y="76"/>
                  </a:lnTo>
                  <a:lnTo>
                    <a:pt x="48" y="66"/>
                  </a:lnTo>
                  <a:lnTo>
                    <a:pt x="56" y="50"/>
                  </a:lnTo>
                  <a:lnTo>
                    <a:pt x="66" y="36"/>
                  </a:lnTo>
                  <a:lnTo>
                    <a:pt x="84" y="22"/>
                  </a:lnTo>
                  <a:lnTo>
                    <a:pt x="76" y="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32" name="Freeform 192">
              <a:extLst>
                <a:ext uri="{FF2B5EF4-FFF2-40B4-BE49-F238E27FC236}">
                  <a16:creationId xmlns:a16="http://schemas.microsoft.com/office/drawing/2014/main" id="{368B770D-4260-4141-B0C5-008096FDE8B1}"/>
                </a:ext>
              </a:extLst>
            </p:cNvPr>
            <p:cNvSpPr>
              <a:spLocks noChangeArrowheads="1"/>
            </p:cNvSpPr>
            <p:nvPr/>
          </p:nvSpPr>
          <p:spPr bwMode="auto">
            <a:xfrm>
              <a:off x="804" y="108"/>
              <a:ext cx="110" cy="70"/>
            </a:xfrm>
            <a:custGeom>
              <a:avLst/>
              <a:gdLst>
                <a:gd name="T0" fmla="*/ 26 w 110"/>
                <a:gd name="T1" fmla="*/ 10 h 70"/>
                <a:gd name="T2" fmla="*/ 26 w 110"/>
                <a:gd name="T3" fmla="*/ 10 h 70"/>
                <a:gd name="T4" fmla="*/ 26 w 110"/>
                <a:gd name="T5" fmla="*/ 12 h 70"/>
                <a:gd name="T6" fmla="*/ 24 w 110"/>
                <a:gd name="T7" fmla="*/ 16 h 70"/>
                <a:gd name="T8" fmla="*/ 22 w 110"/>
                <a:gd name="T9" fmla="*/ 18 h 70"/>
                <a:gd name="T10" fmla="*/ 20 w 110"/>
                <a:gd name="T11" fmla="*/ 20 h 70"/>
                <a:gd name="T12" fmla="*/ 14 w 110"/>
                <a:gd name="T13" fmla="*/ 22 h 70"/>
                <a:gd name="T14" fmla="*/ 10 w 110"/>
                <a:gd name="T15" fmla="*/ 24 h 70"/>
                <a:gd name="T16" fmla="*/ 4 w 110"/>
                <a:gd name="T17" fmla="*/ 24 h 70"/>
                <a:gd name="T18" fmla="*/ 2 w 110"/>
                <a:gd name="T19" fmla="*/ 28 h 70"/>
                <a:gd name="T20" fmla="*/ 0 w 110"/>
                <a:gd name="T21" fmla="*/ 30 h 70"/>
                <a:gd name="T22" fmla="*/ 0 w 110"/>
                <a:gd name="T23" fmla="*/ 32 h 70"/>
                <a:gd name="T24" fmla="*/ 2 w 110"/>
                <a:gd name="T25" fmla="*/ 34 h 70"/>
                <a:gd name="T26" fmla="*/ 8 w 110"/>
                <a:gd name="T27" fmla="*/ 38 h 70"/>
                <a:gd name="T28" fmla="*/ 22 w 110"/>
                <a:gd name="T29" fmla="*/ 42 h 70"/>
                <a:gd name="T30" fmla="*/ 34 w 110"/>
                <a:gd name="T31" fmla="*/ 44 h 70"/>
                <a:gd name="T32" fmla="*/ 46 w 110"/>
                <a:gd name="T33" fmla="*/ 44 h 70"/>
                <a:gd name="T34" fmla="*/ 50 w 110"/>
                <a:gd name="T35" fmla="*/ 44 h 70"/>
                <a:gd name="T36" fmla="*/ 68 w 110"/>
                <a:gd name="T37" fmla="*/ 70 h 70"/>
                <a:gd name="T38" fmla="*/ 86 w 110"/>
                <a:gd name="T39" fmla="*/ 56 h 70"/>
                <a:gd name="T40" fmla="*/ 88 w 110"/>
                <a:gd name="T41" fmla="*/ 44 h 70"/>
                <a:gd name="T42" fmla="*/ 88 w 110"/>
                <a:gd name="T43" fmla="*/ 44 h 70"/>
                <a:gd name="T44" fmla="*/ 92 w 110"/>
                <a:gd name="T45" fmla="*/ 42 h 70"/>
                <a:gd name="T46" fmla="*/ 96 w 110"/>
                <a:gd name="T47" fmla="*/ 40 h 70"/>
                <a:gd name="T48" fmla="*/ 100 w 110"/>
                <a:gd name="T49" fmla="*/ 36 h 70"/>
                <a:gd name="T50" fmla="*/ 104 w 110"/>
                <a:gd name="T51" fmla="*/ 32 h 70"/>
                <a:gd name="T52" fmla="*/ 108 w 110"/>
                <a:gd name="T53" fmla="*/ 28 h 70"/>
                <a:gd name="T54" fmla="*/ 110 w 110"/>
                <a:gd name="T55" fmla="*/ 22 h 70"/>
                <a:gd name="T56" fmla="*/ 110 w 110"/>
                <a:gd name="T57" fmla="*/ 18 h 70"/>
                <a:gd name="T58" fmla="*/ 110 w 110"/>
                <a:gd name="T59" fmla="*/ 16 h 70"/>
                <a:gd name="T60" fmla="*/ 108 w 110"/>
                <a:gd name="T61" fmla="*/ 16 h 70"/>
                <a:gd name="T62" fmla="*/ 106 w 110"/>
                <a:gd name="T63" fmla="*/ 16 h 70"/>
                <a:gd name="T64" fmla="*/ 104 w 110"/>
                <a:gd name="T65" fmla="*/ 18 h 70"/>
                <a:gd name="T66" fmla="*/ 102 w 110"/>
                <a:gd name="T67" fmla="*/ 18 h 70"/>
                <a:gd name="T68" fmla="*/ 100 w 110"/>
                <a:gd name="T69" fmla="*/ 20 h 70"/>
                <a:gd name="T70" fmla="*/ 98 w 110"/>
                <a:gd name="T71" fmla="*/ 22 h 70"/>
                <a:gd name="T72" fmla="*/ 98 w 110"/>
                <a:gd name="T73" fmla="*/ 22 h 70"/>
                <a:gd name="T74" fmla="*/ 80 w 110"/>
                <a:gd name="T75" fmla="*/ 32 h 70"/>
                <a:gd name="T76" fmla="*/ 62 w 110"/>
                <a:gd name="T77" fmla="*/ 30 h 70"/>
                <a:gd name="T78" fmla="*/ 60 w 110"/>
                <a:gd name="T79" fmla="*/ 28 h 70"/>
                <a:gd name="T80" fmla="*/ 58 w 110"/>
                <a:gd name="T81" fmla="*/ 28 h 70"/>
                <a:gd name="T82" fmla="*/ 56 w 110"/>
                <a:gd name="T83" fmla="*/ 24 h 70"/>
                <a:gd name="T84" fmla="*/ 56 w 110"/>
                <a:gd name="T85" fmla="*/ 22 h 70"/>
                <a:gd name="T86" fmla="*/ 56 w 110"/>
                <a:gd name="T87" fmla="*/ 18 h 70"/>
                <a:gd name="T88" fmla="*/ 58 w 110"/>
                <a:gd name="T89" fmla="*/ 14 h 70"/>
                <a:gd name="T90" fmla="*/ 62 w 110"/>
                <a:gd name="T91" fmla="*/ 10 h 70"/>
                <a:gd name="T92" fmla="*/ 64 w 110"/>
                <a:gd name="T93" fmla="*/ 6 h 70"/>
                <a:gd name="T94" fmla="*/ 66 w 110"/>
                <a:gd name="T95" fmla="*/ 4 h 70"/>
                <a:gd name="T96" fmla="*/ 66 w 110"/>
                <a:gd name="T97" fmla="*/ 4 h 70"/>
                <a:gd name="T98" fmla="*/ 62 w 110"/>
                <a:gd name="T99" fmla="*/ 2 h 70"/>
                <a:gd name="T100" fmla="*/ 54 w 110"/>
                <a:gd name="T101" fmla="*/ 2 h 70"/>
                <a:gd name="T102" fmla="*/ 44 w 110"/>
                <a:gd name="T103" fmla="*/ 0 h 70"/>
                <a:gd name="T104" fmla="*/ 34 w 110"/>
                <a:gd name="T105" fmla="*/ 4 h 70"/>
                <a:gd name="T106" fmla="*/ 26 w 110"/>
                <a:gd name="T107" fmla="*/ 10 h 7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10"/>
                <a:gd name="T163" fmla="*/ 0 h 70"/>
                <a:gd name="T164" fmla="*/ 110 w 110"/>
                <a:gd name="T165" fmla="*/ 70 h 7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10" h="70">
                  <a:moveTo>
                    <a:pt x="26" y="10"/>
                  </a:moveTo>
                  <a:lnTo>
                    <a:pt x="26" y="10"/>
                  </a:lnTo>
                  <a:lnTo>
                    <a:pt x="26" y="12"/>
                  </a:lnTo>
                  <a:lnTo>
                    <a:pt x="24" y="16"/>
                  </a:lnTo>
                  <a:lnTo>
                    <a:pt x="22" y="18"/>
                  </a:lnTo>
                  <a:lnTo>
                    <a:pt x="20" y="20"/>
                  </a:lnTo>
                  <a:lnTo>
                    <a:pt x="14" y="22"/>
                  </a:lnTo>
                  <a:lnTo>
                    <a:pt x="10" y="24"/>
                  </a:lnTo>
                  <a:lnTo>
                    <a:pt x="4" y="24"/>
                  </a:lnTo>
                  <a:lnTo>
                    <a:pt x="2" y="28"/>
                  </a:lnTo>
                  <a:lnTo>
                    <a:pt x="0" y="30"/>
                  </a:lnTo>
                  <a:lnTo>
                    <a:pt x="0" y="32"/>
                  </a:lnTo>
                  <a:lnTo>
                    <a:pt x="2" y="34"/>
                  </a:lnTo>
                  <a:lnTo>
                    <a:pt x="8" y="38"/>
                  </a:lnTo>
                  <a:lnTo>
                    <a:pt x="22" y="42"/>
                  </a:lnTo>
                  <a:lnTo>
                    <a:pt x="34" y="44"/>
                  </a:lnTo>
                  <a:lnTo>
                    <a:pt x="46" y="44"/>
                  </a:lnTo>
                  <a:lnTo>
                    <a:pt x="50" y="44"/>
                  </a:lnTo>
                  <a:lnTo>
                    <a:pt x="68" y="70"/>
                  </a:lnTo>
                  <a:lnTo>
                    <a:pt x="86" y="56"/>
                  </a:lnTo>
                  <a:lnTo>
                    <a:pt x="88" y="44"/>
                  </a:lnTo>
                  <a:lnTo>
                    <a:pt x="88" y="44"/>
                  </a:lnTo>
                  <a:lnTo>
                    <a:pt x="92" y="42"/>
                  </a:lnTo>
                  <a:lnTo>
                    <a:pt x="96" y="40"/>
                  </a:lnTo>
                  <a:lnTo>
                    <a:pt x="100" y="36"/>
                  </a:lnTo>
                  <a:lnTo>
                    <a:pt x="104" y="32"/>
                  </a:lnTo>
                  <a:lnTo>
                    <a:pt x="108" y="28"/>
                  </a:lnTo>
                  <a:lnTo>
                    <a:pt x="110" y="22"/>
                  </a:lnTo>
                  <a:lnTo>
                    <a:pt x="110" y="18"/>
                  </a:lnTo>
                  <a:lnTo>
                    <a:pt x="110" y="16"/>
                  </a:lnTo>
                  <a:lnTo>
                    <a:pt x="108" y="16"/>
                  </a:lnTo>
                  <a:lnTo>
                    <a:pt x="106" y="16"/>
                  </a:lnTo>
                  <a:lnTo>
                    <a:pt x="104" y="18"/>
                  </a:lnTo>
                  <a:lnTo>
                    <a:pt x="102" y="18"/>
                  </a:lnTo>
                  <a:lnTo>
                    <a:pt x="100" y="20"/>
                  </a:lnTo>
                  <a:lnTo>
                    <a:pt x="98" y="22"/>
                  </a:lnTo>
                  <a:lnTo>
                    <a:pt x="98" y="22"/>
                  </a:lnTo>
                  <a:lnTo>
                    <a:pt x="80" y="32"/>
                  </a:lnTo>
                  <a:lnTo>
                    <a:pt x="62" y="30"/>
                  </a:lnTo>
                  <a:lnTo>
                    <a:pt x="60" y="28"/>
                  </a:lnTo>
                  <a:lnTo>
                    <a:pt x="58" y="28"/>
                  </a:lnTo>
                  <a:lnTo>
                    <a:pt x="56" y="24"/>
                  </a:lnTo>
                  <a:lnTo>
                    <a:pt x="56" y="22"/>
                  </a:lnTo>
                  <a:lnTo>
                    <a:pt x="56" y="18"/>
                  </a:lnTo>
                  <a:lnTo>
                    <a:pt x="58" y="14"/>
                  </a:lnTo>
                  <a:lnTo>
                    <a:pt x="62" y="10"/>
                  </a:lnTo>
                  <a:lnTo>
                    <a:pt x="64" y="6"/>
                  </a:lnTo>
                  <a:lnTo>
                    <a:pt x="66" y="4"/>
                  </a:lnTo>
                  <a:lnTo>
                    <a:pt x="66" y="4"/>
                  </a:lnTo>
                  <a:lnTo>
                    <a:pt x="62" y="2"/>
                  </a:lnTo>
                  <a:lnTo>
                    <a:pt x="54" y="2"/>
                  </a:lnTo>
                  <a:lnTo>
                    <a:pt x="44" y="0"/>
                  </a:lnTo>
                  <a:lnTo>
                    <a:pt x="34" y="4"/>
                  </a:lnTo>
                  <a:lnTo>
                    <a:pt x="26" y="1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33" name="Freeform 193">
              <a:extLst>
                <a:ext uri="{FF2B5EF4-FFF2-40B4-BE49-F238E27FC236}">
                  <a16:creationId xmlns:a16="http://schemas.microsoft.com/office/drawing/2014/main" id="{036069CB-0012-4CDD-88FC-4ED2CB936793}"/>
                </a:ext>
              </a:extLst>
            </p:cNvPr>
            <p:cNvSpPr>
              <a:spLocks noChangeArrowheads="1"/>
            </p:cNvSpPr>
            <p:nvPr/>
          </p:nvSpPr>
          <p:spPr bwMode="auto">
            <a:xfrm>
              <a:off x="434" y="124"/>
              <a:ext cx="110" cy="220"/>
            </a:xfrm>
            <a:custGeom>
              <a:avLst/>
              <a:gdLst>
                <a:gd name="T0" fmla="*/ 44 w 110"/>
                <a:gd name="T1" fmla="*/ 20 h 220"/>
                <a:gd name="T2" fmla="*/ 40 w 110"/>
                <a:gd name="T3" fmla="*/ 20 h 220"/>
                <a:gd name="T4" fmla="*/ 36 w 110"/>
                <a:gd name="T5" fmla="*/ 20 h 220"/>
                <a:gd name="T6" fmla="*/ 34 w 110"/>
                <a:gd name="T7" fmla="*/ 26 h 220"/>
                <a:gd name="T8" fmla="*/ 32 w 110"/>
                <a:gd name="T9" fmla="*/ 32 h 220"/>
                <a:gd name="T10" fmla="*/ 28 w 110"/>
                <a:gd name="T11" fmla="*/ 34 h 220"/>
                <a:gd name="T12" fmla="*/ 24 w 110"/>
                <a:gd name="T13" fmla="*/ 34 h 220"/>
                <a:gd name="T14" fmla="*/ 24 w 110"/>
                <a:gd name="T15" fmla="*/ 34 h 220"/>
                <a:gd name="T16" fmla="*/ 20 w 110"/>
                <a:gd name="T17" fmla="*/ 26 h 220"/>
                <a:gd name="T18" fmla="*/ 12 w 110"/>
                <a:gd name="T19" fmla="*/ 18 h 220"/>
                <a:gd name="T20" fmla="*/ 2 w 110"/>
                <a:gd name="T21" fmla="*/ 16 h 220"/>
                <a:gd name="T22" fmla="*/ 0 w 110"/>
                <a:gd name="T23" fmla="*/ 60 h 220"/>
                <a:gd name="T24" fmla="*/ 4 w 110"/>
                <a:gd name="T25" fmla="*/ 72 h 220"/>
                <a:gd name="T26" fmla="*/ 14 w 110"/>
                <a:gd name="T27" fmla="*/ 94 h 220"/>
                <a:gd name="T28" fmla="*/ 42 w 110"/>
                <a:gd name="T29" fmla="*/ 106 h 220"/>
                <a:gd name="T30" fmla="*/ 58 w 110"/>
                <a:gd name="T31" fmla="*/ 94 h 220"/>
                <a:gd name="T32" fmla="*/ 60 w 110"/>
                <a:gd name="T33" fmla="*/ 96 h 220"/>
                <a:gd name="T34" fmla="*/ 66 w 110"/>
                <a:gd name="T35" fmla="*/ 100 h 220"/>
                <a:gd name="T36" fmla="*/ 68 w 110"/>
                <a:gd name="T37" fmla="*/ 106 h 220"/>
                <a:gd name="T38" fmla="*/ 62 w 110"/>
                <a:gd name="T39" fmla="*/ 114 h 220"/>
                <a:gd name="T40" fmla="*/ 46 w 110"/>
                <a:gd name="T41" fmla="*/ 126 h 220"/>
                <a:gd name="T42" fmla="*/ 38 w 110"/>
                <a:gd name="T43" fmla="*/ 130 h 220"/>
                <a:gd name="T44" fmla="*/ 36 w 110"/>
                <a:gd name="T45" fmla="*/ 144 h 220"/>
                <a:gd name="T46" fmla="*/ 36 w 110"/>
                <a:gd name="T47" fmla="*/ 166 h 220"/>
                <a:gd name="T48" fmla="*/ 38 w 110"/>
                <a:gd name="T49" fmla="*/ 170 h 220"/>
                <a:gd name="T50" fmla="*/ 42 w 110"/>
                <a:gd name="T51" fmla="*/ 182 h 220"/>
                <a:gd name="T52" fmla="*/ 48 w 110"/>
                <a:gd name="T53" fmla="*/ 192 h 220"/>
                <a:gd name="T54" fmla="*/ 56 w 110"/>
                <a:gd name="T55" fmla="*/ 202 h 220"/>
                <a:gd name="T56" fmla="*/ 62 w 110"/>
                <a:gd name="T57" fmla="*/ 212 h 220"/>
                <a:gd name="T58" fmla="*/ 66 w 110"/>
                <a:gd name="T59" fmla="*/ 220 h 220"/>
                <a:gd name="T60" fmla="*/ 74 w 110"/>
                <a:gd name="T61" fmla="*/ 212 h 220"/>
                <a:gd name="T62" fmla="*/ 90 w 110"/>
                <a:gd name="T63" fmla="*/ 154 h 220"/>
                <a:gd name="T64" fmla="*/ 104 w 110"/>
                <a:gd name="T65" fmla="*/ 98 h 220"/>
                <a:gd name="T66" fmla="*/ 108 w 110"/>
                <a:gd name="T67" fmla="*/ 88 h 220"/>
                <a:gd name="T68" fmla="*/ 108 w 110"/>
                <a:gd name="T69" fmla="*/ 66 h 220"/>
                <a:gd name="T70" fmla="*/ 102 w 110"/>
                <a:gd name="T71" fmla="*/ 22 h 220"/>
                <a:gd name="T72" fmla="*/ 70 w 110"/>
                <a:gd name="T73" fmla="*/ 2 h 220"/>
                <a:gd name="T74" fmla="*/ 64 w 110"/>
                <a:gd name="T75" fmla="*/ 4 h 220"/>
                <a:gd name="T76" fmla="*/ 58 w 110"/>
                <a:gd name="T77" fmla="*/ 8 h 220"/>
                <a:gd name="T78" fmla="*/ 58 w 110"/>
                <a:gd name="T79" fmla="*/ 14 h 220"/>
                <a:gd name="T80" fmla="*/ 56 w 110"/>
                <a:gd name="T81" fmla="*/ 24 h 220"/>
                <a:gd name="T82" fmla="*/ 54 w 110"/>
                <a:gd name="T83" fmla="*/ 30 h 220"/>
                <a:gd name="T84" fmla="*/ 44 w 110"/>
                <a:gd name="T85" fmla="*/ 22 h 22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0"/>
                <a:gd name="T130" fmla="*/ 0 h 220"/>
                <a:gd name="T131" fmla="*/ 110 w 110"/>
                <a:gd name="T132" fmla="*/ 220 h 22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0" h="220">
                  <a:moveTo>
                    <a:pt x="44" y="22"/>
                  </a:moveTo>
                  <a:lnTo>
                    <a:pt x="44" y="20"/>
                  </a:lnTo>
                  <a:lnTo>
                    <a:pt x="42" y="20"/>
                  </a:lnTo>
                  <a:lnTo>
                    <a:pt x="40" y="20"/>
                  </a:lnTo>
                  <a:lnTo>
                    <a:pt x="38" y="20"/>
                  </a:lnTo>
                  <a:lnTo>
                    <a:pt x="36" y="20"/>
                  </a:lnTo>
                  <a:lnTo>
                    <a:pt x="34" y="22"/>
                  </a:lnTo>
                  <a:lnTo>
                    <a:pt x="34" y="26"/>
                  </a:lnTo>
                  <a:lnTo>
                    <a:pt x="34" y="28"/>
                  </a:lnTo>
                  <a:lnTo>
                    <a:pt x="32" y="32"/>
                  </a:lnTo>
                  <a:lnTo>
                    <a:pt x="32" y="34"/>
                  </a:lnTo>
                  <a:lnTo>
                    <a:pt x="28" y="34"/>
                  </a:lnTo>
                  <a:lnTo>
                    <a:pt x="26" y="34"/>
                  </a:lnTo>
                  <a:lnTo>
                    <a:pt x="24" y="34"/>
                  </a:lnTo>
                  <a:lnTo>
                    <a:pt x="24" y="34"/>
                  </a:lnTo>
                  <a:lnTo>
                    <a:pt x="24" y="34"/>
                  </a:lnTo>
                  <a:lnTo>
                    <a:pt x="22" y="30"/>
                  </a:lnTo>
                  <a:lnTo>
                    <a:pt x="20" y="26"/>
                  </a:lnTo>
                  <a:lnTo>
                    <a:pt x="16" y="22"/>
                  </a:lnTo>
                  <a:lnTo>
                    <a:pt x="12" y="18"/>
                  </a:lnTo>
                  <a:lnTo>
                    <a:pt x="8" y="16"/>
                  </a:lnTo>
                  <a:lnTo>
                    <a:pt x="2" y="16"/>
                  </a:lnTo>
                  <a:lnTo>
                    <a:pt x="0" y="36"/>
                  </a:lnTo>
                  <a:lnTo>
                    <a:pt x="0" y="60"/>
                  </a:lnTo>
                  <a:lnTo>
                    <a:pt x="0" y="64"/>
                  </a:lnTo>
                  <a:lnTo>
                    <a:pt x="4" y="72"/>
                  </a:lnTo>
                  <a:lnTo>
                    <a:pt x="8" y="84"/>
                  </a:lnTo>
                  <a:lnTo>
                    <a:pt x="14" y="94"/>
                  </a:lnTo>
                  <a:lnTo>
                    <a:pt x="28" y="114"/>
                  </a:lnTo>
                  <a:lnTo>
                    <a:pt x="42" y="106"/>
                  </a:lnTo>
                  <a:lnTo>
                    <a:pt x="44" y="94"/>
                  </a:lnTo>
                  <a:lnTo>
                    <a:pt x="58" y="94"/>
                  </a:lnTo>
                  <a:lnTo>
                    <a:pt x="58" y="96"/>
                  </a:lnTo>
                  <a:lnTo>
                    <a:pt x="60" y="96"/>
                  </a:lnTo>
                  <a:lnTo>
                    <a:pt x="64" y="98"/>
                  </a:lnTo>
                  <a:lnTo>
                    <a:pt x="66" y="100"/>
                  </a:lnTo>
                  <a:lnTo>
                    <a:pt x="68" y="104"/>
                  </a:lnTo>
                  <a:lnTo>
                    <a:pt x="68" y="106"/>
                  </a:lnTo>
                  <a:lnTo>
                    <a:pt x="66" y="110"/>
                  </a:lnTo>
                  <a:lnTo>
                    <a:pt x="62" y="114"/>
                  </a:lnTo>
                  <a:lnTo>
                    <a:pt x="54" y="122"/>
                  </a:lnTo>
                  <a:lnTo>
                    <a:pt x="46" y="126"/>
                  </a:lnTo>
                  <a:lnTo>
                    <a:pt x="40" y="128"/>
                  </a:lnTo>
                  <a:lnTo>
                    <a:pt x="38" y="130"/>
                  </a:lnTo>
                  <a:lnTo>
                    <a:pt x="36" y="132"/>
                  </a:lnTo>
                  <a:lnTo>
                    <a:pt x="36" y="144"/>
                  </a:lnTo>
                  <a:lnTo>
                    <a:pt x="46" y="152"/>
                  </a:lnTo>
                  <a:lnTo>
                    <a:pt x="36" y="166"/>
                  </a:lnTo>
                  <a:lnTo>
                    <a:pt x="36" y="166"/>
                  </a:lnTo>
                  <a:lnTo>
                    <a:pt x="38" y="170"/>
                  </a:lnTo>
                  <a:lnTo>
                    <a:pt x="40" y="176"/>
                  </a:lnTo>
                  <a:lnTo>
                    <a:pt x="42" y="182"/>
                  </a:lnTo>
                  <a:lnTo>
                    <a:pt x="44" y="188"/>
                  </a:lnTo>
                  <a:lnTo>
                    <a:pt x="48" y="192"/>
                  </a:lnTo>
                  <a:lnTo>
                    <a:pt x="52" y="196"/>
                  </a:lnTo>
                  <a:lnTo>
                    <a:pt x="56" y="202"/>
                  </a:lnTo>
                  <a:lnTo>
                    <a:pt x="58" y="208"/>
                  </a:lnTo>
                  <a:lnTo>
                    <a:pt x="62" y="212"/>
                  </a:lnTo>
                  <a:lnTo>
                    <a:pt x="64" y="216"/>
                  </a:lnTo>
                  <a:lnTo>
                    <a:pt x="66" y="220"/>
                  </a:lnTo>
                  <a:lnTo>
                    <a:pt x="66" y="220"/>
                  </a:lnTo>
                  <a:lnTo>
                    <a:pt x="74" y="212"/>
                  </a:lnTo>
                  <a:lnTo>
                    <a:pt x="84" y="172"/>
                  </a:lnTo>
                  <a:lnTo>
                    <a:pt x="90" y="154"/>
                  </a:lnTo>
                  <a:lnTo>
                    <a:pt x="94" y="132"/>
                  </a:lnTo>
                  <a:lnTo>
                    <a:pt x="104" y="98"/>
                  </a:lnTo>
                  <a:lnTo>
                    <a:pt x="106" y="96"/>
                  </a:lnTo>
                  <a:lnTo>
                    <a:pt x="108" y="88"/>
                  </a:lnTo>
                  <a:lnTo>
                    <a:pt x="110" y="76"/>
                  </a:lnTo>
                  <a:lnTo>
                    <a:pt x="108" y="66"/>
                  </a:lnTo>
                  <a:lnTo>
                    <a:pt x="98" y="46"/>
                  </a:lnTo>
                  <a:lnTo>
                    <a:pt x="102" y="22"/>
                  </a:lnTo>
                  <a:lnTo>
                    <a:pt x="70" y="0"/>
                  </a:lnTo>
                  <a:lnTo>
                    <a:pt x="70" y="2"/>
                  </a:lnTo>
                  <a:lnTo>
                    <a:pt x="66" y="2"/>
                  </a:lnTo>
                  <a:lnTo>
                    <a:pt x="64" y="4"/>
                  </a:lnTo>
                  <a:lnTo>
                    <a:pt x="60" y="6"/>
                  </a:lnTo>
                  <a:lnTo>
                    <a:pt x="58" y="8"/>
                  </a:lnTo>
                  <a:lnTo>
                    <a:pt x="58" y="10"/>
                  </a:lnTo>
                  <a:lnTo>
                    <a:pt x="58" y="14"/>
                  </a:lnTo>
                  <a:lnTo>
                    <a:pt x="58" y="18"/>
                  </a:lnTo>
                  <a:lnTo>
                    <a:pt x="56" y="24"/>
                  </a:lnTo>
                  <a:lnTo>
                    <a:pt x="56" y="26"/>
                  </a:lnTo>
                  <a:lnTo>
                    <a:pt x="54" y="30"/>
                  </a:lnTo>
                  <a:lnTo>
                    <a:pt x="54" y="30"/>
                  </a:lnTo>
                  <a:lnTo>
                    <a:pt x="44" y="2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34" name="Freeform 194">
              <a:extLst>
                <a:ext uri="{FF2B5EF4-FFF2-40B4-BE49-F238E27FC236}">
                  <a16:creationId xmlns:a16="http://schemas.microsoft.com/office/drawing/2014/main" id="{E996D1B2-E339-4E67-835F-32059E78367C}"/>
                </a:ext>
              </a:extLst>
            </p:cNvPr>
            <p:cNvSpPr>
              <a:spLocks noChangeArrowheads="1"/>
            </p:cNvSpPr>
            <p:nvPr/>
          </p:nvSpPr>
          <p:spPr bwMode="auto">
            <a:xfrm>
              <a:off x="522" y="84"/>
              <a:ext cx="122" cy="94"/>
            </a:xfrm>
            <a:custGeom>
              <a:avLst/>
              <a:gdLst>
                <a:gd name="T0" fmla="*/ 22 w 122"/>
                <a:gd name="T1" fmla="*/ 0 h 94"/>
                <a:gd name="T2" fmla="*/ 14 w 122"/>
                <a:gd name="T3" fmla="*/ 20 h 94"/>
                <a:gd name="T4" fmla="*/ 0 w 122"/>
                <a:gd name="T5" fmla="*/ 32 h 94"/>
                <a:gd name="T6" fmla="*/ 0 w 122"/>
                <a:gd name="T7" fmla="*/ 32 h 94"/>
                <a:gd name="T8" fmla="*/ 2 w 122"/>
                <a:gd name="T9" fmla="*/ 36 h 94"/>
                <a:gd name="T10" fmla="*/ 4 w 122"/>
                <a:gd name="T11" fmla="*/ 40 h 94"/>
                <a:gd name="T12" fmla="*/ 6 w 122"/>
                <a:gd name="T13" fmla="*/ 46 h 94"/>
                <a:gd name="T14" fmla="*/ 10 w 122"/>
                <a:gd name="T15" fmla="*/ 50 h 94"/>
                <a:gd name="T16" fmla="*/ 12 w 122"/>
                <a:gd name="T17" fmla="*/ 52 h 94"/>
                <a:gd name="T18" fmla="*/ 14 w 122"/>
                <a:gd name="T19" fmla="*/ 54 h 94"/>
                <a:gd name="T20" fmla="*/ 18 w 122"/>
                <a:gd name="T21" fmla="*/ 54 h 94"/>
                <a:gd name="T22" fmla="*/ 22 w 122"/>
                <a:gd name="T23" fmla="*/ 56 h 94"/>
                <a:gd name="T24" fmla="*/ 26 w 122"/>
                <a:gd name="T25" fmla="*/ 56 h 94"/>
                <a:gd name="T26" fmla="*/ 28 w 122"/>
                <a:gd name="T27" fmla="*/ 56 h 94"/>
                <a:gd name="T28" fmla="*/ 30 w 122"/>
                <a:gd name="T29" fmla="*/ 58 h 94"/>
                <a:gd name="T30" fmla="*/ 32 w 122"/>
                <a:gd name="T31" fmla="*/ 60 h 94"/>
                <a:gd name="T32" fmla="*/ 30 w 122"/>
                <a:gd name="T33" fmla="*/ 62 h 94"/>
                <a:gd name="T34" fmla="*/ 28 w 122"/>
                <a:gd name="T35" fmla="*/ 66 h 94"/>
                <a:gd name="T36" fmla="*/ 24 w 122"/>
                <a:gd name="T37" fmla="*/ 70 h 94"/>
                <a:gd name="T38" fmla="*/ 24 w 122"/>
                <a:gd name="T39" fmla="*/ 74 h 94"/>
                <a:gd name="T40" fmla="*/ 26 w 122"/>
                <a:gd name="T41" fmla="*/ 80 h 94"/>
                <a:gd name="T42" fmla="*/ 28 w 122"/>
                <a:gd name="T43" fmla="*/ 82 h 94"/>
                <a:gd name="T44" fmla="*/ 32 w 122"/>
                <a:gd name="T45" fmla="*/ 86 h 94"/>
                <a:gd name="T46" fmla="*/ 36 w 122"/>
                <a:gd name="T47" fmla="*/ 88 h 94"/>
                <a:gd name="T48" fmla="*/ 40 w 122"/>
                <a:gd name="T49" fmla="*/ 88 h 94"/>
                <a:gd name="T50" fmla="*/ 50 w 122"/>
                <a:gd name="T51" fmla="*/ 88 h 94"/>
                <a:gd name="T52" fmla="*/ 64 w 122"/>
                <a:gd name="T53" fmla="*/ 88 h 94"/>
                <a:gd name="T54" fmla="*/ 80 w 122"/>
                <a:gd name="T55" fmla="*/ 94 h 94"/>
                <a:gd name="T56" fmla="*/ 122 w 122"/>
                <a:gd name="T57" fmla="*/ 42 h 94"/>
                <a:gd name="T58" fmla="*/ 114 w 122"/>
                <a:gd name="T59" fmla="*/ 24 h 94"/>
                <a:gd name="T60" fmla="*/ 92 w 122"/>
                <a:gd name="T61" fmla="*/ 20 h 94"/>
                <a:gd name="T62" fmla="*/ 56 w 122"/>
                <a:gd name="T63" fmla="*/ 0 h 94"/>
                <a:gd name="T64" fmla="*/ 54 w 122"/>
                <a:gd name="T65" fmla="*/ 12 h 94"/>
                <a:gd name="T66" fmla="*/ 40 w 122"/>
                <a:gd name="T67" fmla="*/ 10 h 94"/>
                <a:gd name="T68" fmla="*/ 22 w 122"/>
                <a:gd name="T69" fmla="*/ 0 h 9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2"/>
                <a:gd name="T106" fmla="*/ 0 h 94"/>
                <a:gd name="T107" fmla="*/ 122 w 122"/>
                <a:gd name="T108" fmla="*/ 94 h 9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2" h="94">
                  <a:moveTo>
                    <a:pt x="22" y="0"/>
                  </a:moveTo>
                  <a:lnTo>
                    <a:pt x="14" y="20"/>
                  </a:lnTo>
                  <a:lnTo>
                    <a:pt x="0" y="32"/>
                  </a:lnTo>
                  <a:lnTo>
                    <a:pt x="0" y="32"/>
                  </a:lnTo>
                  <a:lnTo>
                    <a:pt x="2" y="36"/>
                  </a:lnTo>
                  <a:lnTo>
                    <a:pt x="4" y="40"/>
                  </a:lnTo>
                  <a:lnTo>
                    <a:pt x="6" y="46"/>
                  </a:lnTo>
                  <a:lnTo>
                    <a:pt x="10" y="50"/>
                  </a:lnTo>
                  <a:lnTo>
                    <a:pt x="12" y="52"/>
                  </a:lnTo>
                  <a:lnTo>
                    <a:pt x="14" y="54"/>
                  </a:lnTo>
                  <a:lnTo>
                    <a:pt x="18" y="54"/>
                  </a:lnTo>
                  <a:lnTo>
                    <a:pt x="22" y="56"/>
                  </a:lnTo>
                  <a:lnTo>
                    <a:pt x="26" y="56"/>
                  </a:lnTo>
                  <a:lnTo>
                    <a:pt x="28" y="56"/>
                  </a:lnTo>
                  <a:lnTo>
                    <a:pt x="30" y="58"/>
                  </a:lnTo>
                  <a:lnTo>
                    <a:pt x="32" y="60"/>
                  </a:lnTo>
                  <a:lnTo>
                    <a:pt x="30" y="62"/>
                  </a:lnTo>
                  <a:lnTo>
                    <a:pt x="28" y="66"/>
                  </a:lnTo>
                  <a:lnTo>
                    <a:pt x="24" y="70"/>
                  </a:lnTo>
                  <a:lnTo>
                    <a:pt x="24" y="74"/>
                  </a:lnTo>
                  <a:lnTo>
                    <a:pt x="26" y="80"/>
                  </a:lnTo>
                  <a:lnTo>
                    <a:pt x="28" y="82"/>
                  </a:lnTo>
                  <a:lnTo>
                    <a:pt x="32" y="86"/>
                  </a:lnTo>
                  <a:lnTo>
                    <a:pt x="36" y="88"/>
                  </a:lnTo>
                  <a:lnTo>
                    <a:pt x="40" y="88"/>
                  </a:lnTo>
                  <a:lnTo>
                    <a:pt x="50" y="88"/>
                  </a:lnTo>
                  <a:lnTo>
                    <a:pt x="64" y="88"/>
                  </a:lnTo>
                  <a:lnTo>
                    <a:pt x="80" y="94"/>
                  </a:lnTo>
                  <a:lnTo>
                    <a:pt x="122" y="42"/>
                  </a:lnTo>
                  <a:lnTo>
                    <a:pt x="114" y="24"/>
                  </a:lnTo>
                  <a:lnTo>
                    <a:pt x="92" y="20"/>
                  </a:lnTo>
                  <a:lnTo>
                    <a:pt x="56" y="0"/>
                  </a:lnTo>
                  <a:lnTo>
                    <a:pt x="54" y="12"/>
                  </a:lnTo>
                  <a:lnTo>
                    <a:pt x="40" y="10"/>
                  </a:lnTo>
                  <a:lnTo>
                    <a:pt x="22"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35" name="Freeform 195">
              <a:extLst>
                <a:ext uri="{FF2B5EF4-FFF2-40B4-BE49-F238E27FC236}">
                  <a16:creationId xmlns:a16="http://schemas.microsoft.com/office/drawing/2014/main" id="{BF637F4D-C40E-4223-A337-87035AC387C5}"/>
                </a:ext>
              </a:extLst>
            </p:cNvPr>
            <p:cNvSpPr>
              <a:spLocks noChangeArrowheads="1"/>
            </p:cNvSpPr>
            <p:nvPr/>
          </p:nvSpPr>
          <p:spPr bwMode="auto">
            <a:xfrm>
              <a:off x="550" y="248"/>
              <a:ext cx="46" cy="46"/>
            </a:xfrm>
            <a:custGeom>
              <a:avLst/>
              <a:gdLst>
                <a:gd name="T0" fmla="*/ 28 w 46"/>
                <a:gd name="T1" fmla="*/ 8 h 46"/>
                <a:gd name="T2" fmla="*/ 28 w 46"/>
                <a:gd name="T3" fmla="*/ 6 h 46"/>
                <a:gd name="T4" fmla="*/ 26 w 46"/>
                <a:gd name="T5" fmla="*/ 4 h 46"/>
                <a:gd name="T6" fmla="*/ 22 w 46"/>
                <a:gd name="T7" fmla="*/ 2 h 46"/>
                <a:gd name="T8" fmla="*/ 20 w 46"/>
                <a:gd name="T9" fmla="*/ 0 h 46"/>
                <a:gd name="T10" fmla="*/ 16 w 46"/>
                <a:gd name="T11" fmla="*/ 0 h 46"/>
                <a:gd name="T12" fmla="*/ 12 w 46"/>
                <a:gd name="T13" fmla="*/ 0 h 46"/>
                <a:gd name="T14" fmla="*/ 10 w 46"/>
                <a:gd name="T15" fmla="*/ 0 h 46"/>
                <a:gd name="T16" fmla="*/ 8 w 46"/>
                <a:gd name="T17" fmla="*/ 4 h 46"/>
                <a:gd name="T18" fmla="*/ 4 w 46"/>
                <a:gd name="T19" fmla="*/ 8 h 46"/>
                <a:gd name="T20" fmla="*/ 2 w 46"/>
                <a:gd name="T21" fmla="*/ 12 h 46"/>
                <a:gd name="T22" fmla="*/ 2 w 46"/>
                <a:gd name="T23" fmla="*/ 16 h 46"/>
                <a:gd name="T24" fmla="*/ 0 w 46"/>
                <a:gd name="T25" fmla="*/ 20 h 46"/>
                <a:gd name="T26" fmla="*/ 2 w 46"/>
                <a:gd name="T27" fmla="*/ 24 h 46"/>
                <a:gd name="T28" fmla="*/ 4 w 46"/>
                <a:gd name="T29" fmla="*/ 26 h 46"/>
                <a:gd name="T30" fmla="*/ 8 w 46"/>
                <a:gd name="T31" fmla="*/ 30 h 46"/>
                <a:gd name="T32" fmla="*/ 12 w 46"/>
                <a:gd name="T33" fmla="*/ 34 h 46"/>
                <a:gd name="T34" fmla="*/ 16 w 46"/>
                <a:gd name="T35" fmla="*/ 36 h 46"/>
                <a:gd name="T36" fmla="*/ 20 w 46"/>
                <a:gd name="T37" fmla="*/ 40 h 46"/>
                <a:gd name="T38" fmla="*/ 24 w 46"/>
                <a:gd name="T39" fmla="*/ 42 h 46"/>
                <a:gd name="T40" fmla="*/ 28 w 46"/>
                <a:gd name="T41" fmla="*/ 44 h 46"/>
                <a:gd name="T42" fmla="*/ 28 w 46"/>
                <a:gd name="T43" fmla="*/ 46 h 46"/>
                <a:gd name="T44" fmla="*/ 28 w 46"/>
                <a:gd name="T45" fmla="*/ 44 h 46"/>
                <a:gd name="T46" fmla="*/ 32 w 46"/>
                <a:gd name="T47" fmla="*/ 44 h 46"/>
                <a:gd name="T48" fmla="*/ 36 w 46"/>
                <a:gd name="T49" fmla="*/ 40 h 46"/>
                <a:gd name="T50" fmla="*/ 40 w 46"/>
                <a:gd name="T51" fmla="*/ 38 h 46"/>
                <a:gd name="T52" fmla="*/ 42 w 46"/>
                <a:gd name="T53" fmla="*/ 34 h 46"/>
                <a:gd name="T54" fmla="*/ 46 w 46"/>
                <a:gd name="T55" fmla="*/ 32 h 46"/>
                <a:gd name="T56" fmla="*/ 46 w 46"/>
                <a:gd name="T57" fmla="*/ 28 h 46"/>
                <a:gd name="T58" fmla="*/ 46 w 46"/>
                <a:gd name="T59" fmla="*/ 24 h 46"/>
                <a:gd name="T60" fmla="*/ 42 w 46"/>
                <a:gd name="T61" fmla="*/ 20 h 46"/>
                <a:gd name="T62" fmla="*/ 38 w 46"/>
                <a:gd name="T63" fmla="*/ 16 h 46"/>
                <a:gd name="T64" fmla="*/ 34 w 46"/>
                <a:gd name="T65" fmla="*/ 12 h 46"/>
                <a:gd name="T66" fmla="*/ 32 w 46"/>
                <a:gd name="T67" fmla="*/ 10 h 46"/>
                <a:gd name="T68" fmla="*/ 28 w 46"/>
                <a:gd name="T69" fmla="*/ 8 h 46"/>
                <a:gd name="T70" fmla="*/ 28 w 46"/>
                <a:gd name="T71" fmla="*/ 8 h 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6"/>
                <a:gd name="T109" fmla="*/ 0 h 46"/>
                <a:gd name="T110" fmla="*/ 46 w 46"/>
                <a:gd name="T111" fmla="*/ 46 h 4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6" h="46">
                  <a:moveTo>
                    <a:pt x="28" y="8"/>
                  </a:moveTo>
                  <a:lnTo>
                    <a:pt x="28" y="6"/>
                  </a:lnTo>
                  <a:lnTo>
                    <a:pt x="26" y="4"/>
                  </a:lnTo>
                  <a:lnTo>
                    <a:pt x="22" y="2"/>
                  </a:lnTo>
                  <a:lnTo>
                    <a:pt x="20" y="0"/>
                  </a:lnTo>
                  <a:lnTo>
                    <a:pt x="16" y="0"/>
                  </a:lnTo>
                  <a:lnTo>
                    <a:pt x="12" y="0"/>
                  </a:lnTo>
                  <a:lnTo>
                    <a:pt x="10" y="0"/>
                  </a:lnTo>
                  <a:lnTo>
                    <a:pt x="8" y="4"/>
                  </a:lnTo>
                  <a:lnTo>
                    <a:pt x="4" y="8"/>
                  </a:lnTo>
                  <a:lnTo>
                    <a:pt x="2" y="12"/>
                  </a:lnTo>
                  <a:lnTo>
                    <a:pt x="2" y="16"/>
                  </a:lnTo>
                  <a:lnTo>
                    <a:pt x="0" y="20"/>
                  </a:lnTo>
                  <a:lnTo>
                    <a:pt x="2" y="24"/>
                  </a:lnTo>
                  <a:lnTo>
                    <a:pt x="4" y="26"/>
                  </a:lnTo>
                  <a:lnTo>
                    <a:pt x="8" y="30"/>
                  </a:lnTo>
                  <a:lnTo>
                    <a:pt x="12" y="34"/>
                  </a:lnTo>
                  <a:lnTo>
                    <a:pt x="16" y="36"/>
                  </a:lnTo>
                  <a:lnTo>
                    <a:pt x="20" y="40"/>
                  </a:lnTo>
                  <a:lnTo>
                    <a:pt x="24" y="42"/>
                  </a:lnTo>
                  <a:lnTo>
                    <a:pt x="28" y="44"/>
                  </a:lnTo>
                  <a:lnTo>
                    <a:pt x="28" y="46"/>
                  </a:lnTo>
                  <a:lnTo>
                    <a:pt x="28" y="44"/>
                  </a:lnTo>
                  <a:lnTo>
                    <a:pt x="32" y="44"/>
                  </a:lnTo>
                  <a:lnTo>
                    <a:pt x="36" y="40"/>
                  </a:lnTo>
                  <a:lnTo>
                    <a:pt x="40" y="38"/>
                  </a:lnTo>
                  <a:lnTo>
                    <a:pt x="42" y="34"/>
                  </a:lnTo>
                  <a:lnTo>
                    <a:pt x="46" y="32"/>
                  </a:lnTo>
                  <a:lnTo>
                    <a:pt x="46" y="28"/>
                  </a:lnTo>
                  <a:lnTo>
                    <a:pt x="46" y="24"/>
                  </a:lnTo>
                  <a:lnTo>
                    <a:pt x="42" y="20"/>
                  </a:lnTo>
                  <a:lnTo>
                    <a:pt x="38" y="16"/>
                  </a:lnTo>
                  <a:lnTo>
                    <a:pt x="34" y="12"/>
                  </a:lnTo>
                  <a:lnTo>
                    <a:pt x="32" y="10"/>
                  </a:lnTo>
                  <a:lnTo>
                    <a:pt x="28" y="8"/>
                  </a:lnTo>
                  <a:lnTo>
                    <a:pt x="28" y="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36" name="Freeform 196">
              <a:extLst>
                <a:ext uri="{FF2B5EF4-FFF2-40B4-BE49-F238E27FC236}">
                  <a16:creationId xmlns:a16="http://schemas.microsoft.com/office/drawing/2014/main" id="{725510DB-FA5A-4BF7-8E6D-75AF71A640F1}"/>
                </a:ext>
              </a:extLst>
            </p:cNvPr>
            <p:cNvSpPr>
              <a:spLocks noChangeArrowheads="1"/>
            </p:cNvSpPr>
            <p:nvPr/>
          </p:nvSpPr>
          <p:spPr bwMode="auto">
            <a:xfrm>
              <a:off x="2024" y="908"/>
              <a:ext cx="32" cy="164"/>
            </a:xfrm>
            <a:custGeom>
              <a:avLst/>
              <a:gdLst>
                <a:gd name="T0" fmla="*/ 26 w 32"/>
                <a:gd name="T1" fmla="*/ 8 h 164"/>
                <a:gd name="T2" fmla="*/ 26 w 32"/>
                <a:gd name="T3" fmla="*/ 6 h 164"/>
                <a:gd name="T4" fmla="*/ 24 w 32"/>
                <a:gd name="T5" fmla="*/ 6 h 164"/>
                <a:gd name="T6" fmla="*/ 22 w 32"/>
                <a:gd name="T7" fmla="*/ 2 h 164"/>
                <a:gd name="T8" fmla="*/ 20 w 32"/>
                <a:gd name="T9" fmla="*/ 2 h 164"/>
                <a:gd name="T10" fmla="*/ 18 w 32"/>
                <a:gd name="T11" fmla="*/ 0 h 164"/>
                <a:gd name="T12" fmla="*/ 16 w 32"/>
                <a:gd name="T13" fmla="*/ 2 h 164"/>
                <a:gd name="T14" fmla="*/ 14 w 32"/>
                <a:gd name="T15" fmla="*/ 6 h 164"/>
                <a:gd name="T16" fmla="*/ 12 w 32"/>
                <a:gd name="T17" fmla="*/ 10 h 164"/>
                <a:gd name="T18" fmla="*/ 10 w 32"/>
                <a:gd name="T19" fmla="*/ 14 h 164"/>
                <a:gd name="T20" fmla="*/ 8 w 32"/>
                <a:gd name="T21" fmla="*/ 18 h 164"/>
                <a:gd name="T22" fmla="*/ 8 w 32"/>
                <a:gd name="T23" fmla="*/ 22 h 164"/>
                <a:gd name="T24" fmla="*/ 8 w 32"/>
                <a:gd name="T25" fmla="*/ 22 h 164"/>
                <a:gd name="T26" fmla="*/ 2 w 32"/>
                <a:gd name="T27" fmla="*/ 42 h 164"/>
                <a:gd name="T28" fmla="*/ 2 w 32"/>
                <a:gd name="T29" fmla="*/ 44 h 164"/>
                <a:gd name="T30" fmla="*/ 2 w 32"/>
                <a:gd name="T31" fmla="*/ 46 h 164"/>
                <a:gd name="T32" fmla="*/ 4 w 32"/>
                <a:gd name="T33" fmla="*/ 52 h 164"/>
                <a:gd name="T34" fmla="*/ 4 w 32"/>
                <a:gd name="T35" fmla="*/ 56 h 164"/>
                <a:gd name="T36" fmla="*/ 6 w 32"/>
                <a:gd name="T37" fmla="*/ 60 h 164"/>
                <a:gd name="T38" fmla="*/ 6 w 32"/>
                <a:gd name="T39" fmla="*/ 66 h 164"/>
                <a:gd name="T40" fmla="*/ 8 w 32"/>
                <a:gd name="T41" fmla="*/ 82 h 164"/>
                <a:gd name="T42" fmla="*/ 6 w 32"/>
                <a:gd name="T43" fmla="*/ 100 h 164"/>
                <a:gd name="T44" fmla="*/ 6 w 32"/>
                <a:gd name="T45" fmla="*/ 118 h 164"/>
                <a:gd name="T46" fmla="*/ 6 w 32"/>
                <a:gd name="T47" fmla="*/ 132 h 164"/>
                <a:gd name="T48" fmla="*/ 6 w 32"/>
                <a:gd name="T49" fmla="*/ 140 h 164"/>
                <a:gd name="T50" fmla="*/ 6 w 32"/>
                <a:gd name="T51" fmla="*/ 142 h 164"/>
                <a:gd name="T52" fmla="*/ 4 w 32"/>
                <a:gd name="T53" fmla="*/ 146 h 164"/>
                <a:gd name="T54" fmla="*/ 2 w 32"/>
                <a:gd name="T55" fmla="*/ 150 h 164"/>
                <a:gd name="T56" fmla="*/ 0 w 32"/>
                <a:gd name="T57" fmla="*/ 156 h 164"/>
                <a:gd name="T58" fmla="*/ 0 w 32"/>
                <a:gd name="T59" fmla="*/ 158 h 164"/>
                <a:gd name="T60" fmla="*/ 0 w 32"/>
                <a:gd name="T61" fmla="*/ 160 h 164"/>
                <a:gd name="T62" fmla="*/ 8 w 32"/>
                <a:gd name="T63" fmla="*/ 164 h 164"/>
                <a:gd name="T64" fmla="*/ 12 w 32"/>
                <a:gd name="T65" fmla="*/ 152 h 164"/>
                <a:gd name="T66" fmla="*/ 22 w 32"/>
                <a:gd name="T67" fmla="*/ 162 h 164"/>
                <a:gd name="T68" fmla="*/ 22 w 32"/>
                <a:gd name="T69" fmla="*/ 160 h 164"/>
                <a:gd name="T70" fmla="*/ 22 w 32"/>
                <a:gd name="T71" fmla="*/ 158 h 164"/>
                <a:gd name="T72" fmla="*/ 22 w 32"/>
                <a:gd name="T73" fmla="*/ 152 h 164"/>
                <a:gd name="T74" fmla="*/ 22 w 32"/>
                <a:gd name="T75" fmla="*/ 146 h 164"/>
                <a:gd name="T76" fmla="*/ 20 w 32"/>
                <a:gd name="T77" fmla="*/ 140 h 164"/>
                <a:gd name="T78" fmla="*/ 16 w 32"/>
                <a:gd name="T79" fmla="*/ 130 h 164"/>
                <a:gd name="T80" fmla="*/ 16 w 32"/>
                <a:gd name="T81" fmla="*/ 118 h 164"/>
                <a:gd name="T82" fmla="*/ 24 w 32"/>
                <a:gd name="T83" fmla="*/ 106 h 164"/>
                <a:gd name="T84" fmla="*/ 28 w 32"/>
                <a:gd name="T85" fmla="*/ 102 h 164"/>
                <a:gd name="T86" fmla="*/ 32 w 32"/>
                <a:gd name="T87" fmla="*/ 96 h 164"/>
                <a:gd name="T88" fmla="*/ 32 w 32"/>
                <a:gd name="T89" fmla="*/ 92 h 164"/>
                <a:gd name="T90" fmla="*/ 32 w 32"/>
                <a:gd name="T91" fmla="*/ 88 h 164"/>
                <a:gd name="T92" fmla="*/ 30 w 32"/>
                <a:gd name="T93" fmla="*/ 84 h 164"/>
                <a:gd name="T94" fmla="*/ 30 w 32"/>
                <a:gd name="T95" fmla="*/ 80 h 164"/>
                <a:gd name="T96" fmla="*/ 30 w 32"/>
                <a:gd name="T97" fmla="*/ 74 h 164"/>
                <a:gd name="T98" fmla="*/ 28 w 32"/>
                <a:gd name="T99" fmla="*/ 62 h 164"/>
                <a:gd name="T100" fmla="*/ 26 w 32"/>
                <a:gd name="T101" fmla="*/ 50 h 164"/>
                <a:gd name="T102" fmla="*/ 24 w 32"/>
                <a:gd name="T103" fmla="*/ 40 h 164"/>
                <a:gd name="T104" fmla="*/ 24 w 32"/>
                <a:gd name="T105" fmla="*/ 36 h 164"/>
                <a:gd name="T106" fmla="*/ 24 w 32"/>
                <a:gd name="T107" fmla="*/ 36 h 164"/>
                <a:gd name="T108" fmla="*/ 22 w 32"/>
                <a:gd name="T109" fmla="*/ 32 h 164"/>
                <a:gd name="T110" fmla="*/ 22 w 32"/>
                <a:gd name="T111" fmla="*/ 28 h 164"/>
                <a:gd name="T112" fmla="*/ 22 w 32"/>
                <a:gd name="T113" fmla="*/ 22 h 164"/>
                <a:gd name="T114" fmla="*/ 22 w 32"/>
                <a:gd name="T115" fmla="*/ 16 h 164"/>
                <a:gd name="T116" fmla="*/ 24 w 32"/>
                <a:gd name="T117" fmla="*/ 12 h 164"/>
                <a:gd name="T118" fmla="*/ 26 w 32"/>
                <a:gd name="T119" fmla="*/ 8 h 16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2"/>
                <a:gd name="T181" fmla="*/ 0 h 164"/>
                <a:gd name="T182" fmla="*/ 32 w 32"/>
                <a:gd name="T183" fmla="*/ 164 h 16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2" h="164">
                  <a:moveTo>
                    <a:pt x="26" y="8"/>
                  </a:moveTo>
                  <a:lnTo>
                    <a:pt x="26" y="6"/>
                  </a:lnTo>
                  <a:lnTo>
                    <a:pt x="24" y="6"/>
                  </a:lnTo>
                  <a:lnTo>
                    <a:pt x="22" y="2"/>
                  </a:lnTo>
                  <a:lnTo>
                    <a:pt x="20" y="2"/>
                  </a:lnTo>
                  <a:lnTo>
                    <a:pt x="18" y="0"/>
                  </a:lnTo>
                  <a:lnTo>
                    <a:pt x="16" y="2"/>
                  </a:lnTo>
                  <a:lnTo>
                    <a:pt x="14" y="6"/>
                  </a:lnTo>
                  <a:lnTo>
                    <a:pt x="12" y="10"/>
                  </a:lnTo>
                  <a:lnTo>
                    <a:pt x="10" y="14"/>
                  </a:lnTo>
                  <a:lnTo>
                    <a:pt x="8" y="18"/>
                  </a:lnTo>
                  <a:lnTo>
                    <a:pt x="8" y="22"/>
                  </a:lnTo>
                  <a:lnTo>
                    <a:pt x="8" y="22"/>
                  </a:lnTo>
                  <a:lnTo>
                    <a:pt x="2" y="42"/>
                  </a:lnTo>
                  <a:lnTo>
                    <a:pt x="2" y="44"/>
                  </a:lnTo>
                  <a:lnTo>
                    <a:pt x="2" y="46"/>
                  </a:lnTo>
                  <a:lnTo>
                    <a:pt x="4" y="52"/>
                  </a:lnTo>
                  <a:lnTo>
                    <a:pt x="4" y="56"/>
                  </a:lnTo>
                  <a:lnTo>
                    <a:pt x="6" y="60"/>
                  </a:lnTo>
                  <a:lnTo>
                    <a:pt x="6" y="66"/>
                  </a:lnTo>
                  <a:lnTo>
                    <a:pt x="8" y="82"/>
                  </a:lnTo>
                  <a:lnTo>
                    <a:pt x="6" y="100"/>
                  </a:lnTo>
                  <a:lnTo>
                    <a:pt x="6" y="118"/>
                  </a:lnTo>
                  <a:lnTo>
                    <a:pt x="6" y="132"/>
                  </a:lnTo>
                  <a:lnTo>
                    <a:pt x="6" y="140"/>
                  </a:lnTo>
                  <a:lnTo>
                    <a:pt x="6" y="142"/>
                  </a:lnTo>
                  <a:lnTo>
                    <a:pt x="4" y="146"/>
                  </a:lnTo>
                  <a:lnTo>
                    <a:pt x="2" y="150"/>
                  </a:lnTo>
                  <a:lnTo>
                    <a:pt x="0" y="156"/>
                  </a:lnTo>
                  <a:lnTo>
                    <a:pt x="0" y="158"/>
                  </a:lnTo>
                  <a:lnTo>
                    <a:pt x="0" y="160"/>
                  </a:lnTo>
                  <a:lnTo>
                    <a:pt x="8" y="164"/>
                  </a:lnTo>
                  <a:lnTo>
                    <a:pt x="12" y="152"/>
                  </a:lnTo>
                  <a:lnTo>
                    <a:pt x="22" y="162"/>
                  </a:lnTo>
                  <a:lnTo>
                    <a:pt x="22" y="160"/>
                  </a:lnTo>
                  <a:lnTo>
                    <a:pt x="22" y="158"/>
                  </a:lnTo>
                  <a:lnTo>
                    <a:pt x="22" y="152"/>
                  </a:lnTo>
                  <a:lnTo>
                    <a:pt x="22" y="146"/>
                  </a:lnTo>
                  <a:lnTo>
                    <a:pt x="20" y="140"/>
                  </a:lnTo>
                  <a:lnTo>
                    <a:pt x="16" y="130"/>
                  </a:lnTo>
                  <a:lnTo>
                    <a:pt x="16" y="118"/>
                  </a:lnTo>
                  <a:lnTo>
                    <a:pt x="24" y="106"/>
                  </a:lnTo>
                  <a:lnTo>
                    <a:pt x="28" y="102"/>
                  </a:lnTo>
                  <a:lnTo>
                    <a:pt x="32" y="96"/>
                  </a:lnTo>
                  <a:lnTo>
                    <a:pt x="32" y="92"/>
                  </a:lnTo>
                  <a:lnTo>
                    <a:pt x="32" y="88"/>
                  </a:lnTo>
                  <a:lnTo>
                    <a:pt x="30" y="84"/>
                  </a:lnTo>
                  <a:lnTo>
                    <a:pt x="30" y="80"/>
                  </a:lnTo>
                  <a:lnTo>
                    <a:pt x="30" y="74"/>
                  </a:lnTo>
                  <a:lnTo>
                    <a:pt x="28" y="62"/>
                  </a:lnTo>
                  <a:lnTo>
                    <a:pt x="26" y="50"/>
                  </a:lnTo>
                  <a:lnTo>
                    <a:pt x="24" y="40"/>
                  </a:lnTo>
                  <a:lnTo>
                    <a:pt x="24" y="36"/>
                  </a:lnTo>
                  <a:lnTo>
                    <a:pt x="24" y="36"/>
                  </a:lnTo>
                  <a:lnTo>
                    <a:pt x="22" y="32"/>
                  </a:lnTo>
                  <a:lnTo>
                    <a:pt x="22" y="28"/>
                  </a:lnTo>
                  <a:lnTo>
                    <a:pt x="22" y="22"/>
                  </a:lnTo>
                  <a:lnTo>
                    <a:pt x="22" y="16"/>
                  </a:lnTo>
                  <a:lnTo>
                    <a:pt x="24" y="12"/>
                  </a:lnTo>
                  <a:lnTo>
                    <a:pt x="26" y="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37" name="Freeform 197">
              <a:extLst>
                <a:ext uri="{FF2B5EF4-FFF2-40B4-BE49-F238E27FC236}">
                  <a16:creationId xmlns:a16="http://schemas.microsoft.com/office/drawing/2014/main" id="{3E312E83-D2AF-4000-99B7-A3952AE461B3}"/>
                </a:ext>
              </a:extLst>
            </p:cNvPr>
            <p:cNvSpPr>
              <a:spLocks noChangeArrowheads="1"/>
            </p:cNvSpPr>
            <p:nvPr/>
          </p:nvSpPr>
          <p:spPr bwMode="auto">
            <a:xfrm>
              <a:off x="504" y="102"/>
              <a:ext cx="2132" cy="1160"/>
            </a:xfrm>
            <a:custGeom>
              <a:avLst/>
              <a:gdLst>
                <a:gd name="T0" fmla="*/ 1494 w 2132"/>
                <a:gd name="T1" fmla="*/ 916 h 1160"/>
                <a:gd name="T2" fmla="*/ 1558 w 2132"/>
                <a:gd name="T3" fmla="*/ 688 h 1160"/>
                <a:gd name="T4" fmla="*/ 1762 w 2132"/>
                <a:gd name="T5" fmla="*/ 626 h 1160"/>
                <a:gd name="T6" fmla="*/ 1698 w 2132"/>
                <a:gd name="T7" fmla="*/ 776 h 1160"/>
                <a:gd name="T8" fmla="*/ 1790 w 2132"/>
                <a:gd name="T9" fmla="*/ 726 h 1160"/>
                <a:gd name="T10" fmla="*/ 1876 w 2132"/>
                <a:gd name="T11" fmla="*/ 654 h 1160"/>
                <a:gd name="T12" fmla="*/ 1998 w 2132"/>
                <a:gd name="T13" fmla="*/ 586 h 1160"/>
                <a:gd name="T14" fmla="*/ 2084 w 2132"/>
                <a:gd name="T15" fmla="*/ 548 h 1160"/>
                <a:gd name="T16" fmla="*/ 2074 w 2132"/>
                <a:gd name="T17" fmla="*/ 480 h 1160"/>
                <a:gd name="T18" fmla="*/ 1880 w 2132"/>
                <a:gd name="T19" fmla="*/ 370 h 1160"/>
                <a:gd name="T20" fmla="*/ 1640 w 2132"/>
                <a:gd name="T21" fmla="*/ 308 h 1160"/>
                <a:gd name="T22" fmla="*/ 1578 w 2132"/>
                <a:gd name="T23" fmla="*/ 268 h 1160"/>
                <a:gd name="T24" fmla="*/ 1412 w 2132"/>
                <a:gd name="T25" fmla="*/ 308 h 1160"/>
                <a:gd name="T26" fmla="*/ 1338 w 2132"/>
                <a:gd name="T27" fmla="*/ 230 h 1160"/>
                <a:gd name="T28" fmla="*/ 1160 w 2132"/>
                <a:gd name="T29" fmla="*/ 170 h 1160"/>
                <a:gd name="T30" fmla="*/ 1134 w 2132"/>
                <a:gd name="T31" fmla="*/ 160 h 1160"/>
                <a:gd name="T32" fmla="*/ 1086 w 2132"/>
                <a:gd name="T33" fmla="*/ 8 h 1160"/>
                <a:gd name="T34" fmla="*/ 1020 w 2132"/>
                <a:gd name="T35" fmla="*/ 108 h 1160"/>
                <a:gd name="T36" fmla="*/ 906 w 2132"/>
                <a:gd name="T37" fmla="*/ 98 h 1160"/>
                <a:gd name="T38" fmla="*/ 764 w 2132"/>
                <a:gd name="T39" fmla="*/ 244 h 1160"/>
                <a:gd name="T40" fmla="*/ 812 w 2132"/>
                <a:gd name="T41" fmla="*/ 382 h 1160"/>
                <a:gd name="T42" fmla="*/ 778 w 2132"/>
                <a:gd name="T43" fmla="*/ 298 h 1160"/>
                <a:gd name="T44" fmla="*/ 706 w 2132"/>
                <a:gd name="T45" fmla="*/ 244 h 1160"/>
                <a:gd name="T46" fmla="*/ 670 w 2132"/>
                <a:gd name="T47" fmla="*/ 318 h 1160"/>
                <a:gd name="T48" fmla="*/ 726 w 2132"/>
                <a:gd name="T49" fmla="*/ 416 h 1160"/>
                <a:gd name="T50" fmla="*/ 756 w 2132"/>
                <a:gd name="T51" fmla="*/ 470 h 1160"/>
                <a:gd name="T52" fmla="*/ 712 w 2132"/>
                <a:gd name="T53" fmla="*/ 492 h 1160"/>
                <a:gd name="T54" fmla="*/ 676 w 2132"/>
                <a:gd name="T55" fmla="*/ 424 h 1160"/>
                <a:gd name="T56" fmla="*/ 648 w 2132"/>
                <a:gd name="T57" fmla="*/ 466 h 1160"/>
                <a:gd name="T58" fmla="*/ 656 w 2132"/>
                <a:gd name="T59" fmla="*/ 368 h 1160"/>
                <a:gd name="T60" fmla="*/ 610 w 2132"/>
                <a:gd name="T61" fmla="*/ 280 h 1160"/>
                <a:gd name="T62" fmla="*/ 552 w 2132"/>
                <a:gd name="T63" fmla="*/ 374 h 1160"/>
                <a:gd name="T64" fmla="*/ 390 w 2132"/>
                <a:gd name="T65" fmla="*/ 422 h 1160"/>
                <a:gd name="T66" fmla="*/ 328 w 2132"/>
                <a:gd name="T67" fmla="*/ 410 h 1160"/>
                <a:gd name="T68" fmla="*/ 302 w 2132"/>
                <a:gd name="T69" fmla="*/ 490 h 1160"/>
                <a:gd name="T70" fmla="*/ 208 w 2132"/>
                <a:gd name="T71" fmla="*/ 560 h 1160"/>
                <a:gd name="T72" fmla="*/ 258 w 2132"/>
                <a:gd name="T73" fmla="*/ 480 h 1160"/>
                <a:gd name="T74" fmla="*/ 162 w 2132"/>
                <a:gd name="T75" fmla="*/ 368 h 1160"/>
                <a:gd name="T76" fmla="*/ 134 w 2132"/>
                <a:gd name="T77" fmla="*/ 606 h 1160"/>
                <a:gd name="T78" fmla="*/ 54 w 2132"/>
                <a:gd name="T79" fmla="*/ 674 h 1160"/>
                <a:gd name="T80" fmla="*/ 28 w 2132"/>
                <a:gd name="T81" fmla="*/ 730 h 1160"/>
                <a:gd name="T82" fmla="*/ 42 w 2132"/>
                <a:gd name="T83" fmla="*/ 810 h 1160"/>
                <a:gd name="T84" fmla="*/ 38 w 2132"/>
                <a:gd name="T85" fmla="*/ 892 h 1160"/>
                <a:gd name="T86" fmla="*/ 60 w 2132"/>
                <a:gd name="T87" fmla="*/ 918 h 1160"/>
                <a:gd name="T88" fmla="*/ 114 w 2132"/>
                <a:gd name="T89" fmla="*/ 970 h 1160"/>
                <a:gd name="T90" fmla="*/ 174 w 2132"/>
                <a:gd name="T91" fmla="*/ 998 h 1160"/>
                <a:gd name="T92" fmla="*/ 212 w 2132"/>
                <a:gd name="T93" fmla="*/ 974 h 1160"/>
                <a:gd name="T94" fmla="*/ 236 w 2132"/>
                <a:gd name="T95" fmla="*/ 1020 h 1160"/>
                <a:gd name="T96" fmla="*/ 316 w 2132"/>
                <a:gd name="T97" fmla="*/ 1092 h 1160"/>
                <a:gd name="T98" fmla="*/ 348 w 2132"/>
                <a:gd name="T99" fmla="*/ 1034 h 1160"/>
                <a:gd name="T100" fmla="*/ 390 w 2132"/>
                <a:gd name="T101" fmla="*/ 992 h 1160"/>
                <a:gd name="T102" fmla="*/ 410 w 2132"/>
                <a:gd name="T103" fmla="*/ 1058 h 1160"/>
                <a:gd name="T104" fmla="*/ 452 w 2132"/>
                <a:gd name="T105" fmla="*/ 1122 h 1160"/>
                <a:gd name="T106" fmla="*/ 560 w 2132"/>
                <a:gd name="T107" fmla="*/ 1128 h 1160"/>
                <a:gd name="T108" fmla="*/ 660 w 2132"/>
                <a:gd name="T109" fmla="*/ 1104 h 1160"/>
                <a:gd name="T110" fmla="*/ 732 w 2132"/>
                <a:gd name="T111" fmla="*/ 1050 h 1160"/>
                <a:gd name="T112" fmla="*/ 752 w 2132"/>
                <a:gd name="T113" fmla="*/ 994 h 1160"/>
                <a:gd name="T114" fmla="*/ 834 w 2132"/>
                <a:gd name="T115" fmla="*/ 912 h 1160"/>
                <a:gd name="T116" fmla="*/ 964 w 2132"/>
                <a:gd name="T117" fmla="*/ 912 h 1160"/>
                <a:gd name="T118" fmla="*/ 1168 w 2132"/>
                <a:gd name="T119" fmla="*/ 880 h 1160"/>
                <a:gd name="T120" fmla="*/ 1354 w 2132"/>
                <a:gd name="T121" fmla="*/ 904 h 1160"/>
                <a:gd name="T122" fmla="*/ 1432 w 2132"/>
                <a:gd name="T123" fmla="*/ 908 h 116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132"/>
                <a:gd name="T187" fmla="*/ 0 h 1160"/>
                <a:gd name="T188" fmla="*/ 2132 w 2132"/>
                <a:gd name="T189" fmla="*/ 1160 h 116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132" h="1160">
                  <a:moveTo>
                    <a:pt x="1396" y="998"/>
                  </a:moveTo>
                  <a:lnTo>
                    <a:pt x="1398" y="994"/>
                  </a:lnTo>
                  <a:lnTo>
                    <a:pt x="1398" y="994"/>
                  </a:lnTo>
                  <a:lnTo>
                    <a:pt x="1398" y="994"/>
                  </a:lnTo>
                  <a:lnTo>
                    <a:pt x="1398" y="996"/>
                  </a:lnTo>
                  <a:lnTo>
                    <a:pt x="1396" y="1000"/>
                  </a:lnTo>
                  <a:lnTo>
                    <a:pt x="1396" y="1002"/>
                  </a:lnTo>
                  <a:lnTo>
                    <a:pt x="1394" y="1006"/>
                  </a:lnTo>
                  <a:lnTo>
                    <a:pt x="1394" y="1010"/>
                  </a:lnTo>
                  <a:lnTo>
                    <a:pt x="1394" y="1012"/>
                  </a:lnTo>
                  <a:lnTo>
                    <a:pt x="1392" y="1012"/>
                  </a:lnTo>
                  <a:lnTo>
                    <a:pt x="1394" y="1018"/>
                  </a:lnTo>
                  <a:lnTo>
                    <a:pt x="1398" y="1024"/>
                  </a:lnTo>
                  <a:lnTo>
                    <a:pt x="1402" y="1028"/>
                  </a:lnTo>
                  <a:lnTo>
                    <a:pt x="1406" y="1030"/>
                  </a:lnTo>
                  <a:lnTo>
                    <a:pt x="1410" y="1032"/>
                  </a:lnTo>
                  <a:lnTo>
                    <a:pt x="1412" y="1034"/>
                  </a:lnTo>
                  <a:lnTo>
                    <a:pt x="1414" y="1034"/>
                  </a:lnTo>
                  <a:lnTo>
                    <a:pt x="1424" y="1026"/>
                  </a:lnTo>
                  <a:lnTo>
                    <a:pt x="1436" y="1010"/>
                  </a:lnTo>
                  <a:lnTo>
                    <a:pt x="1450" y="992"/>
                  </a:lnTo>
                  <a:lnTo>
                    <a:pt x="1464" y="970"/>
                  </a:lnTo>
                  <a:lnTo>
                    <a:pt x="1476" y="950"/>
                  </a:lnTo>
                  <a:lnTo>
                    <a:pt x="1486" y="932"/>
                  </a:lnTo>
                  <a:lnTo>
                    <a:pt x="1492" y="920"/>
                  </a:lnTo>
                  <a:lnTo>
                    <a:pt x="1494" y="916"/>
                  </a:lnTo>
                  <a:lnTo>
                    <a:pt x="1496" y="898"/>
                  </a:lnTo>
                  <a:lnTo>
                    <a:pt x="1502" y="884"/>
                  </a:lnTo>
                  <a:lnTo>
                    <a:pt x="1506" y="876"/>
                  </a:lnTo>
                  <a:lnTo>
                    <a:pt x="1510" y="872"/>
                  </a:lnTo>
                  <a:lnTo>
                    <a:pt x="1512" y="846"/>
                  </a:lnTo>
                  <a:lnTo>
                    <a:pt x="1514" y="842"/>
                  </a:lnTo>
                  <a:lnTo>
                    <a:pt x="1516" y="830"/>
                  </a:lnTo>
                  <a:lnTo>
                    <a:pt x="1514" y="818"/>
                  </a:lnTo>
                  <a:lnTo>
                    <a:pt x="1510" y="808"/>
                  </a:lnTo>
                  <a:lnTo>
                    <a:pt x="1500" y="804"/>
                  </a:lnTo>
                  <a:lnTo>
                    <a:pt x="1494" y="804"/>
                  </a:lnTo>
                  <a:lnTo>
                    <a:pt x="1486" y="806"/>
                  </a:lnTo>
                  <a:lnTo>
                    <a:pt x="1478" y="808"/>
                  </a:lnTo>
                  <a:lnTo>
                    <a:pt x="1472" y="808"/>
                  </a:lnTo>
                  <a:lnTo>
                    <a:pt x="1466" y="806"/>
                  </a:lnTo>
                  <a:lnTo>
                    <a:pt x="1462" y="802"/>
                  </a:lnTo>
                  <a:lnTo>
                    <a:pt x="1460" y="800"/>
                  </a:lnTo>
                  <a:lnTo>
                    <a:pt x="1458" y="798"/>
                  </a:lnTo>
                  <a:lnTo>
                    <a:pt x="1456" y="798"/>
                  </a:lnTo>
                  <a:lnTo>
                    <a:pt x="1444" y="794"/>
                  </a:lnTo>
                  <a:lnTo>
                    <a:pt x="1470" y="770"/>
                  </a:lnTo>
                  <a:lnTo>
                    <a:pt x="1472" y="762"/>
                  </a:lnTo>
                  <a:lnTo>
                    <a:pt x="1494" y="738"/>
                  </a:lnTo>
                  <a:lnTo>
                    <a:pt x="1542" y="686"/>
                  </a:lnTo>
                  <a:lnTo>
                    <a:pt x="1546" y="686"/>
                  </a:lnTo>
                  <a:lnTo>
                    <a:pt x="1558" y="688"/>
                  </a:lnTo>
                  <a:lnTo>
                    <a:pt x="1572" y="692"/>
                  </a:lnTo>
                  <a:lnTo>
                    <a:pt x="1588" y="694"/>
                  </a:lnTo>
                  <a:lnTo>
                    <a:pt x="1602" y="698"/>
                  </a:lnTo>
                  <a:lnTo>
                    <a:pt x="1608" y="698"/>
                  </a:lnTo>
                  <a:lnTo>
                    <a:pt x="1612" y="698"/>
                  </a:lnTo>
                  <a:lnTo>
                    <a:pt x="1612" y="694"/>
                  </a:lnTo>
                  <a:lnTo>
                    <a:pt x="1612" y="692"/>
                  </a:lnTo>
                  <a:lnTo>
                    <a:pt x="1612" y="688"/>
                  </a:lnTo>
                  <a:lnTo>
                    <a:pt x="1612" y="686"/>
                  </a:lnTo>
                  <a:lnTo>
                    <a:pt x="1612" y="686"/>
                  </a:lnTo>
                  <a:lnTo>
                    <a:pt x="1622" y="680"/>
                  </a:lnTo>
                  <a:lnTo>
                    <a:pt x="1634" y="682"/>
                  </a:lnTo>
                  <a:lnTo>
                    <a:pt x="1642" y="682"/>
                  </a:lnTo>
                  <a:lnTo>
                    <a:pt x="1650" y="700"/>
                  </a:lnTo>
                  <a:lnTo>
                    <a:pt x="1694" y="686"/>
                  </a:lnTo>
                  <a:lnTo>
                    <a:pt x="1694" y="676"/>
                  </a:lnTo>
                  <a:lnTo>
                    <a:pt x="1732" y="642"/>
                  </a:lnTo>
                  <a:lnTo>
                    <a:pt x="1734" y="642"/>
                  </a:lnTo>
                  <a:lnTo>
                    <a:pt x="1736" y="640"/>
                  </a:lnTo>
                  <a:lnTo>
                    <a:pt x="1738" y="636"/>
                  </a:lnTo>
                  <a:lnTo>
                    <a:pt x="1742" y="634"/>
                  </a:lnTo>
                  <a:lnTo>
                    <a:pt x="1746" y="630"/>
                  </a:lnTo>
                  <a:lnTo>
                    <a:pt x="1750" y="628"/>
                  </a:lnTo>
                  <a:lnTo>
                    <a:pt x="1756" y="626"/>
                  </a:lnTo>
                  <a:lnTo>
                    <a:pt x="1760" y="624"/>
                  </a:lnTo>
                  <a:lnTo>
                    <a:pt x="1762" y="626"/>
                  </a:lnTo>
                  <a:lnTo>
                    <a:pt x="1764" y="628"/>
                  </a:lnTo>
                  <a:lnTo>
                    <a:pt x="1764" y="632"/>
                  </a:lnTo>
                  <a:lnTo>
                    <a:pt x="1760" y="638"/>
                  </a:lnTo>
                  <a:lnTo>
                    <a:pt x="1758" y="644"/>
                  </a:lnTo>
                  <a:lnTo>
                    <a:pt x="1754" y="648"/>
                  </a:lnTo>
                  <a:lnTo>
                    <a:pt x="1754" y="652"/>
                  </a:lnTo>
                  <a:lnTo>
                    <a:pt x="1754" y="654"/>
                  </a:lnTo>
                  <a:lnTo>
                    <a:pt x="1758" y="654"/>
                  </a:lnTo>
                  <a:lnTo>
                    <a:pt x="1760" y="654"/>
                  </a:lnTo>
                  <a:lnTo>
                    <a:pt x="1764" y="654"/>
                  </a:lnTo>
                  <a:lnTo>
                    <a:pt x="1768" y="652"/>
                  </a:lnTo>
                  <a:lnTo>
                    <a:pt x="1770" y="650"/>
                  </a:lnTo>
                  <a:lnTo>
                    <a:pt x="1776" y="644"/>
                  </a:lnTo>
                  <a:lnTo>
                    <a:pt x="1784" y="634"/>
                  </a:lnTo>
                  <a:lnTo>
                    <a:pt x="1790" y="624"/>
                  </a:lnTo>
                  <a:lnTo>
                    <a:pt x="1796" y="616"/>
                  </a:lnTo>
                  <a:lnTo>
                    <a:pt x="1798" y="614"/>
                  </a:lnTo>
                  <a:lnTo>
                    <a:pt x="1792" y="626"/>
                  </a:lnTo>
                  <a:lnTo>
                    <a:pt x="1792" y="638"/>
                  </a:lnTo>
                  <a:lnTo>
                    <a:pt x="1794" y="648"/>
                  </a:lnTo>
                  <a:lnTo>
                    <a:pt x="1796" y="652"/>
                  </a:lnTo>
                  <a:lnTo>
                    <a:pt x="1762" y="676"/>
                  </a:lnTo>
                  <a:lnTo>
                    <a:pt x="1752" y="706"/>
                  </a:lnTo>
                  <a:lnTo>
                    <a:pt x="1714" y="736"/>
                  </a:lnTo>
                  <a:lnTo>
                    <a:pt x="1698" y="776"/>
                  </a:lnTo>
                  <a:lnTo>
                    <a:pt x="1698" y="776"/>
                  </a:lnTo>
                  <a:lnTo>
                    <a:pt x="1696" y="780"/>
                  </a:lnTo>
                  <a:lnTo>
                    <a:pt x="1696" y="784"/>
                  </a:lnTo>
                  <a:lnTo>
                    <a:pt x="1694" y="790"/>
                  </a:lnTo>
                  <a:lnTo>
                    <a:pt x="1696" y="798"/>
                  </a:lnTo>
                  <a:lnTo>
                    <a:pt x="1698" y="806"/>
                  </a:lnTo>
                  <a:lnTo>
                    <a:pt x="1702" y="820"/>
                  </a:lnTo>
                  <a:lnTo>
                    <a:pt x="1708" y="838"/>
                  </a:lnTo>
                  <a:lnTo>
                    <a:pt x="1712" y="854"/>
                  </a:lnTo>
                  <a:lnTo>
                    <a:pt x="1718" y="868"/>
                  </a:lnTo>
                  <a:lnTo>
                    <a:pt x="1718" y="874"/>
                  </a:lnTo>
                  <a:lnTo>
                    <a:pt x="1736" y="848"/>
                  </a:lnTo>
                  <a:lnTo>
                    <a:pt x="1766" y="802"/>
                  </a:lnTo>
                  <a:lnTo>
                    <a:pt x="1782" y="798"/>
                  </a:lnTo>
                  <a:lnTo>
                    <a:pt x="1780" y="794"/>
                  </a:lnTo>
                  <a:lnTo>
                    <a:pt x="1780" y="784"/>
                  </a:lnTo>
                  <a:lnTo>
                    <a:pt x="1782" y="772"/>
                  </a:lnTo>
                  <a:lnTo>
                    <a:pt x="1786" y="758"/>
                  </a:lnTo>
                  <a:lnTo>
                    <a:pt x="1790" y="750"/>
                  </a:lnTo>
                  <a:lnTo>
                    <a:pt x="1792" y="744"/>
                  </a:lnTo>
                  <a:lnTo>
                    <a:pt x="1792" y="740"/>
                  </a:lnTo>
                  <a:lnTo>
                    <a:pt x="1792" y="736"/>
                  </a:lnTo>
                  <a:lnTo>
                    <a:pt x="1792" y="732"/>
                  </a:lnTo>
                  <a:lnTo>
                    <a:pt x="1792" y="730"/>
                  </a:lnTo>
                  <a:lnTo>
                    <a:pt x="1790" y="730"/>
                  </a:lnTo>
                  <a:lnTo>
                    <a:pt x="1790" y="728"/>
                  </a:lnTo>
                  <a:lnTo>
                    <a:pt x="1790" y="726"/>
                  </a:lnTo>
                  <a:lnTo>
                    <a:pt x="1788" y="724"/>
                  </a:lnTo>
                  <a:lnTo>
                    <a:pt x="1786" y="720"/>
                  </a:lnTo>
                  <a:lnTo>
                    <a:pt x="1786" y="716"/>
                  </a:lnTo>
                  <a:lnTo>
                    <a:pt x="1786" y="712"/>
                  </a:lnTo>
                  <a:lnTo>
                    <a:pt x="1790" y="708"/>
                  </a:lnTo>
                  <a:lnTo>
                    <a:pt x="1792" y="704"/>
                  </a:lnTo>
                  <a:lnTo>
                    <a:pt x="1796" y="702"/>
                  </a:lnTo>
                  <a:lnTo>
                    <a:pt x="1802" y="702"/>
                  </a:lnTo>
                  <a:lnTo>
                    <a:pt x="1812" y="700"/>
                  </a:lnTo>
                  <a:lnTo>
                    <a:pt x="1816" y="698"/>
                  </a:lnTo>
                  <a:lnTo>
                    <a:pt x="1818" y="696"/>
                  </a:lnTo>
                  <a:lnTo>
                    <a:pt x="1820" y="692"/>
                  </a:lnTo>
                  <a:lnTo>
                    <a:pt x="1820" y="688"/>
                  </a:lnTo>
                  <a:lnTo>
                    <a:pt x="1820" y="684"/>
                  </a:lnTo>
                  <a:lnTo>
                    <a:pt x="1820" y="680"/>
                  </a:lnTo>
                  <a:lnTo>
                    <a:pt x="1820" y="678"/>
                  </a:lnTo>
                  <a:lnTo>
                    <a:pt x="1822" y="676"/>
                  </a:lnTo>
                  <a:lnTo>
                    <a:pt x="1824" y="676"/>
                  </a:lnTo>
                  <a:lnTo>
                    <a:pt x="1832" y="676"/>
                  </a:lnTo>
                  <a:lnTo>
                    <a:pt x="1838" y="674"/>
                  </a:lnTo>
                  <a:lnTo>
                    <a:pt x="1846" y="670"/>
                  </a:lnTo>
                  <a:lnTo>
                    <a:pt x="1858" y="660"/>
                  </a:lnTo>
                  <a:lnTo>
                    <a:pt x="1862" y="656"/>
                  </a:lnTo>
                  <a:lnTo>
                    <a:pt x="1868" y="654"/>
                  </a:lnTo>
                  <a:lnTo>
                    <a:pt x="1872" y="654"/>
                  </a:lnTo>
                  <a:lnTo>
                    <a:pt x="1876" y="654"/>
                  </a:lnTo>
                  <a:lnTo>
                    <a:pt x="1880" y="656"/>
                  </a:lnTo>
                  <a:lnTo>
                    <a:pt x="1882" y="660"/>
                  </a:lnTo>
                  <a:lnTo>
                    <a:pt x="1884" y="662"/>
                  </a:lnTo>
                  <a:lnTo>
                    <a:pt x="1884" y="664"/>
                  </a:lnTo>
                  <a:lnTo>
                    <a:pt x="1884" y="664"/>
                  </a:lnTo>
                  <a:lnTo>
                    <a:pt x="1906" y="656"/>
                  </a:lnTo>
                  <a:lnTo>
                    <a:pt x="1914" y="642"/>
                  </a:lnTo>
                  <a:lnTo>
                    <a:pt x="1926" y="630"/>
                  </a:lnTo>
                  <a:lnTo>
                    <a:pt x="1944" y="622"/>
                  </a:lnTo>
                  <a:lnTo>
                    <a:pt x="1948" y="610"/>
                  </a:lnTo>
                  <a:lnTo>
                    <a:pt x="1964" y="610"/>
                  </a:lnTo>
                  <a:lnTo>
                    <a:pt x="1966" y="610"/>
                  </a:lnTo>
                  <a:lnTo>
                    <a:pt x="1970" y="610"/>
                  </a:lnTo>
                  <a:lnTo>
                    <a:pt x="1974" y="610"/>
                  </a:lnTo>
                  <a:lnTo>
                    <a:pt x="1978" y="610"/>
                  </a:lnTo>
                  <a:lnTo>
                    <a:pt x="1982" y="612"/>
                  </a:lnTo>
                  <a:lnTo>
                    <a:pt x="1986" y="612"/>
                  </a:lnTo>
                  <a:lnTo>
                    <a:pt x="1988" y="610"/>
                  </a:lnTo>
                  <a:lnTo>
                    <a:pt x="1992" y="608"/>
                  </a:lnTo>
                  <a:lnTo>
                    <a:pt x="1996" y="604"/>
                  </a:lnTo>
                  <a:lnTo>
                    <a:pt x="2000" y="602"/>
                  </a:lnTo>
                  <a:lnTo>
                    <a:pt x="2002" y="598"/>
                  </a:lnTo>
                  <a:lnTo>
                    <a:pt x="2004" y="596"/>
                  </a:lnTo>
                  <a:lnTo>
                    <a:pt x="2006" y="596"/>
                  </a:lnTo>
                  <a:lnTo>
                    <a:pt x="2004" y="592"/>
                  </a:lnTo>
                  <a:lnTo>
                    <a:pt x="1998" y="586"/>
                  </a:lnTo>
                  <a:lnTo>
                    <a:pt x="1990" y="576"/>
                  </a:lnTo>
                  <a:lnTo>
                    <a:pt x="1984" y="568"/>
                  </a:lnTo>
                  <a:lnTo>
                    <a:pt x="1978" y="562"/>
                  </a:lnTo>
                  <a:lnTo>
                    <a:pt x="1974" y="560"/>
                  </a:lnTo>
                  <a:lnTo>
                    <a:pt x="1972" y="556"/>
                  </a:lnTo>
                  <a:lnTo>
                    <a:pt x="1972" y="552"/>
                  </a:lnTo>
                  <a:lnTo>
                    <a:pt x="1972" y="550"/>
                  </a:lnTo>
                  <a:lnTo>
                    <a:pt x="1972" y="546"/>
                  </a:lnTo>
                  <a:lnTo>
                    <a:pt x="1974" y="546"/>
                  </a:lnTo>
                  <a:lnTo>
                    <a:pt x="1978" y="546"/>
                  </a:lnTo>
                  <a:lnTo>
                    <a:pt x="1982" y="546"/>
                  </a:lnTo>
                  <a:lnTo>
                    <a:pt x="1986" y="546"/>
                  </a:lnTo>
                  <a:lnTo>
                    <a:pt x="1988" y="544"/>
                  </a:lnTo>
                  <a:lnTo>
                    <a:pt x="1992" y="542"/>
                  </a:lnTo>
                  <a:lnTo>
                    <a:pt x="1994" y="540"/>
                  </a:lnTo>
                  <a:lnTo>
                    <a:pt x="1994" y="540"/>
                  </a:lnTo>
                  <a:lnTo>
                    <a:pt x="2016" y="518"/>
                  </a:lnTo>
                  <a:lnTo>
                    <a:pt x="2014" y="502"/>
                  </a:lnTo>
                  <a:lnTo>
                    <a:pt x="2024" y="494"/>
                  </a:lnTo>
                  <a:lnTo>
                    <a:pt x="2032" y="512"/>
                  </a:lnTo>
                  <a:lnTo>
                    <a:pt x="2050" y="518"/>
                  </a:lnTo>
                  <a:lnTo>
                    <a:pt x="2054" y="520"/>
                  </a:lnTo>
                  <a:lnTo>
                    <a:pt x="2060" y="526"/>
                  </a:lnTo>
                  <a:lnTo>
                    <a:pt x="2068" y="534"/>
                  </a:lnTo>
                  <a:lnTo>
                    <a:pt x="2076" y="542"/>
                  </a:lnTo>
                  <a:lnTo>
                    <a:pt x="2084" y="548"/>
                  </a:lnTo>
                  <a:lnTo>
                    <a:pt x="2088" y="550"/>
                  </a:lnTo>
                  <a:lnTo>
                    <a:pt x="2090" y="552"/>
                  </a:lnTo>
                  <a:lnTo>
                    <a:pt x="2094" y="550"/>
                  </a:lnTo>
                  <a:lnTo>
                    <a:pt x="2094" y="550"/>
                  </a:lnTo>
                  <a:lnTo>
                    <a:pt x="2096" y="550"/>
                  </a:lnTo>
                  <a:lnTo>
                    <a:pt x="2100" y="524"/>
                  </a:lnTo>
                  <a:lnTo>
                    <a:pt x="2100" y="518"/>
                  </a:lnTo>
                  <a:lnTo>
                    <a:pt x="2102" y="518"/>
                  </a:lnTo>
                  <a:lnTo>
                    <a:pt x="2106" y="518"/>
                  </a:lnTo>
                  <a:lnTo>
                    <a:pt x="2110" y="518"/>
                  </a:lnTo>
                  <a:lnTo>
                    <a:pt x="2116" y="518"/>
                  </a:lnTo>
                  <a:lnTo>
                    <a:pt x="2122" y="516"/>
                  </a:lnTo>
                  <a:lnTo>
                    <a:pt x="2126" y="512"/>
                  </a:lnTo>
                  <a:lnTo>
                    <a:pt x="2130" y="508"/>
                  </a:lnTo>
                  <a:lnTo>
                    <a:pt x="2132" y="500"/>
                  </a:lnTo>
                  <a:lnTo>
                    <a:pt x="2124" y="494"/>
                  </a:lnTo>
                  <a:lnTo>
                    <a:pt x="2114" y="488"/>
                  </a:lnTo>
                  <a:lnTo>
                    <a:pt x="2102" y="482"/>
                  </a:lnTo>
                  <a:lnTo>
                    <a:pt x="2092" y="476"/>
                  </a:lnTo>
                  <a:lnTo>
                    <a:pt x="2088" y="472"/>
                  </a:lnTo>
                  <a:lnTo>
                    <a:pt x="2084" y="472"/>
                  </a:lnTo>
                  <a:lnTo>
                    <a:pt x="2080" y="474"/>
                  </a:lnTo>
                  <a:lnTo>
                    <a:pt x="2078" y="474"/>
                  </a:lnTo>
                  <a:lnTo>
                    <a:pt x="2076" y="478"/>
                  </a:lnTo>
                  <a:lnTo>
                    <a:pt x="2074" y="478"/>
                  </a:lnTo>
                  <a:lnTo>
                    <a:pt x="2074" y="480"/>
                  </a:lnTo>
                  <a:lnTo>
                    <a:pt x="2066" y="464"/>
                  </a:lnTo>
                  <a:lnTo>
                    <a:pt x="2054" y="446"/>
                  </a:lnTo>
                  <a:lnTo>
                    <a:pt x="2040" y="432"/>
                  </a:lnTo>
                  <a:lnTo>
                    <a:pt x="2024" y="420"/>
                  </a:lnTo>
                  <a:lnTo>
                    <a:pt x="2010" y="412"/>
                  </a:lnTo>
                  <a:lnTo>
                    <a:pt x="1998" y="408"/>
                  </a:lnTo>
                  <a:lnTo>
                    <a:pt x="1994" y="406"/>
                  </a:lnTo>
                  <a:lnTo>
                    <a:pt x="1960" y="376"/>
                  </a:lnTo>
                  <a:lnTo>
                    <a:pt x="1954" y="376"/>
                  </a:lnTo>
                  <a:lnTo>
                    <a:pt x="1942" y="376"/>
                  </a:lnTo>
                  <a:lnTo>
                    <a:pt x="1930" y="374"/>
                  </a:lnTo>
                  <a:lnTo>
                    <a:pt x="1922" y="372"/>
                  </a:lnTo>
                  <a:lnTo>
                    <a:pt x="1920" y="370"/>
                  </a:lnTo>
                  <a:lnTo>
                    <a:pt x="1916" y="366"/>
                  </a:lnTo>
                  <a:lnTo>
                    <a:pt x="1910" y="366"/>
                  </a:lnTo>
                  <a:lnTo>
                    <a:pt x="1906" y="364"/>
                  </a:lnTo>
                  <a:lnTo>
                    <a:pt x="1902" y="364"/>
                  </a:lnTo>
                  <a:lnTo>
                    <a:pt x="1902" y="364"/>
                  </a:lnTo>
                  <a:lnTo>
                    <a:pt x="1900" y="388"/>
                  </a:lnTo>
                  <a:lnTo>
                    <a:pt x="1900" y="406"/>
                  </a:lnTo>
                  <a:lnTo>
                    <a:pt x="1896" y="414"/>
                  </a:lnTo>
                  <a:lnTo>
                    <a:pt x="1884" y="416"/>
                  </a:lnTo>
                  <a:lnTo>
                    <a:pt x="1884" y="408"/>
                  </a:lnTo>
                  <a:lnTo>
                    <a:pt x="1866" y="386"/>
                  </a:lnTo>
                  <a:lnTo>
                    <a:pt x="1880" y="376"/>
                  </a:lnTo>
                  <a:lnTo>
                    <a:pt x="1880" y="370"/>
                  </a:lnTo>
                  <a:lnTo>
                    <a:pt x="1842" y="386"/>
                  </a:lnTo>
                  <a:lnTo>
                    <a:pt x="1834" y="382"/>
                  </a:lnTo>
                  <a:lnTo>
                    <a:pt x="1790" y="378"/>
                  </a:lnTo>
                  <a:lnTo>
                    <a:pt x="1774" y="398"/>
                  </a:lnTo>
                  <a:lnTo>
                    <a:pt x="1762" y="380"/>
                  </a:lnTo>
                  <a:lnTo>
                    <a:pt x="1762" y="378"/>
                  </a:lnTo>
                  <a:lnTo>
                    <a:pt x="1764" y="370"/>
                  </a:lnTo>
                  <a:lnTo>
                    <a:pt x="1762" y="358"/>
                  </a:lnTo>
                  <a:lnTo>
                    <a:pt x="1758" y="342"/>
                  </a:lnTo>
                  <a:lnTo>
                    <a:pt x="1748" y="332"/>
                  </a:lnTo>
                  <a:lnTo>
                    <a:pt x="1734" y="326"/>
                  </a:lnTo>
                  <a:lnTo>
                    <a:pt x="1722" y="326"/>
                  </a:lnTo>
                  <a:lnTo>
                    <a:pt x="1712" y="326"/>
                  </a:lnTo>
                  <a:lnTo>
                    <a:pt x="1710" y="328"/>
                  </a:lnTo>
                  <a:lnTo>
                    <a:pt x="1704" y="328"/>
                  </a:lnTo>
                  <a:lnTo>
                    <a:pt x="1690" y="330"/>
                  </a:lnTo>
                  <a:lnTo>
                    <a:pt x="1676" y="330"/>
                  </a:lnTo>
                  <a:lnTo>
                    <a:pt x="1664" y="328"/>
                  </a:lnTo>
                  <a:lnTo>
                    <a:pt x="1660" y="324"/>
                  </a:lnTo>
                  <a:lnTo>
                    <a:pt x="1654" y="322"/>
                  </a:lnTo>
                  <a:lnTo>
                    <a:pt x="1650" y="322"/>
                  </a:lnTo>
                  <a:lnTo>
                    <a:pt x="1648" y="324"/>
                  </a:lnTo>
                  <a:lnTo>
                    <a:pt x="1646" y="324"/>
                  </a:lnTo>
                  <a:lnTo>
                    <a:pt x="1646" y="314"/>
                  </a:lnTo>
                  <a:lnTo>
                    <a:pt x="1638" y="310"/>
                  </a:lnTo>
                  <a:lnTo>
                    <a:pt x="1640" y="308"/>
                  </a:lnTo>
                  <a:lnTo>
                    <a:pt x="1640" y="304"/>
                  </a:lnTo>
                  <a:lnTo>
                    <a:pt x="1638" y="298"/>
                  </a:lnTo>
                  <a:lnTo>
                    <a:pt x="1636" y="290"/>
                  </a:lnTo>
                  <a:lnTo>
                    <a:pt x="1634" y="282"/>
                  </a:lnTo>
                  <a:lnTo>
                    <a:pt x="1630" y="278"/>
                  </a:lnTo>
                  <a:lnTo>
                    <a:pt x="1626" y="276"/>
                  </a:lnTo>
                  <a:lnTo>
                    <a:pt x="1622" y="276"/>
                  </a:lnTo>
                  <a:lnTo>
                    <a:pt x="1618" y="278"/>
                  </a:lnTo>
                  <a:lnTo>
                    <a:pt x="1614" y="280"/>
                  </a:lnTo>
                  <a:lnTo>
                    <a:pt x="1610" y="282"/>
                  </a:lnTo>
                  <a:lnTo>
                    <a:pt x="1606" y="286"/>
                  </a:lnTo>
                  <a:lnTo>
                    <a:pt x="1604" y="288"/>
                  </a:lnTo>
                  <a:lnTo>
                    <a:pt x="1604" y="288"/>
                  </a:lnTo>
                  <a:lnTo>
                    <a:pt x="1602" y="288"/>
                  </a:lnTo>
                  <a:lnTo>
                    <a:pt x="1600" y="288"/>
                  </a:lnTo>
                  <a:lnTo>
                    <a:pt x="1598" y="290"/>
                  </a:lnTo>
                  <a:lnTo>
                    <a:pt x="1596" y="288"/>
                  </a:lnTo>
                  <a:lnTo>
                    <a:pt x="1594" y="288"/>
                  </a:lnTo>
                  <a:lnTo>
                    <a:pt x="1592" y="286"/>
                  </a:lnTo>
                  <a:lnTo>
                    <a:pt x="1592" y="282"/>
                  </a:lnTo>
                  <a:lnTo>
                    <a:pt x="1592" y="280"/>
                  </a:lnTo>
                  <a:lnTo>
                    <a:pt x="1592" y="276"/>
                  </a:lnTo>
                  <a:lnTo>
                    <a:pt x="1590" y="272"/>
                  </a:lnTo>
                  <a:lnTo>
                    <a:pt x="1588" y="270"/>
                  </a:lnTo>
                  <a:lnTo>
                    <a:pt x="1584" y="268"/>
                  </a:lnTo>
                  <a:lnTo>
                    <a:pt x="1578" y="268"/>
                  </a:lnTo>
                  <a:lnTo>
                    <a:pt x="1566" y="266"/>
                  </a:lnTo>
                  <a:lnTo>
                    <a:pt x="1552" y="264"/>
                  </a:lnTo>
                  <a:lnTo>
                    <a:pt x="1538" y="260"/>
                  </a:lnTo>
                  <a:lnTo>
                    <a:pt x="1528" y="256"/>
                  </a:lnTo>
                  <a:lnTo>
                    <a:pt x="1524" y="256"/>
                  </a:lnTo>
                  <a:lnTo>
                    <a:pt x="1528" y="260"/>
                  </a:lnTo>
                  <a:lnTo>
                    <a:pt x="1526" y="264"/>
                  </a:lnTo>
                  <a:lnTo>
                    <a:pt x="1524" y="268"/>
                  </a:lnTo>
                  <a:lnTo>
                    <a:pt x="1518" y="270"/>
                  </a:lnTo>
                  <a:lnTo>
                    <a:pt x="1512" y="272"/>
                  </a:lnTo>
                  <a:lnTo>
                    <a:pt x="1504" y="276"/>
                  </a:lnTo>
                  <a:lnTo>
                    <a:pt x="1502" y="286"/>
                  </a:lnTo>
                  <a:lnTo>
                    <a:pt x="1502" y="296"/>
                  </a:lnTo>
                  <a:lnTo>
                    <a:pt x="1502" y="306"/>
                  </a:lnTo>
                  <a:lnTo>
                    <a:pt x="1502" y="310"/>
                  </a:lnTo>
                  <a:lnTo>
                    <a:pt x="1494" y="312"/>
                  </a:lnTo>
                  <a:lnTo>
                    <a:pt x="1482" y="318"/>
                  </a:lnTo>
                  <a:lnTo>
                    <a:pt x="1460" y="304"/>
                  </a:lnTo>
                  <a:lnTo>
                    <a:pt x="1452" y="310"/>
                  </a:lnTo>
                  <a:lnTo>
                    <a:pt x="1438" y="310"/>
                  </a:lnTo>
                  <a:lnTo>
                    <a:pt x="1422" y="294"/>
                  </a:lnTo>
                  <a:lnTo>
                    <a:pt x="1422" y="294"/>
                  </a:lnTo>
                  <a:lnTo>
                    <a:pt x="1420" y="296"/>
                  </a:lnTo>
                  <a:lnTo>
                    <a:pt x="1418" y="300"/>
                  </a:lnTo>
                  <a:lnTo>
                    <a:pt x="1416" y="304"/>
                  </a:lnTo>
                  <a:lnTo>
                    <a:pt x="1412" y="308"/>
                  </a:lnTo>
                  <a:lnTo>
                    <a:pt x="1410" y="312"/>
                  </a:lnTo>
                  <a:lnTo>
                    <a:pt x="1410" y="316"/>
                  </a:lnTo>
                  <a:lnTo>
                    <a:pt x="1408" y="320"/>
                  </a:lnTo>
                  <a:lnTo>
                    <a:pt x="1404" y="324"/>
                  </a:lnTo>
                  <a:lnTo>
                    <a:pt x="1402" y="328"/>
                  </a:lnTo>
                  <a:lnTo>
                    <a:pt x="1398" y="330"/>
                  </a:lnTo>
                  <a:lnTo>
                    <a:pt x="1396" y="334"/>
                  </a:lnTo>
                  <a:lnTo>
                    <a:pt x="1396" y="334"/>
                  </a:lnTo>
                  <a:lnTo>
                    <a:pt x="1392" y="320"/>
                  </a:lnTo>
                  <a:lnTo>
                    <a:pt x="1384" y="304"/>
                  </a:lnTo>
                  <a:lnTo>
                    <a:pt x="1384" y="274"/>
                  </a:lnTo>
                  <a:lnTo>
                    <a:pt x="1388" y="254"/>
                  </a:lnTo>
                  <a:lnTo>
                    <a:pt x="1386" y="248"/>
                  </a:lnTo>
                  <a:lnTo>
                    <a:pt x="1384" y="246"/>
                  </a:lnTo>
                  <a:lnTo>
                    <a:pt x="1382" y="244"/>
                  </a:lnTo>
                  <a:lnTo>
                    <a:pt x="1378" y="242"/>
                  </a:lnTo>
                  <a:lnTo>
                    <a:pt x="1374" y="242"/>
                  </a:lnTo>
                  <a:lnTo>
                    <a:pt x="1372" y="244"/>
                  </a:lnTo>
                  <a:lnTo>
                    <a:pt x="1370" y="244"/>
                  </a:lnTo>
                  <a:lnTo>
                    <a:pt x="1368" y="244"/>
                  </a:lnTo>
                  <a:lnTo>
                    <a:pt x="1368" y="244"/>
                  </a:lnTo>
                  <a:lnTo>
                    <a:pt x="1366" y="240"/>
                  </a:lnTo>
                  <a:lnTo>
                    <a:pt x="1362" y="238"/>
                  </a:lnTo>
                  <a:lnTo>
                    <a:pt x="1356" y="234"/>
                  </a:lnTo>
                  <a:lnTo>
                    <a:pt x="1348" y="232"/>
                  </a:lnTo>
                  <a:lnTo>
                    <a:pt x="1338" y="230"/>
                  </a:lnTo>
                  <a:lnTo>
                    <a:pt x="1332" y="230"/>
                  </a:lnTo>
                  <a:lnTo>
                    <a:pt x="1326" y="228"/>
                  </a:lnTo>
                  <a:lnTo>
                    <a:pt x="1322" y="228"/>
                  </a:lnTo>
                  <a:lnTo>
                    <a:pt x="1320" y="230"/>
                  </a:lnTo>
                  <a:lnTo>
                    <a:pt x="1316" y="232"/>
                  </a:lnTo>
                  <a:lnTo>
                    <a:pt x="1312" y="234"/>
                  </a:lnTo>
                  <a:lnTo>
                    <a:pt x="1308" y="238"/>
                  </a:lnTo>
                  <a:lnTo>
                    <a:pt x="1296" y="242"/>
                  </a:lnTo>
                  <a:lnTo>
                    <a:pt x="1284" y="240"/>
                  </a:lnTo>
                  <a:lnTo>
                    <a:pt x="1272" y="238"/>
                  </a:lnTo>
                  <a:lnTo>
                    <a:pt x="1262" y="236"/>
                  </a:lnTo>
                  <a:lnTo>
                    <a:pt x="1258" y="234"/>
                  </a:lnTo>
                  <a:lnTo>
                    <a:pt x="1224" y="216"/>
                  </a:lnTo>
                  <a:lnTo>
                    <a:pt x="1210" y="216"/>
                  </a:lnTo>
                  <a:lnTo>
                    <a:pt x="1194" y="214"/>
                  </a:lnTo>
                  <a:lnTo>
                    <a:pt x="1182" y="208"/>
                  </a:lnTo>
                  <a:lnTo>
                    <a:pt x="1172" y="204"/>
                  </a:lnTo>
                  <a:lnTo>
                    <a:pt x="1168" y="202"/>
                  </a:lnTo>
                  <a:lnTo>
                    <a:pt x="1160" y="196"/>
                  </a:lnTo>
                  <a:lnTo>
                    <a:pt x="1156" y="190"/>
                  </a:lnTo>
                  <a:lnTo>
                    <a:pt x="1164" y="186"/>
                  </a:lnTo>
                  <a:lnTo>
                    <a:pt x="1166" y="184"/>
                  </a:lnTo>
                  <a:lnTo>
                    <a:pt x="1166" y="182"/>
                  </a:lnTo>
                  <a:lnTo>
                    <a:pt x="1166" y="178"/>
                  </a:lnTo>
                  <a:lnTo>
                    <a:pt x="1164" y="172"/>
                  </a:lnTo>
                  <a:lnTo>
                    <a:pt x="1160" y="170"/>
                  </a:lnTo>
                  <a:lnTo>
                    <a:pt x="1158" y="168"/>
                  </a:lnTo>
                  <a:lnTo>
                    <a:pt x="1156" y="168"/>
                  </a:lnTo>
                  <a:lnTo>
                    <a:pt x="1152" y="170"/>
                  </a:lnTo>
                  <a:lnTo>
                    <a:pt x="1150" y="170"/>
                  </a:lnTo>
                  <a:lnTo>
                    <a:pt x="1148" y="172"/>
                  </a:lnTo>
                  <a:lnTo>
                    <a:pt x="1148" y="172"/>
                  </a:lnTo>
                  <a:lnTo>
                    <a:pt x="1146" y="174"/>
                  </a:lnTo>
                  <a:lnTo>
                    <a:pt x="1144" y="176"/>
                  </a:lnTo>
                  <a:lnTo>
                    <a:pt x="1142" y="180"/>
                  </a:lnTo>
                  <a:lnTo>
                    <a:pt x="1140" y="184"/>
                  </a:lnTo>
                  <a:lnTo>
                    <a:pt x="1136" y="190"/>
                  </a:lnTo>
                  <a:lnTo>
                    <a:pt x="1132" y="194"/>
                  </a:lnTo>
                  <a:lnTo>
                    <a:pt x="1128" y="198"/>
                  </a:lnTo>
                  <a:lnTo>
                    <a:pt x="1126" y="200"/>
                  </a:lnTo>
                  <a:lnTo>
                    <a:pt x="1120" y="202"/>
                  </a:lnTo>
                  <a:lnTo>
                    <a:pt x="1116" y="206"/>
                  </a:lnTo>
                  <a:lnTo>
                    <a:pt x="1112" y="210"/>
                  </a:lnTo>
                  <a:lnTo>
                    <a:pt x="1110" y="216"/>
                  </a:lnTo>
                  <a:lnTo>
                    <a:pt x="1108" y="220"/>
                  </a:lnTo>
                  <a:lnTo>
                    <a:pt x="1106" y="222"/>
                  </a:lnTo>
                  <a:lnTo>
                    <a:pt x="1104" y="224"/>
                  </a:lnTo>
                  <a:lnTo>
                    <a:pt x="1096" y="224"/>
                  </a:lnTo>
                  <a:lnTo>
                    <a:pt x="1092" y="204"/>
                  </a:lnTo>
                  <a:lnTo>
                    <a:pt x="1084" y="194"/>
                  </a:lnTo>
                  <a:lnTo>
                    <a:pt x="1108" y="192"/>
                  </a:lnTo>
                  <a:lnTo>
                    <a:pt x="1134" y="160"/>
                  </a:lnTo>
                  <a:lnTo>
                    <a:pt x="1150" y="144"/>
                  </a:lnTo>
                  <a:lnTo>
                    <a:pt x="1158" y="130"/>
                  </a:lnTo>
                  <a:lnTo>
                    <a:pt x="1162" y="122"/>
                  </a:lnTo>
                  <a:lnTo>
                    <a:pt x="1164" y="120"/>
                  </a:lnTo>
                  <a:lnTo>
                    <a:pt x="1164" y="96"/>
                  </a:lnTo>
                  <a:lnTo>
                    <a:pt x="1166" y="78"/>
                  </a:lnTo>
                  <a:lnTo>
                    <a:pt x="1160" y="64"/>
                  </a:lnTo>
                  <a:lnTo>
                    <a:pt x="1148" y="54"/>
                  </a:lnTo>
                  <a:lnTo>
                    <a:pt x="1134" y="52"/>
                  </a:lnTo>
                  <a:lnTo>
                    <a:pt x="1122" y="56"/>
                  </a:lnTo>
                  <a:lnTo>
                    <a:pt x="1108" y="64"/>
                  </a:lnTo>
                  <a:lnTo>
                    <a:pt x="1098" y="68"/>
                  </a:lnTo>
                  <a:lnTo>
                    <a:pt x="1090" y="70"/>
                  </a:lnTo>
                  <a:lnTo>
                    <a:pt x="1084" y="70"/>
                  </a:lnTo>
                  <a:lnTo>
                    <a:pt x="1080" y="70"/>
                  </a:lnTo>
                  <a:lnTo>
                    <a:pt x="1080" y="70"/>
                  </a:lnTo>
                  <a:lnTo>
                    <a:pt x="1078" y="52"/>
                  </a:lnTo>
                  <a:lnTo>
                    <a:pt x="1070" y="46"/>
                  </a:lnTo>
                  <a:lnTo>
                    <a:pt x="1080" y="20"/>
                  </a:lnTo>
                  <a:lnTo>
                    <a:pt x="1082" y="20"/>
                  </a:lnTo>
                  <a:lnTo>
                    <a:pt x="1084" y="18"/>
                  </a:lnTo>
                  <a:lnTo>
                    <a:pt x="1086" y="18"/>
                  </a:lnTo>
                  <a:lnTo>
                    <a:pt x="1088" y="16"/>
                  </a:lnTo>
                  <a:lnTo>
                    <a:pt x="1088" y="14"/>
                  </a:lnTo>
                  <a:lnTo>
                    <a:pt x="1088" y="10"/>
                  </a:lnTo>
                  <a:lnTo>
                    <a:pt x="1086" y="8"/>
                  </a:lnTo>
                  <a:lnTo>
                    <a:pt x="1080" y="4"/>
                  </a:lnTo>
                  <a:lnTo>
                    <a:pt x="1068" y="0"/>
                  </a:lnTo>
                  <a:lnTo>
                    <a:pt x="1056" y="4"/>
                  </a:lnTo>
                  <a:lnTo>
                    <a:pt x="1048" y="10"/>
                  </a:lnTo>
                  <a:lnTo>
                    <a:pt x="1042" y="16"/>
                  </a:lnTo>
                  <a:lnTo>
                    <a:pt x="1038" y="22"/>
                  </a:lnTo>
                  <a:lnTo>
                    <a:pt x="1030" y="32"/>
                  </a:lnTo>
                  <a:lnTo>
                    <a:pt x="1022" y="42"/>
                  </a:lnTo>
                  <a:lnTo>
                    <a:pt x="1016" y="50"/>
                  </a:lnTo>
                  <a:lnTo>
                    <a:pt x="1012" y="54"/>
                  </a:lnTo>
                  <a:lnTo>
                    <a:pt x="1016" y="62"/>
                  </a:lnTo>
                  <a:lnTo>
                    <a:pt x="1008" y="76"/>
                  </a:lnTo>
                  <a:lnTo>
                    <a:pt x="990" y="68"/>
                  </a:lnTo>
                  <a:lnTo>
                    <a:pt x="988" y="68"/>
                  </a:lnTo>
                  <a:lnTo>
                    <a:pt x="986" y="68"/>
                  </a:lnTo>
                  <a:lnTo>
                    <a:pt x="986" y="68"/>
                  </a:lnTo>
                  <a:lnTo>
                    <a:pt x="986" y="70"/>
                  </a:lnTo>
                  <a:lnTo>
                    <a:pt x="988" y="72"/>
                  </a:lnTo>
                  <a:lnTo>
                    <a:pt x="990" y="74"/>
                  </a:lnTo>
                  <a:lnTo>
                    <a:pt x="992" y="76"/>
                  </a:lnTo>
                  <a:lnTo>
                    <a:pt x="992" y="78"/>
                  </a:lnTo>
                  <a:lnTo>
                    <a:pt x="994" y="78"/>
                  </a:lnTo>
                  <a:lnTo>
                    <a:pt x="1020" y="98"/>
                  </a:lnTo>
                  <a:lnTo>
                    <a:pt x="1020" y="100"/>
                  </a:lnTo>
                  <a:lnTo>
                    <a:pt x="1020" y="102"/>
                  </a:lnTo>
                  <a:lnTo>
                    <a:pt x="1020" y="108"/>
                  </a:lnTo>
                  <a:lnTo>
                    <a:pt x="1020" y="114"/>
                  </a:lnTo>
                  <a:lnTo>
                    <a:pt x="1020" y="122"/>
                  </a:lnTo>
                  <a:lnTo>
                    <a:pt x="1018" y="126"/>
                  </a:lnTo>
                  <a:lnTo>
                    <a:pt x="1014" y="130"/>
                  </a:lnTo>
                  <a:lnTo>
                    <a:pt x="1010" y="128"/>
                  </a:lnTo>
                  <a:lnTo>
                    <a:pt x="1006" y="126"/>
                  </a:lnTo>
                  <a:lnTo>
                    <a:pt x="1002" y="120"/>
                  </a:lnTo>
                  <a:lnTo>
                    <a:pt x="998" y="112"/>
                  </a:lnTo>
                  <a:lnTo>
                    <a:pt x="992" y="100"/>
                  </a:lnTo>
                  <a:lnTo>
                    <a:pt x="980" y="92"/>
                  </a:lnTo>
                  <a:lnTo>
                    <a:pt x="966" y="90"/>
                  </a:lnTo>
                  <a:lnTo>
                    <a:pt x="952" y="92"/>
                  </a:lnTo>
                  <a:lnTo>
                    <a:pt x="944" y="92"/>
                  </a:lnTo>
                  <a:lnTo>
                    <a:pt x="940" y="92"/>
                  </a:lnTo>
                  <a:lnTo>
                    <a:pt x="936" y="92"/>
                  </a:lnTo>
                  <a:lnTo>
                    <a:pt x="932" y="90"/>
                  </a:lnTo>
                  <a:lnTo>
                    <a:pt x="930" y="88"/>
                  </a:lnTo>
                  <a:lnTo>
                    <a:pt x="930" y="86"/>
                  </a:lnTo>
                  <a:lnTo>
                    <a:pt x="930" y="84"/>
                  </a:lnTo>
                  <a:lnTo>
                    <a:pt x="930" y="84"/>
                  </a:lnTo>
                  <a:lnTo>
                    <a:pt x="928" y="84"/>
                  </a:lnTo>
                  <a:lnTo>
                    <a:pt x="924" y="86"/>
                  </a:lnTo>
                  <a:lnTo>
                    <a:pt x="920" y="88"/>
                  </a:lnTo>
                  <a:lnTo>
                    <a:pt x="914" y="92"/>
                  </a:lnTo>
                  <a:lnTo>
                    <a:pt x="910" y="94"/>
                  </a:lnTo>
                  <a:lnTo>
                    <a:pt x="906" y="98"/>
                  </a:lnTo>
                  <a:lnTo>
                    <a:pt x="902" y="100"/>
                  </a:lnTo>
                  <a:lnTo>
                    <a:pt x="898" y="104"/>
                  </a:lnTo>
                  <a:lnTo>
                    <a:pt x="892" y="110"/>
                  </a:lnTo>
                  <a:lnTo>
                    <a:pt x="884" y="114"/>
                  </a:lnTo>
                  <a:lnTo>
                    <a:pt x="872" y="116"/>
                  </a:lnTo>
                  <a:lnTo>
                    <a:pt x="864" y="122"/>
                  </a:lnTo>
                  <a:lnTo>
                    <a:pt x="856" y="132"/>
                  </a:lnTo>
                  <a:lnTo>
                    <a:pt x="850" y="146"/>
                  </a:lnTo>
                  <a:lnTo>
                    <a:pt x="846" y="158"/>
                  </a:lnTo>
                  <a:lnTo>
                    <a:pt x="844" y="162"/>
                  </a:lnTo>
                  <a:lnTo>
                    <a:pt x="842" y="168"/>
                  </a:lnTo>
                  <a:lnTo>
                    <a:pt x="836" y="172"/>
                  </a:lnTo>
                  <a:lnTo>
                    <a:pt x="830" y="176"/>
                  </a:lnTo>
                  <a:lnTo>
                    <a:pt x="826" y="180"/>
                  </a:lnTo>
                  <a:lnTo>
                    <a:pt x="822" y="182"/>
                  </a:lnTo>
                  <a:lnTo>
                    <a:pt x="818" y="184"/>
                  </a:lnTo>
                  <a:lnTo>
                    <a:pt x="818" y="188"/>
                  </a:lnTo>
                  <a:lnTo>
                    <a:pt x="820" y="190"/>
                  </a:lnTo>
                  <a:lnTo>
                    <a:pt x="822" y="192"/>
                  </a:lnTo>
                  <a:lnTo>
                    <a:pt x="822" y="196"/>
                  </a:lnTo>
                  <a:lnTo>
                    <a:pt x="818" y="202"/>
                  </a:lnTo>
                  <a:lnTo>
                    <a:pt x="804" y="208"/>
                  </a:lnTo>
                  <a:lnTo>
                    <a:pt x="782" y="214"/>
                  </a:lnTo>
                  <a:lnTo>
                    <a:pt x="772" y="220"/>
                  </a:lnTo>
                  <a:lnTo>
                    <a:pt x="768" y="232"/>
                  </a:lnTo>
                  <a:lnTo>
                    <a:pt x="764" y="244"/>
                  </a:lnTo>
                  <a:lnTo>
                    <a:pt x="766" y="256"/>
                  </a:lnTo>
                  <a:lnTo>
                    <a:pt x="766" y="266"/>
                  </a:lnTo>
                  <a:lnTo>
                    <a:pt x="766" y="272"/>
                  </a:lnTo>
                  <a:lnTo>
                    <a:pt x="768" y="276"/>
                  </a:lnTo>
                  <a:lnTo>
                    <a:pt x="772" y="276"/>
                  </a:lnTo>
                  <a:lnTo>
                    <a:pt x="776" y="278"/>
                  </a:lnTo>
                  <a:lnTo>
                    <a:pt x="782" y="278"/>
                  </a:lnTo>
                  <a:lnTo>
                    <a:pt x="784" y="278"/>
                  </a:lnTo>
                  <a:lnTo>
                    <a:pt x="786" y="278"/>
                  </a:lnTo>
                  <a:lnTo>
                    <a:pt x="786" y="282"/>
                  </a:lnTo>
                  <a:lnTo>
                    <a:pt x="788" y="284"/>
                  </a:lnTo>
                  <a:lnTo>
                    <a:pt x="792" y="288"/>
                  </a:lnTo>
                  <a:lnTo>
                    <a:pt x="796" y="292"/>
                  </a:lnTo>
                  <a:lnTo>
                    <a:pt x="800" y="294"/>
                  </a:lnTo>
                  <a:lnTo>
                    <a:pt x="802" y="296"/>
                  </a:lnTo>
                  <a:lnTo>
                    <a:pt x="804" y="298"/>
                  </a:lnTo>
                  <a:lnTo>
                    <a:pt x="804" y="344"/>
                  </a:lnTo>
                  <a:lnTo>
                    <a:pt x="800" y="352"/>
                  </a:lnTo>
                  <a:lnTo>
                    <a:pt x="800" y="358"/>
                  </a:lnTo>
                  <a:lnTo>
                    <a:pt x="800" y="364"/>
                  </a:lnTo>
                  <a:lnTo>
                    <a:pt x="802" y="368"/>
                  </a:lnTo>
                  <a:lnTo>
                    <a:pt x="806" y="372"/>
                  </a:lnTo>
                  <a:lnTo>
                    <a:pt x="808" y="374"/>
                  </a:lnTo>
                  <a:lnTo>
                    <a:pt x="810" y="376"/>
                  </a:lnTo>
                  <a:lnTo>
                    <a:pt x="812" y="376"/>
                  </a:lnTo>
                  <a:lnTo>
                    <a:pt x="812" y="382"/>
                  </a:lnTo>
                  <a:lnTo>
                    <a:pt x="800" y="380"/>
                  </a:lnTo>
                  <a:lnTo>
                    <a:pt x="796" y="378"/>
                  </a:lnTo>
                  <a:lnTo>
                    <a:pt x="792" y="374"/>
                  </a:lnTo>
                  <a:lnTo>
                    <a:pt x="788" y="370"/>
                  </a:lnTo>
                  <a:lnTo>
                    <a:pt x="784" y="366"/>
                  </a:lnTo>
                  <a:lnTo>
                    <a:pt x="782" y="360"/>
                  </a:lnTo>
                  <a:lnTo>
                    <a:pt x="782" y="356"/>
                  </a:lnTo>
                  <a:lnTo>
                    <a:pt x="782" y="352"/>
                  </a:lnTo>
                  <a:lnTo>
                    <a:pt x="784" y="348"/>
                  </a:lnTo>
                  <a:lnTo>
                    <a:pt x="784" y="344"/>
                  </a:lnTo>
                  <a:lnTo>
                    <a:pt x="782" y="340"/>
                  </a:lnTo>
                  <a:lnTo>
                    <a:pt x="778" y="338"/>
                  </a:lnTo>
                  <a:lnTo>
                    <a:pt x="776" y="338"/>
                  </a:lnTo>
                  <a:lnTo>
                    <a:pt x="776" y="336"/>
                  </a:lnTo>
                  <a:lnTo>
                    <a:pt x="776" y="334"/>
                  </a:lnTo>
                  <a:lnTo>
                    <a:pt x="778" y="332"/>
                  </a:lnTo>
                  <a:lnTo>
                    <a:pt x="782" y="326"/>
                  </a:lnTo>
                  <a:lnTo>
                    <a:pt x="784" y="322"/>
                  </a:lnTo>
                  <a:lnTo>
                    <a:pt x="788" y="316"/>
                  </a:lnTo>
                  <a:lnTo>
                    <a:pt x="790" y="308"/>
                  </a:lnTo>
                  <a:lnTo>
                    <a:pt x="790" y="304"/>
                  </a:lnTo>
                  <a:lnTo>
                    <a:pt x="788" y="300"/>
                  </a:lnTo>
                  <a:lnTo>
                    <a:pt x="788" y="298"/>
                  </a:lnTo>
                  <a:lnTo>
                    <a:pt x="786" y="298"/>
                  </a:lnTo>
                  <a:lnTo>
                    <a:pt x="782" y="298"/>
                  </a:lnTo>
                  <a:lnTo>
                    <a:pt x="778" y="298"/>
                  </a:lnTo>
                  <a:lnTo>
                    <a:pt x="774" y="298"/>
                  </a:lnTo>
                  <a:lnTo>
                    <a:pt x="768" y="296"/>
                  </a:lnTo>
                  <a:lnTo>
                    <a:pt x="766" y="294"/>
                  </a:lnTo>
                  <a:lnTo>
                    <a:pt x="764" y="292"/>
                  </a:lnTo>
                  <a:lnTo>
                    <a:pt x="762" y="290"/>
                  </a:lnTo>
                  <a:lnTo>
                    <a:pt x="762" y="290"/>
                  </a:lnTo>
                  <a:lnTo>
                    <a:pt x="758" y="290"/>
                  </a:lnTo>
                  <a:lnTo>
                    <a:pt x="754" y="290"/>
                  </a:lnTo>
                  <a:lnTo>
                    <a:pt x="750" y="288"/>
                  </a:lnTo>
                  <a:lnTo>
                    <a:pt x="744" y="286"/>
                  </a:lnTo>
                  <a:lnTo>
                    <a:pt x="738" y="284"/>
                  </a:lnTo>
                  <a:lnTo>
                    <a:pt x="732" y="280"/>
                  </a:lnTo>
                  <a:lnTo>
                    <a:pt x="728" y="276"/>
                  </a:lnTo>
                  <a:lnTo>
                    <a:pt x="726" y="276"/>
                  </a:lnTo>
                  <a:lnTo>
                    <a:pt x="724" y="274"/>
                  </a:lnTo>
                  <a:lnTo>
                    <a:pt x="722" y="276"/>
                  </a:lnTo>
                  <a:lnTo>
                    <a:pt x="720" y="278"/>
                  </a:lnTo>
                  <a:lnTo>
                    <a:pt x="718" y="280"/>
                  </a:lnTo>
                  <a:lnTo>
                    <a:pt x="718" y="282"/>
                  </a:lnTo>
                  <a:lnTo>
                    <a:pt x="716" y="282"/>
                  </a:lnTo>
                  <a:lnTo>
                    <a:pt x="712" y="278"/>
                  </a:lnTo>
                  <a:lnTo>
                    <a:pt x="710" y="270"/>
                  </a:lnTo>
                  <a:lnTo>
                    <a:pt x="710" y="260"/>
                  </a:lnTo>
                  <a:lnTo>
                    <a:pt x="710" y="250"/>
                  </a:lnTo>
                  <a:lnTo>
                    <a:pt x="708" y="246"/>
                  </a:lnTo>
                  <a:lnTo>
                    <a:pt x="706" y="244"/>
                  </a:lnTo>
                  <a:lnTo>
                    <a:pt x="704" y="244"/>
                  </a:lnTo>
                  <a:lnTo>
                    <a:pt x="700" y="242"/>
                  </a:lnTo>
                  <a:lnTo>
                    <a:pt x="696" y="242"/>
                  </a:lnTo>
                  <a:lnTo>
                    <a:pt x="694" y="244"/>
                  </a:lnTo>
                  <a:lnTo>
                    <a:pt x="692" y="244"/>
                  </a:lnTo>
                  <a:lnTo>
                    <a:pt x="690" y="244"/>
                  </a:lnTo>
                  <a:lnTo>
                    <a:pt x="688" y="246"/>
                  </a:lnTo>
                  <a:lnTo>
                    <a:pt x="684" y="248"/>
                  </a:lnTo>
                  <a:lnTo>
                    <a:pt x="684" y="250"/>
                  </a:lnTo>
                  <a:lnTo>
                    <a:pt x="684" y="254"/>
                  </a:lnTo>
                  <a:lnTo>
                    <a:pt x="684" y="258"/>
                  </a:lnTo>
                  <a:lnTo>
                    <a:pt x="686" y="262"/>
                  </a:lnTo>
                  <a:lnTo>
                    <a:pt x="686" y="266"/>
                  </a:lnTo>
                  <a:lnTo>
                    <a:pt x="688" y="270"/>
                  </a:lnTo>
                  <a:lnTo>
                    <a:pt x="690" y="274"/>
                  </a:lnTo>
                  <a:lnTo>
                    <a:pt x="690" y="278"/>
                  </a:lnTo>
                  <a:lnTo>
                    <a:pt x="690" y="282"/>
                  </a:lnTo>
                  <a:lnTo>
                    <a:pt x="690" y="284"/>
                  </a:lnTo>
                  <a:lnTo>
                    <a:pt x="686" y="288"/>
                  </a:lnTo>
                  <a:lnTo>
                    <a:pt x="682" y="290"/>
                  </a:lnTo>
                  <a:lnTo>
                    <a:pt x="676" y="292"/>
                  </a:lnTo>
                  <a:lnTo>
                    <a:pt x="672" y="298"/>
                  </a:lnTo>
                  <a:lnTo>
                    <a:pt x="670" y="304"/>
                  </a:lnTo>
                  <a:lnTo>
                    <a:pt x="668" y="308"/>
                  </a:lnTo>
                  <a:lnTo>
                    <a:pt x="670" y="314"/>
                  </a:lnTo>
                  <a:lnTo>
                    <a:pt x="670" y="318"/>
                  </a:lnTo>
                  <a:lnTo>
                    <a:pt x="672" y="320"/>
                  </a:lnTo>
                  <a:lnTo>
                    <a:pt x="674" y="322"/>
                  </a:lnTo>
                  <a:lnTo>
                    <a:pt x="678" y="324"/>
                  </a:lnTo>
                  <a:lnTo>
                    <a:pt x="680" y="326"/>
                  </a:lnTo>
                  <a:lnTo>
                    <a:pt x="680" y="330"/>
                  </a:lnTo>
                  <a:lnTo>
                    <a:pt x="682" y="332"/>
                  </a:lnTo>
                  <a:lnTo>
                    <a:pt x="680" y="338"/>
                  </a:lnTo>
                  <a:lnTo>
                    <a:pt x="680" y="344"/>
                  </a:lnTo>
                  <a:lnTo>
                    <a:pt x="678" y="350"/>
                  </a:lnTo>
                  <a:lnTo>
                    <a:pt x="674" y="354"/>
                  </a:lnTo>
                  <a:lnTo>
                    <a:pt x="670" y="364"/>
                  </a:lnTo>
                  <a:lnTo>
                    <a:pt x="670" y="378"/>
                  </a:lnTo>
                  <a:lnTo>
                    <a:pt x="668" y="392"/>
                  </a:lnTo>
                  <a:lnTo>
                    <a:pt x="668" y="398"/>
                  </a:lnTo>
                  <a:lnTo>
                    <a:pt x="684" y="400"/>
                  </a:lnTo>
                  <a:lnTo>
                    <a:pt x="698" y="390"/>
                  </a:lnTo>
                  <a:lnTo>
                    <a:pt x="704" y="390"/>
                  </a:lnTo>
                  <a:lnTo>
                    <a:pt x="710" y="390"/>
                  </a:lnTo>
                  <a:lnTo>
                    <a:pt x="714" y="392"/>
                  </a:lnTo>
                  <a:lnTo>
                    <a:pt x="716" y="394"/>
                  </a:lnTo>
                  <a:lnTo>
                    <a:pt x="718" y="398"/>
                  </a:lnTo>
                  <a:lnTo>
                    <a:pt x="720" y="400"/>
                  </a:lnTo>
                  <a:lnTo>
                    <a:pt x="722" y="402"/>
                  </a:lnTo>
                  <a:lnTo>
                    <a:pt x="722" y="404"/>
                  </a:lnTo>
                  <a:lnTo>
                    <a:pt x="724" y="406"/>
                  </a:lnTo>
                  <a:lnTo>
                    <a:pt x="726" y="416"/>
                  </a:lnTo>
                  <a:lnTo>
                    <a:pt x="730" y="428"/>
                  </a:lnTo>
                  <a:lnTo>
                    <a:pt x="732" y="438"/>
                  </a:lnTo>
                  <a:lnTo>
                    <a:pt x="732" y="444"/>
                  </a:lnTo>
                  <a:lnTo>
                    <a:pt x="734" y="446"/>
                  </a:lnTo>
                  <a:lnTo>
                    <a:pt x="736" y="448"/>
                  </a:lnTo>
                  <a:lnTo>
                    <a:pt x="738" y="450"/>
                  </a:lnTo>
                  <a:lnTo>
                    <a:pt x="740" y="450"/>
                  </a:lnTo>
                  <a:lnTo>
                    <a:pt x="742" y="450"/>
                  </a:lnTo>
                  <a:lnTo>
                    <a:pt x="742" y="450"/>
                  </a:lnTo>
                  <a:lnTo>
                    <a:pt x="742" y="450"/>
                  </a:lnTo>
                  <a:lnTo>
                    <a:pt x="746" y="448"/>
                  </a:lnTo>
                  <a:lnTo>
                    <a:pt x="748" y="448"/>
                  </a:lnTo>
                  <a:lnTo>
                    <a:pt x="752" y="448"/>
                  </a:lnTo>
                  <a:lnTo>
                    <a:pt x="754" y="450"/>
                  </a:lnTo>
                  <a:lnTo>
                    <a:pt x="758" y="452"/>
                  </a:lnTo>
                  <a:lnTo>
                    <a:pt x="760" y="454"/>
                  </a:lnTo>
                  <a:lnTo>
                    <a:pt x="766" y="456"/>
                  </a:lnTo>
                  <a:lnTo>
                    <a:pt x="770" y="458"/>
                  </a:lnTo>
                  <a:lnTo>
                    <a:pt x="774" y="458"/>
                  </a:lnTo>
                  <a:lnTo>
                    <a:pt x="774" y="458"/>
                  </a:lnTo>
                  <a:lnTo>
                    <a:pt x="772" y="462"/>
                  </a:lnTo>
                  <a:lnTo>
                    <a:pt x="768" y="466"/>
                  </a:lnTo>
                  <a:lnTo>
                    <a:pt x="764" y="468"/>
                  </a:lnTo>
                  <a:lnTo>
                    <a:pt x="760" y="468"/>
                  </a:lnTo>
                  <a:lnTo>
                    <a:pt x="758" y="470"/>
                  </a:lnTo>
                  <a:lnTo>
                    <a:pt x="756" y="470"/>
                  </a:lnTo>
                  <a:lnTo>
                    <a:pt x="752" y="470"/>
                  </a:lnTo>
                  <a:lnTo>
                    <a:pt x="750" y="472"/>
                  </a:lnTo>
                  <a:lnTo>
                    <a:pt x="748" y="476"/>
                  </a:lnTo>
                  <a:lnTo>
                    <a:pt x="746" y="480"/>
                  </a:lnTo>
                  <a:lnTo>
                    <a:pt x="746" y="484"/>
                  </a:lnTo>
                  <a:lnTo>
                    <a:pt x="748" y="486"/>
                  </a:lnTo>
                  <a:lnTo>
                    <a:pt x="752" y="496"/>
                  </a:lnTo>
                  <a:lnTo>
                    <a:pt x="752" y="510"/>
                  </a:lnTo>
                  <a:lnTo>
                    <a:pt x="752" y="520"/>
                  </a:lnTo>
                  <a:lnTo>
                    <a:pt x="750" y="522"/>
                  </a:lnTo>
                  <a:lnTo>
                    <a:pt x="746" y="524"/>
                  </a:lnTo>
                  <a:lnTo>
                    <a:pt x="744" y="522"/>
                  </a:lnTo>
                  <a:lnTo>
                    <a:pt x="740" y="520"/>
                  </a:lnTo>
                  <a:lnTo>
                    <a:pt x="738" y="516"/>
                  </a:lnTo>
                  <a:lnTo>
                    <a:pt x="738" y="510"/>
                  </a:lnTo>
                  <a:lnTo>
                    <a:pt x="736" y="498"/>
                  </a:lnTo>
                  <a:lnTo>
                    <a:pt x="730" y="484"/>
                  </a:lnTo>
                  <a:lnTo>
                    <a:pt x="726" y="476"/>
                  </a:lnTo>
                  <a:lnTo>
                    <a:pt x="724" y="474"/>
                  </a:lnTo>
                  <a:lnTo>
                    <a:pt x="722" y="474"/>
                  </a:lnTo>
                  <a:lnTo>
                    <a:pt x="720" y="476"/>
                  </a:lnTo>
                  <a:lnTo>
                    <a:pt x="718" y="480"/>
                  </a:lnTo>
                  <a:lnTo>
                    <a:pt x="716" y="482"/>
                  </a:lnTo>
                  <a:lnTo>
                    <a:pt x="716" y="484"/>
                  </a:lnTo>
                  <a:lnTo>
                    <a:pt x="714" y="488"/>
                  </a:lnTo>
                  <a:lnTo>
                    <a:pt x="712" y="492"/>
                  </a:lnTo>
                  <a:lnTo>
                    <a:pt x="710" y="494"/>
                  </a:lnTo>
                  <a:lnTo>
                    <a:pt x="706" y="494"/>
                  </a:lnTo>
                  <a:lnTo>
                    <a:pt x="704" y="494"/>
                  </a:lnTo>
                  <a:lnTo>
                    <a:pt x="704" y="492"/>
                  </a:lnTo>
                  <a:lnTo>
                    <a:pt x="704" y="490"/>
                  </a:lnTo>
                  <a:lnTo>
                    <a:pt x="704" y="488"/>
                  </a:lnTo>
                  <a:lnTo>
                    <a:pt x="706" y="486"/>
                  </a:lnTo>
                  <a:lnTo>
                    <a:pt x="706" y="486"/>
                  </a:lnTo>
                  <a:lnTo>
                    <a:pt x="708" y="476"/>
                  </a:lnTo>
                  <a:lnTo>
                    <a:pt x="710" y="460"/>
                  </a:lnTo>
                  <a:lnTo>
                    <a:pt x="712" y="442"/>
                  </a:lnTo>
                  <a:lnTo>
                    <a:pt x="712" y="424"/>
                  </a:lnTo>
                  <a:lnTo>
                    <a:pt x="712" y="412"/>
                  </a:lnTo>
                  <a:lnTo>
                    <a:pt x="710" y="408"/>
                  </a:lnTo>
                  <a:lnTo>
                    <a:pt x="706" y="398"/>
                  </a:lnTo>
                  <a:lnTo>
                    <a:pt x="698" y="408"/>
                  </a:lnTo>
                  <a:lnTo>
                    <a:pt x="698" y="408"/>
                  </a:lnTo>
                  <a:lnTo>
                    <a:pt x="696" y="410"/>
                  </a:lnTo>
                  <a:lnTo>
                    <a:pt x="692" y="410"/>
                  </a:lnTo>
                  <a:lnTo>
                    <a:pt x="686" y="410"/>
                  </a:lnTo>
                  <a:lnTo>
                    <a:pt x="682" y="412"/>
                  </a:lnTo>
                  <a:lnTo>
                    <a:pt x="680" y="414"/>
                  </a:lnTo>
                  <a:lnTo>
                    <a:pt x="678" y="416"/>
                  </a:lnTo>
                  <a:lnTo>
                    <a:pt x="678" y="418"/>
                  </a:lnTo>
                  <a:lnTo>
                    <a:pt x="678" y="418"/>
                  </a:lnTo>
                  <a:lnTo>
                    <a:pt x="676" y="424"/>
                  </a:lnTo>
                  <a:lnTo>
                    <a:pt x="676" y="440"/>
                  </a:lnTo>
                  <a:lnTo>
                    <a:pt x="676" y="456"/>
                  </a:lnTo>
                  <a:lnTo>
                    <a:pt x="676" y="468"/>
                  </a:lnTo>
                  <a:lnTo>
                    <a:pt x="674" y="474"/>
                  </a:lnTo>
                  <a:lnTo>
                    <a:pt x="674" y="478"/>
                  </a:lnTo>
                  <a:lnTo>
                    <a:pt x="670" y="482"/>
                  </a:lnTo>
                  <a:lnTo>
                    <a:pt x="666" y="486"/>
                  </a:lnTo>
                  <a:lnTo>
                    <a:pt x="662" y="486"/>
                  </a:lnTo>
                  <a:lnTo>
                    <a:pt x="658" y="486"/>
                  </a:lnTo>
                  <a:lnTo>
                    <a:pt x="652" y="488"/>
                  </a:lnTo>
                  <a:lnTo>
                    <a:pt x="648" y="490"/>
                  </a:lnTo>
                  <a:lnTo>
                    <a:pt x="646" y="492"/>
                  </a:lnTo>
                  <a:lnTo>
                    <a:pt x="646" y="492"/>
                  </a:lnTo>
                  <a:lnTo>
                    <a:pt x="632" y="494"/>
                  </a:lnTo>
                  <a:lnTo>
                    <a:pt x="618" y="490"/>
                  </a:lnTo>
                  <a:lnTo>
                    <a:pt x="606" y="486"/>
                  </a:lnTo>
                  <a:lnTo>
                    <a:pt x="602" y="484"/>
                  </a:lnTo>
                  <a:lnTo>
                    <a:pt x="610" y="480"/>
                  </a:lnTo>
                  <a:lnTo>
                    <a:pt x="622" y="478"/>
                  </a:lnTo>
                  <a:lnTo>
                    <a:pt x="636" y="476"/>
                  </a:lnTo>
                  <a:lnTo>
                    <a:pt x="642" y="476"/>
                  </a:lnTo>
                  <a:lnTo>
                    <a:pt x="646" y="474"/>
                  </a:lnTo>
                  <a:lnTo>
                    <a:pt x="648" y="472"/>
                  </a:lnTo>
                  <a:lnTo>
                    <a:pt x="648" y="468"/>
                  </a:lnTo>
                  <a:lnTo>
                    <a:pt x="648" y="466"/>
                  </a:lnTo>
                  <a:lnTo>
                    <a:pt x="648" y="466"/>
                  </a:lnTo>
                  <a:lnTo>
                    <a:pt x="646" y="462"/>
                  </a:lnTo>
                  <a:lnTo>
                    <a:pt x="646" y="458"/>
                  </a:lnTo>
                  <a:lnTo>
                    <a:pt x="646" y="456"/>
                  </a:lnTo>
                  <a:lnTo>
                    <a:pt x="646" y="454"/>
                  </a:lnTo>
                  <a:lnTo>
                    <a:pt x="648" y="452"/>
                  </a:lnTo>
                  <a:lnTo>
                    <a:pt x="650" y="448"/>
                  </a:lnTo>
                  <a:lnTo>
                    <a:pt x="652" y="444"/>
                  </a:lnTo>
                  <a:lnTo>
                    <a:pt x="656" y="440"/>
                  </a:lnTo>
                  <a:lnTo>
                    <a:pt x="660" y="434"/>
                  </a:lnTo>
                  <a:lnTo>
                    <a:pt x="662" y="430"/>
                  </a:lnTo>
                  <a:lnTo>
                    <a:pt x="664" y="428"/>
                  </a:lnTo>
                  <a:lnTo>
                    <a:pt x="664" y="426"/>
                  </a:lnTo>
                  <a:lnTo>
                    <a:pt x="668" y="422"/>
                  </a:lnTo>
                  <a:lnTo>
                    <a:pt x="668" y="418"/>
                  </a:lnTo>
                  <a:lnTo>
                    <a:pt x="668" y="416"/>
                  </a:lnTo>
                  <a:lnTo>
                    <a:pt x="666" y="416"/>
                  </a:lnTo>
                  <a:lnTo>
                    <a:pt x="666" y="414"/>
                  </a:lnTo>
                  <a:lnTo>
                    <a:pt x="664" y="414"/>
                  </a:lnTo>
                  <a:lnTo>
                    <a:pt x="662" y="414"/>
                  </a:lnTo>
                  <a:lnTo>
                    <a:pt x="660" y="412"/>
                  </a:lnTo>
                  <a:lnTo>
                    <a:pt x="658" y="412"/>
                  </a:lnTo>
                  <a:lnTo>
                    <a:pt x="656" y="410"/>
                  </a:lnTo>
                  <a:lnTo>
                    <a:pt x="656" y="408"/>
                  </a:lnTo>
                  <a:lnTo>
                    <a:pt x="656" y="400"/>
                  </a:lnTo>
                  <a:lnTo>
                    <a:pt x="656" y="384"/>
                  </a:lnTo>
                  <a:lnTo>
                    <a:pt x="656" y="368"/>
                  </a:lnTo>
                  <a:lnTo>
                    <a:pt x="656" y="354"/>
                  </a:lnTo>
                  <a:lnTo>
                    <a:pt x="656" y="348"/>
                  </a:lnTo>
                  <a:lnTo>
                    <a:pt x="658" y="342"/>
                  </a:lnTo>
                  <a:lnTo>
                    <a:pt x="658" y="336"/>
                  </a:lnTo>
                  <a:lnTo>
                    <a:pt x="656" y="330"/>
                  </a:lnTo>
                  <a:lnTo>
                    <a:pt x="654" y="324"/>
                  </a:lnTo>
                  <a:lnTo>
                    <a:pt x="652" y="320"/>
                  </a:lnTo>
                  <a:lnTo>
                    <a:pt x="650" y="318"/>
                  </a:lnTo>
                  <a:lnTo>
                    <a:pt x="650" y="318"/>
                  </a:lnTo>
                  <a:lnTo>
                    <a:pt x="650" y="292"/>
                  </a:lnTo>
                  <a:lnTo>
                    <a:pt x="656" y="286"/>
                  </a:lnTo>
                  <a:lnTo>
                    <a:pt x="658" y="274"/>
                  </a:lnTo>
                  <a:lnTo>
                    <a:pt x="670" y="262"/>
                  </a:lnTo>
                  <a:lnTo>
                    <a:pt x="672" y="258"/>
                  </a:lnTo>
                  <a:lnTo>
                    <a:pt x="670" y="256"/>
                  </a:lnTo>
                  <a:lnTo>
                    <a:pt x="666" y="252"/>
                  </a:lnTo>
                  <a:lnTo>
                    <a:pt x="664" y="250"/>
                  </a:lnTo>
                  <a:lnTo>
                    <a:pt x="660" y="250"/>
                  </a:lnTo>
                  <a:lnTo>
                    <a:pt x="660" y="248"/>
                  </a:lnTo>
                  <a:lnTo>
                    <a:pt x="634" y="252"/>
                  </a:lnTo>
                  <a:lnTo>
                    <a:pt x="630" y="246"/>
                  </a:lnTo>
                  <a:lnTo>
                    <a:pt x="620" y="250"/>
                  </a:lnTo>
                  <a:lnTo>
                    <a:pt x="614" y="258"/>
                  </a:lnTo>
                  <a:lnTo>
                    <a:pt x="610" y="268"/>
                  </a:lnTo>
                  <a:lnTo>
                    <a:pt x="610" y="278"/>
                  </a:lnTo>
                  <a:lnTo>
                    <a:pt x="610" y="280"/>
                  </a:lnTo>
                  <a:lnTo>
                    <a:pt x="608" y="286"/>
                  </a:lnTo>
                  <a:lnTo>
                    <a:pt x="604" y="292"/>
                  </a:lnTo>
                  <a:lnTo>
                    <a:pt x="602" y="296"/>
                  </a:lnTo>
                  <a:lnTo>
                    <a:pt x="598" y="300"/>
                  </a:lnTo>
                  <a:lnTo>
                    <a:pt x="594" y="302"/>
                  </a:lnTo>
                  <a:lnTo>
                    <a:pt x="592" y="304"/>
                  </a:lnTo>
                  <a:lnTo>
                    <a:pt x="592" y="304"/>
                  </a:lnTo>
                  <a:lnTo>
                    <a:pt x="584" y="316"/>
                  </a:lnTo>
                  <a:lnTo>
                    <a:pt x="580" y="332"/>
                  </a:lnTo>
                  <a:lnTo>
                    <a:pt x="580" y="350"/>
                  </a:lnTo>
                  <a:lnTo>
                    <a:pt x="582" y="364"/>
                  </a:lnTo>
                  <a:lnTo>
                    <a:pt x="582" y="370"/>
                  </a:lnTo>
                  <a:lnTo>
                    <a:pt x="582" y="370"/>
                  </a:lnTo>
                  <a:lnTo>
                    <a:pt x="584" y="374"/>
                  </a:lnTo>
                  <a:lnTo>
                    <a:pt x="586" y="376"/>
                  </a:lnTo>
                  <a:lnTo>
                    <a:pt x="586" y="382"/>
                  </a:lnTo>
                  <a:lnTo>
                    <a:pt x="588" y="386"/>
                  </a:lnTo>
                  <a:lnTo>
                    <a:pt x="590" y="392"/>
                  </a:lnTo>
                  <a:lnTo>
                    <a:pt x="590" y="396"/>
                  </a:lnTo>
                  <a:lnTo>
                    <a:pt x="590" y="400"/>
                  </a:lnTo>
                  <a:lnTo>
                    <a:pt x="588" y="402"/>
                  </a:lnTo>
                  <a:lnTo>
                    <a:pt x="586" y="404"/>
                  </a:lnTo>
                  <a:lnTo>
                    <a:pt x="584" y="404"/>
                  </a:lnTo>
                  <a:lnTo>
                    <a:pt x="584" y="404"/>
                  </a:lnTo>
                  <a:lnTo>
                    <a:pt x="584" y="404"/>
                  </a:lnTo>
                  <a:lnTo>
                    <a:pt x="552" y="374"/>
                  </a:lnTo>
                  <a:lnTo>
                    <a:pt x="516" y="370"/>
                  </a:lnTo>
                  <a:lnTo>
                    <a:pt x="512" y="380"/>
                  </a:lnTo>
                  <a:lnTo>
                    <a:pt x="516" y="388"/>
                  </a:lnTo>
                  <a:lnTo>
                    <a:pt x="516" y="404"/>
                  </a:lnTo>
                  <a:lnTo>
                    <a:pt x="494" y="420"/>
                  </a:lnTo>
                  <a:lnTo>
                    <a:pt x="496" y="410"/>
                  </a:lnTo>
                  <a:lnTo>
                    <a:pt x="496" y="402"/>
                  </a:lnTo>
                  <a:lnTo>
                    <a:pt x="498" y="398"/>
                  </a:lnTo>
                  <a:lnTo>
                    <a:pt x="498" y="396"/>
                  </a:lnTo>
                  <a:lnTo>
                    <a:pt x="490" y="396"/>
                  </a:lnTo>
                  <a:lnTo>
                    <a:pt x="482" y="404"/>
                  </a:lnTo>
                  <a:lnTo>
                    <a:pt x="478" y="414"/>
                  </a:lnTo>
                  <a:lnTo>
                    <a:pt x="456" y="412"/>
                  </a:lnTo>
                  <a:lnTo>
                    <a:pt x="448" y="412"/>
                  </a:lnTo>
                  <a:lnTo>
                    <a:pt x="442" y="414"/>
                  </a:lnTo>
                  <a:lnTo>
                    <a:pt x="438" y="416"/>
                  </a:lnTo>
                  <a:lnTo>
                    <a:pt x="434" y="418"/>
                  </a:lnTo>
                  <a:lnTo>
                    <a:pt x="432" y="420"/>
                  </a:lnTo>
                  <a:lnTo>
                    <a:pt x="432" y="420"/>
                  </a:lnTo>
                  <a:lnTo>
                    <a:pt x="432" y="400"/>
                  </a:lnTo>
                  <a:lnTo>
                    <a:pt x="426" y="400"/>
                  </a:lnTo>
                  <a:lnTo>
                    <a:pt x="420" y="404"/>
                  </a:lnTo>
                  <a:lnTo>
                    <a:pt x="410" y="410"/>
                  </a:lnTo>
                  <a:lnTo>
                    <a:pt x="400" y="416"/>
                  </a:lnTo>
                  <a:lnTo>
                    <a:pt x="392" y="420"/>
                  </a:lnTo>
                  <a:lnTo>
                    <a:pt x="390" y="422"/>
                  </a:lnTo>
                  <a:lnTo>
                    <a:pt x="372" y="428"/>
                  </a:lnTo>
                  <a:lnTo>
                    <a:pt x="360" y="436"/>
                  </a:lnTo>
                  <a:lnTo>
                    <a:pt x="352" y="448"/>
                  </a:lnTo>
                  <a:lnTo>
                    <a:pt x="350" y="456"/>
                  </a:lnTo>
                  <a:lnTo>
                    <a:pt x="350" y="458"/>
                  </a:lnTo>
                  <a:lnTo>
                    <a:pt x="348" y="466"/>
                  </a:lnTo>
                  <a:lnTo>
                    <a:pt x="348" y="470"/>
                  </a:lnTo>
                  <a:lnTo>
                    <a:pt x="346" y="470"/>
                  </a:lnTo>
                  <a:lnTo>
                    <a:pt x="344" y="472"/>
                  </a:lnTo>
                  <a:lnTo>
                    <a:pt x="342" y="470"/>
                  </a:lnTo>
                  <a:lnTo>
                    <a:pt x="340" y="470"/>
                  </a:lnTo>
                  <a:lnTo>
                    <a:pt x="340" y="468"/>
                  </a:lnTo>
                  <a:lnTo>
                    <a:pt x="338" y="466"/>
                  </a:lnTo>
                  <a:lnTo>
                    <a:pt x="338" y="466"/>
                  </a:lnTo>
                  <a:lnTo>
                    <a:pt x="324" y="460"/>
                  </a:lnTo>
                  <a:lnTo>
                    <a:pt x="324" y="446"/>
                  </a:lnTo>
                  <a:lnTo>
                    <a:pt x="330" y="440"/>
                  </a:lnTo>
                  <a:lnTo>
                    <a:pt x="334" y="436"/>
                  </a:lnTo>
                  <a:lnTo>
                    <a:pt x="336" y="432"/>
                  </a:lnTo>
                  <a:lnTo>
                    <a:pt x="336" y="428"/>
                  </a:lnTo>
                  <a:lnTo>
                    <a:pt x="336" y="426"/>
                  </a:lnTo>
                  <a:lnTo>
                    <a:pt x="336" y="424"/>
                  </a:lnTo>
                  <a:lnTo>
                    <a:pt x="334" y="424"/>
                  </a:lnTo>
                  <a:lnTo>
                    <a:pt x="334" y="418"/>
                  </a:lnTo>
                  <a:lnTo>
                    <a:pt x="330" y="414"/>
                  </a:lnTo>
                  <a:lnTo>
                    <a:pt x="328" y="410"/>
                  </a:lnTo>
                  <a:lnTo>
                    <a:pt x="322" y="408"/>
                  </a:lnTo>
                  <a:lnTo>
                    <a:pt x="318" y="406"/>
                  </a:lnTo>
                  <a:lnTo>
                    <a:pt x="314" y="404"/>
                  </a:lnTo>
                  <a:lnTo>
                    <a:pt x="310" y="404"/>
                  </a:lnTo>
                  <a:lnTo>
                    <a:pt x="308" y="404"/>
                  </a:lnTo>
                  <a:lnTo>
                    <a:pt x="306" y="404"/>
                  </a:lnTo>
                  <a:lnTo>
                    <a:pt x="304" y="406"/>
                  </a:lnTo>
                  <a:lnTo>
                    <a:pt x="300" y="406"/>
                  </a:lnTo>
                  <a:lnTo>
                    <a:pt x="296" y="408"/>
                  </a:lnTo>
                  <a:lnTo>
                    <a:pt x="292" y="408"/>
                  </a:lnTo>
                  <a:lnTo>
                    <a:pt x="290" y="408"/>
                  </a:lnTo>
                  <a:lnTo>
                    <a:pt x="288" y="408"/>
                  </a:lnTo>
                  <a:lnTo>
                    <a:pt x="300" y="416"/>
                  </a:lnTo>
                  <a:lnTo>
                    <a:pt x="300" y="440"/>
                  </a:lnTo>
                  <a:lnTo>
                    <a:pt x="300" y="454"/>
                  </a:lnTo>
                  <a:lnTo>
                    <a:pt x="302" y="454"/>
                  </a:lnTo>
                  <a:lnTo>
                    <a:pt x="302" y="456"/>
                  </a:lnTo>
                  <a:lnTo>
                    <a:pt x="304" y="460"/>
                  </a:lnTo>
                  <a:lnTo>
                    <a:pt x="306" y="462"/>
                  </a:lnTo>
                  <a:lnTo>
                    <a:pt x="306" y="464"/>
                  </a:lnTo>
                  <a:lnTo>
                    <a:pt x="308" y="466"/>
                  </a:lnTo>
                  <a:lnTo>
                    <a:pt x="306" y="476"/>
                  </a:lnTo>
                  <a:lnTo>
                    <a:pt x="306" y="482"/>
                  </a:lnTo>
                  <a:lnTo>
                    <a:pt x="304" y="486"/>
                  </a:lnTo>
                  <a:lnTo>
                    <a:pt x="302" y="490"/>
                  </a:lnTo>
                  <a:lnTo>
                    <a:pt x="302" y="490"/>
                  </a:lnTo>
                  <a:lnTo>
                    <a:pt x="292" y="486"/>
                  </a:lnTo>
                  <a:lnTo>
                    <a:pt x="284" y="480"/>
                  </a:lnTo>
                  <a:lnTo>
                    <a:pt x="278" y="480"/>
                  </a:lnTo>
                  <a:lnTo>
                    <a:pt x="262" y="498"/>
                  </a:lnTo>
                  <a:lnTo>
                    <a:pt x="246" y="510"/>
                  </a:lnTo>
                  <a:lnTo>
                    <a:pt x="244" y="514"/>
                  </a:lnTo>
                  <a:lnTo>
                    <a:pt x="244" y="518"/>
                  </a:lnTo>
                  <a:lnTo>
                    <a:pt x="248" y="522"/>
                  </a:lnTo>
                  <a:lnTo>
                    <a:pt x="250" y="524"/>
                  </a:lnTo>
                  <a:lnTo>
                    <a:pt x="254" y="528"/>
                  </a:lnTo>
                  <a:lnTo>
                    <a:pt x="256" y="530"/>
                  </a:lnTo>
                  <a:lnTo>
                    <a:pt x="258" y="530"/>
                  </a:lnTo>
                  <a:lnTo>
                    <a:pt x="256" y="538"/>
                  </a:lnTo>
                  <a:lnTo>
                    <a:pt x="232" y="540"/>
                  </a:lnTo>
                  <a:lnTo>
                    <a:pt x="220" y="526"/>
                  </a:lnTo>
                  <a:lnTo>
                    <a:pt x="216" y="514"/>
                  </a:lnTo>
                  <a:lnTo>
                    <a:pt x="206" y="508"/>
                  </a:lnTo>
                  <a:lnTo>
                    <a:pt x="202" y="518"/>
                  </a:lnTo>
                  <a:lnTo>
                    <a:pt x="208" y="534"/>
                  </a:lnTo>
                  <a:lnTo>
                    <a:pt x="218" y="554"/>
                  </a:lnTo>
                  <a:lnTo>
                    <a:pt x="218" y="558"/>
                  </a:lnTo>
                  <a:lnTo>
                    <a:pt x="216" y="560"/>
                  </a:lnTo>
                  <a:lnTo>
                    <a:pt x="216" y="562"/>
                  </a:lnTo>
                  <a:lnTo>
                    <a:pt x="212" y="562"/>
                  </a:lnTo>
                  <a:lnTo>
                    <a:pt x="210" y="560"/>
                  </a:lnTo>
                  <a:lnTo>
                    <a:pt x="208" y="560"/>
                  </a:lnTo>
                  <a:lnTo>
                    <a:pt x="208" y="560"/>
                  </a:lnTo>
                  <a:lnTo>
                    <a:pt x="198" y="548"/>
                  </a:lnTo>
                  <a:lnTo>
                    <a:pt x="182" y="540"/>
                  </a:lnTo>
                  <a:lnTo>
                    <a:pt x="182" y="540"/>
                  </a:lnTo>
                  <a:lnTo>
                    <a:pt x="182" y="536"/>
                  </a:lnTo>
                  <a:lnTo>
                    <a:pt x="182" y="532"/>
                  </a:lnTo>
                  <a:lnTo>
                    <a:pt x="182" y="528"/>
                  </a:lnTo>
                  <a:lnTo>
                    <a:pt x="182" y="524"/>
                  </a:lnTo>
                  <a:lnTo>
                    <a:pt x="184" y="520"/>
                  </a:lnTo>
                  <a:lnTo>
                    <a:pt x="186" y="518"/>
                  </a:lnTo>
                  <a:lnTo>
                    <a:pt x="186" y="514"/>
                  </a:lnTo>
                  <a:lnTo>
                    <a:pt x="186" y="510"/>
                  </a:lnTo>
                  <a:lnTo>
                    <a:pt x="186" y="508"/>
                  </a:lnTo>
                  <a:lnTo>
                    <a:pt x="186" y="504"/>
                  </a:lnTo>
                  <a:lnTo>
                    <a:pt x="186" y="504"/>
                  </a:lnTo>
                  <a:lnTo>
                    <a:pt x="162" y="484"/>
                  </a:lnTo>
                  <a:lnTo>
                    <a:pt x="156" y="468"/>
                  </a:lnTo>
                  <a:lnTo>
                    <a:pt x="176" y="476"/>
                  </a:lnTo>
                  <a:lnTo>
                    <a:pt x="182" y="482"/>
                  </a:lnTo>
                  <a:lnTo>
                    <a:pt x="198" y="488"/>
                  </a:lnTo>
                  <a:lnTo>
                    <a:pt x="210" y="498"/>
                  </a:lnTo>
                  <a:lnTo>
                    <a:pt x="220" y="502"/>
                  </a:lnTo>
                  <a:lnTo>
                    <a:pt x="232" y="500"/>
                  </a:lnTo>
                  <a:lnTo>
                    <a:pt x="242" y="496"/>
                  </a:lnTo>
                  <a:lnTo>
                    <a:pt x="246" y="494"/>
                  </a:lnTo>
                  <a:lnTo>
                    <a:pt x="258" y="480"/>
                  </a:lnTo>
                  <a:lnTo>
                    <a:pt x="266" y="466"/>
                  </a:lnTo>
                  <a:lnTo>
                    <a:pt x="268" y="452"/>
                  </a:lnTo>
                  <a:lnTo>
                    <a:pt x="268" y="446"/>
                  </a:lnTo>
                  <a:lnTo>
                    <a:pt x="266" y="442"/>
                  </a:lnTo>
                  <a:lnTo>
                    <a:pt x="262" y="438"/>
                  </a:lnTo>
                  <a:lnTo>
                    <a:pt x="256" y="436"/>
                  </a:lnTo>
                  <a:lnTo>
                    <a:pt x="252" y="432"/>
                  </a:lnTo>
                  <a:lnTo>
                    <a:pt x="246" y="432"/>
                  </a:lnTo>
                  <a:lnTo>
                    <a:pt x="242" y="430"/>
                  </a:lnTo>
                  <a:lnTo>
                    <a:pt x="238" y="430"/>
                  </a:lnTo>
                  <a:lnTo>
                    <a:pt x="236" y="428"/>
                  </a:lnTo>
                  <a:lnTo>
                    <a:pt x="230" y="412"/>
                  </a:lnTo>
                  <a:lnTo>
                    <a:pt x="218" y="396"/>
                  </a:lnTo>
                  <a:lnTo>
                    <a:pt x="204" y="388"/>
                  </a:lnTo>
                  <a:lnTo>
                    <a:pt x="190" y="384"/>
                  </a:lnTo>
                  <a:lnTo>
                    <a:pt x="176" y="382"/>
                  </a:lnTo>
                  <a:lnTo>
                    <a:pt x="168" y="382"/>
                  </a:lnTo>
                  <a:lnTo>
                    <a:pt x="164" y="382"/>
                  </a:lnTo>
                  <a:lnTo>
                    <a:pt x="162" y="380"/>
                  </a:lnTo>
                  <a:lnTo>
                    <a:pt x="160" y="376"/>
                  </a:lnTo>
                  <a:lnTo>
                    <a:pt x="156" y="374"/>
                  </a:lnTo>
                  <a:lnTo>
                    <a:pt x="154" y="372"/>
                  </a:lnTo>
                  <a:lnTo>
                    <a:pt x="150" y="372"/>
                  </a:lnTo>
                  <a:lnTo>
                    <a:pt x="150" y="370"/>
                  </a:lnTo>
                  <a:lnTo>
                    <a:pt x="152" y="364"/>
                  </a:lnTo>
                  <a:lnTo>
                    <a:pt x="162" y="368"/>
                  </a:lnTo>
                  <a:lnTo>
                    <a:pt x="168" y="364"/>
                  </a:lnTo>
                  <a:lnTo>
                    <a:pt x="148" y="354"/>
                  </a:lnTo>
                  <a:lnTo>
                    <a:pt x="140" y="364"/>
                  </a:lnTo>
                  <a:lnTo>
                    <a:pt x="132" y="364"/>
                  </a:lnTo>
                  <a:lnTo>
                    <a:pt x="132" y="370"/>
                  </a:lnTo>
                  <a:lnTo>
                    <a:pt x="130" y="374"/>
                  </a:lnTo>
                  <a:lnTo>
                    <a:pt x="128" y="378"/>
                  </a:lnTo>
                  <a:lnTo>
                    <a:pt x="124" y="380"/>
                  </a:lnTo>
                  <a:lnTo>
                    <a:pt x="122" y="382"/>
                  </a:lnTo>
                  <a:lnTo>
                    <a:pt x="120" y="384"/>
                  </a:lnTo>
                  <a:lnTo>
                    <a:pt x="118" y="384"/>
                  </a:lnTo>
                  <a:lnTo>
                    <a:pt x="110" y="402"/>
                  </a:lnTo>
                  <a:lnTo>
                    <a:pt x="110" y="420"/>
                  </a:lnTo>
                  <a:lnTo>
                    <a:pt x="130" y="440"/>
                  </a:lnTo>
                  <a:lnTo>
                    <a:pt x="130" y="470"/>
                  </a:lnTo>
                  <a:lnTo>
                    <a:pt x="118" y="484"/>
                  </a:lnTo>
                  <a:lnTo>
                    <a:pt x="126" y="502"/>
                  </a:lnTo>
                  <a:lnTo>
                    <a:pt x="122" y="556"/>
                  </a:lnTo>
                  <a:lnTo>
                    <a:pt x="122" y="562"/>
                  </a:lnTo>
                  <a:lnTo>
                    <a:pt x="122" y="568"/>
                  </a:lnTo>
                  <a:lnTo>
                    <a:pt x="124" y="572"/>
                  </a:lnTo>
                  <a:lnTo>
                    <a:pt x="126" y="574"/>
                  </a:lnTo>
                  <a:lnTo>
                    <a:pt x="126" y="576"/>
                  </a:lnTo>
                  <a:lnTo>
                    <a:pt x="126" y="576"/>
                  </a:lnTo>
                  <a:lnTo>
                    <a:pt x="132" y="592"/>
                  </a:lnTo>
                  <a:lnTo>
                    <a:pt x="134" y="606"/>
                  </a:lnTo>
                  <a:lnTo>
                    <a:pt x="132" y="614"/>
                  </a:lnTo>
                  <a:lnTo>
                    <a:pt x="130" y="616"/>
                  </a:lnTo>
                  <a:lnTo>
                    <a:pt x="96" y="650"/>
                  </a:lnTo>
                  <a:lnTo>
                    <a:pt x="100" y="654"/>
                  </a:lnTo>
                  <a:lnTo>
                    <a:pt x="106" y="658"/>
                  </a:lnTo>
                  <a:lnTo>
                    <a:pt x="110" y="660"/>
                  </a:lnTo>
                  <a:lnTo>
                    <a:pt x="116" y="662"/>
                  </a:lnTo>
                  <a:lnTo>
                    <a:pt x="122" y="662"/>
                  </a:lnTo>
                  <a:lnTo>
                    <a:pt x="124" y="662"/>
                  </a:lnTo>
                  <a:lnTo>
                    <a:pt x="126" y="662"/>
                  </a:lnTo>
                  <a:lnTo>
                    <a:pt x="122" y="662"/>
                  </a:lnTo>
                  <a:lnTo>
                    <a:pt x="118" y="664"/>
                  </a:lnTo>
                  <a:lnTo>
                    <a:pt x="114" y="666"/>
                  </a:lnTo>
                  <a:lnTo>
                    <a:pt x="112" y="668"/>
                  </a:lnTo>
                  <a:lnTo>
                    <a:pt x="110" y="668"/>
                  </a:lnTo>
                  <a:lnTo>
                    <a:pt x="104" y="668"/>
                  </a:lnTo>
                  <a:lnTo>
                    <a:pt x="98" y="670"/>
                  </a:lnTo>
                  <a:lnTo>
                    <a:pt x="94" y="672"/>
                  </a:lnTo>
                  <a:lnTo>
                    <a:pt x="90" y="674"/>
                  </a:lnTo>
                  <a:lnTo>
                    <a:pt x="86" y="676"/>
                  </a:lnTo>
                  <a:lnTo>
                    <a:pt x="84" y="678"/>
                  </a:lnTo>
                  <a:lnTo>
                    <a:pt x="84" y="678"/>
                  </a:lnTo>
                  <a:lnTo>
                    <a:pt x="78" y="674"/>
                  </a:lnTo>
                  <a:lnTo>
                    <a:pt x="68" y="672"/>
                  </a:lnTo>
                  <a:lnTo>
                    <a:pt x="60" y="672"/>
                  </a:lnTo>
                  <a:lnTo>
                    <a:pt x="54" y="674"/>
                  </a:lnTo>
                  <a:lnTo>
                    <a:pt x="50" y="678"/>
                  </a:lnTo>
                  <a:lnTo>
                    <a:pt x="46" y="680"/>
                  </a:lnTo>
                  <a:lnTo>
                    <a:pt x="44" y="682"/>
                  </a:lnTo>
                  <a:lnTo>
                    <a:pt x="44" y="684"/>
                  </a:lnTo>
                  <a:lnTo>
                    <a:pt x="42" y="686"/>
                  </a:lnTo>
                  <a:lnTo>
                    <a:pt x="42" y="686"/>
                  </a:lnTo>
                  <a:lnTo>
                    <a:pt x="40" y="690"/>
                  </a:lnTo>
                  <a:lnTo>
                    <a:pt x="40" y="694"/>
                  </a:lnTo>
                  <a:lnTo>
                    <a:pt x="40" y="698"/>
                  </a:lnTo>
                  <a:lnTo>
                    <a:pt x="40" y="702"/>
                  </a:lnTo>
                  <a:lnTo>
                    <a:pt x="40" y="704"/>
                  </a:lnTo>
                  <a:lnTo>
                    <a:pt x="40" y="706"/>
                  </a:lnTo>
                  <a:lnTo>
                    <a:pt x="46" y="710"/>
                  </a:lnTo>
                  <a:lnTo>
                    <a:pt x="48" y="720"/>
                  </a:lnTo>
                  <a:lnTo>
                    <a:pt x="48" y="726"/>
                  </a:lnTo>
                  <a:lnTo>
                    <a:pt x="48" y="730"/>
                  </a:lnTo>
                  <a:lnTo>
                    <a:pt x="46" y="734"/>
                  </a:lnTo>
                  <a:lnTo>
                    <a:pt x="46" y="736"/>
                  </a:lnTo>
                  <a:lnTo>
                    <a:pt x="44" y="738"/>
                  </a:lnTo>
                  <a:lnTo>
                    <a:pt x="44" y="738"/>
                  </a:lnTo>
                  <a:lnTo>
                    <a:pt x="42" y="738"/>
                  </a:lnTo>
                  <a:lnTo>
                    <a:pt x="38" y="736"/>
                  </a:lnTo>
                  <a:lnTo>
                    <a:pt x="34" y="734"/>
                  </a:lnTo>
                  <a:lnTo>
                    <a:pt x="30" y="732"/>
                  </a:lnTo>
                  <a:lnTo>
                    <a:pt x="30" y="730"/>
                  </a:lnTo>
                  <a:lnTo>
                    <a:pt x="28" y="730"/>
                  </a:lnTo>
                  <a:lnTo>
                    <a:pt x="20" y="722"/>
                  </a:lnTo>
                  <a:lnTo>
                    <a:pt x="8" y="736"/>
                  </a:lnTo>
                  <a:lnTo>
                    <a:pt x="4" y="738"/>
                  </a:lnTo>
                  <a:lnTo>
                    <a:pt x="4" y="744"/>
                  </a:lnTo>
                  <a:lnTo>
                    <a:pt x="2" y="750"/>
                  </a:lnTo>
                  <a:lnTo>
                    <a:pt x="2" y="756"/>
                  </a:lnTo>
                  <a:lnTo>
                    <a:pt x="0" y="764"/>
                  </a:lnTo>
                  <a:lnTo>
                    <a:pt x="0" y="778"/>
                  </a:lnTo>
                  <a:lnTo>
                    <a:pt x="2" y="780"/>
                  </a:lnTo>
                  <a:lnTo>
                    <a:pt x="4" y="782"/>
                  </a:lnTo>
                  <a:lnTo>
                    <a:pt x="8" y="782"/>
                  </a:lnTo>
                  <a:lnTo>
                    <a:pt x="8" y="782"/>
                  </a:lnTo>
                  <a:lnTo>
                    <a:pt x="14" y="782"/>
                  </a:lnTo>
                  <a:lnTo>
                    <a:pt x="18" y="782"/>
                  </a:lnTo>
                  <a:lnTo>
                    <a:pt x="20" y="780"/>
                  </a:lnTo>
                  <a:lnTo>
                    <a:pt x="22" y="780"/>
                  </a:lnTo>
                  <a:lnTo>
                    <a:pt x="22" y="782"/>
                  </a:lnTo>
                  <a:lnTo>
                    <a:pt x="24" y="784"/>
                  </a:lnTo>
                  <a:lnTo>
                    <a:pt x="26" y="786"/>
                  </a:lnTo>
                  <a:lnTo>
                    <a:pt x="30" y="788"/>
                  </a:lnTo>
                  <a:lnTo>
                    <a:pt x="32" y="790"/>
                  </a:lnTo>
                  <a:lnTo>
                    <a:pt x="34" y="792"/>
                  </a:lnTo>
                  <a:lnTo>
                    <a:pt x="36" y="796"/>
                  </a:lnTo>
                  <a:lnTo>
                    <a:pt x="38" y="802"/>
                  </a:lnTo>
                  <a:lnTo>
                    <a:pt x="40" y="806"/>
                  </a:lnTo>
                  <a:lnTo>
                    <a:pt x="42" y="810"/>
                  </a:lnTo>
                  <a:lnTo>
                    <a:pt x="44" y="814"/>
                  </a:lnTo>
                  <a:lnTo>
                    <a:pt x="44" y="814"/>
                  </a:lnTo>
                  <a:lnTo>
                    <a:pt x="46" y="820"/>
                  </a:lnTo>
                  <a:lnTo>
                    <a:pt x="44" y="824"/>
                  </a:lnTo>
                  <a:lnTo>
                    <a:pt x="42" y="828"/>
                  </a:lnTo>
                  <a:lnTo>
                    <a:pt x="40" y="830"/>
                  </a:lnTo>
                  <a:lnTo>
                    <a:pt x="38" y="832"/>
                  </a:lnTo>
                  <a:lnTo>
                    <a:pt x="36" y="832"/>
                  </a:lnTo>
                  <a:lnTo>
                    <a:pt x="36" y="832"/>
                  </a:lnTo>
                  <a:lnTo>
                    <a:pt x="40" y="834"/>
                  </a:lnTo>
                  <a:lnTo>
                    <a:pt x="42" y="838"/>
                  </a:lnTo>
                  <a:lnTo>
                    <a:pt x="46" y="842"/>
                  </a:lnTo>
                  <a:lnTo>
                    <a:pt x="50" y="846"/>
                  </a:lnTo>
                  <a:lnTo>
                    <a:pt x="52" y="852"/>
                  </a:lnTo>
                  <a:lnTo>
                    <a:pt x="54" y="856"/>
                  </a:lnTo>
                  <a:lnTo>
                    <a:pt x="56" y="858"/>
                  </a:lnTo>
                  <a:lnTo>
                    <a:pt x="56" y="860"/>
                  </a:lnTo>
                  <a:lnTo>
                    <a:pt x="58" y="866"/>
                  </a:lnTo>
                  <a:lnTo>
                    <a:pt x="60" y="872"/>
                  </a:lnTo>
                  <a:lnTo>
                    <a:pt x="62" y="874"/>
                  </a:lnTo>
                  <a:lnTo>
                    <a:pt x="62" y="876"/>
                  </a:lnTo>
                  <a:lnTo>
                    <a:pt x="60" y="878"/>
                  </a:lnTo>
                  <a:lnTo>
                    <a:pt x="60" y="878"/>
                  </a:lnTo>
                  <a:lnTo>
                    <a:pt x="60" y="878"/>
                  </a:lnTo>
                  <a:lnTo>
                    <a:pt x="60" y="878"/>
                  </a:lnTo>
                  <a:lnTo>
                    <a:pt x="38" y="892"/>
                  </a:lnTo>
                  <a:lnTo>
                    <a:pt x="38" y="894"/>
                  </a:lnTo>
                  <a:lnTo>
                    <a:pt x="36" y="894"/>
                  </a:lnTo>
                  <a:lnTo>
                    <a:pt x="34" y="894"/>
                  </a:lnTo>
                  <a:lnTo>
                    <a:pt x="32" y="892"/>
                  </a:lnTo>
                  <a:lnTo>
                    <a:pt x="32" y="894"/>
                  </a:lnTo>
                  <a:lnTo>
                    <a:pt x="30" y="898"/>
                  </a:lnTo>
                  <a:lnTo>
                    <a:pt x="28" y="902"/>
                  </a:lnTo>
                  <a:lnTo>
                    <a:pt x="30" y="906"/>
                  </a:lnTo>
                  <a:lnTo>
                    <a:pt x="30" y="908"/>
                  </a:lnTo>
                  <a:lnTo>
                    <a:pt x="32" y="908"/>
                  </a:lnTo>
                  <a:lnTo>
                    <a:pt x="32" y="908"/>
                  </a:lnTo>
                  <a:lnTo>
                    <a:pt x="28" y="908"/>
                  </a:lnTo>
                  <a:lnTo>
                    <a:pt x="26" y="910"/>
                  </a:lnTo>
                  <a:lnTo>
                    <a:pt x="24" y="910"/>
                  </a:lnTo>
                  <a:lnTo>
                    <a:pt x="22" y="912"/>
                  </a:lnTo>
                  <a:lnTo>
                    <a:pt x="22" y="912"/>
                  </a:lnTo>
                  <a:lnTo>
                    <a:pt x="28" y="918"/>
                  </a:lnTo>
                  <a:lnTo>
                    <a:pt x="28" y="918"/>
                  </a:lnTo>
                  <a:lnTo>
                    <a:pt x="30" y="916"/>
                  </a:lnTo>
                  <a:lnTo>
                    <a:pt x="34" y="914"/>
                  </a:lnTo>
                  <a:lnTo>
                    <a:pt x="40" y="914"/>
                  </a:lnTo>
                  <a:lnTo>
                    <a:pt x="46" y="914"/>
                  </a:lnTo>
                  <a:lnTo>
                    <a:pt x="50" y="914"/>
                  </a:lnTo>
                  <a:lnTo>
                    <a:pt x="56" y="916"/>
                  </a:lnTo>
                  <a:lnTo>
                    <a:pt x="58" y="916"/>
                  </a:lnTo>
                  <a:lnTo>
                    <a:pt x="60" y="918"/>
                  </a:lnTo>
                  <a:lnTo>
                    <a:pt x="64" y="918"/>
                  </a:lnTo>
                  <a:lnTo>
                    <a:pt x="68" y="918"/>
                  </a:lnTo>
                  <a:lnTo>
                    <a:pt x="74" y="918"/>
                  </a:lnTo>
                  <a:lnTo>
                    <a:pt x="76" y="916"/>
                  </a:lnTo>
                  <a:lnTo>
                    <a:pt x="78" y="916"/>
                  </a:lnTo>
                  <a:lnTo>
                    <a:pt x="80" y="912"/>
                  </a:lnTo>
                  <a:lnTo>
                    <a:pt x="80" y="912"/>
                  </a:lnTo>
                  <a:lnTo>
                    <a:pt x="84" y="914"/>
                  </a:lnTo>
                  <a:lnTo>
                    <a:pt x="88" y="916"/>
                  </a:lnTo>
                  <a:lnTo>
                    <a:pt x="92" y="918"/>
                  </a:lnTo>
                  <a:lnTo>
                    <a:pt x="96" y="922"/>
                  </a:lnTo>
                  <a:lnTo>
                    <a:pt x="100" y="926"/>
                  </a:lnTo>
                  <a:lnTo>
                    <a:pt x="100" y="928"/>
                  </a:lnTo>
                  <a:lnTo>
                    <a:pt x="102" y="930"/>
                  </a:lnTo>
                  <a:lnTo>
                    <a:pt x="104" y="934"/>
                  </a:lnTo>
                  <a:lnTo>
                    <a:pt x="106" y="940"/>
                  </a:lnTo>
                  <a:lnTo>
                    <a:pt x="106" y="946"/>
                  </a:lnTo>
                  <a:lnTo>
                    <a:pt x="106" y="952"/>
                  </a:lnTo>
                  <a:lnTo>
                    <a:pt x="104" y="960"/>
                  </a:lnTo>
                  <a:lnTo>
                    <a:pt x="104" y="966"/>
                  </a:lnTo>
                  <a:lnTo>
                    <a:pt x="104" y="970"/>
                  </a:lnTo>
                  <a:lnTo>
                    <a:pt x="106" y="972"/>
                  </a:lnTo>
                  <a:lnTo>
                    <a:pt x="108" y="974"/>
                  </a:lnTo>
                  <a:lnTo>
                    <a:pt x="110" y="976"/>
                  </a:lnTo>
                  <a:lnTo>
                    <a:pt x="112" y="972"/>
                  </a:lnTo>
                  <a:lnTo>
                    <a:pt x="114" y="970"/>
                  </a:lnTo>
                  <a:lnTo>
                    <a:pt x="114" y="970"/>
                  </a:lnTo>
                  <a:lnTo>
                    <a:pt x="116" y="970"/>
                  </a:lnTo>
                  <a:lnTo>
                    <a:pt x="120" y="968"/>
                  </a:lnTo>
                  <a:lnTo>
                    <a:pt x="124" y="966"/>
                  </a:lnTo>
                  <a:lnTo>
                    <a:pt x="128" y="966"/>
                  </a:lnTo>
                  <a:lnTo>
                    <a:pt x="130" y="966"/>
                  </a:lnTo>
                  <a:lnTo>
                    <a:pt x="140" y="964"/>
                  </a:lnTo>
                  <a:lnTo>
                    <a:pt x="150" y="968"/>
                  </a:lnTo>
                  <a:lnTo>
                    <a:pt x="158" y="972"/>
                  </a:lnTo>
                  <a:lnTo>
                    <a:pt x="162" y="974"/>
                  </a:lnTo>
                  <a:lnTo>
                    <a:pt x="158" y="976"/>
                  </a:lnTo>
                  <a:lnTo>
                    <a:pt x="164" y="976"/>
                  </a:lnTo>
                  <a:lnTo>
                    <a:pt x="170" y="974"/>
                  </a:lnTo>
                  <a:lnTo>
                    <a:pt x="174" y="974"/>
                  </a:lnTo>
                  <a:lnTo>
                    <a:pt x="176" y="976"/>
                  </a:lnTo>
                  <a:lnTo>
                    <a:pt x="180" y="976"/>
                  </a:lnTo>
                  <a:lnTo>
                    <a:pt x="180" y="978"/>
                  </a:lnTo>
                  <a:lnTo>
                    <a:pt x="182" y="978"/>
                  </a:lnTo>
                  <a:lnTo>
                    <a:pt x="180" y="978"/>
                  </a:lnTo>
                  <a:lnTo>
                    <a:pt x="178" y="980"/>
                  </a:lnTo>
                  <a:lnTo>
                    <a:pt x="176" y="984"/>
                  </a:lnTo>
                  <a:lnTo>
                    <a:pt x="174" y="986"/>
                  </a:lnTo>
                  <a:lnTo>
                    <a:pt x="174" y="988"/>
                  </a:lnTo>
                  <a:lnTo>
                    <a:pt x="174" y="990"/>
                  </a:lnTo>
                  <a:lnTo>
                    <a:pt x="174" y="992"/>
                  </a:lnTo>
                  <a:lnTo>
                    <a:pt x="174" y="998"/>
                  </a:lnTo>
                  <a:lnTo>
                    <a:pt x="178" y="1000"/>
                  </a:lnTo>
                  <a:lnTo>
                    <a:pt x="182" y="998"/>
                  </a:lnTo>
                  <a:lnTo>
                    <a:pt x="186" y="996"/>
                  </a:lnTo>
                  <a:lnTo>
                    <a:pt x="190" y="992"/>
                  </a:lnTo>
                  <a:lnTo>
                    <a:pt x="192" y="988"/>
                  </a:lnTo>
                  <a:lnTo>
                    <a:pt x="194" y="986"/>
                  </a:lnTo>
                  <a:lnTo>
                    <a:pt x="194" y="984"/>
                  </a:lnTo>
                  <a:lnTo>
                    <a:pt x="192" y="984"/>
                  </a:lnTo>
                  <a:lnTo>
                    <a:pt x="190" y="982"/>
                  </a:lnTo>
                  <a:lnTo>
                    <a:pt x="188" y="980"/>
                  </a:lnTo>
                  <a:lnTo>
                    <a:pt x="186" y="978"/>
                  </a:lnTo>
                  <a:lnTo>
                    <a:pt x="186" y="974"/>
                  </a:lnTo>
                  <a:lnTo>
                    <a:pt x="186" y="972"/>
                  </a:lnTo>
                  <a:lnTo>
                    <a:pt x="186" y="970"/>
                  </a:lnTo>
                  <a:lnTo>
                    <a:pt x="188" y="966"/>
                  </a:lnTo>
                  <a:lnTo>
                    <a:pt x="192" y="964"/>
                  </a:lnTo>
                  <a:lnTo>
                    <a:pt x="196" y="962"/>
                  </a:lnTo>
                  <a:lnTo>
                    <a:pt x="200" y="960"/>
                  </a:lnTo>
                  <a:lnTo>
                    <a:pt x="202" y="960"/>
                  </a:lnTo>
                  <a:lnTo>
                    <a:pt x="206" y="958"/>
                  </a:lnTo>
                  <a:lnTo>
                    <a:pt x="210" y="960"/>
                  </a:lnTo>
                  <a:lnTo>
                    <a:pt x="214" y="962"/>
                  </a:lnTo>
                  <a:lnTo>
                    <a:pt x="216" y="968"/>
                  </a:lnTo>
                  <a:lnTo>
                    <a:pt x="216" y="972"/>
                  </a:lnTo>
                  <a:lnTo>
                    <a:pt x="214" y="974"/>
                  </a:lnTo>
                  <a:lnTo>
                    <a:pt x="212" y="974"/>
                  </a:lnTo>
                  <a:lnTo>
                    <a:pt x="210" y="976"/>
                  </a:lnTo>
                  <a:lnTo>
                    <a:pt x="210" y="976"/>
                  </a:lnTo>
                  <a:lnTo>
                    <a:pt x="206" y="976"/>
                  </a:lnTo>
                  <a:lnTo>
                    <a:pt x="202" y="976"/>
                  </a:lnTo>
                  <a:lnTo>
                    <a:pt x="200" y="978"/>
                  </a:lnTo>
                  <a:lnTo>
                    <a:pt x="200" y="980"/>
                  </a:lnTo>
                  <a:lnTo>
                    <a:pt x="200" y="980"/>
                  </a:lnTo>
                  <a:lnTo>
                    <a:pt x="198" y="984"/>
                  </a:lnTo>
                  <a:lnTo>
                    <a:pt x="200" y="988"/>
                  </a:lnTo>
                  <a:lnTo>
                    <a:pt x="200" y="990"/>
                  </a:lnTo>
                  <a:lnTo>
                    <a:pt x="202" y="992"/>
                  </a:lnTo>
                  <a:lnTo>
                    <a:pt x="204" y="994"/>
                  </a:lnTo>
                  <a:lnTo>
                    <a:pt x="208" y="996"/>
                  </a:lnTo>
                  <a:lnTo>
                    <a:pt x="210" y="998"/>
                  </a:lnTo>
                  <a:lnTo>
                    <a:pt x="214" y="1000"/>
                  </a:lnTo>
                  <a:lnTo>
                    <a:pt x="216" y="1002"/>
                  </a:lnTo>
                  <a:lnTo>
                    <a:pt x="218" y="1002"/>
                  </a:lnTo>
                  <a:lnTo>
                    <a:pt x="218" y="1004"/>
                  </a:lnTo>
                  <a:lnTo>
                    <a:pt x="220" y="1008"/>
                  </a:lnTo>
                  <a:lnTo>
                    <a:pt x="222" y="1010"/>
                  </a:lnTo>
                  <a:lnTo>
                    <a:pt x="224" y="1012"/>
                  </a:lnTo>
                  <a:lnTo>
                    <a:pt x="226" y="1014"/>
                  </a:lnTo>
                  <a:lnTo>
                    <a:pt x="228" y="1014"/>
                  </a:lnTo>
                  <a:lnTo>
                    <a:pt x="228" y="1016"/>
                  </a:lnTo>
                  <a:lnTo>
                    <a:pt x="232" y="1018"/>
                  </a:lnTo>
                  <a:lnTo>
                    <a:pt x="236" y="1020"/>
                  </a:lnTo>
                  <a:lnTo>
                    <a:pt x="242" y="1024"/>
                  </a:lnTo>
                  <a:lnTo>
                    <a:pt x="246" y="1028"/>
                  </a:lnTo>
                  <a:lnTo>
                    <a:pt x="250" y="1030"/>
                  </a:lnTo>
                  <a:lnTo>
                    <a:pt x="254" y="1032"/>
                  </a:lnTo>
                  <a:lnTo>
                    <a:pt x="254" y="1032"/>
                  </a:lnTo>
                  <a:lnTo>
                    <a:pt x="256" y="1040"/>
                  </a:lnTo>
                  <a:lnTo>
                    <a:pt x="256" y="1046"/>
                  </a:lnTo>
                  <a:lnTo>
                    <a:pt x="256" y="1052"/>
                  </a:lnTo>
                  <a:lnTo>
                    <a:pt x="252" y="1058"/>
                  </a:lnTo>
                  <a:lnTo>
                    <a:pt x="250" y="1062"/>
                  </a:lnTo>
                  <a:lnTo>
                    <a:pt x="250" y="1062"/>
                  </a:lnTo>
                  <a:lnTo>
                    <a:pt x="252" y="1064"/>
                  </a:lnTo>
                  <a:lnTo>
                    <a:pt x="256" y="1066"/>
                  </a:lnTo>
                  <a:lnTo>
                    <a:pt x="260" y="1068"/>
                  </a:lnTo>
                  <a:lnTo>
                    <a:pt x="264" y="1070"/>
                  </a:lnTo>
                  <a:lnTo>
                    <a:pt x="266" y="1072"/>
                  </a:lnTo>
                  <a:lnTo>
                    <a:pt x="268" y="1072"/>
                  </a:lnTo>
                  <a:lnTo>
                    <a:pt x="270" y="1074"/>
                  </a:lnTo>
                  <a:lnTo>
                    <a:pt x="274" y="1076"/>
                  </a:lnTo>
                  <a:lnTo>
                    <a:pt x="278" y="1080"/>
                  </a:lnTo>
                  <a:lnTo>
                    <a:pt x="282" y="1086"/>
                  </a:lnTo>
                  <a:lnTo>
                    <a:pt x="304" y="1090"/>
                  </a:lnTo>
                  <a:lnTo>
                    <a:pt x="306" y="1092"/>
                  </a:lnTo>
                  <a:lnTo>
                    <a:pt x="310" y="1094"/>
                  </a:lnTo>
                  <a:lnTo>
                    <a:pt x="312" y="1094"/>
                  </a:lnTo>
                  <a:lnTo>
                    <a:pt x="316" y="1092"/>
                  </a:lnTo>
                  <a:lnTo>
                    <a:pt x="318" y="1092"/>
                  </a:lnTo>
                  <a:lnTo>
                    <a:pt x="320" y="1092"/>
                  </a:lnTo>
                  <a:lnTo>
                    <a:pt x="334" y="1076"/>
                  </a:lnTo>
                  <a:lnTo>
                    <a:pt x="336" y="1080"/>
                  </a:lnTo>
                  <a:lnTo>
                    <a:pt x="338" y="1082"/>
                  </a:lnTo>
                  <a:lnTo>
                    <a:pt x="340" y="1086"/>
                  </a:lnTo>
                  <a:lnTo>
                    <a:pt x="344" y="1088"/>
                  </a:lnTo>
                  <a:lnTo>
                    <a:pt x="344" y="1088"/>
                  </a:lnTo>
                  <a:lnTo>
                    <a:pt x="350" y="1098"/>
                  </a:lnTo>
                  <a:lnTo>
                    <a:pt x="350" y="1096"/>
                  </a:lnTo>
                  <a:lnTo>
                    <a:pt x="348" y="1088"/>
                  </a:lnTo>
                  <a:lnTo>
                    <a:pt x="346" y="1078"/>
                  </a:lnTo>
                  <a:lnTo>
                    <a:pt x="346" y="1070"/>
                  </a:lnTo>
                  <a:lnTo>
                    <a:pt x="346" y="1064"/>
                  </a:lnTo>
                  <a:lnTo>
                    <a:pt x="352" y="1062"/>
                  </a:lnTo>
                  <a:lnTo>
                    <a:pt x="352" y="1062"/>
                  </a:lnTo>
                  <a:lnTo>
                    <a:pt x="350" y="1060"/>
                  </a:lnTo>
                  <a:lnTo>
                    <a:pt x="348" y="1056"/>
                  </a:lnTo>
                  <a:lnTo>
                    <a:pt x="346" y="1052"/>
                  </a:lnTo>
                  <a:lnTo>
                    <a:pt x="346" y="1048"/>
                  </a:lnTo>
                  <a:lnTo>
                    <a:pt x="344" y="1044"/>
                  </a:lnTo>
                  <a:lnTo>
                    <a:pt x="346" y="1040"/>
                  </a:lnTo>
                  <a:lnTo>
                    <a:pt x="348" y="1036"/>
                  </a:lnTo>
                  <a:lnTo>
                    <a:pt x="350" y="1034"/>
                  </a:lnTo>
                  <a:lnTo>
                    <a:pt x="350" y="1034"/>
                  </a:lnTo>
                  <a:lnTo>
                    <a:pt x="348" y="1034"/>
                  </a:lnTo>
                  <a:lnTo>
                    <a:pt x="346" y="1032"/>
                  </a:lnTo>
                  <a:lnTo>
                    <a:pt x="342" y="1030"/>
                  </a:lnTo>
                  <a:lnTo>
                    <a:pt x="338" y="1028"/>
                  </a:lnTo>
                  <a:lnTo>
                    <a:pt x="334" y="1022"/>
                  </a:lnTo>
                  <a:lnTo>
                    <a:pt x="332" y="1016"/>
                  </a:lnTo>
                  <a:lnTo>
                    <a:pt x="330" y="1008"/>
                  </a:lnTo>
                  <a:lnTo>
                    <a:pt x="326" y="992"/>
                  </a:lnTo>
                  <a:lnTo>
                    <a:pt x="330" y="976"/>
                  </a:lnTo>
                  <a:lnTo>
                    <a:pt x="334" y="972"/>
                  </a:lnTo>
                  <a:lnTo>
                    <a:pt x="344" y="964"/>
                  </a:lnTo>
                  <a:lnTo>
                    <a:pt x="358" y="956"/>
                  </a:lnTo>
                  <a:lnTo>
                    <a:pt x="378" y="952"/>
                  </a:lnTo>
                  <a:lnTo>
                    <a:pt x="382" y="954"/>
                  </a:lnTo>
                  <a:lnTo>
                    <a:pt x="390" y="956"/>
                  </a:lnTo>
                  <a:lnTo>
                    <a:pt x="400" y="960"/>
                  </a:lnTo>
                  <a:lnTo>
                    <a:pt x="408" y="966"/>
                  </a:lnTo>
                  <a:lnTo>
                    <a:pt x="410" y="976"/>
                  </a:lnTo>
                  <a:lnTo>
                    <a:pt x="410" y="976"/>
                  </a:lnTo>
                  <a:lnTo>
                    <a:pt x="410" y="978"/>
                  </a:lnTo>
                  <a:lnTo>
                    <a:pt x="408" y="982"/>
                  </a:lnTo>
                  <a:lnTo>
                    <a:pt x="406" y="984"/>
                  </a:lnTo>
                  <a:lnTo>
                    <a:pt x="404" y="988"/>
                  </a:lnTo>
                  <a:lnTo>
                    <a:pt x="400" y="990"/>
                  </a:lnTo>
                  <a:lnTo>
                    <a:pt x="394" y="992"/>
                  </a:lnTo>
                  <a:lnTo>
                    <a:pt x="392" y="992"/>
                  </a:lnTo>
                  <a:lnTo>
                    <a:pt x="390" y="992"/>
                  </a:lnTo>
                  <a:lnTo>
                    <a:pt x="384" y="992"/>
                  </a:lnTo>
                  <a:lnTo>
                    <a:pt x="380" y="992"/>
                  </a:lnTo>
                  <a:lnTo>
                    <a:pt x="374" y="994"/>
                  </a:lnTo>
                  <a:lnTo>
                    <a:pt x="372" y="996"/>
                  </a:lnTo>
                  <a:lnTo>
                    <a:pt x="370" y="998"/>
                  </a:lnTo>
                  <a:lnTo>
                    <a:pt x="370" y="1000"/>
                  </a:lnTo>
                  <a:lnTo>
                    <a:pt x="368" y="1004"/>
                  </a:lnTo>
                  <a:lnTo>
                    <a:pt x="368" y="1008"/>
                  </a:lnTo>
                  <a:lnTo>
                    <a:pt x="378" y="1026"/>
                  </a:lnTo>
                  <a:lnTo>
                    <a:pt x="384" y="1028"/>
                  </a:lnTo>
                  <a:lnTo>
                    <a:pt x="386" y="1028"/>
                  </a:lnTo>
                  <a:lnTo>
                    <a:pt x="388" y="1030"/>
                  </a:lnTo>
                  <a:lnTo>
                    <a:pt x="390" y="1032"/>
                  </a:lnTo>
                  <a:lnTo>
                    <a:pt x="390" y="1036"/>
                  </a:lnTo>
                  <a:lnTo>
                    <a:pt x="390" y="1050"/>
                  </a:lnTo>
                  <a:lnTo>
                    <a:pt x="390" y="1050"/>
                  </a:lnTo>
                  <a:lnTo>
                    <a:pt x="392" y="1052"/>
                  </a:lnTo>
                  <a:lnTo>
                    <a:pt x="394" y="1054"/>
                  </a:lnTo>
                  <a:lnTo>
                    <a:pt x="396" y="1054"/>
                  </a:lnTo>
                  <a:lnTo>
                    <a:pt x="398" y="1052"/>
                  </a:lnTo>
                  <a:lnTo>
                    <a:pt x="400" y="1050"/>
                  </a:lnTo>
                  <a:lnTo>
                    <a:pt x="402" y="1050"/>
                  </a:lnTo>
                  <a:lnTo>
                    <a:pt x="404" y="1050"/>
                  </a:lnTo>
                  <a:lnTo>
                    <a:pt x="406" y="1052"/>
                  </a:lnTo>
                  <a:lnTo>
                    <a:pt x="408" y="1054"/>
                  </a:lnTo>
                  <a:lnTo>
                    <a:pt x="410" y="1058"/>
                  </a:lnTo>
                  <a:lnTo>
                    <a:pt x="412" y="1060"/>
                  </a:lnTo>
                  <a:lnTo>
                    <a:pt x="412" y="1062"/>
                  </a:lnTo>
                  <a:lnTo>
                    <a:pt x="410" y="1070"/>
                  </a:lnTo>
                  <a:lnTo>
                    <a:pt x="410" y="1070"/>
                  </a:lnTo>
                  <a:lnTo>
                    <a:pt x="406" y="1070"/>
                  </a:lnTo>
                  <a:lnTo>
                    <a:pt x="402" y="1070"/>
                  </a:lnTo>
                  <a:lnTo>
                    <a:pt x="402" y="1070"/>
                  </a:lnTo>
                  <a:lnTo>
                    <a:pt x="400" y="1070"/>
                  </a:lnTo>
                  <a:lnTo>
                    <a:pt x="398" y="1072"/>
                  </a:lnTo>
                  <a:lnTo>
                    <a:pt x="396" y="1072"/>
                  </a:lnTo>
                  <a:lnTo>
                    <a:pt x="394" y="1076"/>
                  </a:lnTo>
                  <a:lnTo>
                    <a:pt x="394" y="1078"/>
                  </a:lnTo>
                  <a:lnTo>
                    <a:pt x="396" y="1084"/>
                  </a:lnTo>
                  <a:lnTo>
                    <a:pt x="398" y="1086"/>
                  </a:lnTo>
                  <a:lnTo>
                    <a:pt x="400" y="1088"/>
                  </a:lnTo>
                  <a:lnTo>
                    <a:pt x="400" y="1088"/>
                  </a:lnTo>
                  <a:lnTo>
                    <a:pt x="402" y="1104"/>
                  </a:lnTo>
                  <a:lnTo>
                    <a:pt x="402" y="1104"/>
                  </a:lnTo>
                  <a:lnTo>
                    <a:pt x="404" y="1106"/>
                  </a:lnTo>
                  <a:lnTo>
                    <a:pt x="406" y="1108"/>
                  </a:lnTo>
                  <a:lnTo>
                    <a:pt x="408" y="1110"/>
                  </a:lnTo>
                  <a:lnTo>
                    <a:pt x="408" y="1114"/>
                  </a:lnTo>
                  <a:lnTo>
                    <a:pt x="408" y="1130"/>
                  </a:lnTo>
                  <a:lnTo>
                    <a:pt x="426" y="1120"/>
                  </a:lnTo>
                  <a:lnTo>
                    <a:pt x="442" y="1120"/>
                  </a:lnTo>
                  <a:lnTo>
                    <a:pt x="452" y="1122"/>
                  </a:lnTo>
                  <a:lnTo>
                    <a:pt x="454" y="1124"/>
                  </a:lnTo>
                  <a:lnTo>
                    <a:pt x="458" y="1124"/>
                  </a:lnTo>
                  <a:lnTo>
                    <a:pt x="462" y="1126"/>
                  </a:lnTo>
                  <a:lnTo>
                    <a:pt x="464" y="1126"/>
                  </a:lnTo>
                  <a:lnTo>
                    <a:pt x="466" y="1128"/>
                  </a:lnTo>
                  <a:lnTo>
                    <a:pt x="478" y="1130"/>
                  </a:lnTo>
                  <a:lnTo>
                    <a:pt x="488" y="1138"/>
                  </a:lnTo>
                  <a:lnTo>
                    <a:pt x="494" y="1146"/>
                  </a:lnTo>
                  <a:lnTo>
                    <a:pt x="496" y="1152"/>
                  </a:lnTo>
                  <a:lnTo>
                    <a:pt x="498" y="1156"/>
                  </a:lnTo>
                  <a:lnTo>
                    <a:pt x="498" y="1160"/>
                  </a:lnTo>
                  <a:lnTo>
                    <a:pt x="508" y="1160"/>
                  </a:lnTo>
                  <a:lnTo>
                    <a:pt x="516" y="1158"/>
                  </a:lnTo>
                  <a:lnTo>
                    <a:pt x="520" y="1150"/>
                  </a:lnTo>
                  <a:lnTo>
                    <a:pt x="522" y="1148"/>
                  </a:lnTo>
                  <a:lnTo>
                    <a:pt x="524" y="1148"/>
                  </a:lnTo>
                  <a:lnTo>
                    <a:pt x="530" y="1144"/>
                  </a:lnTo>
                  <a:lnTo>
                    <a:pt x="534" y="1142"/>
                  </a:lnTo>
                  <a:lnTo>
                    <a:pt x="540" y="1138"/>
                  </a:lnTo>
                  <a:lnTo>
                    <a:pt x="542" y="1132"/>
                  </a:lnTo>
                  <a:lnTo>
                    <a:pt x="546" y="1126"/>
                  </a:lnTo>
                  <a:lnTo>
                    <a:pt x="546" y="1126"/>
                  </a:lnTo>
                  <a:lnTo>
                    <a:pt x="550" y="1126"/>
                  </a:lnTo>
                  <a:lnTo>
                    <a:pt x="554" y="1128"/>
                  </a:lnTo>
                  <a:lnTo>
                    <a:pt x="556" y="1128"/>
                  </a:lnTo>
                  <a:lnTo>
                    <a:pt x="560" y="1128"/>
                  </a:lnTo>
                  <a:lnTo>
                    <a:pt x="566" y="1128"/>
                  </a:lnTo>
                  <a:lnTo>
                    <a:pt x="580" y="1130"/>
                  </a:lnTo>
                  <a:lnTo>
                    <a:pt x="594" y="1128"/>
                  </a:lnTo>
                  <a:lnTo>
                    <a:pt x="610" y="1118"/>
                  </a:lnTo>
                  <a:lnTo>
                    <a:pt x="618" y="1118"/>
                  </a:lnTo>
                  <a:lnTo>
                    <a:pt x="626" y="1126"/>
                  </a:lnTo>
                  <a:lnTo>
                    <a:pt x="628" y="1126"/>
                  </a:lnTo>
                  <a:lnTo>
                    <a:pt x="630" y="1128"/>
                  </a:lnTo>
                  <a:lnTo>
                    <a:pt x="632" y="1130"/>
                  </a:lnTo>
                  <a:lnTo>
                    <a:pt x="636" y="1134"/>
                  </a:lnTo>
                  <a:lnTo>
                    <a:pt x="640" y="1136"/>
                  </a:lnTo>
                  <a:lnTo>
                    <a:pt x="644" y="1138"/>
                  </a:lnTo>
                  <a:lnTo>
                    <a:pt x="650" y="1138"/>
                  </a:lnTo>
                  <a:lnTo>
                    <a:pt x="682" y="1138"/>
                  </a:lnTo>
                  <a:lnTo>
                    <a:pt x="680" y="1138"/>
                  </a:lnTo>
                  <a:lnTo>
                    <a:pt x="678" y="1136"/>
                  </a:lnTo>
                  <a:lnTo>
                    <a:pt x="676" y="1132"/>
                  </a:lnTo>
                  <a:lnTo>
                    <a:pt x="674" y="1128"/>
                  </a:lnTo>
                  <a:lnTo>
                    <a:pt x="672" y="1124"/>
                  </a:lnTo>
                  <a:lnTo>
                    <a:pt x="670" y="1118"/>
                  </a:lnTo>
                  <a:lnTo>
                    <a:pt x="672" y="1114"/>
                  </a:lnTo>
                  <a:lnTo>
                    <a:pt x="670" y="1114"/>
                  </a:lnTo>
                  <a:lnTo>
                    <a:pt x="670" y="1110"/>
                  </a:lnTo>
                  <a:lnTo>
                    <a:pt x="666" y="1108"/>
                  </a:lnTo>
                  <a:lnTo>
                    <a:pt x="664" y="1106"/>
                  </a:lnTo>
                  <a:lnTo>
                    <a:pt x="660" y="1104"/>
                  </a:lnTo>
                  <a:lnTo>
                    <a:pt x="658" y="1104"/>
                  </a:lnTo>
                  <a:lnTo>
                    <a:pt x="656" y="1102"/>
                  </a:lnTo>
                  <a:lnTo>
                    <a:pt x="654" y="1096"/>
                  </a:lnTo>
                  <a:lnTo>
                    <a:pt x="654" y="1096"/>
                  </a:lnTo>
                  <a:lnTo>
                    <a:pt x="654" y="1094"/>
                  </a:lnTo>
                  <a:lnTo>
                    <a:pt x="654" y="1090"/>
                  </a:lnTo>
                  <a:lnTo>
                    <a:pt x="654" y="1088"/>
                  </a:lnTo>
                  <a:lnTo>
                    <a:pt x="656" y="1084"/>
                  </a:lnTo>
                  <a:lnTo>
                    <a:pt x="658" y="1080"/>
                  </a:lnTo>
                  <a:lnTo>
                    <a:pt x="662" y="1078"/>
                  </a:lnTo>
                  <a:lnTo>
                    <a:pt x="666" y="1076"/>
                  </a:lnTo>
                  <a:lnTo>
                    <a:pt x="672" y="1076"/>
                  </a:lnTo>
                  <a:lnTo>
                    <a:pt x="682" y="1078"/>
                  </a:lnTo>
                  <a:lnTo>
                    <a:pt x="694" y="1070"/>
                  </a:lnTo>
                  <a:lnTo>
                    <a:pt x="694" y="1070"/>
                  </a:lnTo>
                  <a:lnTo>
                    <a:pt x="696" y="1068"/>
                  </a:lnTo>
                  <a:lnTo>
                    <a:pt x="700" y="1066"/>
                  </a:lnTo>
                  <a:lnTo>
                    <a:pt x="704" y="1064"/>
                  </a:lnTo>
                  <a:lnTo>
                    <a:pt x="708" y="1064"/>
                  </a:lnTo>
                  <a:lnTo>
                    <a:pt x="708" y="1064"/>
                  </a:lnTo>
                  <a:lnTo>
                    <a:pt x="712" y="1064"/>
                  </a:lnTo>
                  <a:lnTo>
                    <a:pt x="714" y="1064"/>
                  </a:lnTo>
                  <a:lnTo>
                    <a:pt x="720" y="1062"/>
                  </a:lnTo>
                  <a:lnTo>
                    <a:pt x="724" y="1060"/>
                  </a:lnTo>
                  <a:lnTo>
                    <a:pt x="728" y="1056"/>
                  </a:lnTo>
                  <a:lnTo>
                    <a:pt x="732" y="1050"/>
                  </a:lnTo>
                  <a:lnTo>
                    <a:pt x="736" y="1044"/>
                  </a:lnTo>
                  <a:lnTo>
                    <a:pt x="736" y="1042"/>
                  </a:lnTo>
                  <a:lnTo>
                    <a:pt x="736" y="1040"/>
                  </a:lnTo>
                  <a:lnTo>
                    <a:pt x="738" y="1038"/>
                  </a:lnTo>
                  <a:lnTo>
                    <a:pt x="738" y="1034"/>
                  </a:lnTo>
                  <a:lnTo>
                    <a:pt x="740" y="1032"/>
                  </a:lnTo>
                  <a:lnTo>
                    <a:pt x="738" y="1028"/>
                  </a:lnTo>
                  <a:lnTo>
                    <a:pt x="738" y="1026"/>
                  </a:lnTo>
                  <a:lnTo>
                    <a:pt x="734" y="1026"/>
                  </a:lnTo>
                  <a:lnTo>
                    <a:pt x="732" y="1022"/>
                  </a:lnTo>
                  <a:lnTo>
                    <a:pt x="730" y="1020"/>
                  </a:lnTo>
                  <a:lnTo>
                    <a:pt x="728" y="1016"/>
                  </a:lnTo>
                  <a:lnTo>
                    <a:pt x="728" y="1012"/>
                  </a:lnTo>
                  <a:lnTo>
                    <a:pt x="728" y="1010"/>
                  </a:lnTo>
                  <a:lnTo>
                    <a:pt x="734" y="1006"/>
                  </a:lnTo>
                  <a:lnTo>
                    <a:pt x="738" y="1006"/>
                  </a:lnTo>
                  <a:lnTo>
                    <a:pt x="740" y="1006"/>
                  </a:lnTo>
                  <a:lnTo>
                    <a:pt x="742" y="1004"/>
                  </a:lnTo>
                  <a:lnTo>
                    <a:pt x="742" y="1004"/>
                  </a:lnTo>
                  <a:lnTo>
                    <a:pt x="744" y="1002"/>
                  </a:lnTo>
                  <a:lnTo>
                    <a:pt x="744" y="1000"/>
                  </a:lnTo>
                  <a:lnTo>
                    <a:pt x="744" y="998"/>
                  </a:lnTo>
                  <a:lnTo>
                    <a:pt x="744" y="996"/>
                  </a:lnTo>
                  <a:lnTo>
                    <a:pt x="746" y="996"/>
                  </a:lnTo>
                  <a:lnTo>
                    <a:pt x="748" y="994"/>
                  </a:lnTo>
                  <a:lnTo>
                    <a:pt x="752" y="994"/>
                  </a:lnTo>
                  <a:lnTo>
                    <a:pt x="756" y="994"/>
                  </a:lnTo>
                  <a:lnTo>
                    <a:pt x="760" y="992"/>
                  </a:lnTo>
                  <a:lnTo>
                    <a:pt x="764" y="988"/>
                  </a:lnTo>
                  <a:lnTo>
                    <a:pt x="768" y="982"/>
                  </a:lnTo>
                  <a:lnTo>
                    <a:pt x="770" y="976"/>
                  </a:lnTo>
                  <a:lnTo>
                    <a:pt x="770" y="970"/>
                  </a:lnTo>
                  <a:lnTo>
                    <a:pt x="772" y="964"/>
                  </a:lnTo>
                  <a:lnTo>
                    <a:pt x="774" y="960"/>
                  </a:lnTo>
                  <a:lnTo>
                    <a:pt x="778" y="956"/>
                  </a:lnTo>
                  <a:lnTo>
                    <a:pt x="784" y="954"/>
                  </a:lnTo>
                  <a:lnTo>
                    <a:pt x="788" y="954"/>
                  </a:lnTo>
                  <a:lnTo>
                    <a:pt x="794" y="954"/>
                  </a:lnTo>
                  <a:lnTo>
                    <a:pt x="798" y="952"/>
                  </a:lnTo>
                  <a:lnTo>
                    <a:pt x="800" y="948"/>
                  </a:lnTo>
                  <a:lnTo>
                    <a:pt x="802" y="942"/>
                  </a:lnTo>
                  <a:lnTo>
                    <a:pt x="804" y="938"/>
                  </a:lnTo>
                  <a:lnTo>
                    <a:pt x="808" y="934"/>
                  </a:lnTo>
                  <a:lnTo>
                    <a:pt x="814" y="928"/>
                  </a:lnTo>
                  <a:lnTo>
                    <a:pt x="818" y="926"/>
                  </a:lnTo>
                  <a:lnTo>
                    <a:pt x="826" y="924"/>
                  </a:lnTo>
                  <a:lnTo>
                    <a:pt x="830" y="924"/>
                  </a:lnTo>
                  <a:lnTo>
                    <a:pt x="832" y="922"/>
                  </a:lnTo>
                  <a:lnTo>
                    <a:pt x="834" y="920"/>
                  </a:lnTo>
                  <a:lnTo>
                    <a:pt x="834" y="918"/>
                  </a:lnTo>
                  <a:lnTo>
                    <a:pt x="834" y="914"/>
                  </a:lnTo>
                  <a:lnTo>
                    <a:pt x="834" y="912"/>
                  </a:lnTo>
                  <a:lnTo>
                    <a:pt x="836" y="910"/>
                  </a:lnTo>
                  <a:lnTo>
                    <a:pt x="836" y="908"/>
                  </a:lnTo>
                  <a:lnTo>
                    <a:pt x="838" y="904"/>
                  </a:lnTo>
                  <a:lnTo>
                    <a:pt x="840" y="902"/>
                  </a:lnTo>
                  <a:lnTo>
                    <a:pt x="844" y="900"/>
                  </a:lnTo>
                  <a:lnTo>
                    <a:pt x="850" y="898"/>
                  </a:lnTo>
                  <a:lnTo>
                    <a:pt x="872" y="898"/>
                  </a:lnTo>
                  <a:lnTo>
                    <a:pt x="872" y="898"/>
                  </a:lnTo>
                  <a:lnTo>
                    <a:pt x="872" y="896"/>
                  </a:lnTo>
                  <a:lnTo>
                    <a:pt x="874" y="894"/>
                  </a:lnTo>
                  <a:lnTo>
                    <a:pt x="876" y="892"/>
                  </a:lnTo>
                  <a:lnTo>
                    <a:pt x="878" y="890"/>
                  </a:lnTo>
                  <a:lnTo>
                    <a:pt x="882" y="888"/>
                  </a:lnTo>
                  <a:lnTo>
                    <a:pt x="886" y="888"/>
                  </a:lnTo>
                  <a:lnTo>
                    <a:pt x="894" y="890"/>
                  </a:lnTo>
                  <a:lnTo>
                    <a:pt x="902" y="892"/>
                  </a:lnTo>
                  <a:lnTo>
                    <a:pt x="904" y="892"/>
                  </a:lnTo>
                  <a:lnTo>
                    <a:pt x="914" y="892"/>
                  </a:lnTo>
                  <a:lnTo>
                    <a:pt x="924" y="896"/>
                  </a:lnTo>
                  <a:lnTo>
                    <a:pt x="934" y="902"/>
                  </a:lnTo>
                  <a:lnTo>
                    <a:pt x="952" y="920"/>
                  </a:lnTo>
                  <a:lnTo>
                    <a:pt x="952" y="920"/>
                  </a:lnTo>
                  <a:lnTo>
                    <a:pt x="954" y="918"/>
                  </a:lnTo>
                  <a:lnTo>
                    <a:pt x="958" y="918"/>
                  </a:lnTo>
                  <a:lnTo>
                    <a:pt x="960" y="914"/>
                  </a:lnTo>
                  <a:lnTo>
                    <a:pt x="964" y="912"/>
                  </a:lnTo>
                  <a:lnTo>
                    <a:pt x="966" y="906"/>
                  </a:lnTo>
                  <a:lnTo>
                    <a:pt x="966" y="900"/>
                  </a:lnTo>
                  <a:lnTo>
                    <a:pt x="968" y="898"/>
                  </a:lnTo>
                  <a:lnTo>
                    <a:pt x="972" y="896"/>
                  </a:lnTo>
                  <a:lnTo>
                    <a:pt x="974" y="896"/>
                  </a:lnTo>
                  <a:lnTo>
                    <a:pt x="978" y="896"/>
                  </a:lnTo>
                  <a:lnTo>
                    <a:pt x="982" y="892"/>
                  </a:lnTo>
                  <a:lnTo>
                    <a:pt x="990" y="884"/>
                  </a:lnTo>
                  <a:lnTo>
                    <a:pt x="1000" y="878"/>
                  </a:lnTo>
                  <a:lnTo>
                    <a:pt x="1012" y="878"/>
                  </a:lnTo>
                  <a:lnTo>
                    <a:pt x="1024" y="882"/>
                  </a:lnTo>
                  <a:lnTo>
                    <a:pt x="1036" y="882"/>
                  </a:lnTo>
                  <a:lnTo>
                    <a:pt x="1046" y="880"/>
                  </a:lnTo>
                  <a:lnTo>
                    <a:pt x="1062" y="882"/>
                  </a:lnTo>
                  <a:lnTo>
                    <a:pt x="1080" y="890"/>
                  </a:lnTo>
                  <a:lnTo>
                    <a:pt x="1100" y="902"/>
                  </a:lnTo>
                  <a:lnTo>
                    <a:pt x="1102" y="902"/>
                  </a:lnTo>
                  <a:lnTo>
                    <a:pt x="1108" y="904"/>
                  </a:lnTo>
                  <a:lnTo>
                    <a:pt x="1120" y="904"/>
                  </a:lnTo>
                  <a:lnTo>
                    <a:pt x="1138" y="900"/>
                  </a:lnTo>
                  <a:lnTo>
                    <a:pt x="1150" y="896"/>
                  </a:lnTo>
                  <a:lnTo>
                    <a:pt x="1158" y="892"/>
                  </a:lnTo>
                  <a:lnTo>
                    <a:pt x="1164" y="888"/>
                  </a:lnTo>
                  <a:lnTo>
                    <a:pt x="1166" y="884"/>
                  </a:lnTo>
                  <a:lnTo>
                    <a:pt x="1168" y="882"/>
                  </a:lnTo>
                  <a:lnTo>
                    <a:pt x="1168" y="880"/>
                  </a:lnTo>
                  <a:lnTo>
                    <a:pt x="1168" y="880"/>
                  </a:lnTo>
                  <a:lnTo>
                    <a:pt x="1176" y="880"/>
                  </a:lnTo>
                  <a:lnTo>
                    <a:pt x="1188" y="884"/>
                  </a:lnTo>
                  <a:lnTo>
                    <a:pt x="1202" y="892"/>
                  </a:lnTo>
                  <a:lnTo>
                    <a:pt x="1224" y="900"/>
                  </a:lnTo>
                  <a:lnTo>
                    <a:pt x="1244" y="884"/>
                  </a:lnTo>
                  <a:lnTo>
                    <a:pt x="1244" y="880"/>
                  </a:lnTo>
                  <a:lnTo>
                    <a:pt x="1244" y="870"/>
                  </a:lnTo>
                  <a:lnTo>
                    <a:pt x="1244" y="858"/>
                  </a:lnTo>
                  <a:lnTo>
                    <a:pt x="1250" y="844"/>
                  </a:lnTo>
                  <a:lnTo>
                    <a:pt x="1256" y="832"/>
                  </a:lnTo>
                  <a:lnTo>
                    <a:pt x="1270" y="826"/>
                  </a:lnTo>
                  <a:lnTo>
                    <a:pt x="1288" y="824"/>
                  </a:lnTo>
                  <a:lnTo>
                    <a:pt x="1304" y="826"/>
                  </a:lnTo>
                  <a:lnTo>
                    <a:pt x="1312" y="832"/>
                  </a:lnTo>
                  <a:lnTo>
                    <a:pt x="1320" y="844"/>
                  </a:lnTo>
                  <a:lnTo>
                    <a:pt x="1320" y="844"/>
                  </a:lnTo>
                  <a:lnTo>
                    <a:pt x="1322" y="848"/>
                  </a:lnTo>
                  <a:lnTo>
                    <a:pt x="1324" y="852"/>
                  </a:lnTo>
                  <a:lnTo>
                    <a:pt x="1326" y="858"/>
                  </a:lnTo>
                  <a:lnTo>
                    <a:pt x="1328" y="866"/>
                  </a:lnTo>
                  <a:lnTo>
                    <a:pt x="1330" y="874"/>
                  </a:lnTo>
                  <a:lnTo>
                    <a:pt x="1332" y="876"/>
                  </a:lnTo>
                  <a:lnTo>
                    <a:pt x="1340" y="884"/>
                  </a:lnTo>
                  <a:lnTo>
                    <a:pt x="1348" y="894"/>
                  </a:lnTo>
                  <a:lnTo>
                    <a:pt x="1354" y="904"/>
                  </a:lnTo>
                  <a:lnTo>
                    <a:pt x="1358" y="916"/>
                  </a:lnTo>
                  <a:lnTo>
                    <a:pt x="1358" y="916"/>
                  </a:lnTo>
                  <a:lnTo>
                    <a:pt x="1360" y="914"/>
                  </a:lnTo>
                  <a:lnTo>
                    <a:pt x="1364" y="914"/>
                  </a:lnTo>
                  <a:lnTo>
                    <a:pt x="1368" y="914"/>
                  </a:lnTo>
                  <a:lnTo>
                    <a:pt x="1372" y="914"/>
                  </a:lnTo>
                  <a:lnTo>
                    <a:pt x="1376" y="914"/>
                  </a:lnTo>
                  <a:lnTo>
                    <a:pt x="1380" y="918"/>
                  </a:lnTo>
                  <a:lnTo>
                    <a:pt x="1384" y="922"/>
                  </a:lnTo>
                  <a:lnTo>
                    <a:pt x="1388" y="928"/>
                  </a:lnTo>
                  <a:lnTo>
                    <a:pt x="1388" y="928"/>
                  </a:lnTo>
                  <a:lnTo>
                    <a:pt x="1388" y="930"/>
                  </a:lnTo>
                  <a:lnTo>
                    <a:pt x="1388" y="932"/>
                  </a:lnTo>
                  <a:lnTo>
                    <a:pt x="1390" y="934"/>
                  </a:lnTo>
                  <a:lnTo>
                    <a:pt x="1392" y="936"/>
                  </a:lnTo>
                  <a:lnTo>
                    <a:pt x="1394" y="938"/>
                  </a:lnTo>
                  <a:lnTo>
                    <a:pt x="1398" y="938"/>
                  </a:lnTo>
                  <a:lnTo>
                    <a:pt x="1402" y="938"/>
                  </a:lnTo>
                  <a:lnTo>
                    <a:pt x="1408" y="936"/>
                  </a:lnTo>
                  <a:lnTo>
                    <a:pt x="1414" y="932"/>
                  </a:lnTo>
                  <a:lnTo>
                    <a:pt x="1414" y="930"/>
                  </a:lnTo>
                  <a:lnTo>
                    <a:pt x="1416" y="928"/>
                  </a:lnTo>
                  <a:lnTo>
                    <a:pt x="1418" y="924"/>
                  </a:lnTo>
                  <a:lnTo>
                    <a:pt x="1422" y="918"/>
                  </a:lnTo>
                  <a:lnTo>
                    <a:pt x="1428" y="914"/>
                  </a:lnTo>
                  <a:lnTo>
                    <a:pt x="1432" y="908"/>
                  </a:lnTo>
                  <a:lnTo>
                    <a:pt x="1438" y="904"/>
                  </a:lnTo>
                  <a:lnTo>
                    <a:pt x="1444" y="902"/>
                  </a:lnTo>
                  <a:lnTo>
                    <a:pt x="1444" y="902"/>
                  </a:lnTo>
                  <a:lnTo>
                    <a:pt x="1444" y="902"/>
                  </a:lnTo>
                  <a:lnTo>
                    <a:pt x="1444" y="904"/>
                  </a:lnTo>
                  <a:lnTo>
                    <a:pt x="1444" y="906"/>
                  </a:lnTo>
                  <a:lnTo>
                    <a:pt x="1444" y="908"/>
                  </a:lnTo>
                  <a:lnTo>
                    <a:pt x="1444" y="914"/>
                  </a:lnTo>
                  <a:lnTo>
                    <a:pt x="1442" y="920"/>
                  </a:lnTo>
                  <a:lnTo>
                    <a:pt x="1440" y="928"/>
                  </a:lnTo>
                  <a:lnTo>
                    <a:pt x="1438" y="932"/>
                  </a:lnTo>
                  <a:lnTo>
                    <a:pt x="1432" y="944"/>
                  </a:lnTo>
                  <a:lnTo>
                    <a:pt x="1426" y="956"/>
                  </a:lnTo>
                  <a:lnTo>
                    <a:pt x="1418" y="968"/>
                  </a:lnTo>
                  <a:lnTo>
                    <a:pt x="1400" y="988"/>
                  </a:lnTo>
                  <a:lnTo>
                    <a:pt x="1396" y="99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38" name="Freeform 198">
              <a:extLst>
                <a:ext uri="{FF2B5EF4-FFF2-40B4-BE49-F238E27FC236}">
                  <a16:creationId xmlns:a16="http://schemas.microsoft.com/office/drawing/2014/main" id="{8EDF280D-FF88-4C72-B548-37DAAE1C4FD8}"/>
                </a:ext>
              </a:extLst>
            </p:cNvPr>
            <p:cNvSpPr>
              <a:spLocks noChangeArrowheads="1"/>
            </p:cNvSpPr>
            <p:nvPr/>
          </p:nvSpPr>
          <p:spPr bwMode="auto">
            <a:xfrm>
              <a:off x="1490" y="1448"/>
              <a:ext cx="86" cy="116"/>
            </a:xfrm>
            <a:custGeom>
              <a:avLst/>
              <a:gdLst>
                <a:gd name="T0" fmla="*/ 2 w 86"/>
                <a:gd name="T1" fmla="*/ 26 h 116"/>
                <a:gd name="T2" fmla="*/ 8 w 86"/>
                <a:gd name="T3" fmla="*/ 28 h 116"/>
                <a:gd name="T4" fmla="*/ 10 w 86"/>
                <a:gd name="T5" fmla="*/ 32 h 116"/>
                <a:gd name="T6" fmla="*/ 10 w 86"/>
                <a:gd name="T7" fmla="*/ 36 h 116"/>
                <a:gd name="T8" fmla="*/ 22 w 86"/>
                <a:gd name="T9" fmla="*/ 40 h 116"/>
                <a:gd name="T10" fmla="*/ 22 w 86"/>
                <a:gd name="T11" fmla="*/ 48 h 116"/>
                <a:gd name="T12" fmla="*/ 20 w 86"/>
                <a:gd name="T13" fmla="*/ 58 h 116"/>
                <a:gd name="T14" fmla="*/ 18 w 86"/>
                <a:gd name="T15" fmla="*/ 60 h 116"/>
                <a:gd name="T16" fmla="*/ 20 w 86"/>
                <a:gd name="T17" fmla="*/ 62 h 116"/>
                <a:gd name="T18" fmla="*/ 26 w 86"/>
                <a:gd name="T19" fmla="*/ 60 h 116"/>
                <a:gd name="T20" fmla="*/ 32 w 86"/>
                <a:gd name="T21" fmla="*/ 56 h 116"/>
                <a:gd name="T22" fmla="*/ 38 w 86"/>
                <a:gd name="T23" fmla="*/ 56 h 116"/>
                <a:gd name="T24" fmla="*/ 42 w 86"/>
                <a:gd name="T25" fmla="*/ 58 h 116"/>
                <a:gd name="T26" fmla="*/ 50 w 86"/>
                <a:gd name="T27" fmla="*/ 66 h 116"/>
                <a:gd name="T28" fmla="*/ 58 w 86"/>
                <a:gd name="T29" fmla="*/ 78 h 116"/>
                <a:gd name="T30" fmla="*/ 60 w 86"/>
                <a:gd name="T31" fmla="*/ 86 h 116"/>
                <a:gd name="T32" fmla="*/ 62 w 86"/>
                <a:gd name="T33" fmla="*/ 94 h 116"/>
                <a:gd name="T34" fmla="*/ 62 w 86"/>
                <a:gd name="T35" fmla="*/ 104 h 116"/>
                <a:gd name="T36" fmla="*/ 60 w 86"/>
                <a:gd name="T37" fmla="*/ 110 h 116"/>
                <a:gd name="T38" fmla="*/ 70 w 86"/>
                <a:gd name="T39" fmla="*/ 114 h 116"/>
                <a:gd name="T40" fmla="*/ 78 w 86"/>
                <a:gd name="T41" fmla="*/ 114 h 116"/>
                <a:gd name="T42" fmla="*/ 86 w 86"/>
                <a:gd name="T43" fmla="*/ 114 h 116"/>
                <a:gd name="T44" fmla="*/ 86 w 86"/>
                <a:gd name="T45" fmla="*/ 100 h 116"/>
                <a:gd name="T46" fmla="*/ 80 w 86"/>
                <a:gd name="T47" fmla="*/ 78 h 116"/>
                <a:gd name="T48" fmla="*/ 72 w 86"/>
                <a:gd name="T49" fmla="*/ 70 h 116"/>
                <a:gd name="T50" fmla="*/ 64 w 86"/>
                <a:gd name="T51" fmla="*/ 62 h 116"/>
                <a:gd name="T52" fmla="*/ 60 w 86"/>
                <a:gd name="T53" fmla="*/ 58 h 116"/>
                <a:gd name="T54" fmla="*/ 58 w 86"/>
                <a:gd name="T55" fmla="*/ 56 h 116"/>
                <a:gd name="T56" fmla="*/ 52 w 86"/>
                <a:gd name="T57" fmla="*/ 50 h 116"/>
                <a:gd name="T58" fmla="*/ 46 w 86"/>
                <a:gd name="T59" fmla="*/ 44 h 116"/>
                <a:gd name="T60" fmla="*/ 50 w 86"/>
                <a:gd name="T61" fmla="*/ 38 h 116"/>
                <a:gd name="T62" fmla="*/ 52 w 86"/>
                <a:gd name="T63" fmla="*/ 36 h 116"/>
                <a:gd name="T64" fmla="*/ 54 w 86"/>
                <a:gd name="T65" fmla="*/ 30 h 116"/>
                <a:gd name="T66" fmla="*/ 52 w 86"/>
                <a:gd name="T67" fmla="*/ 24 h 116"/>
                <a:gd name="T68" fmla="*/ 40 w 86"/>
                <a:gd name="T69" fmla="*/ 16 h 116"/>
                <a:gd name="T70" fmla="*/ 36 w 86"/>
                <a:gd name="T71" fmla="*/ 4 h 116"/>
                <a:gd name="T72" fmla="*/ 34 w 86"/>
                <a:gd name="T73" fmla="*/ 0 h 116"/>
                <a:gd name="T74" fmla="*/ 28 w 86"/>
                <a:gd name="T75" fmla="*/ 0 h 116"/>
                <a:gd name="T76" fmla="*/ 24 w 86"/>
                <a:gd name="T77" fmla="*/ 4 h 116"/>
                <a:gd name="T78" fmla="*/ 24 w 86"/>
                <a:gd name="T79" fmla="*/ 10 h 116"/>
                <a:gd name="T80" fmla="*/ 24 w 86"/>
                <a:gd name="T81" fmla="*/ 18 h 116"/>
                <a:gd name="T82" fmla="*/ 22 w 86"/>
                <a:gd name="T83" fmla="*/ 20 h 116"/>
                <a:gd name="T84" fmla="*/ 18 w 86"/>
                <a:gd name="T85" fmla="*/ 20 h 116"/>
                <a:gd name="T86" fmla="*/ 12 w 86"/>
                <a:gd name="T87" fmla="*/ 22 h 116"/>
                <a:gd name="T88" fmla="*/ 0 w 86"/>
                <a:gd name="T89" fmla="*/ 26 h 11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86"/>
                <a:gd name="T136" fmla="*/ 0 h 116"/>
                <a:gd name="T137" fmla="*/ 86 w 86"/>
                <a:gd name="T138" fmla="*/ 116 h 11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86" h="116">
                  <a:moveTo>
                    <a:pt x="0" y="26"/>
                  </a:moveTo>
                  <a:lnTo>
                    <a:pt x="2" y="26"/>
                  </a:lnTo>
                  <a:lnTo>
                    <a:pt x="4" y="26"/>
                  </a:lnTo>
                  <a:lnTo>
                    <a:pt x="8" y="28"/>
                  </a:lnTo>
                  <a:lnTo>
                    <a:pt x="8" y="30"/>
                  </a:lnTo>
                  <a:lnTo>
                    <a:pt x="10" y="32"/>
                  </a:lnTo>
                  <a:lnTo>
                    <a:pt x="10" y="36"/>
                  </a:lnTo>
                  <a:lnTo>
                    <a:pt x="10" y="36"/>
                  </a:lnTo>
                  <a:lnTo>
                    <a:pt x="20" y="36"/>
                  </a:lnTo>
                  <a:lnTo>
                    <a:pt x="22" y="40"/>
                  </a:lnTo>
                  <a:lnTo>
                    <a:pt x="22" y="44"/>
                  </a:lnTo>
                  <a:lnTo>
                    <a:pt x="22" y="48"/>
                  </a:lnTo>
                  <a:lnTo>
                    <a:pt x="20" y="54"/>
                  </a:lnTo>
                  <a:lnTo>
                    <a:pt x="20" y="58"/>
                  </a:lnTo>
                  <a:lnTo>
                    <a:pt x="18" y="60"/>
                  </a:lnTo>
                  <a:lnTo>
                    <a:pt x="18" y="60"/>
                  </a:lnTo>
                  <a:lnTo>
                    <a:pt x="18" y="62"/>
                  </a:lnTo>
                  <a:lnTo>
                    <a:pt x="20" y="62"/>
                  </a:lnTo>
                  <a:lnTo>
                    <a:pt x="24" y="62"/>
                  </a:lnTo>
                  <a:lnTo>
                    <a:pt x="26" y="60"/>
                  </a:lnTo>
                  <a:lnTo>
                    <a:pt x="30" y="58"/>
                  </a:lnTo>
                  <a:lnTo>
                    <a:pt x="32" y="56"/>
                  </a:lnTo>
                  <a:lnTo>
                    <a:pt x="34" y="56"/>
                  </a:lnTo>
                  <a:lnTo>
                    <a:pt x="38" y="56"/>
                  </a:lnTo>
                  <a:lnTo>
                    <a:pt x="40" y="58"/>
                  </a:lnTo>
                  <a:lnTo>
                    <a:pt x="42" y="58"/>
                  </a:lnTo>
                  <a:lnTo>
                    <a:pt x="44" y="60"/>
                  </a:lnTo>
                  <a:lnTo>
                    <a:pt x="50" y="66"/>
                  </a:lnTo>
                  <a:lnTo>
                    <a:pt x="54" y="72"/>
                  </a:lnTo>
                  <a:lnTo>
                    <a:pt x="58" y="78"/>
                  </a:lnTo>
                  <a:lnTo>
                    <a:pt x="60" y="84"/>
                  </a:lnTo>
                  <a:lnTo>
                    <a:pt x="60" y="86"/>
                  </a:lnTo>
                  <a:lnTo>
                    <a:pt x="60" y="88"/>
                  </a:lnTo>
                  <a:lnTo>
                    <a:pt x="62" y="94"/>
                  </a:lnTo>
                  <a:lnTo>
                    <a:pt x="62" y="100"/>
                  </a:lnTo>
                  <a:lnTo>
                    <a:pt x="62" y="104"/>
                  </a:lnTo>
                  <a:lnTo>
                    <a:pt x="62" y="108"/>
                  </a:lnTo>
                  <a:lnTo>
                    <a:pt x="60" y="110"/>
                  </a:lnTo>
                  <a:lnTo>
                    <a:pt x="68" y="116"/>
                  </a:lnTo>
                  <a:lnTo>
                    <a:pt x="70" y="114"/>
                  </a:lnTo>
                  <a:lnTo>
                    <a:pt x="72" y="114"/>
                  </a:lnTo>
                  <a:lnTo>
                    <a:pt x="78" y="114"/>
                  </a:lnTo>
                  <a:lnTo>
                    <a:pt x="82" y="114"/>
                  </a:lnTo>
                  <a:lnTo>
                    <a:pt x="86" y="114"/>
                  </a:lnTo>
                  <a:lnTo>
                    <a:pt x="86" y="110"/>
                  </a:lnTo>
                  <a:lnTo>
                    <a:pt x="86" y="100"/>
                  </a:lnTo>
                  <a:lnTo>
                    <a:pt x="84" y="88"/>
                  </a:lnTo>
                  <a:lnTo>
                    <a:pt x="80" y="78"/>
                  </a:lnTo>
                  <a:lnTo>
                    <a:pt x="76" y="74"/>
                  </a:lnTo>
                  <a:lnTo>
                    <a:pt x="72" y="70"/>
                  </a:lnTo>
                  <a:lnTo>
                    <a:pt x="68" y="66"/>
                  </a:lnTo>
                  <a:lnTo>
                    <a:pt x="64" y="62"/>
                  </a:lnTo>
                  <a:lnTo>
                    <a:pt x="62" y="60"/>
                  </a:lnTo>
                  <a:lnTo>
                    <a:pt x="60" y="58"/>
                  </a:lnTo>
                  <a:lnTo>
                    <a:pt x="60" y="58"/>
                  </a:lnTo>
                  <a:lnTo>
                    <a:pt x="58" y="56"/>
                  </a:lnTo>
                  <a:lnTo>
                    <a:pt x="54" y="54"/>
                  </a:lnTo>
                  <a:lnTo>
                    <a:pt x="52" y="50"/>
                  </a:lnTo>
                  <a:lnTo>
                    <a:pt x="48" y="48"/>
                  </a:lnTo>
                  <a:lnTo>
                    <a:pt x="46" y="44"/>
                  </a:lnTo>
                  <a:lnTo>
                    <a:pt x="48" y="40"/>
                  </a:lnTo>
                  <a:lnTo>
                    <a:pt x="50" y="38"/>
                  </a:lnTo>
                  <a:lnTo>
                    <a:pt x="50" y="38"/>
                  </a:lnTo>
                  <a:lnTo>
                    <a:pt x="52" y="36"/>
                  </a:lnTo>
                  <a:lnTo>
                    <a:pt x="52" y="34"/>
                  </a:lnTo>
                  <a:lnTo>
                    <a:pt x="54" y="30"/>
                  </a:lnTo>
                  <a:lnTo>
                    <a:pt x="54" y="26"/>
                  </a:lnTo>
                  <a:lnTo>
                    <a:pt x="52" y="24"/>
                  </a:lnTo>
                  <a:lnTo>
                    <a:pt x="50" y="20"/>
                  </a:lnTo>
                  <a:lnTo>
                    <a:pt x="40" y="16"/>
                  </a:lnTo>
                  <a:lnTo>
                    <a:pt x="38" y="4"/>
                  </a:lnTo>
                  <a:lnTo>
                    <a:pt x="36" y="4"/>
                  </a:lnTo>
                  <a:lnTo>
                    <a:pt x="36" y="2"/>
                  </a:lnTo>
                  <a:lnTo>
                    <a:pt x="34" y="0"/>
                  </a:lnTo>
                  <a:lnTo>
                    <a:pt x="30" y="0"/>
                  </a:lnTo>
                  <a:lnTo>
                    <a:pt x="28" y="0"/>
                  </a:lnTo>
                  <a:lnTo>
                    <a:pt x="24" y="2"/>
                  </a:lnTo>
                  <a:lnTo>
                    <a:pt x="24" y="4"/>
                  </a:lnTo>
                  <a:lnTo>
                    <a:pt x="24" y="6"/>
                  </a:lnTo>
                  <a:lnTo>
                    <a:pt x="24" y="10"/>
                  </a:lnTo>
                  <a:lnTo>
                    <a:pt x="24" y="14"/>
                  </a:lnTo>
                  <a:lnTo>
                    <a:pt x="24" y="18"/>
                  </a:lnTo>
                  <a:lnTo>
                    <a:pt x="24" y="20"/>
                  </a:lnTo>
                  <a:lnTo>
                    <a:pt x="22" y="20"/>
                  </a:lnTo>
                  <a:lnTo>
                    <a:pt x="20" y="20"/>
                  </a:lnTo>
                  <a:lnTo>
                    <a:pt x="18" y="20"/>
                  </a:lnTo>
                  <a:lnTo>
                    <a:pt x="14" y="22"/>
                  </a:lnTo>
                  <a:lnTo>
                    <a:pt x="12" y="22"/>
                  </a:lnTo>
                  <a:lnTo>
                    <a:pt x="12" y="22"/>
                  </a:lnTo>
                  <a:lnTo>
                    <a:pt x="0" y="2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39" name="Freeform 199">
              <a:extLst>
                <a:ext uri="{FF2B5EF4-FFF2-40B4-BE49-F238E27FC236}">
                  <a16:creationId xmlns:a16="http://schemas.microsoft.com/office/drawing/2014/main" id="{20BF5F20-9AB9-4006-815B-1E0AD6B37B66}"/>
                </a:ext>
              </a:extLst>
            </p:cNvPr>
            <p:cNvSpPr>
              <a:spLocks noChangeArrowheads="1"/>
            </p:cNvSpPr>
            <p:nvPr/>
          </p:nvSpPr>
          <p:spPr bwMode="auto">
            <a:xfrm>
              <a:off x="1004" y="1256"/>
              <a:ext cx="200" cy="174"/>
            </a:xfrm>
            <a:custGeom>
              <a:avLst/>
              <a:gdLst>
                <a:gd name="T0" fmla="*/ 150 w 200"/>
                <a:gd name="T1" fmla="*/ 2 h 174"/>
                <a:gd name="T2" fmla="*/ 142 w 200"/>
                <a:gd name="T3" fmla="*/ 10 h 174"/>
                <a:gd name="T4" fmla="*/ 122 w 200"/>
                <a:gd name="T5" fmla="*/ 28 h 174"/>
                <a:gd name="T6" fmla="*/ 118 w 200"/>
                <a:gd name="T7" fmla="*/ 30 h 174"/>
                <a:gd name="T8" fmla="*/ 110 w 200"/>
                <a:gd name="T9" fmla="*/ 36 h 174"/>
                <a:gd name="T10" fmla="*/ 92 w 200"/>
                <a:gd name="T11" fmla="*/ 66 h 174"/>
                <a:gd name="T12" fmla="*/ 82 w 200"/>
                <a:gd name="T13" fmla="*/ 66 h 174"/>
                <a:gd name="T14" fmla="*/ 66 w 200"/>
                <a:gd name="T15" fmla="*/ 70 h 174"/>
                <a:gd name="T16" fmla="*/ 56 w 200"/>
                <a:gd name="T17" fmla="*/ 82 h 174"/>
                <a:gd name="T18" fmla="*/ 46 w 200"/>
                <a:gd name="T19" fmla="*/ 90 h 174"/>
                <a:gd name="T20" fmla="*/ 40 w 200"/>
                <a:gd name="T21" fmla="*/ 94 h 174"/>
                <a:gd name="T22" fmla="*/ 8 w 200"/>
                <a:gd name="T23" fmla="*/ 98 h 174"/>
                <a:gd name="T24" fmla="*/ 14 w 200"/>
                <a:gd name="T25" fmla="*/ 120 h 174"/>
                <a:gd name="T26" fmla="*/ 12 w 200"/>
                <a:gd name="T27" fmla="*/ 132 h 174"/>
                <a:gd name="T28" fmla="*/ 4 w 200"/>
                <a:gd name="T29" fmla="*/ 144 h 174"/>
                <a:gd name="T30" fmla="*/ 4 w 200"/>
                <a:gd name="T31" fmla="*/ 154 h 174"/>
                <a:gd name="T32" fmla="*/ 8 w 200"/>
                <a:gd name="T33" fmla="*/ 162 h 174"/>
                <a:gd name="T34" fmla="*/ 18 w 200"/>
                <a:gd name="T35" fmla="*/ 158 h 174"/>
                <a:gd name="T36" fmla="*/ 30 w 200"/>
                <a:gd name="T37" fmla="*/ 156 h 174"/>
                <a:gd name="T38" fmla="*/ 44 w 200"/>
                <a:gd name="T39" fmla="*/ 158 h 174"/>
                <a:gd name="T40" fmla="*/ 48 w 200"/>
                <a:gd name="T41" fmla="*/ 158 h 174"/>
                <a:gd name="T42" fmla="*/ 60 w 200"/>
                <a:gd name="T43" fmla="*/ 160 h 174"/>
                <a:gd name="T44" fmla="*/ 76 w 200"/>
                <a:gd name="T45" fmla="*/ 174 h 174"/>
                <a:gd name="T46" fmla="*/ 94 w 200"/>
                <a:gd name="T47" fmla="*/ 156 h 174"/>
                <a:gd name="T48" fmla="*/ 114 w 200"/>
                <a:gd name="T49" fmla="*/ 154 h 174"/>
                <a:gd name="T50" fmla="*/ 114 w 200"/>
                <a:gd name="T51" fmla="*/ 130 h 174"/>
                <a:gd name="T52" fmla="*/ 116 w 200"/>
                <a:gd name="T53" fmla="*/ 112 h 174"/>
                <a:gd name="T54" fmla="*/ 152 w 200"/>
                <a:gd name="T55" fmla="*/ 82 h 174"/>
                <a:gd name="T56" fmla="*/ 156 w 200"/>
                <a:gd name="T57" fmla="*/ 76 h 174"/>
                <a:gd name="T58" fmla="*/ 164 w 200"/>
                <a:gd name="T59" fmla="*/ 66 h 174"/>
                <a:gd name="T60" fmla="*/ 172 w 200"/>
                <a:gd name="T61" fmla="*/ 60 h 174"/>
                <a:gd name="T62" fmla="*/ 172 w 200"/>
                <a:gd name="T63" fmla="*/ 52 h 174"/>
                <a:gd name="T64" fmla="*/ 178 w 200"/>
                <a:gd name="T65" fmla="*/ 46 h 174"/>
                <a:gd name="T66" fmla="*/ 188 w 200"/>
                <a:gd name="T67" fmla="*/ 44 h 174"/>
                <a:gd name="T68" fmla="*/ 200 w 200"/>
                <a:gd name="T69" fmla="*/ 46 h 174"/>
                <a:gd name="T70" fmla="*/ 198 w 200"/>
                <a:gd name="T71" fmla="*/ 42 h 174"/>
                <a:gd name="T72" fmla="*/ 192 w 200"/>
                <a:gd name="T73" fmla="*/ 38 h 174"/>
                <a:gd name="T74" fmla="*/ 184 w 200"/>
                <a:gd name="T75" fmla="*/ 36 h 174"/>
                <a:gd name="T76" fmla="*/ 180 w 200"/>
                <a:gd name="T77" fmla="*/ 32 h 174"/>
                <a:gd name="T78" fmla="*/ 172 w 200"/>
                <a:gd name="T79" fmla="*/ 26 h 174"/>
                <a:gd name="T80" fmla="*/ 160 w 200"/>
                <a:gd name="T81" fmla="*/ 28 h 174"/>
                <a:gd name="T82" fmla="*/ 156 w 200"/>
                <a:gd name="T83" fmla="*/ 18 h 174"/>
                <a:gd name="T84" fmla="*/ 154 w 200"/>
                <a:gd name="T85" fmla="*/ 0 h 17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00"/>
                <a:gd name="T130" fmla="*/ 0 h 174"/>
                <a:gd name="T131" fmla="*/ 200 w 200"/>
                <a:gd name="T132" fmla="*/ 174 h 17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00" h="174">
                  <a:moveTo>
                    <a:pt x="154" y="0"/>
                  </a:moveTo>
                  <a:lnTo>
                    <a:pt x="154" y="2"/>
                  </a:lnTo>
                  <a:lnTo>
                    <a:pt x="150" y="2"/>
                  </a:lnTo>
                  <a:lnTo>
                    <a:pt x="148" y="4"/>
                  </a:lnTo>
                  <a:lnTo>
                    <a:pt x="144" y="8"/>
                  </a:lnTo>
                  <a:lnTo>
                    <a:pt x="142" y="10"/>
                  </a:lnTo>
                  <a:lnTo>
                    <a:pt x="142" y="14"/>
                  </a:lnTo>
                  <a:lnTo>
                    <a:pt x="126" y="18"/>
                  </a:lnTo>
                  <a:lnTo>
                    <a:pt x="122" y="28"/>
                  </a:lnTo>
                  <a:lnTo>
                    <a:pt x="122" y="28"/>
                  </a:lnTo>
                  <a:lnTo>
                    <a:pt x="120" y="28"/>
                  </a:lnTo>
                  <a:lnTo>
                    <a:pt x="118" y="30"/>
                  </a:lnTo>
                  <a:lnTo>
                    <a:pt x="116" y="30"/>
                  </a:lnTo>
                  <a:lnTo>
                    <a:pt x="112" y="32"/>
                  </a:lnTo>
                  <a:lnTo>
                    <a:pt x="110" y="36"/>
                  </a:lnTo>
                  <a:lnTo>
                    <a:pt x="110" y="40"/>
                  </a:lnTo>
                  <a:lnTo>
                    <a:pt x="110" y="46"/>
                  </a:lnTo>
                  <a:lnTo>
                    <a:pt x="92" y="66"/>
                  </a:lnTo>
                  <a:lnTo>
                    <a:pt x="90" y="66"/>
                  </a:lnTo>
                  <a:lnTo>
                    <a:pt x="86" y="66"/>
                  </a:lnTo>
                  <a:lnTo>
                    <a:pt x="82" y="66"/>
                  </a:lnTo>
                  <a:lnTo>
                    <a:pt x="76" y="66"/>
                  </a:lnTo>
                  <a:lnTo>
                    <a:pt x="72" y="68"/>
                  </a:lnTo>
                  <a:lnTo>
                    <a:pt x="66" y="70"/>
                  </a:lnTo>
                  <a:lnTo>
                    <a:pt x="62" y="74"/>
                  </a:lnTo>
                  <a:lnTo>
                    <a:pt x="60" y="78"/>
                  </a:lnTo>
                  <a:lnTo>
                    <a:pt x="56" y="82"/>
                  </a:lnTo>
                  <a:lnTo>
                    <a:pt x="52" y="86"/>
                  </a:lnTo>
                  <a:lnTo>
                    <a:pt x="48" y="88"/>
                  </a:lnTo>
                  <a:lnTo>
                    <a:pt x="46" y="90"/>
                  </a:lnTo>
                  <a:lnTo>
                    <a:pt x="44" y="92"/>
                  </a:lnTo>
                  <a:lnTo>
                    <a:pt x="42" y="92"/>
                  </a:lnTo>
                  <a:lnTo>
                    <a:pt x="40" y="94"/>
                  </a:lnTo>
                  <a:lnTo>
                    <a:pt x="32" y="96"/>
                  </a:lnTo>
                  <a:lnTo>
                    <a:pt x="20" y="98"/>
                  </a:lnTo>
                  <a:lnTo>
                    <a:pt x="8" y="98"/>
                  </a:lnTo>
                  <a:lnTo>
                    <a:pt x="0" y="96"/>
                  </a:lnTo>
                  <a:lnTo>
                    <a:pt x="12" y="116"/>
                  </a:lnTo>
                  <a:lnTo>
                    <a:pt x="14" y="120"/>
                  </a:lnTo>
                  <a:lnTo>
                    <a:pt x="14" y="130"/>
                  </a:lnTo>
                  <a:lnTo>
                    <a:pt x="14" y="130"/>
                  </a:lnTo>
                  <a:lnTo>
                    <a:pt x="12" y="132"/>
                  </a:lnTo>
                  <a:lnTo>
                    <a:pt x="8" y="134"/>
                  </a:lnTo>
                  <a:lnTo>
                    <a:pt x="6" y="138"/>
                  </a:lnTo>
                  <a:lnTo>
                    <a:pt x="4" y="144"/>
                  </a:lnTo>
                  <a:lnTo>
                    <a:pt x="4" y="146"/>
                  </a:lnTo>
                  <a:lnTo>
                    <a:pt x="4" y="150"/>
                  </a:lnTo>
                  <a:lnTo>
                    <a:pt x="4" y="154"/>
                  </a:lnTo>
                  <a:lnTo>
                    <a:pt x="6" y="158"/>
                  </a:lnTo>
                  <a:lnTo>
                    <a:pt x="8" y="162"/>
                  </a:lnTo>
                  <a:lnTo>
                    <a:pt x="8" y="162"/>
                  </a:lnTo>
                  <a:lnTo>
                    <a:pt x="10" y="160"/>
                  </a:lnTo>
                  <a:lnTo>
                    <a:pt x="14" y="160"/>
                  </a:lnTo>
                  <a:lnTo>
                    <a:pt x="18" y="158"/>
                  </a:lnTo>
                  <a:lnTo>
                    <a:pt x="22" y="158"/>
                  </a:lnTo>
                  <a:lnTo>
                    <a:pt x="24" y="156"/>
                  </a:lnTo>
                  <a:lnTo>
                    <a:pt x="30" y="156"/>
                  </a:lnTo>
                  <a:lnTo>
                    <a:pt x="34" y="158"/>
                  </a:lnTo>
                  <a:lnTo>
                    <a:pt x="40" y="158"/>
                  </a:lnTo>
                  <a:lnTo>
                    <a:pt x="44" y="158"/>
                  </a:lnTo>
                  <a:lnTo>
                    <a:pt x="44" y="158"/>
                  </a:lnTo>
                  <a:lnTo>
                    <a:pt x="46" y="158"/>
                  </a:lnTo>
                  <a:lnTo>
                    <a:pt x="48" y="158"/>
                  </a:lnTo>
                  <a:lnTo>
                    <a:pt x="52" y="158"/>
                  </a:lnTo>
                  <a:lnTo>
                    <a:pt x="56" y="160"/>
                  </a:lnTo>
                  <a:lnTo>
                    <a:pt x="60" y="160"/>
                  </a:lnTo>
                  <a:lnTo>
                    <a:pt x="64" y="162"/>
                  </a:lnTo>
                  <a:lnTo>
                    <a:pt x="66" y="166"/>
                  </a:lnTo>
                  <a:lnTo>
                    <a:pt x="76" y="174"/>
                  </a:lnTo>
                  <a:lnTo>
                    <a:pt x="92" y="156"/>
                  </a:lnTo>
                  <a:lnTo>
                    <a:pt x="92" y="156"/>
                  </a:lnTo>
                  <a:lnTo>
                    <a:pt x="94" y="156"/>
                  </a:lnTo>
                  <a:lnTo>
                    <a:pt x="96" y="154"/>
                  </a:lnTo>
                  <a:lnTo>
                    <a:pt x="100" y="154"/>
                  </a:lnTo>
                  <a:lnTo>
                    <a:pt x="114" y="154"/>
                  </a:lnTo>
                  <a:lnTo>
                    <a:pt x="120" y="154"/>
                  </a:lnTo>
                  <a:lnTo>
                    <a:pt x="122" y="134"/>
                  </a:lnTo>
                  <a:lnTo>
                    <a:pt x="114" y="130"/>
                  </a:lnTo>
                  <a:lnTo>
                    <a:pt x="114" y="128"/>
                  </a:lnTo>
                  <a:lnTo>
                    <a:pt x="114" y="122"/>
                  </a:lnTo>
                  <a:lnTo>
                    <a:pt x="116" y="112"/>
                  </a:lnTo>
                  <a:lnTo>
                    <a:pt x="120" y="102"/>
                  </a:lnTo>
                  <a:lnTo>
                    <a:pt x="132" y="92"/>
                  </a:lnTo>
                  <a:lnTo>
                    <a:pt x="152" y="82"/>
                  </a:lnTo>
                  <a:lnTo>
                    <a:pt x="152" y="82"/>
                  </a:lnTo>
                  <a:lnTo>
                    <a:pt x="154" y="80"/>
                  </a:lnTo>
                  <a:lnTo>
                    <a:pt x="156" y="76"/>
                  </a:lnTo>
                  <a:lnTo>
                    <a:pt x="160" y="72"/>
                  </a:lnTo>
                  <a:lnTo>
                    <a:pt x="162" y="70"/>
                  </a:lnTo>
                  <a:lnTo>
                    <a:pt x="164" y="66"/>
                  </a:lnTo>
                  <a:lnTo>
                    <a:pt x="164" y="62"/>
                  </a:lnTo>
                  <a:lnTo>
                    <a:pt x="172" y="62"/>
                  </a:lnTo>
                  <a:lnTo>
                    <a:pt x="172" y="60"/>
                  </a:lnTo>
                  <a:lnTo>
                    <a:pt x="170" y="58"/>
                  </a:lnTo>
                  <a:lnTo>
                    <a:pt x="170" y="56"/>
                  </a:lnTo>
                  <a:lnTo>
                    <a:pt x="172" y="52"/>
                  </a:lnTo>
                  <a:lnTo>
                    <a:pt x="174" y="50"/>
                  </a:lnTo>
                  <a:lnTo>
                    <a:pt x="176" y="46"/>
                  </a:lnTo>
                  <a:lnTo>
                    <a:pt x="178" y="46"/>
                  </a:lnTo>
                  <a:lnTo>
                    <a:pt x="180" y="46"/>
                  </a:lnTo>
                  <a:lnTo>
                    <a:pt x="184" y="44"/>
                  </a:lnTo>
                  <a:lnTo>
                    <a:pt x="188" y="44"/>
                  </a:lnTo>
                  <a:lnTo>
                    <a:pt x="192" y="44"/>
                  </a:lnTo>
                  <a:lnTo>
                    <a:pt x="196" y="46"/>
                  </a:lnTo>
                  <a:lnTo>
                    <a:pt x="200" y="46"/>
                  </a:lnTo>
                  <a:lnTo>
                    <a:pt x="200" y="46"/>
                  </a:lnTo>
                  <a:lnTo>
                    <a:pt x="200" y="44"/>
                  </a:lnTo>
                  <a:lnTo>
                    <a:pt x="198" y="42"/>
                  </a:lnTo>
                  <a:lnTo>
                    <a:pt x="196" y="40"/>
                  </a:lnTo>
                  <a:lnTo>
                    <a:pt x="192" y="38"/>
                  </a:lnTo>
                  <a:lnTo>
                    <a:pt x="192" y="38"/>
                  </a:lnTo>
                  <a:lnTo>
                    <a:pt x="190" y="38"/>
                  </a:lnTo>
                  <a:lnTo>
                    <a:pt x="186" y="36"/>
                  </a:lnTo>
                  <a:lnTo>
                    <a:pt x="184" y="36"/>
                  </a:lnTo>
                  <a:lnTo>
                    <a:pt x="182" y="34"/>
                  </a:lnTo>
                  <a:lnTo>
                    <a:pt x="182" y="32"/>
                  </a:lnTo>
                  <a:lnTo>
                    <a:pt x="180" y="32"/>
                  </a:lnTo>
                  <a:lnTo>
                    <a:pt x="178" y="30"/>
                  </a:lnTo>
                  <a:lnTo>
                    <a:pt x="176" y="28"/>
                  </a:lnTo>
                  <a:lnTo>
                    <a:pt x="172" y="26"/>
                  </a:lnTo>
                  <a:lnTo>
                    <a:pt x="166" y="26"/>
                  </a:lnTo>
                  <a:lnTo>
                    <a:pt x="160" y="28"/>
                  </a:lnTo>
                  <a:lnTo>
                    <a:pt x="160" y="28"/>
                  </a:lnTo>
                  <a:lnTo>
                    <a:pt x="158" y="26"/>
                  </a:lnTo>
                  <a:lnTo>
                    <a:pt x="156" y="22"/>
                  </a:lnTo>
                  <a:lnTo>
                    <a:pt x="156" y="18"/>
                  </a:lnTo>
                  <a:lnTo>
                    <a:pt x="156" y="14"/>
                  </a:lnTo>
                  <a:lnTo>
                    <a:pt x="172" y="0"/>
                  </a:lnTo>
                  <a:lnTo>
                    <a:pt x="154"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40" name="Freeform 200">
              <a:extLst>
                <a:ext uri="{FF2B5EF4-FFF2-40B4-BE49-F238E27FC236}">
                  <a16:creationId xmlns:a16="http://schemas.microsoft.com/office/drawing/2014/main" id="{704131D7-4932-42A3-AEF5-CCC6399E5BAA}"/>
                </a:ext>
              </a:extLst>
            </p:cNvPr>
            <p:cNvSpPr>
              <a:spLocks noChangeArrowheads="1"/>
            </p:cNvSpPr>
            <p:nvPr/>
          </p:nvSpPr>
          <p:spPr bwMode="auto">
            <a:xfrm>
              <a:off x="1482" y="1668"/>
              <a:ext cx="68" cy="66"/>
            </a:xfrm>
            <a:custGeom>
              <a:avLst/>
              <a:gdLst>
                <a:gd name="T0" fmla="*/ 0 w 68"/>
                <a:gd name="T1" fmla="*/ 0 h 66"/>
                <a:gd name="T2" fmla="*/ 16 w 68"/>
                <a:gd name="T3" fmla="*/ 26 h 66"/>
                <a:gd name="T4" fmla="*/ 18 w 68"/>
                <a:gd name="T5" fmla="*/ 28 h 66"/>
                <a:gd name="T6" fmla="*/ 28 w 68"/>
                <a:gd name="T7" fmla="*/ 36 h 66"/>
                <a:gd name="T8" fmla="*/ 38 w 68"/>
                <a:gd name="T9" fmla="*/ 44 h 66"/>
                <a:gd name="T10" fmla="*/ 50 w 68"/>
                <a:gd name="T11" fmla="*/ 54 h 66"/>
                <a:gd name="T12" fmla="*/ 60 w 68"/>
                <a:gd name="T13" fmla="*/ 62 h 66"/>
                <a:gd name="T14" fmla="*/ 66 w 68"/>
                <a:gd name="T15" fmla="*/ 66 h 66"/>
                <a:gd name="T16" fmla="*/ 68 w 68"/>
                <a:gd name="T17" fmla="*/ 66 h 66"/>
                <a:gd name="T18" fmla="*/ 68 w 68"/>
                <a:gd name="T19" fmla="*/ 62 h 66"/>
                <a:gd name="T20" fmla="*/ 68 w 68"/>
                <a:gd name="T21" fmla="*/ 60 h 66"/>
                <a:gd name="T22" fmla="*/ 68 w 68"/>
                <a:gd name="T23" fmla="*/ 58 h 66"/>
                <a:gd name="T24" fmla="*/ 66 w 68"/>
                <a:gd name="T25" fmla="*/ 56 h 66"/>
                <a:gd name="T26" fmla="*/ 66 w 68"/>
                <a:gd name="T27" fmla="*/ 54 h 66"/>
                <a:gd name="T28" fmla="*/ 58 w 68"/>
                <a:gd name="T29" fmla="*/ 42 h 66"/>
                <a:gd name="T30" fmla="*/ 58 w 68"/>
                <a:gd name="T31" fmla="*/ 40 h 66"/>
                <a:gd name="T32" fmla="*/ 58 w 68"/>
                <a:gd name="T33" fmla="*/ 36 h 66"/>
                <a:gd name="T34" fmla="*/ 56 w 68"/>
                <a:gd name="T35" fmla="*/ 32 h 66"/>
                <a:gd name="T36" fmla="*/ 56 w 68"/>
                <a:gd name="T37" fmla="*/ 26 h 66"/>
                <a:gd name="T38" fmla="*/ 54 w 68"/>
                <a:gd name="T39" fmla="*/ 24 h 66"/>
                <a:gd name="T40" fmla="*/ 46 w 68"/>
                <a:gd name="T41" fmla="*/ 12 h 66"/>
                <a:gd name="T42" fmla="*/ 38 w 68"/>
                <a:gd name="T43" fmla="*/ 14 h 66"/>
                <a:gd name="T44" fmla="*/ 30 w 68"/>
                <a:gd name="T45" fmla="*/ 4 h 66"/>
                <a:gd name="T46" fmla="*/ 12 w 68"/>
                <a:gd name="T47" fmla="*/ 6 h 66"/>
                <a:gd name="T48" fmla="*/ 0 w 68"/>
                <a:gd name="T49" fmla="*/ 0 h 6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8"/>
                <a:gd name="T76" fmla="*/ 0 h 66"/>
                <a:gd name="T77" fmla="*/ 68 w 68"/>
                <a:gd name="T78" fmla="*/ 66 h 6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8" h="66">
                  <a:moveTo>
                    <a:pt x="0" y="0"/>
                  </a:moveTo>
                  <a:lnTo>
                    <a:pt x="16" y="26"/>
                  </a:lnTo>
                  <a:lnTo>
                    <a:pt x="18" y="28"/>
                  </a:lnTo>
                  <a:lnTo>
                    <a:pt x="28" y="36"/>
                  </a:lnTo>
                  <a:lnTo>
                    <a:pt x="38" y="44"/>
                  </a:lnTo>
                  <a:lnTo>
                    <a:pt x="50" y="54"/>
                  </a:lnTo>
                  <a:lnTo>
                    <a:pt x="60" y="62"/>
                  </a:lnTo>
                  <a:lnTo>
                    <a:pt x="66" y="66"/>
                  </a:lnTo>
                  <a:lnTo>
                    <a:pt x="68" y="66"/>
                  </a:lnTo>
                  <a:lnTo>
                    <a:pt x="68" y="62"/>
                  </a:lnTo>
                  <a:lnTo>
                    <a:pt x="68" y="60"/>
                  </a:lnTo>
                  <a:lnTo>
                    <a:pt x="68" y="58"/>
                  </a:lnTo>
                  <a:lnTo>
                    <a:pt x="66" y="56"/>
                  </a:lnTo>
                  <a:lnTo>
                    <a:pt x="66" y="54"/>
                  </a:lnTo>
                  <a:lnTo>
                    <a:pt x="58" y="42"/>
                  </a:lnTo>
                  <a:lnTo>
                    <a:pt x="58" y="40"/>
                  </a:lnTo>
                  <a:lnTo>
                    <a:pt x="58" y="36"/>
                  </a:lnTo>
                  <a:lnTo>
                    <a:pt x="56" y="32"/>
                  </a:lnTo>
                  <a:lnTo>
                    <a:pt x="56" y="26"/>
                  </a:lnTo>
                  <a:lnTo>
                    <a:pt x="54" y="24"/>
                  </a:lnTo>
                  <a:lnTo>
                    <a:pt x="46" y="12"/>
                  </a:lnTo>
                  <a:lnTo>
                    <a:pt x="38" y="14"/>
                  </a:lnTo>
                  <a:lnTo>
                    <a:pt x="30" y="4"/>
                  </a:lnTo>
                  <a:lnTo>
                    <a:pt x="12" y="6"/>
                  </a:lnTo>
                  <a:lnTo>
                    <a:pt x="0"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41" name="Freeform 201">
              <a:extLst>
                <a:ext uri="{FF2B5EF4-FFF2-40B4-BE49-F238E27FC236}">
                  <a16:creationId xmlns:a16="http://schemas.microsoft.com/office/drawing/2014/main" id="{2E3BD2B7-4CE3-41D8-BA2B-62341C2B22C0}"/>
                </a:ext>
              </a:extLst>
            </p:cNvPr>
            <p:cNvSpPr>
              <a:spLocks noChangeArrowheads="1"/>
            </p:cNvSpPr>
            <p:nvPr/>
          </p:nvSpPr>
          <p:spPr bwMode="auto">
            <a:xfrm>
              <a:off x="1344" y="1414"/>
              <a:ext cx="54" cy="56"/>
            </a:xfrm>
            <a:custGeom>
              <a:avLst/>
              <a:gdLst>
                <a:gd name="T0" fmla="*/ 54 w 54"/>
                <a:gd name="T1" fmla="*/ 56 h 56"/>
                <a:gd name="T2" fmla="*/ 48 w 54"/>
                <a:gd name="T3" fmla="*/ 44 h 56"/>
                <a:gd name="T4" fmla="*/ 48 w 54"/>
                <a:gd name="T5" fmla="*/ 44 h 56"/>
                <a:gd name="T6" fmla="*/ 48 w 54"/>
                <a:gd name="T7" fmla="*/ 42 h 56"/>
                <a:gd name="T8" fmla="*/ 44 w 54"/>
                <a:gd name="T9" fmla="*/ 40 h 56"/>
                <a:gd name="T10" fmla="*/ 40 w 54"/>
                <a:gd name="T11" fmla="*/ 38 h 56"/>
                <a:gd name="T12" fmla="*/ 40 w 54"/>
                <a:gd name="T13" fmla="*/ 38 h 56"/>
                <a:gd name="T14" fmla="*/ 38 w 54"/>
                <a:gd name="T15" fmla="*/ 36 h 56"/>
                <a:gd name="T16" fmla="*/ 34 w 54"/>
                <a:gd name="T17" fmla="*/ 36 h 56"/>
                <a:gd name="T18" fmla="*/ 28 w 54"/>
                <a:gd name="T19" fmla="*/ 36 h 56"/>
                <a:gd name="T20" fmla="*/ 24 w 54"/>
                <a:gd name="T21" fmla="*/ 38 h 56"/>
                <a:gd name="T22" fmla="*/ 20 w 54"/>
                <a:gd name="T23" fmla="*/ 40 h 56"/>
                <a:gd name="T24" fmla="*/ 20 w 54"/>
                <a:gd name="T25" fmla="*/ 42 h 56"/>
                <a:gd name="T26" fmla="*/ 18 w 54"/>
                <a:gd name="T27" fmla="*/ 42 h 56"/>
                <a:gd name="T28" fmla="*/ 18 w 54"/>
                <a:gd name="T29" fmla="*/ 44 h 56"/>
                <a:gd name="T30" fmla="*/ 16 w 54"/>
                <a:gd name="T31" fmla="*/ 44 h 56"/>
                <a:gd name="T32" fmla="*/ 12 w 54"/>
                <a:gd name="T33" fmla="*/ 46 h 56"/>
                <a:gd name="T34" fmla="*/ 6 w 54"/>
                <a:gd name="T35" fmla="*/ 46 h 56"/>
                <a:gd name="T36" fmla="*/ 6 w 54"/>
                <a:gd name="T37" fmla="*/ 32 h 56"/>
                <a:gd name="T38" fmla="*/ 6 w 54"/>
                <a:gd name="T39" fmla="*/ 32 h 56"/>
                <a:gd name="T40" fmla="*/ 6 w 54"/>
                <a:gd name="T41" fmla="*/ 30 h 56"/>
                <a:gd name="T42" fmla="*/ 4 w 54"/>
                <a:gd name="T43" fmla="*/ 26 h 56"/>
                <a:gd name="T44" fmla="*/ 2 w 54"/>
                <a:gd name="T45" fmla="*/ 26 h 56"/>
                <a:gd name="T46" fmla="*/ 2 w 54"/>
                <a:gd name="T47" fmla="*/ 24 h 56"/>
                <a:gd name="T48" fmla="*/ 0 w 54"/>
                <a:gd name="T49" fmla="*/ 22 h 56"/>
                <a:gd name="T50" fmla="*/ 0 w 54"/>
                <a:gd name="T51" fmla="*/ 18 h 56"/>
                <a:gd name="T52" fmla="*/ 0 w 54"/>
                <a:gd name="T53" fmla="*/ 14 h 56"/>
                <a:gd name="T54" fmla="*/ 2 w 54"/>
                <a:gd name="T55" fmla="*/ 12 h 56"/>
                <a:gd name="T56" fmla="*/ 2 w 54"/>
                <a:gd name="T57" fmla="*/ 10 h 56"/>
                <a:gd name="T58" fmla="*/ 2 w 54"/>
                <a:gd name="T59" fmla="*/ 8 h 56"/>
                <a:gd name="T60" fmla="*/ 4 w 54"/>
                <a:gd name="T61" fmla="*/ 4 h 56"/>
                <a:gd name="T62" fmla="*/ 4 w 54"/>
                <a:gd name="T63" fmla="*/ 2 h 56"/>
                <a:gd name="T64" fmla="*/ 6 w 54"/>
                <a:gd name="T65" fmla="*/ 0 h 56"/>
                <a:gd name="T66" fmla="*/ 10 w 54"/>
                <a:gd name="T67" fmla="*/ 0 h 56"/>
                <a:gd name="T68" fmla="*/ 18 w 54"/>
                <a:gd name="T69" fmla="*/ 0 h 56"/>
                <a:gd name="T70" fmla="*/ 24 w 54"/>
                <a:gd name="T71" fmla="*/ 0 h 56"/>
                <a:gd name="T72" fmla="*/ 24 w 54"/>
                <a:gd name="T73" fmla="*/ 0 h 56"/>
                <a:gd name="T74" fmla="*/ 26 w 54"/>
                <a:gd name="T75" fmla="*/ 0 h 56"/>
                <a:gd name="T76" fmla="*/ 26 w 54"/>
                <a:gd name="T77" fmla="*/ 0 h 56"/>
                <a:gd name="T78" fmla="*/ 28 w 54"/>
                <a:gd name="T79" fmla="*/ 2 h 56"/>
                <a:gd name="T80" fmla="*/ 30 w 54"/>
                <a:gd name="T81" fmla="*/ 6 h 56"/>
                <a:gd name="T82" fmla="*/ 30 w 54"/>
                <a:gd name="T83" fmla="*/ 14 h 56"/>
                <a:gd name="T84" fmla="*/ 34 w 54"/>
                <a:gd name="T85" fmla="*/ 28 h 56"/>
                <a:gd name="T86" fmla="*/ 36 w 54"/>
                <a:gd name="T87" fmla="*/ 26 h 56"/>
                <a:gd name="T88" fmla="*/ 36 w 54"/>
                <a:gd name="T89" fmla="*/ 26 h 56"/>
                <a:gd name="T90" fmla="*/ 38 w 54"/>
                <a:gd name="T91" fmla="*/ 24 h 56"/>
                <a:gd name="T92" fmla="*/ 40 w 54"/>
                <a:gd name="T93" fmla="*/ 20 h 56"/>
                <a:gd name="T94" fmla="*/ 40 w 54"/>
                <a:gd name="T95" fmla="*/ 18 h 56"/>
                <a:gd name="T96" fmla="*/ 42 w 54"/>
                <a:gd name="T97" fmla="*/ 14 h 56"/>
                <a:gd name="T98" fmla="*/ 44 w 54"/>
                <a:gd name="T99" fmla="*/ 12 h 56"/>
                <a:gd name="T100" fmla="*/ 44 w 54"/>
                <a:gd name="T101" fmla="*/ 12 h 56"/>
                <a:gd name="T102" fmla="*/ 46 w 54"/>
                <a:gd name="T103" fmla="*/ 12 h 56"/>
                <a:gd name="T104" fmla="*/ 48 w 54"/>
                <a:gd name="T105" fmla="*/ 14 h 56"/>
                <a:gd name="T106" fmla="*/ 48 w 54"/>
                <a:gd name="T107" fmla="*/ 18 h 56"/>
                <a:gd name="T108" fmla="*/ 52 w 54"/>
                <a:gd name="T109" fmla="*/ 34 h 56"/>
                <a:gd name="T110" fmla="*/ 54 w 54"/>
                <a:gd name="T111" fmla="*/ 46 h 56"/>
                <a:gd name="T112" fmla="*/ 54 w 54"/>
                <a:gd name="T113" fmla="*/ 56 h 5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4"/>
                <a:gd name="T172" fmla="*/ 0 h 56"/>
                <a:gd name="T173" fmla="*/ 54 w 54"/>
                <a:gd name="T174" fmla="*/ 56 h 5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4" h="56">
                  <a:moveTo>
                    <a:pt x="54" y="56"/>
                  </a:moveTo>
                  <a:lnTo>
                    <a:pt x="48" y="44"/>
                  </a:lnTo>
                  <a:lnTo>
                    <a:pt x="48" y="44"/>
                  </a:lnTo>
                  <a:lnTo>
                    <a:pt x="48" y="42"/>
                  </a:lnTo>
                  <a:lnTo>
                    <a:pt x="44" y="40"/>
                  </a:lnTo>
                  <a:lnTo>
                    <a:pt x="40" y="38"/>
                  </a:lnTo>
                  <a:lnTo>
                    <a:pt x="40" y="38"/>
                  </a:lnTo>
                  <a:lnTo>
                    <a:pt x="38" y="36"/>
                  </a:lnTo>
                  <a:lnTo>
                    <a:pt x="34" y="36"/>
                  </a:lnTo>
                  <a:lnTo>
                    <a:pt x="28" y="36"/>
                  </a:lnTo>
                  <a:lnTo>
                    <a:pt x="24" y="38"/>
                  </a:lnTo>
                  <a:lnTo>
                    <a:pt x="20" y="40"/>
                  </a:lnTo>
                  <a:lnTo>
                    <a:pt x="20" y="42"/>
                  </a:lnTo>
                  <a:lnTo>
                    <a:pt x="18" y="42"/>
                  </a:lnTo>
                  <a:lnTo>
                    <a:pt x="18" y="44"/>
                  </a:lnTo>
                  <a:lnTo>
                    <a:pt x="16" y="44"/>
                  </a:lnTo>
                  <a:lnTo>
                    <a:pt x="12" y="46"/>
                  </a:lnTo>
                  <a:lnTo>
                    <a:pt x="6" y="46"/>
                  </a:lnTo>
                  <a:lnTo>
                    <a:pt x="6" y="32"/>
                  </a:lnTo>
                  <a:lnTo>
                    <a:pt x="6" y="32"/>
                  </a:lnTo>
                  <a:lnTo>
                    <a:pt x="6" y="30"/>
                  </a:lnTo>
                  <a:lnTo>
                    <a:pt x="4" y="26"/>
                  </a:lnTo>
                  <a:lnTo>
                    <a:pt x="2" y="26"/>
                  </a:lnTo>
                  <a:lnTo>
                    <a:pt x="2" y="24"/>
                  </a:lnTo>
                  <a:lnTo>
                    <a:pt x="0" y="22"/>
                  </a:lnTo>
                  <a:lnTo>
                    <a:pt x="0" y="18"/>
                  </a:lnTo>
                  <a:lnTo>
                    <a:pt x="0" y="14"/>
                  </a:lnTo>
                  <a:lnTo>
                    <a:pt x="2" y="12"/>
                  </a:lnTo>
                  <a:lnTo>
                    <a:pt x="2" y="10"/>
                  </a:lnTo>
                  <a:lnTo>
                    <a:pt x="2" y="8"/>
                  </a:lnTo>
                  <a:lnTo>
                    <a:pt x="4" y="4"/>
                  </a:lnTo>
                  <a:lnTo>
                    <a:pt x="4" y="2"/>
                  </a:lnTo>
                  <a:lnTo>
                    <a:pt x="6" y="0"/>
                  </a:lnTo>
                  <a:lnTo>
                    <a:pt x="10" y="0"/>
                  </a:lnTo>
                  <a:lnTo>
                    <a:pt x="18" y="0"/>
                  </a:lnTo>
                  <a:lnTo>
                    <a:pt x="24" y="0"/>
                  </a:lnTo>
                  <a:lnTo>
                    <a:pt x="24" y="0"/>
                  </a:lnTo>
                  <a:lnTo>
                    <a:pt x="26" y="0"/>
                  </a:lnTo>
                  <a:lnTo>
                    <a:pt x="26" y="0"/>
                  </a:lnTo>
                  <a:lnTo>
                    <a:pt x="28" y="2"/>
                  </a:lnTo>
                  <a:lnTo>
                    <a:pt x="30" y="6"/>
                  </a:lnTo>
                  <a:lnTo>
                    <a:pt x="30" y="14"/>
                  </a:lnTo>
                  <a:lnTo>
                    <a:pt x="34" y="28"/>
                  </a:lnTo>
                  <a:lnTo>
                    <a:pt x="36" y="26"/>
                  </a:lnTo>
                  <a:lnTo>
                    <a:pt x="36" y="26"/>
                  </a:lnTo>
                  <a:lnTo>
                    <a:pt x="38" y="24"/>
                  </a:lnTo>
                  <a:lnTo>
                    <a:pt x="40" y="20"/>
                  </a:lnTo>
                  <a:lnTo>
                    <a:pt x="40" y="18"/>
                  </a:lnTo>
                  <a:lnTo>
                    <a:pt x="42" y="14"/>
                  </a:lnTo>
                  <a:lnTo>
                    <a:pt x="44" y="12"/>
                  </a:lnTo>
                  <a:lnTo>
                    <a:pt x="44" y="12"/>
                  </a:lnTo>
                  <a:lnTo>
                    <a:pt x="46" y="12"/>
                  </a:lnTo>
                  <a:lnTo>
                    <a:pt x="48" y="14"/>
                  </a:lnTo>
                  <a:lnTo>
                    <a:pt x="48" y="18"/>
                  </a:lnTo>
                  <a:lnTo>
                    <a:pt x="52" y="34"/>
                  </a:lnTo>
                  <a:lnTo>
                    <a:pt x="54" y="46"/>
                  </a:lnTo>
                  <a:lnTo>
                    <a:pt x="54" y="5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42" name="Freeform 202">
              <a:extLst>
                <a:ext uri="{FF2B5EF4-FFF2-40B4-BE49-F238E27FC236}">
                  <a16:creationId xmlns:a16="http://schemas.microsoft.com/office/drawing/2014/main" id="{2EA291E5-C49D-4C6D-8F1F-AD02B7625BA8}"/>
                </a:ext>
              </a:extLst>
            </p:cNvPr>
            <p:cNvSpPr>
              <a:spLocks noChangeArrowheads="1"/>
            </p:cNvSpPr>
            <p:nvPr/>
          </p:nvSpPr>
          <p:spPr bwMode="auto">
            <a:xfrm>
              <a:off x="1394" y="1376"/>
              <a:ext cx="100" cy="272"/>
            </a:xfrm>
            <a:custGeom>
              <a:avLst/>
              <a:gdLst>
                <a:gd name="T0" fmla="*/ 40 w 100"/>
                <a:gd name="T1" fmla="*/ 170 h 272"/>
                <a:gd name="T2" fmla="*/ 26 w 100"/>
                <a:gd name="T3" fmla="*/ 166 h 272"/>
                <a:gd name="T4" fmla="*/ 26 w 100"/>
                <a:gd name="T5" fmla="*/ 156 h 272"/>
                <a:gd name="T6" fmla="*/ 26 w 100"/>
                <a:gd name="T7" fmla="*/ 142 h 272"/>
                <a:gd name="T8" fmla="*/ 24 w 100"/>
                <a:gd name="T9" fmla="*/ 136 h 272"/>
                <a:gd name="T10" fmla="*/ 20 w 100"/>
                <a:gd name="T11" fmla="*/ 130 h 272"/>
                <a:gd name="T12" fmla="*/ 16 w 100"/>
                <a:gd name="T13" fmla="*/ 120 h 272"/>
                <a:gd name="T14" fmla="*/ 10 w 100"/>
                <a:gd name="T15" fmla="*/ 112 h 272"/>
                <a:gd name="T16" fmla="*/ 8 w 100"/>
                <a:gd name="T17" fmla="*/ 108 h 272"/>
                <a:gd name="T18" fmla="*/ 4 w 100"/>
                <a:gd name="T19" fmla="*/ 102 h 272"/>
                <a:gd name="T20" fmla="*/ 2 w 100"/>
                <a:gd name="T21" fmla="*/ 94 h 272"/>
                <a:gd name="T22" fmla="*/ 2 w 100"/>
                <a:gd name="T23" fmla="*/ 90 h 272"/>
                <a:gd name="T24" fmla="*/ 4 w 100"/>
                <a:gd name="T25" fmla="*/ 82 h 272"/>
                <a:gd name="T26" fmla="*/ 2 w 100"/>
                <a:gd name="T27" fmla="*/ 78 h 272"/>
                <a:gd name="T28" fmla="*/ 0 w 100"/>
                <a:gd name="T29" fmla="*/ 74 h 272"/>
                <a:gd name="T30" fmla="*/ 2 w 100"/>
                <a:gd name="T31" fmla="*/ 70 h 272"/>
                <a:gd name="T32" fmla="*/ 4 w 100"/>
                <a:gd name="T33" fmla="*/ 72 h 272"/>
                <a:gd name="T34" fmla="*/ 6 w 100"/>
                <a:gd name="T35" fmla="*/ 72 h 272"/>
                <a:gd name="T36" fmla="*/ 8 w 100"/>
                <a:gd name="T37" fmla="*/ 74 h 272"/>
                <a:gd name="T38" fmla="*/ 10 w 100"/>
                <a:gd name="T39" fmla="*/ 70 h 272"/>
                <a:gd name="T40" fmla="*/ 6 w 100"/>
                <a:gd name="T41" fmla="*/ 56 h 272"/>
                <a:gd name="T42" fmla="*/ 8 w 100"/>
                <a:gd name="T43" fmla="*/ 56 h 272"/>
                <a:gd name="T44" fmla="*/ 10 w 100"/>
                <a:gd name="T45" fmla="*/ 58 h 272"/>
                <a:gd name="T46" fmla="*/ 16 w 100"/>
                <a:gd name="T47" fmla="*/ 60 h 272"/>
                <a:gd name="T48" fmla="*/ 22 w 100"/>
                <a:gd name="T49" fmla="*/ 58 h 272"/>
                <a:gd name="T50" fmla="*/ 22 w 100"/>
                <a:gd name="T51" fmla="*/ 56 h 272"/>
                <a:gd name="T52" fmla="*/ 26 w 100"/>
                <a:gd name="T53" fmla="*/ 54 h 272"/>
                <a:gd name="T54" fmla="*/ 28 w 100"/>
                <a:gd name="T55" fmla="*/ 48 h 272"/>
                <a:gd name="T56" fmla="*/ 32 w 100"/>
                <a:gd name="T57" fmla="*/ 40 h 272"/>
                <a:gd name="T58" fmla="*/ 36 w 100"/>
                <a:gd name="T59" fmla="*/ 34 h 272"/>
                <a:gd name="T60" fmla="*/ 36 w 100"/>
                <a:gd name="T61" fmla="*/ 30 h 272"/>
                <a:gd name="T62" fmla="*/ 40 w 100"/>
                <a:gd name="T63" fmla="*/ 26 h 272"/>
                <a:gd name="T64" fmla="*/ 66 w 100"/>
                <a:gd name="T65" fmla="*/ 0 h 272"/>
                <a:gd name="T66" fmla="*/ 74 w 100"/>
                <a:gd name="T67" fmla="*/ 8 h 272"/>
                <a:gd name="T68" fmla="*/ 84 w 100"/>
                <a:gd name="T69" fmla="*/ 34 h 272"/>
                <a:gd name="T70" fmla="*/ 82 w 100"/>
                <a:gd name="T71" fmla="*/ 36 h 272"/>
                <a:gd name="T72" fmla="*/ 76 w 100"/>
                <a:gd name="T73" fmla="*/ 52 h 272"/>
                <a:gd name="T74" fmla="*/ 72 w 100"/>
                <a:gd name="T75" fmla="*/ 72 h 272"/>
                <a:gd name="T76" fmla="*/ 76 w 100"/>
                <a:gd name="T77" fmla="*/ 76 h 272"/>
                <a:gd name="T78" fmla="*/ 80 w 100"/>
                <a:gd name="T79" fmla="*/ 80 h 272"/>
                <a:gd name="T80" fmla="*/ 90 w 100"/>
                <a:gd name="T81" fmla="*/ 78 h 272"/>
                <a:gd name="T82" fmla="*/ 96 w 100"/>
                <a:gd name="T83" fmla="*/ 98 h 272"/>
                <a:gd name="T84" fmla="*/ 90 w 100"/>
                <a:gd name="T85" fmla="*/ 102 h 272"/>
                <a:gd name="T86" fmla="*/ 82 w 100"/>
                <a:gd name="T87" fmla="*/ 112 h 272"/>
                <a:gd name="T88" fmla="*/ 84 w 100"/>
                <a:gd name="T89" fmla="*/ 138 h 272"/>
                <a:gd name="T90" fmla="*/ 82 w 100"/>
                <a:gd name="T91" fmla="*/ 138 h 272"/>
                <a:gd name="T92" fmla="*/ 80 w 100"/>
                <a:gd name="T93" fmla="*/ 142 h 272"/>
                <a:gd name="T94" fmla="*/ 80 w 100"/>
                <a:gd name="T95" fmla="*/ 150 h 272"/>
                <a:gd name="T96" fmla="*/ 80 w 100"/>
                <a:gd name="T97" fmla="*/ 158 h 272"/>
                <a:gd name="T98" fmla="*/ 80 w 100"/>
                <a:gd name="T99" fmla="*/ 168 h 272"/>
                <a:gd name="T100" fmla="*/ 84 w 100"/>
                <a:gd name="T101" fmla="*/ 182 h 272"/>
                <a:gd name="T102" fmla="*/ 84 w 100"/>
                <a:gd name="T103" fmla="*/ 210 h 272"/>
                <a:gd name="T104" fmla="*/ 84 w 100"/>
                <a:gd name="T105" fmla="*/ 224 h 272"/>
                <a:gd name="T106" fmla="*/ 82 w 100"/>
                <a:gd name="T107" fmla="*/ 244 h 272"/>
                <a:gd name="T108" fmla="*/ 76 w 100"/>
                <a:gd name="T109" fmla="*/ 272 h 272"/>
                <a:gd name="T110" fmla="*/ 72 w 100"/>
                <a:gd name="T111" fmla="*/ 262 h 272"/>
                <a:gd name="T112" fmla="*/ 74 w 100"/>
                <a:gd name="T113" fmla="*/ 226 h 272"/>
                <a:gd name="T114" fmla="*/ 74 w 100"/>
                <a:gd name="T115" fmla="*/ 206 h 272"/>
                <a:gd name="T116" fmla="*/ 70 w 100"/>
                <a:gd name="T117" fmla="*/ 168 h 27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00"/>
                <a:gd name="T178" fmla="*/ 0 h 272"/>
                <a:gd name="T179" fmla="*/ 100 w 100"/>
                <a:gd name="T180" fmla="*/ 272 h 27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00" h="272">
                  <a:moveTo>
                    <a:pt x="62" y="154"/>
                  </a:moveTo>
                  <a:lnTo>
                    <a:pt x="40" y="170"/>
                  </a:lnTo>
                  <a:lnTo>
                    <a:pt x="26" y="168"/>
                  </a:lnTo>
                  <a:lnTo>
                    <a:pt x="26" y="166"/>
                  </a:lnTo>
                  <a:lnTo>
                    <a:pt x="26" y="162"/>
                  </a:lnTo>
                  <a:lnTo>
                    <a:pt x="26" y="156"/>
                  </a:lnTo>
                  <a:lnTo>
                    <a:pt x="26" y="148"/>
                  </a:lnTo>
                  <a:lnTo>
                    <a:pt x="26" y="142"/>
                  </a:lnTo>
                  <a:lnTo>
                    <a:pt x="24" y="138"/>
                  </a:lnTo>
                  <a:lnTo>
                    <a:pt x="24" y="136"/>
                  </a:lnTo>
                  <a:lnTo>
                    <a:pt x="22" y="134"/>
                  </a:lnTo>
                  <a:lnTo>
                    <a:pt x="20" y="130"/>
                  </a:lnTo>
                  <a:lnTo>
                    <a:pt x="18" y="126"/>
                  </a:lnTo>
                  <a:lnTo>
                    <a:pt x="16" y="120"/>
                  </a:lnTo>
                  <a:lnTo>
                    <a:pt x="12" y="116"/>
                  </a:lnTo>
                  <a:lnTo>
                    <a:pt x="10" y="112"/>
                  </a:lnTo>
                  <a:lnTo>
                    <a:pt x="10" y="108"/>
                  </a:lnTo>
                  <a:lnTo>
                    <a:pt x="8" y="108"/>
                  </a:lnTo>
                  <a:lnTo>
                    <a:pt x="6" y="106"/>
                  </a:lnTo>
                  <a:lnTo>
                    <a:pt x="4" y="102"/>
                  </a:lnTo>
                  <a:lnTo>
                    <a:pt x="4" y="98"/>
                  </a:lnTo>
                  <a:lnTo>
                    <a:pt x="2" y="94"/>
                  </a:lnTo>
                  <a:lnTo>
                    <a:pt x="2" y="92"/>
                  </a:lnTo>
                  <a:lnTo>
                    <a:pt x="2" y="90"/>
                  </a:lnTo>
                  <a:lnTo>
                    <a:pt x="4" y="86"/>
                  </a:lnTo>
                  <a:lnTo>
                    <a:pt x="4" y="82"/>
                  </a:lnTo>
                  <a:lnTo>
                    <a:pt x="2" y="78"/>
                  </a:lnTo>
                  <a:lnTo>
                    <a:pt x="2" y="78"/>
                  </a:lnTo>
                  <a:lnTo>
                    <a:pt x="2" y="76"/>
                  </a:lnTo>
                  <a:lnTo>
                    <a:pt x="0" y="74"/>
                  </a:lnTo>
                  <a:lnTo>
                    <a:pt x="0" y="72"/>
                  </a:lnTo>
                  <a:lnTo>
                    <a:pt x="2" y="70"/>
                  </a:lnTo>
                  <a:lnTo>
                    <a:pt x="2" y="70"/>
                  </a:lnTo>
                  <a:lnTo>
                    <a:pt x="4" y="72"/>
                  </a:lnTo>
                  <a:lnTo>
                    <a:pt x="6" y="72"/>
                  </a:lnTo>
                  <a:lnTo>
                    <a:pt x="6" y="72"/>
                  </a:lnTo>
                  <a:lnTo>
                    <a:pt x="8" y="74"/>
                  </a:lnTo>
                  <a:lnTo>
                    <a:pt x="8" y="74"/>
                  </a:lnTo>
                  <a:lnTo>
                    <a:pt x="10" y="72"/>
                  </a:lnTo>
                  <a:lnTo>
                    <a:pt x="10" y="70"/>
                  </a:lnTo>
                  <a:lnTo>
                    <a:pt x="8" y="56"/>
                  </a:lnTo>
                  <a:lnTo>
                    <a:pt x="6" y="56"/>
                  </a:lnTo>
                  <a:lnTo>
                    <a:pt x="6" y="56"/>
                  </a:lnTo>
                  <a:lnTo>
                    <a:pt x="8" y="56"/>
                  </a:lnTo>
                  <a:lnTo>
                    <a:pt x="8" y="56"/>
                  </a:lnTo>
                  <a:lnTo>
                    <a:pt x="10" y="58"/>
                  </a:lnTo>
                  <a:lnTo>
                    <a:pt x="14" y="60"/>
                  </a:lnTo>
                  <a:lnTo>
                    <a:pt x="16" y="60"/>
                  </a:lnTo>
                  <a:lnTo>
                    <a:pt x="16" y="60"/>
                  </a:lnTo>
                  <a:lnTo>
                    <a:pt x="22" y="58"/>
                  </a:lnTo>
                  <a:lnTo>
                    <a:pt x="22" y="56"/>
                  </a:lnTo>
                  <a:lnTo>
                    <a:pt x="22" y="56"/>
                  </a:lnTo>
                  <a:lnTo>
                    <a:pt x="24" y="54"/>
                  </a:lnTo>
                  <a:lnTo>
                    <a:pt x="26" y="54"/>
                  </a:lnTo>
                  <a:lnTo>
                    <a:pt x="28" y="50"/>
                  </a:lnTo>
                  <a:lnTo>
                    <a:pt x="28" y="48"/>
                  </a:lnTo>
                  <a:lnTo>
                    <a:pt x="30" y="46"/>
                  </a:lnTo>
                  <a:lnTo>
                    <a:pt x="32" y="40"/>
                  </a:lnTo>
                  <a:lnTo>
                    <a:pt x="34" y="36"/>
                  </a:lnTo>
                  <a:lnTo>
                    <a:pt x="36" y="34"/>
                  </a:lnTo>
                  <a:lnTo>
                    <a:pt x="36" y="32"/>
                  </a:lnTo>
                  <a:lnTo>
                    <a:pt x="36" y="30"/>
                  </a:lnTo>
                  <a:lnTo>
                    <a:pt x="38" y="28"/>
                  </a:lnTo>
                  <a:lnTo>
                    <a:pt x="40" y="26"/>
                  </a:lnTo>
                  <a:lnTo>
                    <a:pt x="54" y="24"/>
                  </a:lnTo>
                  <a:lnTo>
                    <a:pt x="66" y="0"/>
                  </a:lnTo>
                  <a:lnTo>
                    <a:pt x="68" y="2"/>
                  </a:lnTo>
                  <a:lnTo>
                    <a:pt x="74" y="8"/>
                  </a:lnTo>
                  <a:lnTo>
                    <a:pt x="80" y="20"/>
                  </a:lnTo>
                  <a:lnTo>
                    <a:pt x="84" y="34"/>
                  </a:lnTo>
                  <a:lnTo>
                    <a:pt x="84" y="34"/>
                  </a:lnTo>
                  <a:lnTo>
                    <a:pt x="82" y="36"/>
                  </a:lnTo>
                  <a:lnTo>
                    <a:pt x="78" y="40"/>
                  </a:lnTo>
                  <a:lnTo>
                    <a:pt x="76" y="52"/>
                  </a:lnTo>
                  <a:lnTo>
                    <a:pt x="72" y="70"/>
                  </a:lnTo>
                  <a:lnTo>
                    <a:pt x="72" y="72"/>
                  </a:lnTo>
                  <a:lnTo>
                    <a:pt x="74" y="74"/>
                  </a:lnTo>
                  <a:lnTo>
                    <a:pt x="76" y="76"/>
                  </a:lnTo>
                  <a:lnTo>
                    <a:pt x="78" y="78"/>
                  </a:lnTo>
                  <a:lnTo>
                    <a:pt x="80" y="80"/>
                  </a:lnTo>
                  <a:lnTo>
                    <a:pt x="84" y="80"/>
                  </a:lnTo>
                  <a:lnTo>
                    <a:pt x="90" y="78"/>
                  </a:lnTo>
                  <a:lnTo>
                    <a:pt x="100" y="84"/>
                  </a:lnTo>
                  <a:lnTo>
                    <a:pt x="96" y="98"/>
                  </a:lnTo>
                  <a:lnTo>
                    <a:pt x="94" y="100"/>
                  </a:lnTo>
                  <a:lnTo>
                    <a:pt x="90" y="102"/>
                  </a:lnTo>
                  <a:lnTo>
                    <a:pt x="86" y="104"/>
                  </a:lnTo>
                  <a:lnTo>
                    <a:pt x="82" y="112"/>
                  </a:lnTo>
                  <a:lnTo>
                    <a:pt x="80" y="122"/>
                  </a:lnTo>
                  <a:lnTo>
                    <a:pt x="84" y="138"/>
                  </a:lnTo>
                  <a:lnTo>
                    <a:pt x="82" y="138"/>
                  </a:lnTo>
                  <a:lnTo>
                    <a:pt x="82" y="138"/>
                  </a:lnTo>
                  <a:lnTo>
                    <a:pt x="80" y="140"/>
                  </a:lnTo>
                  <a:lnTo>
                    <a:pt x="80" y="142"/>
                  </a:lnTo>
                  <a:lnTo>
                    <a:pt x="78" y="146"/>
                  </a:lnTo>
                  <a:lnTo>
                    <a:pt x="80" y="150"/>
                  </a:lnTo>
                  <a:lnTo>
                    <a:pt x="80" y="156"/>
                  </a:lnTo>
                  <a:lnTo>
                    <a:pt x="80" y="158"/>
                  </a:lnTo>
                  <a:lnTo>
                    <a:pt x="80" y="162"/>
                  </a:lnTo>
                  <a:lnTo>
                    <a:pt x="80" y="168"/>
                  </a:lnTo>
                  <a:lnTo>
                    <a:pt x="82" y="174"/>
                  </a:lnTo>
                  <a:lnTo>
                    <a:pt x="84" y="182"/>
                  </a:lnTo>
                  <a:lnTo>
                    <a:pt x="88" y="188"/>
                  </a:lnTo>
                  <a:lnTo>
                    <a:pt x="84" y="210"/>
                  </a:lnTo>
                  <a:lnTo>
                    <a:pt x="84" y="218"/>
                  </a:lnTo>
                  <a:lnTo>
                    <a:pt x="84" y="224"/>
                  </a:lnTo>
                  <a:lnTo>
                    <a:pt x="84" y="230"/>
                  </a:lnTo>
                  <a:lnTo>
                    <a:pt x="82" y="244"/>
                  </a:lnTo>
                  <a:lnTo>
                    <a:pt x="80" y="260"/>
                  </a:lnTo>
                  <a:lnTo>
                    <a:pt x="76" y="272"/>
                  </a:lnTo>
                  <a:lnTo>
                    <a:pt x="74" y="270"/>
                  </a:lnTo>
                  <a:lnTo>
                    <a:pt x="72" y="262"/>
                  </a:lnTo>
                  <a:lnTo>
                    <a:pt x="72" y="248"/>
                  </a:lnTo>
                  <a:lnTo>
                    <a:pt x="74" y="226"/>
                  </a:lnTo>
                  <a:lnTo>
                    <a:pt x="74" y="220"/>
                  </a:lnTo>
                  <a:lnTo>
                    <a:pt x="74" y="206"/>
                  </a:lnTo>
                  <a:lnTo>
                    <a:pt x="74" y="188"/>
                  </a:lnTo>
                  <a:lnTo>
                    <a:pt x="70" y="168"/>
                  </a:lnTo>
                  <a:lnTo>
                    <a:pt x="62" y="15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43" name="Freeform 203">
              <a:extLst>
                <a:ext uri="{FF2B5EF4-FFF2-40B4-BE49-F238E27FC236}">
                  <a16:creationId xmlns:a16="http://schemas.microsoft.com/office/drawing/2014/main" id="{DBEA1D94-CFE4-4785-BD6A-4D2B298A384A}"/>
                </a:ext>
              </a:extLst>
            </p:cNvPr>
            <p:cNvSpPr>
              <a:spLocks noChangeArrowheads="1"/>
            </p:cNvSpPr>
            <p:nvPr/>
          </p:nvSpPr>
          <p:spPr bwMode="auto">
            <a:xfrm>
              <a:off x="1520" y="1438"/>
              <a:ext cx="90" cy="168"/>
            </a:xfrm>
            <a:custGeom>
              <a:avLst/>
              <a:gdLst>
                <a:gd name="T0" fmla="*/ 58 w 90"/>
                <a:gd name="T1" fmla="*/ 124 h 168"/>
                <a:gd name="T2" fmla="*/ 62 w 90"/>
                <a:gd name="T3" fmla="*/ 128 h 168"/>
                <a:gd name="T4" fmla="*/ 64 w 90"/>
                <a:gd name="T5" fmla="*/ 132 h 168"/>
                <a:gd name="T6" fmla="*/ 50 w 90"/>
                <a:gd name="T7" fmla="*/ 154 h 168"/>
                <a:gd name="T8" fmla="*/ 42 w 90"/>
                <a:gd name="T9" fmla="*/ 158 h 168"/>
                <a:gd name="T10" fmla="*/ 46 w 90"/>
                <a:gd name="T11" fmla="*/ 166 h 168"/>
                <a:gd name="T12" fmla="*/ 64 w 90"/>
                <a:gd name="T13" fmla="*/ 164 h 168"/>
                <a:gd name="T14" fmla="*/ 78 w 90"/>
                <a:gd name="T15" fmla="*/ 150 h 168"/>
                <a:gd name="T16" fmla="*/ 88 w 90"/>
                <a:gd name="T17" fmla="*/ 134 h 168"/>
                <a:gd name="T18" fmla="*/ 90 w 90"/>
                <a:gd name="T19" fmla="*/ 126 h 168"/>
                <a:gd name="T20" fmla="*/ 84 w 90"/>
                <a:gd name="T21" fmla="*/ 102 h 168"/>
                <a:gd name="T22" fmla="*/ 84 w 90"/>
                <a:gd name="T23" fmla="*/ 98 h 168"/>
                <a:gd name="T24" fmla="*/ 82 w 90"/>
                <a:gd name="T25" fmla="*/ 90 h 168"/>
                <a:gd name="T26" fmla="*/ 76 w 90"/>
                <a:gd name="T27" fmla="*/ 82 h 168"/>
                <a:gd name="T28" fmla="*/ 60 w 90"/>
                <a:gd name="T29" fmla="*/ 74 h 168"/>
                <a:gd name="T30" fmla="*/ 46 w 90"/>
                <a:gd name="T31" fmla="*/ 46 h 168"/>
                <a:gd name="T32" fmla="*/ 48 w 90"/>
                <a:gd name="T33" fmla="*/ 42 h 168"/>
                <a:gd name="T34" fmla="*/ 52 w 90"/>
                <a:gd name="T35" fmla="*/ 36 h 168"/>
                <a:gd name="T36" fmla="*/ 60 w 90"/>
                <a:gd name="T37" fmla="*/ 32 h 168"/>
                <a:gd name="T38" fmla="*/ 64 w 90"/>
                <a:gd name="T39" fmla="*/ 30 h 168"/>
                <a:gd name="T40" fmla="*/ 72 w 90"/>
                <a:gd name="T41" fmla="*/ 26 h 168"/>
                <a:gd name="T42" fmla="*/ 70 w 90"/>
                <a:gd name="T43" fmla="*/ 22 h 168"/>
                <a:gd name="T44" fmla="*/ 68 w 90"/>
                <a:gd name="T45" fmla="*/ 16 h 168"/>
                <a:gd name="T46" fmla="*/ 64 w 90"/>
                <a:gd name="T47" fmla="*/ 12 h 168"/>
                <a:gd name="T48" fmla="*/ 60 w 90"/>
                <a:gd name="T49" fmla="*/ 6 h 168"/>
                <a:gd name="T50" fmla="*/ 50 w 90"/>
                <a:gd name="T51" fmla="*/ 2 h 168"/>
                <a:gd name="T52" fmla="*/ 48 w 90"/>
                <a:gd name="T53" fmla="*/ 4 h 168"/>
                <a:gd name="T54" fmla="*/ 40 w 90"/>
                <a:gd name="T55" fmla="*/ 4 h 168"/>
                <a:gd name="T56" fmla="*/ 28 w 90"/>
                <a:gd name="T57" fmla="*/ 2 h 168"/>
                <a:gd name="T58" fmla="*/ 20 w 90"/>
                <a:gd name="T59" fmla="*/ 0 h 168"/>
                <a:gd name="T60" fmla="*/ 14 w 90"/>
                <a:gd name="T61" fmla="*/ 2 h 168"/>
                <a:gd name="T62" fmla="*/ 8 w 90"/>
                <a:gd name="T63" fmla="*/ 2 h 168"/>
                <a:gd name="T64" fmla="*/ 2 w 90"/>
                <a:gd name="T65" fmla="*/ 4 h 168"/>
                <a:gd name="T66" fmla="*/ 0 w 90"/>
                <a:gd name="T67" fmla="*/ 10 h 168"/>
                <a:gd name="T68" fmla="*/ 4 w 90"/>
                <a:gd name="T69" fmla="*/ 10 h 168"/>
                <a:gd name="T70" fmla="*/ 8 w 90"/>
                <a:gd name="T71" fmla="*/ 14 h 168"/>
                <a:gd name="T72" fmla="*/ 20 w 90"/>
                <a:gd name="T73" fmla="*/ 30 h 168"/>
                <a:gd name="T74" fmla="*/ 24 w 90"/>
                <a:gd name="T75" fmla="*/ 36 h 168"/>
                <a:gd name="T76" fmla="*/ 22 w 90"/>
                <a:gd name="T77" fmla="*/ 44 h 168"/>
                <a:gd name="T78" fmla="*/ 20 w 90"/>
                <a:gd name="T79" fmla="*/ 48 h 168"/>
                <a:gd name="T80" fmla="*/ 18 w 90"/>
                <a:gd name="T81" fmla="*/ 50 h 168"/>
                <a:gd name="T82" fmla="*/ 18 w 90"/>
                <a:gd name="T83" fmla="*/ 58 h 168"/>
                <a:gd name="T84" fmla="*/ 24 w 90"/>
                <a:gd name="T85" fmla="*/ 64 h 168"/>
                <a:gd name="T86" fmla="*/ 30 w 90"/>
                <a:gd name="T87" fmla="*/ 68 h 168"/>
                <a:gd name="T88" fmla="*/ 32 w 90"/>
                <a:gd name="T89" fmla="*/ 70 h 168"/>
                <a:gd name="T90" fmla="*/ 38 w 90"/>
                <a:gd name="T91" fmla="*/ 76 h 168"/>
                <a:gd name="T92" fmla="*/ 46 w 90"/>
                <a:gd name="T93" fmla="*/ 84 h 168"/>
                <a:gd name="T94" fmla="*/ 52 w 90"/>
                <a:gd name="T95" fmla="*/ 94 h 168"/>
                <a:gd name="T96" fmla="*/ 56 w 90"/>
                <a:gd name="T97" fmla="*/ 106 h 168"/>
                <a:gd name="T98" fmla="*/ 56 w 90"/>
                <a:gd name="T99" fmla="*/ 116 h 168"/>
                <a:gd name="T100" fmla="*/ 56 w 90"/>
                <a:gd name="T101" fmla="*/ 124 h 16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90"/>
                <a:gd name="T154" fmla="*/ 0 h 168"/>
                <a:gd name="T155" fmla="*/ 90 w 90"/>
                <a:gd name="T156" fmla="*/ 168 h 16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90" h="168">
                  <a:moveTo>
                    <a:pt x="56" y="124"/>
                  </a:moveTo>
                  <a:lnTo>
                    <a:pt x="58" y="124"/>
                  </a:lnTo>
                  <a:lnTo>
                    <a:pt x="60" y="126"/>
                  </a:lnTo>
                  <a:lnTo>
                    <a:pt x="62" y="128"/>
                  </a:lnTo>
                  <a:lnTo>
                    <a:pt x="64" y="132"/>
                  </a:lnTo>
                  <a:lnTo>
                    <a:pt x="64" y="132"/>
                  </a:lnTo>
                  <a:lnTo>
                    <a:pt x="60" y="150"/>
                  </a:lnTo>
                  <a:lnTo>
                    <a:pt x="50" y="154"/>
                  </a:lnTo>
                  <a:lnTo>
                    <a:pt x="46" y="158"/>
                  </a:lnTo>
                  <a:lnTo>
                    <a:pt x="42" y="158"/>
                  </a:lnTo>
                  <a:lnTo>
                    <a:pt x="38" y="168"/>
                  </a:lnTo>
                  <a:lnTo>
                    <a:pt x="46" y="166"/>
                  </a:lnTo>
                  <a:lnTo>
                    <a:pt x="62" y="168"/>
                  </a:lnTo>
                  <a:lnTo>
                    <a:pt x="64" y="164"/>
                  </a:lnTo>
                  <a:lnTo>
                    <a:pt x="70" y="158"/>
                  </a:lnTo>
                  <a:lnTo>
                    <a:pt x="78" y="150"/>
                  </a:lnTo>
                  <a:lnTo>
                    <a:pt x="86" y="140"/>
                  </a:lnTo>
                  <a:lnTo>
                    <a:pt x="88" y="134"/>
                  </a:lnTo>
                  <a:lnTo>
                    <a:pt x="90" y="130"/>
                  </a:lnTo>
                  <a:lnTo>
                    <a:pt x="90" y="126"/>
                  </a:lnTo>
                  <a:lnTo>
                    <a:pt x="88" y="124"/>
                  </a:lnTo>
                  <a:lnTo>
                    <a:pt x="84" y="102"/>
                  </a:lnTo>
                  <a:lnTo>
                    <a:pt x="84" y="100"/>
                  </a:lnTo>
                  <a:lnTo>
                    <a:pt x="84" y="98"/>
                  </a:lnTo>
                  <a:lnTo>
                    <a:pt x="84" y="94"/>
                  </a:lnTo>
                  <a:lnTo>
                    <a:pt x="82" y="90"/>
                  </a:lnTo>
                  <a:lnTo>
                    <a:pt x="80" y="86"/>
                  </a:lnTo>
                  <a:lnTo>
                    <a:pt x="76" y="82"/>
                  </a:lnTo>
                  <a:lnTo>
                    <a:pt x="70" y="78"/>
                  </a:lnTo>
                  <a:lnTo>
                    <a:pt x="60" y="74"/>
                  </a:lnTo>
                  <a:lnTo>
                    <a:pt x="46" y="54"/>
                  </a:lnTo>
                  <a:lnTo>
                    <a:pt x="46" y="46"/>
                  </a:lnTo>
                  <a:lnTo>
                    <a:pt x="48" y="44"/>
                  </a:lnTo>
                  <a:lnTo>
                    <a:pt x="48" y="42"/>
                  </a:lnTo>
                  <a:lnTo>
                    <a:pt x="50" y="40"/>
                  </a:lnTo>
                  <a:lnTo>
                    <a:pt x="52" y="36"/>
                  </a:lnTo>
                  <a:lnTo>
                    <a:pt x="56" y="34"/>
                  </a:lnTo>
                  <a:lnTo>
                    <a:pt x="60" y="32"/>
                  </a:lnTo>
                  <a:lnTo>
                    <a:pt x="60" y="32"/>
                  </a:lnTo>
                  <a:lnTo>
                    <a:pt x="64" y="30"/>
                  </a:lnTo>
                  <a:lnTo>
                    <a:pt x="68" y="28"/>
                  </a:lnTo>
                  <a:lnTo>
                    <a:pt x="72" y="26"/>
                  </a:lnTo>
                  <a:lnTo>
                    <a:pt x="70" y="24"/>
                  </a:lnTo>
                  <a:lnTo>
                    <a:pt x="70" y="22"/>
                  </a:lnTo>
                  <a:lnTo>
                    <a:pt x="68" y="18"/>
                  </a:lnTo>
                  <a:lnTo>
                    <a:pt x="68" y="16"/>
                  </a:lnTo>
                  <a:lnTo>
                    <a:pt x="64" y="12"/>
                  </a:lnTo>
                  <a:lnTo>
                    <a:pt x="64" y="12"/>
                  </a:lnTo>
                  <a:lnTo>
                    <a:pt x="62" y="10"/>
                  </a:lnTo>
                  <a:lnTo>
                    <a:pt x="60" y="6"/>
                  </a:lnTo>
                  <a:lnTo>
                    <a:pt x="56" y="4"/>
                  </a:lnTo>
                  <a:lnTo>
                    <a:pt x="50" y="2"/>
                  </a:lnTo>
                  <a:lnTo>
                    <a:pt x="50" y="2"/>
                  </a:lnTo>
                  <a:lnTo>
                    <a:pt x="48" y="4"/>
                  </a:lnTo>
                  <a:lnTo>
                    <a:pt x="46" y="4"/>
                  </a:lnTo>
                  <a:lnTo>
                    <a:pt x="40" y="4"/>
                  </a:lnTo>
                  <a:lnTo>
                    <a:pt x="34" y="4"/>
                  </a:lnTo>
                  <a:lnTo>
                    <a:pt x="28" y="2"/>
                  </a:lnTo>
                  <a:lnTo>
                    <a:pt x="22" y="2"/>
                  </a:lnTo>
                  <a:lnTo>
                    <a:pt x="20" y="0"/>
                  </a:lnTo>
                  <a:lnTo>
                    <a:pt x="16" y="2"/>
                  </a:lnTo>
                  <a:lnTo>
                    <a:pt x="14" y="2"/>
                  </a:lnTo>
                  <a:lnTo>
                    <a:pt x="10" y="2"/>
                  </a:lnTo>
                  <a:lnTo>
                    <a:pt x="8" y="2"/>
                  </a:lnTo>
                  <a:lnTo>
                    <a:pt x="4" y="4"/>
                  </a:lnTo>
                  <a:lnTo>
                    <a:pt x="2" y="4"/>
                  </a:lnTo>
                  <a:lnTo>
                    <a:pt x="0" y="6"/>
                  </a:lnTo>
                  <a:lnTo>
                    <a:pt x="0" y="10"/>
                  </a:lnTo>
                  <a:lnTo>
                    <a:pt x="2" y="10"/>
                  </a:lnTo>
                  <a:lnTo>
                    <a:pt x="4" y="10"/>
                  </a:lnTo>
                  <a:lnTo>
                    <a:pt x="6" y="12"/>
                  </a:lnTo>
                  <a:lnTo>
                    <a:pt x="8" y="14"/>
                  </a:lnTo>
                  <a:lnTo>
                    <a:pt x="10" y="26"/>
                  </a:lnTo>
                  <a:lnTo>
                    <a:pt x="20" y="30"/>
                  </a:lnTo>
                  <a:lnTo>
                    <a:pt x="22" y="34"/>
                  </a:lnTo>
                  <a:lnTo>
                    <a:pt x="24" y="36"/>
                  </a:lnTo>
                  <a:lnTo>
                    <a:pt x="24" y="40"/>
                  </a:lnTo>
                  <a:lnTo>
                    <a:pt x="22" y="44"/>
                  </a:lnTo>
                  <a:lnTo>
                    <a:pt x="22" y="46"/>
                  </a:lnTo>
                  <a:lnTo>
                    <a:pt x="20" y="48"/>
                  </a:lnTo>
                  <a:lnTo>
                    <a:pt x="20" y="48"/>
                  </a:lnTo>
                  <a:lnTo>
                    <a:pt x="18" y="50"/>
                  </a:lnTo>
                  <a:lnTo>
                    <a:pt x="16" y="54"/>
                  </a:lnTo>
                  <a:lnTo>
                    <a:pt x="18" y="58"/>
                  </a:lnTo>
                  <a:lnTo>
                    <a:pt x="22" y="60"/>
                  </a:lnTo>
                  <a:lnTo>
                    <a:pt x="24" y="64"/>
                  </a:lnTo>
                  <a:lnTo>
                    <a:pt x="28" y="66"/>
                  </a:lnTo>
                  <a:lnTo>
                    <a:pt x="30" y="68"/>
                  </a:lnTo>
                  <a:lnTo>
                    <a:pt x="30" y="68"/>
                  </a:lnTo>
                  <a:lnTo>
                    <a:pt x="32" y="70"/>
                  </a:lnTo>
                  <a:lnTo>
                    <a:pt x="34" y="72"/>
                  </a:lnTo>
                  <a:lnTo>
                    <a:pt x="38" y="76"/>
                  </a:lnTo>
                  <a:lnTo>
                    <a:pt x="42" y="80"/>
                  </a:lnTo>
                  <a:lnTo>
                    <a:pt x="46" y="84"/>
                  </a:lnTo>
                  <a:lnTo>
                    <a:pt x="50" y="88"/>
                  </a:lnTo>
                  <a:lnTo>
                    <a:pt x="52" y="94"/>
                  </a:lnTo>
                  <a:lnTo>
                    <a:pt x="54" y="100"/>
                  </a:lnTo>
                  <a:lnTo>
                    <a:pt x="56" y="106"/>
                  </a:lnTo>
                  <a:lnTo>
                    <a:pt x="56" y="112"/>
                  </a:lnTo>
                  <a:lnTo>
                    <a:pt x="56" y="116"/>
                  </a:lnTo>
                  <a:lnTo>
                    <a:pt x="56" y="118"/>
                  </a:lnTo>
                  <a:lnTo>
                    <a:pt x="56" y="12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44" name="Freeform 204">
              <a:extLst>
                <a:ext uri="{FF2B5EF4-FFF2-40B4-BE49-F238E27FC236}">
                  <a16:creationId xmlns:a16="http://schemas.microsoft.com/office/drawing/2014/main" id="{38D8398F-7ED4-4819-A31D-67289EEB6378}"/>
                </a:ext>
              </a:extLst>
            </p:cNvPr>
            <p:cNvSpPr>
              <a:spLocks noChangeArrowheads="1"/>
            </p:cNvSpPr>
            <p:nvPr/>
          </p:nvSpPr>
          <p:spPr bwMode="auto">
            <a:xfrm>
              <a:off x="1470" y="1474"/>
              <a:ext cx="82" cy="208"/>
            </a:xfrm>
            <a:custGeom>
              <a:avLst/>
              <a:gdLst>
                <a:gd name="T0" fmla="*/ 18 w 82"/>
                <a:gd name="T1" fmla="*/ 2 h 208"/>
                <a:gd name="T2" fmla="*/ 10 w 82"/>
                <a:gd name="T3" fmla="*/ 6 h 208"/>
                <a:gd name="T4" fmla="*/ 4 w 82"/>
                <a:gd name="T5" fmla="*/ 24 h 208"/>
                <a:gd name="T6" fmla="*/ 6 w 82"/>
                <a:gd name="T7" fmla="*/ 40 h 208"/>
                <a:gd name="T8" fmla="*/ 4 w 82"/>
                <a:gd name="T9" fmla="*/ 42 h 208"/>
                <a:gd name="T10" fmla="*/ 2 w 82"/>
                <a:gd name="T11" fmla="*/ 48 h 208"/>
                <a:gd name="T12" fmla="*/ 4 w 82"/>
                <a:gd name="T13" fmla="*/ 58 h 208"/>
                <a:gd name="T14" fmla="*/ 4 w 82"/>
                <a:gd name="T15" fmla="*/ 64 h 208"/>
                <a:gd name="T16" fmla="*/ 6 w 82"/>
                <a:gd name="T17" fmla="*/ 76 h 208"/>
                <a:gd name="T18" fmla="*/ 12 w 82"/>
                <a:gd name="T19" fmla="*/ 90 h 208"/>
                <a:gd name="T20" fmla="*/ 8 w 82"/>
                <a:gd name="T21" fmla="*/ 120 h 208"/>
                <a:gd name="T22" fmla="*/ 8 w 82"/>
                <a:gd name="T23" fmla="*/ 132 h 208"/>
                <a:gd name="T24" fmla="*/ 4 w 82"/>
                <a:gd name="T25" fmla="*/ 162 h 208"/>
                <a:gd name="T26" fmla="*/ 0 w 82"/>
                <a:gd name="T27" fmla="*/ 174 h 208"/>
                <a:gd name="T28" fmla="*/ 0 w 82"/>
                <a:gd name="T29" fmla="*/ 176 h 208"/>
                <a:gd name="T30" fmla="*/ 2 w 82"/>
                <a:gd name="T31" fmla="*/ 178 h 208"/>
                <a:gd name="T32" fmla="*/ 8 w 82"/>
                <a:gd name="T33" fmla="*/ 186 h 208"/>
                <a:gd name="T34" fmla="*/ 24 w 82"/>
                <a:gd name="T35" fmla="*/ 200 h 208"/>
                <a:gd name="T36" fmla="*/ 50 w 82"/>
                <a:gd name="T37" fmla="*/ 208 h 208"/>
                <a:gd name="T38" fmla="*/ 46 w 82"/>
                <a:gd name="T39" fmla="*/ 192 h 208"/>
                <a:gd name="T40" fmla="*/ 20 w 82"/>
                <a:gd name="T41" fmla="*/ 166 h 208"/>
                <a:gd name="T42" fmla="*/ 14 w 82"/>
                <a:gd name="T43" fmla="*/ 148 h 208"/>
                <a:gd name="T44" fmla="*/ 18 w 82"/>
                <a:gd name="T45" fmla="*/ 128 h 208"/>
                <a:gd name="T46" fmla="*/ 22 w 82"/>
                <a:gd name="T47" fmla="*/ 108 h 208"/>
                <a:gd name="T48" fmla="*/ 24 w 82"/>
                <a:gd name="T49" fmla="*/ 90 h 208"/>
                <a:gd name="T50" fmla="*/ 26 w 82"/>
                <a:gd name="T51" fmla="*/ 86 h 208"/>
                <a:gd name="T52" fmla="*/ 28 w 82"/>
                <a:gd name="T53" fmla="*/ 82 h 208"/>
                <a:gd name="T54" fmla="*/ 32 w 82"/>
                <a:gd name="T55" fmla="*/ 84 h 208"/>
                <a:gd name="T56" fmla="*/ 34 w 82"/>
                <a:gd name="T57" fmla="*/ 90 h 208"/>
                <a:gd name="T58" fmla="*/ 42 w 82"/>
                <a:gd name="T59" fmla="*/ 110 h 208"/>
                <a:gd name="T60" fmla="*/ 48 w 82"/>
                <a:gd name="T61" fmla="*/ 112 h 208"/>
                <a:gd name="T62" fmla="*/ 48 w 82"/>
                <a:gd name="T63" fmla="*/ 92 h 208"/>
                <a:gd name="T64" fmla="*/ 56 w 82"/>
                <a:gd name="T65" fmla="*/ 82 h 208"/>
                <a:gd name="T66" fmla="*/ 64 w 82"/>
                <a:gd name="T67" fmla="*/ 80 h 208"/>
                <a:gd name="T68" fmla="*/ 74 w 82"/>
                <a:gd name="T69" fmla="*/ 82 h 208"/>
                <a:gd name="T70" fmla="*/ 82 w 82"/>
                <a:gd name="T71" fmla="*/ 82 h 208"/>
                <a:gd name="T72" fmla="*/ 82 w 82"/>
                <a:gd name="T73" fmla="*/ 74 h 208"/>
                <a:gd name="T74" fmla="*/ 80 w 82"/>
                <a:gd name="T75" fmla="*/ 62 h 208"/>
                <a:gd name="T76" fmla="*/ 80 w 82"/>
                <a:gd name="T77" fmla="*/ 58 h 208"/>
                <a:gd name="T78" fmla="*/ 74 w 82"/>
                <a:gd name="T79" fmla="*/ 46 h 208"/>
                <a:gd name="T80" fmla="*/ 64 w 82"/>
                <a:gd name="T81" fmla="*/ 34 h 208"/>
                <a:gd name="T82" fmla="*/ 60 w 82"/>
                <a:gd name="T83" fmla="*/ 32 h 208"/>
                <a:gd name="T84" fmla="*/ 54 w 82"/>
                <a:gd name="T85" fmla="*/ 30 h 208"/>
                <a:gd name="T86" fmla="*/ 50 w 82"/>
                <a:gd name="T87" fmla="*/ 32 h 208"/>
                <a:gd name="T88" fmla="*/ 44 w 82"/>
                <a:gd name="T89" fmla="*/ 36 h 208"/>
                <a:gd name="T90" fmla="*/ 38 w 82"/>
                <a:gd name="T91" fmla="*/ 36 h 208"/>
                <a:gd name="T92" fmla="*/ 38 w 82"/>
                <a:gd name="T93" fmla="*/ 34 h 208"/>
                <a:gd name="T94" fmla="*/ 40 w 82"/>
                <a:gd name="T95" fmla="*/ 28 h 208"/>
                <a:gd name="T96" fmla="*/ 42 w 82"/>
                <a:gd name="T97" fmla="*/ 18 h 208"/>
                <a:gd name="T98" fmla="*/ 40 w 82"/>
                <a:gd name="T99" fmla="*/ 10 h 208"/>
                <a:gd name="T100" fmla="*/ 30 w 82"/>
                <a:gd name="T101" fmla="*/ 10 h 208"/>
                <a:gd name="T102" fmla="*/ 28 w 82"/>
                <a:gd name="T103" fmla="*/ 4 h 208"/>
                <a:gd name="T104" fmla="*/ 24 w 82"/>
                <a:gd name="T105" fmla="*/ 0 h 208"/>
                <a:gd name="T106" fmla="*/ 20 w 82"/>
                <a:gd name="T107" fmla="*/ 0 h 20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82"/>
                <a:gd name="T163" fmla="*/ 0 h 208"/>
                <a:gd name="T164" fmla="*/ 82 w 82"/>
                <a:gd name="T165" fmla="*/ 208 h 20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82" h="208">
                  <a:moveTo>
                    <a:pt x="20" y="0"/>
                  </a:moveTo>
                  <a:lnTo>
                    <a:pt x="18" y="2"/>
                  </a:lnTo>
                  <a:lnTo>
                    <a:pt x="14" y="4"/>
                  </a:lnTo>
                  <a:lnTo>
                    <a:pt x="10" y="6"/>
                  </a:lnTo>
                  <a:lnTo>
                    <a:pt x="6" y="14"/>
                  </a:lnTo>
                  <a:lnTo>
                    <a:pt x="4" y="24"/>
                  </a:lnTo>
                  <a:lnTo>
                    <a:pt x="8" y="40"/>
                  </a:lnTo>
                  <a:lnTo>
                    <a:pt x="6" y="40"/>
                  </a:lnTo>
                  <a:lnTo>
                    <a:pt x="6" y="40"/>
                  </a:lnTo>
                  <a:lnTo>
                    <a:pt x="4" y="42"/>
                  </a:lnTo>
                  <a:lnTo>
                    <a:pt x="4" y="44"/>
                  </a:lnTo>
                  <a:lnTo>
                    <a:pt x="2" y="48"/>
                  </a:lnTo>
                  <a:lnTo>
                    <a:pt x="4" y="52"/>
                  </a:lnTo>
                  <a:lnTo>
                    <a:pt x="4" y="58"/>
                  </a:lnTo>
                  <a:lnTo>
                    <a:pt x="4" y="60"/>
                  </a:lnTo>
                  <a:lnTo>
                    <a:pt x="4" y="64"/>
                  </a:lnTo>
                  <a:lnTo>
                    <a:pt x="4" y="70"/>
                  </a:lnTo>
                  <a:lnTo>
                    <a:pt x="6" y="76"/>
                  </a:lnTo>
                  <a:lnTo>
                    <a:pt x="8" y="84"/>
                  </a:lnTo>
                  <a:lnTo>
                    <a:pt x="12" y="90"/>
                  </a:lnTo>
                  <a:lnTo>
                    <a:pt x="8" y="112"/>
                  </a:lnTo>
                  <a:lnTo>
                    <a:pt x="8" y="120"/>
                  </a:lnTo>
                  <a:lnTo>
                    <a:pt x="8" y="126"/>
                  </a:lnTo>
                  <a:lnTo>
                    <a:pt x="8" y="132"/>
                  </a:lnTo>
                  <a:lnTo>
                    <a:pt x="6" y="146"/>
                  </a:lnTo>
                  <a:lnTo>
                    <a:pt x="4" y="162"/>
                  </a:lnTo>
                  <a:lnTo>
                    <a:pt x="0" y="174"/>
                  </a:lnTo>
                  <a:lnTo>
                    <a:pt x="0" y="174"/>
                  </a:lnTo>
                  <a:lnTo>
                    <a:pt x="0" y="174"/>
                  </a:lnTo>
                  <a:lnTo>
                    <a:pt x="0" y="176"/>
                  </a:lnTo>
                  <a:lnTo>
                    <a:pt x="0" y="176"/>
                  </a:lnTo>
                  <a:lnTo>
                    <a:pt x="2" y="178"/>
                  </a:lnTo>
                  <a:lnTo>
                    <a:pt x="4" y="182"/>
                  </a:lnTo>
                  <a:lnTo>
                    <a:pt x="8" y="186"/>
                  </a:lnTo>
                  <a:lnTo>
                    <a:pt x="12" y="192"/>
                  </a:lnTo>
                  <a:lnTo>
                    <a:pt x="24" y="200"/>
                  </a:lnTo>
                  <a:lnTo>
                    <a:pt x="42" y="198"/>
                  </a:lnTo>
                  <a:lnTo>
                    <a:pt x="50" y="208"/>
                  </a:lnTo>
                  <a:lnTo>
                    <a:pt x="58" y="206"/>
                  </a:lnTo>
                  <a:lnTo>
                    <a:pt x="46" y="192"/>
                  </a:lnTo>
                  <a:lnTo>
                    <a:pt x="22" y="168"/>
                  </a:lnTo>
                  <a:lnTo>
                    <a:pt x="20" y="166"/>
                  </a:lnTo>
                  <a:lnTo>
                    <a:pt x="16" y="158"/>
                  </a:lnTo>
                  <a:lnTo>
                    <a:pt x="14" y="148"/>
                  </a:lnTo>
                  <a:lnTo>
                    <a:pt x="16" y="132"/>
                  </a:lnTo>
                  <a:lnTo>
                    <a:pt x="18" y="128"/>
                  </a:lnTo>
                  <a:lnTo>
                    <a:pt x="20" y="120"/>
                  </a:lnTo>
                  <a:lnTo>
                    <a:pt x="22" y="108"/>
                  </a:lnTo>
                  <a:lnTo>
                    <a:pt x="24" y="98"/>
                  </a:lnTo>
                  <a:lnTo>
                    <a:pt x="24" y="90"/>
                  </a:lnTo>
                  <a:lnTo>
                    <a:pt x="26" y="88"/>
                  </a:lnTo>
                  <a:lnTo>
                    <a:pt x="26" y="86"/>
                  </a:lnTo>
                  <a:lnTo>
                    <a:pt x="26" y="84"/>
                  </a:lnTo>
                  <a:lnTo>
                    <a:pt x="28" y="82"/>
                  </a:lnTo>
                  <a:lnTo>
                    <a:pt x="32" y="82"/>
                  </a:lnTo>
                  <a:lnTo>
                    <a:pt x="32" y="84"/>
                  </a:lnTo>
                  <a:lnTo>
                    <a:pt x="32" y="86"/>
                  </a:lnTo>
                  <a:lnTo>
                    <a:pt x="34" y="90"/>
                  </a:lnTo>
                  <a:lnTo>
                    <a:pt x="34" y="94"/>
                  </a:lnTo>
                  <a:lnTo>
                    <a:pt x="42" y="110"/>
                  </a:lnTo>
                  <a:lnTo>
                    <a:pt x="48" y="116"/>
                  </a:lnTo>
                  <a:lnTo>
                    <a:pt x="48" y="112"/>
                  </a:lnTo>
                  <a:lnTo>
                    <a:pt x="46" y="102"/>
                  </a:lnTo>
                  <a:lnTo>
                    <a:pt x="48" y="92"/>
                  </a:lnTo>
                  <a:lnTo>
                    <a:pt x="56" y="84"/>
                  </a:lnTo>
                  <a:lnTo>
                    <a:pt x="56" y="82"/>
                  </a:lnTo>
                  <a:lnTo>
                    <a:pt x="60" y="82"/>
                  </a:lnTo>
                  <a:lnTo>
                    <a:pt x="64" y="80"/>
                  </a:lnTo>
                  <a:lnTo>
                    <a:pt x="68" y="80"/>
                  </a:lnTo>
                  <a:lnTo>
                    <a:pt x="74" y="82"/>
                  </a:lnTo>
                  <a:lnTo>
                    <a:pt x="80" y="84"/>
                  </a:lnTo>
                  <a:lnTo>
                    <a:pt x="82" y="82"/>
                  </a:lnTo>
                  <a:lnTo>
                    <a:pt x="82" y="78"/>
                  </a:lnTo>
                  <a:lnTo>
                    <a:pt x="82" y="74"/>
                  </a:lnTo>
                  <a:lnTo>
                    <a:pt x="82" y="68"/>
                  </a:lnTo>
                  <a:lnTo>
                    <a:pt x="80" y="62"/>
                  </a:lnTo>
                  <a:lnTo>
                    <a:pt x="80" y="60"/>
                  </a:lnTo>
                  <a:lnTo>
                    <a:pt x="80" y="58"/>
                  </a:lnTo>
                  <a:lnTo>
                    <a:pt x="78" y="52"/>
                  </a:lnTo>
                  <a:lnTo>
                    <a:pt x="74" y="46"/>
                  </a:lnTo>
                  <a:lnTo>
                    <a:pt x="70" y="40"/>
                  </a:lnTo>
                  <a:lnTo>
                    <a:pt x="64" y="34"/>
                  </a:lnTo>
                  <a:lnTo>
                    <a:pt x="62" y="32"/>
                  </a:lnTo>
                  <a:lnTo>
                    <a:pt x="60" y="32"/>
                  </a:lnTo>
                  <a:lnTo>
                    <a:pt x="58" y="30"/>
                  </a:lnTo>
                  <a:lnTo>
                    <a:pt x="54" y="30"/>
                  </a:lnTo>
                  <a:lnTo>
                    <a:pt x="52" y="30"/>
                  </a:lnTo>
                  <a:lnTo>
                    <a:pt x="50" y="32"/>
                  </a:lnTo>
                  <a:lnTo>
                    <a:pt x="46" y="34"/>
                  </a:lnTo>
                  <a:lnTo>
                    <a:pt x="44" y="36"/>
                  </a:lnTo>
                  <a:lnTo>
                    <a:pt x="40" y="36"/>
                  </a:lnTo>
                  <a:lnTo>
                    <a:pt x="38" y="36"/>
                  </a:lnTo>
                  <a:lnTo>
                    <a:pt x="38" y="34"/>
                  </a:lnTo>
                  <a:lnTo>
                    <a:pt x="38" y="34"/>
                  </a:lnTo>
                  <a:lnTo>
                    <a:pt x="40" y="32"/>
                  </a:lnTo>
                  <a:lnTo>
                    <a:pt x="40" y="28"/>
                  </a:lnTo>
                  <a:lnTo>
                    <a:pt x="42" y="22"/>
                  </a:lnTo>
                  <a:lnTo>
                    <a:pt x="42" y="18"/>
                  </a:lnTo>
                  <a:lnTo>
                    <a:pt x="42" y="14"/>
                  </a:lnTo>
                  <a:lnTo>
                    <a:pt x="40" y="10"/>
                  </a:lnTo>
                  <a:lnTo>
                    <a:pt x="30" y="10"/>
                  </a:lnTo>
                  <a:lnTo>
                    <a:pt x="30" y="10"/>
                  </a:lnTo>
                  <a:lnTo>
                    <a:pt x="30" y="6"/>
                  </a:lnTo>
                  <a:lnTo>
                    <a:pt x="28" y="4"/>
                  </a:lnTo>
                  <a:lnTo>
                    <a:pt x="28" y="2"/>
                  </a:lnTo>
                  <a:lnTo>
                    <a:pt x="24" y="0"/>
                  </a:lnTo>
                  <a:lnTo>
                    <a:pt x="22" y="0"/>
                  </a:lnTo>
                  <a:lnTo>
                    <a:pt x="20"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45" name="Freeform 205">
              <a:extLst>
                <a:ext uri="{FF2B5EF4-FFF2-40B4-BE49-F238E27FC236}">
                  <a16:creationId xmlns:a16="http://schemas.microsoft.com/office/drawing/2014/main" id="{FBBDBC87-98EE-4926-87B8-420A6BBD6E2C}"/>
                </a:ext>
              </a:extLst>
            </p:cNvPr>
            <p:cNvSpPr>
              <a:spLocks noChangeArrowheads="1"/>
            </p:cNvSpPr>
            <p:nvPr/>
          </p:nvSpPr>
          <p:spPr bwMode="auto">
            <a:xfrm>
              <a:off x="1340" y="1364"/>
              <a:ext cx="70" cy="38"/>
            </a:xfrm>
            <a:custGeom>
              <a:avLst/>
              <a:gdLst>
                <a:gd name="T0" fmla="*/ 58 w 70"/>
                <a:gd name="T1" fmla="*/ 38 h 38"/>
                <a:gd name="T2" fmla="*/ 34 w 70"/>
                <a:gd name="T3" fmla="*/ 36 h 38"/>
                <a:gd name="T4" fmla="*/ 34 w 70"/>
                <a:gd name="T5" fmla="*/ 36 h 38"/>
                <a:gd name="T6" fmla="*/ 30 w 70"/>
                <a:gd name="T7" fmla="*/ 36 h 38"/>
                <a:gd name="T8" fmla="*/ 26 w 70"/>
                <a:gd name="T9" fmla="*/ 36 h 38"/>
                <a:gd name="T10" fmla="*/ 18 w 70"/>
                <a:gd name="T11" fmla="*/ 36 h 38"/>
                <a:gd name="T12" fmla="*/ 10 w 70"/>
                <a:gd name="T13" fmla="*/ 38 h 38"/>
                <a:gd name="T14" fmla="*/ 8 w 70"/>
                <a:gd name="T15" fmla="*/ 38 h 38"/>
                <a:gd name="T16" fmla="*/ 8 w 70"/>
                <a:gd name="T17" fmla="*/ 38 h 38"/>
                <a:gd name="T18" fmla="*/ 4 w 70"/>
                <a:gd name="T19" fmla="*/ 38 h 38"/>
                <a:gd name="T20" fmla="*/ 2 w 70"/>
                <a:gd name="T21" fmla="*/ 38 h 38"/>
                <a:gd name="T22" fmla="*/ 0 w 70"/>
                <a:gd name="T23" fmla="*/ 36 h 38"/>
                <a:gd name="T24" fmla="*/ 0 w 70"/>
                <a:gd name="T25" fmla="*/ 34 h 38"/>
                <a:gd name="T26" fmla="*/ 0 w 70"/>
                <a:gd name="T27" fmla="*/ 32 h 38"/>
                <a:gd name="T28" fmla="*/ 4 w 70"/>
                <a:gd name="T29" fmla="*/ 16 h 38"/>
                <a:gd name="T30" fmla="*/ 4 w 70"/>
                <a:gd name="T31" fmla="*/ 16 h 38"/>
                <a:gd name="T32" fmla="*/ 8 w 70"/>
                <a:gd name="T33" fmla="*/ 14 h 38"/>
                <a:gd name="T34" fmla="*/ 10 w 70"/>
                <a:gd name="T35" fmla="*/ 10 h 38"/>
                <a:gd name="T36" fmla="*/ 16 w 70"/>
                <a:gd name="T37" fmla="*/ 6 h 38"/>
                <a:gd name="T38" fmla="*/ 20 w 70"/>
                <a:gd name="T39" fmla="*/ 4 h 38"/>
                <a:gd name="T40" fmla="*/ 26 w 70"/>
                <a:gd name="T41" fmla="*/ 2 h 38"/>
                <a:gd name="T42" fmla="*/ 32 w 70"/>
                <a:gd name="T43" fmla="*/ 0 h 38"/>
                <a:gd name="T44" fmla="*/ 50 w 70"/>
                <a:gd name="T45" fmla="*/ 2 h 38"/>
                <a:gd name="T46" fmla="*/ 64 w 70"/>
                <a:gd name="T47" fmla="*/ 4 h 38"/>
                <a:gd name="T48" fmla="*/ 70 w 70"/>
                <a:gd name="T49" fmla="*/ 12 h 38"/>
                <a:gd name="T50" fmla="*/ 58 w 70"/>
                <a:gd name="T51" fmla="*/ 38 h 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0"/>
                <a:gd name="T79" fmla="*/ 0 h 38"/>
                <a:gd name="T80" fmla="*/ 70 w 70"/>
                <a:gd name="T81" fmla="*/ 38 h 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0" h="38">
                  <a:moveTo>
                    <a:pt x="58" y="38"/>
                  </a:moveTo>
                  <a:lnTo>
                    <a:pt x="34" y="36"/>
                  </a:lnTo>
                  <a:lnTo>
                    <a:pt x="34" y="36"/>
                  </a:lnTo>
                  <a:lnTo>
                    <a:pt x="30" y="36"/>
                  </a:lnTo>
                  <a:lnTo>
                    <a:pt x="26" y="36"/>
                  </a:lnTo>
                  <a:lnTo>
                    <a:pt x="18" y="36"/>
                  </a:lnTo>
                  <a:lnTo>
                    <a:pt x="10" y="38"/>
                  </a:lnTo>
                  <a:lnTo>
                    <a:pt x="8" y="38"/>
                  </a:lnTo>
                  <a:lnTo>
                    <a:pt x="8" y="38"/>
                  </a:lnTo>
                  <a:lnTo>
                    <a:pt x="4" y="38"/>
                  </a:lnTo>
                  <a:lnTo>
                    <a:pt x="2" y="38"/>
                  </a:lnTo>
                  <a:lnTo>
                    <a:pt x="0" y="36"/>
                  </a:lnTo>
                  <a:lnTo>
                    <a:pt x="0" y="34"/>
                  </a:lnTo>
                  <a:lnTo>
                    <a:pt x="0" y="32"/>
                  </a:lnTo>
                  <a:lnTo>
                    <a:pt x="4" y="16"/>
                  </a:lnTo>
                  <a:lnTo>
                    <a:pt x="4" y="16"/>
                  </a:lnTo>
                  <a:lnTo>
                    <a:pt x="8" y="14"/>
                  </a:lnTo>
                  <a:lnTo>
                    <a:pt x="10" y="10"/>
                  </a:lnTo>
                  <a:lnTo>
                    <a:pt x="16" y="6"/>
                  </a:lnTo>
                  <a:lnTo>
                    <a:pt x="20" y="4"/>
                  </a:lnTo>
                  <a:lnTo>
                    <a:pt x="26" y="2"/>
                  </a:lnTo>
                  <a:lnTo>
                    <a:pt x="32" y="0"/>
                  </a:lnTo>
                  <a:lnTo>
                    <a:pt x="50" y="2"/>
                  </a:lnTo>
                  <a:lnTo>
                    <a:pt x="64" y="4"/>
                  </a:lnTo>
                  <a:lnTo>
                    <a:pt x="70" y="12"/>
                  </a:lnTo>
                  <a:lnTo>
                    <a:pt x="58" y="3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46" name="Freeform 206">
              <a:extLst>
                <a:ext uri="{FF2B5EF4-FFF2-40B4-BE49-F238E27FC236}">
                  <a16:creationId xmlns:a16="http://schemas.microsoft.com/office/drawing/2014/main" id="{55B35940-EA46-4A97-80E3-DFA282F41D50}"/>
                </a:ext>
              </a:extLst>
            </p:cNvPr>
            <p:cNvSpPr>
              <a:spLocks noChangeArrowheads="1"/>
            </p:cNvSpPr>
            <p:nvPr/>
          </p:nvSpPr>
          <p:spPr bwMode="auto">
            <a:xfrm>
              <a:off x="1238" y="1342"/>
              <a:ext cx="98" cy="52"/>
            </a:xfrm>
            <a:custGeom>
              <a:avLst/>
              <a:gdLst>
                <a:gd name="T0" fmla="*/ 8 w 98"/>
                <a:gd name="T1" fmla="*/ 0 h 52"/>
                <a:gd name="T2" fmla="*/ 8 w 98"/>
                <a:gd name="T3" fmla="*/ 0 h 52"/>
                <a:gd name="T4" fmla="*/ 6 w 98"/>
                <a:gd name="T5" fmla="*/ 2 h 52"/>
                <a:gd name="T6" fmla="*/ 4 w 98"/>
                <a:gd name="T7" fmla="*/ 4 h 52"/>
                <a:gd name="T8" fmla="*/ 2 w 98"/>
                <a:gd name="T9" fmla="*/ 6 h 52"/>
                <a:gd name="T10" fmla="*/ 0 w 98"/>
                <a:gd name="T11" fmla="*/ 10 h 52"/>
                <a:gd name="T12" fmla="*/ 0 w 98"/>
                <a:gd name="T13" fmla="*/ 12 h 52"/>
                <a:gd name="T14" fmla="*/ 2 w 98"/>
                <a:gd name="T15" fmla="*/ 16 h 52"/>
                <a:gd name="T16" fmla="*/ 8 w 98"/>
                <a:gd name="T17" fmla="*/ 20 h 52"/>
                <a:gd name="T18" fmla="*/ 8 w 98"/>
                <a:gd name="T19" fmla="*/ 20 h 52"/>
                <a:gd name="T20" fmla="*/ 8 w 98"/>
                <a:gd name="T21" fmla="*/ 22 h 52"/>
                <a:gd name="T22" fmla="*/ 10 w 98"/>
                <a:gd name="T23" fmla="*/ 22 h 52"/>
                <a:gd name="T24" fmla="*/ 10 w 98"/>
                <a:gd name="T25" fmla="*/ 24 h 52"/>
                <a:gd name="T26" fmla="*/ 14 w 98"/>
                <a:gd name="T27" fmla="*/ 28 h 52"/>
                <a:gd name="T28" fmla="*/ 18 w 98"/>
                <a:gd name="T29" fmla="*/ 32 h 52"/>
                <a:gd name="T30" fmla="*/ 26 w 98"/>
                <a:gd name="T31" fmla="*/ 36 h 52"/>
                <a:gd name="T32" fmla="*/ 42 w 98"/>
                <a:gd name="T33" fmla="*/ 42 h 52"/>
                <a:gd name="T34" fmla="*/ 64 w 98"/>
                <a:gd name="T35" fmla="*/ 48 h 52"/>
                <a:gd name="T36" fmla="*/ 96 w 98"/>
                <a:gd name="T37" fmla="*/ 52 h 52"/>
                <a:gd name="T38" fmla="*/ 98 w 98"/>
                <a:gd name="T39" fmla="*/ 34 h 52"/>
                <a:gd name="T40" fmla="*/ 82 w 98"/>
                <a:gd name="T41" fmla="*/ 32 h 52"/>
                <a:gd name="T42" fmla="*/ 36 w 98"/>
                <a:gd name="T43" fmla="*/ 22 h 52"/>
                <a:gd name="T44" fmla="*/ 24 w 98"/>
                <a:gd name="T45" fmla="*/ 12 h 52"/>
                <a:gd name="T46" fmla="*/ 8 w 98"/>
                <a:gd name="T47" fmla="*/ 0 h 5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8"/>
                <a:gd name="T73" fmla="*/ 0 h 52"/>
                <a:gd name="T74" fmla="*/ 98 w 98"/>
                <a:gd name="T75" fmla="*/ 52 h 5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8" h="52">
                  <a:moveTo>
                    <a:pt x="8" y="0"/>
                  </a:moveTo>
                  <a:lnTo>
                    <a:pt x="8" y="0"/>
                  </a:lnTo>
                  <a:lnTo>
                    <a:pt x="6" y="2"/>
                  </a:lnTo>
                  <a:lnTo>
                    <a:pt x="4" y="4"/>
                  </a:lnTo>
                  <a:lnTo>
                    <a:pt x="2" y="6"/>
                  </a:lnTo>
                  <a:lnTo>
                    <a:pt x="0" y="10"/>
                  </a:lnTo>
                  <a:lnTo>
                    <a:pt x="0" y="12"/>
                  </a:lnTo>
                  <a:lnTo>
                    <a:pt x="2" y="16"/>
                  </a:lnTo>
                  <a:lnTo>
                    <a:pt x="8" y="20"/>
                  </a:lnTo>
                  <a:lnTo>
                    <a:pt x="8" y="20"/>
                  </a:lnTo>
                  <a:lnTo>
                    <a:pt x="8" y="22"/>
                  </a:lnTo>
                  <a:lnTo>
                    <a:pt x="10" y="22"/>
                  </a:lnTo>
                  <a:lnTo>
                    <a:pt x="10" y="24"/>
                  </a:lnTo>
                  <a:lnTo>
                    <a:pt x="14" y="28"/>
                  </a:lnTo>
                  <a:lnTo>
                    <a:pt x="18" y="32"/>
                  </a:lnTo>
                  <a:lnTo>
                    <a:pt x="26" y="36"/>
                  </a:lnTo>
                  <a:lnTo>
                    <a:pt x="42" y="42"/>
                  </a:lnTo>
                  <a:lnTo>
                    <a:pt x="64" y="48"/>
                  </a:lnTo>
                  <a:lnTo>
                    <a:pt x="96" y="52"/>
                  </a:lnTo>
                  <a:lnTo>
                    <a:pt x="98" y="34"/>
                  </a:lnTo>
                  <a:lnTo>
                    <a:pt x="82" y="32"/>
                  </a:lnTo>
                  <a:lnTo>
                    <a:pt x="36" y="22"/>
                  </a:lnTo>
                  <a:lnTo>
                    <a:pt x="24" y="12"/>
                  </a:lnTo>
                  <a:lnTo>
                    <a:pt x="8"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47" name="Freeform 207">
              <a:extLst>
                <a:ext uri="{FF2B5EF4-FFF2-40B4-BE49-F238E27FC236}">
                  <a16:creationId xmlns:a16="http://schemas.microsoft.com/office/drawing/2014/main" id="{9BCA03F4-843D-41CD-B780-C6DE9D89B79F}"/>
                </a:ext>
              </a:extLst>
            </p:cNvPr>
            <p:cNvSpPr>
              <a:spLocks noChangeArrowheads="1"/>
            </p:cNvSpPr>
            <p:nvPr/>
          </p:nvSpPr>
          <p:spPr bwMode="auto">
            <a:xfrm>
              <a:off x="1080" y="1264"/>
              <a:ext cx="378" cy="372"/>
            </a:xfrm>
            <a:custGeom>
              <a:avLst/>
              <a:gdLst>
                <a:gd name="T0" fmla="*/ 262 w 378"/>
                <a:gd name="T1" fmla="*/ 126 h 372"/>
                <a:gd name="T2" fmla="*/ 264 w 378"/>
                <a:gd name="T3" fmla="*/ 110 h 372"/>
                <a:gd name="T4" fmla="*/ 256 w 378"/>
                <a:gd name="T5" fmla="*/ 114 h 372"/>
                <a:gd name="T6" fmla="*/ 254 w 378"/>
                <a:gd name="T7" fmla="*/ 130 h 372"/>
                <a:gd name="T8" fmla="*/ 192 w 378"/>
                <a:gd name="T9" fmla="*/ 116 h 372"/>
                <a:gd name="T10" fmla="*/ 168 w 378"/>
                <a:gd name="T11" fmla="*/ 98 h 372"/>
                <a:gd name="T12" fmla="*/ 162 w 378"/>
                <a:gd name="T13" fmla="*/ 82 h 372"/>
                <a:gd name="T14" fmla="*/ 160 w 378"/>
                <a:gd name="T15" fmla="*/ 58 h 372"/>
                <a:gd name="T16" fmla="*/ 174 w 378"/>
                <a:gd name="T17" fmla="*/ 40 h 372"/>
                <a:gd name="T18" fmla="*/ 170 w 378"/>
                <a:gd name="T19" fmla="*/ 6 h 372"/>
                <a:gd name="T20" fmla="*/ 152 w 378"/>
                <a:gd name="T21" fmla="*/ 0 h 372"/>
                <a:gd name="T22" fmla="*/ 140 w 378"/>
                <a:gd name="T23" fmla="*/ 8 h 372"/>
                <a:gd name="T24" fmla="*/ 110 w 378"/>
                <a:gd name="T25" fmla="*/ 18 h 372"/>
                <a:gd name="T26" fmla="*/ 112 w 378"/>
                <a:gd name="T27" fmla="*/ 28 h 372"/>
                <a:gd name="T28" fmla="*/ 124 w 378"/>
                <a:gd name="T29" fmla="*/ 34 h 372"/>
                <a:gd name="T30" fmla="*/ 108 w 378"/>
                <a:gd name="T31" fmla="*/ 36 h 372"/>
                <a:gd name="T32" fmla="*/ 96 w 378"/>
                <a:gd name="T33" fmla="*/ 48 h 372"/>
                <a:gd name="T34" fmla="*/ 88 w 378"/>
                <a:gd name="T35" fmla="*/ 60 h 372"/>
                <a:gd name="T36" fmla="*/ 58 w 378"/>
                <a:gd name="T37" fmla="*/ 84 h 372"/>
                <a:gd name="T38" fmla="*/ 48 w 378"/>
                <a:gd name="T39" fmla="*/ 126 h 372"/>
                <a:gd name="T40" fmla="*/ 18 w 378"/>
                <a:gd name="T41" fmla="*/ 148 h 372"/>
                <a:gd name="T42" fmla="*/ 12 w 378"/>
                <a:gd name="T43" fmla="*/ 170 h 372"/>
                <a:gd name="T44" fmla="*/ 32 w 378"/>
                <a:gd name="T45" fmla="*/ 166 h 372"/>
                <a:gd name="T46" fmla="*/ 32 w 378"/>
                <a:gd name="T47" fmla="*/ 176 h 372"/>
                <a:gd name="T48" fmla="*/ 16 w 378"/>
                <a:gd name="T49" fmla="*/ 192 h 372"/>
                <a:gd name="T50" fmla="*/ 38 w 378"/>
                <a:gd name="T51" fmla="*/ 214 h 372"/>
                <a:gd name="T52" fmla="*/ 50 w 378"/>
                <a:gd name="T53" fmla="*/ 206 h 372"/>
                <a:gd name="T54" fmla="*/ 58 w 378"/>
                <a:gd name="T55" fmla="*/ 194 h 372"/>
                <a:gd name="T56" fmla="*/ 56 w 378"/>
                <a:gd name="T57" fmla="*/ 210 h 372"/>
                <a:gd name="T58" fmla="*/ 76 w 378"/>
                <a:gd name="T59" fmla="*/ 308 h 372"/>
                <a:gd name="T60" fmla="*/ 102 w 378"/>
                <a:gd name="T61" fmla="*/ 352 h 372"/>
                <a:gd name="T62" fmla="*/ 114 w 378"/>
                <a:gd name="T63" fmla="*/ 370 h 372"/>
                <a:gd name="T64" fmla="*/ 132 w 378"/>
                <a:gd name="T65" fmla="*/ 370 h 372"/>
                <a:gd name="T66" fmla="*/ 134 w 378"/>
                <a:gd name="T67" fmla="*/ 362 h 372"/>
                <a:gd name="T68" fmla="*/ 146 w 378"/>
                <a:gd name="T69" fmla="*/ 348 h 372"/>
                <a:gd name="T70" fmla="*/ 160 w 378"/>
                <a:gd name="T71" fmla="*/ 318 h 372"/>
                <a:gd name="T72" fmla="*/ 162 w 378"/>
                <a:gd name="T73" fmla="*/ 280 h 372"/>
                <a:gd name="T74" fmla="*/ 182 w 378"/>
                <a:gd name="T75" fmla="*/ 268 h 372"/>
                <a:gd name="T76" fmla="*/ 224 w 378"/>
                <a:gd name="T77" fmla="*/ 232 h 372"/>
                <a:gd name="T78" fmla="*/ 248 w 378"/>
                <a:gd name="T79" fmla="*/ 202 h 372"/>
                <a:gd name="T80" fmla="*/ 262 w 378"/>
                <a:gd name="T81" fmla="*/ 194 h 372"/>
                <a:gd name="T82" fmla="*/ 266 w 378"/>
                <a:gd name="T83" fmla="*/ 176 h 372"/>
                <a:gd name="T84" fmla="*/ 266 w 378"/>
                <a:gd name="T85" fmla="*/ 160 h 372"/>
                <a:gd name="T86" fmla="*/ 282 w 378"/>
                <a:gd name="T87" fmla="*/ 150 h 372"/>
                <a:gd name="T88" fmla="*/ 294 w 378"/>
                <a:gd name="T89" fmla="*/ 156 h 372"/>
                <a:gd name="T90" fmla="*/ 304 w 378"/>
                <a:gd name="T91" fmla="*/ 170 h 372"/>
                <a:gd name="T92" fmla="*/ 312 w 378"/>
                <a:gd name="T93" fmla="*/ 164 h 372"/>
                <a:gd name="T94" fmla="*/ 318 w 378"/>
                <a:gd name="T95" fmla="*/ 182 h 372"/>
                <a:gd name="T96" fmla="*/ 324 w 378"/>
                <a:gd name="T97" fmla="*/ 184 h 372"/>
                <a:gd name="T98" fmla="*/ 322 w 378"/>
                <a:gd name="T99" fmla="*/ 168 h 372"/>
                <a:gd name="T100" fmla="*/ 336 w 378"/>
                <a:gd name="T101" fmla="*/ 168 h 372"/>
                <a:gd name="T102" fmla="*/ 346 w 378"/>
                <a:gd name="T103" fmla="*/ 152 h 372"/>
                <a:gd name="T104" fmla="*/ 370 w 378"/>
                <a:gd name="T105" fmla="*/ 130 h 372"/>
                <a:gd name="T106" fmla="*/ 378 w 378"/>
                <a:gd name="T107" fmla="*/ 114 h 372"/>
                <a:gd name="T108" fmla="*/ 344 w 378"/>
                <a:gd name="T109" fmla="*/ 114 h 372"/>
                <a:gd name="T110" fmla="*/ 322 w 378"/>
                <a:gd name="T111" fmla="*/ 130 h 372"/>
                <a:gd name="T112" fmla="*/ 306 w 378"/>
                <a:gd name="T113" fmla="*/ 136 h 372"/>
                <a:gd name="T114" fmla="*/ 282 w 378"/>
                <a:gd name="T115" fmla="*/ 136 h 37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78"/>
                <a:gd name="T175" fmla="*/ 0 h 372"/>
                <a:gd name="T176" fmla="*/ 378 w 378"/>
                <a:gd name="T177" fmla="*/ 372 h 37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78" h="372">
                  <a:moveTo>
                    <a:pt x="264" y="138"/>
                  </a:moveTo>
                  <a:lnTo>
                    <a:pt x="262" y="136"/>
                  </a:lnTo>
                  <a:lnTo>
                    <a:pt x="260" y="134"/>
                  </a:lnTo>
                  <a:lnTo>
                    <a:pt x="260" y="130"/>
                  </a:lnTo>
                  <a:lnTo>
                    <a:pt x="262" y="128"/>
                  </a:lnTo>
                  <a:lnTo>
                    <a:pt x="262" y="126"/>
                  </a:lnTo>
                  <a:lnTo>
                    <a:pt x="262" y="126"/>
                  </a:lnTo>
                  <a:lnTo>
                    <a:pt x="262" y="122"/>
                  </a:lnTo>
                  <a:lnTo>
                    <a:pt x="264" y="118"/>
                  </a:lnTo>
                  <a:lnTo>
                    <a:pt x="264" y="114"/>
                  </a:lnTo>
                  <a:lnTo>
                    <a:pt x="264" y="114"/>
                  </a:lnTo>
                  <a:lnTo>
                    <a:pt x="264" y="110"/>
                  </a:lnTo>
                  <a:lnTo>
                    <a:pt x="262" y="110"/>
                  </a:lnTo>
                  <a:lnTo>
                    <a:pt x="260" y="110"/>
                  </a:lnTo>
                  <a:lnTo>
                    <a:pt x="258" y="110"/>
                  </a:lnTo>
                  <a:lnTo>
                    <a:pt x="258" y="112"/>
                  </a:lnTo>
                  <a:lnTo>
                    <a:pt x="256" y="112"/>
                  </a:lnTo>
                  <a:lnTo>
                    <a:pt x="256" y="114"/>
                  </a:lnTo>
                  <a:lnTo>
                    <a:pt x="256" y="116"/>
                  </a:lnTo>
                  <a:lnTo>
                    <a:pt x="256" y="120"/>
                  </a:lnTo>
                  <a:lnTo>
                    <a:pt x="254" y="122"/>
                  </a:lnTo>
                  <a:lnTo>
                    <a:pt x="254" y="126"/>
                  </a:lnTo>
                  <a:lnTo>
                    <a:pt x="254" y="128"/>
                  </a:lnTo>
                  <a:lnTo>
                    <a:pt x="254" y="130"/>
                  </a:lnTo>
                  <a:lnTo>
                    <a:pt x="254" y="130"/>
                  </a:lnTo>
                  <a:lnTo>
                    <a:pt x="226" y="126"/>
                  </a:lnTo>
                  <a:lnTo>
                    <a:pt x="218" y="122"/>
                  </a:lnTo>
                  <a:lnTo>
                    <a:pt x="206" y="120"/>
                  </a:lnTo>
                  <a:lnTo>
                    <a:pt x="196" y="118"/>
                  </a:lnTo>
                  <a:lnTo>
                    <a:pt x="192" y="116"/>
                  </a:lnTo>
                  <a:lnTo>
                    <a:pt x="186" y="114"/>
                  </a:lnTo>
                  <a:lnTo>
                    <a:pt x="180" y="112"/>
                  </a:lnTo>
                  <a:lnTo>
                    <a:pt x="176" y="108"/>
                  </a:lnTo>
                  <a:lnTo>
                    <a:pt x="172" y="104"/>
                  </a:lnTo>
                  <a:lnTo>
                    <a:pt x="168" y="102"/>
                  </a:lnTo>
                  <a:lnTo>
                    <a:pt x="168" y="98"/>
                  </a:lnTo>
                  <a:lnTo>
                    <a:pt x="166" y="98"/>
                  </a:lnTo>
                  <a:lnTo>
                    <a:pt x="162" y="94"/>
                  </a:lnTo>
                  <a:lnTo>
                    <a:pt x="160" y="90"/>
                  </a:lnTo>
                  <a:lnTo>
                    <a:pt x="158" y="88"/>
                  </a:lnTo>
                  <a:lnTo>
                    <a:pt x="160" y="84"/>
                  </a:lnTo>
                  <a:lnTo>
                    <a:pt x="162" y="82"/>
                  </a:lnTo>
                  <a:lnTo>
                    <a:pt x="164" y="80"/>
                  </a:lnTo>
                  <a:lnTo>
                    <a:pt x="166" y="78"/>
                  </a:lnTo>
                  <a:lnTo>
                    <a:pt x="166" y="78"/>
                  </a:lnTo>
                  <a:lnTo>
                    <a:pt x="162" y="72"/>
                  </a:lnTo>
                  <a:lnTo>
                    <a:pt x="160" y="64"/>
                  </a:lnTo>
                  <a:lnTo>
                    <a:pt x="160" y="58"/>
                  </a:lnTo>
                  <a:lnTo>
                    <a:pt x="162" y="52"/>
                  </a:lnTo>
                  <a:lnTo>
                    <a:pt x="164" y="48"/>
                  </a:lnTo>
                  <a:lnTo>
                    <a:pt x="166" y="44"/>
                  </a:lnTo>
                  <a:lnTo>
                    <a:pt x="170" y="42"/>
                  </a:lnTo>
                  <a:lnTo>
                    <a:pt x="172" y="40"/>
                  </a:lnTo>
                  <a:lnTo>
                    <a:pt x="174" y="40"/>
                  </a:lnTo>
                  <a:lnTo>
                    <a:pt x="168" y="28"/>
                  </a:lnTo>
                  <a:lnTo>
                    <a:pt x="174" y="22"/>
                  </a:lnTo>
                  <a:lnTo>
                    <a:pt x="172" y="20"/>
                  </a:lnTo>
                  <a:lnTo>
                    <a:pt x="170" y="14"/>
                  </a:lnTo>
                  <a:lnTo>
                    <a:pt x="170" y="10"/>
                  </a:lnTo>
                  <a:lnTo>
                    <a:pt x="170" y="6"/>
                  </a:lnTo>
                  <a:lnTo>
                    <a:pt x="168" y="6"/>
                  </a:lnTo>
                  <a:lnTo>
                    <a:pt x="168" y="2"/>
                  </a:lnTo>
                  <a:lnTo>
                    <a:pt x="164" y="0"/>
                  </a:lnTo>
                  <a:lnTo>
                    <a:pt x="160" y="0"/>
                  </a:lnTo>
                  <a:lnTo>
                    <a:pt x="156" y="0"/>
                  </a:lnTo>
                  <a:lnTo>
                    <a:pt x="152" y="0"/>
                  </a:lnTo>
                  <a:lnTo>
                    <a:pt x="150" y="0"/>
                  </a:lnTo>
                  <a:lnTo>
                    <a:pt x="146" y="2"/>
                  </a:lnTo>
                  <a:lnTo>
                    <a:pt x="146" y="2"/>
                  </a:lnTo>
                  <a:lnTo>
                    <a:pt x="144" y="2"/>
                  </a:lnTo>
                  <a:lnTo>
                    <a:pt x="140" y="6"/>
                  </a:lnTo>
                  <a:lnTo>
                    <a:pt x="140" y="8"/>
                  </a:lnTo>
                  <a:lnTo>
                    <a:pt x="138" y="12"/>
                  </a:lnTo>
                  <a:lnTo>
                    <a:pt x="138" y="12"/>
                  </a:lnTo>
                  <a:lnTo>
                    <a:pt x="126" y="14"/>
                  </a:lnTo>
                  <a:lnTo>
                    <a:pt x="120" y="14"/>
                  </a:lnTo>
                  <a:lnTo>
                    <a:pt x="114" y="16"/>
                  </a:lnTo>
                  <a:lnTo>
                    <a:pt x="110" y="18"/>
                  </a:lnTo>
                  <a:lnTo>
                    <a:pt x="108" y="20"/>
                  </a:lnTo>
                  <a:lnTo>
                    <a:pt x="106" y="22"/>
                  </a:lnTo>
                  <a:lnTo>
                    <a:pt x="106" y="24"/>
                  </a:lnTo>
                  <a:lnTo>
                    <a:pt x="106" y="26"/>
                  </a:lnTo>
                  <a:lnTo>
                    <a:pt x="108" y="26"/>
                  </a:lnTo>
                  <a:lnTo>
                    <a:pt x="112" y="28"/>
                  </a:lnTo>
                  <a:lnTo>
                    <a:pt x="114" y="28"/>
                  </a:lnTo>
                  <a:lnTo>
                    <a:pt x="116" y="28"/>
                  </a:lnTo>
                  <a:lnTo>
                    <a:pt x="118" y="28"/>
                  </a:lnTo>
                  <a:lnTo>
                    <a:pt x="120" y="30"/>
                  </a:lnTo>
                  <a:lnTo>
                    <a:pt x="124" y="32"/>
                  </a:lnTo>
                  <a:lnTo>
                    <a:pt x="124" y="34"/>
                  </a:lnTo>
                  <a:lnTo>
                    <a:pt x="124" y="36"/>
                  </a:lnTo>
                  <a:lnTo>
                    <a:pt x="124" y="38"/>
                  </a:lnTo>
                  <a:lnTo>
                    <a:pt x="122" y="36"/>
                  </a:lnTo>
                  <a:lnTo>
                    <a:pt x="118" y="36"/>
                  </a:lnTo>
                  <a:lnTo>
                    <a:pt x="114" y="36"/>
                  </a:lnTo>
                  <a:lnTo>
                    <a:pt x="108" y="36"/>
                  </a:lnTo>
                  <a:lnTo>
                    <a:pt x="106" y="38"/>
                  </a:lnTo>
                  <a:lnTo>
                    <a:pt x="102" y="38"/>
                  </a:lnTo>
                  <a:lnTo>
                    <a:pt x="102" y="38"/>
                  </a:lnTo>
                  <a:lnTo>
                    <a:pt x="98" y="40"/>
                  </a:lnTo>
                  <a:lnTo>
                    <a:pt x="96" y="44"/>
                  </a:lnTo>
                  <a:lnTo>
                    <a:pt x="96" y="48"/>
                  </a:lnTo>
                  <a:lnTo>
                    <a:pt x="96" y="50"/>
                  </a:lnTo>
                  <a:lnTo>
                    <a:pt x="96" y="52"/>
                  </a:lnTo>
                  <a:lnTo>
                    <a:pt x="96" y="54"/>
                  </a:lnTo>
                  <a:lnTo>
                    <a:pt x="90" y="54"/>
                  </a:lnTo>
                  <a:lnTo>
                    <a:pt x="90" y="58"/>
                  </a:lnTo>
                  <a:lnTo>
                    <a:pt x="88" y="60"/>
                  </a:lnTo>
                  <a:lnTo>
                    <a:pt x="84" y="64"/>
                  </a:lnTo>
                  <a:lnTo>
                    <a:pt x="82" y="68"/>
                  </a:lnTo>
                  <a:lnTo>
                    <a:pt x="78" y="70"/>
                  </a:lnTo>
                  <a:lnTo>
                    <a:pt x="76" y="72"/>
                  </a:lnTo>
                  <a:lnTo>
                    <a:pt x="76" y="74"/>
                  </a:lnTo>
                  <a:lnTo>
                    <a:pt x="58" y="84"/>
                  </a:lnTo>
                  <a:lnTo>
                    <a:pt x="46" y="94"/>
                  </a:lnTo>
                  <a:lnTo>
                    <a:pt x="40" y="104"/>
                  </a:lnTo>
                  <a:lnTo>
                    <a:pt x="38" y="112"/>
                  </a:lnTo>
                  <a:lnTo>
                    <a:pt x="38" y="118"/>
                  </a:lnTo>
                  <a:lnTo>
                    <a:pt x="40" y="122"/>
                  </a:lnTo>
                  <a:lnTo>
                    <a:pt x="48" y="126"/>
                  </a:lnTo>
                  <a:lnTo>
                    <a:pt x="44" y="146"/>
                  </a:lnTo>
                  <a:lnTo>
                    <a:pt x="38" y="146"/>
                  </a:lnTo>
                  <a:lnTo>
                    <a:pt x="24" y="146"/>
                  </a:lnTo>
                  <a:lnTo>
                    <a:pt x="22" y="146"/>
                  </a:lnTo>
                  <a:lnTo>
                    <a:pt x="20" y="146"/>
                  </a:lnTo>
                  <a:lnTo>
                    <a:pt x="18" y="148"/>
                  </a:lnTo>
                  <a:lnTo>
                    <a:pt x="16" y="148"/>
                  </a:lnTo>
                  <a:lnTo>
                    <a:pt x="0" y="166"/>
                  </a:lnTo>
                  <a:lnTo>
                    <a:pt x="2" y="168"/>
                  </a:lnTo>
                  <a:lnTo>
                    <a:pt x="2" y="168"/>
                  </a:lnTo>
                  <a:lnTo>
                    <a:pt x="6" y="170"/>
                  </a:lnTo>
                  <a:lnTo>
                    <a:pt x="12" y="170"/>
                  </a:lnTo>
                  <a:lnTo>
                    <a:pt x="18" y="170"/>
                  </a:lnTo>
                  <a:lnTo>
                    <a:pt x="24" y="168"/>
                  </a:lnTo>
                  <a:lnTo>
                    <a:pt x="26" y="168"/>
                  </a:lnTo>
                  <a:lnTo>
                    <a:pt x="28" y="166"/>
                  </a:lnTo>
                  <a:lnTo>
                    <a:pt x="30" y="166"/>
                  </a:lnTo>
                  <a:lnTo>
                    <a:pt x="32" y="166"/>
                  </a:lnTo>
                  <a:lnTo>
                    <a:pt x="36" y="166"/>
                  </a:lnTo>
                  <a:lnTo>
                    <a:pt x="36" y="166"/>
                  </a:lnTo>
                  <a:lnTo>
                    <a:pt x="36" y="166"/>
                  </a:lnTo>
                  <a:lnTo>
                    <a:pt x="36" y="168"/>
                  </a:lnTo>
                  <a:lnTo>
                    <a:pt x="34" y="170"/>
                  </a:lnTo>
                  <a:lnTo>
                    <a:pt x="32" y="176"/>
                  </a:lnTo>
                  <a:lnTo>
                    <a:pt x="28" y="180"/>
                  </a:lnTo>
                  <a:lnTo>
                    <a:pt x="24" y="184"/>
                  </a:lnTo>
                  <a:lnTo>
                    <a:pt x="20" y="188"/>
                  </a:lnTo>
                  <a:lnTo>
                    <a:pt x="16" y="190"/>
                  </a:lnTo>
                  <a:lnTo>
                    <a:pt x="16" y="190"/>
                  </a:lnTo>
                  <a:lnTo>
                    <a:pt x="16" y="192"/>
                  </a:lnTo>
                  <a:lnTo>
                    <a:pt x="16" y="194"/>
                  </a:lnTo>
                  <a:lnTo>
                    <a:pt x="18" y="198"/>
                  </a:lnTo>
                  <a:lnTo>
                    <a:pt x="20" y="202"/>
                  </a:lnTo>
                  <a:lnTo>
                    <a:pt x="24" y="206"/>
                  </a:lnTo>
                  <a:lnTo>
                    <a:pt x="30" y="210"/>
                  </a:lnTo>
                  <a:lnTo>
                    <a:pt x="38" y="214"/>
                  </a:lnTo>
                  <a:lnTo>
                    <a:pt x="40" y="214"/>
                  </a:lnTo>
                  <a:lnTo>
                    <a:pt x="42" y="214"/>
                  </a:lnTo>
                  <a:lnTo>
                    <a:pt x="44" y="214"/>
                  </a:lnTo>
                  <a:lnTo>
                    <a:pt x="46" y="210"/>
                  </a:lnTo>
                  <a:lnTo>
                    <a:pt x="50" y="206"/>
                  </a:lnTo>
                  <a:lnTo>
                    <a:pt x="50" y="206"/>
                  </a:lnTo>
                  <a:lnTo>
                    <a:pt x="50" y="204"/>
                  </a:lnTo>
                  <a:lnTo>
                    <a:pt x="50" y="200"/>
                  </a:lnTo>
                  <a:lnTo>
                    <a:pt x="52" y="196"/>
                  </a:lnTo>
                  <a:lnTo>
                    <a:pt x="54" y="194"/>
                  </a:lnTo>
                  <a:lnTo>
                    <a:pt x="58" y="192"/>
                  </a:lnTo>
                  <a:lnTo>
                    <a:pt x="58" y="194"/>
                  </a:lnTo>
                  <a:lnTo>
                    <a:pt x="56" y="196"/>
                  </a:lnTo>
                  <a:lnTo>
                    <a:pt x="56" y="200"/>
                  </a:lnTo>
                  <a:lnTo>
                    <a:pt x="56" y="204"/>
                  </a:lnTo>
                  <a:lnTo>
                    <a:pt x="58" y="206"/>
                  </a:lnTo>
                  <a:lnTo>
                    <a:pt x="58" y="208"/>
                  </a:lnTo>
                  <a:lnTo>
                    <a:pt x="56" y="210"/>
                  </a:lnTo>
                  <a:lnTo>
                    <a:pt x="56" y="212"/>
                  </a:lnTo>
                  <a:lnTo>
                    <a:pt x="56" y="216"/>
                  </a:lnTo>
                  <a:lnTo>
                    <a:pt x="56" y="220"/>
                  </a:lnTo>
                  <a:lnTo>
                    <a:pt x="56" y="228"/>
                  </a:lnTo>
                  <a:lnTo>
                    <a:pt x="60" y="258"/>
                  </a:lnTo>
                  <a:lnTo>
                    <a:pt x="76" y="308"/>
                  </a:lnTo>
                  <a:lnTo>
                    <a:pt x="92" y="336"/>
                  </a:lnTo>
                  <a:lnTo>
                    <a:pt x="94" y="336"/>
                  </a:lnTo>
                  <a:lnTo>
                    <a:pt x="96" y="340"/>
                  </a:lnTo>
                  <a:lnTo>
                    <a:pt x="98" y="344"/>
                  </a:lnTo>
                  <a:lnTo>
                    <a:pt x="102" y="352"/>
                  </a:lnTo>
                  <a:lnTo>
                    <a:pt x="102" y="352"/>
                  </a:lnTo>
                  <a:lnTo>
                    <a:pt x="104" y="354"/>
                  </a:lnTo>
                  <a:lnTo>
                    <a:pt x="108" y="358"/>
                  </a:lnTo>
                  <a:lnTo>
                    <a:pt x="110" y="362"/>
                  </a:lnTo>
                  <a:lnTo>
                    <a:pt x="112" y="366"/>
                  </a:lnTo>
                  <a:lnTo>
                    <a:pt x="114" y="370"/>
                  </a:lnTo>
                  <a:lnTo>
                    <a:pt x="114" y="370"/>
                  </a:lnTo>
                  <a:lnTo>
                    <a:pt x="116" y="372"/>
                  </a:lnTo>
                  <a:lnTo>
                    <a:pt x="120" y="372"/>
                  </a:lnTo>
                  <a:lnTo>
                    <a:pt x="126" y="372"/>
                  </a:lnTo>
                  <a:lnTo>
                    <a:pt x="130" y="372"/>
                  </a:lnTo>
                  <a:lnTo>
                    <a:pt x="132" y="372"/>
                  </a:lnTo>
                  <a:lnTo>
                    <a:pt x="132" y="370"/>
                  </a:lnTo>
                  <a:lnTo>
                    <a:pt x="132" y="370"/>
                  </a:lnTo>
                  <a:lnTo>
                    <a:pt x="132" y="368"/>
                  </a:lnTo>
                  <a:lnTo>
                    <a:pt x="132" y="368"/>
                  </a:lnTo>
                  <a:lnTo>
                    <a:pt x="132" y="368"/>
                  </a:lnTo>
                  <a:lnTo>
                    <a:pt x="134" y="364"/>
                  </a:lnTo>
                  <a:lnTo>
                    <a:pt x="134" y="362"/>
                  </a:lnTo>
                  <a:lnTo>
                    <a:pt x="138" y="358"/>
                  </a:lnTo>
                  <a:lnTo>
                    <a:pt x="140" y="356"/>
                  </a:lnTo>
                  <a:lnTo>
                    <a:pt x="144" y="354"/>
                  </a:lnTo>
                  <a:lnTo>
                    <a:pt x="144" y="354"/>
                  </a:lnTo>
                  <a:lnTo>
                    <a:pt x="146" y="352"/>
                  </a:lnTo>
                  <a:lnTo>
                    <a:pt x="146" y="348"/>
                  </a:lnTo>
                  <a:lnTo>
                    <a:pt x="150" y="346"/>
                  </a:lnTo>
                  <a:lnTo>
                    <a:pt x="152" y="344"/>
                  </a:lnTo>
                  <a:lnTo>
                    <a:pt x="154" y="342"/>
                  </a:lnTo>
                  <a:lnTo>
                    <a:pt x="156" y="338"/>
                  </a:lnTo>
                  <a:lnTo>
                    <a:pt x="158" y="330"/>
                  </a:lnTo>
                  <a:lnTo>
                    <a:pt x="160" y="318"/>
                  </a:lnTo>
                  <a:lnTo>
                    <a:pt x="158" y="308"/>
                  </a:lnTo>
                  <a:lnTo>
                    <a:pt x="156" y="302"/>
                  </a:lnTo>
                  <a:lnTo>
                    <a:pt x="156" y="296"/>
                  </a:lnTo>
                  <a:lnTo>
                    <a:pt x="156" y="290"/>
                  </a:lnTo>
                  <a:lnTo>
                    <a:pt x="158" y="284"/>
                  </a:lnTo>
                  <a:lnTo>
                    <a:pt x="162" y="280"/>
                  </a:lnTo>
                  <a:lnTo>
                    <a:pt x="166" y="278"/>
                  </a:lnTo>
                  <a:lnTo>
                    <a:pt x="168" y="276"/>
                  </a:lnTo>
                  <a:lnTo>
                    <a:pt x="170" y="276"/>
                  </a:lnTo>
                  <a:lnTo>
                    <a:pt x="174" y="274"/>
                  </a:lnTo>
                  <a:lnTo>
                    <a:pt x="178" y="270"/>
                  </a:lnTo>
                  <a:lnTo>
                    <a:pt x="182" y="268"/>
                  </a:lnTo>
                  <a:lnTo>
                    <a:pt x="184" y="266"/>
                  </a:lnTo>
                  <a:lnTo>
                    <a:pt x="190" y="260"/>
                  </a:lnTo>
                  <a:lnTo>
                    <a:pt x="198" y="252"/>
                  </a:lnTo>
                  <a:lnTo>
                    <a:pt x="208" y="244"/>
                  </a:lnTo>
                  <a:lnTo>
                    <a:pt x="218" y="236"/>
                  </a:lnTo>
                  <a:lnTo>
                    <a:pt x="224" y="232"/>
                  </a:lnTo>
                  <a:lnTo>
                    <a:pt x="226" y="230"/>
                  </a:lnTo>
                  <a:lnTo>
                    <a:pt x="232" y="228"/>
                  </a:lnTo>
                  <a:lnTo>
                    <a:pt x="236" y="222"/>
                  </a:lnTo>
                  <a:lnTo>
                    <a:pt x="242" y="216"/>
                  </a:lnTo>
                  <a:lnTo>
                    <a:pt x="246" y="210"/>
                  </a:lnTo>
                  <a:lnTo>
                    <a:pt x="248" y="202"/>
                  </a:lnTo>
                  <a:lnTo>
                    <a:pt x="248" y="202"/>
                  </a:lnTo>
                  <a:lnTo>
                    <a:pt x="250" y="200"/>
                  </a:lnTo>
                  <a:lnTo>
                    <a:pt x="250" y="198"/>
                  </a:lnTo>
                  <a:lnTo>
                    <a:pt x="254" y="196"/>
                  </a:lnTo>
                  <a:lnTo>
                    <a:pt x="258" y="194"/>
                  </a:lnTo>
                  <a:lnTo>
                    <a:pt x="262" y="194"/>
                  </a:lnTo>
                  <a:lnTo>
                    <a:pt x="270" y="196"/>
                  </a:lnTo>
                  <a:lnTo>
                    <a:pt x="270" y="182"/>
                  </a:lnTo>
                  <a:lnTo>
                    <a:pt x="270" y="182"/>
                  </a:lnTo>
                  <a:lnTo>
                    <a:pt x="270" y="180"/>
                  </a:lnTo>
                  <a:lnTo>
                    <a:pt x="268" y="176"/>
                  </a:lnTo>
                  <a:lnTo>
                    <a:pt x="266" y="176"/>
                  </a:lnTo>
                  <a:lnTo>
                    <a:pt x="266" y="174"/>
                  </a:lnTo>
                  <a:lnTo>
                    <a:pt x="264" y="172"/>
                  </a:lnTo>
                  <a:lnTo>
                    <a:pt x="264" y="168"/>
                  </a:lnTo>
                  <a:lnTo>
                    <a:pt x="264" y="164"/>
                  </a:lnTo>
                  <a:lnTo>
                    <a:pt x="266" y="162"/>
                  </a:lnTo>
                  <a:lnTo>
                    <a:pt x="266" y="160"/>
                  </a:lnTo>
                  <a:lnTo>
                    <a:pt x="266" y="158"/>
                  </a:lnTo>
                  <a:lnTo>
                    <a:pt x="268" y="154"/>
                  </a:lnTo>
                  <a:lnTo>
                    <a:pt x="268" y="152"/>
                  </a:lnTo>
                  <a:lnTo>
                    <a:pt x="270" y="150"/>
                  </a:lnTo>
                  <a:lnTo>
                    <a:pt x="274" y="150"/>
                  </a:lnTo>
                  <a:lnTo>
                    <a:pt x="282" y="150"/>
                  </a:lnTo>
                  <a:lnTo>
                    <a:pt x="288" y="150"/>
                  </a:lnTo>
                  <a:lnTo>
                    <a:pt x="288" y="150"/>
                  </a:lnTo>
                  <a:lnTo>
                    <a:pt x="290" y="150"/>
                  </a:lnTo>
                  <a:lnTo>
                    <a:pt x="290" y="150"/>
                  </a:lnTo>
                  <a:lnTo>
                    <a:pt x="292" y="152"/>
                  </a:lnTo>
                  <a:lnTo>
                    <a:pt x="294" y="156"/>
                  </a:lnTo>
                  <a:lnTo>
                    <a:pt x="294" y="164"/>
                  </a:lnTo>
                  <a:lnTo>
                    <a:pt x="298" y="178"/>
                  </a:lnTo>
                  <a:lnTo>
                    <a:pt x="300" y="176"/>
                  </a:lnTo>
                  <a:lnTo>
                    <a:pt x="300" y="176"/>
                  </a:lnTo>
                  <a:lnTo>
                    <a:pt x="302" y="174"/>
                  </a:lnTo>
                  <a:lnTo>
                    <a:pt x="304" y="170"/>
                  </a:lnTo>
                  <a:lnTo>
                    <a:pt x="304" y="168"/>
                  </a:lnTo>
                  <a:lnTo>
                    <a:pt x="306" y="164"/>
                  </a:lnTo>
                  <a:lnTo>
                    <a:pt x="308" y="162"/>
                  </a:lnTo>
                  <a:lnTo>
                    <a:pt x="308" y="162"/>
                  </a:lnTo>
                  <a:lnTo>
                    <a:pt x="310" y="162"/>
                  </a:lnTo>
                  <a:lnTo>
                    <a:pt x="312" y="164"/>
                  </a:lnTo>
                  <a:lnTo>
                    <a:pt x="312" y="168"/>
                  </a:lnTo>
                  <a:lnTo>
                    <a:pt x="314" y="176"/>
                  </a:lnTo>
                  <a:lnTo>
                    <a:pt x="316" y="184"/>
                  </a:lnTo>
                  <a:lnTo>
                    <a:pt x="316" y="184"/>
                  </a:lnTo>
                  <a:lnTo>
                    <a:pt x="316" y="182"/>
                  </a:lnTo>
                  <a:lnTo>
                    <a:pt x="318" y="182"/>
                  </a:lnTo>
                  <a:lnTo>
                    <a:pt x="320" y="182"/>
                  </a:lnTo>
                  <a:lnTo>
                    <a:pt x="320" y="184"/>
                  </a:lnTo>
                  <a:lnTo>
                    <a:pt x="320" y="184"/>
                  </a:lnTo>
                  <a:lnTo>
                    <a:pt x="322" y="184"/>
                  </a:lnTo>
                  <a:lnTo>
                    <a:pt x="324" y="184"/>
                  </a:lnTo>
                  <a:lnTo>
                    <a:pt x="324" y="184"/>
                  </a:lnTo>
                  <a:lnTo>
                    <a:pt x="324" y="182"/>
                  </a:lnTo>
                  <a:lnTo>
                    <a:pt x="324" y="178"/>
                  </a:lnTo>
                  <a:lnTo>
                    <a:pt x="322" y="174"/>
                  </a:lnTo>
                  <a:lnTo>
                    <a:pt x="322" y="170"/>
                  </a:lnTo>
                  <a:lnTo>
                    <a:pt x="322" y="168"/>
                  </a:lnTo>
                  <a:lnTo>
                    <a:pt x="322" y="168"/>
                  </a:lnTo>
                  <a:lnTo>
                    <a:pt x="324" y="168"/>
                  </a:lnTo>
                  <a:lnTo>
                    <a:pt x="328" y="170"/>
                  </a:lnTo>
                  <a:lnTo>
                    <a:pt x="330" y="172"/>
                  </a:lnTo>
                  <a:lnTo>
                    <a:pt x="332" y="172"/>
                  </a:lnTo>
                  <a:lnTo>
                    <a:pt x="334" y="170"/>
                  </a:lnTo>
                  <a:lnTo>
                    <a:pt x="336" y="168"/>
                  </a:lnTo>
                  <a:lnTo>
                    <a:pt x="338" y="166"/>
                  </a:lnTo>
                  <a:lnTo>
                    <a:pt x="340" y="164"/>
                  </a:lnTo>
                  <a:lnTo>
                    <a:pt x="342" y="164"/>
                  </a:lnTo>
                  <a:lnTo>
                    <a:pt x="344" y="160"/>
                  </a:lnTo>
                  <a:lnTo>
                    <a:pt x="344" y="156"/>
                  </a:lnTo>
                  <a:lnTo>
                    <a:pt x="346" y="152"/>
                  </a:lnTo>
                  <a:lnTo>
                    <a:pt x="348" y="146"/>
                  </a:lnTo>
                  <a:lnTo>
                    <a:pt x="350" y="142"/>
                  </a:lnTo>
                  <a:lnTo>
                    <a:pt x="354" y="140"/>
                  </a:lnTo>
                  <a:lnTo>
                    <a:pt x="358" y="138"/>
                  </a:lnTo>
                  <a:lnTo>
                    <a:pt x="368" y="134"/>
                  </a:lnTo>
                  <a:lnTo>
                    <a:pt x="370" y="130"/>
                  </a:lnTo>
                  <a:lnTo>
                    <a:pt x="370" y="128"/>
                  </a:lnTo>
                  <a:lnTo>
                    <a:pt x="372" y="126"/>
                  </a:lnTo>
                  <a:lnTo>
                    <a:pt x="374" y="124"/>
                  </a:lnTo>
                  <a:lnTo>
                    <a:pt x="374" y="120"/>
                  </a:lnTo>
                  <a:lnTo>
                    <a:pt x="376" y="116"/>
                  </a:lnTo>
                  <a:lnTo>
                    <a:pt x="378" y="114"/>
                  </a:lnTo>
                  <a:lnTo>
                    <a:pt x="378" y="110"/>
                  </a:lnTo>
                  <a:lnTo>
                    <a:pt x="378" y="108"/>
                  </a:lnTo>
                  <a:lnTo>
                    <a:pt x="376" y="108"/>
                  </a:lnTo>
                  <a:lnTo>
                    <a:pt x="366" y="110"/>
                  </a:lnTo>
                  <a:lnTo>
                    <a:pt x="354" y="112"/>
                  </a:lnTo>
                  <a:lnTo>
                    <a:pt x="344" y="114"/>
                  </a:lnTo>
                  <a:lnTo>
                    <a:pt x="330" y="112"/>
                  </a:lnTo>
                  <a:lnTo>
                    <a:pt x="330" y="112"/>
                  </a:lnTo>
                  <a:lnTo>
                    <a:pt x="328" y="116"/>
                  </a:lnTo>
                  <a:lnTo>
                    <a:pt x="326" y="120"/>
                  </a:lnTo>
                  <a:lnTo>
                    <a:pt x="324" y="124"/>
                  </a:lnTo>
                  <a:lnTo>
                    <a:pt x="322" y="130"/>
                  </a:lnTo>
                  <a:lnTo>
                    <a:pt x="320" y="134"/>
                  </a:lnTo>
                  <a:lnTo>
                    <a:pt x="318" y="136"/>
                  </a:lnTo>
                  <a:lnTo>
                    <a:pt x="316" y="138"/>
                  </a:lnTo>
                  <a:lnTo>
                    <a:pt x="314" y="138"/>
                  </a:lnTo>
                  <a:lnTo>
                    <a:pt x="310" y="138"/>
                  </a:lnTo>
                  <a:lnTo>
                    <a:pt x="306" y="136"/>
                  </a:lnTo>
                  <a:lnTo>
                    <a:pt x="302" y="136"/>
                  </a:lnTo>
                  <a:lnTo>
                    <a:pt x="298" y="136"/>
                  </a:lnTo>
                  <a:lnTo>
                    <a:pt x="294" y="138"/>
                  </a:lnTo>
                  <a:lnTo>
                    <a:pt x="290" y="136"/>
                  </a:lnTo>
                  <a:lnTo>
                    <a:pt x="284" y="136"/>
                  </a:lnTo>
                  <a:lnTo>
                    <a:pt x="282" y="136"/>
                  </a:lnTo>
                  <a:lnTo>
                    <a:pt x="280" y="136"/>
                  </a:lnTo>
                  <a:lnTo>
                    <a:pt x="264" y="13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48" name="Freeform 208">
              <a:extLst>
                <a:ext uri="{FF2B5EF4-FFF2-40B4-BE49-F238E27FC236}">
                  <a16:creationId xmlns:a16="http://schemas.microsoft.com/office/drawing/2014/main" id="{25E2CBA9-4720-41FD-AE93-41969356961F}"/>
                </a:ext>
              </a:extLst>
            </p:cNvPr>
            <p:cNvSpPr>
              <a:spLocks noChangeArrowheads="1"/>
            </p:cNvSpPr>
            <p:nvPr/>
          </p:nvSpPr>
          <p:spPr bwMode="auto">
            <a:xfrm>
              <a:off x="992" y="1220"/>
              <a:ext cx="196" cy="136"/>
            </a:xfrm>
            <a:custGeom>
              <a:avLst/>
              <a:gdLst>
                <a:gd name="T0" fmla="*/ 194 w 196"/>
                <a:gd name="T1" fmla="*/ 36 h 136"/>
                <a:gd name="T2" fmla="*/ 184 w 196"/>
                <a:gd name="T3" fmla="*/ 36 h 136"/>
                <a:gd name="T4" fmla="*/ 166 w 196"/>
                <a:gd name="T5" fmla="*/ 38 h 136"/>
                <a:gd name="T6" fmla="*/ 162 w 196"/>
                <a:gd name="T7" fmla="*/ 40 h 136"/>
                <a:gd name="T8" fmla="*/ 156 w 196"/>
                <a:gd name="T9" fmla="*/ 44 h 136"/>
                <a:gd name="T10" fmla="*/ 154 w 196"/>
                <a:gd name="T11" fmla="*/ 50 h 136"/>
                <a:gd name="T12" fmla="*/ 134 w 196"/>
                <a:gd name="T13" fmla="*/ 66 h 136"/>
                <a:gd name="T14" fmla="*/ 132 w 196"/>
                <a:gd name="T15" fmla="*/ 66 h 136"/>
                <a:gd name="T16" fmla="*/ 128 w 196"/>
                <a:gd name="T17" fmla="*/ 66 h 136"/>
                <a:gd name="T18" fmla="*/ 122 w 196"/>
                <a:gd name="T19" fmla="*/ 72 h 136"/>
                <a:gd name="T20" fmla="*/ 122 w 196"/>
                <a:gd name="T21" fmla="*/ 84 h 136"/>
                <a:gd name="T22" fmla="*/ 102 w 196"/>
                <a:gd name="T23" fmla="*/ 102 h 136"/>
                <a:gd name="T24" fmla="*/ 94 w 196"/>
                <a:gd name="T25" fmla="*/ 102 h 136"/>
                <a:gd name="T26" fmla="*/ 84 w 196"/>
                <a:gd name="T27" fmla="*/ 104 h 136"/>
                <a:gd name="T28" fmla="*/ 74 w 196"/>
                <a:gd name="T29" fmla="*/ 110 h 136"/>
                <a:gd name="T30" fmla="*/ 68 w 196"/>
                <a:gd name="T31" fmla="*/ 118 h 136"/>
                <a:gd name="T32" fmla="*/ 60 w 196"/>
                <a:gd name="T33" fmla="*/ 124 h 136"/>
                <a:gd name="T34" fmla="*/ 56 w 196"/>
                <a:gd name="T35" fmla="*/ 128 h 136"/>
                <a:gd name="T36" fmla="*/ 52 w 196"/>
                <a:gd name="T37" fmla="*/ 130 h 136"/>
                <a:gd name="T38" fmla="*/ 32 w 196"/>
                <a:gd name="T39" fmla="*/ 136 h 136"/>
                <a:gd name="T40" fmla="*/ 12 w 196"/>
                <a:gd name="T41" fmla="*/ 132 h 136"/>
                <a:gd name="T42" fmla="*/ 0 w 196"/>
                <a:gd name="T43" fmla="*/ 80 h 136"/>
                <a:gd name="T44" fmla="*/ 12 w 196"/>
                <a:gd name="T45" fmla="*/ 42 h 136"/>
                <a:gd name="T46" fmla="*/ 32 w 196"/>
                <a:gd name="T47" fmla="*/ 32 h 136"/>
                <a:gd name="T48" fmla="*/ 38 w 196"/>
                <a:gd name="T49" fmla="*/ 30 h 136"/>
                <a:gd name="T50" fmla="*/ 48 w 196"/>
                <a:gd name="T51" fmla="*/ 24 h 136"/>
                <a:gd name="T52" fmla="*/ 56 w 196"/>
                <a:gd name="T53" fmla="*/ 14 h 136"/>
                <a:gd name="T54" fmla="*/ 60 w 196"/>
                <a:gd name="T55" fmla="*/ 8 h 136"/>
                <a:gd name="T56" fmla="*/ 66 w 196"/>
                <a:gd name="T57" fmla="*/ 10 h 136"/>
                <a:gd name="T58" fmla="*/ 74 w 196"/>
                <a:gd name="T59" fmla="*/ 10 h 136"/>
                <a:gd name="T60" fmla="*/ 92 w 196"/>
                <a:gd name="T61" fmla="*/ 12 h 136"/>
                <a:gd name="T62" fmla="*/ 122 w 196"/>
                <a:gd name="T63" fmla="*/ 2 h 136"/>
                <a:gd name="T64" fmla="*/ 140 w 196"/>
                <a:gd name="T65" fmla="*/ 8 h 136"/>
                <a:gd name="T66" fmla="*/ 142 w 196"/>
                <a:gd name="T67" fmla="*/ 12 h 136"/>
                <a:gd name="T68" fmla="*/ 150 w 196"/>
                <a:gd name="T69" fmla="*/ 16 h 136"/>
                <a:gd name="T70" fmla="*/ 158 w 196"/>
                <a:gd name="T71" fmla="*/ 20 h 136"/>
                <a:gd name="T72" fmla="*/ 194 w 196"/>
                <a:gd name="T73" fmla="*/ 20 h 136"/>
                <a:gd name="T74" fmla="*/ 194 w 196"/>
                <a:gd name="T75" fmla="*/ 24 h 136"/>
                <a:gd name="T76" fmla="*/ 196 w 196"/>
                <a:gd name="T77" fmla="*/ 34 h 1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96"/>
                <a:gd name="T118" fmla="*/ 0 h 136"/>
                <a:gd name="T119" fmla="*/ 196 w 196"/>
                <a:gd name="T120" fmla="*/ 136 h 1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96" h="136">
                  <a:moveTo>
                    <a:pt x="196" y="36"/>
                  </a:moveTo>
                  <a:lnTo>
                    <a:pt x="194" y="36"/>
                  </a:lnTo>
                  <a:lnTo>
                    <a:pt x="190" y="36"/>
                  </a:lnTo>
                  <a:lnTo>
                    <a:pt x="184" y="36"/>
                  </a:lnTo>
                  <a:lnTo>
                    <a:pt x="176" y="36"/>
                  </a:lnTo>
                  <a:lnTo>
                    <a:pt x="166" y="38"/>
                  </a:lnTo>
                  <a:lnTo>
                    <a:pt x="166" y="38"/>
                  </a:lnTo>
                  <a:lnTo>
                    <a:pt x="162" y="40"/>
                  </a:lnTo>
                  <a:lnTo>
                    <a:pt x="160" y="42"/>
                  </a:lnTo>
                  <a:lnTo>
                    <a:pt x="156" y="44"/>
                  </a:lnTo>
                  <a:lnTo>
                    <a:pt x="154" y="46"/>
                  </a:lnTo>
                  <a:lnTo>
                    <a:pt x="154" y="50"/>
                  </a:lnTo>
                  <a:lnTo>
                    <a:pt x="138" y="56"/>
                  </a:lnTo>
                  <a:lnTo>
                    <a:pt x="134" y="66"/>
                  </a:lnTo>
                  <a:lnTo>
                    <a:pt x="134" y="66"/>
                  </a:lnTo>
                  <a:lnTo>
                    <a:pt x="132" y="66"/>
                  </a:lnTo>
                  <a:lnTo>
                    <a:pt x="130" y="66"/>
                  </a:lnTo>
                  <a:lnTo>
                    <a:pt x="128" y="66"/>
                  </a:lnTo>
                  <a:lnTo>
                    <a:pt x="124" y="68"/>
                  </a:lnTo>
                  <a:lnTo>
                    <a:pt x="122" y="72"/>
                  </a:lnTo>
                  <a:lnTo>
                    <a:pt x="122" y="76"/>
                  </a:lnTo>
                  <a:lnTo>
                    <a:pt x="122" y="84"/>
                  </a:lnTo>
                  <a:lnTo>
                    <a:pt x="104" y="102"/>
                  </a:lnTo>
                  <a:lnTo>
                    <a:pt x="102" y="102"/>
                  </a:lnTo>
                  <a:lnTo>
                    <a:pt x="98" y="102"/>
                  </a:lnTo>
                  <a:lnTo>
                    <a:pt x="94" y="102"/>
                  </a:lnTo>
                  <a:lnTo>
                    <a:pt x="88" y="104"/>
                  </a:lnTo>
                  <a:lnTo>
                    <a:pt x="84" y="104"/>
                  </a:lnTo>
                  <a:lnTo>
                    <a:pt x="78" y="108"/>
                  </a:lnTo>
                  <a:lnTo>
                    <a:pt x="74" y="110"/>
                  </a:lnTo>
                  <a:lnTo>
                    <a:pt x="72" y="114"/>
                  </a:lnTo>
                  <a:lnTo>
                    <a:pt x="68" y="118"/>
                  </a:lnTo>
                  <a:lnTo>
                    <a:pt x="64" y="122"/>
                  </a:lnTo>
                  <a:lnTo>
                    <a:pt x="60" y="124"/>
                  </a:lnTo>
                  <a:lnTo>
                    <a:pt x="58" y="128"/>
                  </a:lnTo>
                  <a:lnTo>
                    <a:pt x="56" y="128"/>
                  </a:lnTo>
                  <a:lnTo>
                    <a:pt x="54" y="130"/>
                  </a:lnTo>
                  <a:lnTo>
                    <a:pt x="52" y="130"/>
                  </a:lnTo>
                  <a:lnTo>
                    <a:pt x="44" y="134"/>
                  </a:lnTo>
                  <a:lnTo>
                    <a:pt x="32" y="136"/>
                  </a:lnTo>
                  <a:lnTo>
                    <a:pt x="20" y="134"/>
                  </a:lnTo>
                  <a:lnTo>
                    <a:pt x="12" y="132"/>
                  </a:lnTo>
                  <a:lnTo>
                    <a:pt x="2" y="110"/>
                  </a:lnTo>
                  <a:lnTo>
                    <a:pt x="0" y="80"/>
                  </a:lnTo>
                  <a:lnTo>
                    <a:pt x="10" y="64"/>
                  </a:lnTo>
                  <a:lnTo>
                    <a:pt x="12" y="42"/>
                  </a:lnTo>
                  <a:lnTo>
                    <a:pt x="28" y="42"/>
                  </a:lnTo>
                  <a:lnTo>
                    <a:pt x="32" y="32"/>
                  </a:lnTo>
                  <a:lnTo>
                    <a:pt x="34" y="32"/>
                  </a:lnTo>
                  <a:lnTo>
                    <a:pt x="38" y="30"/>
                  </a:lnTo>
                  <a:lnTo>
                    <a:pt x="42" y="28"/>
                  </a:lnTo>
                  <a:lnTo>
                    <a:pt x="48" y="24"/>
                  </a:lnTo>
                  <a:lnTo>
                    <a:pt x="52" y="20"/>
                  </a:lnTo>
                  <a:lnTo>
                    <a:pt x="56" y="14"/>
                  </a:lnTo>
                  <a:lnTo>
                    <a:pt x="58" y="8"/>
                  </a:lnTo>
                  <a:lnTo>
                    <a:pt x="60" y="8"/>
                  </a:lnTo>
                  <a:lnTo>
                    <a:pt x="62" y="10"/>
                  </a:lnTo>
                  <a:lnTo>
                    <a:pt x="66" y="10"/>
                  </a:lnTo>
                  <a:lnTo>
                    <a:pt x="70" y="10"/>
                  </a:lnTo>
                  <a:lnTo>
                    <a:pt x="74" y="10"/>
                  </a:lnTo>
                  <a:lnTo>
                    <a:pt x="80" y="10"/>
                  </a:lnTo>
                  <a:lnTo>
                    <a:pt x="92" y="12"/>
                  </a:lnTo>
                  <a:lnTo>
                    <a:pt x="108" y="10"/>
                  </a:lnTo>
                  <a:lnTo>
                    <a:pt x="122" y="2"/>
                  </a:lnTo>
                  <a:lnTo>
                    <a:pt x="132" y="0"/>
                  </a:lnTo>
                  <a:lnTo>
                    <a:pt x="140" y="8"/>
                  </a:lnTo>
                  <a:lnTo>
                    <a:pt x="140" y="10"/>
                  </a:lnTo>
                  <a:lnTo>
                    <a:pt x="142" y="12"/>
                  </a:lnTo>
                  <a:lnTo>
                    <a:pt x="146" y="14"/>
                  </a:lnTo>
                  <a:lnTo>
                    <a:pt x="150" y="16"/>
                  </a:lnTo>
                  <a:lnTo>
                    <a:pt x="154" y="18"/>
                  </a:lnTo>
                  <a:lnTo>
                    <a:pt x="158" y="20"/>
                  </a:lnTo>
                  <a:lnTo>
                    <a:pt x="162" y="20"/>
                  </a:lnTo>
                  <a:lnTo>
                    <a:pt x="194" y="20"/>
                  </a:lnTo>
                  <a:lnTo>
                    <a:pt x="194" y="22"/>
                  </a:lnTo>
                  <a:lnTo>
                    <a:pt x="194" y="24"/>
                  </a:lnTo>
                  <a:lnTo>
                    <a:pt x="194" y="30"/>
                  </a:lnTo>
                  <a:lnTo>
                    <a:pt x="196" y="34"/>
                  </a:lnTo>
                  <a:lnTo>
                    <a:pt x="196" y="3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49" name="Freeform 209">
              <a:extLst>
                <a:ext uri="{FF2B5EF4-FFF2-40B4-BE49-F238E27FC236}">
                  <a16:creationId xmlns:a16="http://schemas.microsoft.com/office/drawing/2014/main" id="{54848963-90AD-42A8-9E04-3FC1BBCF9B92}"/>
                </a:ext>
              </a:extLst>
            </p:cNvPr>
            <p:cNvSpPr>
              <a:spLocks noChangeArrowheads="1"/>
            </p:cNvSpPr>
            <p:nvPr/>
          </p:nvSpPr>
          <p:spPr bwMode="auto">
            <a:xfrm>
              <a:off x="1784" y="1094"/>
              <a:ext cx="116" cy="172"/>
            </a:xfrm>
            <a:custGeom>
              <a:avLst/>
              <a:gdLst>
                <a:gd name="T0" fmla="*/ 112 w 116"/>
                <a:gd name="T1" fmla="*/ 4 h 172"/>
                <a:gd name="T2" fmla="*/ 94 w 116"/>
                <a:gd name="T3" fmla="*/ 20 h 172"/>
                <a:gd name="T4" fmla="*/ 76 w 116"/>
                <a:gd name="T5" fmla="*/ 34 h 172"/>
                <a:gd name="T6" fmla="*/ 66 w 116"/>
                <a:gd name="T7" fmla="*/ 42 h 172"/>
                <a:gd name="T8" fmla="*/ 58 w 116"/>
                <a:gd name="T9" fmla="*/ 48 h 172"/>
                <a:gd name="T10" fmla="*/ 54 w 116"/>
                <a:gd name="T11" fmla="*/ 50 h 172"/>
                <a:gd name="T12" fmla="*/ 18 w 116"/>
                <a:gd name="T13" fmla="*/ 46 h 172"/>
                <a:gd name="T14" fmla="*/ 16 w 116"/>
                <a:gd name="T15" fmla="*/ 52 h 172"/>
                <a:gd name="T16" fmla="*/ 18 w 116"/>
                <a:gd name="T17" fmla="*/ 60 h 172"/>
                <a:gd name="T18" fmla="*/ 18 w 116"/>
                <a:gd name="T19" fmla="*/ 64 h 172"/>
                <a:gd name="T20" fmla="*/ 18 w 116"/>
                <a:gd name="T21" fmla="*/ 70 h 172"/>
                <a:gd name="T22" fmla="*/ 10 w 116"/>
                <a:gd name="T23" fmla="*/ 72 h 172"/>
                <a:gd name="T24" fmla="*/ 4 w 116"/>
                <a:gd name="T25" fmla="*/ 70 h 172"/>
                <a:gd name="T26" fmla="*/ 0 w 116"/>
                <a:gd name="T27" fmla="*/ 70 h 172"/>
                <a:gd name="T28" fmla="*/ 12 w 116"/>
                <a:gd name="T29" fmla="*/ 90 h 172"/>
                <a:gd name="T30" fmla="*/ 16 w 116"/>
                <a:gd name="T31" fmla="*/ 112 h 172"/>
                <a:gd name="T32" fmla="*/ 20 w 116"/>
                <a:gd name="T33" fmla="*/ 114 h 172"/>
                <a:gd name="T34" fmla="*/ 26 w 116"/>
                <a:gd name="T35" fmla="*/ 120 h 172"/>
                <a:gd name="T36" fmla="*/ 34 w 116"/>
                <a:gd name="T37" fmla="*/ 124 h 172"/>
                <a:gd name="T38" fmla="*/ 40 w 116"/>
                <a:gd name="T39" fmla="*/ 128 h 172"/>
                <a:gd name="T40" fmla="*/ 42 w 116"/>
                <a:gd name="T41" fmla="*/ 132 h 172"/>
                <a:gd name="T42" fmla="*/ 42 w 116"/>
                <a:gd name="T43" fmla="*/ 134 h 172"/>
                <a:gd name="T44" fmla="*/ 42 w 116"/>
                <a:gd name="T45" fmla="*/ 140 h 172"/>
                <a:gd name="T46" fmla="*/ 40 w 116"/>
                <a:gd name="T47" fmla="*/ 156 h 172"/>
                <a:gd name="T48" fmla="*/ 42 w 116"/>
                <a:gd name="T49" fmla="*/ 164 h 172"/>
                <a:gd name="T50" fmla="*/ 48 w 116"/>
                <a:gd name="T51" fmla="*/ 170 h 172"/>
                <a:gd name="T52" fmla="*/ 56 w 116"/>
                <a:gd name="T53" fmla="*/ 172 h 172"/>
                <a:gd name="T54" fmla="*/ 64 w 116"/>
                <a:gd name="T55" fmla="*/ 172 h 172"/>
                <a:gd name="T56" fmla="*/ 72 w 116"/>
                <a:gd name="T57" fmla="*/ 166 h 172"/>
                <a:gd name="T58" fmla="*/ 76 w 116"/>
                <a:gd name="T59" fmla="*/ 160 h 172"/>
                <a:gd name="T60" fmla="*/ 78 w 116"/>
                <a:gd name="T61" fmla="*/ 136 h 172"/>
                <a:gd name="T62" fmla="*/ 76 w 116"/>
                <a:gd name="T63" fmla="*/ 120 h 172"/>
                <a:gd name="T64" fmla="*/ 70 w 116"/>
                <a:gd name="T65" fmla="*/ 112 h 172"/>
                <a:gd name="T66" fmla="*/ 66 w 116"/>
                <a:gd name="T67" fmla="*/ 108 h 172"/>
                <a:gd name="T68" fmla="*/ 62 w 116"/>
                <a:gd name="T69" fmla="*/ 106 h 172"/>
                <a:gd name="T70" fmla="*/ 54 w 116"/>
                <a:gd name="T71" fmla="*/ 96 h 172"/>
                <a:gd name="T72" fmla="*/ 54 w 116"/>
                <a:gd name="T73" fmla="*/ 90 h 172"/>
                <a:gd name="T74" fmla="*/ 56 w 116"/>
                <a:gd name="T75" fmla="*/ 86 h 172"/>
                <a:gd name="T76" fmla="*/ 58 w 116"/>
                <a:gd name="T77" fmla="*/ 84 h 172"/>
                <a:gd name="T78" fmla="*/ 60 w 116"/>
                <a:gd name="T79" fmla="*/ 84 h 172"/>
                <a:gd name="T80" fmla="*/ 86 w 116"/>
                <a:gd name="T81" fmla="*/ 56 h 172"/>
                <a:gd name="T82" fmla="*/ 98 w 116"/>
                <a:gd name="T83" fmla="*/ 42 h 172"/>
                <a:gd name="T84" fmla="*/ 110 w 116"/>
                <a:gd name="T85" fmla="*/ 20 h 172"/>
                <a:gd name="T86" fmla="*/ 114 w 116"/>
                <a:gd name="T87" fmla="*/ 8 h 17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6"/>
                <a:gd name="T133" fmla="*/ 0 h 172"/>
                <a:gd name="T134" fmla="*/ 116 w 116"/>
                <a:gd name="T135" fmla="*/ 172 h 17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6" h="172">
                  <a:moveTo>
                    <a:pt x="116" y="0"/>
                  </a:moveTo>
                  <a:lnTo>
                    <a:pt x="112" y="4"/>
                  </a:lnTo>
                  <a:lnTo>
                    <a:pt x="104" y="10"/>
                  </a:lnTo>
                  <a:lnTo>
                    <a:pt x="94" y="20"/>
                  </a:lnTo>
                  <a:lnTo>
                    <a:pt x="84" y="28"/>
                  </a:lnTo>
                  <a:lnTo>
                    <a:pt x="76" y="34"/>
                  </a:lnTo>
                  <a:lnTo>
                    <a:pt x="70" y="38"/>
                  </a:lnTo>
                  <a:lnTo>
                    <a:pt x="66" y="42"/>
                  </a:lnTo>
                  <a:lnTo>
                    <a:pt x="62" y="46"/>
                  </a:lnTo>
                  <a:lnTo>
                    <a:pt x="58" y="48"/>
                  </a:lnTo>
                  <a:lnTo>
                    <a:pt x="54" y="48"/>
                  </a:lnTo>
                  <a:lnTo>
                    <a:pt x="54" y="50"/>
                  </a:lnTo>
                  <a:lnTo>
                    <a:pt x="22" y="46"/>
                  </a:lnTo>
                  <a:lnTo>
                    <a:pt x="18" y="46"/>
                  </a:lnTo>
                  <a:lnTo>
                    <a:pt x="18" y="48"/>
                  </a:lnTo>
                  <a:lnTo>
                    <a:pt x="16" y="52"/>
                  </a:lnTo>
                  <a:lnTo>
                    <a:pt x="16" y="56"/>
                  </a:lnTo>
                  <a:lnTo>
                    <a:pt x="18" y="60"/>
                  </a:lnTo>
                  <a:lnTo>
                    <a:pt x="18" y="62"/>
                  </a:lnTo>
                  <a:lnTo>
                    <a:pt x="18" y="64"/>
                  </a:lnTo>
                  <a:lnTo>
                    <a:pt x="20" y="66"/>
                  </a:lnTo>
                  <a:lnTo>
                    <a:pt x="18" y="70"/>
                  </a:lnTo>
                  <a:lnTo>
                    <a:pt x="14" y="72"/>
                  </a:lnTo>
                  <a:lnTo>
                    <a:pt x="10" y="72"/>
                  </a:lnTo>
                  <a:lnTo>
                    <a:pt x="8" y="72"/>
                  </a:lnTo>
                  <a:lnTo>
                    <a:pt x="4" y="70"/>
                  </a:lnTo>
                  <a:lnTo>
                    <a:pt x="2" y="70"/>
                  </a:lnTo>
                  <a:lnTo>
                    <a:pt x="0" y="70"/>
                  </a:lnTo>
                  <a:lnTo>
                    <a:pt x="0" y="92"/>
                  </a:lnTo>
                  <a:lnTo>
                    <a:pt x="12" y="90"/>
                  </a:lnTo>
                  <a:lnTo>
                    <a:pt x="22" y="98"/>
                  </a:lnTo>
                  <a:lnTo>
                    <a:pt x="16" y="112"/>
                  </a:lnTo>
                  <a:lnTo>
                    <a:pt x="18" y="112"/>
                  </a:lnTo>
                  <a:lnTo>
                    <a:pt x="20" y="114"/>
                  </a:lnTo>
                  <a:lnTo>
                    <a:pt x="22" y="116"/>
                  </a:lnTo>
                  <a:lnTo>
                    <a:pt x="26" y="120"/>
                  </a:lnTo>
                  <a:lnTo>
                    <a:pt x="30" y="122"/>
                  </a:lnTo>
                  <a:lnTo>
                    <a:pt x="34" y="124"/>
                  </a:lnTo>
                  <a:lnTo>
                    <a:pt x="36" y="126"/>
                  </a:lnTo>
                  <a:lnTo>
                    <a:pt x="40" y="128"/>
                  </a:lnTo>
                  <a:lnTo>
                    <a:pt x="42" y="130"/>
                  </a:lnTo>
                  <a:lnTo>
                    <a:pt x="42" y="132"/>
                  </a:lnTo>
                  <a:lnTo>
                    <a:pt x="42" y="134"/>
                  </a:lnTo>
                  <a:lnTo>
                    <a:pt x="42" y="134"/>
                  </a:lnTo>
                  <a:lnTo>
                    <a:pt x="42" y="136"/>
                  </a:lnTo>
                  <a:lnTo>
                    <a:pt x="42" y="140"/>
                  </a:lnTo>
                  <a:lnTo>
                    <a:pt x="42" y="148"/>
                  </a:lnTo>
                  <a:lnTo>
                    <a:pt x="40" y="156"/>
                  </a:lnTo>
                  <a:lnTo>
                    <a:pt x="40" y="160"/>
                  </a:lnTo>
                  <a:lnTo>
                    <a:pt x="42" y="164"/>
                  </a:lnTo>
                  <a:lnTo>
                    <a:pt x="46" y="168"/>
                  </a:lnTo>
                  <a:lnTo>
                    <a:pt x="48" y="170"/>
                  </a:lnTo>
                  <a:lnTo>
                    <a:pt x="52" y="170"/>
                  </a:lnTo>
                  <a:lnTo>
                    <a:pt x="56" y="172"/>
                  </a:lnTo>
                  <a:lnTo>
                    <a:pt x="60" y="172"/>
                  </a:lnTo>
                  <a:lnTo>
                    <a:pt x="64" y="172"/>
                  </a:lnTo>
                  <a:lnTo>
                    <a:pt x="68" y="168"/>
                  </a:lnTo>
                  <a:lnTo>
                    <a:pt x="72" y="166"/>
                  </a:lnTo>
                  <a:lnTo>
                    <a:pt x="74" y="162"/>
                  </a:lnTo>
                  <a:lnTo>
                    <a:pt x="76" y="160"/>
                  </a:lnTo>
                  <a:lnTo>
                    <a:pt x="76" y="160"/>
                  </a:lnTo>
                  <a:lnTo>
                    <a:pt x="78" y="136"/>
                  </a:lnTo>
                  <a:lnTo>
                    <a:pt x="78" y="128"/>
                  </a:lnTo>
                  <a:lnTo>
                    <a:pt x="76" y="120"/>
                  </a:lnTo>
                  <a:lnTo>
                    <a:pt x="74" y="116"/>
                  </a:lnTo>
                  <a:lnTo>
                    <a:pt x="70" y="112"/>
                  </a:lnTo>
                  <a:lnTo>
                    <a:pt x="68" y="108"/>
                  </a:lnTo>
                  <a:lnTo>
                    <a:pt x="66" y="108"/>
                  </a:lnTo>
                  <a:lnTo>
                    <a:pt x="64" y="106"/>
                  </a:lnTo>
                  <a:lnTo>
                    <a:pt x="62" y="106"/>
                  </a:lnTo>
                  <a:lnTo>
                    <a:pt x="58" y="100"/>
                  </a:lnTo>
                  <a:lnTo>
                    <a:pt x="54" y="96"/>
                  </a:lnTo>
                  <a:lnTo>
                    <a:pt x="54" y="92"/>
                  </a:lnTo>
                  <a:lnTo>
                    <a:pt x="54" y="90"/>
                  </a:lnTo>
                  <a:lnTo>
                    <a:pt x="54" y="88"/>
                  </a:lnTo>
                  <a:lnTo>
                    <a:pt x="56" y="86"/>
                  </a:lnTo>
                  <a:lnTo>
                    <a:pt x="58" y="86"/>
                  </a:lnTo>
                  <a:lnTo>
                    <a:pt x="58" y="84"/>
                  </a:lnTo>
                  <a:lnTo>
                    <a:pt x="60" y="84"/>
                  </a:lnTo>
                  <a:lnTo>
                    <a:pt x="60" y="84"/>
                  </a:lnTo>
                  <a:lnTo>
                    <a:pt x="74" y="70"/>
                  </a:lnTo>
                  <a:lnTo>
                    <a:pt x="86" y="56"/>
                  </a:lnTo>
                  <a:lnTo>
                    <a:pt x="94" y="46"/>
                  </a:lnTo>
                  <a:lnTo>
                    <a:pt x="98" y="42"/>
                  </a:lnTo>
                  <a:lnTo>
                    <a:pt x="104" y="32"/>
                  </a:lnTo>
                  <a:lnTo>
                    <a:pt x="110" y="20"/>
                  </a:lnTo>
                  <a:lnTo>
                    <a:pt x="114" y="12"/>
                  </a:lnTo>
                  <a:lnTo>
                    <a:pt x="114" y="8"/>
                  </a:lnTo>
                  <a:lnTo>
                    <a:pt x="116"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50" name="Freeform 210">
              <a:extLst>
                <a:ext uri="{FF2B5EF4-FFF2-40B4-BE49-F238E27FC236}">
                  <a16:creationId xmlns:a16="http://schemas.microsoft.com/office/drawing/2014/main" id="{B10601DD-AF05-4D67-9BD1-8A8C4620DD8F}"/>
                </a:ext>
              </a:extLst>
            </p:cNvPr>
            <p:cNvSpPr>
              <a:spLocks noChangeArrowheads="1"/>
            </p:cNvSpPr>
            <p:nvPr/>
          </p:nvSpPr>
          <p:spPr bwMode="auto">
            <a:xfrm>
              <a:off x="1350" y="980"/>
              <a:ext cx="420" cy="174"/>
            </a:xfrm>
            <a:custGeom>
              <a:avLst/>
              <a:gdLst>
                <a:gd name="T0" fmla="*/ 26 w 420"/>
                <a:gd name="T1" fmla="*/ 20 h 174"/>
                <a:gd name="T2" fmla="*/ 26 w 420"/>
                <a:gd name="T3" fmla="*/ 18 h 174"/>
                <a:gd name="T4" fmla="*/ 30 w 420"/>
                <a:gd name="T5" fmla="*/ 14 h 174"/>
                <a:gd name="T6" fmla="*/ 36 w 420"/>
                <a:gd name="T7" fmla="*/ 10 h 174"/>
                <a:gd name="T8" fmla="*/ 48 w 420"/>
                <a:gd name="T9" fmla="*/ 12 h 174"/>
                <a:gd name="T10" fmla="*/ 58 w 420"/>
                <a:gd name="T11" fmla="*/ 14 h 174"/>
                <a:gd name="T12" fmla="*/ 78 w 420"/>
                <a:gd name="T13" fmla="*/ 18 h 174"/>
                <a:gd name="T14" fmla="*/ 106 w 420"/>
                <a:gd name="T15" fmla="*/ 42 h 174"/>
                <a:gd name="T16" fmla="*/ 108 w 420"/>
                <a:gd name="T17" fmla="*/ 40 h 174"/>
                <a:gd name="T18" fmla="*/ 114 w 420"/>
                <a:gd name="T19" fmla="*/ 36 h 174"/>
                <a:gd name="T20" fmla="*/ 120 w 420"/>
                <a:gd name="T21" fmla="*/ 28 h 174"/>
                <a:gd name="T22" fmla="*/ 122 w 420"/>
                <a:gd name="T23" fmla="*/ 20 h 174"/>
                <a:gd name="T24" fmla="*/ 128 w 420"/>
                <a:gd name="T25" fmla="*/ 18 h 174"/>
                <a:gd name="T26" fmla="*/ 136 w 420"/>
                <a:gd name="T27" fmla="*/ 14 h 174"/>
                <a:gd name="T28" fmla="*/ 154 w 420"/>
                <a:gd name="T29" fmla="*/ 0 h 174"/>
                <a:gd name="T30" fmla="*/ 178 w 420"/>
                <a:gd name="T31" fmla="*/ 4 h 174"/>
                <a:gd name="T32" fmla="*/ 200 w 420"/>
                <a:gd name="T33" fmla="*/ 2 h 174"/>
                <a:gd name="T34" fmla="*/ 234 w 420"/>
                <a:gd name="T35" fmla="*/ 12 h 174"/>
                <a:gd name="T36" fmla="*/ 256 w 420"/>
                <a:gd name="T37" fmla="*/ 24 h 174"/>
                <a:gd name="T38" fmla="*/ 274 w 420"/>
                <a:gd name="T39" fmla="*/ 26 h 174"/>
                <a:gd name="T40" fmla="*/ 304 w 420"/>
                <a:gd name="T41" fmla="*/ 18 h 174"/>
                <a:gd name="T42" fmla="*/ 318 w 420"/>
                <a:gd name="T43" fmla="*/ 10 h 174"/>
                <a:gd name="T44" fmla="*/ 322 w 420"/>
                <a:gd name="T45" fmla="*/ 4 h 174"/>
                <a:gd name="T46" fmla="*/ 322 w 420"/>
                <a:gd name="T47" fmla="*/ 2 h 174"/>
                <a:gd name="T48" fmla="*/ 342 w 420"/>
                <a:gd name="T49" fmla="*/ 6 h 174"/>
                <a:gd name="T50" fmla="*/ 378 w 420"/>
                <a:gd name="T51" fmla="*/ 22 h 174"/>
                <a:gd name="T52" fmla="*/ 372 w 420"/>
                <a:gd name="T53" fmla="*/ 60 h 174"/>
                <a:gd name="T54" fmla="*/ 382 w 420"/>
                <a:gd name="T55" fmla="*/ 60 h 174"/>
                <a:gd name="T56" fmla="*/ 394 w 420"/>
                <a:gd name="T57" fmla="*/ 60 h 174"/>
                <a:gd name="T58" fmla="*/ 404 w 420"/>
                <a:gd name="T59" fmla="*/ 60 h 174"/>
                <a:gd name="T60" fmla="*/ 412 w 420"/>
                <a:gd name="T61" fmla="*/ 64 h 174"/>
                <a:gd name="T62" fmla="*/ 418 w 420"/>
                <a:gd name="T63" fmla="*/ 68 h 174"/>
                <a:gd name="T64" fmla="*/ 420 w 420"/>
                <a:gd name="T65" fmla="*/ 74 h 174"/>
                <a:gd name="T66" fmla="*/ 414 w 420"/>
                <a:gd name="T67" fmla="*/ 78 h 174"/>
                <a:gd name="T68" fmla="*/ 404 w 420"/>
                <a:gd name="T69" fmla="*/ 84 h 174"/>
                <a:gd name="T70" fmla="*/ 390 w 420"/>
                <a:gd name="T71" fmla="*/ 88 h 174"/>
                <a:gd name="T72" fmla="*/ 374 w 420"/>
                <a:gd name="T73" fmla="*/ 92 h 174"/>
                <a:gd name="T74" fmla="*/ 360 w 420"/>
                <a:gd name="T75" fmla="*/ 100 h 174"/>
                <a:gd name="T76" fmla="*/ 360 w 420"/>
                <a:gd name="T77" fmla="*/ 104 h 174"/>
                <a:gd name="T78" fmla="*/ 358 w 420"/>
                <a:gd name="T79" fmla="*/ 112 h 174"/>
                <a:gd name="T80" fmla="*/ 354 w 420"/>
                <a:gd name="T81" fmla="*/ 120 h 174"/>
                <a:gd name="T82" fmla="*/ 344 w 420"/>
                <a:gd name="T83" fmla="*/ 128 h 174"/>
                <a:gd name="T84" fmla="*/ 322 w 420"/>
                <a:gd name="T85" fmla="*/ 136 h 174"/>
                <a:gd name="T86" fmla="*/ 280 w 420"/>
                <a:gd name="T87" fmla="*/ 144 h 174"/>
                <a:gd name="T88" fmla="*/ 246 w 420"/>
                <a:gd name="T89" fmla="*/ 152 h 174"/>
                <a:gd name="T90" fmla="*/ 232 w 420"/>
                <a:gd name="T91" fmla="*/ 158 h 174"/>
                <a:gd name="T92" fmla="*/ 204 w 420"/>
                <a:gd name="T93" fmla="*/ 172 h 174"/>
                <a:gd name="T94" fmla="*/ 176 w 420"/>
                <a:gd name="T95" fmla="*/ 172 h 174"/>
                <a:gd name="T96" fmla="*/ 162 w 420"/>
                <a:gd name="T97" fmla="*/ 162 h 174"/>
                <a:gd name="T98" fmla="*/ 144 w 420"/>
                <a:gd name="T99" fmla="*/ 160 h 174"/>
                <a:gd name="T100" fmla="*/ 116 w 420"/>
                <a:gd name="T101" fmla="*/ 162 h 174"/>
                <a:gd name="T102" fmla="*/ 88 w 420"/>
                <a:gd name="T103" fmla="*/ 160 h 174"/>
                <a:gd name="T104" fmla="*/ 76 w 420"/>
                <a:gd name="T105" fmla="*/ 148 h 174"/>
                <a:gd name="T106" fmla="*/ 76 w 420"/>
                <a:gd name="T107" fmla="*/ 134 h 174"/>
                <a:gd name="T108" fmla="*/ 66 w 420"/>
                <a:gd name="T109" fmla="*/ 108 h 174"/>
                <a:gd name="T110" fmla="*/ 44 w 420"/>
                <a:gd name="T111" fmla="*/ 94 h 174"/>
                <a:gd name="T112" fmla="*/ 16 w 420"/>
                <a:gd name="T113" fmla="*/ 78 h 174"/>
                <a:gd name="T114" fmla="*/ 0 w 420"/>
                <a:gd name="T115" fmla="*/ 50 h 17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20"/>
                <a:gd name="T175" fmla="*/ 0 h 174"/>
                <a:gd name="T176" fmla="*/ 420 w 420"/>
                <a:gd name="T177" fmla="*/ 174 h 17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20" h="174">
                  <a:moveTo>
                    <a:pt x="4" y="32"/>
                  </a:moveTo>
                  <a:lnTo>
                    <a:pt x="26" y="20"/>
                  </a:lnTo>
                  <a:lnTo>
                    <a:pt x="26" y="20"/>
                  </a:lnTo>
                  <a:lnTo>
                    <a:pt x="26" y="18"/>
                  </a:lnTo>
                  <a:lnTo>
                    <a:pt x="28" y="16"/>
                  </a:lnTo>
                  <a:lnTo>
                    <a:pt x="30" y="14"/>
                  </a:lnTo>
                  <a:lnTo>
                    <a:pt x="32" y="12"/>
                  </a:lnTo>
                  <a:lnTo>
                    <a:pt x="36" y="10"/>
                  </a:lnTo>
                  <a:lnTo>
                    <a:pt x="40" y="10"/>
                  </a:lnTo>
                  <a:lnTo>
                    <a:pt x="48" y="12"/>
                  </a:lnTo>
                  <a:lnTo>
                    <a:pt x="56" y="14"/>
                  </a:lnTo>
                  <a:lnTo>
                    <a:pt x="58" y="14"/>
                  </a:lnTo>
                  <a:lnTo>
                    <a:pt x="68" y="14"/>
                  </a:lnTo>
                  <a:lnTo>
                    <a:pt x="78" y="18"/>
                  </a:lnTo>
                  <a:lnTo>
                    <a:pt x="88" y="24"/>
                  </a:lnTo>
                  <a:lnTo>
                    <a:pt x="106" y="42"/>
                  </a:lnTo>
                  <a:lnTo>
                    <a:pt x="106" y="42"/>
                  </a:lnTo>
                  <a:lnTo>
                    <a:pt x="108" y="40"/>
                  </a:lnTo>
                  <a:lnTo>
                    <a:pt x="112" y="40"/>
                  </a:lnTo>
                  <a:lnTo>
                    <a:pt x="114" y="36"/>
                  </a:lnTo>
                  <a:lnTo>
                    <a:pt x="118" y="34"/>
                  </a:lnTo>
                  <a:lnTo>
                    <a:pt x="120" y="28"/>
                  </a:lnTo>
                  <a:lnTo>
                    <a:pt x="120" y="22"/>
                  </a:lnTo>
                  <a:lnTo>
                    <a:pt x="122" y="20"/>
                  </a:lnTo>
                  <a:lnTo>
                    <a:pt x="126" y="18"/>
                  </a:lnTo>
                  <a:lnTo>
                    <a:pt x="128" y="18"/>
                  </a:lnTo>
                  <a:lnTo>
                    <a:pt x="132" y="18"/>
                  </a:lnTo>
                  <a:lnTo>
                    <a:pt x="136" y="14"/>
                  </a:lnTo>
                  <a:lnTo>
                    <a:pt x="144" y="6"/>
                  </a:lnTo>
                  <a:lnTo>
                    <a:pt x="154" y="0"/>
                  </a:lnTo>
                  <a:lnTo>
                    <a:pt x="166" y="0"/>
                  </a:lnTo>
                  <a:lnTo>
                    <a:pt x="178" y="4"/>
                  </a:lnTo>
                  <a:lnTo>
                    <a:pt x="190" y="4"/>
                  </a:lnTo>
                  <a:lnTo>
                    <a:pt x="200" y="2"/>
                  </a:lnTo>
                  <a:lnTo>
                    <a:pt x="216" y="4"/>
                  </a:lnTo>
                  <a:lnTo>
                    <a:pt x="234" y="12"/>
                  </a:lnTo>
                  <a:lnTo>
                    <a:pt x="254" y="24"/>
                  </a:lnTo>
                  <a:lnTo>
                    <a:pt x="256" y="24"/>
                  </a:lnTo>
                  <a:lnTo>
                    <a:pt x="262" y="26"/>
                  </a:lnTo>
                  <a:lnTo>
                    <a:pt x="274" y="26"/>
                  </a:lnTo>
                  <a:lnTo>
                    <a:pt x="292" y="22"/>
                  </a:lnTo>
                  <a:lnTo>
                    <a:pt x="304" y="18"/>
                  </a:lnTo>
                  <a:lnTo>
                    <a:pt x="312" y="14"/>
                  </a:lnTo>
                  <a:lnTo>
                    <a:pt x="318" y="10"/>
                  </a:lnTo>
                  <a:lnTo>
                    <a:pt x="320" y="6"/>
                  </a:lnTo>
                  <a:lnTo>
                    <a:pt x="322" y="4"/>
                  </a:lnTo>
                  <a:lnTo>
                    <a:pt x="322" y="2"/>
                  </a:lnTo>
                  <a:lnTo>
                    <a:pt x="322" y="2"/>
                  </a:lnTo>
                  <a:lnTo>
                    <a:pt x="330" y="2"/>
                  </a:lnTo>
                  <a:lnTo>
                    <a:pt x="342" y="6"/>
                  </a:lnTo>
                  <a:lnTo>
                    <a:pt x="356" y="14"/>
                  </a:lnTo>
                  <a:lnTo>
                    <a:pt x="378" y="22"/>
                  </a:lnTo>
                  <a:lnTo>
                    <a:pt x="372" y="60"/>
                  </a:lnTo>
                  <a:lnTo>
                    <a:pt x="372" y="60"/>
                  </a:lnTo>
                  <a:lnTo>
                    <a:pt x="376" y="60"/>
                  </a:lnTo>
                  <a:lnTo>
                    <a:pt x="382" y="60"/>
                  </a:lnTo>
                  <a:lnTo>
                    <a:pt x="388" y="60"/>
                  </a:lnTo>
                  <a:lnTo>
                    <a:pt x="394" y="60"/>
                  </a:lnTo>
                  <a:lnTo>
                    <a:pt x="398" y="60"/>
                  </a:lnTo>
                  <a:lnTo>
                    <a:pt x="404" y="60"/>
                  </a:lnTo>
                  <a:lnTo>
                    <a:pt x="408" y="62"/>
                  </a:lnTo>
                  <a:lnTo>
                    <a:pt x="412" y="64"/>
                  </a:lnTo>
                  <a:lnTo>
                    <a:pt x="416" y="66"/>
                  </a:lnTo>
                  <a:lnTo>
                    <a:pt x="418" y="68"/>
                  </a:lnTo>
                  <a:lnTo>
                    <a:pt x="420" y="72"/>
                  </a:lnTo>
                  <a:lnTo>
                    <a:pt x="420" y="74"/>
                  </a:lnTo>
                  <a:lnTo>
                    <a:pt x="420" y="76"/>
                  </a:lnTo>
                  <a:lnTo>
                    <a:pt x="414" y="78"/>
                  </a:lnTo>
                  <a:lnTo>
                    <a:pt x="410" y="82"/>
                  </a:lnTo>
                  <a:lnTo>
                    <a:pt x="404" y="84"/>
                  </a:lnTo>
                  <a:lnTo>
                    <a:pt x="398" y="86"/>
                  </a:lnTo>
                  <a:lnTo>
                    <a:pt x="390" y="88"/>
                  </a:lnTo>
                  <a:lnTo>
                    <a:pt x="382" y="88"/>
                  </a:lnTo>
                  <a:lnTo>
                    <a:pt x="374" y="92"/>
                  </a:lnTo>
                  <a:lnTo>
                    <a:pt x="366" y="96"/>
                  </a:lnTo>
                  <a:lnTo>
                    <a:pt x="360" y="100"/>
                  </a:lnTo>
                  <a:lnTo>
                    <a:pt x="360" y="100"/>
                  </a:lnTo>
                  <a:lnTo>
                    <a:pt x="360" y="104"/>
                  </a:lnTo>
                  <a:lnTo>
                    <a:pt x="360" y="106"/>
                  </a:lnTo>
                  <a:lnTo>
                    <a:pt x="358" y="112"/>
                  </a:lnTo>
                  <a:lnTo>
                    <a:pt x="358" y="116"/>
                  </a:lnTo>
                  <a:lnTo>
                    <a:pt x="354" y="120"/>
                  </a:lnTo>
                  <a:lnTo>
                    <a:pt x="350" y="126"/>
                  </a:lnTo>
                  <a:lnTo>
                    <a:pt x="344" y="128"/>
                  </a:lnTo>
                  <a:lnTo>
                    <a:pt x="338" y="132"/>
                  </a:lnTo>
                  <a:lnTo>
                    <a:pt x="322" y="136"/>
                  </a:lnTo>
                  <a:lnTo>
                    <a:pt x="302" y="140"/>
                  </a:lnTo>
                  <a:lnTo>
                    <a:pt x="280" y="144"/>
                  </a:lnTo>
                  <a:lnTo>
                    <a:pt x="262" y="148"/>
                  </a:lnTo>
                  <a:lnTo>
                    <a:pt x="246" y="152"/>
                  </a:lnTo>
                  <a:lnTo>
                    <a:pt x="238" y="154"/>
                  </a:lnTo>
                  <a:lnTo>
                    <a:pt x="232" y="158"/>
                  </a:lnTo>
                  <a:lnTo>
                    <a:pt x="218" y="166"/>
                  </a:lnTo>
                  <a:lnTo>
                    <a:pt x="204" y="172"/>
                  </a:lnTo>
                  <a:lnTo>
                    <a:pt x="186" y="174"/>
                  </a:lnTo>
                  <a:lnTo>
                    <a:pt x="176" y="172"/>
                  </a:lnTo>
                  <a:lnTo>
                    <a:pt x="170" y="166"/>
                  </a:lnTo>
                  <a:lnTo>
                    <a:pt x="162" y="162"/>
                  </a:lnTo>
                  <a:lnTo>
                    <a:pt x="156" y="160"/>
                  </a:lnTo>
                  <a:lnTo>
                    <a:pt x="144" y="160"/>
                  </a:lnTo>
                  <a:lnTo>
                    <a:pt x="132" y="162"/>
                  </a:lnTo>
                  <a:lnTo>
                    <a:pt x="116" y="162"/>
                  </a:lnTo>
                  <a:lnTo>
                    <a:pt x="102" y="162"/>
                  </a:lnTo>
                  <a:lnTo>
                    <a:pt x="88" y="160"/>
                  </a:lnTo>
                  <a:lnTo>
                    <a:pt x="80" y="156"/>
                  </a:lnTo>
                  <a:lnTo>
                    <a:pt x="76" y="148"/>
                  </a:lnTo>
                  <a:lnTo>
                    <a:pt x="76" y="144"/>
                  </a:lnTo>
                  <a:lnTo>
                    <a:pt x="76" y="134"/>
                  </a:lnTo>
                  <a:lnTo>
                    <a:pt x="72" y="120"/>
                  </a:lnTo>
                  <a:lnTo>
                    <a:pt x="66" y="108"/>
                  </a:lnTo>
                  <a:lnTo>
                    <a:pt x="56" y="100"/>
                  </a:lnTo>
                  <a:lnTo>
                    <a:pt x="44" y="94"/>
                  </a:lnTo>
                  <a:lnTo>
                    <a:pt x="30" y="88"/>
                  </a:lnTo>
                  <a:lnTo>
                    <a:pt x="16" y="78"/>
                  </a:lnTo>
                  <a:lnTo>
                    <a:pt x="6" y="66"/>
                  </a:lnTo>
                  <a:lnTo>
                    <a:pt x="0" y="50"/>
                  </a:lnTo>
                  <a:lnTo>
                    <a:pt x="4" y="3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51" name="Freeform 211">
              <a:extLst>
                <a:ext uri="{FF2B5EF4-FFF2-40B4-BE49-F238E27FC236}">
                  <a16:creationId xmlns:a16="http://schemas.microsoft.com/office/drawing/2014/main" id="{FA2ABA45-37CC-4A81-8216-D95801506694}"/>
                </a:ext>
              </a:extLst>
            </p:cNvPr>
            <p:cNvSpPr>
              <a:spLocks noChangeArrowheads="1"/>
            </p:cNvSpPr>
            <p:nvPr/>
          </p:nvSpPr>
          <p:spPr bwMode="auto">
            <a:xfrm>
              <a:off x="1158" y="926"/>
              <a:ext cx="790" cy="574"/>
            </a:xfrm>
            <a:custGeom>
              <a:avLst/>
              <a:gdLst>
                <a:gd name="T0" fmla="*/ 258 w 790"/>
                <a:gd name="T1" fmla="*/ 162 h 574"/>
                <a:gd name="T2" fmla="*/ 310 w 790"/>
                <a:gd name="T3" fmla="*/ 218 h 574"/>
                <a:gd name="T4" fmla="*/ 396 w 790"/>
                <a:gd name="T5" fmla="*/ 226 h 574"/>
                <a:gd name="T6" fmla="*/ 514 w 790"/>
                <a:gd name="T7" fmla="*/ 190 h 574"/>
                <a:gd name="T8" fmla="*/ 584 w 790"/>
                <a:gd name="T9" fmla="*/ 142 h 574"/>
                <a:gd name="T10" fmla="*/ 606 w 790"/>
                <a:gd name="T11" fmla="*/ 118 h 574"/>
                <a:gd name="T12" fmla="*/ 588 w 790"/>
                <a:gd name="T13" fmla="*/ 56 h 574"/>
                <a:gd name="T14" fmla="*/ 658 w 790"/>
                <a:gd name="T15" fmla="*/ 8 h 574"/>
                <a:gd name="T16" fmla="*/ 678 w 790"/>
                <a:gd name="T17" fmla="*/ 52 h 574"/>
                <a:gd name="T18" fmla="*/ 712 w 790"/>
                <a:gd name="T19" fmla="*/ 90 h 574"/>
                <a:gd name="T20" fmla="*/ 734 w 790"/>
                <a:gd name="T21" fmla="*/ 108 h 574"/>
                <a:gd name="T22" fmla="*/ 762 w 790"/>
                <a:gd name="T23" fmla="*/ 104 h 574"/>
                <a:gd name="T24" fmla="*/ 790 w 790"/>
                <a:gd name="T25" fmla="*/ 78 h 574"/>
                <a:gd name="T26" fmla="*/ 778 w 790"/>
                <a:gd name="T27" fmla="*/ 120 h 574"/>
                <a:gd name="T28" fmla="*/ 698 w 790"/>
                <a:gd name="T29" fmla="*/ 208 h 574"/>
                <a:gd name="T30" fmla="*/ 660 w 790"/>
                <a:gd name="T31" fmla="*/ 216 h 574"/>
                <a:gd name="T32" fmla="*/ 644 w 790"/>
                <a:gd name="T33" fmla="*/ 224 h 574"/>
                <a:gd name="T34" fmla="*/ 636 w 790"/>
                <a:gd name="T35" fmla="*/ 242 h 574"/>
                <a:gd name="T36" fmla="*/ 618 w 790"/>
                <a:gd name="T37" fmla="*/ 270 h 574"/>
                <a:gd name="T38" fmla="*/ 600 w 790"/>
                <a:gd name="T39" fmla="*/ 268 h 574"/>
                <a:gd name="T40" fmla="*/ 596 w 790"/>
                <a:gd name="T41" fmla="*/ 254 h 574"/>
                <a:gd name="T42" fmla="*/ 556 w 790"/>
                <a:gd name="T43" fmla="*/ 264 h 574"/>
                <a:gd name="T44" fmla="*/ 560 w 790"/>
                <a:gd name="T45" fmla="*/ 282 h 574"/>
                <a:gd name="T46" fmla="*/ 590 w 790"/>
                <a:gd name="T47" fmla="*/ 294 h 574"/>
                <a:gd name="T48" fmla="*/ 624 w 790"/>
                <a:gd name="T49" fmla="*/ 298 h 574"/>
                <a:gd name="T50" fmla="*/ 592 w 790"/>
                <a:gd name="T51" fmla="*/ 316 h 574"/>
                <a:gd name="T52" fmla="*/ 582 w 790"/>
                <a:gd name="T53" fmla="*/ 336 h 574"/>
                <a:gd name="T54" fmla="*/ 608 w 790"/>
                <a:gd name="T55" fmla="*/ 390 h 574"/>
                <a:gd name="T56" fmla="*/ 614 w 790"/>
                <a:gd name="T57" fmla="*/ 422 h 574"/>
                <a:gd name="T58" fmla="*/ 560 w 790"/>
                <a:gd name="T59" fmla="*/ 502 h 574"/>
                <a:gd name="T60" fmla="*/ 482 w 790"/>
                <a:gd name="T61" fmla="*/ 534 h 574"/>
                <a:gd name="T62" fmla="*/ 468 w 790"/>
                <a:gd name="T63" fmla="*/ 546 h 574"/>
                <a:gd name="T64" fmla="*/ 454 w 790"/>
                <a:gd name="T65" fmla="*/ 574 h 574"/>
                <a:gd name="T66" fmla="*/ 460 w 790"/>
                <a:gd name="T67" fmla="*/ 548 h 574"/>
                <a:gd name="T68" fmla="*/ 442 w 790"/>
                <a:gd name="T69" fmla="*/ 532 h 574"/>
                <a:gd name="T70" fmla="*/ 408 w 790"/>
                <a:gd name="T71" fmla="*/ 516 h 574"/>
                <a:gd name="T72" fmla="*/ 372 w 790"/>
                <a:gd name="T73" fmla="*/ 514 h 574"/>
                <a:gd name="T74" fmla="*/ 358 w 790"/>
                <a:gd name="T75" fmla="*/ 524 h 574"/>
                <a:gd name="T76" fmla="*/ 356 w 790"/>
                <a:gd name="T77" fmla="*/ 542 h 574"/>
                <a:gd name="T78" fmla="*/ 338 w 790"/>
                <a:gd name="T79" fmla="*/ 548 h 574"/>
                <a:gd name="T80" fmla="*/ 334 w 790"/>
                <a:gd name="T81" fmla="*/ 534 h 574"/>
                <a:gd name="T82" fmla="*/ 308 w 790"/>
                <a:gd name="T83" fmla="*/ 520 h 574"/>
                <a:gd name="T84" fmla="*/ 304 w 790"/>
                <a:gd name="T85" fmla="*/ 452 h 574"/>
                <a:gd name="T86" fmla="*/ 232 w 790"/>
                <a:gd name="T87" fmla="*/ 440 h 574"/>
                <a:gd name="T88" fmla="*/ 186 w 790"/>
                <a:gd name="T89" fmla="*/ 454 h 574"/>
                <a:gd name="T90" fmla="*/ 180 w 790"/>
                <a:gd name="T91" fmla="*/ 450 h 574"/>
                <a:gd name="T92" fmla="*/ 92 w 790"/>
                <a:gd name="T93" fmla="*/ 380 h 574"/>
                <a:gd name="T94" fmla="*/ 90 w 790"/>
                <a:gd name="T95" fmla="*/ 346 h 574"/>
                <a:gd name="T96" fmla="*/ 60 w 790"/>
                <a:gd name="T97" fmla="*/ 330 h 574"/>
                <a:gd name="T98" fmla="*/ 22 w 790"/>
                <a:gd name="T99" fmla="*/ 308 h 574"/>
                <a:gd name="T100" fmla="*/ 10 w 790"/>
                <a:gd name="T101" fmla="*/ 282 h 574"/>
                <a:gd name="T102" fmla="*/ 0 w 790"/>
                <a:gd name="T103" fmla="*/ 266 h 574"/>
                <a:gd name="T104" fmla="*/ 40 w 790"/>
                <a:gd name="T105" fmla="*/ 246 h 574"/>
                <a:gd name="T106" fmla="*/ 60 w 790"/>
                <a:gd name="T107" fmla="*/ 240 h 574"/>
                <a:gd name="T108" fmla="*/ 84 w 790"/>
                <a:gd name="T109" fmla="*/ 212 h 574"/>
                <a:gd name="T110" fmla="*/ 74 w 790"/>
                <a:gd name="T111" fmla="*/ 188 h 574"/>
                <a:gd name="T112" fmla="*/ 90 w 790"/>
                <a:gd name="T113" fmla="*/ 176 h 574"/>
                <a:gd name="T114" fmla="*/ 110 w 790"/>
                <a:gd name="T115" fmla="*/ 164 h 574"/>
                <a:gd name="T116" fmla="*/ 134 w 790"/>
                <a:gd name="T117" fmla="*/ 130 h 574"/>
                <a:gd name="T118" fmla="*/ 164 w 790"/>
                <a:gd name="T119" fmla="*/ 102 h 574"/>
                <a:gd name="T120" fmla="*/ 180 w 790"/>
                <a:gd name="T121" fmla="*/ 86 h 57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90"/>
                <a:gd name="T184" fmla="*/ 0 h 574"/>
                <a:gd name="T185" fmla="*/ 790 w 790"/>
                <a:gd name="T186" fmla="*/ 574 h 57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90" h="574">
                  <a:moveTo>
                    <a:pt x="194" y="86"/>
                  </a:moveTo>
                  <a:lnTo>
                    <a:pt x="192" y="104"/>
                  </a:lnTo>
                  <a:lnTo>
                    <a:pt x="198" y="120"/>
                  </a:lnTo>
                  <a:lnTo>
                    <a:pt x="208" y="132"/>
                  </a:lnTo>
                  <a:lnTo>
                    <a:pt x="222" y="142"/>
                  </a:lnTo>
                  <a:lnTo>
                    <a:pt x="236" y="148"/>
                  </a:lnTo>
                  <a:lnTo>
                    <a:pt x="248" y="154"/>
                  </a:lnTo>
                  <a:lnTo>
                    <a:pt x="258" y="162"/>
                  </a:lnTo>
                  <a:lnTo>
                    <a:pt x="264" y="174"/>
                  </a:lnTo>
                  <a:lnTo>
                    <a:pt x="268" y="188"/>
                  </a:lnTo>
                  <a:lnTo>
                    <a:pt x="270" y="198"/>
                  </a:lnTo>
                  <a:lnTo>
                    <a:pt x="270" y="202"/>
                  </a:lnTo>
                  <a:lnTo>
                    <a:pt x="272" y="210"/>
                  </a:lnTo>
                  <a:lnTo>
                    <a:pt x="280" y="214"/>
                  </a:lnTo>
                  <a:lnTo>
                    <a:pt x="294" y="216"/>
                  </a:lnTo>
                  <a:lnTo>
                    <a:pt x="310" y="218"/>
                  </a:lnTo>
                  <a:lnTo>
                    <a:pt x="324" y="216"/>
                  </a:lnTo>
                  <a:lnTo>
                    <a:pt x="338" y="214"/>
                  </a:lnTo>
                  <a:lnTo>
                    <a:pt x="348" y="214"/>
                  </a:lnTo>
                  <a:lnTo>
                    <a:pt x="356" y="216"/>
                  </a:lnTo>
                  <a:lnTo>
                    <a:pt x="362" y="222"/>
                  </a:lnTo>
                  <a:lnTo>
                    <a:pt x="368" y="226"/>
                  </a:lnTo>
                  <a:lnTo>
                    <a:pt x="380" y="228"/>
                  </a:lnTo>
                  <a:lnTo>
                    <a:pt x="396" y="226"/>
                  </a:lnTo>
                  <a:lnTo>
                    <a:pt x="412" y="220"/>
                  </a:lnTo>
                  <a:lnTo>
                    <a:pt x="424" y="212"/>
                  </a:lnTo>
                  <a:lnTo>
                    <a:pt x="432" y="208"/>
                  </a:lnTo>
                  <a:lnTo>
                    <a:pt x="440" y="206"/>
                  </a:lnTo>
                  <a:lnTo>
                    <a:pt x="454" y="202"/>
                  </a:lnTo>
                  <a:lnTo>
                    <a:pt x="474" y="198"/>
                  </a:lnTo>
                  <a:lnTo>
                    <a:pt x="494" y="194"/>
                  </a:lnTo>
                  <a:lnTo>
                    <a:pt x="514" y="190"/>
                  </a:lnTo>
                  <a:lnTo>
                    <a:pt x="530" y="186"/>
                  </a:lnTo>
                  <a:lnTo>
                    <a:pt x="542" y="180"/>
                  </a:lnTo>
                  <a:lnTo>
                    <a:pt x="548" y="172"/>
                  </a:lnTo>
                  <a:lnTo>
                    <a:pt x="552" y="164"/>
                  </a:lnTo>
                  <a:lnTo>
                    <a:pt x="552" y="156"/>
                  </a:lnTo>
                  <a:lnTo>
                    <a:pt x="552" y="154"/>
                  </a:lnTo>
                  <a:lnTo>
                    <a:pt x="568" y="146"/>
                  </a:lnTo>
                  <a:lnTo>
                    <a:pt x="584" y="142"/>
                  </a:lnTo>
                  <a:lnTo>
                    <a:pt x="590" y="142"/>
                  </a:lnTo>
                  <a:lnTo>
                    <a:pt x="596" y="140"/>
                  </a:lnTo>
                  <a:lnTo>
                    <a:pt x="604" y="138"/>
                  </a:lnTo>
                  <a:lnTo>
                    <a:pt x="608" y="134"/>
                  </a:lnTo>
                  <a:lnTo>
                    <a:pt x="612" y="130"/>
                  </a:lnTo>
                  <a:lnTo>
                    <a:pt x="612" y="126"/>
                  </a:lnTo>
                  <a:lnTo>
                    <a:pt x="610" y="122"/>
                  </a:lnTo>
                  <a:lnTo>
                    <a:pt x="606" y="118"/>
                  </a:lnTo>
                  <a:lnTo>
                    <a:pt x="600" y="116"/>
                  </a:lnTo>
                  <a:lnTo>
                    <a:pt x="596" y="114"/>
                  </a:lnTo>
                  <a:lnTo>
                    <a:pt x="592" y="114"/>
                  </a:lnTo>
                  <a:lnTo>
                    <a:pt x="590" y="114"/>
                  </a:lnTo>
                  <a:lnTo>
                    <a:pt x="562" y="114"/>
                  </a:lnTo>
                  <a:lnTo>
                    <a:pt x="570" y="76"/>
                  </a:lnTo>
                  <a:lnTo>
                    <a:pt x="588" y="60"/>
                  </a:lnTo>
                  <a:lnTo>
                    <a:pt x="588" y="56"/>
                  </a:lnTo>
                  <a:lnTo>
                    <a:pt x="588" y="46"/>
                  </a:lnTo>
                  <a:lnTo>
                    <a:pt x="590" y="34"/>
                  </a:lnTo>
                  <a:lnTo>
                    <a:pt x="594" y="20"/>
                  </a:lnTo>
                  <a:lnTo>
                    <a:pt x="602" y="8"/>
                  </a:lnTo>
                  <a:lnTo>
                    <a:pt x="614" y="2"/>
                  </a:lnTo>
                  <a:lnTo>
                    <a:pt x="634" y="0"/>
                  </a:lnTo>
                  <a:lnTo>
                    <a:pt x="648" y="2"/>
                  </a:lnTo>
                  <a:lnTo>
                    <a:pt x="658" y="8"/>
                  </a:lnTo>
                  <a:lnTo>
                    <a:pt x="664" y="20"/>
                  </a:lnTo>
                  <a:lnTo>
                    <a:pt x="666" y="22"/>
                  </a:lnTo>
                  <a:lnTo>
                    <a:pt x="666" y="24"/>
                  </a:lnTo>
                  <a:lnTo>
                    <a:pt x="668" y="30"/>
                  </a:lnTo>
                  <a:lnTo>
                    <a:pt x="672" y="36"/>
                  </a:lnTo>
                  <a:lnTo>
                    <a:pt x="674" y="42"/>
                  </a:lnTo>
                  <a:lnTo>
                    <a:pt x="676" y="50"/>
                  </a:lnTo>
                  <a:lnTo>
                    <a:pt x="678" y="52"/>
                  </a:lnTo>
                  <a:lnTo>
                    <a:pt x="686" y="60"/>
                  </a:lnTo>
                  <a:lnTo>
                    <a:pt x="694" y="70"/>
                  </a:lnTo>
                  <a:lnTo>
                    <a:pt x="700" y="80"/>
                  </a:lnTo>
                  <a:lnTo>
                    <a:pt x="702" y="92"/>
                  </a:lnTo>
                  <a:lnTo>
                    <a:pt x="704" y="92"/>
                  </a:lnTo>
                  <a:lnTo>
                    <a:pt x="706" y="92"/>
                  </a:lnTo>
                  <a:lnTo>
                    <a:pt x="708" y="90"/>
                  </a:lnTo>
                  <a:lnTo>
                    <a:pt x="712" y="90"/>
                  </a:lnTo>
                  <a:lnTo>
                    <a:pt x="716" y="90"/>
                  </a:lnTo>
                  <a:lnTo>
                    <a:pt x="722" y="92"/>
                  </a:lnTo>
                  <a:lnTo>
                    <a:pt x="726" y="94"/>
                  </a:lnTo>
                  <a:lnTo>
                    <a:pt x="730" y="98"/>
                  </a:lnTo>
                  <a:lnTo>
                    <a:pt x="732" y="104"/>
                  </a:lnTo>
                  <a:lnTo>
                    <a:pt x="732" y="104"/>
                  </a:lnTo>
                  <a:lnTo>
                    <a:pt x="734" y="106"/>
                  </a:lnTo>
                  <a:lnTo>
                    <a:pt x="734" y="108"/>
                  </a:lnTo>
                  <a:lnTo>
                    <a:pt x="736" y="112"/>
                  </a:lnTo>
                  <a:lnTo>
                    <a:pt x="738" y="114"/>
                  </a:lnTo>
                  <a:lnTo>
                    <a:pt x="742" y="114"/>
                  </a:lnTo>
                  <a:lnTo>
                    <a:pt x="746" y="114"/>
                  </a:lnTo>
                  <a:lnTo>
                    <a:pt x="752" y="112"/>
                  </a:lnTo>
                  <a:lnTo>
                    <a:pt x="758" y="108"/>
                  </a:lnTo>
                  <a:lnTo>
                    <a:pt x="760" y="108"/>
                  </a:lnTo>
                  <a:lnTo>
                    <a:pt x="762" y="104"/>
                  </a:lnTo>
                  <a:lnTo>
                    <a:pt x="764" y="100"/>
                  </a:lnTo>
                  <a:lnTo>
                    <a:pt x="768" y="94"/>
                  </a:lnTo>
                  <a:lnTo>
                    <a:pt x="774" y="90"/>
                  </a:lnTo>
                  <a:lnTo>
                    <a:pt x="778" y="84"/>
                  </a:lnTo>
                  <a:lnTo>
                    <a:pt x="784" y="80"/>
                  </a:lnTo>
                  <a:lnTo>
                    <a:pt x="790" y="78"/>
                  </a:lnTo>
                  <a:lnTo>
                    <a:pt x="790" y="78"/>
                  </a:lnTo>
                  <a:lnTo>
                    <a:pt x="790" y="78"/>
                  </a:lnTo>
                  <a:lnTo>
                    <a:pt x="790" y="80"/>
                  </a:lnTo>
                  <a:lnTo>
                    <a:pt x="790" y="82"/>
                  </a:lnTo>
                  <a:lnTo>
                    <a:pt x="790" y="86"/>
                  </a:lnTo>
                  <a:lnTo>
                    <a:pt x="790" y="90"/>
                  </a:lnTo>
                  <a:lnTo>
                    <a:pt x="788" y="96"/>
                  </a:lnTo>
                  <a:lnTo>
                    <a:pt x="786" y="104"/>
                  </a:lnTo>
                  <a:lnTo>
                    <a:pt x="784" y="108"/>
                  </a:lnTo>
                  <a:lnTo>
                    <a:pt x="778" y="120"/>
                  </a:lnTo>
                  <a:lnTo>
                    <a:pt x="772" y="132"/>
                  </a:lnTo>
                  <a:lnTo>
                    <a:pt x="762" y="144"/>
                  </a:lnTo>
                  <a:lnTo>
                    <a:pt x="752" y="156"/>
                  </a:lnTo>
                  <a:lnTo>
                    <a:pt x="744" y="164"/>
                  </a:lnTo>
                  <a:lnTo>
                    <a:pt x="740" y="174"/>
                  </a:lnTo>
                  <a:lnTo>
                    <a:pt x="720" y="190"/>
                  </a:lnTo>
                  <a:lnTo>
                    <a:pt x="698" y="208"/>
                  </a:lnTo>
                  <a:lnTo>
                    <a:pt x="698" y="208"/>
                  </a:lnTo>
                  <a:lnTo>
                    <a:pt x="696" y="210"/>
                  </a:lnTo>
                  <a:lnTo>
                    <a:pt x="694" y="212"/>
                  </a:lnTo>
                  <a:lnTo>
                    <a:pt x="690" y="214"/>
                  </a:lnTo>
                  <a:lnTo>
                    <a:pt x="686" y="216"/>
                  </a:lnTo>
                  <a:lnTo>
                    <a:pt x="680" y="218"/>
                  </a:lnTo>
                  <a:lnTo>
                    <a:pt x="672" y="218"/>
                  </a:lnTo>
                  <a:lnTo>
                    <a:pt x="666" y="218"/>
                  </a:lnTo>
                  <a:lnTo>
                    <a:pt x="660" y="216"/>
                  </a:lnTo>
                  <a:lnTo>
                    <a:pt x="656" y="216"/>
                  </a:lnTo>
                  <a:lnTo>
                    <a:pt x="654" y="216"/>
                  </a:lnTo>
                  <a:lnTo>
                    <a:pt x="652" y="216"/>
                  </a:lnTo>
                  <a:lnTo>
                    <a:pt x="652" y="216"/>
                  </a:lnTo>
                  <a:lnTo>
                    <a:pt x="648" y="216"/>
                  </a:lnTo>
                  <a:lnTo>
                    <a:pt x="646" y="218"/>
                  </a:lnTo>
                  <a:lnTo>
                    <a:pt x="644" y="220"/>
                  </a:lnTo>
                  <a:lnTo>
                    <a:pt x="644" y="224"/>
                  </a:lnTo>
                  <a:lnTo>
                    <a:pt x="646" y="228"/>
                  </a:lnTo>
                  <a:lnTo>
                    <a:pt x="646" y="232"/>
                  </a:lnTo>
                  <a:lnTo>
                    <a:pt x="646" y="236"/>
                  </a:lnTo>
                  <a:lnTo>
                    <a:pt x="646" y="238"/>
                  </a:lnTo>
                  <a:lnTo>
                    <a:pt x="644" y="240"/>
                  </a:lnTo>
                  <a:lnTo>
                    <a:pt x="642" y="242"/>
                  </a:lnTo>
                  <a:lnTo>
                    <a:pt x="638" y="242"/>
                  </a:lnTo>
                  <a:lnTo>
                    <a:pt x="636" y="242"/>
                  </a:lnTo>
                  <a:lnTo>
                    <a:pt x="632" y="240"/>
                  </a:lnTo>
                  <a:lnTo>
                    <a:pt x="630" y="240"/>
                  </a:lnTo>
                  <a:lnTo>
                    <a:pt x="628" y="240"/>
                  </a:lnTo>
                  <a:lnTo>
                    <a:pt x="628" y="262"/>
                  </a:lnTo>
                  <a:lnTo>
                    <a:pt x="628" y="262"/>
                  </a:lnTo>
                  <a:lnTo>
                    <a:pt x="626" y="264"/>
                  </a:lnTo>
                  <a:lnTo>
                    <a:pt x="622" y="268"/>
                  </a:lnTo>
                  <a:lnTo>
                    <a:pt x="618" y="270"/>
                  </a:lnTo>
                  <a:lnTo>
                    <a:pt x="612" y="274"/>
                  </a:lnTo>
                  <a:lnTo>
                    <a:pt x="608" y="276"/>
                  </a:lnTo>
                  <a:lnTo>
                    <a:pt x="606" y="276"/>
                  </a:lnTo>
                  <a:lnTo>
                    <a:pt x="604" y="276"/>
                  </a:lnTo>
                  <a:lnTo>
                    <a:pt x="602" y="274"/>
                  </a:lnTo>
                  <a:lnTo>
                    <a:pt x="600" y="274"/>
                  </a:lnTo>
                  <a:lnTo>
                    <a:pt x="600" y="272"/>
                  </a:lnTo>
                  <a:lnTo>
                    <a:pt x="600" y="268"/>
                  </a:lnTo>
                  <a:lnTo>
                    <a:pt x="602" y="264"/>
                  </a:lnTo>
                  <a:lnTo>
                    <a:pt x="606" y="262"/>
                  </a:lnTo>
                  <a:lnTo>
                    <a:pt x="608" y="258"/>
                  </a:lnTo>
                  <a:lnTo>
                    <a:pt x="608" y="256"/>
                  </a:lnTo>
                  <a:lnTo>
                    <a:pt x="608" y="254"/>
                  </a:lnTo>
                  <a:lnTo>
                    <a:pt x="604" y="252"/>
                  </a:lnTo>
                  <a:lnTo>
                    <a:pt x="600" y="252"/>
                  </a:lnTo>
                  <a:lnTo>
                    <a:pt x="596" y="254"/>
                  </a:lnTo>
                  <a:lnTo>
                    <a:pt x="592" y="256"/>
                  </a:lnTo>
                  <a:lnTo>
                    <a:pt x="586" y="260"/>
                  </a:lnTo>
                  <a:lnTo>
                    <a:pt x="582" y="264"/>
                  </a:lnTo>
                  <a:lnTo>
                    <a:pt x="574" y="266"/>
                  </a:lnTo>
                  <a:lnTo>
                    <a:pt x="568" y="266"/>
                  </a:lnTo>
                  <a:lnTo>
                    <a:pt x="562" y="266"/>
                  </a:lnTo>
                  <a:lnTo>
                    <a:pt x="558" y="266"/>
                  </a:lnTo>
                  <a:lnTo>
                    <a:pt x="556" y="264"/>
                  </a:lnTo>
                  <a:lnTo>
                    <a:pt x="554" y="264"/>
                  </a:lnTo>
                  <a:lnTo>
                    <a:pt x="554" y="264"/>
                  </a:lnTo>
                  <a:lnTo>
                    <a:pt x="552" y="266"/>
                  </a:lnTo>
                  <a:lnTo>
                    <a:pt x="550" y="268"/>
                  </a:lnTo>
                  <a:lnTo>
                    <a:pt x="550" y="270"/>
                  </a:lnTo>
                  <a:lnTo>
                    <a:pt x="552" y="274"/>
                  </a:lnTo>
                  <a:lnTo>
                    <a:pt x="554" y="278"/>
                  </a:lnTo>
                  <a:lnTo>
                    <a:pt x="560" y="282"/>
                  </a:lnTo>
                  <a:lnTo>
                    <a:pt x="566" y="286"/>
                  </a:lnTo>
                  <a:lnTo>
                    <a:pt x="570" y="290"/>
                  </a:lnTo>
                  <a:lnTo>
                    <a:pt x="574" y="294"/>
                  </a:lnTo>
                  <a:lnTo>
                    <a:pt x="578" y="296"/>
                  </a:lnTo>
                  <a:lnTo>
                    <a:pt x="578" y="296"/>
                  </a:lnTo>
                  <a:lnTo>
                    <a:pt x="580" y="296"/>
                  </a:lnTo>
                  <a:lnTo>
                    <a:pt x="584" y="294"/>
                  </a:lnTo>
                  <a:lnTo>
                    <a:pt x="590" y="294"/>
                  </a:lnTo>
                  <a:lnTo>
                    <a:pt x="594" y="292"/>
                  </a:lnTo>
                  <a:lnTo>
                    <a:pt x="600" y="292"/>
                  </a:lnTo>
                  <a:lnTo>
                    <a:pt x="604" y="290"/>
                  </a:lnTo>
                  <a:lnTo>
                    <a:pt x="610" y="290"/>
                  </a:lnTo>
                  <a:lnTo>
                    <a:pt x="616" y="292"/>
                  </a:lnTo>
                  <a:lnTo>
                    <a:pt x="620" y="294"/>
                  </a:lnTo>
                  <a:lnTo>
                    <a:pt x="622" y="296"/>
                  </a:lnTo>
                  <a:lnTo>
                    <a:pt x="624" y="298"/>
                  </a:lnTo>
                  <a:lnTo>
                    <a:pt x="624" y="300"/>
                  </a:lnTo>
                  <a:lnTo>
                    <a:pt x="620" y="302"/>
                  </a:lnTo>
                  <a:lnTo>
                    <a:pt x="616" y="304"/>
                  </a:lnTo>
                  <a:lnTo>
                    <a:pt x="610" y="306"/>
                  </a:lnTo>
                  <a:lnTo>
                    <a:pt x="604" y="308"/>
                  </a:lnTo>
                  <a:lnTo>
                    <a:pt x="600" y="312"/>
                  </a:lnTo>
                  <a:lnTo>
                    <a:pt x="596" y="314"/>
                  </a:lnTo>
                  <a:lnTo>
                    <a:pt x="592" y="316"/>
                  </a:lnTo>
                  <a:lnTo>
                    <a:pt x="590" y="316"/>
                  </a:lnTo>
                  <a:lnTo>
                    <a:pt x="590" y="316"/>
                  </a:lnTo>
                  <a:lnTo>
                    <a:pt x="588" y="318"/>
                  </a:lnTo>
                  <a:lnTo>
                    <a:pt x="584" y="320"/>
                  </a:lnTo>
                  <a:lnTo>
                    <a:pt x="582" y="324"/>
                  </a:lnTo>
                  <a:lnTo>
                    <a:pt x="580" y="326"/>
                  </a:lnTo>
                  <a:lnTo>
                    <a:pt x="580" y="332"/>
                  </a:lnTo>
                  <a:lnTo>
                    <a:pt x="582" y="336"/>
                  </a:lnTo>
                  <a:lnTo>
                    <a:pt x="586" y="342"/>
                  </a:lnTo>
                  <a:lnTo>
                    <a:pt x="590" y="348"/>
                  </a:lnTo>
                  <a:lnTo>
                    <a:pt x="594" y="352"/>
                  </a:lnTo>
                  <a:lnTo>
                    <a:pt x="596" y="358"/>
                  </a:lnTo>
                  <a:lnTo>
                    <a:pt x="598" y="362"/>
                  </a:lnTo>
                  <a:lnTo>
                    <a:pt x="600" y="364"/>
                  </a:lnTo>
                  <a:lnTo>
                    <a:pt x="600" y="366"/>
                  </a:lnTo>
                  <a:lnTo>
                    <a:pt x="608" y="390"/>
                  </a:lnTo>
                  <a:lnTo>
                    <a:pt x="610" y="390"/>
                  </a:lnTo>
                  <a:lnTo>
                    <a:pt x="610" y="394"/>
                  </a:lnTo>
                  <a:lnTo>
                    <a:pt x="612" y="398"/>
                  </a:lnTo>
                  <a:lnTo>
                    <a:pt x="614" y="402"/>
                  </a:lnTo>
                  <a:lnTo>
                    <a:pt x="614" y="406"/>
                  </a:lnTo>
                  <a:lnTo>
                    <a:pt x="614" y="412"/>
                  </a:lnTo>
                  <a:lnTo>
                    <a:pt x="614" y="416"/>
                  </a:lnTo>
                  <a:lnTo>
                    <a:pt x="614" y="422"/>
                  </a:lnTo>
                  <a:lnTo>
                    <a:pt x="612" y="426"/>
                  </a:lnTo>
                  <a:lnTo>
                    <a:pt x="610" y="430"/>
                  </a:lnTo>
                  <a:lnTo>
                    <a:pt x="606" y="434"/>
                  </a:lnTo>
                  <a:lnTo>
                    <a:pt x="606" y="436"/>
                  </a:lnTo>
                  <a:lnTo>
                    <a:pt x="604" y="438"/>
                  </a:lnTo>
                  <a:lnTo>
                    <a:pt x="592" y="458"/>
                  </a:lnTo>
                  <a:lnTo>
                    <a:pt x="582" y="482"/>
                  </a:lnTo>
                  <a:lnTo>
                    <a:pt x="560" y="502"/>
                  </a:lnTo>
                  <a:lnTo>
                    <a:pt x="544" y="512"/>
                  </a:lnTo>
                  <a:lnTo>
                    <a:pt x="540" y="520"/>
                  </a:lnTo>
                  <a:lnTo>
                    <a:pt x="536" y="520"/>
                  </a:lnTo>
                  <a:lnTo>
                    <a:pt x="526" y="522"/>
                  </a:lnTo>
                  <a:lnTo>
                    <a:pt x="514" y="522"/>
                  </a:lnTo>
                  <a:lnTo>
                    <a:pt x="502" y="520"/>
                  </a:lnTo>
                  <a:lnTo>
                    <a:pt x="494" y="532"/>
                  </a:lnTo>
                  <a:lnTo>
                    <a:pt x="482" y="534"/>
                  </a:lnTo>
                  <a:lnTo>
                    <a:pt x="482" y="534"/>
                  </a:lnTo>
                  <a:lnTo>
                    <a:pt x="480" y="534"/>
                  </a:lnTo>
                  <a:lnTo>
                    <a:pt x="478" y="534"/>
                  </a:lnTo>
                  <a:lnTo>
                    <a:pt x="474" y="536"/>
                  </a:lnTo>
                  <a:lnTo>
                    <a:pt x="472" y="536"/>
                  </a:lnTo>
                  <a:lnTo>
                    <a:pt x="470" y="540"/>
                  </a:lnTo>
                  <a:lnTo>
                    <a:pt x="468" y="542"/>
                  </a:lnTo>
                  <a:lnTo>
                    <a:pt x="468" y="546"/>
                  </a:lnTo>
                  <a:lnTo>
                    <a:pt x="470" y="552"/>
                  </a:lnTo>
                  <a:lnTo>
                    <a:pt x="470" y="558"/>
                  </a:lnTo>
                  <a:lnTo>
                    <a:pt x="470" y="564"/>
                  </a:lnTo>
                  <a:lnTo>
                    <a:pt x="470" y="568"/>
                  </a:lnTo>
                  <a:lnTo>
                    <a:pt x="470" y="570"/>
                  </a:lnTo>
                  <a:lnTo>
                    <a:pt x="468" y="572"/>
                  </a:lnTo>
                  <a:lnTo>
                    <a:pt x="456" y="574"/>
                  </a:lnTo>
                  <a:lnTo>
                    <a:pt x="454" y="574"/>
                  </a:lnTo>
                  <a:lnTo>
                    <a:pt x="452" y="572"/>
                  </a:lnTo>
                  <a:lnTo>
                    <a:pt x="450" y="570"/>
                  </a:lnTo>
                  <a:lnTo>
                    <a:pt x="450" y="566"/>
                  </a:lnTo>
                  <a:lnTo>
                    <a:pt x="450" y="564"/>
                  </a:lnTo>
                  <a:lnTo>
                    <a:pt x="452" y="560"/>
                  </a:lnTo>
                  <a:lnTo>
                    <a:pt x="456" y="556"/>
                  </a:lnTo>
                  <a:lnTo>
                    <a:pt x="458" y="552"/>
                  </a:lnTo>
                  <a:lnTo>
                    <a:pt x="460" y="548"/>
                  </a:lnTo>
                  <a:lnTo>
                    <a:pt x="460" y="544"/>
                  </a:lnTo>
                  <a:lnTo>
                    <a:pt x="458" y="540"/>
                  </a:lnTo>
                  <a:lnTo>
                    <a:pt x="456" y="538"/>
                  </a:lnTo>
                  <a:lnTo>
                    <a:pt x="452" y="536"/>
                  </a:lnTo>
                  <a:lnTo>
                    <a:pt x="448" y="536"/>
                  </a:lnTo>
                  <a:lnTo>
                    <a:pt x="444" y="534"/>
                  </a:lnTo>
                  <a:lnTo>
                    <a:pt x="442" y="532"/>
                  </a:lnTo>
                  <a:lnTo>
                    <a:pt x="442" y="532"/>
                  </a:lnTo>
                  <a:lnTo>
                    <a:pt x="438" y="534"/>
                  </a:lnTo>
                  <a:lnTo>
                    <a:pt x="434" y="536"/>
                  </a:lnTo>
                  <a:lnTo>
                    <a:pt x="434" y="538"/>
                  </a:lnTo>
                  <a:lnTo>
                    <a:pt x="432" y="538"/>
                  </a:lnTo>
                  <a:lnTo>
                    <a:pt x="430" y="528"/>
                  </a:lnTo>
                  <a:lnTo>
                    <a:pt x="418" y="516"/>
                  </a:lnTo>
                  <a:lnTo>
                    <a:pt x="412" y="514"/>
                  </a:lnTo>
                  <a:lnTo>
                    <a:pt x="408" y="516"/>
                  </a:lnTo>
                  <a:lnTo>
                    <a:pt x="402" y="516"/>
                  </a:lnTo>
                  <a:lnTo>
                    <a:pt x="396" y="516"/>
                  </a:lnTo>
                  <a:lnTo>
                    <a:pt x="390" y="516"/>
                  </a:lnTo>
                  <a:lnTo>
                    <a:pt x="386" y="514"/>
                  </a:lnTo>
                  <a:lnTo>
                    <a:pt x="382" y="514"/>
                  </a:lnTo>
                  <a:lnTo>
                    <a:pt x="382" y="514"/>
                  </a:lnTo>
                  <a:lnTo>
                    <a:pt x="378" y="514"/>
                  </a:lnTo>
                  <a:lnTo>
                    <a:pt x="372" y="514"/>
                  </a:lnTo>
                  <a:lnTo>
                    <a:pt x="370" y="516"/>
                  </a:lnTo>
                  <a:lnTo>
                    <a:pt x="368" y="516"/>
                  </a:lnTo>
                  <a:lnTo>
                    <a:pt x="364" y="516"/>
                  </a:lnTo>
                  <a:lnTo>
                    <a:pt x="362" y="518"/>
                  </a:lnTo>
                  <a:lnTo>
                    <a:pt x="362" y="520"/>
                  </a:lnTo>
                  <a:lnTo>
                    <a:pt x="362" y="520"/>
                  </a:lnTo>
                  <a:lnTo>
                    <a:pt x="362" y="522"/>
                  </a:lnTo>
                  <a:lnTo>
                    <a:pt x="358" y="524"/>
                  </a:lnTo>
                  <a:lnTo>
                    <a:pt x="356" y="526"/>
                  </a:lnTo>
                  <a:lnTo>
                    <a:pt x="356" y="526"/>
                  </a:lnTo>
                  <a:lnTo>
                    <a:pt x="356" y="528"/>
                  </a:lnTo>
                  <a:lnTo>
                    <a:pt x="356" y="528"/>
                  </a:lnTo>
                  <a:lnTo>
                    <a:pt x="356" y="528"/>
                  </a:lnTo>
                  <a:lnTo>
                    <a:pt x="356" y="532"/>
                  </a:lnTo>
                  <a:lnTo>
                    <a:pt x="358" y="538"/>
                  </a:lnTo>
                  <a:lnTo>
                    <a:pt x="356" y="542"/>
                  </a:lnTo>
                  <a:lnTo>
                    <a:pt x="356" y="544"/>
                  </a:lnTo>
                  <a:lnTo>
                    <a:pt x="354" y="544"/>
                  </a:lnTo>
                  <a:lnTo>
                    <a:pt x="352" y="544"/>
                  </a:lnTo>
                  <a:lnTo>
                    <a:pt x="352" y="544"/>
                  </a:lnTo>
                  <a:lnTo>
                    <a:pt x="350" y="544"/>
                  </a:lnTo>
                  <a:lnTo>
                    <a:pt x="348" y="544"/>
                  </a:lnTo>
                  <a:lnTo>
                    <a:pt x="342" y="546"/>
                  </a:lnTo>
                  <a:lnTo>
                    <a:pt x="338" y="548"/>
                  </a:lnTo>
                  <a:lnTo>
                    <a:pt x="334" y="548"/>
                  </a:lnTo>
                  <a:lnTo>
                    <a:pt x="332" y="548"/>
                  </a:lnTo>
                  <a:lnTo>
                    <a:pt x="332" y="548"/>
                  </a:lnTo>
                  <a:lnTo>
                    <a:pt x="332" y="546"/>
                  </a:lnTo>
                  <a:lnTo>
                    <a:pt x="332" y="542"/>
                  </a:lnTo>
                  <a:lnTo>
                    <a:pt x="334" y="538"/>
                  </a:lnTo>
                  <a:lnTo>
                    <a:pt x="334" y="536"/>
                  </a:lnTo>
                  <a:lnTo>
                    <a:pt x="334" y="534"/>
                  </a:lnTo>
                  <a:lnTo>
                    <a:pt x="326" y="528"/>
                  </a:lnTo>
                  <a:lnTo>
                    <a:pt x="320" y="530"/>
                  </a:lnTo>
                  <a:lnTo>
                    <a:pt x="316" y="530"/>
                  </a:lnTo>
                  <a:lnTo>
                    <a:pt x="312" y="528"/>
                  </a:lnTo>
                  <a:lnTo>
                    <a:pt x="310" y="526"/>
                  </a:lnTo>
                  <a:lnTo>
                    <a:pt x="308" y="524"/>
                  </a:lnTo>
                  <a:lnTo>
                    <a:pt x="308" y="522"/>
                  </a:lnTo>
                  <a:lnTo>
                    <a:pt x="308" y="520"/>
                  </a:lnTo>
                  <a:lnTo>
                    <a:pt x="308" y="520"/>
                  </a:lnTo>
                  <a:lnTo>
                    <a:pt x="312" y="498"/>
                  </a:lnTo>
                  <a:lnTo>
                    <a:pt x="316" y="488"/>
                  </a:lnTo>
                  <a:lnTo>
                    <a:pt x="320" y="484"/>
                  </a:lnTo>
                  <a:lnTo>
                    <a:pt x="320" y="484"/>
                  </a:lnTo>
                  <a:lnTo>
                    <a:pt x="316" y="470"/>
                  </a:lnTo>
                  <a:lnTo>
                    <a:pt x="310" y="458"/>
                  </a:lnTo>
                  <a:lnTo>
                    <a:pt x="304" y="452"/>
                  </a:lnTo>
                  <a:lnTo>
                    <a:pt x="300" y="450"/>
                  </a:lnTo>
                  <a:lnTo>
                    <a:pt x="300" y="448"/>
                  </a:lnTo>
                  <a:lnTo>
                    <a:pt x="298" y="448"/>
                  </a:lnTo>
                  <a:lnTo>
                    <a:pt x="264" y="452"/>
                  </a:lnTo>
                  <a:lnTo>
                    <a:pt x="252" y="450"/>
                  </a:lnTo>
                  <a:lnTo>
                    <a:pt x="248" y="446"/>
                  </a:lnTo>
                  <a:lnTo>
                    <a:pt x="242" y="442"/>
                  </a:lnTo>
                  <a:lnTo>
                    <a:pt x="232" y="440"/>
                  </a:lnTo>
                  <a:lnTo>
                    <a:pt x="222" y="440"/>
                  </a:lnTo>
                  <a:lnTo>
                    <a:pt x="216" y="438"/>
                  </a:lnTo>
                  <a:lnTo>
                    <a:pt x="208" y="440"/>
                  </a:lnTo>
                  <a:lnTo>
                    <a:pt x="200" y="444"/>
                  </a:lnTo>
                  <a:lnTo>
                    <a:pt x="196" y="446"/>
                  </a:lnTo>
                  <a:lnTo>
                    <a:pt x="192" y="450"/>
                  </a:lnTo>
                  <a:lnTo>
                    <a:pt x="188" y="452"/>
                  </a:lnTo>
                  <a:lnTo>
                    <a:pt x="186" y="454"/>
                  </a:lnTo>
                  <a:lnTo>
                    <a:pt x="186" y="454"/>
                  </a:lnTo>
                  <a:lnTo>
                    <a:pt x="186" y="454"/>
                  </a:lnTo>
                  <a:lnTo>
                    <a:pt x="186" y="452"/>
                  </a:lnTo>
                  <a:lnTo>
                    <a:pt x="186" y="452"/>
                  </a:lnTo>
                  <a:lnTo>
                    <a:pt x="184" y="450"/>
                  </a:lnTo>
                  <a:lnTo>
                    <a:pt x="184" y="448"/>
                  </a:lnTo>
                  <a:lnTo>
                    <a:pt x="182" y="450"/>
                  </a:lnTo>
                  <a:lnTo>
                    <a:pt x="180" y="450"/>
                  </a:lnTo>
                  <a:lnTo>
                    <a:pt x="178" y="450"/>
                  </a:lnTo>
                  <a:lnTo>
                    <a:pt x="178" y="452"/>
                  </a:lnTo>
                  <a:lnTo>
                    <a:pt x="114" y="438"/>
                  </a:lnTo>
                  <a:lnTo>
                    <a:pt x="88" y="416"/>
                  </a:lnTo>
                  <a:lnTo>
                    <a:pt x="82" y="402"/>
                  </a:lnTo>
                  <a:lnTo>
                    <a:pt x="82" y="392"/>
                  </a:lnTo>
                  <a:lnTo>
                    <a:pt x="88" y="384"/>
                  </a:lnTo>
                  <a:lnTo>
                    <a:pt x="92" y="380"/>
                  </a:lnTo>
                  <a:lnTo>
                    <a:pt x="94" y="380"/>
                  </a:lnTo>
                  <a:lnTo>
                    <a:pt x="88" y="366"/>
                  </a:lnTo>
                  <a:lnTo>
                    <a:pt x="96" y="362"/>
                  </a:lnTo>
                  <a:lnTo>
                    <a:pt x="94" y="358"/>
                  </a:lnTo>
                  <a:lnTo>
                    <a:pt x="92" y="354"/>
                  </a:lnTo>
                  <a:lnTo>
                    <a:pt x="92" y="350"/>
                  </a:lnTo>
                  <a:lnTo>
                    <a:pt x="90" y="348"/>
                  </a:lnTo>
                  <a:lnTo>
                    <a:pt x="90" y="346"/>
                  </a:lnTo>
                  <a:lnTo>
                    <a:pt x="88" y="342"/>
                  </a:lnTo>
                  <a:lnTo>
                    <a:pt x="86" y="340"/>
                  </a:lnTo>
                  <a:lnTo>
                    <a:pt x="82" y="338"/>
                  </a:lnTo>
                  <a:lnTo>
                    <a:pt x="76" y="336"/>
                  </a:lnTo>
                  <a:lnTo>
                    <a:pt x="72" y="336"/>
                  </a:lnTo>
                  <a:lnTo>
                    <a:pt x="66" y="334"/>
                  </a:lnTo>
                  <a:lnTo>
                    <a:pt x="62" y="332"/>
                  </a:lnTo>
                  <a:lnTo>
                    <a:pt x="60" y="330"/>
                  </a:lnTo>
                  <a:lnTo>
                    <a:pt x="58" y="328"/>
                  </a:lnTo>
                  <a:lnTo>
                    <a:pt x="50" y="330"/>
                  </a:lnTo>
                  <a:lnTo>
                    <a:pt x="30" y="332"/>
                  </a:lnTo>
                  <a:lnTo>
                    <a:pt x="28" y="314"/>
                  </a:lnTo>
                  <a:lnTo>
                    <a:pt x="26" y="312"/>
                  </a:lnTo>
                  <a:lnTo>
                    <a:pt x="26" y="312"/>
                  </a:lnTo>
                  <a:lnTo>
                    <a:pt x="24" y="310"/>
                  </a:lnTo>
                  <a:lnTo>
                    <a:pt x="22" y="308"/>
                  </a:lnTo>
                  <a:lnTo>
                    <a:pt x="20" y="304"/>
                  </a:lnTo>
                  <a:lnTo>
                    <a:pt x="18" y="300"/>
                  </a:lnTo>
                  <a:lnTo>
                    <a:pt x="16" y="294"/>
                  </a:lnTo>
                  <a:lnTo>
                    <a:pt x="16" y="290"/>
                  </a:lnTo>
                  <a:lnTo>
                    <a:pt x="16" y="290"/>
                  </a:lnTo>
                  <a:lnTo>
                    <a:pt x="14" y="286"/>
                  </a:lnTo>
                  <a:lnTo>
                    <a:pt x="12" y="284"/>
                  </a:lnTo>
                  <a:lnTo>
                    <a:pt x="10" y="282"/>
                  </a:lnTo>
                  <a:lnTo>
                    <a:pt x="6" y="282"/>
                  </a:lnTo>
                  <a:lnTo>
                    <a:pt x="4" y="280"/>
                  </a:lnTo>
                  <a:lnTo>
                    <a:pt x="2" y="280"/>
                  </a:lnTo>
                  <a:lnTo>
                    <a:pt x="0" y="276"/>
                  </a:lnTo>
                  <a:lnTo>
                    <a:pt x="0" y="272"/>
                  </a:lnTo>
                  <a:lnTo>
                    <a:pt x="0" y="272"/>
                  </a:lnTo>
                  <a:lnTo>
                    <a:pt x="0" y="270"/>
                  </a:lnTo>
                  <a:lnTo>
                    <a:pt x="0" y="266"/>
                  </a:lnTo>
                  <a:lnTo>
                    <a:pt x="0" y="264"/>
                  </a:lnTo>
                  <a:lnTo>
                    <a:pt x="2" y="260"/>
                  </a:lnTo>
                  <a:lnTo>
                    <a:pt x="4" y="256"/>
                  </a:lnTo>
                  <a:lnTo>
                    <a:pt x="8" y="254"/>
                  </a:lnTo>
                  <a:lnTo>
                    <a:pt x="12" y="252"/>
                  </a:lnTo>
                  <a:lnTo>
                    <a:pt x="18" y="252"/>
                  </a:lnTo>
                  <a:lnTo>
                    <a:pt x="28" y="254"/>
                  </a:lnTo>
                  <a:lnTo>
                    <a:pt x="40" y="246"/>
                  </a:lnTo>
                  <a:lnTo>
                    <a:pt x="40" y="246"/>
                  </a:lnTo>
                  <a:lnTo>
                    <a:pt x="42" y="244"/>
                  </a:lnTo>
                  <a:lnTo>
                    <a:pt x="44" y="242"/>
                  </a:lnTo>
                  <a:lnTo>
                    <a:pt x="48" y="242"/>
                  </a:lnTo>
                  <a:lnTo>
                    <a:pt x="54" y="240"/>
                  </a:lnTo>
                  <a:lnTo>
                    <a:pt x="54" y="240"/>
                  </a:lnTo>
                  <a:lnTo>
                    <a:pt x="56" y="240"/>
                  </a:lnTo>
                  <a:lnTo>
                    <a:pt x="60" y="240"/>
                  </a:lnTo>
                  <a:lnTo>
                    <a:pt x="64" y="238"/>
                  </a:lnTo>
                  <a:lnTo>
                    <a:pt x="70" y="236"/>
                  </a:lnTo>
                  <a:lnTo>
                    <a:pt x="74" y="232"/>
                  </a:lnTo>
                  <a:lnTo>
                    <a:pt x="78" y="226"/>
                  </a:lnTo>
                  <a:lnTo>
                    <a:pt x="80" y="220"/>
                  </a:lnTo>
                  <a:lnTo>
                    <a:pt x="82" y="218"/>
                  </a:lnTo>
                  <a:lnTo>
                    <a:pt x="82" y="216"/>
                  </a:lnTo>
                  <a:lnTo>
                    <a:pt x="84" y="212"/>
                  </a:lnTo>
                  <a:lnTo>
                    <a:pt x="84" y="208"/>
                  </a:lnTo>
                  <a:lnTo>
                    <a:pt x="84" y="206"/>
                  </a:lnTo>
                  <a:lnTo>
                    <a:pt x="84" y="202"/>
                  </a:lnTo>
                  <a:lnTo>
                    <a:pt x="80" y="202"/>
                  </a:lnTo>
                  <a:lnTo>
                    <a:pt x="78" y="198"/>
                  </a:lnTo>
                  <a:lnTo>
                    <a:pt x="76" y="196"/>
                  </a:lnTo>
                  <a:lnTo>
                    <a:pt x="74" y="192"/>
                  </a:lnTo>
                  <a:lnTo>
                    <a:pt x="74" y="188"/>
                  </a:lnTo>
                  <a:lnTo>
                    <a:pt x="74" y="186"/>
                  </a:lnTo>
                  <a:lnTo>
                    <a:pt x="80" y="184"/>
                  </a:lnTo>
                  <a:lnTo>
                    <a:pt x="84" y="182"/>
                  </a:lnTo>
                  <a:lnTo>
                    <a:pt x="86" y="182"/>
                  </a:lnTo>
                  <a:lnTo>
                    <a:pt x="88" y="180"/>
                  </a:lnTo>
                  <a:lnTo>
                    <a:pt x="88" y="180"/>
                  </a:lnTo>
                  <a:lnTo>
                    <a:pt x="90" y="178"/>
                  </a:lnTo>
                  <a:lnTo>
                    <a:pt x="90" y="176"/>
                  </a:lnTo>
                  <a:lnTo>
                    <a:pt x="90" y="174"/>
                  </a:lnTo>
                  <a:lnTo>
                    <a:pt x="90" y="172"/>
                  </a:lnTo>
                  <a:lnTo>
                    <a:pt x="90" y="172"/>
                  </a:lnTo>
                  <a:lnTo>
                    <a:pt x="94" y="172"/>
                  </a:lnTo>
                  <a:lnTo>
                    <a:pt x="98" y="170"/>
                  </a:lnTo>
                  <a:lnTo>
                    <a:pt x="102" y="170"/>
                  </a:lnTo>
                  <a:lnTo>
                    <a:pt x="106" y="168"/>
                  </a:lnTo>
                  <a:lnTo>
                    <a:pt x="110" y="164"/>
                  </a:lnTo>
                  <a:lnTo>
                    <a:pt x="112" y="158"/>
                  </a:lnTo>
                  <a:lnTo>
                    <a:pt x="116" y="152"/>
                  </a:lnTo>
                  <a:lnTo>
                    <a:pt x="116" y="146"/>
                  </a:lnTo>
                  <a:lnTo>
                    <a:pt x="116" y="142"/>
                  </a:lnTo>
                  <a:lnTo>
                    <a:pt x="120" y="136"/>
                  </a:lnTo>
                  <a:lnTo>
                    <a:pt x="124" y="134"/>
                  </a:lnTo>
                  <a:lnTo>
                    <a:pt x="128" y="132"/>
                  </a:lnTo>
                  <a:lnTo>
                    <a:pt x="134" y="130"/>
                  </a:lnTo>
                  <a:lnTo>
                    <a:pt x="140" y="130"/>
                  </a:lnTo>
                  <a:lnTo>
                    <a:pt x="144" y="128"/>
                  </a:lnTo>
                  <a:lnTo>
                    <a:pt x="146" y="124"/>
                  </a:lnTo>
                  <a:lnTo>
                    <a:pt x="148" y="120"/>
                  </a:lnTo>
                  <a:lnTo>
                    <a:pt x="150" y="114"/>
                  </a:lnTo>
                  <a:lnTo>
                    <a:pt x="154" y="110"/>
                  </a:lnTo>
                  <a:lnTo>
                    <a:pt x="158" y="104"/>
                  </a:lnTo>
                  <a:lnTo>
                    <a:pt x="164" y="102"/>
                  </a:lnTo>
                  <a:lnTo>
                    <a:pt x="172" y="100"/>
                  </a:lnTo>
                  <a:lnTo>
                    <a:pt x="176" y="100"/>
                  </a:lnTo>
                  <a:lnTo>
                    <a:pt x="178" y="98"/>
                  </a:lnTo>
                  <a:lnTo>
                    <a:pt x="180" y="96"/>
                  </a:lnTo>
                  <a:lnTo>
                    <a:pt x="180" y="94"/>
                  </a:lnTo>
                  <a:lnTo>
                    <a:pt x="180" y="92"/>
                  </a:lnTo>
                  <a:lnTo>
                    <a:pt x="180" y="90"/>
                  </a:lnTo>
                  <a:lnTo>
                    <a:pt x="180" y="86"/>
                  </a:lnTo>
                  <a:lnTo>
                    <a:pt x="182" y="82"/>
                  </a:lnTo>
                  <a:lnTo>
                    <a:pt x="186" y="80"/>
                  </a:lnTo>
                  <a:lnTo>
                    <a:pt x="190" y="76"/>
                  </a:lnTo>
                  <a:lnTo>
                    <a:pt x="194" y="74"/>
                  </a:lnTo>
                  <a:lnTo>
                    <a:pt x="216" y="74"/>
                  </a:lnTo>
                  <a:lnTo>
                    <a:pt x="194" y="8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52" name="Freeform 212">
              <a:extLst>
                <a:ext uri="{FF2B5EF4-FFF2-40B4-BE49-F238E27FC236}">
                  <a16:creationId xmlns:a16="http://schemas.microsoft.com/office/drawing/2014/main" id="{389D350D-F2E8-4E4E-9BCA-A4D7AB4C9F13}"/>
                </a:ext>
              </a:extLst>
            </p:cNvPr>
            <p:cNvSpPr>
              <a:spLocks noChangeArrowheads="1"/>
            </p:cNvSpPr>
            <p:nvPr/>
          </p:nvSpPr>
          <p:spPr bwMode="auto">
            <a:xfrm>
              <a:off x="1516" y="1554"/>
              <a:ext cx="68" cy="56"/>
            </a:xfrm>
            <a:custGeom>
              <a:avLst/>
              <a:gdLst>
                <a:gd name="T0" fmla="*/ 2 w 68"/>
                <a:gd name="T1" fmla="*/ 36 h 56"/>
                <a:gd name="T2" fmla="*/ 2 w 68"/>
                <a:gd name="T3" fmla="*/ 32 h 56"/>
                <a:gd name="T4" fmla="*/ 0 w 68"/>
                <a:gd name="T5" fmla="*/ 22 h 56"/>
                <a:gd name="T6" fmla="*/ 2 w 68"/>
                <a:gd name="T7" fmla="*/ 10 h 56"/>
                <a:gd name="T8" fmla="*/ 10 w 68"/>
                <a:gd name="T9" fmla="*/ 4 h 56"/>
                <a:gd name="T10" fmla="*/ 10 w 68"/>
                <a:gd name="T11" fmla="*/ 2 h 56"/>
                <a:gd name="T12" fmla="*/ 12 w 68"/>
                <a:gd name="T13" fmla="*/ 2 h 56"/>
                <a:gd name="T14" fmla="*/ 14 w 68"/>
                <a:gd name="T15" fmla="*/ 2 h 56"/>
                <a:gd name="T16" fmla="*/ 16 w 68"/>
                <a:gd name="T17" fmla="*/ 0 h 56"/>
                <a:gd name="T18" fmla="*/ 22 w 68"/>
                <a:gd name="T19" fmla="*/ 0 h 56"/>
                <a:gd name="T20" fmla="*/ 28 w 68"/>
                <a:gd name="T21" fmla="*/ 2 h 56"/>
                <a:gd name="T22" fmla="*/ 34 w 68"/>
                <a:gd name="T23" fmla="*/ 4 h 56"/>
                <a:gd name="T24" fmla="*/ 42 w 68"/>
                <a:gd name="T25" fmla="*/ 10 h 56"/>
                <a:gd name="T26" fmla="*/ 44 w 68"/>
                <a:gd name="T27" fmla="*/ 8 h 56"/>
                <a:gd name="T28" fmla="*/ 46 w 68"/>
                <a:gd name="T29" fmla="*/ 8 h 56"/>
                <a:gd name="T30" fmla="*/ 50 w 68"/>
                <a:gd name="T31" fmla="*/ 8 h 56"/>
                <a:gd name="T32" fmla="*/ 54 w 68"/>
                <a:gd name="T33" fmla="*/ 8 h 56"/>
                <a:gd name="T34" fmla="*/ 58 w 68"/>
                <a:gd name="T35" fmla="*/ 8 h 56"/>
                <a:gd name="T36" fmla="*/ 60 w 68"/>
                <a:gd name="T37" fmla="*/ 8 h 56"/>
                <a:gd name="T38" fmla="*/ 64 w 68"/>
                <a:gd name="T39" fmla="*/ 10 h 56"/>
                <a:gd name="T40" fmla="*/ 66 w 68"/>
                <a:gd name="T41" fmla="*/ 12 h 56"/>
                <a:gd name="T42" fmla="*/ 68 w 68"/>
                <a:gd name="T43" fmla="*/ 16 h 56"/>
                <a:gd name="T44" fmla="*/ 68 w 68"/>
                <a:gd name="T45" fmla="*/ 18 h 56"/>
                <a:gd name="T46" fmla="*/ 66 w 68"/>
                <a:gd name="T47" fmla="*/ 22 h 56"/>
                <a:gd name="T48" fmla="*/ 66 w 68"/>
                <a:gd name="T49" fmla="*/ 26 h 56"/>
                <a:gd name="T50" fmla="*/ 64 w 68"/>
                <a:gd name="T51" fmla="*/ 30 h 56"/>
                <a:gd name="T52" fmla="*/ 64 w 68"/>
                <a:gd name="T53" fmla="*/ 32 h 56"/>
                <a:gd name="T54" fmla="*/ 64 w 68"/>
                <a:gd name="T55" fmla="*/ 34 h 56"/>
                <a:gd name="T56" fmla="*/ 54 w 68"/>
                <a:gd name="T57" fmla="*/ 38 h 56"/>
                <a:gd name="T58" fmla="*/ 50 w 68"/>
                <a:gd name="T59" fmla="*/ 42 h 56"/>
                <a:gd name="T60" fmla="*/ 46 w 68"/>
                <a:gd name="T61" fmla="*/ 42 h 56"/>
                <a:gd name="T62" fmla="*/ 42 w 68"/>
                <a:gd name="T63" fmla="*/ 52 h 56"/>
                <a:gd name="T64" fmla="*/ 24 w 68"/>
                <a:gd name="T65" fmla="*/ 56 h 56"/>
                <a:gd name="T66" fmla="*/ 2 w 68"/>
                <a:gd name="T67" fmla="*/ 36 h 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8"/>
                <a:gd name="T103" fmla="*/ 0 h 56"/>
                <a:gd name="T104" fmla="*/ 68 w 68"/>
                <a:gd name="T105" fmla="*/ 56 h 5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8" h="56">
                  <a:moveTo>
                    <a:pt x="2" y="36"/>
                  </a:moveTo>
                  <a:lnTo>
                    <a:pt x="2" y="32"/>
                  </a:lnTo>
                  <a:lnTo>
                    <a:pt x="0" y="22"/>
                  </a:lnTo>
                  <a:lnTo>
                    <a:pt x="2" y="10"/>
                  </a:lnTo>
                  <a:lnTo>
                    <a:pt x="10" y="4"/>
                  </a:lnTo>
                  <a:lnTo>
                    <a:pt x="10" y="2"/>
                  </a:lnTo>
                  <a:lnTo>
                    <a:pt x="12" y="2"/>
                  </a:lnTo>
                  <a:lnTo>
                    <a:pt x="14" y="2"/>
                  </a:lnTo>
                  <a:lnTo>
                    <a:pt x="16" y="0"/>
                  </a:lnTo>
                  <a:lnTo>
                    <a:pt x="22" y="0"/>
                  </a:lnTo>
                  <a:lnTo>
                    <a:pt x="28" y="2"/>
                  </a:lnTo>
                  <a:lnTo>
                    <a:pt x="34" y="4"/>
                  </a:lnTo>
                  <a:lnTo>
                    <a:pt x="42" y="10"/>
                  </a:lnTo>
                  <a:lnTo>
                    <a:pt x="44" y="8"/>
                  </a:lnTo>
                  <a:lnTo>
                    <a:pt x="46" y="8"/>
                  </a:lnTo>
                  <a:lnTo>
                    <a:pt x="50" y="8"/>
                  </a:lnTo>
                  <a:lnTo>
                    <a:pt x="54" y="8"/>
                  </a:lnTo>
                  <a:lnTo>
                    <a:pt x="58" y="8"/>
                  </a:lnTo>
                  <a:lnTo>
                    <a:pt x="60" y="8"/>
                  </a:lnTo>
                  <a:lnTo>
                    <a:pt x="64" y="10"/>
                  </a:lnTo>
                  <a:lnTo>
                    <a:pt x="66" y="12"/>
                  </a:lnTo>
                  <a:lnTo>
                    <a:pt x="68" y="16"/>
                  </a:lnTo>
                  <a:lnTo>
                    <a:pt x="68" y="18"/>
                  </a:lnTo>
                  <a:lnTo>
                    <a:pt x="66" y="22"/>
                  </a:lnTo>
                  <a:lnTo>
                    <a:pt x="66" y="26"/>
                  </a:lnTo>
                  <a:lnTo>
                    <a:pt x="64" y="30"/>
                  </a:lnTo>
                  <a:lnTo>
                    <a:pt x="64" y="32"/>
                  </a:lnTo>
                  <a:lnTo>
                    <a:pt x="64" y="34"/>
                  </a:lnTo>
                  <a:lnTo>
                    <a:pt x="54" y="38"/>
                  </a:lnTo>
                  <a:lnTo>
                    <a:pt x="50" y="42"/>
                  </a:lnTo>
                  <a:lnTo>
                    <a:pt x="46" y="42"/>
                  </a:lnTo>
                  <a:lnTo>
                    <a:pt x="42" y="52"/>
                  </a:lnTo>
                  <a:lnTo>
                    <a:pt x="24" y="56"/>
                  </a:lnTo>
                  <a:lnTo>
                    <a:pt x="2" y="3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53" name="Freeform 213">
              <a:extLst>
                <a:ext uri="{FF2B5EF4-FFF2-40B4-BE49-F238E27FC236}">
                  <a16:creationId xmlns:a16="http://schemas.microsoft.com/office/drawing/2014/main" id="{B341881C-8ACA-4C6A-9C99-D3B66471A647}"/>
                </a:ext>
              </a:extLst>
            </p:cNvPr>
            <p:cNvSpPr>
              <a:spLocks noChangeArrowheads="1"/>
            </p:cNvSpPr>
            <p:nvPr/>
          </p:nvSpPr>
          <p:spPr bwMode="auto">
            <a:xfrm>
              <a:off x="1870" y="1280"/>
              <a:ext cx="36" cy="44"/>
            </a:xfrm>
            <a:custGeom>
              <a:avLst/>
              <a:gdLst>
                <a:gd name="T0" fmla="*/ 6 w 36"/>
                <a:gd name="T1" fmla="*/ 0 h 44"/>
                <a:gd name="T2" fmla="*/ 6 w 36"/>
                <a:gd name="T3" fmla="*/ 2 h 44"/>
                <a:gd name="T4" fmla="*/ 2 w 36"/>
                <a:gd name="T5" fmla="*/ 4 h 44"/>
                <a:gd name="T6" fmla="*/ 0 w 36"/>
                <a:gd name="T7" fmla="*/ 6 h 44"/>
                <a:gd name="T8" fmla="*/ 0 w 36"/>
                <a:gd name="T9" fmla="*/ 10 h 44"/>
                <a:gd name="T10" fmla="*/ 2 w 36"/>
                <a:gd name="T11" fmla="*/ 12 h 44"/>
                <a:gd name="T12" fmla="*/ 4 w 36"/>
                <a:gd name="T13" fmla="*/ 16 h 44"/>
                <a:gd name="T14" fmla="*/ 8 w 36"/>
                <a:gd name="T15" fmla="*/ 20 h 44"/>
                <a:gd name="T16" fmla="*/ 10 w 36"/>
                <a:gd name="T17" fmla="*/ 24 h 44"/>
                <a:gd name="T18" fmla="*/ 14 w 36"/>
                <a:gd name="T19" fmla="*/ 28 h 44"/>
                <a:gd name="T20" fmla="*/ 16 w 36"/>
                <a:gd name="T21" fmla="*/ 32 h 44"/>
                <a:gd name="T22" fmla="*/ 16 w 36"/>
                <a:gd name="T23" fmla="*/ 32 h 44"/>
                <a:gd name="T24" fmla="*/ 16 w 36"/>
                <a:gd name="T25" fmla="*/ 34 h 44"/>
                <a:gd name="T26" fmla="*/ 16 w 36"/>
                <a:gd name="T27" fmla="*/ 36 h 44"/>
                <a:gd name="T28" fmla="*/ 16 w 36"/>
                <a:gd name="T29" fmla="*/ 38 h 44"/>
                <a:gd name="T30" fmla="*/ 18 w 36"/>
                <a:gd name="T31" fmla="*/ 40 h 44"/>
                <a:gd name="T32" fmla="*/ 18 w 36"/>
                <a:gd name="T33" fmla="*/ 42 h 44"/>
                <a:gd name="T34" fmla="*/ 22 w 36"/>
                <a:gd name="T35" fmla="*/ 44 h 44"/>
                <a:gd name="T36" fmla="*/ 26 w 36"/>
                <a:gd name="T37" fmla="*/ 44 h 44"/>
                <a:gd name="T38" fmla="*/ 30 w 36"/>
                <a:gd name="T39" fmla="*/ 42 h 44"/>
                <a:gd name="T40" fmla="*/ 34 w 36"/>
                <a:gd name="T41" fmla="*/ 38 h 44"/>
                <a:gd name="T42" fmla="*/ 34 w 36"/>
                <a:gd name="T43" fmla="*/ 34 h 44"/>
                <a:gd name="T44" fmla="*/ 34 w 36"/>
                <a:gd name="T45" fmla="*/ 30 h 44"/>
                <a:gd name="T46" fmla="*/ 34 w 36"/>
                <a:gd name="T47" fmla="*/ 26 h 44"/>
                <a:gd name="T48" fmla="*/ 34 w 36"/>
                <a:gd name="T49" fmla="*/ 22 h 44"/>
                <a:gd name="T50" fmla="*/ 34 w 36"/>
                <a:gd name="T51" fmla="*/ 18 h 44"/>
                <a:gd name="T52" fmla="*/ 34 w 36"/>
                <a:gd name="T53" fmla="*/ 16 h 44"/>
                <a:gd name="T54" fmla="*/ 36 w 36"/>
                <a:gd name="T55" fmla="*/ 14 h 44"/>
                <a:gd name="T56" fmla="*/ 34 w 36"/>
                <a:gd name="T57" fmla="*/ 14 h 44"/>
                <a:gd name="T58" fmla="*/ 32 w 36"/>
                <a:gd name="T59" fmla="*/ 12 h 44"/>
                <a:gd name="T60" fmla="*/ 28 w 36"/>
                <a:gd name="T61" fmla="*/ 10 h 44"/>
                <a:gd name="T62" fmla="*/ 24 w 36"/>
                <a:gd name="T63" fmla="*/ 6 h 44"/>
                <a:gd name="T64" fmla="*/ 20 w 36"/>
                <a:gd name="T65" fmla="*/ 4 h 44"/>
                <a:gd name="T66" fmla="*/ 18 w 36"/>
                <a:gd name="T67" fmla="*/ 4 h 44"/>
                <a:gd name="T68" fmla="*/ 12 w 36"/>
                <a:gd name="T69" fmla="*/ 4 h 44"/>
                <a:gd name="T70" fmla="*/ 10 w 36"/>
                <a:gd name="T71" fmla="*/ 2 h 44"/>
                <a:gd name="T72" fmla="*/ 8 w 36"/>
                <a:gd name="T73" fmla="*/ 2 h 44"/>
                <a:gd name="T74" fmla="*/ 6 w 36"/>
                <a:gd name="T75" fmla="*/ 0 h 4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6"/>
                <a:gd name="T115" fmla="*/ 0 h 44"/>
                <a:gd name="T116" fmla="*/ 36 w 36"/>
                <a:gd name="T117" fmla="*/ 44 h 4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6" h="44">
                  <a:moveTo>
                    <a:pt x="6" y="0"/>
                  </a:moveTo>
                  <a:lnTo>
                    <a:pt x="6" y="2"/>
                  </a:lnTo>
                  <a:lnTo>
                    <a:pt x="2" y="4"/>
                  </a:lnTo>
                  <a:lnTo>
                    <a:pt x="0" y="6"/>
                  </a:lnTo>
                  <a:lnTo>
                    <a:pt x="0" y="10"/>
                  </a:lnTo>
                  <a:lnTo>
                    <a:pt x="2" y="12"/>
                  </a:lnTo>
                  <a:lnTo>
                    <a:pt x="4" y="16"/>
                  </a:lnTo>
                  <a:lnTo>
                    <a:pt x="8" y="20"/>
                  </a:lnTo>
                  <a:lnTo>
                    <a:pt x="10" y="24"/>
                  </a:lnTo>
                  <a:lnTo>
                    <a:pt x="14" y="28"/>
                  </a:lnTo>
                  <a:lnTo>
                    <a:pt x="16" y="32"/>
                  </a:lnTo>
                  <a:lnTo>
                    <a:pt x="16" y="32"/>
                  </a:lnTo>
                  <a:lnTo>
                    <a:pt x="16" y="34"/>
                  </a:lnTo>
                  <a:lnTo>
                    <a:pt x="16" y="36"/>
                  </a:lnTo>
                  <a:lnTo>
                    <a:pt x="16" y="38"/>
                  </a:lnTo>
                  <a:lnTo>
                    <a:pt x="18" y="40"/>
                  </a:lnTo>
                  <a:lnTo>
                    <a:pt x="18" y="42"/>
                  </a:lnTo>
                  <a:lnTo>
                    <a:pt x="22" y="44"/>
                  </a:lnTo>
                  <a:lnTo>
                    <a:pt x="26" y="44"/>
                  </a:lnTo>
                  <a:lnTo>
                    <a:pt x="30" y="42"/>
                  </a:lnTo>
                  <a:lnTo>
                    <a:pt x="34" y="38"/>
                  </a:lnTo>
                  <a:lnTo>
                    <a:pt x="34" y="34"/>
                  </a:lnTo>
                  <a:lnTo>
                    <a:pt x="34" y="30"/>
                  </a:lnTo>
                  <a:lnTo>
                    <a:pt x="34" y="26"/>
                  </a:lnTo>
                  <a:lnTo>
                    <a:pt x="34" y="22"/>
                  </a:lnTo>
                  <a:lnTo>
                    <a:pt x="34" y="18"/>
                  </a:lnTo>
                  <a:lnTo>
                    <a:pt x="34" y="16"/>
                  </a:lnTo>
                  <a:lnTo>
                    <a:pt x="36" y="14"/>
                  </a:lnTo>
                  <a:lnTo>
                    <a:pt x="34" y="14"/>
                  </a:lnTo>
                  <a:lnTo>
                    <a:pt x="32" y="12"/>
                  </a:lnTo>
                  <a:lnTo>
                    <a:pt x="28" y="10"/>
                  </a:lnTo>
                  <a:lnTo>
                    <a:pt x="24" y="6"/>
                  </a:lnTo>
                  <a:lnTo>
                    <a:pt x="20" y="4"/>
                  </a:lnTo>
                  <a:lnTo>
                    <a:pt x="18" y="4"/>
                  </a:lnTo>
                  <a:lnTo>
                    <a:pt x="12" y="4"/>
                  </a:lnTo>
                  <a:lnTo>
                    <a:pt x="10" y="2"/>
                  </a:lnTo>
                  <a:lnTo>
                    <a:pt x="8" y="2"/>
                  </a:lnTo>
                  <a:lnTo>
                    <a:pt x="6"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54" name="Freeform 214">
              <a:extLst>
                <a:ext uri="{FF2B5EF4-FFF2-40B4-BE49-F238E27FC236}">
                  <a16:creationId xmlns:a16="http://schemas.microsoft.com/office/drawing/2014/main" id="{19F84A8C-4D8E-4E41-999C-8A54C41D2EB7}"/>
                </a:ext>
              </a:extLst>
            </p:cNvPr>
            <p:cNvSpPr>
              <a:spLocks noChangeArrowheads="1"/>
            </p:cNvSpPr>
            <p:nvPr/>
          </p:nvSpPr>
          <p:spPr bwMode="auto">
            <a:xfrm>
              <a:off x="1882" y="1158"/>
              <a:ext cx="144" cy="122"/>
            </a:xfrm>
            <a:custGeom>
              <a:avLst/>
              <a:gdLst>
                <a:gd name="T0" fmla="*/ 0 w 144"/>
                <a:gd name="T1" fmla="*/ 114 h 122"/>
                <a:gd name="T2" fmla="*/ 22 w 144"/>
                <a:gd name="T3" fmla="*/ 114 h 122"/>
                <a:gd name="T4" fmla="*/ 58 w 144"/>
                <a:gd name="T5" fmla="*/ 106 h 122"/>
                <a:gd name="T6" fmla="*/ 62 w 144"/>
                <a:gd name="T7" fmla="*/ 118 h 122"/>
                <a:gd name="T8" fmla="*/ 66 w 144"/>
                <a:gd name="T9" fmla="*/ 120 h 122"/>
                <a:gd name="T10" fmla="*/ 74 w 144"/>
                <a:gd name="T11" fmla="*/ 120 h 122"/>
                <a:gd name="T12" fmla="*/ 82 w 144"/>
                <a:gd name="T13" fmla="*/ 114 h 122"/>
                <a:gd name="T14" fmla="*/ 86 w 144"/>
                <a:gd name="T15" fmla="*/ 110 h 122"/>
                <a:gd name="T16" fmla="*/ 102 w 144"/>
                <a:gd name="T17" fmla="*/ 104 h 122"/>
                <a:gd name="T18" fmla="*/ 106 w 144"/>
                <a:gd name="T19" fmla="*/ 100 h 122"/>
                <a:gd name="T20" fmla="*/ 116 w 144"/>
                <a:gd name="T21" fmla="*/ 94 h 122"/>
                <a:gd name="T22" fmla="*/ 124 w 144"/>
                <a:gd name="T23" fmla="*/ 88 h 122"/>
                <a:gd name="T24" fmla="*/ 128 w 144"/>
                <a:gd name="T25" fmla="*/ 82 h 122"/>
                <a:gd name="T26" fmla="*/ 132 w 144"/>
                <a:gd name="T27" fmla="*/ 76 h 122"/>
                <a:gd name="T28" fmla="*/ 136 w 144"/>
                <a:gd name="T29" fmla="*/ 68 h 122"/>
                <a:gd name="T30" fmla="*/ 138 w 144"/>
                <a:gd name="T31" fmla="*/ 60 h 122"/>
                <a:gd name="T32" fmla="*/ 138 w 144"/>
                <a:gd name="T33" fmla="*/ 52 h 122"/>
                <a:gd name="T34" fmla="*/ 136 w 144"/>
                <a:gd name="T35" fmla="*/ 44 h 122"/>
                <a:gd name="T36" fmla="*/ 136 w 144"/>
                <a:gd name="T37" fmla="*/ 42 h 122"/>
                <a:gd name="T38" fmla="*/ 140 w 144"/>
                <a:gd name="T39" fmla="*/ 38 h 122"/>
                <a:gd name="T40" fmla="*/ 144 w 144"/>
                <a:gd name="T41" fmla="*/ 30 h 122"/>
                <a:gd name="T42" fmla="*/ 144 w 144"/>
                <a:gd name="T43" fmla="*/ 20 h 122"/>
                <a:gd name="T44" fmla="*/ 142 w 144"/>
                <a:gd name="T45" fmla="*/ 8 h 122"/>
                <a:gd name="T46" fmla="*/ 140 w 144"/>
                <a:gd name="T47" fmla="*/ 0 h 122"/>
                <a:gd name="T48" fmla="*/ 138 w 144"/>
                <a:gd name="T49" fmla="*/ 0 h 122"/>
                <a:gd name="T50" fmla="*/ 132 w 144"/>
                <a:gd name="T51" fmla="*/ 2 h 122"/>
                <a:gd name="T52" fmla="*/ 122 w 144"/>
                <a:gd name="T53" fmla="*/ 8 h 122"/>
                <a:gd name="T54" fmla="*/ 116 w 144"/>
                <a:gd name="T55" fmla="*/ 18 h 122"/>
                <a:gd name="T56" fmla="*/ 114 w 144"/>
                <a:gd name="T57" fmla="*/ 32 h 122"/>
                <a:gd name="T58" fmla="*/ 112 w 144"/>
                <a:gd name="T59" fmla="*/ 44 h 122"/>
                <a:gd name="T60" fmla="*/ 108 w 144"/>
                <a:gd name="T61" fmla="*/ 48 h 122"/>
                <a:gd name="T62" fmla="*/ 102 w 144"/>
                <a:gd name="T63" fmla="*/ 58 h 122"/>
                <a:gd name="T64" fmla="*/ 94 w 144"/>
                <a:gd name="T65" fmla="*/ 68 h 122"/>
                <a:gd name="T66" fmla="*/ 82 w 144"/>
                <a:gd name="T67" fmla="*/ 76 h 122"/>
                <a:gd name="T68" fmla="*/ 72 w 144"/>
                <a:gd name="T69" fmla="*/ 84 h 122"/>
                <a:gd name="T70" fmla="*/ 64 w 144"/>
                <a:gd name="T71" fmla="*/ 90 h 122"/>
                <a:gd name="T72" fmla="*/ 40 w 144"/>
                <a:gd name="T73" fmla="*/ 90 h 122"/>
                <a:gd name="T74" fmla="*/ 6 w 144"/>
                <a:gd name="T75" fmla="*/ 106 h 12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4"/>
                <a:gd name="T115" fmla="*/ 0 h 122"/>
                <a:gd name="T116" fmla="*/ 144 w 144"/>
                <a:gd name="T117" fmla="*/ 122 h 12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4" h="122">
                  <a:moveTo>
                    <a:pt x="6" y="106"/>
                  </a:moveTo>
                  <a:lnTo>
                    <a:pt x="0" y="114"/>
                  </a:lnTo>
                  <a:lnTo>
                    <a:pt x="14" y="118"/>
                  </a:lnTo>
                  <a:lnTo>
                    <a:pt x="22" y="114"/>
                  </a:lnTo>
                  <a:lnTo>
                    <a:pt x="38" y="110"/>
                  </a:lnTo>
                  <a:lnTo>
                    <a:pt x="58" y="106"/>
                  </a:lnTo>
                  <a:lnTo>
                    <a:pt x="62" y="118"/>
                  </a:lnTo>
                  <a:lnTo>
                    <a:pt x="62" y="118"/>
                  </a:lnTo>
                  <a:lnTo>
                    <a:pt x="62" y="120"/>
                  </a:lnTo>
                  <a:lnTo>
                    <a:pt x="66" y="120"/>
                  </a:lnTo>
                  <a:lnTo>
                    <a:pt x="68" y="122"/>
                  </a:lnTo>
                  <a:lnTo>
                    <a:pt x="74" y="120"/>
                  </a:lnTo>
                  <a:lnTo>
                    <a:pt x="78" y="116"/>
                  </a:lnTo>
                  <a:lnTo>
                    <a:pt x="82" y="114"/>
                  </a:lnTo>
                  <a:lnTo>
                    <a:pt x="84" y="110"/>
                  </a:lnTo>
                  <a:lnTo>
                    <a:pt x="86" y="110"/>
                  </a:lnTo>
                  <a:lnTo>
                    <a:pt x="100" y="106"/>
                  </a:lnTo>
                  <a:lnTo>
                    <a:pt x="102" y="104"/>
                  </a:lnTo>
                  <a:lnTo>
                    <a:pt x="104" y="104"/>
                  </a:lnTo>
                  <a:lnTo>
                    <a:pt x="106" y="100"/>
                  </a:lnTo>
                  <a:lnTo>
                    <a:pt x="112" y="98"/>
                  </a:lnTo>
                  <a:lnTo>
                    <a:pt x="116" y="94"/>
                  </a:lnTo>
                  <a:lnTo>
                    <a:pt x="120" y="90"/>
                  </a:lnTo>
                  <a:lnTo>
                    <a:pt x="124" y="88"/>
                  </a:lnTo>
                  <a:lnTo>
                    <a:pt x="126" y="84"/>
                  </a:lnTo>
                  <a:lnTo>
                    <a:pt x="128" y="82"/>
                  </a:lnTo>
                  <a:lnTo>
                    <a:pt x="130" y="80"/>
                  </a:lnTo>
                  <a:lnTo>
                    <a:pt x="132" y="76"/>
                  </a:lnTo>
                  <a:lnTo>
                    <a:pt x="134" y="72"/>
                  </a:lnTo>
                  <a:lnTo>
                    <a:pt x="136" y="68"/>
                  </a:lnTo>
                  <a:lnTo>
                    <a:pt x="138" y="64"/>
                  </a:lnTo>
                  <a:lnTo>
                    <a:pt x="138" y="60"/>
                  </a:lnTo>
                  <a:lnTo>
                    <a:pt x="138" y="58"/>
                  </a:lnTo>
                  <a:lnTo>
                    <a:pt x="138" y="52"/>
                  </a:lnTo>
                  <a:lnTo>
                    <a:pt x="136" y="48"/>
                  </a:lnTo>
                  <a:lnTo>
                    <a:pt x="136" y="44"/>
                  </a:lnTo>
                  <a:lnTo>
                    <a:pt x="136" y="42"/>
                  </a:lnTo>
                  <a:lnTo>
                    <a:pt x="136" y="42"/>
                  </a:lnTo>
                  <a:lnTo>
                    <a:pt x="138" y="40"/>
                  </a:lnTo>
                  <a:lnTo>
                    <a:pt x="140" y="38"/>
                  </a:lnTo>
                  <a:lnTo>
                    <a:pt x="142" y="34"/>
                  </a:lnTo>
                  <a:lnTo>
                    <a:pt x="144" y="30"/>
                  </a:lnTo>
                  <a:lnTo>
                    <a:pt x="144" y="26"/>
                  </a:lnTo>
                  <a:lnTo>
                    <a:pt x="144" y="20"/>
                  </a:lnTo>
                  <a:lnTo>
                    <a:pt x="142" y="14"/>
                  </a:lnTo>
                  <a:lnTo>
                    <a:pt x="142" y="8"/>
                  </a:lnTo>
                  <a:lnTo>
                    <a:pt x="140" y="4"/>
                  </a:lnTo>
                  <a:lnTo>
                    <a:pt x="140" y="0"/>
                  </a:lnTo>
                  <a:lnTo>
                    <a:pt x="140" y="0"/>
                  </a:lnTo>
                  <a:lnTo>
                    <a:pt x="138" y="0"/>
                  </a:lnTo>
                  <a:lnTo>
                    <a:pt x="136" y="0"/>
                  </a:lnTo>
                  <a:lnTo>
                    <a:pt x="132" y="2"/>
                  </a:lnTo>
                  <a:lnTo>
                    <a:pt x="126" y="4"/>
                  </a:lnTo>
                  <a:lnTo>
                    <a:pt x="122" y="8"/>
                  </a:lnTo>
                  <a:lnTo>
                    <a:pt x="118" y="12"/>
                  </a:lnTo>
                  <a:lnTo>
                    <a:pt x="116" y="18"/>
                  </a:lnTo>
                  <a:lnTo>
                    <a:pt x="114" y="26"/>
                  </a:lnTo>
                  <a:lnTo>
                    <a:pt x="114" y="32"/>
                  </a:lnTo>
                  <a:lnTo>
                    <a:pt x="112" y="38"/>
                  </a:lnTo>
                  <a:lnTo>
                    <a:pt x="112" y="44"/>
                  </a:lnTo>
                  <a:lnTo>
                    <a:pt x="110" y="46"/>
                  </a:lnTo>
                  <a:lnTo>
                    <a:pt x="108" y="48"/>
                  </a:lnTo>
                  <a:lnTo>
                    <a:pt x="106" y="52"/>
                  </a:lnTo>
                  <a:lnTo>
                    <a:pt x="102" y="58"/>
                  </a:lnTo>
                  <a:lnTo>
                    <a:pt x="98" y="62"/>
                  </a:lnTo>
                  <a:lnTo>
                    <a:pt x="94" y="68"/>
                  </a:lnTo>
                  <a:lnTo>
                    <a:pt x="88" y="72"/>
                  </a:lnTo>
                  <a:lnTo>
                    <a:pt x="82" y="76"/>
                  </a:lnTo>
                  <a:lnTo>
                    <a:pt x="76" y="80"/>
                  </a:lnTo>
                  <a:lnTo>
                    <a:pt x="72" y="84"/>
                  </a:lnTo>
                  <a:lnTo>
                    <a:pt x="68" y="88"/>
                  </a:lnTo>
                  <a:lnTo>
                    <a:pt x="64" y="90"/>
                  </a:lnTo>
                  <a:lnTo>
                    <a:pt x="64" y="90"/>
                  </a:lnTo>
                  <a:lnTo>
                    <a:pt x="40" y="90"/>
                  </a:lnTo>
                  <a:lnTo>
                    <a:pt x="22" y="96"/>
                  </a:lnTo>
                  <a:lnTo>
                    <a:pt x="6" y="10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55" name="Freeform 215">
              <a:extLst>
                <a:ext uri="{FF2B5EF4-FFF2-40B4-BE49-F238E27FC236}">
                  <a16:creationId xmlns:a16="http://schemas.microsoft.com/office/drawing/2014/main" id="{0A4267C5-9748-48F6-81CB-E911AF787AE1}"/>
                </a:ext>
              </a:extLst>
            </p:cNvPr>
            <p:cNvSpPr>
              <a:spLocks noChangeArrowheads="1"/>
            </p:cNvSpPr>
            <p:nvPr/>
          </p:nvSpPr>
          <p:spPr bwMode="auto">
            <a:xfrm>
              <a:off x="1902" y="1274"/>
              <a:ext cx="24" cy="16"/>
            </a:xfrm>
            <a:custGeom>
              <a:avLst/>
              <a:gdLst>
                <a:gd name="T0" fmla="*/ 8 w 24"/>
                <a:gd name="T1" fmla="*/ 0 h 16"/>
                <a:gd name="T2" fmla="*/ 0 w 24"/>
                <a:gd name="T3" fmla="*/ 10 h 16"/>
                <a:gd name="T4" fmla="*/ 8 w 24"/>
                <a:gd name="T5" fmla="*/ 16 h 16"/>
                <a:gd name="T6" fmla="*/ 18 w 24"/>
                <a:gd name="T7" fmla="*/ 8 h 16"/>
                <a:gd name="T8" fmla="*/ 24 w 24"/>
                <a:gd name="T9" fmla="*/ 2 h 16"/>
                <a:gd name="T10" fmla="*/ 8 w 24"/>
                <a:gd name="T11" fmla="*/ 0 h 16"/>
                <a:gd name="T12" fmla="*/ 0 60000 65536"/>
                <a:gd name="T13" fmla="*/ 0 60000 65536"/>
                <a:gd name="T14" fmla="*/ 0 60000 65536"/>
                <a:gd name="T15" fmla="*/ 0 60000 65536"/>
                <a:gd name="T16" fmla="*/ 0 60000 65536"/>
                <a:gd name="T17" fmla="*/ 0 60000 65536"/>
                <a:gd name="T18" fmla="*/ 0 w 24"/>
                <a:gd name="T19" fmla="*/ 0 h 16"/>
                <a:gd name="T20" fmla="*/ 24 w 24"/>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24" h="16">
                  <a:moveTo>
                    <a:pt x="8" y="0"/>
                  </a:moveTo>
                  <a:lnTo>
                    <a:pt x="0" y="10"/>
                  </a:lnTo>
                  <a:lnTo>
                    <a:pt x="8" y="16"/>
                  </a:lnTo>
                  <a:lnTo>
                    <a:pt x="18" y="8"/>
                  </a:lnTo>
                  <a:lnTo>
                    <a:pt x="24" y="2"/>
                  </a:lnTo>
                  <a:lnTo>
                    <a:pt x="8"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56" name="Freeform 216">
              <a:extLst>
                <a:ext uri="{FF2B5EF4-FFF2-40B4-BE49-F238E27FC236}">
                  <a16:creationId xmlns:a16="http://schemas.microsoft.com/office/drawing/2014/main" id="{1AE76DE3-7EA3-4AEF-AA5F-D66CD64BAE76}"/>
                </a:ext>
              </a:extLst>
            </p:cNvPr>
            <p:cNvSpPr>
              <a:spLocks noChangeArrowheads="1"/>
            </p:cNvSpPr>
            <p:nvPr/>
          </p:nvSpPr>
          <p:spPr bwMode="auto">
            <a:xfrm>
              <a:off x="2000" y="1084"/>
              <a:ext cx="78" cy="60"/>
            </a:xfrm>
            <a:custGeom>
              <a:avLst/>
              <a:gdLst>
                <a:gd name="T0" fmla="*/ 36 w 78"/>
                <a:gd name="T1" fmla="*/ 6 h 60"/>
                <a:gd name="T2" fmla="*/ 36 w 78"/>
                <a:gd name="T3" fmla="*/ 6 h 60"/>
                <a:gd name="T4" fmla="*/ 34 w 78"/>
                <a:gd name="T5" fmla="*/ 4 h 60"/>
                <a:gd name="T6" fmla="*/ 32 w 78"/>
                <a:gd name="T7" fmla="*/ 2 h 60"/>
                <a:gd name="T8" fmla="*/ 30 w 78"/>
                <a:gd name="T9" fmla="*/ 0 h 60"/>
                <a:gd name="T10" fmla="*/ 28 w 78"/>
                <a:gd name="T11" fmla="*/ 0 h 60"/>
                <a:gd name="T12" fmla="*/ 26 w 78"/>
                <a:gd name="T13" fmla="*/ 2 h 60"/>
                <a:gd name="T14" fmla="*/ 24 w 78"/>
                <a:gd name="T15" fmla="*/ 4 h 60"/>
                <a:gd name="T16" fmla="*/ 22 w 78"/>
                <a:gd name="T17" fmla="*/ 12 h 60"/>
                <a:gd name="T18" fmla="*/ 20 w 78"/>
                <a:gd name="T19" fmla="*/ 18 h 60"/>
                <a:gd name="T20" fmla="*/ 20 w 78"/>
                <a:gd name="T21" fmla="*/ 22 h 60"/>
                <a:gd name="T22" fmla="*/ 20 w 78"/>
                <a:gd name="T23" fmla="*/ 26 h 60"/>
                <a:gd name="T24" fmla="*/ 18 w 78"/>
                <a:gd name="T25" fmla="*/ 28 h 60"/>
                <a:gd name="T26" fmla="*/ 16 w 78"/>
                <a:gd name="T27" fmla="*/ 32 h 60"/>
                <a:gd name="T28" fmla="*/ 12 w 78"/>
                <a:gd name="T29" fmla="*/ 36 h 60"/>
                <a:gd name="T30" fmla="*/ 10 w 78"/>
                <a:gd name="T31" fmla="*/ 42 h 60"/>
                <a:gd name="T32" fmla="*/ 6 w 78"/>
                <a:gd name="T33" fmla="*/ 46 h 60"/>
                <a:gd name="T34" fmla="*/ 4 w 78"/>
                <a:gd name="T35" fmla="*/ 48 h 60"/>
                <a:gd name="T36" fmla="*/ 2 w 78"/>
                <a:gd name="T37" fmla="*/ 50 h 60"/>
                <a:gd name="T38" fmla="*/ 0 w 78"/>
                <a:gd name="T39" fmla="*/ 52 h 60"/>
                <a:gd name="T40" fmla="*/ 0 w 78"/>
                <a:gd name="T41" fmla="*/ 54 h 60"/>
                <a:gd name="T42" fmla="*/ 0 w 78"/>
                <a:gd name="T43" fmla="*/ 56 h 60"/>
                <a:gd name="T44" fmla="*/ 4 w 78"/>
                <a:gd name="T45" fmla="*/ 56 h 60"/>
                <a:gd name="T46" fmla="*/ 8 w 78"/>
                <a:gd name="T47" fmla="*/ 58 h 60"/>
                <a:gd name="T48" fmla="*/ 14 w 78"/>
                <a:gd name="T49" fmla="*/ 58 h 60"/>
                <a:gd name="T50" fmla="*/ 20 w 78"/>
                <a:gd name="T51" fmla="*/ 58 h 60"/>
                <a:gd name="T52" fmla="*/ 26 w 78"/>
                <a:gd name="T53" fmla="*/ 58 h 60"/>
                <a:gd name="T54" fmla="*/ 30 w 78"/>
                <a:gd name="T55" fmla="*/ 56 h 60"/>
                <a:gd name="T56" fmla="*/ 32 w 78"/>
                <a:gd name="T57" fmla="*/ 56 h 60"/>
                <a:gd name="T58" fmla="*/ 38 w 78"/>
                <a:gd name="T59" fmla="*/ 60 h 60"/>
                <a:gd name="T60" fmla="*/ 48 w 78"/>
                <a:gd name="T61" fmla="*/ 58 h 60"/>
                <a:gd name="T62" fmla="*/ 48 w 78"/>
                <a:gd name="T63" fmla="*/ 58 h 60"/>
                <a:gd name="T64" fmla="*/ 50 w 78"/>
                <a:gd name="T65" fmla="*/ 56 h 60"/>
                <a:gd name="T66" fmla="*/ 52 w 78"/>
                <a:gd name="T67" fmla="*/ 52 h 60"/>
                <a:gd name="T68" fmla="*/ 54 w 78"/>
                <a:gd name="T69" fmla="*/ 50 h 60"/>
                <a:gd name="T70" fmla="*/ 56 w 78"/>
                <a:gd name="T71" fmla="*/ 46 h 60"/>
                <a:gd name="T72" fmla="*/ 60 w 78"/>
                <a:gd name="T73" fmla="*/ 44 h 60"/>
                <a:gd name="T74" fmla="*/ 62 w 78"/>
                <a:gd name="T75" fmla="*/ 44 h 60"/>
                <a:gd name="T76" fmla="*/ 64 w 78"/>
                <a:gd name="T77" fmla="*/ 44 h 60"/>
                <a:gd name="T78" fmla="*/ 66 w 78"/>
                <a:gd name="T79" fmla="*/ 42 h 60"/>
                <a:gd name="T80" fmla="*/ 70 w 78"/>
                <a:gd name="T81" fmla="*/ 40 h 60"/>
                <a:gd name="T82" fmla="*/ 72 w 78"/>
                <a:gd name="T83" fmla="*/ 38 h 60"/>
                <a:gd name="T84" fmla="*/ 74 w 78"/>
                <a:gd name="T85" fmla="*/ 36 h 60"/>
                <a:gd name="T86" fmla="*/ 76 w 78"/>
                <a:gd name="T87" fmla="*/ 34 h 60"/>
                <a:gd name="T88" fmla="*/ 78 w 78"/>
                <a:gd name="T89" fmla="*/ 32 h 60"/>
                <a:gd name="T90" fmla="*/ 78 w 78"/>
                <a:gd name="T91" fmla="*/ 32 h 60"/>
                <a:gd name="T92" fmla="*/ 78 w 78"/>
                <a:gd name="T93" fmla="*/ 30 h 60"/>
                <a:gd name="T94" fmla="*/ 78 w 78"/>
                <a:gd name="T95" fmla="*/ 26 h 60"/>
                <a:gd name="T96" fmla="*/ 78 w 78"/>
                <a:gd name="T97" fmla="*/ 24 h 60"/>
                <a:gd name="T98" fmla="*/ 76 w 78"/>
                <a:gd name="T99" fmla="*/ 22 h 60"/>
                <a:gd name="T100" fmla="*/ 74 w 78"/>
                <a:gd name="T101" fmla="*/ 20 h 60"/>
                <a:gd name="T102" fmla="*/ 72 w 78"/>
                <a:gd name="T103" fmla="*/ 22 h 60"/>
                <a:gd name="T104" fmla="*/ 70 w 78"/>
                <a:gd name="T105" fmla="*/ 24 h 60"/>
                <a:gd name="T106" fmla="*/ 66 w 78"/>
                <a:gd name="T107" fmla="*/ 26 h 60"/>
                <a:gd name="T108" fmla="*/ 64 w 78"/>
                <a:gd name="T109" fmla="*/ 26 h 60"/>
                <a:gd name="T110" fmla="*/ 62 w 78"/>
                <a:gd name="T111" fmla="*/ 26 h 60"/>
                <a:gd name="T112" fmla="*/ 58 w 78"/>
                <a:gd name="T113" fmla="*/ 24 h 60"/>
                <a:gd name="T114" fmla="*/ 52 w 78"/>
                <a:gd name="T115" fmla="*/ 22 h 60"/>
                <a:gd name="T116" fmla="*/ 46 w 78"/>
                <a:gd name="T117" fmla="*/ 20 h 60"/>
                <a:gd name="T118" fmla="*/ 42 w 78"/>
                <a:gd name="T119" fmla="*/ 16 h 60"/>
                <a:gd name="T120" fmla="*/ 38 w 78"/>
                <a:gd name="T121" fmla="*/ 12 h 60"/>
                <a:gd name="T122" fmla="*/ 36 w 78"/>
                <a:gd name="T123" fmla="*/ 6 h 6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8"/>
                <a:gd name="T187" fmla="*/ 0 h 60"/>
                <a:gd name="T188" fmla="*/ 78 w 78"/>
                <a:gd name="T189" fmla="*/ 60 h 6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8" h="60">
                  <a:moveTo>
                    <a:pt x="36" y="6"/>
                  </a:moveTo>
                  <a:lnTo>
                    <a:pt x="36" y="6"/>
                  </a:lnTo>
                  <a:lnTo>
                    <a:pt x="34" y="4"/>
                  </a:lnTo>
                  <a:lnTo>
                    <a:pt x="32" y="2"/>
                  </a:lnTo>
                  <a:lnTo>
                    <a:pt x="30" y="0"/>
                  </a:lnTo>
                  <a:lnTo>
                    <a:pt x="28" y="0"/>
                  </a:lnTo>
                  <a:lnTo>
                    <a:pt x="26" y="2"/>
                  </a:lnTo>
                  <a:lnTo>
                    <a:pt x="24" y="4"/>
                  </a:lnTo>
                  <a:lnTo>
                    <a:pt x="22" y="12"/>
                  </a:lnTo>
                  <a:lnTo>
                    <a:pt x="20" y="18"/>
                  </a:lnTo>
                  <a:lnTo>
                    <a:pt x="20" y="22"/>
                  </a:lnTo>
                  <a:lnTo>
                    <a:pt x="20" y="26"/>
                  </a:lnTo>
                  <a:lnTo>
                    <a:pt x="18" y="28"/>
                  </a:lnTo>
                  <a:lnTo>
                    <a:pt x="16" y="32"/>
                  </a:lnTo>
                  <a:lnTo>
                    <a:pt x="12" y="36"/>
                  </a:lnTo>
                  <a:lnTo>
                    <a:pt x="10" y="42"/>
                  </a:lnTo>
                  <a:lnTo>
                    <a:pt x="6" y="46"/>
                  </a:lnTo>
                  <a:lnTo>
                    <a:pt x="4" y="48"/>
                  </a:lnTo>
                  <a:lnTo>
                    <a:pt x="2" y="50"/>
                  </a:lnTo>
                  <a:lnTo>
                    <a:pt x="0" y="52"/>
                  </a:lnTo>
                  <a:lnTo>
                    <a:pt x="0" y="54"/>
                  </a:lnTo>
                  <a:lnTo>
                    <a:pt x="0" y="56"/>
                  </a:lnTo>
                  <a:lnTo>
                    <a:pt x="4" y="56"/>
                  </a:lnTo>
                  <a:lnTo>
                    <a:pt x="8" y="58"/>
                  </a:lnTo>
                  <a:lnTo>
                    <a:pt x="14" y="58"/>
                  </a:lnTo>
                  <a:lnTo>
                    <a:pt x="20" y="58"/>
                  </a:lnTo>
                  <a:lnTo>
                    <a:pt x="26" y="58"/>
                  </a:lnTo>
                  <a:lnTo>
                    <a:pt x="30" y="56"/>
                  </a:lnTo>
                  <a:lnTo>
                    <a:pt x="32" y="56"/>
                  </a:lnTo>
                  <a:lnTo>
                    <a:pt x="38" y="60"/>
                  </a:lnTo>
                  <a:lnTo>
                    <a:pt x="48" y="58"/>
                  </a:lnTo>
                  <a:lnTo>
                    <a:pt x="48" y="58"/>
                  </a:lnTo>
                  <a:lnTo>
                    <a:pt x="50" y="56"/>
                  </a:lnTo>
                  <a:lnTo>
                    <a:pt x="52" y="52"/>
                  </a:lnTo>
                  <a:lnTo>
                    <a:pt x="54" y="50"/>
                  </a:lnTo>
                  <a:lnTo>
                    <a:pt x="56" y="46"/>
                  </a:lnTo>
                  <a:lnTo>
                    <a:pt x="60" y="44"/>
                  </a:lnTo>
                  <a:lnTo>
                    <a:pt x="62" y="44"/>
                  </a:lnTo>
                  <a:lnTo>
                    <a:pt x="64" y="44"/>
                  </a:lnTo>
                  <a:lnTo>
                    <a:pt x="66" y="42"/>
                  </a:lnTo>
                  <a:lnTo>
                    <a:pt x="70" y="40"/>
                  </a:lnTo>
                  <a:lnTo>
                    <a:pt x="72" y="38"/>
                  </a:lnTo>
                  <a:lnTo>
                    <a:pt x="74" y="36"/>
                  </a:lnTo>
                  <a:lnTo>
                    <a:pt x="76" y="34"/>
                  </a:lnTo>
                  <a:lnTo>
                    <a:pt x="78" y="32"/>
                  </a:lnTo>
                  <a:lnTo>
                    <a:pt x="78" y="32"/>
                  </a:lnTo>
                  <a:lnTo>
                    <a:pt x="78" y="30"/>
                  </a:lnTo>
                  <a:lnTo>
                    <a:pt x="78" y="26"/>
                  </a:lnTo>
                  <a:lnTo>
                    <a:pt x="78" y="24"/>
                  </a:lnTo>
                  <a:lnTo>
                    <a:pt x="76" y="22"/>
                  </a:lnTo>
                  <a:lnTo>
                    <a:pt x="74" y="20"/>
                  </a:lnTo>
                  <a:lnTo>
                    <a:pt x="72" y="22"/>
                  </a:lnTo>
                  <a:lnTo>
                    <a:pt x="70" y="24"/>
                  </a:lnTo>
                  <a:lnTo>
                    <a:pt x="66" y="26"/>
                  </a:lnTo>
                  <a:lnTo>
                    <a:pt x="64" y="26"/>
                  </a:lnTo>
                  <a:lnTo>
                    <a:pt x="62" y="26"/>
                  </a:lnTo>
                  <a:lnTo>
                    <a:pt x="58" y="24"/>
                  </a:lnTo>
                  <a:lnTo>
                    <a:pt x="52" y="22"/>
                  </a:lnTo>
                  <a:lnTo>
                    <a:pt x="46" y="20"/>
                  </a:lnTo>
                  <a:lnTo>
                    <a:pt x="42" y="16"/>
                  </a:lnTo>
                  <a:lnTo>
                    <a:pt x="38" y="12"/>
                  </a:lnTo>
                  <a:lnTo>
                    <a:pt x="36" y="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57" name="Freeform 217">
              <a:extLst>
                <a:ext uri="{FF2B5EF4-FFF2-40B4-BE49-F238E27FC236}">
                  <a16:creationId xmlns:a16="http://schemas.microsoft.com/office/drawing/2014/main" id="{0D23DC78-EAE0-4503-8E4C-B54495C40ED7}"/>
                </a:ext>
              </a:extLst>
            </p:cNvPr>
            <p:cNvSpPr>
              <a:spLocks noChangeArrowheads="1"/>
            </p:cNvSpPr>
            <p:nvPr/>
          </p:nvSpPr>
          <p:spPr bwMode="auto">
            <a:xfrm>
              <a:off x="1160" y="1254"/>
              <a:ext cx="80" cy="34"/>
            </a:xfrm>
            <a:custGeom>
              <a:avLst/>
              <a:gdLst>
                <a:gd name="T0" fmla="*/ 58 w 80"/>
                <a:gd name="T1" fmla="*/ 0 h 34"/>
                <a:gd name="T2" fmla="*/ 52 w 80"/>
                <a:gd name="T3" fmla="*/ 2 h 34"/>
                <a:gd name="T4" fmla="*/ 38 w 80"/>
                <a:gd name="T5" fmla="*/ 2 h 34"/>
                <a:gd name="T6" fmla="*/ 24 w 80"/>
                <a:gd name="T7" fmla="*/ 2 h 34"/>
                <a:gd name="T8" fmla="*/ 16 w 80"/>
                <a:gd name="T9" fmla="*/ 2 h 34"/>
                <a:gd name="T10" fmla="*/ 0 w 80"/>
                <a:gd name="T11" fmla="*/ 16 h 34"/>
                <a:gd name="T12" fmla="*/ 0 w 80"/>
                <a:gd name="T13" fmla="*/ 22 h 34"/>
                <a:gd name="T14" fmla="*/ 0 w 80"/>
                <a:gd name="T15" fmla="*/ 22 h 34"/>
                <a:gd name="T16" fmla="*/ 2 w 80"/>
                <a:gd name="T17" fmla="*/ 24 h 34"/>
                <a:gd name="T18" fmla="*/ 2 w 80"/>
                <a:gd name="T19" fmla="*/ 28 h 34"/>
                <a:gd name="T20" fmla="*/ 4 w 80"/>
                <a:gd name="T21" fmla="*/ 30 h 34"/>
                <a:gd name="T22" fmla="*/ 6 w 80"/>
                <a:gd name="T23" fmla="*/ 30 h 34"/>
                <a:gd name="T24" fmla="*/ 8 w 80"/>
                <a:gd name="T25" fmla="*/ 30 h 34"/>
                <a:gd name="T26" fmla="*/ 12 w 80"/>
                <a:gd name="T27" fmla="*/ 28 h 34"/>
                <a:gd name="T28" fmla="*/ 16 w 80"/>
                <a:gd name="T29" fmla="*/ 28 h 34"/>
                <a:gd name="T30" fmla="*/ 20 w 80"/>
                <a:gd name="T31" fmla="*/ 30 h 34"/>
                <a:gd name="T32" fmla="*/ 26 w 80"/>
                <a:gd name="T33" fmla="*/ 34 h 34"/>
                <a:gd name="T34" fmla="*/ 26 w 80"/>
                <a:gd name="T35" fmla="*/ 32 h 34"/>
                <a:gd name="T36" fmla="*/ 30 w 80"/>
                <a:gd name="T37" fmla="*/ 28 h 34"/>
                <a:gd name="T38" fmla="*/ 40 w 80"/>
                <a:gd name="T39" fmla="*/ 26 h 34"/>
                <a:gd name="T40" fmla="*/ 58 w 80"/>
                <a:gd name="T41" fmla="*/ 24 h 34"/>
                <a:gd name="T42" fmla="*/ 58 w 80"/>
                <a:gd name="T43" fmla="*/ 24 h 34"/>
                <a:gd name="T44" fmla="*/ 58 w 80"/>
                <a:gd name="T45" fmla="*/ 22 h 34"/>
                <a:gd name="T46" fmla="*/ 58 w 80"/>
                <a:gd name="T47" fmla="*/ 20 h 34"/>
                <a:gd name="T48" fmla="*/ 60 w 80"/>
                <a:gd name="T49" fmla="*/ 16 h 34"/>
                <a:gd name="T50" fmla="*/ 62 w 80"/>
                <a:gd name="T51" fmla="*/ 14 h 34"/>
                <a:gd name="T52" fmla="*/ 66 w 80"/>
                <a:gd name="T53" fmla="*/ 12 h 34"/>
                <a:gd name="T54" fmla="*/ 72 w 80"/>
                <a:gd name="T55" fmla="*/ 10 h 34"/>
                <a:gd name="T56" fmla="*/ 80 w 80"/>
                <a:gd name="T57" fmla="*/ 10 h 34"/>
                <a:gd name="T58" fmla="*/ 78 w 80"/>
                <a:gd name="T59" fmla="*/ 8 h 34"/>
                <a:gd name="T60" fmla="*/ 76 w 80"/>
                <a:gd name="T61" fmla="*/ 8 h 34"/>
                <a:gd name="T62" fmla="*/ 70 w 80"/>
                <a:gd name="T63" fmla="*/ 8 h 34"/>
                <a:gd name="T64" fmla="*/ 64 w 80"/>
                <a:gd name="T65" fmla="*/ 6 h 34"/>
                <a:gd name="T66" fmla="*/ 60 w 80"/>
                <a:gd name="T67" fmla="*/ 4 h 34"/>
                <a:gd name="T68" fmla="*/ 58 w 80"/>
                <a:gd name="T69" fmla="*/ 0 h 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0"/>
                <a:gd name="T106" fmla="*/ 0 h 34"/>
                <a:gd name="T107" fmla="*/ 80 w 80"/>
                <a:gd name="T108" fmla="*/ 34 h 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0" h="34">
                  <a:moveTo>
                    <a:pt x="58" y="0"/>
                  </a:moveTo>
                  <a:lnTo>
                    <a:pt x="52" y="2"/>
                  </a:lnTo>
                  <a:lnTo>
                    <a:pt x="38" y="2"/>
                  </a:lnTo>
                  <a:lnTo>
                    <a:pt x="24" y="2"/>
                  </a:lnTo>
                  <a:lnTo>
                    <a:pt x="16" y="2"/>
                  </a:lnTo>
                  <a:lnTo>
                    <a:pt x="0" y="16"/>
                  </a:lnTo>
                  <a:lnTo>
                    <a:pt x="0" y="22"/>
                  </a:lnTo>
                  <a:lnTo>
                    <a:pt x="0" y="22"/>
                  </a:lnTo>
                  <a:lnTo>
                    <a:pt x="2" y="24"/>
                  </a:lnTo>
                  <a:lnTo>
                    <a:pt x="2" y="28"/>
                  </a:lnTo>
                  <a:lnTo>
                    <a:pt x="4" y="30"/>
                  </a:lnTo>
                  <a:lnTo>
                    <a:pt x="6" y="30"/>
                  </a:lnTo>
                  <a:lnTo>
                    <a:pt x="8" y="30"/>
                  </a:lnTo>
                  <a:lnTo>
                    <a:pt x="12" y="28"/>
                  </a:lnTo>
                  <a:lnTo>
                    <a:pt x="16" y="28"/>
                  </a:lnTo>
                  <a:lnTo>
                    <a:pt x="20" y="30"/>
                  </a:lnTo>
                  <a:lnTo>
                    <a:pt x="26" y="34"/>
                  </a:lnTo>
                  <a:lnTo>
                    <a:pt x="26" y="32"/>
                  </a:lnTo>
                  <a:lnTo>
                    <a:pt x="30" y="28"/>
                  </a:lnTo>
                  <a:lnTo>
                    <a:pt x="40" y="26"/>
                  </a:lnTo>
                  <a:lnTo>
                    <a:pt x="58" y="24"/>
                  </a:lnTo>
                  <a:lnTo>
                    <a:pt x="58" y="24"/>
                  </a:lnTo>
                  <a:lnTo>
                    <a:pt x="58" y="22"/>
                  </a:lnTo>
                  <a:lnTo>
                    <a:pt x="58" y="20"/>
                  </a:lnTo>
                  <a:lnTo>
                    <a:pt x="60" y="16"/>
                  </a:lnTo>
                  <a:lnTo>
                    <a:pt x="62" y="14"/>
                  </a:lnTo>
                  <a:lnTo>
                    <a:pt x="66" y="12"/>
                  </a:lnTo>
                  <a:lnTo>
                    <a:pt x="72" y="10"/>
                  </a:lnTo>
                  <a:lnTo>
                    <a:pt x="80" y="10"/>
                  </a:lnTo>
                  <a:lnTo>
                    <a:pt x="78" y="8"/>
                  </a:lnTo>
                  <a:lnTo>
                    <a:pt x="76" y="8"/>
                  </a:lnTo>
                  <a:lnTo>
                    <a:pt x="70" y="8"/>
                  </a:lnTo>
                  <a:lnTo>
                    <a:pt x="64" y="6"/>
                  </a:lnTo>
                  <a:lnTo>
                    <a:pt x="60" y="4"/>
                  </a:lnTo>
                  <a:lnTo>
                    <a:pt x="58"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58" name="Freeform 218">
              <a:extLst>
                <a:ext uri="{FF2B5EF4-FFF2-40B4-BE49-F238E27FC236}">
                  <a16:creationId xmlns:a16="http://schemas.microsoft.com/office/drawing/2014/main" id="{F57895BF-0F20-4F4D-8864-D7A83937AE60}"/>
                </a:ext>
              </a:extLst>
            </p:cNvPr>
            <p:cNvSpPr>
              <a:spLocks noChangeArrowheads="1"/>
            </p:cNvSpPr>
            <p:nvPr/>
          </p:nvSpPr>
          <p:spPr bwMode="auto">
            <a:xfrm>
              <a:off x="1160" y="1254"/>
              <a:ext cx="80" cy="34"/>
            </a:xfrm>
            <a:custGeom>
              <a:avLst/>
              <a:gdLst>
                <a:gd name="T0" fmla="*/ 56 w 80"/>
                <a:gd name="T1" fmla="*/ 0 h 34"/>
                <a:gd name="T2" fmla="*/ 50 w 80"/>
                <a:gd name="T3" fmla="*/ 2 h 34"/>
                <a:gd name="T4" fmla="*/ 38 w 80"/>
                <a:gd name="T5" fmla="*/ 2 h 34"/>
                <a:gd name="T6" fmla="*/ 24 w 80"/>
                <a:gd name="T7" fmla="*/ 2 h 34"/>
                <a:gd name="T8" fmla="*/ 16 w 80"/>
                <a:gd name="T9" fmla="*/ 2 h 34"/>
                <a:gd name="T10" fmla="*/ 0 w 80"/>
                <a:gd name="T11" fmla="*/ 16 h 34"/>
                <a:gd name="T12" fmla="*/ 0 w 80"/>
                <a:gd name="T13" fmla="*/ 22 h 34"/>
                <a:gd name="T14" fmla="*/ 0 w 80"/>
                <a:gd name="T15" fmla="*/ 22 h 34"/>
                <a:gd name="T16" fmla="*/ 2 w 80"/>
                <a:gd name="T17" fmla="*/ 24 h 34"/>
                <a:gd name="T18" fmla="*/ 2 w 80"/>
                <a:gd name="T19" fmla="*/ 28 h 34"/>
                <a:gd name="T20" fmla="*/ 4 w 80"/>
                <a:gd name="T21" fmla="*/ 30 h 34"/>
                <a:gd name="T22" fmla="*/ 6 w 80"/>
                <a:gd name="T23" fmla="*/ 30 h 34"/>
                <a:gd name="T24" fmla="*/ 8 w 80"/>
                <a:gd name="T25" fmla="*/ 30 h 34"/>
                <a:gd name="T26" fmla="*/ 12 w 80"/>
                <a:gd name="T27" fmla="*/ 28 h 34"/>
                <a:gd name="T28" fmla="*/ 16 w 80"/>
                <a:gd name="T29" fmla="*/ 28 h 34"/>
                <a:gd name="T30" fmla="*/ 20 w 80"/>
                <a:gd name="T31" fmla="*/ 30 h 34"/>
                <a:gd name="T32" fmla="*/ 26 w 80"/>
                <a:gd name="T33" fmla="*/ 34 h 34"/>
                <a:gd name="T34" fmla="*/ 26 w 80"/>
                <a:gd name="T35" fmla="*/ 32 h 34"/>
                <a:gd name="T36" fmla="*/ 30 w 80"/>
                <a:gd name="T37" fmla="*/ 28 h 34"/>
                <a:gd name="T38" fmla="*/ 40 w 80"/>
                <a:gd name="T39" fmla="*/ 26 h 34"/>
                <a:gd name="T40" fmla="*/ 58 w 80"/>
                <a:gd name="T41" fmla="*/ 24 h 34"/>
                <a:gd name="T42" fmla="*/ 58 w 80"/>
                <a:gd name="T43" fmla="*/ 24 h 34"/>
                <a:gd name="T44" fmla="*/ 58 w 80"/>
                <a:gd name="T45" fmla="*/ 22 h 34"/>
                <a:gd name="T46" fmla="*/ 58 w 80"/>
                <a:gd name="T47" fmla="*/ 20 h 34"/>
                <a:gd name="T48" fmla="*/ 60 w 80"/>
                <a:gd name="T49" fmla="*/ 16 h 34"/>
                <a:gd name="T50" fmla="*/ 62 w 80"/>
                <a:gd name="T51" fmla="*/ 14 h 34"/>
                <a:gd name="T52" fmla="*/ 66 w 80"/>
                <a:gd name="T53" fmla="*/ 12 h 34"/>
                <a:gd name="T54" fmla="*/ 72 w 80"/>
                <a:gd name="T55" fmla="*/ 10 h 34"/>
                <a:gd name="T56" fmla="*/ 80 w 80"/>
                <a:gd name="T57" fmla="*/ 10 h 34"/>
                <a:gd name="T58" fmla="*/ 78 w 80"/>
                <a:gd name="T59" fmla="*/ 8 h 34"/>
                <a:gd name="T60" fmla="*/ 74 w 80"/>
                <a:gd name="T61" fmla="*/ 8 h 34"/>
                <a:gd name="T62" fmla="*/ 70 w 80"/>
                <a:gd name="T63" fmla="*/ 8 h 34"/>
                <a:gd name="T64" fmla="*/ 64 w 80"/>
                <a:gd name="T65" fmla="*/ 6 h 34"/>
                <a:gd name="T66" fmla="*/ 60 w 80"/>
                <a:gd name="T67" fmla="*/ 4 h 34"/>
                <a:gd name="T68" fmla="*/ 56 w 80"/>
                <a:gd name="T69" fmla="*/ 0 h 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0"/>
                <a:gd name="T106" fmla="*/ 0 h 34"/>
                <a:gd name="T107" fmla="*/ 80 w 80"/>
                <a:gd name="T108" fmla="*/ 34 h 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0" h="34">
                  <a:moveTo>
                    <a:pt x="56" y="0"/>
                  </a:moveTo>
                  <a:lnTo>
                    <a:pt x="50" y="2"/>
                  </a:lnTo>
                  <a:lnTo>
                    <a:pt x="38" y="2"/>
                  </a:lnTo>
                  <a:lnTo>
                    <a:pt x="24" y="2"/>
                  </a:lnTo>
                  <a:lnTo>
                    <a:pt x="16" y="2"/>
                  </a:lnTo>
                  <a:lnTo>
                    <a:pt x="0" y="16"/>
                  </a:lnTo>
                  <a:lnTo>
                    <a:pt x="0" y="22"/>
                  </a:lnTo>
                  <a:lnTo>
                    <a:pt x="0" y="22"/>
                  </a:lnTo>
                  <a:lnTo>
                    <a:pt x="2" y="24"/>
                  </a:lnTo>
                  <a:lnTo>
                    <a:pt x="2" y="28"/>
                  </a:lnTo>
                  <a:lnTo>
                    <a:pt x="4" y="30"/>
                  </a:lnTo>
                  <a:lnTo>
                    <a:pt x="6" y="30"/>
                  </a:lnTo>
                  <a:lnTo>
                    <a:pt x="8" y="30"/>
                  </a:lnTo>
                  <a:lnTo>
                    <a:pt x="12" y="28"/>
                  </a:lnTo>
                  <a:lnTo>
                    <a:pt x="16" y="28"/>
                  </a:lnTo>
                  <a:lnTo>
                    <a:pt x="20" y="30"/>
                  </a:lnTo>
                  <a:lnTo>
                    <a:pt x="26" y="34"/>
                  </a:lnTo>
                  <a:lnTo>
                    <a:pt x="26" y="32"/>
                  </a:lnTo>
                  <a:lnTo>
                    <a:pt x="30" y="28"/>
                  </a:lnTo>
                  <a:lnTo>
                    <a:pt x="40" y="26"/>
                  </a:lnTo>
                  <a:lnTo>
                    <a:pt x="58" y="24"/>
                  </a:lnTo>
                  <a:lnTo>
                    <a:pt x="58" y="24"/>
                  </a:lnTo>
                  <a:lnTo>
                    <a:pt x="58" y="22"/>
                  </a:lnTo>
                  <a:lnTo>
                    <a:pt x="58" y="20"/>
                  </a:lnTo>
                  <a:lnTo>
                    <a:pt x="60" y="16"/>
                  </a:lnTo>
                  <a:lnTo>
                    <a:pt x="62" y="14"/>
                  </a:lnTo>
                  <a:lnTo>
                    <a:pt x="66" y="12"/>
                  </a:lnTo>
                  <a:lnTo>
                    <a:pt x="72" y="10"/>
                  </a:lnTo>
                  <a:lnTo>
                    <a:pt x="80" y="10"/>
                  </a:lnTo>
                  <a:lnTo>
                    <a:pt x="78" y="8"/>
                  </a:lnTo>
                  <a:lnTo>
                    <a:pt x="74" y="8"/>
                  </a:lnTo>
                  <a:lnTo>
                    <a:pt x="70" y="8"/>
                  </a:lnTo>
                  <a:lnTo>
                    <a:pt x="64" y="6"/>
                  </a:lnTo>
                  <a:lnTo>
                    <a:pt x="60" y="4"/>
                  </a:lnTo>
                  <a:lnTo>
                    <a:pt x="56"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59" name="Freeform 219">
              <a:extLst>
                <a:ext uri="{FF2B5EF4-FFF2-40B4-BE49-F238E27FC236}">
                  <a16:creationId xmlns:a16="http://schemas.microsoft.com/office/drawing/2014/main" id="{571FA132-A7D3-45FA-A643-74BCE6146FD9}"/>
                </a:ext>
              </a:extLst>
            </p:cNvPr>
            <p:cNvSpPr>
              <a:spLocks noChangeArrowheads="1"/>
            </p:cNvSpPr>
            <p:nvPr/>
          </p:nvSpPr>
          <p:spPr bwMode="auto">
            <a:xfrm>
              <a:off x="308" y="410"/>
              <a:ext cx="336" cy="412"/>
            </a:xfrm>
            <a:custGeom>
              <a:avLst/>
              <a:gdLst>
                <a:gd name="T0" fmla="*/ 302 w 336"/>
                <a:gd name="T1" fmla="*/ 44 h 412"/>
                <a:gd name="T2" fmla="*/ 314 w 336"/>
                <a:gd name="T3" fmla="*/ 42 h 412"/>
                <a:gd name="T4" fmla="*/ 312 w 336"/>
                <a:gd name="T5" fmla="*/ 42 h 412"/>
                <a:gd name="T6" fmla="*/ 326 w 336"/>
                <a:gd name="T7" fmla="*/ 38 h 412"/>
                <a:gd name="T8" fmla="*/ 330 w 336"/>
                <a:gd name="T9" fmla="*/ 22 h 412"/>
                <a:gd name="T10" fmla="*/ 302 w 336"/>
                <a:gd name="T11" fmla="*/ 4 h 412"/>
                <a:gd name="T12" fmla="*/ 250 w 336"/>
                <a:gd name="T13" fmla="*/ 8 h 412"/>
                <a:gd name="T14" fmla="*/ 230 w 336"/>
                <a:gd name="T15" fmla="*/ 14 h 412"/>
                <a:gd name="T16" fmla="*/ 218 w 336"/>
                <a:gd name="T17" fmla="*/ 20 h 412"/>
                <a:gd name="T18" fmla="*/ 214 w 336"/>
                <a:gd name="T19" fmla="*/ 26 h 412"/>
                <a:gd name="T20" fmla="*/ 204 w 336"/>
                <a:gd name="T21" fmla="*/ 36 h 412"/>
                <a:gd name="T22" fmla="*/ 194 w 336"/>
                <a:gd name="T23" fmla="*/ 34 h 412"/>
                <a:gd name="T24" fmla="*/ 186 w 336"/>
                <a:gd name="T25" fmla="*/ 34 h 412"/>
                <a:gd name="T26" fmla="*/ 176 w 336"/>
                <a:gd name="T27" fmla="*/ 48 h 412"/>
                <a:gd name="T28" fmla="*/ 158 w 336"/>
                <a:gd name="T29" fmla="*/ 58 h 412"/>
                <a:gd name="T30" fmla="*/ 148 w 336"/>
                <a:gd name="T31" fmla="*/ 76 h 412"/>
                <a:gd name="T32" fmla="*/ 136 w 336"/>
                <a:gd name="T33" fmla="*/ 114 h 412"/>
                <a:gd name="T34" fmla="*/ 106 w 336"/>
                <a:gd name="T35" fmla="*/ 170 h 412"/>
                <a:gd name="T36" fmla="*/ 94 w 336"/>
                <a:gd name="T37" fmla="*/ 200 h 412"/>
                <a:gd name="T38" fmla="*/ 72 w 336"/>
                <a:gd name="T39" fmla="*/ 230 h 412"/>
                <a:gd name="T40" fmla="*/ 26 w 336"/>
                <a:gd name="T41" fmla="*/ 278 h 412"/>
                <a:gd name="T42" fmla="*/ 16 w 336"/>
                <a:gd name="T43" fmla="*/ 284 h 412"/>
                <a:gd name="T44" fmla="*/ 8 w 336"/>
                <a:gd name="T45" fmla="*/ 300 h 412"/>
                <a:gd name="T46" fmla="*/ 4 w 336"/>
                <a:gd name="T47" fmla="*/ 334 h 412"/>
                <a:gd name="T48" fmla="*/ 10 w 336"/>
                <a:gd name="T49" fmla="*/ 344 h 412"/>
                <a:gd name="T50" fmla="*/ 6 w 336"/>
                <a:gd name="T51" fmla="*/ 352 h 412"/>
                <a:gd name="T52" fmla="*/ 2 w 336"/>
                <a:gd name="T53" fmla="*/ 364 h 412"/>
                <a:gd name="T54" fmla="*/ 4 w 336"/>
                <a:gd name="T55" fmla="*/ 384 h 412"/>
                <a:gd name="T56" fmla="*/ 10 w 336"/>
                <a:gd name="T57" fmla="*/ 400 h 412"/>
                <a:gd name="T58" fmla="*/ 28 w 336"/>
                <a:gd name="T59" fmla="*/ 412 h 412"/>
                <a:gd name="T60" fmla="*/ 46 w 336"/>
                <a:gd name="T61" fmla="*/ 402 h 412"/>
                <a:gd name="T62" fmla="*/ 54 w 336"/>
                <a:gd name="T63" fmla="*/ 390 h 412"/>
                <a:gd name="T64" fmla="*/ 58 w 336"/>
                <a:gd name="T65" fmla="*/ 376 h 412"/>
                <a:gd name="T66" fmla="*/ 68 w 336"/>
                <a:gd name="T67" fmla="*/ 370 h 412"/>
                <a:gd name="T68" fmla="*/ 76 w 336"/>
                <a:gd name="T69" fmla="*/ 358 h 412"/>
                <a:gd name="T70" fmla="*/ 80 w 336"/>
                <a:gd name="T71" fmla="*/ 342 h 412"/>
                <a:gd name="T72" fmla="*/ 92 w 336"/>
                <a:gd name="T73" fmla="*/ 354 h 412"/>
                <a:gd name="T74" fmla="*/ 100 w 336"/>
                <a:gd name="T75" fmla="*/ 318 h 412"/>
                <a:gd name="T76" fmla="*/ 102 w 336"/>
                <a:gd name="T77" fmla="*/ 260 h 412"/>
                <a:gd name="T78" fmla="*/ 132 w 336"/>
                <a:gd name="T79" fmla="*/ 198 h 412"/>
                <a:gd name="T80" fmla="*/ 140 w 336"/>
                <a:gd name="T81" fmla="*/ 178 h 412"/>
                <a:gd name="T82" fmla="*/ 154 w 336"/>
                <a:gd name="T83" fmla="*/ 162 h 412"/>
                <a:gd name="T84" fmla="*/ 162 w 336"/>
                <a:gd name="T85" fmla="*/ 134 h 412"/>
                <a:gd name="T86" fmla="*/ 170 w 336"/>
                <a:gd name="T87" fmla="*/ 112 h 412"/>
                <a:gd name="T88" fmla="*/ 224 w 336"/>
                <a:gd name="T89" fmla="*/ 64 h 412"/>
                <a:gd name="T90" fmla="*/ 238 w 336"/>
                <a:gd name="T91" fmla="*/ 66 h 412"/>
                <a:gd name="T92" fmla="*/ 264 w 336"/>
                <a:gd name="T93" fmla="*/ 70 h 412"/>
                <a:gd name="T94" fmla="*/ 276 w 336"/>
                <a:gd name="T95" fmla="*/ 64 h 412"/>
                <a:gd name="T96" fmla="*/ 278 w 336"/>
                <a:gd name="T97" fmla="*/ 56 h 412"/>
                <a:gd name="T98" fmla="*/ 294 w 336"/>
                <a:gd name="T99" fmla="*/ 50 h 412"/>
                <a:gd name="T100" fmla="*/ 328 w 336"/>
                <a:gd name="T101" fmla="*/ 64 h 412"/>
                <a:gd name="T102" fmla="*/ 326 w 336"/>
                <a:gd name="T103" fmla="*/ 52 h 41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36"/>
                <a:gd name="T157" fmla="*/ 0 h 412"/>
                <a:gd name="T158" fmla="*/ 336 w 336"/>
                <a:gd name="T159" fmla="*/ 412 h 41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36" h="412">
                  <a:moveTo>
                    <a:pt x="326" y="52"/>
                  </a:moveTo>
                  <a:lnTo>
                    <a:pt x="314" y="48"/>
                  </a:lnTo>
                  <a:lnTo>
                    <a:pt x="308" y="46"/>
                  </a:lnTo>
                  <a:lnTo>
                    <a:pt x="302" y="44"/>
                  </a:lnTo>
                  <a:lnTo>
                    <a:pt x="300" y="44"/>
                  </a:lnTo>
                  <a:lnTo>
                    <a:pt x="298" y="44"/>
                  </a:lnTo>
                  <a:lnTo>
                    <a:pt x="314" y="42"/>
                  </a:lnTo>
                  <a:lnTo>
                    <a:pt x="314" y="42"/>
                  </a:lnTo>
                  <a:lnTo>
                    <a:pt x="314" y="42"/>
                  </a:lnTo>
                  <a:lnTo>
                    <a:pt x="312" y="42"/>
                  </a:lnTo>
                  <a:lnTo>
                    <a:pt x="312" y="42"/>
                  </a:lnTo>
                  <a:lnTo>
                    <a:pt x="312" y="42"/>
                  </a:lnTo>
                  <a:lnTo>
                    <a:pt x="314" y="42"/>
                  </a:lnTo>
                  <a:lnTo>
                    <a:pt x="318" y="42"/>
                  </a:lnTo>
                  <a:lnTo>
                    <a:pt x="322" y="40"/>
                  </a:lnTo>
                  <a:lnTo>
                    <a:pt x="326" y="38"/>
                  </a:lnTo>
                  <a:lnTo>
                    <a:pt x="328" y="34"/>
                  </a:lnTo>
                  <a:lnTo>
                    <a:pt x="328" y="30"/>
                  </a:lnTo>
                  <a:lnTo>
                    <a:pt x="330" y="26"/>
                  </a:lnTo>
                  <a:lnTo>
                    <a:pt x="330" y="22"/>
                  </a:lnTo>
                  <a:lnTo>
                    <a:pt x="330" y="22"/>
                  </a:lnTo>
                  <a:lnTo>
                    <a:pt x="314" y="20"/>
                  </a:lnTo>
                  <a:lnTo>
                    <a:pt x="310" y="10"/>
                  </a:lnTo>
                  <a:lnTo>
                    <a:pt x="302" y="4"/>
                  </a:lnTo>
                  <a:lnTo>
                    <a:pt x="282" y="6"/>
                  </a:lnTo>
                  <a:lnTo>
                    <a:pt x="258" y="0"/>
                  </a:lnTo>
                  <a:lnTo>
                    <a:pt x="256" y="4"/>
                  </a:lnTo>
                  <a:lnTo>
                    <a:pt x="250" y="8"/>
                  </a:lnTo>
                  <a:lnTo>
                    <a:pt x="246" y="12"/>
                  </a:lnTo>
                  <a:lnTo>
                    <a:pt x="240" y="12"/>
                  </a:lnTo>
                  <a:lnTo>
                    <a:pt x="234" y="14"/>
                  </a:lnTo>
                  <a:lnTo>
                    <a:pt x="230" y="14"/>
                  </a:lnTo>
                  <a:lnTo>
                    <a:pt x="230" y="14"/>
                  </a:lnTo>
                  <a:lnTo>
                    <a:pt x="224" y="16"/>
                  </a:lnTo>
                  <a:lnTo>
                    <a:pt x="220" y="18"/>
                  </a:lnTo>
                  <a:lnTo>
                    <a:pt x="218" y="20"/>
                  </a:lnTo>
                  <a:lnTo>
                    <a:pt x="216" y="22"/>
                  </a:lnTo>
                  <a:lnTo>
                    <a:pt x="216" y="22"/>
                  </a:lnTo>
                  <a:lnTo>
                    <a:pt x="216" y="22"/>
                  </a:lnTo>
                  <a:lnTo>
                    <a:pt x="214" y="26"/>
                  </a:lnTo>
                  <a:lnTo>
                    <a:pt x="214" y="28"/>
                  </a:lnTo>
                  <a:lnTo>
                    <a:pt x="212" y="32"/>
                  </a:lnTo>
                  <a:lnTo>
                    <a:pt x="208" y="36"/>
                  </a:lnTo>
                  <a:lnTo>
                    <a:pt x="204" y="36"/>
                  </a:lnTo>
                  <a:lnTo>
                    <a:pt x="200" y="36"/>
                  </a:lnTo>
                  <a:lnTo>
                    <a:pt x="196" y="36"/>
                  </a:lnTo>
                  <a:lnTo>
                    <a:pt x="196" y="34"/>
                  </a:lnTo>
                  <a:lnTo>
                    <a:pt x="194" y="34"/>
                  </a:lnTo>
                  <a:lnTo>
                    <a:pt x="194" y="32"/>
                  </a:lnTo>
                  <a:lnTo>
                    <a:pt x="194" y="32"/>
                  </a:lnTo>
                  <a:lnTo>
                    <a:pt x="190" y="32"/>
                  </a:lnTo>
                  <a:lnTo>
                    <a:pt x="186" y="34"/>
                  </a:lnTo>
                  <a:lnTo>
                    <a:pt x="182" y="38"/>
                  </a:lnTo>
                  <a:lnTo>
                    <a:pt x="178" y="42"/>
                  </a:lnTo>
                  <a:lnTo>
                    <a:pt x="176" y="46"/>
                  </a:lnTo>
                  <a:lnTo>
                    <a:pt x="176" y="48"/>
                  </a:lnTo>
                  <a:lnTo>
                    <a:pt x="174" y="48"/>
                  </a:lnTo>
                  <a:lnTo>
                    <a:pt x="168" y="54"/>
                  </a:lnTo>
                  <a:lnTo>
                    <a:pt x="162" y="56"/>
                  </a:lnTo>
                  <a:lnTo>
                    <a:pt x="158" y="58"/>
                  </a:lnTo>
                  <a:lnTo>
                    <a:pt x="154" y="62"/>
                  </a:lnTo>
                  <a:lnTo>
                    <a:pt x="152" y="66"/>
                  </a:lnTo>
                  <a:lnTo>
                    <a:pt x="150" y="70"/>
                  </a:lnTo>
                  <a:lnTo>
                    <a:pt x="148" y="76"/>
                  </a:lnTo>
                  <a:lnTo>
                    <a:pt x="148" y="80"/>
                  </a:lnTo>
                  <a:lnTo>
                    <a:pt x="148" y="82"/>
                  </a:lnTo>
                  <a:lnTo>
                    <a:pt x="148" y="82"/>
                  </a:lnTo>
                  <a:lnTo>
                    <a:pt x="136" y="114"/>
                  </a:lnTo>
                  <a:lnTo>
                    <a:pt x="116" y="150"/>
                  </a:lnTo>
                  <a:lnTo>
                    <a:pt x="114" y="152"/>
                  </a:lnTo>
                  <a:lnTo>
                    <a:pt x="110" y="160"/>
                  </a:lnTo>
                  <a:lnTo>
                    <a:pt x="106" y="170"/>
                  </a:lnTo>
                  <a:lnTo>
                    <a:pt x="102" y="180"/>
                  </a:lnTo>
                  <a:lnTo>
                    <a:pt x="100" y="184"/>
                  </a:lnTo>
                  <a:lnTo>
                    <a:pt x="98" y="190"/>
                  </a:lnTo>
                  <a:lnTo>
                    <a:pt x="94" y="200"/>
                  </a:lnTo>
                  <a:lnTo>
                    <a:pt x="88" y="212"/>
                  </a:lnTo>
                  <a:lnTo>
                    <a:pt x="84" y="220"/>
                  </a:lnTo>
                  <a:lnTo>
                    <a:pt x="82" y="224"/>
                  </a:lnTo>
                  <a:lnTo>
                    <a:pt x="72" y="230"/>
                  </a:lnTo>
                  <a:lnTo>
                    <a:pt x="54" y="254"/>
                  </a:lnTo>
                  <a:lnTo>
                    <a:pt x="32" y="268"/>
                  </a:lnTo>
                  <a:lnTo>
                    <a:pt x="30" y="274"/>
                  </a:lnTo>
                  <a:lnTo>
                    <a:pt x="26" y="278"/>
                  </a:lnTo>
                  <a:lnTo>
                    <a:pt x="22" y="280"/>
                  </a:lnTo>
                  <a:lnTo>
                    <a:pt x="20" y="282"/>
                  </a:lnTo>
                  <a:lnTo>
                    <a:pt x="16" y="284"/>
                  </a:lnTo>
                  <a:lnTo>
                    <a:pt x="16" y="284"/>
                  </a:lnTo>
                  <a:lnTo>
                    <a:pt x="14" y="290"/>
                  </a:lnTo>
                  <a:lnTo>
                    <a:pt x="12" y="294"/>
                  </a:lnTo>
                  <a:lnTo>
                    <a:pt x="10" y="298"/>
                  </a:lnTo>
                  <a:lnTo>
                    <a:pt x="8" y="300"/>
                  </a:lnTo>
                  <a:lnTo>
                    <a:pt x="8" y="300"/>
                  </a:lnTo>
                  <a:lnTo>
                    <a:pt x="2" y="312"/>
                  </a:lnTo>
                  <a:lnTo>
                    <a:pt x="0" y="324"/>
                  </a:lnTo>
                  <a:lnTo>
                    <a:pt x="4" y="334"/>
                  </a:lnTo>
                  <a:lnTo>
                    <a:pt x="8" y="338"/>
                  </a:lnTo>
                  <a:lnTo>
                    <a:pt x="10" y="340"/>
                  </a:lnTo>
                  <a:lnTo>
                    <a:pt x="10" y="342"/>
                  </a:lnTo>
                  <a:lnTo>
                    <a:pt x="10" y="344"/>
                  </a:lnTo>
                  <a:lnTo>
                    <a:pt x="8" y="344"/>
                  </a:lnTo>
                  <a:lnTo>
                    <a:pt x="8" y="346"/>
                  </a:lnTo>
                  <a:lnTo>
                    <a:pt x="6" y="348"/>
                  </a:lnTo>
                  <a:lnTo>
                    <a:pt x="6" y="352"/>
                  </a:lnTo>
                  <a:lnTo>
                    <a:pt x="6" y="356"/>
                  </a:lnTo>
                  <a:lnTo>
                    <a:pt x="6" y="358"/>
                  </a:lnTo>
                  <a:lnTo>
                    <a:pt x="6" y="358"/>
                  </a:lnTo>
                  <a:lnTo>
                    <a:pt x="2" y="364"/>
                  </a:lnTo>
                  <a:lnTo>
                    <a:pt x="2" y="370"/>
                  </a:lnTo>
                  <a:lnTo>
                    <a:pt x="2" y="376"/>
                  </a:lnTo>
                  <a:lnTo>
                    <a:pt x="2" y="380"/>
                  </a:lnTo>
                  <a:lnTo>
                    <a:pt x="4" y="384"/>
                  </a:lnTo>
                  <a:lnTo>
                    <a:pt x="4" y="386"/>
                  </a:lnTo>
                  <a:lnTo>
                    <a:pt x="4" y="388"/>
                  </a:lnTo>
                  <a:lnTo>
                    <a:pt x="8" y="394"/>
                  </a:lnTo>
                  <a:lnTo>
                    <a:pt x="10" y="400"/>
                  </a:lnTo>
                  <a:lnTo>
                    <a:pt x="16" y="404"/>
                  </a:lnTo>
                  <a:lnTo>
                    <a:pt x="20" y="408"/>
                  </a:lnTo>
                  <a:lnTo>
                    <a:pt x="24" y="410"/>
                  </a:lnTo>
                  <a:lnTo>
                    <a:pt x="28" y="412"/>
                  </a:lnTo>
                  <a:lnTo>
                    <a:pt x="30" y="412"/>
                  </a:lnTo>
                  <a:lnTo>
                    <a:pt x="36" y="410"/>
                  </a:lnTo>
                  <a:lnTo>
                    <a:pt x="42" y="406"/>
                  </a:lnTo>
                  <a:lnTo>
                    <a:pt x="46" y="402"/>
                  </a:lnTo>
                  <a:lnTo>
                    <a:pt x="50" y="398"/>
                  </a:lnTo>
                  <a:lnTo>
                    <a:pt x="52" y="394"/>
                  </a:lnTo>
                  <a:lnTo>
                    <a:pt x="54" y="392"/>
                  </a:lnTo>
                  <a:lnTo>
                    <a:pt x="54" y="390"/>
                  </a:lnTo>
                  <a:lnTo>
                    <a:pt x="54" y="384"/>
                  </a:lnTo>
                  <a:lnTo>
                    <a:pt x="56" y="380"/>
                  </a:lnTo>
                  <a:lnTo>
                    <a:pt x="56" y="376"/>
                  </a:lnTo>
                  <a:lnTo>
                    <a:pt x="58" y="376"/>
                  </a:lnTo>
                  <a:lnTo>
                    <a:pt x="58" y="374"/>
                  </a:lnTo>
                  <a:lnTo>
                    <a:pt x="62" y="374"/>
                  </a:lnTo>
                  <a:lnTo>
                    <a:pt x="64" y="372"/>
                  </a:lnTo>
                  <a:lnTo>
                    <a:pt x="68" y="370"/>
                  </a:lnTo>
                  <a:lnTo>
                    <a:pt x="70" y="368"/>
                  </a:lnTo>
                  <a:lnTo>
                    <a:pt x="70" y="366"/>
                  </a:lnTo>
                  <a:lnTo>
                    <a:pt x="72" y="364"/>
                  </a:lnTo>
                  <a:lnTo>
                    <a:pt x="76" y="358"/>
                  </a:lnTo>
                  <a:lnTo>
                    <a:pt x="78" y="352"/>
                  </a:lnTo>
                  <a:lnTo>
                    <a:pt x="80" y="346"/>
                  </a:lnTo>
                  <a:lnTo>
                    <a:pt x="80" y="344"/>
                  </a:lnTo>
                  <a:lnTo>
                    <a:pt x="80" y="342"/>
                  </a:lnTo>
                  <a:lnTo>
                    <a:pt x="80" y="340"/>
                  </a:lnTo>
                  <a:lnTo>
                    <a:pt x="86" y="356"/>
                  </a:lnTo>
                  <a:lnTo>
                    <a:pt x="88" y="356"/>
                  </a:lnTo>
                  <a:lnTo>
                    <a:pt x="92" y="354"/>
                  </a:lnTo>
                  <a:lnTo>
                    <a:pt x="96" y="350"/>
                  </a:lnTo>
                  <a:lnTo>
                    <a:pt x="100" y="340"/>
                  </a:lnTo>
                  <a:lnTo>
                    <a:pt x="100" y="324"/>
                  </a:lnTo>
                  <a:lnTo>
                    <a:pt x="100" y="318"/>
                  </a:lnTo>
                  <a:lnTo>
                    <a:pt x="100" y="306"/>
                  </a:lnTo>
                  <a:lnTo>
                    <a:pt x="102" y="290"/>
                  </a:lnTo>
                  <a:lnTo>
                    <a:pt x="102" y="274"/>
                  </a:lnTo>
                  <a:lnTo>
                    <a:pt x="102" y="260"/>
                  </a:lnTo>
                  <a:lnTo>
                    <a:pt x="98" y="254"/>
                  </a:lnTo>
                  <a:lnTo>
                    <a:pt x="120" y="240"/>
                  </a:lnTo>
                  <a:lnTo>
                    <a:pt x="122" y="216"/>
                  </a:lnTo>
                  <a:lnTo>
                    <a:pt x="132" y="198"/>
                  </a:lnTo>
                  <a:lnTo>
                    <a:pt x="134" y="182"/>
                  </a:lnTo>
                  <a:lnTo>
                    <a:pt x="136" y="182"/>
                  </a:lnTo>
                  <a:lnTo>
                    <a:pt x="138" y="182"/>
                  </a:lnTo>
                  <a:lnTo>
                    <a:pt x="140" y="178"/>
                  </a:lnTo>
                  <a:lnTo>
                    <a:pt x="144" y="174"/>
                  </a:lnTo>
                  <a:lnTo>
                    <a:pt x="148" y="170"/>
                  </a:lnTo>
                  <a:lnTo>
                    <a:pt x="152" y="166"/>
                  </a:lnTo>
                  <a:lnTo>
                    <a:pt x="154" y="162"/>
                  </a:lnTo>
                  <a:lnTo>
                    <a:pt x="158" y="158"/>
                  </a:lnTo>
                  <a:lnTo>
                    <a:pt x="158" y="136"/>
                  </a:lnTo>
                  <a:lnTo>
                    <a:pt x="160" y="134"/>
                  </a:lnTo>
                  <a:lnTo>
                    <a:pt x="162" y="134"/>
                  </a:lnTo>
                  <a:lnTo>
                    <a:pt x="164" y="130"/>
                  </a:lnTo>
                  <a:lnTo>
                    <a:pt x="166" y="124"/>
                  </a:lnTo>
                  <a:lnTo>
                    <a:pt x="166" y="122"/>
                  </a:lnTo>
                  <a:lnTo>
                    <a:pt x="170" y="112"/>
                  </a:lnTo>
                  <a:lnTo>
                    <a:pt x="178" y="98"/>
                  </a:lnTo>
                  <a:lnTo>
                    <a:pt x="196" y="82"/>
                  </a:lnTo>
                  <a:lnTo>
                    <a:pt x="224" y="64"/>
                  </a:lnTo>
                  <a:lnTo>
                    <a:pt x="224" y="64"/>
                  </a:lnTo>
                  <a:lnTo>
                    <a:pt x="226" y="64"/>
                  </a:lnTo>
                  <a:lnTo>
                    <a:pt x="230" y="64"/>
                  </a:lnTo>
                  <a:lnTo>
                    <a:pt x="234" y="64"/>
                  </a:lnTo>
                  <a:lnTo>
                    <a:pt x="238" y="66"/>
                  </a:lnTo>
                  <a:lnTo>
                    <a:pt x="242" y="70"/>
                  </a:lnTo>
                  <a:lnTo>
                    <a:pt x="260" y="72"/>
                  </a:lnTo>
                  <a:lnTo>
                    <a:pt x="260" y="72"/>
                  </a:lnTo>
                  <a:lnTo>
                    <a:pt x="264" y="70"/>
                  </a:lnTo>
                  <a:lnTo>
                    <a:pt x="266" y="70"/>
                  </a:lnTo>
                  <a:lnTo>
                    <a:pt x="270" y="68"/>
                  </a:lnTo>
                  <a:lnTo>
                    <a:pt x="272" y="66"/>
                  </a:lnTo>
                  <a:lnTo>
                    <a:pt x="276" y="64"/>
                  </a:lnTo>
                  <a:lnTo>
                    <a:pt x="276" y="60"/>
                  </a:lnTo>
                  <a:lnTo>
                    <a:pt x="276" y="60"/>
                  </a:lnTo>
                  <a:lnTo>
                    <a:pt x="276" y="58"/>
                  </a:lnTo>
                  <a:lnTo>
                    <a:pt x="278" y="56"/>
                  </a:lnTo>
                  <a:lnTo>
                    <a:pt x="280" y="52"/>
                  </a:lnTo>
                  <a:lnTo>
                    <a:pt x="284" y="50"/>
                  </a:lnTo>
                  <a:lnTo>
                    <a:pt x="288" y="50"/>
                  </a:lnTo>
                  <a:lnTo>
                    <a:pt x="294" y="50"/>
                  </a:lnTo>
                  <a:lnTo>
                    <a:pt x="326" y="66"/>
                  </a:lnTo>
                  <a:lnTo>
                    <a:pt x="326" y="66"/>
                  </a:lnTo>
                  <a:lnTo>
                    <a:pt x="326" y="66"/>
                  </a:lnTo>
                  <a:lnTo>
                    <a:pt x="328" y="64"/>
                  </a:lnTo>
                  <a:lnTo>
                    <a:pt x="328" y="62"/>
                  </a:lnTo>
                  <a:lnTo>
                    <a:pt x="328" y="56"/>
                  </a:lnTo>
                  <a:lnTo>
                    <a:pt x="336" y="56"/>
                  </a:lnTo>
                  <a:lnTo>
                    <a:pt x="326" y="5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60" name="Freeform 220">
              <a:extLst>
                <a:ext uri="{FF2B5EF4-FFF2-40B4-BE49-F238E27FC236}">
                  <a16:creationId xmlns:a16="http://schemas.microsoft.com/office/drawing/2014/main" id="{26AD263B-1002-4C19-8A50-12EE25B1235B}"/>
                </a:ext>
              </a:extLst>
            </p:cNvPr>
            <p:cNvSpPr>
              <a:spLocks noChangeArrowheads="1"/>
            </p:cNvSpPr>
            <p:nvPr/>
          </p:nvSpPr>
          <p:spPr bwMode="auto">
            <a:xfrm>
              <a:off x="122" y="1108"/>
              <a:ext cx="158" cy="132"/>
            </a:xfrm>
            <a:custGeom>
              <a:avLst/>
              <a:gdLst>
                <a:gd name="T0" fmla="*/ 154 w 158"/>
                <a:gd name="T1" fmla="*/ 46 h 132"/>
                <a:gd name="T2" fmla="*/ 146 w 158"/>
                <a:gd name="T3" fmla="*/ 46 h 132"/>
                <a:gd name="T4" fmla="*/ 136 w 158"/>
                <a:gd name="T5" fmla="*/ 48 h 132"/>
                <a:gd name="T6" fmla="*/ 132 w 158"/>
                <a:gd name="T7" fmla="*/ 54 h 132"/>
                <a:gd name="T8" fmla="*/ 126 w 158"/>
                <a:gd name="T9" fmla="*/ 58 h 132"/>
                <a:gd name="T10" fmla="*/ 120 w 158"/>
                <a:gd name="T11" fmla="*/ 66 h 132"/>
                <a:gd name="T12" fmla="*/ 120 w 158"/>
                <a:gd name="T13" fmla="*/ 74 h 132"/>
                <a:gd name="T14" fmla="*/ 120 w 158"/>
                <a:gd name="T15" fmla="*/ 78 h 132"/>
                <a:gd name="T16" fmla="*/ 116 w 158"/>
                <a:gd name="T17" fmla="*/ 84 h 132"/>
                <a:gd name="T18" fmla="*/ 110 w 158"/>
                <a:gd name="T19" fmla="*/ 92 h 132"/>
                <a:gd name="T20" fmla="*/ 96 w 158"/>
                <a:gd name="T21" fmla="*/ 118 h 132"/>
                <a:gd name="T22" fmla="*/ 92 w 158"/>
                <a:gd name="T23" fmla="*/ 118 h 132"/>
                <a:gd name="T24" fmla="*/ 78 w 158"/>
                <a:gd name="T25" fmla="*/ 118 h 132"/>
                <a:gd name="T26" fmla="*/ 68 w 158"/>
                <a:gd name="T27" fmla="*/ 116 h 132"/>
                <a:gd name="T28" fmla="*/ 60 w 158"/>
                <a:gd name="T29" fmla="*/ 118 h 132"/>
                <a:gd name="T30" fmla="*/ 52 w 158"/>
                <a:gd name="T31" fmla="*/ 120 h 132"/>
                <a:gd name="T32" fmla="*/ 50 w 158"/>
                <a:gd name="T33" fmla="*/ 122 h 132"/>
                <a:gd name="T34" fmla="*/ 44 w 158"/>
                <a:gd name="T35" fmla="*/ 120 h 132"/>
                <a:gd name="T36" fmla="*/ 38 w 158"/>
                <a:gd name="T37" fmla="*/ 120 h 132"/>
                <a:gd name="T38" fmla="*/ 32 w 158"/>
                <a:gd name="T39" fmla="*/ 124 h 132"/>
                <a:gd name="T40" fmla="*/ 30 w 158"/>
                <a:gd name="T41" fmla="*/ 132 h 132"/>
                <a:gd name="T42" fmla="*/ 26 w 158"/>
                <a:gd name="T43" fmla="*/ 132 h 132"/>
                <a:gd name="T44" fmla="*/ 20 w 158"/>
                <a:gd name="T45" fmla="*/ 128 h 132"/>
                <a:gd name="T46" fmla="*/ 18 w 158"/>
                <a:gd name="T47" fmla="*/ 122 h 132"/>
                <a:gd name="T48" fmla="*/ 16 w 158"/>
                <a:gd name="T49" fmla="*/ 120 h 132"/>
                <a:gd name="T50" fmla="*/ 16 w 158"/>
                <a:gd name="T51" fmla="*/ 118 h 132"/>
                <a:gd name="T52" fmla="*/ 16 w 158"/>
                <a:gd name="T53" fmla="*/ 118 h 132"/>
                <a:gd name="T54" fmla="*/ 16 w 158"/>
                <a:gd name="T55" fmla="*/ 114 h 132"/>
                <a:gd name="T56" fmla="*/ 20 w 158"/>
                <a:gd name="T57" fmla="*/ 104 h 132"/>
                <a:gd name="T58" fmla="*/ 24 w 158"/>
                <a:gd name="T59" fmla="*/ 102 h 132"/>
                <a:gd name="T60" fmla="*/ 30 w 158"/>
                <a:gd name="T61" fmla="*/ 98 h 132"/>
                <a:gd name="T62" fmla="*/ 28 w 158"/>
                <a:gd name="T63" fmla="*/ 88 h 132"/>
                <a:gd name="T64" fmla="*/ 30 w 158"/>
                <a:gd name="T65" fmla="*/ 70 h 132"/>
                <a:gd name="T66" fmla="*/ 30 w 158"/>
                <a:gd name="T67" fmla="*/ 50 h 132"/>
                <a:gd name="T68" fmla="*/ 32 w 158"/>
                <a:gd name="T69" fmla="*/ 42 h 132"/>
                <a:gd name="T70" fmla="*/ 38 w 158"/>
                <a:gd name="T71" fmla="*/ 38 h 132"/>
                <a:gd name="T72" fmla="*/ 38 w 158"/>
                <a:gd name="T73" fmla="*/ 34 h 132"/>
                <a:gd name="T74" fmla="*/ 36 w 158"/>
                <a:gd name="T75" fmla="*/ 32 h 132"/>
                <a:gd name="T76" fmla="*/ 28 w 158"/>
                <a:gd name="T77" fmla="*/ 28 h 132"/>
                <a:gd name="T78" fmla="*/ 26 w 158"/>
                <a:gd name="T79" fmla="*/ 28 h 132"/>
                <a:gd name="T80" fmla="*/ 24 w 158"/>
                <a:gd name="T81" fmla="*/ 28 h 132"/>
                <a:gd name="T82" fmla="*/ 10 w 158"/>
                <a:gd name="T83" fmla="*/ 30 h 132"/>
                <a:gd name="T84" fmla="*/ 4 w 158"/>
                <a:gd name="T85" fmla="*/ 24 h 132"/>
                <a:gd name="T86" fmla="*/ 4 w 158"/>
                <a:gd name="T87" fmla="*/ 20 h 132"/>
                <a:gd name="T88" fmla="*/ 0 w 158"/>
                <a:gd name="T89" fmla="*/ 14 h 132"/>
                <a:gd name="T90" fmla="*/ 2 w 158"/>
                <a:gd name="T91" fmla="*/ 12 h 132"/>
                <a:gd name="T92" fmla="*/ 4 w 158"/>
                <a:gd name="T93" fmla="*/ 10 h 132"/>
                <a:gd name="T94" fmla="*/ 18 w 158"/>
                <a:gd name="T95" fmla="*/ 0 h 132"/>
                <a:gd name="T96" fmla="*/ 22 w 158"/>
                <a:gd name="T97" fmla="*/ 0 h 132"/>
                <a:gd name="T98" fmla="*/ 26 w 158"/>
                <a:gd name="T99" fmla="*/ 2 h 132"/>
                <a:gd name="T100" fmla="*/ 58 w 158"/>
                <a:gd name="T101" fmla="*/ 6 h 132"/>
                <a:gd name="T102" fmla="*/ 84 w 158"/>
                <a:gd name="T103" fmla="*/ 8 h 132"/>
                <a:gd name="T104" fmla="*/ 98 w 158"/>
                <a:gd name="T105" fmla="*/ 6 h 132"/>
                <a:gd name="T106" fmla="*/ 102 w 158"/>
                <a:gd name="T107" fmla="*/ 8 h 132"/>
                <a:gd name="T108" fmla="*/ 102 w 158"/>
                <a:gd name="T109" fmla="*/ 12 h 132"/>
                <a:gd name="T110" fmla="*/ 106 w 158"/>
                <a:gd name="T111" fmla="*/ 14 h 132"/>
                <a:gd name="T112" fmla="*/ 112 w 158"/>
                <a:gd name="T113" fmla="*/ 18 h 132"/>
                <a:gd name="T114" fmla="*/ 114 w 158"/>
                <a:gd name="T115" fmla="*/ 18 h 132"/>
                <a:gd name="T116" fmla="*/ 120 w 158"/>
                <a:gd name="T117" fmla="*/ 22 h 132"/>
                <a:gd name="T118" fmla="*/ 126 w 158"/>
                <a:gd name="T119" fmla="*/ 28 h 132"/>
                <a:gd name="T120" fmla="*/ 134 w 158"/>
                <a:gd name="T121" fmla="*/ 36 h 132"/>
                <a:gd name="T122" fmla="*/ 152 w 158"/>
                <a:gd name="T123" fmla="*/ 42 h 132"/>
                <a:gd name="T124" fmla="*/ 154 w 158"/>
                <a:gd name="T125" fmla="*/ 46 h 13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58"/>
                <a:gd name="T190" fmla="*/ 0 h 132"/>
                <a:gd name="T191" fmla="*/ 158 w 158"/>
                <a:gd name="T192" fmla="*/ 132 h 13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58" h="132">
                  <a:moveTo>
                    <a:pt x="154" y="46"/>
                  </a:moveTo>
                  <a:lnTo>
                    <a:pt x="154" y="46"/>
                  </a:lnTo>
                  <a:lnTo>
                    <a:pt x="150" y="46"/>
                  </a:lnTo>
                  <a:lnTo>
                    <a:pt x="146" y="46"/>
                  </a:lnTo>
                  <a:lnTo>
                    <a:pt x="142" y="46"/>
                  </a:lnTo>
                  <a:lnTo>
                    <a:pt x="136" y="48"/>
                  </a:lnTo>
                  <a:lnTo>
                    <a:pt x="132" y="52"/>
                  </a:lnTo>
                  <a:lnTo>
                    <a:pt x="132" y="54"/>
                  </a:lnTo>
                  <a:lnTo>
                    <a:pt x="130" y="54"/>
                  </a:lnTo>
                  <a:lnTo>
                    <a:pt x="126" y="58"/>
                  </a:lnTo>
                  <a:lnTo>
                    <a:pt x="122" y="62"/>
                  </a:lnTo>
                  <a:lnTo>
                    <a:pt x="120" y="66"/>
                  </a:lnTo>
                  <a:lnTo>
                    <a:pt x="118" y="70"/>
                  </a:lnTo>
                  <a:lnTo>
                    <a:pt x="120" y="74"/>
                  </a:lnTo>
                  <a:lnTo>
                    <a:pt x="122" y="78"/>
                  </a:lnTo>
                  <a:lnTo>
                    <a:pt x="120" y="78"/>
                  </a:lnTo>
                  <a:lnTo>
                    <a:pt x="118" y="80"/>
                  </a:lnTo>
                  <a:lnTo>
                    <a:pt x="116" y="84"/>
                  </a:lnTo>
                  <a:lnTo>
                    <a:pt x="112" y="88"/>
                  </a:lnTo>
                  <a:lnTo>
                    <a:pt x="110" y="92"/>
                  </a:lnTo>
                  <a:lnTo>
                    <a:pt x="106" y="96"/>
                  </a:lnTo>
                  <a:lnTo>
                    <a:pt x="96" y="118"/>
                  </a:lnTo>
                  <a:lnTo>
                    <a:pt x="94" y="118"/>
                  </a:lnTo>
                  <a:lnTo>
                    <a:pt x="92" y="118"/>
                  </a:lnTo>
                  <a:lnTo>
                    <a:pt x="86" y="118"/>
                  </a:lnTo>
                  <a:lnTo>
                    <a:pt x="78" y="118"/>
                  </a:lnTo>
                  <a:lnTo>
                    <a:pt x="68" y="116"/>
                  </a:lnTo>
                  <a:lnTo>
                    <a:pt x="68" y="116"/>
                  </a:lnTo>
                  <a:lnTo>
                    <a:pt x="64" y="116"/>
                  </a:lnTo>
                  <a:lnTo>
                    <a:pt x="60" y="118"/>
                  </a:lnTo>
                  <a:lnTo>
                    <a:pt x="56" y="118"/>
                  </a:lnTo>
                  <a:lnTo>
                    <a:pt x="52" y="120"/>
                  </a:lnTo>
                  <a:lnTo>
                    <a:pt x="50" y="122"/>
                  </a:lnTo>
                  <a:lnTo>
                    <a:pt x="50" y="122"/>
                  </a:lnTo>
                  <a:lnTo>
                    <a:pt x="48" y="120"/>
                  </a:lnTo>
                  <a:lnTo>
                    <a:pt x="44" y="120"/>
                  </a:lnTo>
                  <a:lnTo>
                    <a:pt x="40" y="120"/>
                  </a:lnTo>
                  <a:lnTo>
                    <a:pt x="38" y="120"/>
                  </a:lnTo>
                  <a:lnTo>
                    <a:pt x="34" y="122"/>
                  </a:lnTo>
                  <a:lnTo>
                    <a:pt x="32" y="124"/>
                  </a:lnTo>
                  <a:lnTo>
                    <a:pt x="30" y="128"/>
                  </a:lnTo>
                  <a:lnTo>
                    <a:pt x="30" y="132"/>
                  </a:lnTo>
                  <a:lnTo>
                    <a:pt x="28" y="132"/>
                  </a:lnTo>
                  <a:lnTo>
                    <a:pt x="26" y="132"/>
                  </a:lnTo>
                  <a:lnTo>
                    <a:pt x="24" y="130"/>
                  </a:lnTo>
                  <a:lnTo>
                    <a:pt x="20" y="128"/>
                  </a:lnTo>
                  <a:lnTo>
                    <a:pt x="18" y="126"/>
                  </a:lnTo>
                  <a:lnTo>
                    <a:pt x="18" y="122"/>
                  </a:lnTo>
                  <a:lnTo>
                    <a:pt x="16" y="122"/>
                  </a:lnTo>
                  <a:lnTo>
                    <a:pt x="16" y="120"/>
                  </a:lnTo>
                  <a:lnTo>
                    <a:pt x="16" y="118"/>
                  </a:lnTo>
                  <a:lnTo>
                    <a:pt x="16" y="118"/>
                  </a:lnTo>
                  <a:lnTo>
                    <a:pt x="16" y="118"/>
                  </a:lnTo>
                  <a:lnTo>
                    <a:pt x="16" y="118"/>
                  </a:lnTo>
                  <a:lnTo>
                    <a:pt x="16" y="116"/>
                  </a:lnTo>
                  <a:lnTo>
                    <a:pt x="16" y="114"/>
                  </a:lnTo>
                  <a:lnTo>
                    <a:pt x="18" y="108"/>
                  </a:lnTo>
                  <a:lnTo>
                    <a:pt x="20" y="104"/>
                  </a:lnTo>
                  <a:lnTo>
                    <a:pt x="22" y="102"/>
                  </a:lnTo>
                  <a:lnTo>
                    <a:pt x="24" y="102"/>
                  </a:lnTo>
                  <a:lnTo>
                    <a:pt x="26" y="102"/>
                  </a:lnTo>
                  <a:lnTo>
                    <a:pt x="30" y="98"/>
                  </a:lnTo>
                  <a:lnTo>
                    <a:pt x="24" y="92"/>
                  </a:lnTo>
                  <a:lnTo>
                    <a:pt x="28" y="88"/>
                  </a:lnTo>
                  <a:lnTo>
                    <a:pt x="30" y="80"/>
                  </a:lnTo>
                  <a:lnTo>
                    <a:pt x="30" y="70"/>
                  </a:lnTo>
                  <a:lnTo>
                    <a:pt x="26" y="60"/>
                  </a:lnTo>
                  <a:lnTo>
                    <a:pt x="30" y="50"/>
                  </a:lnTo>
                  <a:lnTo>
                    <a:pt x="32" y="42"/>
                  </a:lnTo>
                  <a:lnTo>
                    <a:pt x="32" y="42"/>
                  </a:lnTo>
                  <a:lnTo>
                    <a:pt x="36" y="40"/>
                  </a:lnTo>
                  <a:lnTo>
                    <a:pt x="38" y="38"/>
                  </a:lnTo>
                  <a:lnTo>
                    <a:pt x="38" y="36"/>
                  </a:lnTo>
                  <a:lnTo>
                    <a:pt x="38" y="34"/>
                  </a:lnTo>
                  <a:lnTo>
                    <a:pt x="38" y="34"/>
                  </a:lnTo>
                  <a:lnTo>
                    <a:pt x="36" y="32"/>
                  </a:lnTo>
                  <a:lnTo>
                    <a:pt x="28" y="28"/>
                  </a:lnTo>
                  <a:lnTo>
                    <a:pt x="28" y="28"/>
                  </a:lnTo>
                  <a:lnTo>
                    <a:pt x="26" y="28"/>
                  </a:lnTo>
                  <a:lnTo>
                    <a:pt x="26" y="28"/>
                  </a:lnTo>
                  <a:lnTo>
                    <a:pt x="24" y="28"/>
                  </a:lnTo>
                  <a:lnTo>
                    <a:pt x="24" y="28"/>
                  </a:lnTo>
                  <a:lnTo>
                    <a:pt x="26" y="28"/>
                  </a:lnTo>
                  <a:lnTo>
                    <a:pt x="10" y="30"/>
                  </a:lnTo>
                  <a:lnTo>
                    <a:pt x="4" y="28"/>
                  </a:lnTo>
                  <a:lnTo>
                    <a:pt x="4" y="24"/>
                  </a:lnTo>
                  <a:lnTo>
                    <a:pt x="4" y="22"/>
                  </a:lnTo>
                  <a:lnTo>
                    <a:pt x="4" y="20"/>
                  </a:lnTo>
                  <a:lnTo>
                    <a:pt x="2" y="16"/>
                  </a:lnTo>
                  <a:lnTo>
                    <a:pt x="0" y="14"/>
                  </a:lnTo>
                  <a:lnTo>
                    <a:pt x="2" y="14"/>
                  </a:lnTo>
                  <a:lnTo>
                    <a:pt x="2" y="12"/>
                  </a:lnTo>
                  <a:lnTo>
                    <a:pt x="2" y="10"/>
                  </a:lnTo>
                  <a:lnTo>
                    <a:pt x="4" y="10"/>
                  </a:lnTo>
                  <a:lnTo>
                    <a:pt x="8" y="10"/>
                  </a:lnTo>
                  <a:lnTo>
                    <a:pt x="18" y="0"/>
                  </a:lnTo>
                  <a:lnTo>
                    <a:pt x="20" y="0"/>
                  </a:lnTo>
                  <a:lnTo>
                    <a:pt x="22" y="0"/>
                  </a:lnTo>
                  <a:lnTo>
                    <a:pt x="24" y="0"/>
                  </a:lnTo>
                  <a:lnTo>
                    <a:pt x="26" y="2"/>
                  </a:lnTo>
                  <a:lnTo>
                    <a:pt x="54" y="6"/>
                  </a:lnTo>
                  <a:lnTo>
                    <a:pt x="58" y="6"/>
                  </a:lnTo>
                  <a:lnTo>
                    <a:pt x="72" y="6"/>
                  </a:lnTo>
                  <a:lnTo>
                    <a:pt x="84" y="8"/>
                  </a:lnTo>
                  <a:lnTo>
                    <a:pt x="98" y="4"/>
                  </a:lnTo>
                  <a:lnTo>
                    <a:pt x="98" y="6"/>
                  </a:lnTo>
                  <a:lnTo>
                    <a:pt x="100" y="6"/>
                  </a:lnTo>
                  <a:lnTo>
                    <a:pt x="102" y="8"/>
                  </a:lnTo>
                  <a:lnTo>
                    <a:pt x="102" y="10"/>
                  </a:lnTo>
                  <a:lnTo>
                    <a:pt x="102" y="12"/>
                  </a:lnTo>
                  <a:lnTo>
                    <a:pt x="104" y="12"/>
                  </a:lnTo>
                  <a:lnTo>
                    <a:pt x="106" y="14"/>
                  </a:lnTo>
                  <a:lnTo>
                    <a:pt x="108" y="16"/>
                  </a:lnTo>
                  <a:lnTo>
                    <a:pt x="112" y="18"/>
                  </a:lnTo>
                  <a:lnTo>
                    <a:pt x="114" y="18"/>
                  </a:lnTo>
                  <a:lnTo>
                    <a:pt x="114" y="18"/>
                  </a:lnTo>
                  <a:lnTo>
                    <a:pt x="116" y="20"/>
                  </a:lnTo>
                  <a:lnTo>
                    <a:pt x="120" y="22"/>
                  </a:lnTo>
                  <a:lnTo>
                    <a:pt x="122" y="24"/>
                  </a:lnTo>
                  <a:lnTo>
                    <a:pt x="126" y="28"/>
                  </a:lnTo>
                  <a:lnTo>
                    <a:pt x="126" y="26"/>
                  </a:lnTo>
                  <a:lnTo>
                    <a:pt x="134" y="36"/>
                  </a:lnTo>
                  <a:lnTo>
                    <a:pt x="134" y="36"/>
                  </a:lnTo>
                  <a:lnTo>
                    <a:pt x="152" y="42"/>
                  </a:lnTo>
                  <a:lnTo>
                    <a:pt x="158" y="44"/>
                  </a:lnTo>
                  <a:lnTo>
                    <a:pt x="154" y="4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61" name="Freeform 221">
              <a:extLst>
                <a:ext uri="{FF2B5EF4-FFF2-40B4-BE49-F238E27FC236}">
                  <a16:creationId xmlns:a16="http://schemas.microsoft.com/office/drawing/2014/main" id="{6341C532-7E37-48EF-B208-954E5EDCF1C9}"/>
                </a:ext>
              </a:extLst>
            </p:cNvPr>
            <p:cNvSpPr>
              <a:spLocks noChangeArrowheads="1"/>
            </p:cNvSpPr>
            <p:nvPr/>
          </p:nvSpPr>
          <p:spPr bwMode="auto">
            <a:xfrm>
              <a:off x="322" y="1070"/>
              <a:ext cx="156" cy="146"/>
            </a:xfrm>
            <a:custGeom>
              <a:avLst/>
              <a:gdLst>
                <a:gd name="T0" fmla="*/ 94 w 156"/>
                <a:gd name="T1" fmla="*/ 14 h 146"/>
                <a:gd name="T2" fmla="*/ 92 w 156"/>
                <a:gd name="T3" fmla="*/ 16 h 146"/>
                <a:gd name="T4" fmla="*/ 92 w 156"/>
                <a:gd name="T5" fmla="*/ 16 h 146"/>
                <a:gd name="T6" fmla="*/ 94 w 156"/>
                <a:gd name="T7" fmla="*/ 18 h 146"/>
                <a:gd name="T8" fmla="*/ 94 w 156"/>
                <a:gd name="T9" fmla="*/ 20 h 146"/>
                <a:gd name="T10" fmla="*/ 76 w 156"/>
                <a:gd name="T11" fmla="*/ 28 h 146"/>
                <a:gd name="T12" fmla="*/ 78 w 156"/>
                <a:gd name="T13" fmla="*/ 32 h 146"/>
                <a:gd name="T14" fmla="*/ 84 w 156"/>
                <a:gd name="T15" fmla="*/ 38 h 146"/>
                <a:gd name="T16" fmla="*/ 94 w 156"/>
                <a:gd name="T17" fmla="*/ 46 h 146"/>
                <a:gd name="T18" fmla="*/ 104 w 156"/>
                <a:gd name="T19" fmla="*/ 52 h 146"/>
                <a:gd name="T20" fmla="*/ 102 w 156"/>
                <a:gd name="T21" fmla="*/ 56 h 146"/>
                <a:gd name="T22" fmla="*/ 104 w 156"/>
                <a:gd name="T23" fmla="*/ 62 h 146"/>
                <a:gd name="T24" fmla="*/ 138 w 156"/>
                <a:gd name="T25" fmla="*/ 90 h 146"/>
                <a:gd name="T26" fmla="*/ 156 w 156"/>
                <a:gd name="T27" fmla="*/ 120 h 146"/>
                <a:gd name="T28" fmla="*/ 144 w 156"/>
                <a:gd name="T29" fmla="*/ 118 h 146"/>
                <a:gd name="T30" fmla="*/ 134 w 156"/>
                <a:gd name="T31" fmla="*/ 122 h 146"/>
                <a:gd name="T32" fmla="*/ 130 w 156"/>
                <a:gd name="T33" fmla="*/ 134 h 146"/>
                <a:gd name="T34" fmla="*/ 124 w 156"/>
                <a:gd name="T35" fmla="*/ 146 h 146"/>
                <a:gd name="T36" fmla="*/ 120 w 156"/>
                <a:gd name="T37" fmla="*/ 134 h 146"/>
                <a:gd name="T38" fmla="*/ 118 w 156"/>
                <a:gd name="T39" fmla="*/ 132 h 146"/>
                <a:gd name="T40" fmla="*/ 116 w 156"/>
                <a:gd name="T41" fmla="*/ 130 h 146"/>
                <a:gd name="T42" fmla="*/ 118 w 156"/>
                <a:gd name="T43" fmla="*/ 128 h 146"/>
                <a:gd name="T44" fmla="*/ 122 w 156"/>
                <a:gd name="T45" fmla="*/ 112 h 146"/>
                <a:gd name="T46" fmla="*/ 110 w 156"/>
                <a:gd name="T47" fmla="*/ 106 h 146"/>
                <a:gd name="T48" fmla="*/ 80 w 156"/>
                <a:gd name="T49" fmla="*/ 84 h 146"/>
                <a:gd name="T50" fmla="*/ 50 w 156"/>
                <a:gd name="T51" fmla="*/ 54 h 146"/>
                <a:gd name="T52" fmla="*/ 50 w 156"/>
                <a:gd name="T53" fmla="*/ 50 h 146"/>
                <a:gd name="T54" fmla="*/ 48 w 156"/>
                <a:gd name="T55" fmla="*/ 44 h 146"/>
                <a:gd name="T56" fmla="*/ 44 w 156"/>
                <a:gd name="T57" fmla="*/ 40 h 146"/>
                <a:gd name="T58" fmla="*/ 18 w 156"/>
                <a:gd name="T59" fmla="*/ 48 h 146"/>
                <a:gd name="T60" fmla="*/ 12 w 156"/>
                <a:gd name="T61" fmla="*/ 48 h 146"/>
                <a:gd name="T62" fmla="*/ 4 w 156"/>
                <a:gd name="T63" fmla="*/ 34 h 146"/>
                <a:gd name="T64" fmla="*/ 2 w 156"/>
                <a:gd name="T65" fmla="*/ 32 h 146"/>
                <a:gd name="T66" fmla="*/ 0 w 156"/>
                <a:gd name="T67" fmla="*/ 22 h 146"/>
                <a:gd name="T68" fmla="*/ 12 w 156"/>
                <a:gd name="T69" fmla="*/ 22 h 146"/>
                <a:gd name="T70" fmla="*/ 16 w 156"/>
                <a:gd name="T71" fmla="*/ 24 h 146"/>
                <a:gd name="T72" fmla="*/ 24 w 156"/>
                <a:gd name="T73" fmla="*/ 12 h 146"/>
                <a:gd name="T74" fmla="*/ 30 w 156"/>
                <a:gd name="T75" fmla="*/ 10 h 146"/>
                <a:gd name="T76" fmla="*/ 30 w 156"/>
                <a:gd name="T77" fmla="*/ 14 h 146"/>
                <a:gd name="T78" fmla="*/ 32 w 156"/>
                <a:gd name="T79" fmla="*/ 16 h 146"/>
                <a:gd name="T80" fmla="*/ 36 w 156"/>
                <a:gd name="T81" fmla="*/ 14 h 146"/>
                <a:gd name="T82" fmla="*/ 40 w 156"/>
                <a:gd name="T83" fmla="*/ 12 h 146"/>
                <a:gd name="T84" fmla="*/ 42 w 156"/>
                <a:gd name="T85" fmla="*/ 10 h 146"/>
                <a:gd name="T86" fmla="*/ 44 w 156"/>
                <a:gd name="T87" fmla="*/ 8 h 146"/>
                <a:gd name="T88" fmla="*/ 44 w 156"/>
                <a:gd name="T89" fmla="*/ 10 h 146"/>
                <a:gd name="T90" fmla="*/ 46 w 156"/>
                <a:gd name="T91" fmla="*/ 12 h 146"/>
                <a:gd name="T92" fmla="*/ 48 w 156"/>
                <a:gd name="T93" fmla="*/ 10 h 146"/>
                <a:gd name="T94" fmla="*/ 48 w 156"/>
                <a:gd name="T95" fmla="*/ 8 h 146"/>
                <a:gd name="T96" fmla="*/ 46 w 156"/>
                <a:gd name="T97" fmla="*/ 4 h 146"/>
                <a:gd name="T98" fmla="*/ 48 w 156"/>
                <a:gd name="T99" fmla="*/ 4 h 146"/>
                <a:gd name="T100" fmla="*/ 50 w 156"/>
                <a:gd name="T101" fmla="*/ 2 h 146"/>
                <a:gd name="T102" fmla="*/ 54 w 156"/>
                <a:gd name="T103" fmla="*/ 0 h 146"/>
                <a:gd name="T104" fmla="*/ 58 w 156"/>
                <a:gd name="T105" fmla="*/ 0 h 146"/>
                <a:gd name="T106" fmla="*/ 62 w 156"/>
                <a:gd name="T107" fmla="*/ 0 h 146"/>
                <a:gd name="T108" fmla="*/ 66 w 156"/>
                <a:gd name="T109" fmla="*/ 0 h 146"/>
                <a:gd name="T110" fmla="*/ 72 w 156"/>
                <a:gd name="T111" fmla="*/ 0 h 146"/>
                <a:gd name="T112" fmla="*/ 74 w 156"/>
                <a:gd name="T113" fmla="*/ 4 h 146"/>
                <a:gd name="T114" fmla="*/ 80 w 156"/>
                <a:gd name="T115" fmla="*/ 8 h 146"/>
                <a:gd name="T116" fmla="*/ 88 w 156"/>
                <a:gd name="T117" fmla="*/ 12 h 146"/>
                <a:gd name="T118" fmla="*/ 94 w 156"/>
                <a:gd name="T119" fmla="*/ 14 h 1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6"/>
                <a:gd name="T181" fmla="*/ 0 h 146"/>
                <a:gd name="T182" fmla="*/ 156 w 156"/>
                <a:gd name="T183" fmla="*/ 146 h 1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6" h="146">
                  <a:moveTo>
                    <a:pt x="94" y="14"/>
                  </a:moveTo>
                  <a:lnTo>
                    <a:pt x="94" y="14"/>
                  </a:lnTo>
                  <a:lnTo>
                    <a:pt x="92" y="16"/>
                  </a:lnTo>
                  <a:lnTo>
                    <a:pt x="92" y="16"/>
                  </a:lnTo>
                  <a:lnTo>
                    <a:pt x="92" y="16"/>
                  </a:lnTo>
                  <a:lnTo>
                    <a:pt x="92" y="16"/>
                  </a:lnTo>
                  <a:lnTo>
                    <a:pt x="94" y="18"/>
                  </a:lnTo>
                  <a:lnTo>
                    <a:pt x="94" y="18"/>
                  </a:lnTo>
                  <a:lnTo>
                    <a:pt x="94" y="20"/>
                  </a:lnTo>
                  <a:lnTo>
                    <a:pt x="94" y="20"/>
                  </a:lnTo>
                  <a:lnTo>
                    <a:pt x="84" y="24"/>
                  </a:lnTo>
                  <a:lnTo>
                    <a:pt x="76" y="28"/>
                  </a:lnTo>
                  <a:lnTo>
                    <a:pt x="76" y="28"/>
                  </a:lnTo>
                  <a:lnTo>
                    <a:pt x="78" y="32"/>
                  </a:lnTo>
                  <a:lnTo>
                    <a:pt x="82" y="34"/>
                  </a:lnTo>
                  <a:lnTo>
                    <a:pt x="84" y="38"/>
                  </a:lnTo>
                  <a:lnTo>
                    <a:pt x="88" y="42"/>
                  </a:lnTo>
                  <a:lnTo>
                    <a:pt x="94" y="46"/>
                  </a:lnTo>
                  <a:lnTo>
                    <a:pt x="98" y="50"/>
                  </a:lnTo>
                  <a:lnTo>
                    <a:pt x="104" y="52"/>
                  </a:lnTo>
                  <a:lnTo>
                    <a:pt x="104" y="52"/>
                  </a:lnTo>
                  <a:lnTo>
                    <a:pt x="102" y="56"/>
                  </a:lnTo>
                  <a:lnTo>
                    <a:pt x="104" y="58"/>
                  </a:lnTo>
                  <a:lnTo>
                    <a:pt x="104" y="62"/>
                  </a:lnTo>
                  <a:lnTo>
                    <a:pt x="108" y="64"/>
                  </a:lnTo>
                  <a:lnTo>
                    <a:pt x="138" y="90"/>
                  </a:lnTo>
                  <a:lnTo>
                    <a:pt x="148" y="102"/>
                  </a:lnTo>
                  <a:lnTo>
                    <a:pt x="156" y="120"/>
                  </a:lnTo>
                  <a:lnTo>
                    <a:pt x="152" y="126"/>
                  </a:lnTo>
                  <a:lnTo>
                    <a:pt x="144" y="118"/>
                  </a:lnTo>
                  <a:lnTo>
                    <a:pt x="138" y="118"/>
                  </a:lnTo>
                  <a:lnTo>
                    <a:pt x="134" y="122"/>
                  </a:lnTo>
                  <a:lnTo>
                    <a:pt x="138" y="132"/>
                  </a:lnTo>
                  <a:lnTo>
                    <a:pt x="130" y="134"/>
                  </a:lnTo>
                  <a:lnTo>
                    <a:pt x="130" y="142"/>
                  </a:lnTo>
                  <a:lnTo>
                    <a:pt x="124" y="146"/>
                  </a:lnTo>
                  <a:lnTo>
                    <a:pt x="118" y="142"/>
                  </a:lnTo>
                  <a:lnTo>
                    <a:pt x="120" y="134"/>
                  </a:lnTo>
                  <a:lnTo>
                    <a:pt x="120" y="134"/>
                  </a:lnTo>
                  <a:lnTo>
                    <a:pt x="118" y="132"/>
                  </a:lnTo>
                  <a:lnTo>
                    <a:pt x="118" y="132"/>
                  </a:lnTo>
                  <a:lnTo>
                    <a:pt x="116" y="130"/>
                  </a:lnTo>
                  <a:lnTo>
                    <a:pt x="116" y="128"/>
                  </a:lnTo>
                  <a:lnTo>
                    <a:pt x="118" y="128"/>
                  </a:lnTo>
                  <a:lnTo>
                    <a:pt x="122" y="128"/>
                  </a:lnTo>
                  <a:lnTo>
                    <a:pt x="122" y="112"/>
                  </a:lnTo>
                  <a:lnTo>
                    <a:pt x="114" y="110"/>
                  </a:lnTo>
                  <a:lnTo>
                    <a:pt x="110" y="106"/>
                  </a:lnTo>
                  <a:lnTo>
                    <a:pt x="88" y="92"/>
                  </a:lnTo>
                  <a:lnTo>
                    <a:pt x="80" y="84"/>
                  </a:lnTo>
                  <a:lnTo>
                    <a:pt x="74" y="74"/>
                  </a:lnTo>
                  <a:lnTo>
                    <a:pt x="50" y="54"/>
                  </a:lnTo>
                  <a:lnTo>
                    <a:pt x="50" y="52"/>
                  </a:lnTo>
                  <a:lnTo>
                    <a:pt x="50" y="50"/>
                  </a:lnTo>
                  <a:lnTo>
                    <a:pt x="50" y="48"/>
                  </a:lnTo>
                  <a:lnTo>
                    <a:pt x="48" y="44"/>
                  </a:lnTo>
                  <a:lnTo>
                    <a:pt x="46" y="42"/>
                  </a:lnTo>
                  <a:lnTo>
                    <a:pt x="44" y="40"/>
                  </a:lnTo>
                  <a:lnTo>
                    <a:pt x="38" y="38"/>
                  </a:lnTo>
                  <a:lnTo>
                    <a:pt x="18" y="48"/>
                  </a:lnTo>
                  <a:lnTo>
                    <a:pt x="12" y="48"/>
                  </a:lnTo>
                  <a:lnTo>
                    <a:pt x="12" y="48"/>
                  </a:lnTo>
                  <a:lnTo>
                    <a:pt x="12" y="42"/>
                  </a:lnTo>
                  <a:lnTo>
                    <a:pt x="4" y="34"/>
                  </a:lnTo>
                  <a:lnTo>
                    <a:pt x="4" y="34"/>
                  </a:lnTo>
                  <a:lnTo>
                    <a:pt x="2" y="32"/>
                  </a:lnTo>
                  <a:lnTo>
                    <a:pt x="0" y="28"/>
                  </a:lnTo>
                  <a:lnTo>
                    <a:pt x="0" y="22"/>
                  </a:lnTo>
                  <a:lnTo>
                    <a:pt x="10" y="22"/>
                  </a:lnTo>
                  <a:lnTo>
                    <a:pt x="12" y="22"/>
                  </a:lnTo>
                  <a:lnTo>
                    <a:pt x="14" y="24"/>
                  </a:lnTo>
                  <a:lnTo>
                    <a:pt x="16" y="24"/>
                  </a:lnTo>
                  <a:lnTo>
                    <a:pt x="28" y="16"/>
                  </a:lnTo>
                  <a:lnTo>
                    <a:pt x="24" y="12"/>
                  </a:lnTo>
                  <a:lnTo>
                    <a:pt x="30" y="10"/>
                  </a:lnTo>
                  <a:lnTo>
                    <a:pt x="30" y="10"/>
                  </a:lnTo>
                  <a:lnTo>
                    <a:pt x="30" y="12"/>
                  </a:lnTo>
                  <a:lnTo>
                    <a:pt x="30" y="14"/>
                  </a:lnTo>
                  <a:lnTo>
                    <a:pt x="30" y="14"/>
                  </a:lnTo>
                  <a:lnTo>
                    <a:pt x="32" y="16"/>
                  </a:lnTo>
                  <a:lnTo>
                    <a:pt x="34" y="14"/>
                  </a:lnTo>
                  <a:lnTo>
                    <a:pt x="36" y="14"/>
                  </a:lnTo>
                  <a:lnTo>
                    <a:pt x="40" y="12"/>
                  </a:lnTo>
                  <a:lnTo>
                    <a:pt x="40" y="12"/>
                  </a:lnTo>
                  <a:lnTo>
                    <a:pt x="40" y="10"/>
                  </a:lnTo>
                  <a:lnTo>
                    <a:pt x="42" y="10"/>
                  </a:lnTo>
                  <a:lnTo>
                    <a:pt x="46" y="6"/>
                  </a:lnTo>
                  <a:lnTo>
                    <a:pt x="44" y="8"/>
                  </a:lnTo>
                  <a:lnTo>
                    <a:pt x="44" y="8"/>
                  </a:lnTo>
                  <a:lnTo>
                    <a:pt x="44" y="10"/>
                  </a:lnTo>
                  <a:lnTo>
                    <a:pt x="46" y="12"/>
                  </a:lnTo>
                  <a:lnTo>
                    <a:pt x="46" y="12"/>
                  </a:lnTo>
                  <a:lnTo>
                    <a:pt x="48" y="12"/>
                  </a:lnTo>
                  <a:lnTo>
                    <a:pt x="48" y="10"/>
                  </a:lnTo>
                  <a:lnTo>
                    <a:pt x="48" y="8"/>
                  </a:lnTo>
                  <a:lnTo>
                    <a:pt x="48" y="8"/>
                  </a:lnTo>
                  <a:lnTo>
                    <a:pt x="48" y="6"/>
                  </a:lnTo>
                  <a:lnTo>
                    <a:pt x="46" y="4"/>
                  </a:lnTo>
                  <a:lnTo>
                    <a:pt x="46" y="4"/>
                  </a:lnTo>
                  <a:lnTo>
                    <a:pt x="48" y="4"/>
                  </a:lnTo>
                  <a:lnTo>
                    <a:pt x="50" y="4"/>
                  </a:lnTo>
                  <a:lnTo>
                    <a:pt x="50" y="2"/>
                  </a:lnTo>
                  <a:lnTo>
                    <a:pt x="52" y="2"/>
                  </a:lnTo>
                  <a:lnTo>
                    <a:pt x="54" y="0"/>
                  </a:lnTo>
                  <a:lnTo>
                    <a:pt x="54" y="0"/>
                  </a:lnTo>
                  <a:lnTo>
                    <a:pt x="58" y="0"/>
                  </a:lnTo>
                  <a:lnTo>
                    <a:pt x="62" y="0"/>
                  </a:lnTo>
                  <a:lnTo>
                    <a:pt x="62" y="0"/>
                  </a:lnTo>
                  <a:lnTo>
                    <a:pt x="64" y="0"/>
                  </a:lnTo>
                  <a:lnTo>
                    <a:pt x="66" y="0"/>
                  </a:lnTo>
                  <a:lnTo>
                    <a:pt x="70" y="0"/>
                  </a:lnTo>
                  <a:lnTo>
                    <a:pt x="72" y="0"/>
                  </a:lnTo>
                  <a:lnTo>
                    <a:pt x="74" y="4"/>
                  </a:lnTo>
                  <a:lnTo>
                    <a:pt x="74" y="4"/>
                  </a:lnTo>
                  <a:lnTo>
                    <a:pt x="76" y="6"/>
                  </a:lnTo>
                  <a:lnTo>
                    <a:pt x="80" y="8"/>
                  </a:lnTo>
                  <a:lnTo>
                    <a:pt x="84" y="10"/>
                  </a:lnTo>
                  <a:lnTo>
                    <a:pt x="88" y="12"/>
                  </a:lnTo>
                  <a:lnTo>
                    <a:pt x="92" y="12"/>
                  </a:lnTo>
                  <a:lnTo>
                    <a:pt x="94" y="1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62" name="Freeform 222">
              <a:extLst>
                <a:ext uri="{FF2B5EF4-FFF2-40B4-BE49-F238E27FC236}">
                  <a16:creationId xmlns:a16="http://schemas.microsoft.com/office/drawing/2014/main" id="{08EE3AFE-C736-4D15-A430-053D9EDCA2C1}"/>
                </a:ext>
              </a:extLst>
            </p:cNvPr>
            <p:cNvSpPr>
              <a:spLocks noChangeArrowheads="1"/>
            </p:cNvSpPr>
            <p:nvPr/>
          </p:nvSpPr>
          <p:spPr bwMode="auto">
            <a:xfrm>
              <a:off x="396" y="1206"/>
              <a:ext cx="42" cy="24"/>
            </a:xfrm>
            <a:custGeom>
              <a:avLst/>
              <a:gdLst>
                <a:gd name="T0" fmla="*/ 6 w 42"/>
                <a:gd name="T1" fmla="*/ 4 h 24"/>
                <a:gd name="T2" fmla="*/ 0 w 42"/>
                <a:gd name="T3" fmla="*/ 6 h 24"/>
                <a:gd name="T4" fmla="*/ 0 w 42"/>
                <a:gd name="T5" fmla="*/ 6 h 24"/>
                <a:gd name="T6" fmla="*/ 0 w 42"/>
                <a:gd name="T7" fmla="*/ 6 h 24"/>
                <a:gd name="T8" fmla="*/ 0 w 42"/>
                <a:gd name="T9" fmla="*/ 8 h 24"/>
                <a:gd name="T10" fmla="*/ 2 w 42"/>
                <a:gd name="T11" fmla="*/ 10 h 24"/>
                <a:gd name="T12" fmla="*/ 22 w 42"/>
                <a:gd name="T13" fmla="*/ 16 h 24"/>
                <a:gd name="T14" fmla="*/ 22 w 42"/>
                <a:gd name="T15" fmla="*/ 16 h 24"/>
                <a:gd name="T16" fmla="*/ 24 w 42"/>
                <a:gd name="T17" fmla="*/ 20 h 24"/>
                <a:gd name="T18" fmla="*/ 26 w 42"/>
                <a:gd name="T19" fmla="*/ 22 h 24"/>
                <a:gd name="T20" fmla="*/ 28 w 42"/>
                <a:gd name="T21" fmla="*/ 24 h 24"/>
                <a:gd name="T22" fmla="*/ 30 w 42"/>
                <a:gd name="T23" fmla="*/ 22 h 24"/>
                <a:gd name="T24" fmla="*/ 34 w 42"/>
                <a:gd name="T25" fmla="*/ 20 h 24"/>
                <a:gd name="T26" fmla="*/ 38 w 42"/>
                <a:gd name="T27" fmla="*/ 18 h 24"/>
                <a:gd name="T28" fmla="*/ 38 w 42"/>
                <a:gd name="T29" fmla="*/ 18 h 24"/>
                <a:gd name="T30" fmla="*/ 38 w 42"/>
                <a:gd name="T31" fmla="*/ 16 h 24"/>
                <a:gd name="T32" fmla="*/ 38 w 42"/>
                <a:gd name="T33" fmla="*/ 14 h 24"/>
                <a:gd name="T34" fmla="*/ 38 w 42"/>
                <a:gd name="T35" fmla="*/ 12 h 24"/>
                <a:gd name="T36" fmla="*/ 36 w 42"/>
                <a:gd name="T37" fmla="*/ 12 h 24"/>
                <a:gd name="T38" fmla="*/ 40 w 42"/>
                <a:gd name="T39" fmla="*/ 4 h 24"/>
                <a:gd name="T40" fmla="*/ 40 w 42"/>
                <a:gd name="T41" fmla="*/ 4 h 24"/>
                <a:gd name="T42" fmla="*/ 42 w 42"/>
                <a:gd name="T43" fmla="*/ 2 h 24"/>
                <a:gd name="T44" fmla="*/ 42 w 42"/>
                <a:gd name="T45" fmla="*/ 2 h 24"/>
                <a:gd name="T46" fmla="*/ 40 w 42"/>
                <a:gd name="T47" fmla="*/ 0 h 24"/>
                <a:gd name="T48" fmla="*/ 38 w 42"/>
                <a:gd name="T49" fmla="*/ 0 h 24"/>
                <a:gd name="T50" fmla="*/ 36 w 42"/>
                <a:gd name="T51" fmla="*/ 0 h 24"/>
                <a:gd name="T52" fmla="*/ 34 w 42"/>
                <a:gd name="T53" fmla="*/ 2 h 24"/>
                <a:gd name="T54" fmla="*/ 32 w 42"/>
                <a:gd name="T55" fmla="*/ 2 h 24"/>
                <a:gd name="T56" fmla="*/ 28 w 42"/>
                <a:gd name="T57" fmla="*/ 4 h 24"/>
                <a:gd name="T58" fmla="*/ 26 w 42"/>
                <a:gd name="T59" fmla="*/ 4 h 24"/>
                <a:gd name="T60" fmla="*/ 22 w 42"/>
                <a:gd name="T61" fmla="*/ 4 h 24"/>
                <a:gd name="T62" fmla="*/ 18 w 42"/>
                <a:gd name="T63" fmla="*/ 4 h 24"/>
                <a:gd name="T64" fmla="*/ 12 w 42"/>
                <a:gd name="T65" fmla="*/ 4 h 24"/>
                <a:gd name="T66" fmla="*/ 8 w 42"/>
                <a:gd name="T67" fmla="*/ 4 h 24"/>
                <a:gd name="T68" fmla="*/ 6 w 42"/>
                <a:gd name="T69" fmla="*/ 4 h 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2"/>
                <a:gd name="T106" fmla="*/ 0 h 24"/>
                <a:gd name="T107" fmla="*/ 42 w 42"/>
                <a:gd name="T108" fmla="*/ 24 h 2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2" h="24">
                  <a:moveTo>
                    <a:pt x="6" y="4"/>
                  </a:moveTo>
                  <a:lnTo>
                    <a:pt x="0" y="6"/>
                  </a:lnTo>
                  <a:lnTo>
                    <a:pt x="0" y="6"/>
                  </a:lnTo>
                  <a:lnTo>
                    <a:pt x="0" y="6"/>
                  </a:lnTo>
                  <a:lnTo>
                    <a:pt x="0" y="8"/>
                  </a:lnTo>
                  <a:lnTo>
                    <a:pt x="2" y="10"/>
                  </a:lnTo>
                  <a:lnTo>
                    <a:pt x="22" y="16"/>
                  </a:lnTo>
                  <a:lnTo>
                    <a:pt x="22" y="16"/>
                  </a:lnTo>
                  <a:lnTo>
                    <a:pt x="24" y="20"/>
                  </a:lnTo>
                  <a:lnTo>
                    <a:pt x="26" y="22"/>
                  </a:lnTo>
                  <a:lnTo>
                    <a:pt x="28" y="24"/>
                  </a:lnTo>
                  <a:lnTo>
                    <a:pt x="30" y="22"/>
                  </a:lnTo>
                  <a:lnTo>
                    <a:pt x="34" y="20"/>
                  </a:lnTo>
                  <a:lnTo>
                    <a:pt x="38" y="18"/>
                  </a:lnTo>
                  <a:lnTo>
                    <a:pt x="38" y="18"/>
                  </a:lnTo>
                  <a:lnTo>
                    <a:pt x="38" y="16"/>
                  </a:lnTo>
                  <a:lnTo>
                    <a:pt x="38" y="14"/>
                  </a:lnTo>
                  <a:lnTo>
                    <a:pt x="38" y="12"/>
                  </a:lnTo>
                  <a:lnTo>
                    <a:pt x="36" y="12"/>
                  </a:lnTo>
                  <a:lnTo>
                    <a:pt x="40" y="4"/>
                  </a:lnTo>
                  <a:lnTo>
                    <a:pt x="40" y="4"/>
                  </a:lnTo>
                  <a:lnTo>
                    <a:pt x="42" y="2"/>
                  </a:lnTo>
                  <a:lnTo>
                    <a:pt x="42" y="2"/>
                  </a:lnTo>
                  <a:lnTo>
                    <a:pt x="40" y="0"/>
                  </a:lnTo>
                  <a:lnTo>
                    <a:pt x="38" y="0"/>
                  </a:lnTo>
                  <a:lnTo>
                    <a:pt x="36" y="0"/>
                  </a:lnTo>
                  <a:lnTo>
                    <a:pt x="34" y="2"/>
                  </a:lnTo>
                  <a:lnTo>
                    <a:pt x="32" y="2"/>
                  </a:lnTo>
                  <a:lnTo>
                    <a:pt x="28" y="4"/>
                  </a:lnTo>
                  <a:lnTo>
                    <a:pt x="26" y="4"/>
                  </a:lnTo>
                  <a:lnTo>
                    <a:pt x="22" y="4"/>
                  </a:lnTo>
                  <a:lnTo>
                    <a:pt x="18" y="4"/>
                  </a:lnTo>
                  <a:lnTo>
                    <a:pt x="12" y="4"/>
                  </a:lnTo>
                  <a:lnTo>
                    <a:pt x="8" y="4"/>
                  </a:lnTo>
                  <a:lnTo>
                    <a:pt x="6" y="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63" name="Freeform 223">
              <a:extLst>
                <a:ext uri="{FF2B5EF4-FFF2-40B4-BE49-F238E27FC236}">
                  <a16:creationId xmlns:a16="http://schemas.microsoft.com/office/drawing/2014/main" id="{F11408B2-6DB4-4E78-8700-F00B49A1717B}"/>
                </a:ext>
              </a:extLst>
            </p:cNvPr>
            <p:cNvSpPr>
              <a:spLocks noChangeArrowheads="1"/>
            </p:cNvSpPr>
            <p:nvPr/>
          </p:nvSpPr>
          <p:spPr bwMode="auto">
            <a:xfrm>
              <a:off x="346" y="1154"/>
              <a:ext cx="20" cy="42"/>
            </a:xfrm>
            <a:custGeom>
              <a:avLst/>
              <a:gdLst>
                <a:gd name="T0" fmla="*/ 14 w 20"/>
                <a:gd name="T1" fmla="*/ 0 h 42"/>
                <a:gd name="T2" fmla="*/ 14 w 20"/>
                <a:gd name="T3" fmla="*/ 2 h 42"/>
                <a:gd name="T4" fmla="*/ 12 w 20"/>
                <a:gd name="T5" fmla="*/ 2 h 42"/>
                <a:gd name="T6" fmla="*/ 10 w 20"/>
                <a:gd name="T7" fmla="*/ 4 h 42"/>
                <a:gd name="T8" fmla="*/ 8 w 20"/>
                <a:gd name="T9" fmla="*/ 6 h 42"/>
                <a:gd name="T10" fmla="*/ 4 w 20"/>
                <a:gd name="T11" fmla="*/ 6 h 42"/>
                <a:gd name="T12" fmla="*/ 2 w 20"/>
                <a:gd name="T13" fmla="*/ 6 h 42"/>
                <a:gd name="T14" fmla="*/ 2 w 20"/>
                <a:gd name="T15" fmla="*/ 4 h 42"/>
                <a:gd name="T16" fmla="*/ 0 w 20"/>
                <a:gd name="T17" fmla="*/ 4 h 42"/>
                <a:gd name="T18" fmla="*/ 0 w 20"/>
                <a:gd name="T19" fmla="*/ 4 h 42"/>
                <a:gd name="T20" fmla="*/ 2 w 20"/>
                <a:gd name="T21" fmla="*/ 8 h 42"/>
                <a:gd name="T22" fmla="*/ 2 w 20"/>
                <a:gd name="T23" fmla="*/ 12 h 42"/>
                <a:gd name="T24" fmla="*/ 2 w 20"/>
                <a:gd name="T25" fmla="*/ 16 h 42"/>
                <a:gd name="T26" fmla="*/ 0 w 20"/>
                <a:gd name="T27" fmla="*/ 20 h 42"/>
                <a:gd name="T28" fmla="*/ 0 w 20"/>
                <a:gd name="T29" fmla="*/ 38 h 42"/>
                <a:gd name="T30" fmla="*/ 0 w 20"/>
                <a:gd name="T31" fmla="*/ 38 h 42"/>
                <a:gd name="T32" fmla="*/ 4 w 20"/>
                <a:gd name="T33" fmla="*/ 40 h 42"/>
                <a:gd name="T34" fmla="*/ 8 w 20"/>
                <a:gd name="T35" fmla="*/ 40 h 42"/>
                <a:gd name="T36" fmla="*/ 12 w 20"/>
                <a:gd name="T37" fmla="*/ 42 h 42"/>
                <a:gd name="T38" fmla="*/ 12 w 20"/>
                <a:gd name="T39" fmla="*/ 38 h 42"/>
                <a:gd name="T40" fmla="*/ 12 w 20"/>
                <a:gd name="T41" fmla="*/ 36 h 42"/>
                <a:gd name="T42" fmla="*/ 14 w 20"/>
                <a:gd name="T43" fmla="*/ 36 h 42"/>
                <a:gd name="T44" fmla="*/ 16 w 20"/>
                <a:gd name="T45" fmla="*/ 34 h 42"/>
                <a:gd name="T46" fmla="*/ 18 w 20"/>
                <a:gd name="T47" fmla="*/ 34 h 42"/>
                <a:gd name="T48" fmla="*/ 18 w 20"/>
                <a:gd name="T49" fmla="*/ 20 h 42"/>
                <a:gd name="T50" fmla="*/ 18 w 20"/>
                <a:gd name="T51" fmla="*/ 18 h 42"/>
                <a:gd name="T52" fmla="*/ 20 w 20"/>
                <a:gd name="T53" fmla="*/ 16 h 42"/>
                <a:gd name="T54" fmla="*/ 20 w 20"/>
                <a:gd name="T55" fmla="*/ 16 h 42"/>
                <a:gd name="T56" fmla="*/ 20 w 20"/>
                <a:gd name="T57" fmla="*/ 14 h 42"/>
                <a:gd name="T58" fmla="*/ 20 w 20"/>
                <a:gd name="T59" fmla="*/ 10 h 42"/>
                <a:gd name="T60" fmla="*/ 20 w 20"/>
                <a:gd name="T61" fmla="*/ 6 h 42"/>
                <a:gd name="T62" fmla="*/ 18 w 20"/>
                <a:gd name="T63" fmla="*/ 4 h 42"/>
                <a:gd name="T64" fmla="*/ 14 w 20"/>
                <a:gd name="T65" fmla="*/ 0 h 4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
                <a:gd name="T100" fmla="*/ 0 h 42"/>
                <a:gd name="T101" fmla="*/ 20 w 20"/>
                <a:gd name="T102" fmla="*/ 42 h 4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 h="42">
                  <a:moveTo>
                    <a:pt x="14" y="0"/>
                  </a:moveTo>
                  <a:lnTo>
                    <a:pt x="14" y="2"/>
                  </a:lnTo>
                  <a:lnTo>
                    <a:pt x="12" y="2"/>
                  </a:lnTo>
                  <a:lnTo>
                    <a:pt x="10" y="4"/>
                  </a:lnTo>
                  <a:lnTo>
                    <a:pt x="8" y="6"/>
                  </a:lnTo>
                  <a:lnTo>
                    <a:pt x="4" y="6"/>
                  </a:lnTo>
                  <a:lnTo>
                    <a:pt x="2" y="6"/>
                  </a:lnTo>
                  <a:lnTo>
                    <a:pt x="2" y="4"/>
                  </a:lnTo>
                  <a:lnTo>
                    <a:pt x="0" y="4"/>
                  </a:lnTo>
                  <a:lnTo>
                    <a:pt x="0" y="4"/>
                  </a:lnTo>
                  <a:lnTo>
                    <a:pt x="2" y="8"/>
                  </a:lnTo>
                  <a:lnTo>
                    <a:pt x="2" y="12"/>
                  </a:lnTo>
                  <a:lnTo>
                    <a:pt x="2" y="16"/>
                  </a:lnTo>
                  <a:lnTo>
                    <a:pt x="0" y="20"/>
                  </a:lnTo>
                  <a:lnTo>
                    <a:pt x="0" y="38"/>
                  </a:lnTo>
                  <a:lnTo>
                    <a:pt x="0" y="38"/>
                  </a:lnTo>
                  <a:lnTo>
                    <a:pt x="4" y="40"/>
                  </a:lnTo>
                  <a:lnTo>
                    <a:pt x="8" y="40"/>
                  </a:lnTo>
                  <a:lnTo>
                    <a:pt x="12" y="42"/>
                  </a:lnTo>
                  <a:lnTo>
                    <a:pt x="12" y="38"/>
                  </a:lnTo>
                  <a:lnTo>
                    <a:pt x="12" y="36"/>
                  </a:lnTo>
                  <a:lnTo>
                    <a:pt x="14" y="36"/>
                  </a:lnTo>
                  <a:lnTo>
                    <a:pt x="16" y="34"/>
                  </a:lnTo>
                  <a:lnTo>
                    <a:pt x="18" y="34"/>
                  </a:lnTo>
                  <a:lnTo>
                    <a:pt x="18" y="20"/>
                  </a:lnTo>
                  <a:lnTo>
                    <a:pt x="18" y="18"/>
                  </a:lnTo>
                  <a:lnTo>
                    <a:pt x="20" y="16"/>
                  </a:lnTo>
                  <a:lnTo>
                    <a:pt x="20" y="16"/>
                  </a:lnTo>
                  <a:lnTo>
                    <a:pt x="20" y="14"/>
                  </a:lnTo>
                  <a:lnTo>
                    <a:pt x="20" y="10"/>
                  </a:lnTo>
                  <a:lnTo>
                    <a:pt x="20" y="6"/>
                  </a:lnTo>
                  <a:lnTo>
                    <a:pt x="18" y="4"/>
                  </a:lnTo>
                  <a:lnTo>
                    <a:pt x="14"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64" name="Freeform 224">
              <a:extLst>
                <a:ext uri="{FF2B5EF4-FFF2-40B4-BE49-F238E27FC236}">
                  <a16:creationId xmlns:a16="http://schemas.microsoft.com/office/drawing/2014/main" id="{723FA2E5-91F0-41F2-838C-1A27CFFE7103}"/>
                </a:ext>
              </a:extLst>
            </p:cNvPr>
            <p:cNvSpPr>
              <a:spLocks noChangeArrowheads="1"/>
            </p:cNvSpPr>
            <p:nvPr/>
          </p:nvSpPr>
          <p:spPr bwMode="auto">
            <a:xfrm>
              <a:off x="350" y="1122"/>
              <a:ext cx="18" cy="28"/>
            </a:xfrm>
            <a:custGeom>
              <a:avLst/>
              <a:gdLst>
                <a:gd name="T0" fmla="*/ 8 w 18"/>
                <a:gd name="T1" fmla="*/ 4 h 28"/>
                <a:gd name="T2" fmla="*/ 6 w 18"/>
                <a:gd name="T3" fmla="*/ 4 h 28"/>
                <a:gd name="T4" fmla="*/ 6 w 18"/>
                <a:gd name="T5" fmla="*/ 4 h 28"/>
                <a:gd name="T6" fmla="*/ 4 w 18"/>
                <a:gd name="T7" fmla="*/ 4 h 28"/>
                <a:gd name="T8" fmla="*/ 2 w 18"/>
                <a:gd name="T9" fmla="*/ 6 h 28"/>
                <a:gd name="T10" fmla="*/ 0 w 18"/>
                <a:gd name="T11" fmla="*/ 8 h 28"/>
                <a:gd name="T12" fmla="*/ 2 w 18"/>
                <a:gd name="T13" fmla="*/ 10 h 28"/>
                <a:gd name="T14" fmla="*/ 2 w 18"/>
                <a:gd name="T15" fmla="*/ 12 h 28"/>
                <a:gd name="T16" fmla="*/ 2 w 18"/>
                <a:gd name="T17" fmla="*/ 16 h 28"/>
                <a:gd name="T18" fmla="*/ 4 w 18"/>
                <a:gd name="T19" fmla="*/ 20 h 28"/>
                <a:gd name="T20" fmla="*/ 6 w 18"/>
                <a:gd name="T21" fmla="*/ 22 h 28"/>
                <a:gd name="T22" fmla="*/ 12 w 18"/>
                <a:gd name="T23" fmla="*/ 28 h 28"/>
                <a:gd name="T24" fmla="*/ 12 w 18"/>
                <a:gd name="T25" fmla="*/ 28 h 28"/>
                <a:gd name="T26" fmla="*/ 14 w 18"/>
                <a:gd name="T27" fmla="*/ 24 h 28"/>
                <a:gd name="T28" fmla="*/ 14 w 18"/>
                <a:gd name="T29" fmla="*/ 22 h 28"/>
                <a:gd name="T30" fmla="*/ 16 w 18"/>
                <a:gd name="T31" fmla="*/ 18 h 28"/>
                <a:gd name="T32" fmla="*/ 18 w 18"/>
                <a:gd name="T33" fmla="*/ 18 h 28"/>
                <a:gd name="T34" fmla="*/ 18 w 18"/>
                <a:gd name="T35" fmla="*/ 16 h 28"/>
                <a:gd name="T36" fmla="*/ 18 w 18"/>
                <a:gd name="T37" fmla="*/ 14 h 28"/>
                <a:gd name="T38" fmla="*/ 16 w 18"/>
                <a:gd name="T39" fmla="*/ 10 h 28"/>
                <a:gd name="T40" fmla="*/ 16 w 18"/>
                <a:gd name="T41" fmla="*/ 6 h 28"/>
                <a:gd name="T42" fmla="*/ 14 w 18"/>
                <a:gd name="T43" fmla="*/ 4 h 28"/>
                <a:gd name="T44" fmla="*/ 10 w 18"/>
                <a:gd name="T45" fmla="*/ 0 h 28"/>
                <a:gd name="T46" fmla="*/ 8 w 18"/>
                <a:gd name="T47" fmla="*/ 4 h 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8"/>
                <a:gd name="T73" fmla="*/ 0 h 28"/>
                <a:gd name="T74" fmla="*/ 18 w 18"/>
                <a:gd name="T75" fmla="*/ 28 h 2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8" h="28">
                  <a:moveTo>
                    <a:pt x="8" y="4"/>
                  </a:moveTo>
                  <a:lnTo>
                    <a:pt x="6" y="4"/>
                  </a:lnTo>
                  <a:lnTo>
                    <a:pt x="6" y="4"/>
                  </a:lnTo>
                  <a:lnTo>
                    <a:pt x="4" y="4"/>
                  </a:lnTo>
                  <a:lnTo>
                    <a:pt x="2" y="6"/>
                  </a:lnTo>
                  <a:lnTo>
                    <a:pt x="0" y="8"/>
                  </a:lnTo>
                  <a:lnTo>
                    <a:pt x="2" y="10"/>
                  </a:lnTo>
                  <a:lnTo>
                    <a:pt x="2" y="12"/>
                  </a:lnTo>
                  <a:lnTo>
                    <a:pt x="2" y="16"/>
                  </a:lnTo>
                  <a:lnTo>
                    <a:pt x="4" y="20"/>
                  </a:lnTo>
                  <a:lnTo>
                    <a:pt x="6" y="22"/>
                  </a:lnTo>
                  <a:lnTo>
                    <a:pt x="12" y="28"/>
                  </a:lnTo>
                  <a:lnTo>
                    <a:pt x="12" y="28"/>
                  </a:lnTo>
                  <a:lnTo>
                    <a:pt x="14" y="24"/>
                  </a:lnTo>
                  <a:lnTo>
                    <a:pt x="14" y="22"/>
                  </a:lnTo>
                  <a:lnTo>
                    <a:pt x="16" y="18"/>
                  </a:lnTo>
                  <a:lnTo>
                    <a:pt x="18" y="18"/>
                  </a:lnTo>
                  <a:lnTo>
                    <a:pt x="18" y="16"/>
                  </a:lnTo>
                  <a:lnTo>
                    <a:pt x="18" y="14"/>
                  </a:lnTo>
                  <a:lnTo>
                    <a:pt x="16" y="10"/>
                  </a:lnTo>
                  <a:lnTo>
                    <a:pt x="16" y="6"/>
                  </a:lnTo>
                  <a:lnTo>
                    <a:pt x="14" y="4"/>
                  </a:lnTo>
                  <a:lnTo>
                    <a:pt x="10" y="0"/>
                  </a:lnTo>
                  <a:lnTo>
                    <a:pt x="8" y="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65" name="Freeform 225">
              <a:extLst>
                <a:ext uri="{FF2B5EF4-FFF2-40B4-BE49-F238E27FC236}">
                  <a16:creationId xmlns:a16="http://schemas.microsoft.com/office/drawing/2014/main" id="{BD687883-1295-4732-BFF2-A19A02298C39}"/>
                </a:ext>
              </a:extLst>
            </p:cNvPr>
            <p:cNvSpPr>
              <a:spLocks noChangeArrowheads="1"/>
            </p:cNvSpPr>
            <p:nvPr/>
          </p:nvSpPr>
          <p:spPr bwMode="auto">
            <a:xfrm>
              <a:off x="360" y="1014"/>
              <a:ext cx="102" cy="60"/>
            </a:xfrm>
            <a:custGeom>
              <a:avLst/>
              <a:gdLst>
                <a:gd name="T0" fmla="*/ 34 w 102"/>
                <a:gd name="T1" fmla="*/ 58 h 60"/>
                <a:gd name="T2" fmla="*/ 32 w 102"/>
                <a:gd name="T3" fmla="*/ 56 h 60"/>
                <a:gd name="T4" fmla="*/ 28 w 102"/>
                <a:gd name="T5" fmla="*/ 56 h 60"/>
                <a:gd name="T6" fmla="*/ 20 w 102"/>
                <a:gd name="T7" fmla="*/ 56 h 60"/>
                <a:gd name="T8" fmla="*/ 16 w 102"/>
                <a:gd name="T9" fmla="*/ 56 h 60"/>
                <a:gd name="T10" fmla="*/ 12 w 102"/>
                <a:gd name="T11" fmla="*/ 58 h 60"/>
                <a:gd name="T12" fmla="*/ 10 w 102"/>
                <a:gd name="T13" fmla="*/ 60 h 60"/>
                <a:gd name="T14" fmla="*/ 10 w 102"/>
                <a:gd name="T15" fmla="*/ 56 h 60"/>
                <a:gd name="T16" fmla="*/ 8 w 102"/>
                <a:gd name="T17" fmla="*/ 56 h 60"/>
                <a:gd name="T18" fmla="*/ 8 w 102"/>
                <a:gd name="T19" fmla="*/ 52 h 60"/>
                <a:gd name="T20" fmla="*/ 8 w 102"/>
                <a:gd name="T21" fmla="*/ 38 h 60"/>
                <a:gd name="T22" fmla="*/ 28 w 102"/>
                <a:gd name="T23" fmla="*/ 34 h 60"/>
                <a:gd name="T24" fmla="*/ 28 w 102"/>
                <a:gd name="T25" fmla="*/ 26 h 60"/>
                <a:gd name="T26" fmla="*/ 38 w 102"/>
                <a:gd name="T27" fmla="*/ 12 h 60"/>
                <a:gd name="T28" fmla="*/ 50 w 102"/>
                <a:gd name="T29" fmla="*/ 4 h 60"/>
                <a:gd name="T30" fmla="*/ 52 w 102"/>
                <a:gd name="T31" fmla="*/ 0 h 60"/>
                <a:gd name="T32" fmla="*/ 54 w 102"/>
                <a:gd name="T33" fmla="*/ 0 h 60"/>
                <a:gd name="T34" fmla="*/ 58 w 102"/>
                <a:gd name="T35" fmla="*/ 4 h 60"/>
                <a:gd name="T36" fmla="*/ 60 w 102"/>
                <a:gd name="T37" fmla="*/ 4 h 60"/>
                <a:gd name="T38" fmla="*/ 68 w 102"/>
                <a:gd name="T39" fmla="*/ 4 h 60"/>
                <a:gd name="T40" fmla="*/ 72 w 102"/>
                <a:gd name="T41" fmla="*/ 0 h 60"/>
                <a:gd name="T42" fmla="*/ 80 w 102"/>
                <a:gd name="T43" fmla="*/ 2 h 60"/>
                <a:gd name="T44" fmla="*/ 80 w 102"/>
                <a:gd name="T45" fmla="*/ 4 h 60"/>
                <a:gd name="T46" fmla="*/ 86 w 102"/>
                <a:gd name="T47" fmla="*/ 8 h 60"/>
                <a:gd name="T48" fmla="*/ 92 w 102"/>
                <a:gd name="T49" fmla="*/ 8 h 60"/>
                <a:gd name="T50" fmla="*/ 96 w 102"/>
                <a:gd name="T51" fmla="*/ 8 h 60"/>
                <a:gd name="T52" fmla="*/ 102 w 102"/>
                <a:gd name="T53" fmla="*/ 18 h 60"/>
                <a:gd name="T54" fmla="*/ 98 w 102"/>
                <a:gd name="T55" fmla="*/ 20 h 60"/>
                <a:gd name="T56" fmla="*/ 96 w 102"/>
                <a:gd name="T57" fmla="*/ 28 h 60"/>
                <a:gd name="T58" fmla="*/ 96 w 102"/>
                <a:gd name="T59" fmla="*/ 34 h 60"/>
                <a:gd name="T60" fmla="*/ 92 w 102"/>
                <a:gd name="T61" fmla="*/ 38 h 60"/>
                <a:gd name="T62" fmla="*/ 92 w 102"/>
                <a:gd name="T63" fmla="*/ 44 h 60"/>
                <a:gd name="T64" fmla="*/ 44 w 102"/>
                <a:gd name="T65" fmla="*/ 56 h 60"/>
                <a:gd name="T66" fmla="*/ 36 w 102"/>
                <a:gd name="T67" fmla="*/ 60 h 6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02"/>
                <a:gd name="T103" fmla="*/ 0 h 60"/>
                <a:gd name="T104" fmla="*/ 102 w 102"/>
                <a:gd name="T105" fmla="*/ 60 h 6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02" h="60">
                  <a:moveTo>
                    <a:pt x="36" y="60"/>
                  </a:moveTo>
                  <a:lnTo>
                    <a:pt x="34" y="58"/>
                  </a:lnTo>
                  <a:lnTo>
                    <a:pt x="34" y="56"/>
                  </a:lnTo>
                  <a:lnTo>
                    <a:pt x="32" y="56"/>
                  </a:lnTo>
                  <a:lnTo>
                    <a:pt x="32" y="56"/>
                  </a:lnTo>
                  <a:lnTo>
                    <a:pt x="28" y="56"/>
                  </a:lnTo>
                  <a:lnTo>
                    <a:pt x="24" y="56"/>
                  </a:lnTo>
                  <a:lnTo>
                    <a:pt x="20" y="56"/>
                  </a:lnTo>
                  <a:lnTo>
                    <a:pt x="16" y="56"/>
                  </a:lnTo>
                  <a:lnTo>
                    <a:pt x="16" y="56"/>
                  </a:lnTo>
                  <a:lnTo>
                    <a:pt x="14" y="58"/>
                  </a:lnTo>
                  <a:lnTo>
                    <a:pt x="12" y="58"/>
                  </a:lnTo>
                  <a:lnTo>
                    <a:pt x="12" y="60"/>
                  </a:lnTo>
                  <a:lnTo>
                    <a:pt x="10" y="60"/>
                  </a:lnTo>
                  <a:lnTo>
                    <a:pt x="10" y="58"/>
                  </a:lnTo>
                  <a:lnTo>
                    <a:pt x="10" y="56"/>
                  </a:lnTo>
                  <a:lnTo>
                    <a:pt x="8" y="56"/>
                  </a:lnTo>
                  <a:lnTo>
                    <a:pt x="8" y="56"/>
                  </a:lnTo>
                  <a:lnTo>
                    <a:pt x="6" y="56"/>
                  </a:lnTo>
                  <a:lnTo>
                    <a:pt x="8" y="52"/>
                  </a:lnTo>
                  <a:lnTo>
                    <a:pt x="0" y="38"/>
                  </a:lnTo>
                  <a:lnTo>
                    <a:pt x="8" y="38"/>
                  </a:lnTo>
                  <a:lnTo>
                    <a:pt x="20" y="30"/>
                  </a:lnTo>
                  <a:lnTo>
                    <a:pt x="28" y="34"/>
                  </a:lnTo>
                  <a:lnTo>
                    <a:pt x="30" y="30"/>
                  </a:lnTo>
                  <a:lnTo>
                    <a:pt x="28" y="26"/>
                  </a:lnTo>
                  <a:lnTo>
                    <a:pt x="28" y="16"/>
                  </a:lnTo>
                  <a:lnTo>
                    <a:pt x="38" y="12"/>
                  </a:lnTo>
                  <a:lnTo>
                    <a:pt x="44" y="8"/>
                  </a:lnTo>
                  <a:lnTo>
                    <a:pt x="50" y="4"/>
                  </a:lnTo>
                  <a:lnTo>
                    <a:pt x="52" y="2"/>
                  </a:lnTo>
                  <a:lnTo>
                    <a:pt x="52" y="0"/>
                  </a:lnTo>
                  <a:lnTo>
                    <a:pt x="54" y="0"/>
                  </a:lnTo>
                  <a:lnTo>
                    <a:pt x="54" y="0"/>
                  </a:lnTo>
                  <a:lnTo>
                    <a:pt x="56" y="0"/>
                  </a:lnTo>
                  <a:lnTo>
                    <a:pt x="58" y="4"/>
                  </a:lnTo>
                  <a:lnTo>
                    <a:pt x="58" y="4"/>
                  </a:lnTo>
                  <a:lnTo>
                    <a:pt x="60" y="4"/>
                  </a:lnTo>
                  <a:lnTo>
                    <a:pt x="64" y="4"/>
                  </a:lnTo>
                  <a:lnTo>
                    <a:pt x="68" y="4"/>
                  </a:lnTo>
                  <a:lnTo>
                    <a:pt x="70" y="4"/>
                  </a:lnTo>
                  <a:lnTo>
                    <a:pt x="72" y="0"/>
                  </a:lnTo>
                  <a:lnTo>
                    <a:pt x="80" y="0"/>
                  </a:lnTo>
                  <a:lnTo>
                    <a:pt x="80" y="2"/>
                  </a:lnTo>
                  <a:lnTo>
                    <a:pt x="80" y="2"/>
                  </a:lnTo>
                  <a:lnTo>
                    <a:pt x="80" y="4"/>
                  </a:lnTo>
                  <a:lnTo>
                    <a:pt x="82" y="6"/>
                  </a:lnTo>
                  <a:lnTo>
                    <a:pt x="86" y="8"/>
                  </a:lnTo>
                  <a:lnTo>
                    <a:pt x="88" y="8"/>
                  </a:lnTo>
                  <a:lnTo>
                    <a:pt x="92" y="8"/>
                  </a:lnTo>
                  <a:lnTo>
                    <a:pt x="96" y="8"/>
                  </a:lnTo>
                  <a:lnTo>
                    <a:pt x="96" y="8"/>
                  </a:lnTo>
                  <a:lnTo>
                    <a:pt x="102" y="16"/>
                  </a:lnTo>
                  <a:lnTo>
                    <a:pt x="102" y="18"/>
                  </a:lnTo>
                  <a:lnTo>
                    <a:pt x="100" y="18"/>
                  </a:lnTo>
                  <a:lnTo>
                    <a:pt x="98" y="20"/>
                  </a:lnTo>
                  <a:lnTo>
                    <a:pt x="96" y="24"/>
                  </a:lnTo>
                  <a:lnTo>
                    <a:pt x="96" y="28"/>
                  </a:lnTo>
                  <a:lnTo>
                    <a:pt x="96" y="32"/>
                  </a:lnTo>
                  <a:lnTo>
                    <a:pt x="96" y="34"/>
                  </a:lnTo>
                  <a:lnTo>
                    <a:pt x="94" y="36"/>
                  </a:lnTo>
                  <a:lnTo>
                    <a:pt x="92" y="38"/>
                  </a:lnTo>
                  <a:lnTo>
                    <a:pt x="90" y="40"/>
                  </a:lnTo>
                  <a:lnTo>
                    <a:pt x="92" y="44"/>
                  </a:lnTo>
                  <a:lnTo>
                    <a:pt x="68" y="46"/>
                  </a:lnTo>
                  <a:lnTo>
                    <a:pt x="44" y="56"/>
                  </a:lnTo>
                  <a:lnTo>
                    <a:pt x="40" y="58"/>
                  </a:lnTo>
                  <a:lnTo>
                    <a:pt x="36" y="6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66" name="Freeform 226">
              <a:extLst>
                <a:ext uri="{FF2B5EF4-FFF2-40B4-BE49-F238E27FC236}">
                  <a16:creationId xmlns:a16="http://schemas.microsoft.com/office/drawing/2014/main" id="{A36DCD1D-34DC-46C7-B710-534930E42E89}"/>
                </a:ext>
              </a:extLst>
            </p:cNvPr>
            <p:cNvSpPr>
              <a:spLocks noChangeArrowheads="1"/>
            </p:cNvSpPr>
            <p:nvPr/>
          </p:nvSpPr>
          <p:spPr bwMode="auto">
            <a:xfrm>
              <a:off x="316" y="1052"/>
              <a:ext cx="54" cy="42"/>
            </a:xfrm>
            <a:custGeom>
              <a:avLst/>
              <a:gdLst>
                <a:gd name="T0" fmla="*/ 30 w 54"/>
                <a:gd name="T1" fmla="*/ 6 h 42"/>
                <a:gd name="T2" fmla="*/ 20 w 54"/>
                <a:gd name="T3" fmla="*/ 8 h 42"/>
                <a:gd name="T4" fmla="*/ 8 w 54"/>
                <a:gd name="T5" fmla="*/ 16 h 42"/>
                <a:gd name="T6" fmla="*/ 0 w 54"/>
                <a:gd name="T7" fmla="*/ 30 h 42"/>
                <a:gd name="T8" fmla="*/ 2 w 54"/>
                <a:gd name="T9" fmla="*/ 30 h 42"/>
                <a:gd name="T10" fmla="*/ 2 w 54"/>
                <a:gd name="T11" fmla="*/ 28 h 42"/>
                <a:gd name="T12" fmla="*/ 4 w 54"/>
                <a:gd name="T13" fmla="*/ 28 h 42"/>
                <a:gd name="T14" fmla="*/ 6 w 54"/>
                <a:gd name="T15" fmla="*/ 28 h 42"/>
                <a:gd name="T16" fmla="*/ 6 w 54"/>
                <a:gd name="T17" fmla="*/ 28 h 42"/>
                <a:gd name="T18" fmla="*/ 8 w 54"/>
                <a:gd name="T19" fmla="*/ 30 h 42"/>
                <a:gd name="T20" fmla="*/ 8 w 54"/>
                <a:gd name="T21" fmla="*/ 34 h 42"/>
                <a:gd name="T22" fmla="*/ 6 w 54"/>
                <a:gd name="T23" fmla="*/ 40 h 42"/>
                <a:gd name="T24" fmla="*/ 8 w 54"/>
                <a:gd name="T25" fmla="*/ 40 h 42"/>
                <a:gd name="T26" fmla="*/ 12 w 54"/>
                <a:gd name="T27" fmla="*/ 40 h 42"/>
                <a:gd name="T28" fmla="*/ 16 w 54"/>
                <a:gd name="T29" fmla="*/ 40 h 42"/>
                <a:gd name="T30" fmla="*/ 20 w 54"/>
                <a:gd name="T31" fmla="*/ 42 h 42"/>
                <a:gd name="T32" fmla="*/ 22 w 54"/>
                <a:gd name="T33" fmla="*/ 42 h 42"/>
                <a:gd name="T34" fmla="*/ 34 w 54"/>
                <a:gd name="T35" fmla="*/ 34 h 42"/>
                <a:gd name="T36" fmla="*/ 30 w 54"/>
                <a:gd name="T37" fmla="*/ 30 h 42"/>
                <a:gd name="T38" fmla="*/ 36 w 54"/>
                <a:gd name="T39" fmla="*/ 28 h 42"/>
                <a:gd name="T40" fmla="*/ 36 w 54"/>
                <a:gd name="T41" fmla="*/ 28 h 42"/>
                <a:gd name="T42" fmla="*/ 36 w 54"/>
                <a:gd name="T43" fmla="*/ 30 h 42"/>
                <a:gd name="T44" fmla="*/ 36 w 54"/>
                <a:gd name="T45" fmla="*/ 32 h 42"/>
                <a:gd name="T46" fmla="*/ 36 w 54"/>
                <a:gd name="T47" fmla="*/ 32 h 42"/>
                <a:gd name="T48" fmla="*/ 38 w 54"/>
                <a:gd name="T49" fmla="*/ 34 h 42"/>
                <a:gd name="T50" fmla="*/ 40 w 54"/>
                <a:gd name="T51" fmla="*/ 32 h 42"/>
                <a:gd name="T52" fmla="*/ 42 w 54"/>
                <a:gd name="T53" fmla="*/ 32 h 42"/>
                <a:gd name="T54" fmla="*/ 44 w 54"/>
                <a:gd name="T55" fmla="*/ 32 h 42"/>
                <a:gd name="T56" fmla="*/ 46 w 54"/>
                <a:gd name="T57" fmla="*/ 30 h 42"/>
                <a:gd name="T58" fmla="*/ 48 w 54"/>
                <a:gd name="T59" fmla="*/ 28 h 42"/>
                <a:gd name="T60" fmla="*/ 52 w 54"/>
                <a:gd name="T61" fmla="*/ 24 h 42"/>
                <a:gd name="T62" fmla="*/ 50 w 54"/>
                <a:gd name="T63" fmla="*/ 26 h 42"/>
                <a:gd name="T64" fmla="*/ 50 w 54"/>
                <a:gd name="T65" fmla="*/ 26 h 42"/>
                <a:gd name="T66" fmla="*/ 50 w 54"/>
                <a:gd name="T67" fmla="*/ 28 h 42"/>
                <a:gd name="T68" fmla="*/ 52 w 54"/>
                <a:gd name="T69" fmla="*/ 30 h 42"/>
                <a:gd name="T70" fmla="*/ 52 w 54"/>
                <a:gd name="T71" fmla="*/ 30 h 42"/>
                <a:gd name="T72" fmla="*/ 54 w 54"/>
                <a:gd name="T73" fmla="*/ 30 h 42"/>
                <a:gd name="T74" fmla="*/ 54 w 54"/>
                <a:gd name="T75" fmla="*/ 26 h 42"/>
                <a:gd name="T76" fmla="*/ 54 w 54"/>
                <a:gd name="T77" fmla="*/ 26 h 42"/>
                <a:gd name="T78" fmla="*/ 54 w 54"/>
                <a:gd name="T79" fmla="*/ 24 h 42"/>
                <a:gd name="T80" fmla="*/ 52 w 54"/>
                <a:gd name="T81" fmla="*/ 24 h 42"/>
                <a:gd name="T82" fmla="*/ 54 w 54"/>
                <a:gd name="T83" fmla="*/ 22 h 42"/>
                <a:gd name="T84" fmla="*/ 54 w 54"/>
                <a:gd name="T85" fmla="*/ 22 h 42"/>
                <a:gd name="T86" fmla="*/ 54 w 54"/>
                <a:gd name="T87" fmla="*/ 20 h 42"/>
                <a:gd name="T88" fmla="*/ 54 w 54"/>
                <a:gd name="T89" fmla="*/ 20 h 42"/>
                <a:gd name="T90" fmla="*/ 54 w 54"/>
                <a:gd name="T91" fmla="*/ 18 h 42"/>
                <a:gd name="T92" fmla="*/ 52 w 54"/>
                <a:gd name="T93" fmla="*/ 18 h 42"/>
                <a:gd name="T94" fmla="*/ 50 w 54"/>
                <a:gd name="T95" fmla="*/ 18 h 42"/>
                <a:gd name="T96" fmla="*/ 50 w 54"/>
                <a:gd name="T97" fmla="*/ 18 h 42"/>
                <a:gd name="T98" fmla="*/ 50 w 54"/>
                <a:gd name="T99" fmla="*/ 18 h 42"/>
                <a:gd name="T100" fmla="*/ 50 w 54"/>
                <a:gd name="T101" fmla="*/ 18 h 42"/>
                <a:gd name="T102" fmla="*/ 52 w 54"/>
                <a:gd name="T103" fmla="*/ 14 h 42"/>
                <a:gd name="T104" fmla="*/ 44 w 54"/>
                <a:gd name="T105" fmla="*/ 0 h 42"/>
                <a:gd name="T106" fmla="*/ 38 w 54"/>
                <a:gd name="T107" fmla="*/ 4 h 42"/>
                <a:gd name="T108" fmla="*/ 30 w 54"/>
                <a:gd name="T109" fmla="*/ 6 h 4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4"/>
                <a:gd name="T166" fmla="*/ 0 h 42"/>
                <a:gd name="T167" fmla="*/ 54 w 54"/>
                <a:gd name="T168" fmla="*/ 42 h 4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4" h="42">
                  <a:moveTo>
                    <a:pt x="30" y="6"/>
                  </a:moveTo>
                  <a:lnTo>
                    <a:pt x="20" y="8"/>
                  </a:lnTo>
                  <a:lnTo>
                    <a:pt x="8" y="16"/>
                  </a:lnTo>
                  <a:lnTo>
                    <a:pt x="0" y="30"/>
                  </a:lnTo>
                  <a:lnTo>
                    <a:pt x="2" y="30"/>
                  </a:lnTo>
                  <a:lnTo>
                    <a:pt x="2" y="28"/>
                  </a:lnTo>
                  <a:lnTo>
                    <a:pt x="4" y="28"/>
                  </a:lnTo>
                  <a:lnTo>
                    <a:pt x="6" y="28"/>
                  </a:lnTo>
                  <a:lnTo>
                    <a:pt x="6" y="28"/>
                  </a:lnTo>
                  <a:lnTo>
                    <a:pt x="8" y="30"/>
                  </a:lnTo>
                  <a:lnTo>
                    <a:pt x="8" y="34"/>
                  </a:lnTo>
                  <a:lnTo>
                    <a:pt x="6" y="40"/>
                  </a:lnTo>
                  <a:lnTo>
                    <a:pt x="8" y="40"/>
                  </a:lnTo>
                  <a:lnTo>
                    <a:pt x="12" y="40"/>
                  </a:lnTo>
                  <a:lnTo>
                    <a:pt x="16" y="40"/>
                  </a:lnTo>
                  <a:lnTo>
                    <a:pt x="20" y="42"/>
                  </a:lnTo>
                  <a:lnTo>
                    <a:pt x="22" y="42"/>
                  </a:lnTo>
                  <a:lnTo>
                    <a:pt x="34" y="34"/>
                  </a:lnTo>
                  <a:lnTo>
                    <a:pt x="30" y="30"/>
                  </a:lnTo>
                  <a:lnTo>
                    <a:pt x="36" y="28"/>
                  </a:lnTo>
                  <a:lnTo>
                    <a:pt x="36" y="28"/>
                  </a:lnTo>
                  <a:lnTo>
                    <a:pt x="36" y="30"/>
                  </a:lnTo>
                  <a:lnTo>
                    <a:pt x="36" y="32"/>
                  </a:lnTo>
                  <a:lnTo>
                    <a:pt x="36" y="32"/>
                  </a:lnTo>
                  <a:lnTo>
                    <a:pt x="38" y="34"/>
                  </a:lnTo>
                  <a:lnTo>
                    <a:pt x="40" y="32"/>
                  </a:lnTo>
                  <a:lnTo>
                    <a:pt x="42" y="32"/>
                  </a:lnTo>
                  <a:lnTo>
                    <a:pt x="44" y="32"/>
                  </a:lnTo>
                  <a:lnTo>
                    <a:pt x="46" y="30"/>
                  </a:lnTo>
                  <a:lnTo>
                    <a:pt x="48" y="28"/>
                  </a:lnTo>
                  <a:lnTo>
                    <a:pt x="52" y="24"/>
                  </a:lnTo>
                  <a:lnTo>
                    <a:pt x="50" y="26"/>
                  </a:lnTo>
                  <a:lnTo>
                    <a:pt x="50" y="26"/>
                  </a:lnTo>
                  <a:lnTo>
                    <a:pt x="50" y="28"/>
                  </a:lnTo>
                  <a:lnTo>
                    <a:pt x="52" y="30"/>
                  </a:lnTo>
                  <a:lnTo>
                    <a:pt x="52" y="30"/>
                  </a:lnTo>
                  <a:lnTo>
                    <a:pt x="54" y="30"/>
                  </a:lnTo>
                  <a:lnTo>
                    <a:pt x="54" y="26"/>
                  </a:lnTo>
                  <a:lnTo>
                    <a:pt x="54" y="26"/>
                  </a:lnTo>
                  <a:lnTo>
                    <a:pt x="54" y="24"/>
                  </a:lnTo>
                  <a:lnTo>
                    <a:pt x="52" y="24"/>
                  </a:lnTo>
                  <a:lnTo>
                    <a:pt x="54" y="22"/>
                  </a:lnTo>
                  <a:lnTo>
                    <a:pt x="54" y="22"/>
                  </a:lnTo>
                  <a:lnTo>
                    <a:pt x="54" y="20"/>
                  </a:lnTo>
                  <a:lnTo>
                    <a:pt x="54" y="20"/>
                  </a:lnTo>
                  <a:lnTo>
                    <a:pt x="54" y="18"/>
                  </a:lnTo>
                  <a:lnTo>
                    <a:pt x="52" y="18"/>
                  </a:lnTo>
                  <a:lnTo>
                    <a:pt x="50" y="18"/>
                  </a:lnTo>
                  <a:lnTo>
                    <a:pt x="50" y="18"/>
                  </a:lnTo>
                  <a:lnTo>
                    <a:pt x="50" y="18"/>
                  </a:lnTo>
                  <a:lnTo>
                    <a:pt x="50" y="18"/>
                  </a:lnTo>
                  <a:lnTo>
                    <a:pt x="52" y="14"/>
                  </a:lnTo>
                  <a:lnTo>
                    <a:pt x="44" y="0"/>
                  </a:lnTo>
                  <a:lnTo>
                    <a:pt x="38" y="4"/>
                  </a:lnTo>
                  <a:lnTo>
                    <a:pt x="30" y="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67" name="Freeform 227">
              <a:extLst>
                <a:ext uri="{FF2B5EF4-FFF2-40B4-BE49-F238E27FC236}">
                  <a16:creationId xmlns:a16="http://schemas.microsoft.com/office/drawing/2014/main" id="{D14AD7DF-2283-4346-A501-244C4C228D24}"/>
                </a:ext>
              </a:extLst>
            </p:cNvPr>
            <p:cNvSpPr>
              <a:spLocks noChangeArrowheads="1"/>
            </p:cNvSpPr>
            <p:nvPr/>
          </p:nvSpPr>
          <p:spPr bwMode="auto">
            <a:xfrm>
              <a:off x="184" y="970"/>
              <a:ext cx="158" cy="182"/>
            </a:xfrm>
            <a:custGeom>
              <a:avLst/>
              <a:gdLst>
                <a:gd name="T0" fmla="*/ 138 w 158"/>
                <a:gd name="T1" fmla="*/ 120 h 182"/>
                <a:gd name="T2" fmla="*/ 140 w 158"/>
                <a:gd name="T3" fmla="*/ 130 h 182"/>
                <a:gd name="T4" fmla="*/ 150 w 158"/>
                <a:gd name="T5" fmla="*/ 144 h 182"/>
                <a:gd name="T6" fmla="*/ 138 w 158"/>
                <a:gd name="T7" fmla="*/ 156 h 182"/>
                <a:gd name="T8" fmla="*/ 122 w 158"/>
                <a:gd name="T9" fmla="*/ 156 h 182"/>
                <a:gd name="T10" fmla="*/ 102 w 158"/>
                <a:gd name="T11" fmla="*/ 158 h 182"/>
                <a:gd name="T12" fmla="*/ 100 w 158"/>
                <a:gd name="T13" fmla="*/ 170 h 182"/>
                <a:gd name="T14" fmla="*/ 90 w 158"/>
                <a:gd name="T15" fmla="*/ 180 h 182"/>
                <a:gd name="T16" fmla="*/ 64 w 158"/>
                <a:gd name="T17" fmla="*/ 164 h 182"/>
                <a:gd name="T18" fmla="*/ 58 w 158"/>
                <a:gd name="T19" fmla="*/ 160 h 182"/>
                <a:gd name="T20" fmla="*/ 52 w 158"/>
                <a:gd name="T21" fmla="*/ 158 h 182"/>
                <a:gd name="T22" fmla="*/ 44 w 158"/>
                <a:gd name="T23" fmla="*/ 152 h 182"/>
                <a:gd name="T24" fmla="*/ 40 w 158"/>
                <a:gd name="T25" fmla="*/ 148 h 182"/>
                <a:gd name="T26" fmla="*/ 36 w 158"/>
                <a:gd name="T27" fmla="*/ 144 h 182"/>
                <a:gd name="T28" fmla="*/ 40 w 158"/>
                <a:gd name="T29" fmla="*/ 94 h 182"/>
                <a:gd name="T30" fmla="*/ 38 w 158"/>
                <a:gd name="T31" fmla="*/ 86 h 182"/>
                <a:gd name="T32" fmla="*/ 32 w 158"/>
                <a:gd name="T33" fmla="*/ 78 h 182"/>
                <a:gd name="T34" fmla="*/ 2 w 158"/>
                <a:gd name="T35" fmla="*/ 60 h 182"/>
                <a:gd name="T36" fmla="*/ 0 w 158"/>
                <a:gd name="T37" fmla="*/ 56 h 182"/>
                <a:gd name="T38" fmla="*/ 4 w 158"/>
                <a:gd name="T39" fmla="*/ 48 h 182"/>
                <a:gd name="T40" fmla="*/ 22 w 158"/>
                <a:gd name="T41" fmla="*/ 36 h 182"/>
                <a:gd name="T42" fmla="*/ 30 w 158"/>
                <a:gd name="T43" fmla="*/ 36 h 182"/>
                <a:gd name="T44" fmla="*/ 44 w 158"/>
                <a:gd name="T45" fmla="*/ 32 h 182"/>
                <a:gd name="T46" fmla="*/ 54 w 158"/>
                <a:gd name="T47" fmla="*/ 28 h 182"/>
                <a:gd name="T48" fmla="*/ 70 w 158"/>
                <a:gd name="T49" fmla="*/ 16 h 182"/>
                <a:gd name="T50" fmla="*/ 80 w 158"/>
                <a:gd name="T51" fmla="*/ 12 h 182"/>
                <a:gd name="T52" fmla="*/ 92 w 158"/>
                <a:gd name="T53" fmla="*/ 4 h 182"/>
                <a:gd name="T54" fmla="*/ 98 w 158"/>
                <a:gd name="T55" fmla="*/ 4 h 182"/>
                <a:gd name="T56" fmla="*/ 106 w 158"/>
                <a:gd name="T57" fmla="*/ 14 h 182"/>
                <a:gd name="T58" fmla="*/ 110 w 158"/>
                <a:gd name="T59" fmla="*/ 18 h 182"/>
                <a:gd name="T60" fmla="*/ 110 w 158"/>
                <a:gd name="T61" fmla="*/ 26 h 182"/>
                <a:gd name="T62" fmla="*/ 118 w 158"/>
                <a:gd name="T63" fmla="*/ 32 h 182"/>
                <a:gd name="T64" fmla="*/ 122 w 158"/>
                <a:gd name="T65" fmla="*/ 40 h 182"/>
                <a:gd name="T66" fmla="*/ 126 w 158"/>
                <a:gd name="T67" fmla="*/ 46 h 182"/>
                <a:gd name="T68" fmla="*/ 134 w 158"/>
                <a:gd name="T69" fmla="*/ 52 h 182"/>
                <a:gd name="T70" fmla="*/ 142 w 158"/>
                <a:gd name="T71" fmla="*/ 56 h 182"/>
                <a:gd name="T72" fmla="*/ 156 w 158"/>
                <a:gd name="T73" fmla="*/ 62 h 182"/>
                <a:gd name="T74" fmla="*/ 158 w 158"/>
                <a:gd name="T75" fmla="*/ 64 h 182"/>
                <a:gd name="T76" fmla="*/ 154 w 158"/>
                <a:gd name="T77" fmla="*/ 78 h 182"/>
                <a:gd name="T78" fmla="*/ 140 w 158"/>
                <a:gd name="T79" fmla="*/ 100 h 182"/>
                <a:gd name="T80" fmla="*/ 134 w 158"/>
                <a:gd name="T81" fmla="*/ 112 h 182"/>
                <a:gd name="T82" fmla="*/ 138 w 158"/>
                <a:gd name="T83" fmla="*/ 110 h 18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8"/>
                <a:gd name="T127" fmla="*/ 0 h 182"/>
                <a:gd name="T128" fmla="*/ 158 w 158"/>
                <a:gd name="T129" fmla="*/ 182 h 18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8" h="182">
                  <a:moveTo>
                    <a:pt x="140" y="116"/>
                  </a:moveTo>
                  <a:lnTo>
                    <a:pt x="138" y="118"/>
                  </a:lnTo>
                  <a:lnTo>
                    <a:pt x="138" y="120"/>
                  </a:lnTo>
                  <a:lnTo>
                    <a:pt x="138" y="124"/>
                  </a:lnTo>
                  <a:lnTo>
                    <a:pt x="138" y="130"/>
                  </a:lnTo>
                  <a:lnTo>
                    <a:pt x="140" y="130"/>
                  </a:lnTo>
                  <a:lnTo>
                    <a:pt x="140" y="134"/>
                  </a:lnTo>
                  <a:lnTo>
                    <a:pt x="142" y="136"/>
                  </a:lnTo>
                  <a:lnTo>
                    <a:pt x="150" y="144"/>
                  </a:lnTo>
                  <a:lnTo>
                    <a:pt x="150" y="150"/>
                  </a:lnTo>
                  <a:lnTo>
                    <a:pt x="140" y="156"/>
                  </a:lnTo>
                  <a:lnTo>
                    <a:pt x="138" y="156"/>
                  </a:lnTo>
                  <a:lnTo>
                    <a:pt x="134" y="156"/>
                  </a:lnTo>
                  <a:lnTo>
                    <a:pt x="128" y="156"/>
                  </a:lnTo>
                  <a:lnTo>
                    <a:pt x="122" y="156"/>
                  </a:lnTo>
                  <a:lnTo>
                    <a:pt x="114" y="154"/>
                  </a:lnTo>
                  <a:lnTo>
                    <a:pt x="110" y="154"/>
                  </a:lnTo>
                  <a:lnTo>
                    <a:pt x="102" y="158"/>
                  </a:lnTo>
                  <a:lnTo>
                    <a:pt x="100" y="166"/>
                  </a:lnTo>
                  <a:lnTo>
                    <a:pt x="100" y="168"/>
                  </a:lnTo>
                  <a:lnTo>
                    <a:pt x="100" y="170"/>
                  </a:lnTo>
                  <a:lnTo>
                    <a:pt x="102" y="174"/>
                  </a:lnTo>
                  <a:lnTo>
                    <a:pt x="96" y="182"/>
                  </a:lnTo>
                  <a:lnTo>
                    <a:pt x="90" y="180"/>
                  </a:lnTo>
                  <a:lnTo>
                    <a:pt x="72" y="174"/>
                  </a:lnTo>
                  <a:lnTo>
                    <a:pt x="72" y="174"/>
                  </a:lnTo>
                  <a:lnTo>
                    <a:pt x="64" y="164"/>
                  </a:lnTo>
                  <a:lnTo>
                    <a:pt x="64" y="166"/>
                  </a:lnTo>
                  <a:lnTo>
                    <a:pt x="60" y="162"/>
                  </a:lnTo>
                  <a:lnTo>
                    <a:pt x="58" y="160"/>
                  </a:lnTo>
                  <a:lnTo>
                    <a:pt x="54" y="158"/>
                  </a:lnTo>
                  <a:lnTo>
                    <a:pt x="52" y="158"/>
                  </a:lnTo>
                  <a:lnTo>
                    <a:pt x="52" y="158"/>
                  </a:lnTo>
                  <a:lnTo>
                    <a:pt x="50" y="156"/>
                  </a:lnTo>
                  <a:lnTo>
                    <a:pt x="46" y="154"/>
                  </a:lnTo>
                  <a:lnTo>
                    <a:pt x="44" y="152"/>
                  </a:lnTo>
                  <a:lnTo>
                    <a:pt x="42" y="150"/>
                  </a:lnTo>
                  <a:lnTo>
                    <a:pt x="40" y="150"/>
                  </a:lnTo>
                  <a:lnTo>
                    <a:pt x="40" y="148"/>
                  </a:lnTo>
                  <a:lnTo>
                    <a:pt x="40" y="146"/>
                  </a:lnTo>
                  <a:lnTo>
                    <a:pt x="38" y="144"/>
                  </a:lnTo>
                  <a:lnTo>
                    <a:pt x="36" y="144"/>
                  </a:lnTo>
                  <a:lnTo>
                    <a:pt x="36" y="144"/>
                  </a:lnTo>
                  <a:lnTo>
                    <a:pt x="40" y="140"/>
                  </a:lnTo>
                  <a:lnTo>
                    <a:pt x="40" y="94"/>
                  </a:lnTo>
                  <a:lnTo>
                    <a:pt x="40" y="92"/>
                  </a:lnTo>
                  <a:lnTo>
                    <a:pt x="38" y="90"/>
                  </a:lnTo>
                  <a:lnTo>
                    <a:pt x="38" y="86"/>
                  </a:lnTo>
                  <a:lnTo>
                    <a:pt x="36" y="82"/>
                  </a:lnTo>
                  <a:lnTo>
                    <a:pt x="34" y="80"/>
                  </a:lnTo>
                  <a:lnTo>
                    <a:pt x="32" y="78"/>
                  </a:lnTo>
                  <a:lnTo>
                    <a:pt x="22" y="72"/>
                  </a:lnTo>
                  <a:lnTo>
                    <a:pt x="22" y="68"/>
                  </a:lnTo>
                  <a:lnTo>
                    <a:pt x="2" y="60"/>
                  </a:lnTo>
                  <a:lnTo>
                    <a:pt x="2" y="58"/>
                  </a:lnTo>
                  <a:lnTo>
                    <a:pt x="2" y="58"/>
                  </a:lnTo>
                  <a:lnTo>
                    <a:pt x="0" y="56"/>
                  </a:lnTo>
                  <a:lnTo>
                    <a:pt x="0" y="54"/>
                  </a:lnTo>
                  <a:lnTo>
                    <a:pt x="2" y="50"/>
                  </a:lnTo>
                  <a:lnTo>
                    <a:pt x="4" y="48"/>
                  </a:lnTo>
                  <a:lnTo>
                    <a:pt x="14" y="50"/>
                  </a:lnTo>
                  <a:lnTo>
                    <a:pt x="14" y="38"/>
                  </a:lnTo>
                  <a:lnTo>
                    <a:pt x="22" y="36"/>
                  </a:lnTo>
                  <a:lnTo>
                    <a:pt x="22" y="36"/>
                  </a:lnTo>
                  <a:lnTo>
                    <a:pt x="26" y="36"/>
                  </a:lnTo>
                  <a:lnTo>
                    <a:pt x="30" y="36"/>
                  </a:lnTo>
                  <a:lnTo>
                    <a:pt x="36" y="34"/>
                  </a:lnTo>
                  <a:lnTo>
                    <a:pt x="44" y="32"/>
                  </a:lnTo>
                  <a:lnTo>
                    <a:pt x="44" y="32"/>
                  </a:lnTo>
                  <a:lnTo>
                    <a:pt x="46" y="30"/>
                  </a:lnTo>
                  <a:lnTo>
                    <a:pt x="50" y="28"/>
                  </a:lnTo>
                  <a:lnTo>
                    <a:pt x="54" y="28"/>
                  </a:lnTo>
                  <a:lnTo>
                    <a:pt x="58" y="26"/>
                  </a:lnTo>
                  <a:lnTo>
                    <a:pt x="64" y="28"/>
                  </a:lnTo>
                  <a:lnTo>
                    <a:pt x="70" y="16"/>
                  </a:lnTo>
                  <a:lnTo>
                    <a:pt x="78" y="14"/>
                  </a:lnTo>
                  <a:lnTo>
                    <a:pt x="78" y="12"/>
                  </a:lnTo>
                  <a:lnTo>
                    <a:pt x="80" y="12"/>
                  </a:lnTo>
                  <a:lnTo>
                    <a:pt x="84" y="8"/>
                  </a:lnTo>
                  <a:lnTo>
                    <a:pt x="88" y="6"/>
                  </a:lnTo>
                  <a:lnTo>
                    <a:pt x="92" y="4"/>
                  </a:lnTo>
                  <a:lnTo>
                    <a:pt x="94" y="0"/>
                  </a:lnTo>
                  <a:lnTo>
                    <a:pt x="96" y="2"/>
                  </a:lnTo>
                  <a:lnTo>
                    <a:pt x="98" y="4"/>
                  </a:lnTo>
                  <a:lnTo>
                    <a:pt x="100" y="8"/>
                  </a:lnTo>
                  <a:lnTo>
                    <a:pt x="104" y="10"/>
                  </a:lnTo>
                  <a:lnTo>
                    <a:pt x="106" y="14"/>
                  </a:lnTo>
                  <a:lnTo>
                    <a:pt x="108" y="16"/>
                  </a:lnTo>
                  <a:lnTo>
                    <a:pt x="110" y="16"/>
                  </a:lnTo>
                  <a:lnTo>
                    <a:pt x="110" y="18"/>
                  </a:lnTo>
                  <a:lnTo>
                    <a:pt x="108" y="20"/>
                  </a:lnTo>
                  <a:lnTo>
                    <a:pt x="108" y="24"/>
                  </a:lnTo>
                  <a:lnTo>
                    <a:pt x="110" y="26"/>
                  </a:lnTo>
                  <a:lnTo>
                    <a:pt x="110" y="30"/>
                  </a:lnTo>
                  <a:lnTo>
                    <a:pt x="114" y="32"/>
                  </a:lnTo>
                  <a:lnTo>
                    <a:pt x="118" y="32"/>
                  </a:lnTo>
                  <a:lnTo>
                    <a:pt x="120" y="34"/>
                  </a:lnTo>
                  <a:lnTo>
                    <a:pt x="122" y="38"/>
                  </a:lnTo>
                  <a:lnTo>
                    <a:pt x="122" y="40"/>
                  </a:lnTo>
                  <a:lnTo>
                    <a:pt x="124" y="44"/>
                  </a:lnTo>
                  <a:lnTo>
                    <a:pt x="124" y="44"/>
                  </a:lnTo>
                  <a:lnTo>
                    <a:pt x="126" y="46"/>
                  </a:lnTo>
                  <a:lnTo>
                    <a:pt x="128" y="50"/>
                  </a:lnTo>
                  <a:lnTo>
                    <a:pt x="132" y="52"/>
                  </a:lnTo>
                  <a:lnTo>
                    <a:pt x="134" y="52"/>
                  </a:lnTo>
                  <a:lnTo>
                    <a:pt x="136" y="54"/>
                  </a:lnTo>
                  <a:lnTo>
                    <a:pt x="138" y="54"/>
                  </a:lnTo>
                  <a:lnTo>
                    <a:pt x="142" y="56"/>
                  </a:lnTo>
                  <a:lnTo>
                    <a:pt x="146" y="58"/>
                  </a:lnTo>
                  <a:lnTo>
                    <a:pt x="152" y="60"/>
                  </a:lnTo>
                  <a:lnTo>
                    <a:pt x="156" y="62"/>
                  </a:lnTo>
                  <a:lnTo>
                    <a:pt x="158" y="62"/>
                  </a:lnTo>
                  <a:lnTo>
                    <a:pt x="158" y="62"/>
                  </a:lnTo>
                  <a:lnTo>
                    <a:pt x="158" y="64"/>
                  </a:lnTo>
                  <a:lnTo>
                    <a:pt x="156" y="68"/>
                  </a:lnTo>
                  <a:lnTo>
                    <a:pt x="156" y="72"/>
                  </a:lnTo>
                  <a:lnTo>
                    <a:pt x="154" y="78"/>
                  </a:lnTo>
                  <a:lnTo>
                    <a:pt x="152" y="90"/>
                  </a:lnTo>
                  <a:lnTo>
                    <a:pt x="152" y="90"/>
                  </a:lnTo>
                  <a:lnTo>
                    <a:pt x="140" y="100"/>
                  </a:lnTo>
                  <a:lnTo>
                    <a:pt x="132" y="112"/>
                  </a:lnTo>
                  <a:lnTo>
                    <a:pt x="134" y="112"/>
                  </a:lnTo>
                  <a:lnTo>
                    <a:pt x="134" y="112"/>
                  </a:lnTo>
                  <a:lnTo>
                    <a:pt x="136" y="110"/>
                  </a:lnTo>
                  <a:lnTo>
                    <a:pt x="138" y="110"/>
                  </a:lnTo>
                  <a:lnTo>
                    <a:pt x="138" y="110"/>
                  </a:lnTo>
                  <a:lnTo>
                    <a:pt x="140" y="112"/>
                  </a:lnTo>
                  <a:lnTo>
                    <a:pt x="140" y="11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68" name="Freeform 228">
              <a:extLst>
                <a:ext uri="{FF2B5EF4-FFF2-40B4-BE49-F238E27FC236}">
                  <a16:creationId xmlns:a16="http://schemas.microsoft.com/office/drawing/2014/main" id="{FBFE417E-184F-4DF8-802E-F44432A51176}"/>
                </a:ext>
              </a:extLst>
            </p:cNvPr>
            <p:cNvSpPr>
              <a:spLocks noChangeArrowheads="1"/>
            </p:cNvSpPr>
            <p:nvPr/>
          </p:nvSpPr>
          <p:spPr bwMode="auto">
            <a:xfrm>
              <a:off x="120" y="1136"/>
              <a:ext cx="40" cy="90"/>
            </a:xfrm>
            <a:custGeom>
              <a:avLst/>
              <a:gdLst>
                <a:gd name="T0" fmla="*/ 6 w 40"/>
                <a:gd name="T1" fmla="*/ 0 h 90"/>
                <a:gd name="T2" fmla="*/ 6 w 40"/>
                <a:gd name="T3" fmla="*/ 32 h 90"/>
                <a:gd name="T4" fmla="*/ 4 w 40"/>
                <a:gd name="T5" fmla="*/ 40 h 90"/>
                <a:gd name="T6" fmla="*/ 4 w 40"/>
                <a:gd name="T7" fmla="*/ 46 h 90"/>
                <a:gd name="T8" fmla="*/ 2 w 40"/>
                <a:gd name="T9" fmla="*/ 52 h 90"/>
                <a:gd name="T10" fmla="*/ 0 w 40"/>
                <a:gd name="T11" fmla="*/ 54 h 90"/>
                <a:gd name="T12" fmla="*/ 0 w 40"/>
                <a:gd name="T13" fmla="*/ 56 h 90"/>
                <a:gd name="T14" fmla="*/ 0 w 40"/>
                <a:gd name="T15" fmla="*/ 60 h 90"/>
                <a:gd name="T16" fmla="*/ 0 w 40"/>
                <a:gd name="T17" fmla="*/ 64 h 90"/>
                <a:gd name="T18" fmla="*/ 2 w 40"/>
                <a:gd name="T19" fmla="*/ 66 h 90"/>
                <a:gd name="T20" fmla="*/ 4 w 40"/>
                <a:gd name="T21" fmla="*/ 68 h 90"/>
                <a:gd name="T22" fmla="*/ 4 w 40"/>
                <a:gd name="T23" fmla="*/ 68 h 90"/>
                <a:gd name="T24" fmla="*/ 4 w 40"/>
                <a:gd name="T25" fmla="*/ 84 h 90"/>
                <a:gd name="T26" fmla="*/ 10 w 40"/>
                <a:gd name="T27" fmla="*/ 88 h 90"/>
                <a:gd name="T28" fmla="*/ 12 w 40"/>
                <a:gd name="T29" fmla="*/ 88 h 90"/>
                <a:gd name="T30" fmla="*/ 14 w 40"/>
                <a:gd name="T31" fmla="*/ 86 h 90"/>
                <a:gd name="T32" fmla="*/ 14 w 40"/>
                <a:gd name="T33" fmla="*/ 86 h 90"/>
                <a:gd name="T34" fmla="*/ 16 w 40"/>
                <a:gd name="T35" fmla="*/ 86 h 90"/>
                <a:gd name="T36" fmla="*/ 16 w 40"/>
                <a:gd name="T37" fmla="*/ 88 h 90"/>
                <a:gd name="T38" fmla="*/ 18 w 40"/>
                <a:gd name="T39" fmla="*/ 90 h 90"/>
                <a:gd name="T40" fmla="*/ 18 w 40"/>
                <a:gd name="T41" fmla="*/ 88 h 90"/>
                <a:gd name="T42" fmla="*/ 18 w 40"/>
                <a:gd name="T43" fmla="*/ 86 h 90"/>
                <a:gd name="T44" fmla="*/ 20 w 40"/>
                <a:gd name="T45" fmla="*/ 82 h 90"/>
                <a:gd name="T46" fmla="*/ 22 w 40"/>
                <a:gd name="T47" fmla="*/ 78 h 90"/>
                <a:gd name="T48" fmla="*/ 24 w 40"/>
                <a:gd name="T49" fmla="*/ 74 h 90"/>
                <a:gd name="T50" fmla="*/ 28 w 40"/>
                <a:gd name="T51" fmla="*/ 74 h 90"/>
                <a:gd name="T52" fmla="*/ 32 w 40"/>
                <a:gd name="T53" fmla="*/ 70 h 90"/>
                <a:gd name="T54" fmla="*/ 26 w 40"/>
                <a:gd name="T55" fmla="*/ 64 h 90"/>
                <a:gd name="T56" fmla="*/ 30 w 40"/>
                <a:gd name="T57" fmla="*/ 60 h 90"/>
                <a:gd name="T58" fmla="*/ 32 w 40"/>
                <a:gd name="T59" fmla="*/ 52 h 90"/>
                <a:gd name="T60" fmla="*/ 32 w 40"/>
                <a:gd name="T61" fmla="*/ 42 h 90"/>
                <a:gd name="T62" fmla="*/ 28 w 40"/>
                <a:gd name="T63" fmla="*/ 32 h 90"/>
                <a:gd name="T64" fmla="*/ 32 w 40"/>
                <a:gd name="T65" fmla="*/ 22 h 90"/>
                <a:gd name="T66" fmla="*/ 34 w 40"/>
                <a:gd name="T67" fmla="*/ 14 h 90"/>
                <a:gd name="T68" fmla="*/ 34 w 40"/>
                <a:gd name="T69" fmla="*/ 14 h 90"/>
                <a:gd name="T70" fmla="*/ 36 w 40"/>
                <a:gd name="T71" fmla="*/ 12 h 90"/>
                <a:gd name="T72" fmla="*/ 38 w 40"/>
                <a:gd name="T73" fmla="*/ 10 h 90"/>
                <a:gd name="T74" fmla="*/ 40 w 40"/>
                <a:gd name="T75" fmla="*/ 8 h 90"/>
                <a:gd name="T76" fmla="*/ 40 w 40"/>
                <a:gd name="T77" fmla="*/ 6 h 90"/>
                <a:gd name="T78" fmla="*/ 40 w 40"/>
                <a:gd name="T79" fmla="*/ 4 h 90"/>
                <a:gd name="T80" fmla="*/ 34 w 40"/>
                <a:gd name="T81" fmla="*/ 2 h 90"/>
                <a:gd name="T82" fmla="*/ 30 w 40"/>
                <a:gd name="T83" fmla="*/ 0 h 90"/>
                <a:gd name="T84" fmla="*/ 28 w 40"/>
                <a:gd name="T85" fmla="*/ 0 h 90"/>
                <a:gd name="T86" fmla="*/ 12 w 40"/>
                <a:gd name="T87" fmla="*/ 2 h 90"/>
                <a:gd name="T88" fmla="*/ 6 w 40"/>
                <a:gd name="T89" fmla="*/ 0 h 9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0"/>
                <a:gd name="T136" fmla="*/ 0 h 90"/>
                <a:gd name="T137" fmla="*/ 40 w 40"/>
                <a:gd name="T138" fmla="*/ 90 h 9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0" h="90">
                  <a:moveTo>
                    <a:pt x="6" y="0"/>
                  </a:moveTo>
                  <a:lnTo>
                    <a:pt x="6" y="32"/>
                  </a:lnTo>
                  <a:lnTo>
                    <a:pt x="4" y="40"/>
                  </a:lnTo>
                  <a:lnTo>
                    <a:pt x="4" y="46"/>
                  </a:lnTo>
                  <a:lnTo>
                    <a:pt x="2" y="52"/>
                  </a:lnTo>
                  <a:lnTo>
                    <a:pt x="0" y="54"/>
                  </a:lnTo>
                  <a:lnTo>
                    <a:pt x="0" y="56"/>
                  </a:lnTo>
                  <a:lnTo>
                    <a:pt x="0" y="60"/>
                  </a:lnTo>
                  <a:lnTo>
                    <a:pt x="0" y="64"/>
                  </a:lnTo>
                  <a:lnTo>
                    <a:pt x="2" y="66"/>
                  </a:lnTo>
                  <a:lnTo>
                    <a:pt x="4" y="68"/>
                  </a:lnTo>
                  <a:lnTo>
                    <a:pt x="4" y="68"/>
                  </a:lnTo>
                  <a:lnTo>
                    <a:pt x="4" y="84"/>
                  </a:lnTo>
                  <a:lnTo>
                    <a:pt x="10" y="88"/>
                  </a:lnTo>
                  <a:lnTo>
                    <a:pt x="12" y="88"/>
                  </a:lnTo>
                  <a:lnTo>
                    <a:pt x="14" y="86"/>
                  </a:lnTo>
                  <a:lnTo>
                    <a:pt x="14" y="86"/>
                  </a:lnTo>
                  <a:lnTo>
                    <a:pt x="16" y="86"/>
                  </a:lnTo>
                  <a:lnTo>
                    <a:pt x="16" y="88"/>
                  </a:lnTo>
                  <a:lnTo>
                    <a:pt x="18" y="90"/>
                  </a:lnTo>
                  <a:lnTo>
                    <a:pt x="18" y="88"/>
                  </a:lnTo>
                  <a:lnTo>
                    <a:pt x="18" y="86"/>
                  </a:lnTo>
                  <a:lnTo>
                    <a:pt x="20" y="82"/>
                  </a:lnTo>
                  <a:lnTo>
                    <a:pt x="22" y="78"/>
                  </a:lnTo>
                  <a:lnTo>
                    <a:pt x="24" y="74"/>
                  </a:lnTo>
                  <a:lnTo>
                    <a:pt x="28" y="74"/>
                  </a:lnTo>
                  <a:lnTo>
                    <a:pt x="32" y="70"/>
                  </a:lnTo>
                  <a:lnTo>
                    <a:pt x="26" y="64"/>
                  </a:lnTo>
                  <a:lnTo>
                    <a:pt x="30" y="60"/>
                  </a:lnTo>
                  <a:lnTo>
                    <a:pt x="32" y="52"/>
                  </a:lnTo>
                  <a:lnTo>
                    <a:pt x="32" y="42"/>
                  </a:lnTo>
                  <a:lnTo>
                    <a:pt x="28" y="32"/>
                  </a:lnTo>
                  <a:lnTo>
                    <a:pt x="32" y="22"/>
                  </a:lnTo>
                  <a:lnTo>
                    <a:pt x="34" y="14"/>
                  </a:lnTo>
                  <a:lnTo>
                    <a:pt x="34" y="14"/>
                  </a:lnTo>
                  <a:lnTo>
                    <a:pt x="36" y="12"/>
                  </a:lnTo>
                  <a:lnTo>
                    <a:pt x="38" y="10"/>
                  </a:lnTo>
                  <a:lnTo>
                    <a:pt x="40" y="8"/>
                  </a:lnTo>
                  <a:lnTo>
                    <a:pt x="40" y="6"/>
                  </a:lnTo>
                  <a:lnTo>
                    <a:pt x="40" y="4"/>
                  </a:lnTo>
                  <a:lnTo>
                    <a:pt x="34" y="2"/>
                  </a:lnTo>
                  <a:lnTo>
                    <a:pt x="30" y="0"/>
                  </a:lnTo>
                  <a:lnTo>
                    <a:pt x="28" y="0"/>
                  </a:lnTo>
                  <a:lnTo>
                    <a:pt x="12" y="2"/>
                  </a:lnTo>
                  <a:lnTo>
                    <a:pt x="6"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69" name="Freeform 229">
              <a:extLst>
                <a:ext uri="{FF2B5EF4-FFF2-40B4-BE49-F238E27FC236}">
                  <a16:creationId xmlns:a16="http://schemas.microsoft.com/office/drawing/2014/main" id="{E4CBB314-6F68-400D-A1D4-3606F69B7D0E}"/>
                </a:ext>
              </a:extLst>
            </p:cNvPr>
            <p:cNvSpPr>
              <a:spLocks noChangeArrowheads="1"/>
            </p:cNvSpPr>
            <p:nvPr/>
          </p:nvSpPr>
          <p:spPr bwMode="auto">
            <a:xfrm>
              <a:off x="310" y="882"/>
              <a:ext cx="104" cy="178"/>
            </a:xfrm>
            <a:custGeom>
              <a:avLst/>
              <a:gdLst>
                <a:gd name="T0" fmla="*/ 28 w 104"/>
                <a:gd name="T1" fmla="*/ 148 h 178"/>
                <a:gd name="T2" fmla="*/ 16 w 104"/>
                <a:gd name="T3" fmla="*/ 144 h 178"/>
                <a:gd name="T4" fmla="*/ 6 w 104"/>
                <a:gd name="T5" fmla="*/ 116 h 178"/>
                <a:gd name="T6" fmla="*/ 6 w 104"/>
                <a:gd name="T7" fmla="*/ 112 h 178"/>
                <a:gd name="T8" fmla="*/ 2 w 104"/>
                <a:gd name="T9" fmla="*/ 106 h 178"/>
                <a:gd name="T10" fmla="*/ 10 w 104"/>
                <a:gd name="T11" fmla="*/ 88 h 178"/>
                <a:gd name="T12" fmla="*/ 6 w 104"/>
                <a:gd name="T13" fmla="*/ 86 h 178"/>
                <a:gd name="T14" fmla="*/ 12 w 104"/>
                <a:gd name="T15" fmla="*/ 76 h 178"/>
                <a:gd name="T16" fmla="*/ 18 w 104"/>
                <a:gd name="T17" fmla="*/ 74 h 178"/>
                <a:gd name="T18" fmla="*/ 18 w 104"/>
                <a:gd name="T19" fmla="*/ 66 h 178"/>
                <a:gd name="T20" fmla="*/ 16 w 104"/>
                <a:gd name="T21" fmla="*/ 60 h 178"/>
                <a:gd name="T22" fmla="*/ 18 w 104"/>
                <a:gd name="T23" fmla="*/ 58 h 178"/>
                <a:gd name="T24" fmla="*/ 20 w 104"/>
                <a:gd name="T25" fmla="*/ 54 h 178"/>
                <a:gd name="T26" fmla="*/ 20 w 104"/>
                <a:gd name="T27" fmla="*/ 44 h 178"/>
                <a:gd name="T28" fmla="*/ 30 w 104"/>
                <a:gd name="T29" fmla="*/ 32 h 178"/>
                <a:gd name="T30" fmla="*/ 44 w 104"/>
                <a:gd name="T31" fmla="*/ 26 h 178"/>
                <a:gd name="T32" fmla="*/ 62 w 104"/>
                <a:gd name="T33" fmla="*/ 6 h 178"/>
                <a:gd name="T34" fmla="*/ 76 w 104"/>
                <a:gd name="T35" fmla="*/ 20 h 178"/>
                <a:gd name="T36" fmla="*/ 72 w 104"/>
                <a:gd name="T37" fmla="*/ 24 h 178"/>
                <a:gd name="T38" fmla="*/ 72 w 104"/>
                <a:gd name="T39" fmla="*/ 30 h 178"/>
                <a:gd name="T40" fmla="*/ 72 w 104"/>
                <a:gd name="T41" fmla="*/ 40 h 178"/>
                <a:gd name="T42" fmla="*/ 78 w 104"/>
                <a:gd name="T43" fmla="*/ 40 h 178"/>
                <a:gd name="T44" fmla="*/ 82 w 104"/>
                <a:gd name="T45" fmla="*/ 42 h 178"/>
                <a:gd name="T46" fmla="*/ 74 w 104"/>
                <a:gd name="T47" fmla="*/ 42 h 178"/>
                <a:gd name="T48" fmla="*/ 78 w 104"/>
                <a:gd name="T49" fmla="*/ 50 h 178"/>
                <a:gd name="T50" fmla="*/ 76 w 104"/>
                <a:gd name="T51" fmla="*/ 56 h 178"/>
                <a:gd name="T52" fmla="*/ 72 w 104"/>
                <a:gd name="T53" fmla="*/ 60 h 178"/>
                <a:gd name="T54" fmla="*/ 72 w 104"/>
                <a:gd name="T55" fmla="*/ 66 h 178"/>
                <a:gd name="T56" fmla="*/ 72 w 104"/>
                <a:gd name="T57" fmla="*/ 70 h 178"/>
                <a:gd name="T58" fmla="*/ 66 w 104"/>
                <a:gd name="T59" fmla="*/ 78 h 178"/>
                <a:gd name="T60" fmla="*/ 64 w 104"/>
                <a:gd name="T61" fmla="*/ 88 h 178"/>
                <a:gd name="T62" fmla="*/ 64 w 104"/>
                <a:gd name="T63" fmla="*/ 94 h 178"/>
                <a:gd name="T64" fmla="*/ 80 w 104"/>
                <a:gd name="T65" fmla="*/ 94 h 178"/>
                <a:gd name="T66" fmla="*/ 96 w 104"/>
                <a:gd name="T67" fmla="*/ 110 h 178"/>
                <a:gd name="T68" fmla="*/ 102 w 104"/>
                <a:gd name="T69" fmla="*/ 132 h 178"/>
                <a:gd name="T70" fmla="*/ 96 w 104"/>
                <a:gd name="T71" fmla="*/ 138 h 178"/>
                <a:gd name="T72" fmla="*/ 78 w 104"/>
                <a:gd name="T73" fmla="*/ 158 h 178"/>
                <a:gd name="T74" fmla="*/ 80 w 104"/>
                <a:gd name="T75" fmla="*/ 160 h 178"/>
                <a:gd name="T76" fmla="*/ 78 w 104"/>
                <a:gd name="T77" fmla="*/ 164 h 178"/>
                <a:gd name="T78" fmla="*/ 58 w 104"/>
                <a:gd name="T79" fmla="*/ 170 h 178"/>
                <a:gd name="T80" fmla="*/ 26 w 104"/>
                <a:gd name="T81" fmla="*/ 178 h 178"/>
                <a:gd name="T82" fmla="*/ 28 w 104"/>
                <a:gd name="T83" fmla="*/ 168 h 178"/>
                <a:gd name="T84" fmla="*/ 32 w 104"/>
                <a:gd name="T85" fmla="*/ 150 h 1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4"/>
                <a:gd name="T130" fmla="*/ 0 h 178"/>
                <a:gd name="T131" fmla="*/ 104 w 104"/>
                <a:gd name="T132" fmla="*/ 178 h 17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4" h="178">
                  <a:moveTo>
                    <a:pt x="32" y="150"/>
                  </a:moveTo>
                  <a:lnTo>
                    <a:pt x="30" y="150"/>
                  </a:lnTo>
                  <a:lnTo>
                    <a:pt x="28" y="148"/>
                  </a:lnTo>
                  <a:lnTo>
                    <a:pt x="24" y="148"/>
                  </a:lnTo>
                  <a:lnTo>
                    <a:pt x="20" y="146"/>
                  </a:lnTo>
                  <a:lnTo>
                    <a:pt x="16" y="144"/>
                  </a:lnTo>
                  <a:lnTo>
                    <a:pt x="12" y="144"/>
                  </a:lnTo>
                  <a:lnTo>
                    <a:pt x="12" y="142"/>
                  </a:lnTo>
                  <a:lnTo>
                    <a:pt x="6" y="116"/>
                  </a:lnTo>
                  <a:lnTo>
                    <a:pt x="6" y="116"/>
                  </a:lnTo>
                  <a:lnTo>
                    <a:pt x="8" y="114"/>
                  </a:lnTo>
                  <a:lnTo>
                    <a:pt x="6" y="112"/>
                  </a:lnTo>
                  <a:lnTo>
                    <a:pt x="6" y="112"/>
                  </a:lnTo>
                  <a:lnTo>
                    <a:pt x="4" y="108"/>
                  </a:lnTo>
                  <a:lnTo>
                    <a:pt x="2" y="106"/>
                  </a:lnTo>
                  <a:lnTo>
                    <a:pt x="0" y="102"/>
                  </a:lnTo>
                  <a:lnTo>
                    <a:pt x="0" y="98"/>
                  </a:lnTo>
                  <a:lnTo>
                    <a:pt x="10" y="88"/>
                  </a:lnTo>
                  <a:lnTo>
                    <a:pt x="8" y="88"/>
                  </a:lnTo>
                  <a:lnTo>
                    <a:pt x="8" y="86"/>
                  </a:lnTo>
                  <a:lnTo>
                    <a:pt x="6" y="86"/>
                  </a:lnTo>
                  <a:lnTo>
                    <a:pt x="6" y="84"/>
                  </a:lnTo>
                  <a:lnTo>
                    <a:pt x="12" y="76"/>
                  </a:lnTo>
                  <a:lnTo>
                    <a:pt x="12" y="76"/>
                  </a:lnTo>
                  <a:lnTo>
                    <a:pt x="16" y="76"/>
                  </a:lnTo>
                  <a:lnTo>
                    <a:pt x="18" y="76"/>
                  </a:lnTo>
                  <a:lnTo>
                    <a:pt x="18" y="74"/>
                  </a:lnTo>
                  <a:lnTo>
                    <a:pt x="18" y="74"/>
                  </a:lnTo>
                  <a:lnTo>
                    <a:pt x="18" y="70"/>
                  </a:lnTo>
                  <a:lnTo>
                    <a:pt x="18" y="66"/>
                  </a:lnTo>
                  <a:lnTo>
                    <a:pt x="18" y="62"/>
                  </a:lnTo>
                  <a:lnTo>
                    <a:pt x="16" y="62"/>
                  </a:lnTo>
                  <a:lnTo>
                    <a:pt x="16" y="60"/>
                  </a:lnTo>
                  <a:lnTo>
                    <a:pt x="16" y="60"/>
                  </a:lnTo>
                  <a:lnTo>
                    <a:pt x="16" y="58"/>
                  </a:lnTo>
                  <a:lnTo>
                    <a:pt x="18" y="58"/>
                  </a:lnTo>
                  <a:lnTo>
                    <a:pt x="18" y="56"/>
                  </a:lnTo>
                  <a:lnTo>
                    <a:pt x="20" y="56"/>
                  </a:lnTo>
                  <a:lnTo>
                    <a:pt x="20" y="54"/>
                  </a:lnTo>
                  <a:lnTo>
                    <a:pt x="22" y="52"/>
                  </a:lnTo>
                  <a:lnTo>
                    <a:pt x="22" y="48"/>
                  </a:lnTo>
                  <a:lnTo>
                    <a:pt x="20" y="44"/>
                  </a:lnTo>
                  <a:lnTo>
                    <a:pt x="18" y="38"/>
                  </a:lnTo>
                  <a:lnTo>
                    <a:pt x="24" y="34"/>
                  </a:lnTo>
                  <a:lnTo>
                    <a:pt x="30" y="32"/>
                  </a:lnTo>
                  <a:lnTo>
                    <a:pt x="36" y="28"/>
                  </a:lnTo>
                  <a:lnTo>
                    <a:pt x="40" y="32"/>
                  </a:lnTo>
                  <a:lnTo>
                    <a:pt x="44" y="26"/>
                  </a:lnTo>
                  <a:lnTo>
                    <a:pt x="44" y="4"/>
                  </a:lnTo>
                  <a:lnTo>
                    <a:pt x="64" y="0"/>
                  </a:lnTo>
                  <a:lnTo>
                    <a:pt x="62" y="6"/>
                  </a:lnTo>
                  <a:lnTo>
                    <a:pt x="66" y="12"/>
                  </a:lnTo>
                  <a:lnTo>
                    <a:pt x="74" y="14"/>
                  </a:lnTo>
                  <a:lnTo>
                    <a:pt x="76" y="20"/>
                  </a:lnTo>
                  <a:lnTo>
                    <a:pt x="76" y="20"/>
                  </a:lnTo>
                  <a:lnTo>
                    <a:pt x="74" y="22"/>
                  </a:lnTo>
                  <a:lnTo>
                    <a:pt x="72" y="24"/>
                  </a:lnTo>
                  <a:lnTo>
                    <a:pt x="72" y="26"/>
                  </a:lnTo>
                  <a:lnTo>
                    <a:pt x="72" y="28"/>
                  </a:lnTo>
                  <a:lnTo>
                    <a:pt x="72" y="30"/>
                  </a:lnTo>
                  <a:lnTo>
                    <a:pt x="72" y="32"/>
                  </a:lnTo>
                  <a:lnTo>
                    <a:pt x="72" y="36"/>
                  </a:lnTo>
                  <a:lnTo>
                    <a:pt x="72" y="40"/>
                  </a:lnTo>
                  <a:lnTo>
                    <a:pt x="74" y="40"/>
                  </a:lnTo>
                  <a:lnTo>
                    <a:pt x="76" y="40"/>
                  </a:lnTo>
                  <a:lnTo>
                    <a:pt x="78" y="40"/>
                  </a:lnTo>
                  <a:lnTo>
                    <a:pt x="82" y="42"/>
                  </a:lnTo>
                  <a:lnTo>
                    <a:pt x="84" y="42"/>
                  </a:lnTo>
                  <a:lnTo>
                    <a:pt x="82" y="42"/>
                  </a:lnTo>
                  <a:lnTo>
                    <a:pt x="80" y="42"/>
                  </a:lnTo>
                  <a:lnTo>
                    <a:pt x="78" y="42"/>
                  </a:lnTo>
                  <a:lnTo>
                    <a:pt x="74" y="42"/>
                  </a:lnTo>
                  <a:lnTo>
                    <a:pt x="74" y="44"/>
                  </a:lnTo>
                  <a:lnTo>
                    <a:pt x="78" y="50"/>
                  </a:lnTo>
                  <a:lnTo>
                    <a:pt x="78" y="50"/>
                  </a:lnTo>
                  <a:lnTo>
                    <a:pt x="78" y="52"/>
                  </a:lnTo>
                  <a:lnTo>
                    <a:pt x="78" y="54"/>
                  </a:lnTo>
                  <a:lnTo>
                    <a:pt x="76" y="56"/>
                  </a:lnTo>
                  <a:lnTo>
                    <a:pt x="74" y="58"/>
                  </a:lnTo>
                  <a:lnTo>
                    <a:pt x="72" y="58"/>
                  </a:lnTo>
                  <a:lnTo>
                    <a:pt x="72" y="60"/>
                  </a:lnTo>
                  <a:lnTo>
                    <a:pt x="72" y="60"/>
                  </a:lnTo>
                  <a:lnTo>
                    <a:pt x="72" y="62"/>
                  </a:lnTo>
                  <a:lnTo>
                    <a:pt x="72" y="66"/>
                  </a:lnTo>
                  <a:lnTo>
                    <a:pt x="76" y="68"/>
                  </a:lnTo>
                  <a:lnTo>
                    <a:pt x="74" y="68"/>
                  </a:lnTo>
                  <a:lnTo>
                    <a:pt x="72" y="70"/>
                  </a:lnTo>
                  <a:lnTo>
                    <a:pt x="70" y="72"/>
                  </a:lnTo>
                  <a:lnTo>
                    <a:pt x="66" y="76"/>
                  </a:lnTo>
                  <a:lnTo>
                    <a:pt x="66" y="78"/>
                  </a:lnTo>
                  <a:lnTo>
                    <a:pt x="66" y="86"/>
                  </a:lnTo>
                  <a:lnTo>
                    <a:pt x="66" y="86"/>
                  </a:lnTo>
                  <a:lnTo>
                    <a:pt x="64" y="88"/>
                  </a:lnTo>
                  <a:lnTo>
                    <a:pt x="64" y="90"/>
                  </a:lnTo>
                  <a:lnTo>
                    <a:pt x="62" y="92"/>
                  </a:lnTo>
                  <a:lnTo>
                    <a:pt x="64" y="94"/>
                  </a:lnTo>
                  <a:lnTo>
                    <a:pt x="66" y="96"/>
                  </a:lnTo>
                  <a:lnTo>
                    <a:pt x="74" y="94"/>
                  </a:lnTo>
                  <a:lnTo>
                    <a:pt x="80" y="94"/>
                  </a:lnTo>
                  <a:lnTo>
                    <a:pt x="88" y="98"/>
                  </a:lnTo>
                  <a:lnTo>
                    <a:pt x="88" y="108"/>
                  </a:lnTo>
                  <a:lnTo>
                    <a:pt x="96" y="110"/>
                  </a:lnTo>
                  <a:lnTo>
                    <a:pt x="100" y="116"/>
                  </a:lnTo>
                  <a:lnTo>
                    <a:pt x="104" y="132"/>
                  </a:lnTo>
                  <a:lnTo>
                    <a:pt x="102" y="132"/>
                  </a:lnTo>
                  <a:lnTo>
                    <a:pt x="102" y="134"/>
                  </a:lnTo>
                  <a:lnTo>
                    <a:pt x="100" y="138"/>
                  </a:lnTo>
                  <a:lnTo>
                    <a:pt x="96" y="138"/>
                  </a:lnTo>
                  <a:lnTo>
                    <a:pt x="88" y="144"/>
                  </a:lnTo>
                  <a:lnTo>
                    <a:pt x="78" y="148"/>
                  </a:lnTo>
                  <a:lnTo>
                    <a:pt x="78" y="158"/>
                  </a:lnTo>
                  <a:lnTo>
                    <a:pt x="80" y="158"/>
                  </a:lnTo>
                  <a:lnTo>
                    <a:pt x="80" y="160"/>
                  </a:lnTo>
                  <a:lnTo>
                    <a:pt x="80" y="160"/>
                  </a:lnTo>
                  <a:lnTo>
                    <a:pt x="80" y="162"/>
                  </a:lnTo>
                  <a:lnTo>
                    <a:pt x="80" y="164"/>
                  </a:lnTo>
                  <a:lnTo>
                    <a:pt x="78" y="164"/>
                  </a:lnTo>
                  <a:lnTo>
                    <a:pt x="76" y="164"/>
                  </a:lnTo>
                  <a:lnTo>
                    <a:pt x="70" y="162"/>
                  </a:lnTo>
                  <a:lnTo>
                    <a:pt x="58" y="170"/>
                  </a:lnTo>
                  <a:lnTo>
                    <a:pt x="48" y="172"/>
                  </a:lnTo>
                  <a:lnTo>
                    <a:pt x="36" y="176"/>
                  </a:lnTo>
                  <a:lnTo>
                    <a:pt x="26" y="178"/>
                  </a:lnTo>
                  <a:lnTo>
                    <a:pt x="26" y="176"/>
                  </a:lnTo>
                  <a:lnTo>
                    <a:pt x="26" y="174"/>
                  </a:lnTo>
                  <a:lnTo>
                    <a:pt x="28" y="168"/>
                  </a:lnTo>
                  <a:lnTo>
                    <a:pt x="30" y="162"/>
                  </a:lnTo>
                  <a:lnTo>
                    <a:pt x="30" y="156"/>
                  </a:lnTo>
                  <a:lnTo>
                    <a:pt x="32" y="15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70" name="Freeform 230">
              <a:extLst>
                <a:ext uri="{FF2B5EF4-FFF2-40B4-BE49-F238E27FC236}">
                  <a16:creationId xmlns:a16="http://schemas.microsoft.com/office/drawing/2014/main" id="{2B54FDA4-E7E9-4B2B-8659-2A0012898C87}"/>
                </a:ext>
              </a:extLst>
            </p:cNvPr>
            <p:cNvSpPr>
              <a:spLocks noChangeArrowheads="1"/>
            </p:cNvSpPr>
            <p:nvPr/>
          </p:nvSpPr>
          <p:spPr bwMode="auto">
            <a:xfrm>
              <a:off x="286" y="918"/>
              <a:ext cx="46" cy="62"/>
            </a:xfrm>
            <a:custGeom>
              <a:avLst/>
              <a:gdLst>
                <a:gd name="T0" fmla="*/ 24 w 46"/>
                <a:gd name="T1" fmla="*/ 62 h 62"/>
                <a:gd name="T2" fmla="*/ 22 w 46"/>
                <a:gd name="T3" fmla="*/ 60 h 62"/>
                <a:gd name="T4" fmla="*/ 20 w 46"/>
                <a:gd name="T5" fmla="*/ 60 h 62"/>
                <a:gd name="T6" fmla="*/ 16 w 46"/>
                <a:gd name="T7" fmla="*/ 58 h 62"/>
                <a:gd name="T8" fmla="*/ 14 w 46"/>
                <a:gd name="T9" fmla="*/ 56 h 62"/>
                <a:gd name="T10" fmla="*/ 14 w 46"/>
                <a:gd name="T11" fmla="*/ 54 h 62"/>
                <a:gd name="T12" fmla="*/ 0 w 46"/>
                <a:gd name="T13" fmla="*/ 46 h 62"/>
                <a:gd name="T14" fmla="*/ 6 w 46"/>
                <a:gd name="T15" fmla="*/ 40 h 62"/>
                <a:gd name="T16" fmla="*/ 6 w 46"/>
                <a:gd name="T17" fmla="*/ 38 h 62"/>
                <a:gd name="T18" fmla="*/ 8 w 46"/>
                <a:gd name="T19" fmla="*/ 36 h 62"/>
                <a:gd name="T20" fmla="*/ 8 w 46"/>
                <a:gd name="T21" fmla="*/ 34 h 62"/>
                <a:gd name="T22" fmla="*/ 10 w 46"/>
                <a:gd name="T23" fmla="*/ 30 h 62"/>
                <a:gd name="T24" fmla="*/ 12 w 46"/>
                <a:gd name="T25" fmla="*/ 28 h 62"/>
                <a:gd name="T26" fmla="*/ 12 w 46"/>
                <a:gd name="T27" fmla="*/ 24 h 62"/>
                <a:gd name="T28" fmla="*/ 12 w 46"/>
                <a:gd name="T29" fmla="*/ 22 h 62"/>
                <a:gd name="T30" fmla="*/ 14 w 46"/>
                <a:gd name="T31" fmla="*/ 20 h 62"/>
                <a:gd name="T32" fmla="*/ 16 w 46"/>
                <a:gd name="T33" fmla="*/ 16 h 62"/>
                <a:gd name="T34" fmla="*/ 20 w 46"/>
                <a:gd name="T35" fmla="*/ 10 h 62"/>
                <a:gd name="T36" fmla="*/ 22 w 46"/>
                <a:gd name="T37" fmla="*/ 6 h 62"/>
                <a:gd name="T38" fmla="*/ 28 w 46"/>
                <a:gd name="T39" fmla="*/ 2 h 62"/>
                <a:gd name="T40" fmla="*/ 32 w 46"/>
                <a:gd name="T41" fmla="*/ 0 h 62"/>
                <a:gd name="T42" fmla="*/ 34 w 46"/>
                <a:gd name="T43" fmla="*/ 0 h 62"/>
                <a:gd name="T44" fmla="*/ 36 w 46"/>
                <a:gd name="T45" fmla="*/ 0 h 62"/>
                <a:gd name="T46" fmla="*/ 40 w 46"/>
                <a:gd name="T47" fmla="*/ 0 h 62"/>
                <a:gd name="T48" fmla="*/ 42 w 46"/>
                <a:gd name="T49" fmla="*/ 2 h 62"/>
                <a:gd name="T50" fmla="*/ 42 w 46"/>
                <a:gd name="T51" fmla="*/ 2 h 62"/>
                <a:gd name="T52" fmla="*/ 44 w 46"/>
                <a:gd name="T53" fmla="*/ 6 h 62"/>
                <a:gd name="T54" fmla="*/ 44 w 46"/>
                <a:gd name="T55" fmla="*/ 8 h 62"/>
                <a:gd name="T56" fmla="*/ 46 w 46"/>
                <a:gd name="T57" fmla="*/ 12 h 62"/>
                <a:gd name="T58" fmla="*/ 44 w 46"/>
                <a:gd name="T59" fmla="*/ 18 h 62"/>
                <a:gd name="T60" fmla="*/ 42 w 46"/>
                <a:gd name="T61" fmla="*/ 22 h 62"/>
                <a:gd name="T62" fmla="*/ 42 w 46"/>
                <a:gd name="T63" fmla="*/ 22 h 62"/>
                <a:gd name="T64" fmla="*/ 40 w 46"/>
                <a:gd name="T65" fmla="*/ 22 h 62"/>
                <a:gd name="T66" fmla="*/ 40 w 46"/>
                <a:gd name="T67" fmla="*/ 24 h 62"/>
                <a:gd name="T68" fmla="*/ 40 w 46"/>
                <a:gd name="T69" fmla="*/ 24 h 62"/>
                <a:gd name="T70" fmla="*/ 42 w 46"/>
                <a:gd name="T71" fmla="*/ 26 h 62"/>
                <a:gd name="T72" fmla="*/ 42 w 46"/>
                <a:gd name="T73" fmla="*/ 28 h 62"/>
                <a:gd name="T74" fmla="*/ 42 w 46"/>
                <a:gd name="T75" fmla="*/ 30 h 62"/>
                <a:gd name="T76" fmla="*/ 42 w 46"/>
                <a:gd name="T77" fmla="*/ 34 h 62"/>
                <a:gd name="T78" fmla="*/ 42 w 46"/>
                <a:gd name="T79" fmla="*/ 38 h 62"/>
                <a:gd name="T80" fmla="*/ 42 w 46"/>
                <a:gd name="T81" fmla="*/ 40 h 62"/>
                <a:gd name="T82" fmla="*/ 36 w 46"/>
                <a:gd name="T83" fmla="*/ 40 h 62"/>
                <a:gd name="T84" fmla="*/ 32 w 46"/>
                <a:gd name="T85" fmla="*/ 46 h 62"/>
                <a:gd name="T86" fmla="*/ 32 w 46"/>
                <a:gd name="T87" fmla="*/ 46 h 62"/>
                <a:gd name="T88" fmla="*/ 30 w 46"/>
                <a:gd name="T89" fmla="*/ 48 h 62"/>
                <a:gd name="T90" fmla="*/ 30 w 46"/>
                <a:gd name="T91" fmla="*/ 50 h 62"/>
                <a:gd name="T92" fmla="*/ 34 w 46"/>
                <a:gd name="T93" fmla="*/ 52 h 62"/>
                <a:gd name="T94" fmla="*/ 24 w 46"/>
                <a:gd name="T95" fmla="*/ 62 h 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46"/>
                <a:gd name="T145" fmla="*/ 0 h 62"/>
                <a:gd name="T146" fmla="*/ 46 w 46"/>
                <a:gd name="T147" fmla="*/ 62 h 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46" h="62">
                  <a:moveTo>
                    <a:pt x="24" y="62"/>
                  </a:moveTo>
                  <a:lnTo>
                    <a:pt x="22" y="60"/>
                  </a:lnTo>
                  <a:lnTo>
                    <a:pt x="20" y="60"/>
                  </a:lnTo>
                  <a:lnTo>
                    <a:pt x="16" y="58"/>
                  </a:lnTo>
                  <a:lnTo>
                    <a:pt x="14" y="56"/>
                  </a:lnTo>
                  <a:lnTo>
                    <a:pt x="14" y="54"/>
                  </a:lnTo>
                  <a:lnTo>
                    <a:pt x="0" y="46"/>
                  </a:lnTo>
                  <a:lnTo>
                    <a:pt x="6" y="40"/>
                  </a:lnTo>
                  <a:lnTo>
                    <a:pt x="6" y="38"/>
                  </a:lnTo>
                  <a:lnTo>
                    <a:pt x="8" y="36"/>
                  </a:lnTo>
                  <a:lnTo>
                    <a:pt x="8" y="34"/>
                  </a:lnTo>
                  <a:lnTo>
                    <a:pt x="10" y="30"/>
                  </a:lnTo>
                  <a:lnTo>
                    <a:pt x="12" y="28"/>
                  </a:lnTo>
                  <a:lnTo>
                    <a:pt x="12" y="24"/>
                  </a:lnTo>
                  <a:lnTo>
                    <a:pt x="12" y="22"/>
                  </a:lnTo>
                  <a:lnTo>
                    <a:pt x="14" y="20"/>
                  </a:lnTo>
                  <a:lnTo>
                    <a:pt x="16" y="16"/>
                  </a:lnTo>
                  <a:lnTo>
                    <a:pt x="20" y="10"/>
                  </a:lnTo>
                  <a:lnTo>
                    <a:pt x="22" y="6"/>
                  </a:lnTo>
                  <a:lnTo>
                    <a:pt x="28" y="2"/>
                  </a:lnTo>
                  <a:lnTo>
                    <a:pt x="32" y="0"/>
                  </a:lnTo>
                  <a:lnTo>
                    <a:pt x="34" y="0"/>
                  </a:lnTo>
                  <a:lnTo>
                    <a:pt x="36" y="0"/>
                  </a:lnTo>
                  <a:lnTo>
                    <a:pt x="40" y="0"/>
                  </a:lnTo>
                  <a:lnTo>
                    <a:pt x="42" y="2"/>
                  </a:lnTo>
                  <a:lnTo>
                    <a:pt x="42" y="2"/>
                  </a:lnTo>
                  <a:lnTo>
                    <a:pt x="44" y="6"/>
                  </a:lnTo>
                  <a:lnTo>
                    <a:pt x="44" y="8"/>
                  </a:lnTo>
                  <a:lnTo>
                    <a:pt x="46" y="12"/>
                  </a:lnTo>
                  <a:lnTo>
                    <a:pt x="44" y="18"/>
                  </a:lnTo>
                  <a:lnTo>
                    <a:pt x="42" y="22"/>
                  </a:lnTo>
                  <a:lnTo>
                    <a:pt x="42" y="22"/>
                  </a:lnTo>
                  <a:lnTo>
                    <a:pt x="40" y="22"/>
                  </a:lnTo>
                  <a:lnTo>
                    <a:pt x="40" y="24"/>
                  </a:lnTo>
                  <a:lnTo>
                    <a:pt x="40" y="24"/>
                  </a:lnTo>
                  <a:lnTo>
                    <a:pt x="42" y="26"/>
                  </a:lnTo>
                  <a:lnTo>
                    <a:pt x="42" y="28"/>
                  </a:lnTo>
                  <a:lnTo>
                    <a:pt x="42" y="30"/>
                  </a:lnTo>
                  <a:lnTo>
                    <a:pt x="42" y="34"/>
                  </a:lnTo>
                  <a:lnTo>
                    <a:pt x="42" y="38"/>
                  </a:lnTo>
                  <a:lnTo>
                    <a:pt x="42" y="40"/>
                  </a:lnTo>
                  <a:lnTo>
                    <a:pt x="36" y="40"/>
                  </a:lnTo>
                  <a:lnTo>
                    <a:pt x="32" y="46"/>
                  </a:lnTo>
                  <a:lnTo>
                    <a:pt x="32" y="46"/>
                  </a:lnTo>
                  <a:lnTo>
                    <a:pt x="30" y="48"/>
                  </a:lnTo>
                  <a:lnTo>
                    <a:pt x="30" y="50"/>
                  </a:lnTo>
                  <a:lnTo>
                    <a:pt x="34" y="52"/>
                  </a:lnTo>
                  <a:lnTo>
                    <a:pt x="24" y="6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71" name="Freeform 231">
              <a:extLst>
                <a:ext uri="{FF2B5EF4-FFF2-40B4-BE49-F238E27FC236}">
                  <a16:creationId xmlns:a16="http://schemas.microsoft.com/office/drawing/2014/main" id="{43CE3BE3-924F-405D-9527-FC016C04EA5B}"/>
                </a:ext>
              </a:extLst>
            </p:cNvPr>
            <p:cNvSpPr>
              <a:spLocks noChangeArrowheads="1"/>
            </p:cNvSpPr>
            <p:nvPr/>
          </p:nvSpPr>
          <p:spPr bwMode="auto">
            <a:xfrm>
              <a:off x="278" y="964"/>
              <a:ext cx="40" cy="46"/>
            </a:xfrm>
            <a:custGeom>
              <a:avLst/>
              <a:gdLst>
                <a:gd name="T0" fmla="*/ 8 w 40"/>
                <a:gd name="T1" fmla="*/ 0 h 46"/>
                <a:gd name="T2" fmla="*/ 22 w 40"/>
                <a:gd name="T3" fmla="*/ 8 h 46"/>
                <a:gd name="T4" fmla="*/ 22 w 40"/>
                <a:gd name="T5" fmla="*/ 10 h 46"/>
                <a:gd name="T6" fmla="*/ 24 w 40"/>
                <a:gd name="T7" fmla="*/ 12 h 46"/>
                <a:gd name="T8" fmla="*/ 28 w 40"/>
                <a:gd name="T9" fmla="*/ 14 h 46"/>
                <a:gd name="T10" fmla="*/ 30 w 40"/>
                <a:gd name="T11" fmla="*/ 14 h 46"/>
                <a:gd name="T12" fmla="*/ 32 w 40"/>
                <a:gd name="T13" fmla="*/ 16 h 46"/>
                <a:gd name="T14" fmla="*/ 32 w 40"/>
                <a:gd name="T15" fmla="*/ 18 h 46"/>
                <a:gd name="T16" fmla="*/ 32 w 40"/>
                <a:gd name="T17" fmla="*/ 22 h 46"/>
                <a:gd name="T18" fmla="*/ 34 w 40"/>
                <a:gd name="T19" fmla="*/ 24 h 46"/>
                <a:gd name="T20" fmla="*/ 36 w 40"/>
                <a:gd name="T21" fmla="*/ 28 h 46"/>
                <a:gd name="T22" fmla="*/ 38 w 40"/>
                <a:gd name="T23" fmla="*/ 30 h 46"/>
                <a:gd name="T24" fmla="*/ 38 w 40"/>
                <a:gd name="T25" fmla="*/ 30 h 46"/>
                <a:gd name="T26" fmla="*/ 40 w 40"/>
                <a:gd name="T27" fmla="*/ 32 h 46"/>
                <a:gd name="T28" fmla="*/ 38 w 40"/>
                <a:gd name="T29" fmla="*/ 34 h 46"/>
                <a:gd name="T30" fmla="*/ 38 w 40"/>
                <a:gd name="T31" fmla="*/ 34 h 46"/>
                <a:gd name="T32" fmla="*/ 36 w 40"/>
                <a:gd name="T33" fmla="*/ 36 h 46"/>
                <a:gd name="T34" fmla="*/ 36 w 40"/>
                <a:gd name="T35" fmla="*/ 36 h 46"/>
                <a:gd name="T36" fmla="*/ 32 w 40"/>
                <a:gd name="T37" fmla="*/ 38 h 46"/>
                <a:gd name="T38" fmla="*/ 30 w 40"/>
                <a:gd name="T39" fmla="*/ 40 h 46"/>
                <a:gd name="T40" fmla="*/ 30 w 40"/>
                <a:gd name="T41" fmla="*/ 42 h 46"/>
                <a:gd name="T42" fmla="*/ 28 w 40"/>
                <a:gd name="T43" fmla="*/ 44 h 46"/>
                <a:gd name="T44" fmla="*/ 28 w 40"/>
                <a:gd name="T45" fmla="*/ 46 h 46"/>
                <a:gd name="T46" fmla="*/ 26 w 40"/>
                <a:gd name="T47" fmla="*/ 42 h 46"/>
                <a:gd name="T48" fmla="*/ 24 w 40"/>
                <a:gd name="T49" fmla="*/ 38 h 46"/>
                <a:gd name="T50" fmla="*/ 22 w 40"/>
                <a:gd name="T51" fmla="*/ 38 h 46"/>
                <a:gd name="T52" fmla="*/ 20 w 40"/>
                <a:gd name="T53" fmla="*/ 38 h 46"/>
                <a:gd name="T54" fmla="*/ 20 w 40"/>
                <a:gd name="T55" fmla="*/ 36 h 46"/>
                <a:gd name="T56" fmla="*/ 18 w 40"/>
                <a:gd name="T57" fmla="*/ 36 h 46"/>
                <a:gd name="T58" fmla="*/ 16 w 40"/>
                <a:gd name="T59" fmla="*/ 32 h 46"/>
                <a:gd name="T60" fmla="*/ 14 w 40"/>
                <a:gd name="T61" fmla="*/ 28 h 46"/>
                <a:gd name="T62" fmla="*/ 14 w 40"/>
                <a:gd name="T63" fmla="*/ 26 h 46"/>
                <a:gd name="T64" fmla="*/ 16 w 40"/>
                <a:gd name="T65" fmla="*/ 24 h 46"/>
                <a:gd name="T66" fmla="*/ 16 w 40"/>
                <a:gd name="T67" fmla="*/ 22 h 46"/>
                <a:gd name="T68" fmla="*/ 0 w 40"/>
                <a:gd name="T69" fmla="*/ 6 h 46"/>
                <a:gd name="T70" fmla="*/ 2 w 40"/>
                <a:gd name="T71" fmla="*/ 6 h 46"/>
                <a:gd name="T72" fmla="*/ 4 w 40"/>
                <a:gd name="T73" fmla="*/ 4 h 46"/>
                <a:gd name="T74" fmla="*/ 6 w 40"/>
                <a:gd name="T75" fmla="*/ 2 h 46"/>
                <a:gd name="T76" fmla="*/ 8 w 40"/>
                <a:gd name="T77" fmla="*/ 0 h 4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0"/>
                <a:gd name="T118" fmla="*/ 0 h 46"/>
                <a:gd name="T119" fmla="*/ 40 w 40"/>
                <a:gd name="T120" fmla="*/ 46 h 4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0" h="46">
                  <a:moveTo>
                    <a:pt x="8" y="0"/>
                  </a:moveTo>
                  <a:lnTo>
                    <a:pt x="22" y="8"/>
                  </a:lnTo>
                  <a:lnTo>
                    <a:pt x="22" y="10"/>
                  </a:lnTo>
                  <a:lnTo>
                    <a:pt x="24" y="12"/>
                  </a:lnTo>
                  <a:lnTo>
                    <a:pt x="28" y="14"/>
                  </a:lnTo>
                  <a:lnTo>
                    <a:pt x="30" y="14"/>
                  </a:lnTo>
                  <a:lnTo>
                    <a:pt x="32" y="16"/>
                  </a:lnTo>
                  <a:lnTo>
                    <a:pt x="32" y="18"/>
                  </a:lnTo>
                  <a:lnTo>
                    <a:pt x="32" y="22"/>
                  </a:lnTo>
                  <a:lnTo>
                    <a:pt x="34" y="24"/>
                  </a:lnTo>
                  <a:lnTo>
                    <a:pt x="36" y="28"/>
                  </a:lnTo>
                  <a:lnTo>
                    <a:pt x="38" y="30"/>
                  </a:lnTo>
                  <a:lnTo>
                    <a:pt x="38" y="30"/>
                  </a:lnTo>
                  <a:lnTo>
                    <a:pt x="40" y="32"/>
                  </a:lnTo>
                  <a:lnTo>
                    <a:pt x="38" y="34"/>
                  </a:lnTo>
                  <a:lnTo>
                    <a:pt x="38" y="34"/>
                  </a:lnTo>
                  <a:lnTo>
                    <a:pt x="36" y="36"/>
                  </a:lnTo>
                  <a:lnTo>
                    <a:pt x="36" y="36"/>
                  </a:lnTo>
                  <a:lnTo>
                    <a:pt x="32" y="38"/>
                  </a:lnTo>
                  <a:lnTo>
                    <a:pt x="30" y="40"/>
                  </a:lnTo>
                  <a:lnTo>
                    <a:pt x="30" y="42"/>
                  </a:lnTo>
                  <a:lnTo>
                    <a:pt x="28" y="44"/>
                  </a:lnTo>
                  <a:lnTo>
                    <a:pt x="28" y="46"/>
                  </a:lnTo>
                  <a:lnTo>
                    <a:pt x="26" y="42"/>
                  </a:lnTo>
                  <a:lnTo>
                    <a:pt x="24" y="38"/>
                  </a:lnTo>
                  <a:lnTo>
                    <a:pt x="22" y="38"/>
                  </a:lnTo>
                  <a:lnTo>
                    <a:pt x="20" y="38"/>
                  </a:lnTo>
                  <a:lnTo>
                    <a:pt x="20" y="36"/>
                  </a:lnTo>
                  <a:lnTo>
                    <a:pt x="18" y="36"/>
                  </a:lnTo>
                  <a:lnTo>
                    <a:pt x="16" y="32"/>
                  </a:lnTo>
                  <a:lnTo>
                    <a:pt x="14" y="28"/>
                  </a:lnTo>
                  <a:lnTo>
                    <a:pt x="14" y="26"/>
                  </a:lnTo>
                  <a:lnTo>
                    <a:pt x="16" y="24"/>
                  </a:lnTo>
                  <a:lnTo>
                    <a:pt x="16" y="22"/>
                  </a:lnTo>
                  <a:lnTo>
                    <a:pt x="0" y="6"/>
                  </a:lnTo>
                  <a:lnTo>
                    <a:pt x="2" y="6"/>
                  </a:lnTo>
                  <a:lnTo>
                    <a:pt x="4" y="4"/>
                  </a:lnTo>
                  <a:lnTo>
                    <a:pt x="6" y="2"/>
                  </a:lnTo>
                  <a:lnTo>
                    <a:pt x="8"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72" name="Freeform 232">
              <a:extLst>
                <a:ext uri="{FF2B5EF4-FFF2-40B4-BE49-F238E27FC236}">
                  <a16:creationId xmlns:a16="http://schemas.microsoft.com/office/drawing/2014/main" id="{F10B4807-FFA3-4215-A5B7-EE6094FC8F64}"/>
                </a:ext>
              </a:extLst>
            </p:cNvPr>
            <p:cNvSpPr>
              <a:spLocks noChangeArrowheads="1"/>
            </p:cNvSpPr>
            <p:nvPr/>
          </p:nvSpPr>
          <p:spPr bwMode="auto">
            <a:xfrm>
              <a:off x="306" y="998"/>
              <a:ext cx="16" cy="26"/>
            </a:xfrm>
            <a:custGeom>
              <a:avLst/>
              <a:gdLst>
                <a:gd name="T0" fmla="*/ 10 w 16"/>
                <a:gd name="T1" fmla="*/ 0 h 26"/>
                <a:gd name="T2" fmla="*/ 10 w 16"/>
                <a:gd name="T3" fmla="*/ 0 h 26"/>
                <a:gd name="T4" fmla="*/ 8 w 16"/>
                <a:gd name="T5" fmla="*/ 0 h 26"/>
                <a:gd name="T6" fmla="*/ 6 w 16"/>
                <a:gd name="T7" fmla="*/ 2 h 26"/>
                <a:gd name="T8" fmla="*/ 4 w 16"/>
                <a:gd name="T9" fmla="*/ 4 h 26"/>
                <a:gd name="T10" fmla="*/ 2 w 16"/>
                <a:gd name="T11" fmla="*/ 6 h 26"/>
                <a:gd name="T12" fmla="*/ 0 w 16"/>
                <a:gd name="T13" fmla="*/ 12 h 26"/>
                <a:gd name="T14" fmla="*/ 0 w 16"/>
                <a:gd name="T15" fmla="*/ 12 h 26"/>
                <a:gd name="T16" fmla="*/ 2 w 16"/>
                <a:gd name="T17" fmla="*/ 14 h 26"/>
                <a:gd name="T18" fmla="*/ 2 w 16"/>
                <a:gd name="T19" fmla="*/ 16 h 26"/>
                <a:gd name="T20" fmla="*/ 6 w 16"/>
                <a:gd name="T21" fmla="*/ 20 h 26"/>
                <a:gd name="T22" fmla="*/ 10 w 16"/>
                <a:gd name="T23" fmla="*/ 24 h 26"/>
                <a:gd name="T24" fmla="*/ 16 w 16"/>
                <a:gd name="T25" fmla="*/ 26 h 26"/>
                <a:gd name="T26" fmla="*/ 10 w 16"/>
                <a:gd name="T27" fmla="*/ 0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
                <a:gd name="T43" fmla="*/ 0 h 26"/>
                <a:gd name="T44" fmla="*/ 16 w 16"/>
                <a:gd name="T45" fmla="*/ 26 h 2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 h="26">
                  <a:moveTo>
                    <a:pt x="10" y="0"/>
                  </a:moveTo>
                  <a:lnTo>
                    <a:pt x="10" y="0"/>
                  </a:lnTo>
                  <a:lnTo>
                    <a:pt x="8" y="0"/>
                  </a:lnTo>
                  <a:lnTo>
                    <a:pt x="6" y="2"/>
                  </a:lnTo>
                  <a:lnTo>
                    <a:pt x="4" y="4"/>
                  </a:lnTo>
                  <a:lnTo>
                    <a:pt x="2" y="6"/>
                  </a:lnTo>
                  <a:lnTo>
                    <a:pt x="0" y="12"/>
                  </a:lnTo>
                  <a:lnTo>
                    <a:pt x="0" y="12"/>
                  </a:lnTo>
                  <a:lnTo>
                    <a:pt x="2" y="14"/>
                  </a:lnTo>
                  <a:lnTo>
                    <a:pt x="2" y="16"/>
                  </a:lnTo>
                  <a:lnTo>
                    <a:pt x="6" y="20"/>
                  </a:lnTo>
                  <a:lnTo>
                    <a:pt x="10" y="24"/>
                  </a:lnTo>
                  <a:lnTo>
                    <a:pt x="16" y="26"/>
                  </a:lnTo>
                  <a:lnTo>
                    <a:pt x="10"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73" name="Freeform 233">
              <a:extLst>
                <a:ext uri="{FF2B5EF4-FFF2-40B4-BE49-F238E27FC236}">
                  <a16:creationId xmlns:a16="http://schemas.microsoft.com/office/drawing/2014/main" id="{ACE38D4F-4110-4DDB-982B-AA9C8547F929}"/>
                </a:ext>
              </a:extLst>
            </p:cNvPr>
            <p:cNvSpPr>
              <a:spLocks noChangeArrowheads="1"/>
            </p:cNvSpPr>
            <p:nvPr/>
          </p:nvSpPr>
          <p:spPr bwMode="auto">
            <a:xfrm>
              <a:off x="102" y="876"/>
              <a:ext cx="70" cy="84"/>
            </a:xfrm>
            <a:custGeom>
              <a:avLst/>
              <a:gdLst>
                <a:gd name="T0" fmla="*/ 58 w 70"/>
                <a:gd name="T1" fmla="*/ 30 h 84"/>
                <a:gd name="T2" fmla="*/ 54 w 70"/>
                <a:gd name="T3" fmla="*/ 26 h 84"/>
                <a:gd name="T4" fmla="*/ 54 w 70"/>
                <a:gd name="T5" fmla="*/ 20 h 84"/>
                <a:gd name="T6" fmla="*/ 52 w 70"/>
                <a:gd name="T7" fmla="*/ 18 h 84"/>
                <a:gd name="T8" fmla="*/ 50 w 70"/>
                <a:gd name="T9" fmla="*/ 20 h 84"/>
                <a:gd name="T10" fmla="*/ 46 w 70"/>
                <a:gd name="T11" fmla="*/ 22 h 84"/>
                <a:gd name="T12" fmla="*/ 42 w 70"/>
                <a:gd name="T13" fmla="*/ 18 h 84"/>
                <a:gd name="T14" fmla="*/ 38 w 70"/>
                <a:gd name="T15" fmla="*/ 14 h 84"/>
                <a:gd name="T16" fmla="*/ 40 w 70"/>
                <a:gd name="T17" fmla="*/ 8 h 84"/>
                <a:gd name="T18" fmla="*/ 38 w 70"/>
                <a:gd name="T19" fmla="*/ 0 h 84"/>
                <a:gd name="T20" fmla="*/ 30 w 70"/>
                <a:gd name="T21" fmla="*/ 14 h 84"/>
                <a:gd name="T22" fmla="*/ 32 w 70"/>
                <a:gd name="T23" fmla="*/ 16 h 84"/>
                <a:gd name="T24" fmla="*/ 28 w 70"/>
                <a:gd name="T25" fmla="*/ 22 h 84"/>
                <a:gd name="T26" fmla="*/ 20 w 70"/>
                <a:gd name="T27" fmla="*/ 26 h 84"/>
                <a:gd name="T28" fmla="*/ 2 w 70"/>
                <a:gd name="T29" fmla="*/ 24 h 84"/>
                <a:gd name="T30" fmla="*/ 0 w 70"/>
                <a:gd name="T31" fmla="*/ 26 h 84"/>
                <a:gd name="T32" fmla="*/ 0 w 70"/>
                <a:gd name="T33" fmla="*/ 32 h 84"/>
                <a:gd name="T34" fmla="*/ 4 w 70"/>
                <a:gd name="T35" fmla="*/ 36 h 84"/>
                <a:gd name="T36" fmla="*/ 6 w 70"/>
                <a:gd name="T37" fmla="*/ 36 h 84"/>
                <a:gd name="T38" fmla="*/ 12 w 70"/>
                <a:gd name="T39" fmla="*/ 42 h 84"/>
                <a:gd name="T40" fmla="*/ 16 w 70"/>
                <a:gd name="T41" fmla="*/ 54 h 84"/>
                <a:gd name="T42" fmla="*/ 16 w 70"/>
                <a:gd name="T43" fmla="*/ 58 h 84"/>
                <a:gd name="T44" fmla="*/ 16 w 70"/>
                <a:gd name="T45" fmla="*/ 66 h 84"/>
                <a:gd name="T46" fmla="*/ 16 w 70"/>
                <a:gd name="T47" fmla="*/ 72 h 84"/>
                <a:gd name="T48" fmla="*/ 14 w 70"/>
                <a:gd name="T49" fmla="*/ 74 h 84"/>
                <a:gd name="T50" fmla="*/ 14 w 70"/>
                <a:gd name="T51" fmla="*/ 78 h 84"/>
                <a:gd name="T52" fmla="*/ 16 w 70"/>
                <a:gd name="T53" fmla="*/ 82 h 84"/>
                <a:gd name="T54" fmla="*/ 26 w 70"/>
                <a:gd name="T55" fmla="*/ 84 h 84"/>
                <a:gd name="T56" fmla="*/ 42 w 70"/>
                <a:gd name="T57" fmla="*/ 78 h 84"/>
                <a:gd name="T58" fmla="*/ 62 w 70"/>
                <a:gd name="T59" fmla="*/ 66 h 84"/>
                <a:gd name="T60" fmla="*/ 68 w 70"/>
                <a:gd name="T61" fmla="*/ 56 h 84"/>
                <a:gd name="T62" fmla="*/ 70 w 70"/>
                <a:gd name="T63" fmla="*/ 50 h 84"/>
                <a:gd name="T64" fmla="*/ 68 w 70"/>
                <a:gd name="T65" fmla="*/ 46 h 84"/>
                <a:gd name="T66" fmla="*/ 64 w 70"/>
                <a:gd name="T67" fmla="*/ 38 h 84"/>
                <a:gd name="T68" fmla="*/ 62 w 70"/>
                <a:gd name="T69" fmla="*/ 32 h 8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0"/>
                <a:gd name="T106" fmla="*/ 0 h 84"/>
                <a:gd name="T107" fmla="*/ 70 w 70"/>
                <a:gd name="T108" fmla="*/ 84 h 8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0" h="84">
                  <a:moveTo>
                    <a:pt x="62" y="30"/>
                  </a:moveTo>
                  <a:lnTo>
                    <a:pt x="58" y="30"/>
                  </a:lnTo>
                  <a:lnTo>
                    <a:pt x="56" y="28"/>
                  </a:lnTo>
                  <a:lnTo>
                    <a:pt x="54" y="26"/>
                  </a:lnTo>
                  <a:lnTo>
                    <a:pt x="54" y="24"/>
                  </a:lnTo>
                  <a:lnTo>
                    <a:pt x="54" y="20"/>
                  </a:lnTo>
                  <a:lnTo>
                    <a:pt x="52" y="18"/>
                  </a:lnTo>
                  <a:lnTo>
                    <a:pt x="52" y="18"/>
                  </a:lnTo>
                  <a:lnTo>
                    <a:pt x="52" y="18"/>
                  </a:lnTo>
                  <a:lnTo>
                    <a:pt x="50" y="20"/>
                  </a:lnTo>
                  <a:lnTo>
                    <a:pt x="48" y="22"/>
                  </a:lnTo>
                  <a:lnTo>
                    <a:pt x="46" y="22"/>
                  </a:lnTo>
                  <a:lnTo>
                    <a:pt x="44" y="20"/>
                  </a:lnTo>
                  <a:lnTo>
                    <a:pt x="42" y="18"/>
                  </a:lnTo>
                  <a:lnTo>
                    <a:pt x="40" y="18"/>
                  </a:lnTo>
                  <a:lnTo>
                    <a:pt x="38" y="14"/>
                  </a:lnTo>
                  <a:lnTo>
                    <a:pt x="38" y="12"/>
                  </a:lnTo>
                  <a:lnTo>
                    <a:pt x="40" y="8"/>
                  </a:lnTo>
                  <a:lnTo>
                    <a:pt x="50" y="2"/>
                  </a:lnTo>
                  <a:lnTo>
                    <a:pt x="38" y="0"/>
                  </a:lnTo>
                  <a:lnTo>
                    <a:pt x="30" y="6"/>
                  </a:lnTo>
                  <a:lnTo>
                    <a:pt x="30" y="14"/>
                  </a:lnTo>
                  <a:lnTo>
                    <a:pt x="32" y="14"/>
                  </a:lnTo>
                  <a:lnTo>
                    <a:pt x="32" y="16"/>
                  </a:lnTo>
                  <a:lnTo>
                    <a:pt x="30" y="18"/>
                  </a:lnTo>
                  <a:lnTo>
                    <a:pt x="28" y="22"/>
                  </a:lnTo>
                  <a:lnTo>
                    <a:pt x="24" y="24"/>
                  </a:lnTo>
                  <a:lnTo>
                    <a:pt x="20" y="26"/>
                  </a:lnTo>
                  <a:lnTo>
                    <a:pt x="8" y="22"/>
                  </a:lnTo>
                  <a:lnTo>
                    <a:pt x="2" y="24"/>
                  </a:lnTo>
                  <a:lnTo>
                    <a:pt x="2" y="24"/>
                  </a:lnTo>
                  <a:lnTo>
                    <a:pt x="0" y="26"/>
                  </a:lnTo>
                  <a:lnTo>
                    <a:pt x="0" y="30"/>
                  </a:lnTo>
                  <a:lnTo>
                    <a:pt x="0" y="32"/>
                  </a:lnTo>
                  <a:lnTo>
                    <a:pt x="2" y="36"/>
                  </a:lnTo>
                  <a:lnTo>
                    <a:pt x="4" y="36"/>
                  </a:lnTo>
                  <a:lnTo>
                    <a:pt x="4" y="36"/>
                  </a:lnTo>
                  <a:lnTo>
                    <a:pt x="6" y="36"/>
                  </a:lnTo>
                  <a:lnTo>
                    <a:pt x="10" y="38"/>
                  </a:lnTo>
                  <a:lnTo>
                    <a:pt x="12" y="42"/>
                  </a:lnTo>
                  <a:lnTo>
                    <a:pt x="14" y="46"/>
                  </a:lnTo>
                  <a:lnTo>
                    <a:pt x="16" y="54"/>
                  </a:lnTo>
                  <a:lnTo>
                    <a:pt x="16" y="54"/>
                  </a:lnTo>
                  <a:lnTo>
                    <a:pt x="16" y="58"/>
                  </a:lnTo>
                  <a:lnTo>
                    <a:pt x="16" y="62"/>
                  </a:lnTo>
                  <a:lnTo>
                    <a:pt x="16" y="66"/>
                  </a:lnTo>
                  <a:lnTo>
                    <a:pt x="16" y="70"/>
                  </a:lnTo>
                  <a:lnTo>
                    <a:pt x="16" y="72"/>
                  </a:lnTo>
                  <a:lnTo>
                    <a:pt x="14" y="74"/>
                  </a:lnTo>
                  <a:lnTo>
                    <a:pt x="14" y="74"/>
                  </a:lnTo>
                  <a:lnTo>
                    <a:pt x="14" y="76"/>
                  </a:lnTo>
                  <a:lnTo>
                    <a:pt x="14" y="78"/>
                  </a:lnTo>
                  <a:lnTo>
                    <a:pt x="14" y="80"/>
                  </a:lnTo>
                  <a:lnTo>
                    <a:pt x="16" y="82"/>
                  </a:lnTo>
                  <a:lnTo>
                    <a:pt x="20" y="84"/>
                  </a:lnTo>
                  <a:lnTo>
                    <a:pt x="26" y="84"/>
                  </a:lnTo>
                  <a:lnTo>
                    <a:pt x="30" y="82"/>
                  </a:lnTo>
                  <a:lnTo>
                    <a:pt x="42" y="78"/>
                  </a:lnTo>
                  <a:lnTo>
                    <a:pt x="54" y="72"/>
                  </a:lnTo>
                  <a:lnTo>
                    <a:pt x="62" y="66"/>
                  </a:lnTo>
                  <a:lnTo>
                    <a:pt x="66" y="62"/>
                  </a:lnTo>
                  <a:lnTo>
                    <a:pt x="68" y="56"/>
                  </a:lnTo>
                  <a:lnTo>
                    <a:pt x="70" y="52"/>
                  </a:lnTo>
                  <a:lnTo>
                    <a:pt x="70" y="50"/>
                  </a:lnTo>
                  <a:lnTo>
                    <a:pt x="68" y="48"/>
                  </a:lnTo>
                  <a:lnTo>
                    <a:pt x="68" y="46"/>
                  </a:lnTo>
                  <a:lnTo>
                    <a:pt x="66" y="42"/>
                  </a:lnTo>
                  <a:lnTo>
                    <a:pt x="64" y="38"/>
                  </a:lnTo>
                  <a:lnTo>
                    <a:pt x="64" y="34"/>
                  </a:lnTo>
                  <a:lnTo>
                    <a:pt x="62" y="32"/>
                  </a:lnTo>
                  <a:lnTo>
                    <a:pt x="62" y="3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74" name="Freeform 234">
              <a:extLst>
                <a:ext uri="{FF2B5EF4-FFF2-40B4-BE49-F238E27FC236}">
                  <a16:creationId xmlns:a16="http://schemas.microsoft.com/office/drawing/2014/main" id="{3A687B93-9810-40D7-AD43-55860CC02BB1}"/>
                </a:ext>
              </a:extLst>
            </p:cNvPr>
            <p:cNvSpPr>
              <a:spLocks noChangeArrowheads="1"/>
            </p:cNvSpPr>
            <p:nvPr/>
          </p:nvSpPr>
          <p:spPr bwMode="auto">
            <a:xfrm>
              <a:off x="162" y="794"/>
              <a:ext cx="108" cy="200"/>
            </a:xfrm>
            <a:custGeom>
              <a:avLst/>
              <a:gdLst>
                <a:gd name="T0" fmla="*/ 38 w 108"/>
                <a:gd name="T1" fmla="*/ 2 h 200"/>
                <a:gd name="T2" fmla="*/ 32 w 108"/>
                <a:gd name="T3" fmla="*/ 0 h 200"/>
                <a:gd name="T4" fmla="*/ 24 w 108"/>
                <a:gd name="T5" fmla="*/ 2 h 200"/>
                <a:gd name="T6" fmla="*/ 14 w 108"/>
                <a:gd name="T7" fmla="*/ 16 h 200"/>
                <a:gd name="T8" fmla="*/ 16 w 108"/>
                <a:gd name="T9" fmla="*/ 22 h 200"/>
                <a:gd name="T10" fmla="*/ 14 w 108"/>
                <a:gd name="T11" fmla="*/ 32 h 200"/>
                <a:gd name="T12" fmla="*/ 10 w 108"/>
                <a:gd name="T13" fmla="*/ 36 h 200"/>
                <a:gd name="T14" fmla="*/ 6 w 108"/>
                <a:gd name="T15" fmla="*/ 44 h 200"/>
                <a:gd name="T16" fmla="*/ 4 w 108"/>
                <a:gd name="T17" fmla="*/ 52 h 200"/>
                <a:gd name="T18" fmla="*/ 14 w 108"/>
                <a:gd name="T19" fmla="*/ 54 h 200"/>
                <a:gd name="T20" fmla="*/ 12 w 108"/>
                <a:gd name="T21" fmla="*/ 58 h 200"/>
                <a:gd name="T22" fmla="*/ 12 w 108"/>
                <a:gd name="T23" fmla="*/ 64 h 200"/>
                <a:gd name="T24" fmla="*/ 14 w 108"/>
                <a:gd name="T25" fmla="*/ 70 h 200"/>
                <a:gd name="T26" fmla="*/ 24 w 108"/>
                <a:gd name="T27" fmla="*/ 76 h 200"/>
                <a:gd name="T28" fmla="*/ 24 w 108"/>
                <a:gd name="T29" fmla="*/ 82 h 200"/>
                <a:gd name="T30" fmla="*/ 22 w 108"/>
                <a:gd name="T31" fmla="*/ 86 h 200"/>
                <a:gd name="T32" fmla="*/ 18 w 108"/>
                <a:gd name="T33" fmla="*/ 94 h 200"/>
                <a:gd name="T34" fmla="*/ 20 w 108"/>
                <a:gd name="T35" fmla="*/ 98 h 200"/>
                <a:gd name="T36" fmla="*/ 32 w 108"/>
                <a:gd name="T37" fmla="*/ 92 h 200"/>
                <a:gd name="T38" fmla="*/ 36 w 108"/>
                <a:gd name="T39" fmla="*/ 102 h 200"/>
                <a:gd name="T40" fmla="*/ 40 w 108"/>
                <a:gd name="T41" fmla="*/ 114 h 200"/>
                <a:gd name="T42" fmla="*/ 22 w 108"/>
                <a:gd name="T43" fmla="*/ 128 h 200"/>
                <a:gd name="T44" fmla="*/ 28 w 108"/>
                <a:gd name="T45" fmla="*/ 140 h 200"/>
                <a:gd name="T46" fmla="*/ 20 w 108"/>
                <a:gd name="T47" fmla="*/ 154 h 200"/>
                <a:gd name="T48" fmla="*/ 18 w 108"/>
                <a:gd name="T49" fmla="*/ 156 h 200"/>
                <a:gd name="T50" fmla="*/ 18 w 108"/>
                <a:gd name="T51" fmla="*/ 160 h 200"/>
                <a:gd name="T52" fmla="*/ 38 w 108"/>
                <a:gd name="T53" fmla="*/ 164 h 200"/>
                <a:gd name="T54" fmla="*/ 52 w 108"/>
                <a:gd name="T55" fmla="*/ 158 h 200"/>
                <a:gd name="T56" fmla="*/ 52 w 108"/>
                <a:gd name="T57" fmla="*/ 162 h 200"/>
                <a:gd name="T58" fmla="*/ 44 w 108"/>
                <a:gd name="T59" fmla="*/ 166 h 200"/>
                <a:gd name="T60" fmla="*/ 0 w 108"/>
                <a:gd name="T61" fmla="*/ 196 h 200"/>
                <a:gd name="T62" fmla="*/ 28 w 108"/>
                <a:gd name="T63" fmla="*/ 190 h 200"/>
                <a:gd name="T64" fmla="*/ 58 w 108"/>
                <a:gd name="T65" fmla="*/ 188 h 200"/>
                <a:gd name="T66" fmla="*/ 108 w 108"/>
                <a:gd name="T67" fmla="*/ 174 h 200"/>
                <a:gd name="T68" fmla="*/ 98 w 108"/>
                <a:gd name="T69" fmla="*/ 164 h 200"/>
                <a:gd name="T70" fmla="*/ 102 w 108"/>
                <a:gd name="T71" fmla="*/ 158 h 200"/>
                <a:gd name="T72" fmla="*/ 102 w 108"/>
                <a:gd name="T73" fmla="*/ 150 h 200"/>
                <a:gd name="T74" fmla="*/ 100 w 108"/>
                <a:gd name="T75" fmla="*/ 146 h 200"/>
                <a:gd name="T76" fmla="*/ 94 w 108"/>
                <a:gd name="T77" fmla="*/ 140 h 200"/>
                <a:gd name="T78" fmla="*/ 88 w 108"/>
                <a:gd name="T79" fmla="*/ 136 h 200"/>
                <a:gd name="T80" fmla="*/ 84 w 108"/>
                <a:gd name="T81" fmla="*/ 120 h 200"/>
                <a:gd name="T82" fmla="*/ 66 w 108"/>
                <a:gd name="T83" fmla="*/ 100 h 200"/>
                <a:gd name="T84" fmla="*/ 64 w 108"/>
                <a:gd name="T85" fmla="*/ 84 h 200"/>
                <a:gd name="T86" fmla="*/ 56 w 108"/>
                <a:gd name="T87" fmla="*/ 68 h 200"/>
                <a:gd name="T88" fmla="*/ 56 w 108"/>
                <a:gd name="T89" fmla="*/ 44 h 200"/>
                <a:gd name="T90" fmla="*/ 56 w 108"/>
                <a:gd name="T91" fmla="*/ 42 h 200"/>
                <a:gd name="T92" fmla="*/ 52 w 108"/>
                <a:gd name="T93" fmla="*/ 36 h 200"/>
                <a:gd name="T94" fmla="*/ 48 w 108"/>
                <a:gd name="T95" fmla="*/ 34 h 200"/>
                <a:gd name="T96" fmla="*/ 44 w 108"/>
                <a:gd name="T97" fmla="*/ 32 h 200"/>
                <a:gd name="T98" fmla="*/ 36 w 108"/>
                <a:gd name="T99" fmla="*/ 28 h 200"/>
                <a:gd name="T100" fmla="*/ 34 w 108"/>
                <a:gd name="T101" fmla="*/ 26 h 200"/>
                <a:gd name="T102" fmla="*/ 34 w 108"/>
                <a:gd name="T103" fmla="*/ 20 h 200"/>
                <a:gd name="T104" fmla="*/ 38 w 108"/>
                <a:gd name="T105" fmla="*/ 14 h 200"/>
                <a:gd name="T106" fmla="*/ 40 w 108"/>
                <a:gd name="T107" fmla="*/ 8 h 200"/>
                <a:gd name="T108" fmla="*/ 40 w 108"/>
                <a:gd name="T109" fmla="*/ 4 h 20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08"/>
                <a:gd name="T166" fmla="*/ 0 h 200"/>
                <a:gd name="T167" fmla="*/ 108 w 108"/>
                <a:gd name="T168" fmla="*/ 200 h 20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08" h="200">
                  <a:moveTo>
                    <a:pt x="40" y="2"/>
                  </a:moveTo>
                  <a:lnTo>
                    <a:pt x="38" y="2"/>
                  </a:lnTo>
                  <a:lnTo>
                    <a:pt x="36" y="2"/>
                  </a:lnTo>
                  <a:lnTo>
                    <a:pt x="32" y="0"/>
                  </a:lnTo>
                  <a:lnTo>
                    <a:pt x="28" y="0"/>
                  </a:lnTo>
                  <a:lnTo>
                    <a:pt x="24" y="2"/>
                  </a:lnTo>
                  <a:lnTo>
                    <a:pt x="14" y="16"/>
                  </a:lnTo>
                  <a:lnTo>
                    <a:pt x="14" y="16"/>
                  </a:lnTo>
                  <a:lnTo>
                    <a:pt x="16" y="18"/>
                  </a:lnTo>
                  <a:lnTo>
                    <a:pt x="16" y="22"/>
                  </a:lnTo>
                  <a:lnTo>
                    <a:pt x="16" y="26"/>
                  </a:lnTo>
                  <a:lnTo>
                    <a:pt x="14" y="32"/>
                  </a:lnTo>
                  <a:lnTo>
                    <a:pt x="14" y="32"/>
                  </a:lnTo>
                  <a:lnTo>
                    <a:pt x="10" y="36"/>
                  </a:lnTo>
                  <a:lnTo>
                    <a:pt x="8" y="38"/>
                  </a:lnTo>
                  <a:lnTo>
                    <a:pt x="6" y="44"/>
                  </a:lnTo>
                  <a:lnTo>
                    <a:pt x="4" y="48"/>
                  </a:lnTo>
                  <a:lnTo>
                    <a:pt x="4" y="52"/>
                  </a:lnTo>
                  <a:lnTo>
                    <a:pt x="6" y="56"/>
                  </a:lnTo>
                  <a:lnTo>
                    <a:pt x="14" y="54"/>
                  </a:lnTo>
                  <a:lnTo>
                    <a:pt x="14" y="56"/>
                  </a:lnTo>
                  <a:lnTo>
                    <a:pt x="12" y="58"/>
                  </a:lnTo>
                  <a:lnTo>
                    <a:pt x="12" y="60"/>
                  </a:lnTo>
                  <a:lnTo>
                    <a:pt x="12" y="64"/>
                  </a:lnTo>
                  <a:lnTo>
                    <a:pt x="12" y="66"/>
                  </a:lnTo>
                  <a:lnTo>
                    <a:pt x="14" y="70"/>
                  </a:lnTo>
                  <a:lnTo>
                    <a:pt x="16" y="72"/>
                  </a:lnTo>
                  <a:lnTo>
                    <a:pt x="24" y="76"/>
                  </a:lnTo>
                  <a:lnTo>
                    <a:pt x="24" y="80"/>
                  </a:lnTo>
                  <a:lnTo>
                    <a:pt x="24" y="82"/>
                  </a:lnTo>
                  <a:lnTo>
                    <a:pt x="22" y="84"/>
                  </a:lnTo>
                  <a:lnTo>
                    <a:pt x="22" y="86"/>
                  </a:lnTo>
                  <a:lnTo>
                    <a:pt x="20" y="90"/>
                  </a:lnTo>
                  <a:lnTo>
                    <a:pt x="18" y="94"/>
                  </a:lnTo>
                  <a:lnTo>
                    <a:pt x="18" y="96"/>
                  </a:lnTo>
                  <a:lnTo>
                    <a:pt x="20" y="98"/>
                  </a:lnTo>
                  <a:lnTo>
                    <a:pt x="22" y="100"/>
                  </a:lnTo>
                  <a:lnTo>
                    <a:pt x="32" y="92"/>
                  </a:lnTo>
                  <a:lnTo>
                    <a:pt x="44" y="94"/>
                  </a:lnTo>
                  <a:lnTo>
                    <a:pt x="36" y="102"/>
                  </a:lnTo>
                  <a:lnTo>
                    <a:pt x="34" y="114"/>
                  </a:lnTo>
                  <a:lnTo>
                    <a:pt x="40" y="114"/>
                  </a:lnTo>
                  <a:lnTo>
                    <a:pt x="40" y="128"/>
                  </a:lnTo>
                  <a:lnTo>
                    <a:pt x="22" y="128"/>
                  </a:lnTo>
                  <a:lnTo>
                    <a:pt x="22" y="138"/>
                  </a:lnTo>
                  <a:lnTo>
                    <a:pt x="28" y="140"/>
                  </a:lnTo>
                  <a:lnTo>
                    <a:pt x="20" y="152"/>
                  </a:lnTo>
                  <a:lnTo>
                    <a:pt x="20" y="154"/>
                  </a:lnTo>
                  <a:lnTo>
                    <a:pt x="18" y="154"/>
                  </a:lnTo>
                  <a:lnTo>
                    <a:pt x="18" y="156"/>
                  </a:lnTo>
                  <a:lnTo>
                    <a:pt x="18" y="158"/>
                  </a:lnTo>
                  <a:lnTo>
                    <a:pt x="18" y="160"/>
                  </a:lnTo>
                  <a:lnTo>
                    <a:pt x="20" y="160"/>
                  </a:lnTo>
                  <a:lnTo>
                    <a:pt x="38" y="164"/>
                  </a:lnTo>
                  <a:lnTo>
                    <a:pt x="48" y="160"/>
                  </a:lnTo>
                  <a:lnTo>
                    <a:pt x="52" y="158"/>
                  </a:lnTo>
                  <a:lnTo>
                    <a:pt x="52" y="160"/>
                  </a:lnTo>
                  <a:lnTo>
                    <a:pt x="52" y="162"/>
                  </a:lnTo>
                  <a:lnTo>
                    <a:pt x="48" y="164"/>
                  </a:lnTo>
                  <a:lnTo>
                    <a:pt x="44" y="166"/>
                  </a:lnTo>
                  <a:lnTo>
                    <a:pt x="20" y="176"/>
                  </a:lnTo>
                  <a:lnTo>
                    <a:pt x="0" y="196"/>
                  </a:lnTo>
                  <a:lnTo>
                    <a:pt x="10" y="200"/>
                  </a:lnTo>
                  <a:lnTo>
                    <a:pt x="28" y="190"/>
                  </a:lnTo>
                  <a:lnTo>
                    <a:pt x="36" y="188"/>
                  </a:lnTo>
                  <a:lnTo>
                    <a:pt x="58" y="188"/>
                  </a:lnTo>
                  <a:lnTo>
                    <a:pt x="84" y="182"/>
                  </a:lnTo>
                  <a:lnTo>
                    <a:pt x="108" y="174"/>
                  </a:lnTo>
                  <a:lnTo>
                    <a:pt x="96" y="164"/>
                  </a:lnTo>
                  <a:lnTo>
                    <a:pt x="98" y="164"/>
                  </a:lnTo>
                  <a:lnTo>
                    <a:pt x="100" y="162"/>
                  </a:lnTo>
                  <a:lnTo>
                    <a:pt x="102" y="158"/>
                  </a:lnTo>
                  <a:lnTo>
                    <a:pt x="102" y="154"/>
                  </a:lnTo>
                  <a:lnTo>
                    <a:pt x="102" y="150"/>
                  </a:lnTo>
                  <a:lnTo>
                    <a:pt x="102" y="148"/>
                  </a:lnTo>
                  <a:lnTo>
                    <a:pt x="100" y="146"/>
                  </a:lnTo>
                  <a:lnTo>
                    <a:pt x="98" y="142"/>
                  </a:lnTo>
                  <a:lnTo>
                    <a:pt x="94" y="140"/>
                  </a:lnTo>
                  <a:lnTo>
                    <a:pt x="90" y="138"/>
                  </a:lnTo>
                  <a:lnTo>
                    <a:pt x="88" y="136"/>
                  </a:lnTo>
                  <a:lnTo>
                    <a:pt x="86" y="132"/>
                  </a:lnTo>
                  <a:lnTo>
                    <a:pt x="84" y="120"/>
                  </a:lnTo>
                  <a:lnTo>
                    <a:pt x="78" y="108"/>
                  </a:lnTo>
                  <a:lnTo>
                    <a:pt x="66" y="100"/>
                  </a:lnTo>
                  <a:lnTo>
                    <a:pt x="66" y="94"/>
                  </a:lnTo>
                  <a:lnTo>
                    <a:pt x="64" y="84"/>
                  </a:lnTo>
                  <a:lnTo>
                    <a:pt x="60" y="72"/>
                  </a:lnTo>
                  <a:lnTo>
                    <a:pt x="56" y="68"/>
                  </a:lnTo>
                  <a:lnTo>
                    <a:pt x="48" y="62"/>
                  </a:lnTo>
                  <a:lnTo>
                    <a:pt x="56" y="44"/>
                  </a:lnTo>
                  <a:lnTo>
                    <a:pt x="56" y="44"/>
                  </a:lnTo>
                  <a:lnTo>
                    <a:pt x="56" y="42"/>
                  </a:lnTo>
                  <a:lnTo>
                    <a:pt x="54" y="38"/>
                  </a:lnTo>
                  <a:lnTo>
                    <a:pt x="52" y="36"/>
                  </a:lnTo>
                  <a:lnTo>
                    <a:pt x="52" y="34"/>
                  </a:lnTo>
                  <a:lnTo>
                    <a:pt x="48" y="34"/>
                  </a:lnTo>
                  <a:lnTo>
                    <a:pt x="46" y="32"/>
                  </a:lnTo>
                  <a:lnTo>
                    <a:pt x="44" y="32"/>
                  </a:lnTo>
                  <a:lnTo>
                    <a:pt x="44" y="30"/>
                  </a:lnTo>
                  <a:lnTo>
                    <a:pt x="36" y="28"/>
                  </a:lnTo>
                  <a:lnTo>
                    <a:pt x="34" y="28"/>
                  </a:lnTo>
                  <a:lnTo>
                    <a:pt x="34" y="26"/>
                  </a:lnTo>
                  <a:lnTo>
                    <a:pt x="34" y="22"/>
                  </a:lnTo>
                  <a:lnTo>
                    <a:pt x="34" y="20"/>
                  </a:lnTo>
                  <a:lnTo>
                    <a:pt x="36" y="16"/>
                  </a:lnTo>
                  <a:lnTo>
                    <a:pt x="38" y="14"/>
                  </a:lnTo>
                  <a:lnTo>
                    <a:pt x="40" y="12"/>
                  </a:lnTo>
                  <a:lnTo>
                    <a:pt x="40" y="8"/>
                  </a:lnTo>
                  <a:lnTo>
                    <a:pt x="42" y="6"/>
                  </a:lnTo>
                  <a:lnTo>
                    <a:pt x="40" y="4"/>
                  </a:lnTo>
                  <a:lnTo>
                    <a:pt x="40"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75" name="Freeform 235">
              <a:extLst>
                <a:ext uri="{FF2B5EF4-FFF2-40B4-BE49-F238E27FC236}">
                  <a16:creationId xmlns:a16="http://schemas.microsoft.com/office/drawing/2014/main" id="{41257D5E-6046-437C-95BC-473CB3292289}"/>
                </a:ext>
              </a:extLst>
            </p:cNvPr>
            <p:cNvSpPr>
              <a:spLocks noChangeArrowheads="1"/>
            </p:cNvSpPr>
            <p:nvPr/>
          </p:nvSpPr>
          <p:spPr bwMode="auto">
            <a:xfrm>
              <a:off x="140" y="876"/>
              <a:ext cx="36" cy="32"/>
            </a:xfrm>
            <a:custGeom>
              <a:avLst/>
              <a:gdLst>
                <a:gd name="T0" fmla="*/ 16 w 36"/>
                <a:gd name="T1" fmla="*/ 0 h 32"/>
                <a:gd name="T2" fmla="*/ 16 w 36"/>
                <a:gd name="T3" fmla="*/ 0 h 32"/>
                <a:gd name="T4" fmla="*/ 18 w 36"/>
                <a:gd name="T5" fmla="*/ 0 h 32"/>
                <a:gd name="T6" fmla="*/ 20 w 36"/>
                <a:gd name="T7" fmla="*/ 0 h 32"/>
                <a:gd name="T8" fmla="*/ 24 w 36"/>
                <a:gd name="T9" fmla="*/ 0 h 32"/>
                <a:gd name="T10" fmla="*/ 28 w 36"/>
                <a:gd name="T11" fmla="*/ 0 h 32"/>
                <a:gd name="T12" fmla="*/ 30 w 36"/>
                <a:gd name="T13" fmla="*/ 2 h 32"/>
                <a:gd name="T14" fmla="*/ 32 w 36"/>
                <a:gd name="T15" fmla="*/ 6 h 32"/>
                <a:gd name="T16" fmla="*/ 32 w 36"/>
                <a:gd name="T17" fmla="*/ 6 h 32"/>
                <a:gd name="T18" fmla="*/ 34 w 36"/>
                <a:gd name="T19" fmla="*/ 8 h 32"/>
                <a:gd name="T20" fmla="*/ 36 w 36"/>
                <a:gd name="T21" fmla="*/ 12 h 32"/>
                <a:gd name="T22" fmla="*/ 36 w 36"/>
                <a:gd name="T23" fmla="*/ 16 h 32"/>
                <a:gd name="T24" fmla="*/ 36 w 36"/>
                <a:gd name="T25" fmla="*/ 22 h 32"/>
                <a:gd name="T26" fmla="*/ 32 w 36"/>
                <a:gd name="T27" fmla="*/ 28 h 32"/>
                <a:gd name="T28" fmla="*/ 32 w 36"/>
                <a:gd name="T29" fmla="*/ 28 h 32"/>
                <a:gd name="T30" fmla="*/ 30 w 36"/>
                <a:gd name="T31" fmla="*/ 30 h 32"/>
                <a:gd name="T32" fmla="*/ 28 w 36"/>
                <a:gd name="T33" fmla="*/ 32 h 32"/>
                <a:gd name="T34" fmla="*/ 26 w 36"/>
                <a:gd name="T35" fmla="*/ 30 h 32"/>
                <a:gd name="T36" fmla="*/ 24 w 36"/>
                <a:gd name="T37" fmla="*/ 30 h 32"/>
                <a:gd name="T38" fmla="*/ 20 w 36"/>
                <a:gd name="T39" fmla="*/ 30 h 32"/>
                <a:gd name="T40" fmla="*/ 18 w 36"/>
                <a:gd name="T41" fmla="*/ 28 h 32"/>
                <a:gd name="T42" fmla="*/ 16 w 36"/>
                <a:gd name="T43" fmla="*/ 26 h 32"/>
                <a:gd name="T44" fmla="*/ 16 w 36"/>
                <a:gd name="T45" fmla="*/ 24 h 32"/>
                <a:gd name="T46" fmla="*/ 16 w 36"/>
                <a:gd name="T47" fmla="*/ 20 h 32"/>
                <a:gd name="T48" fmla="*/ 14 w 36"/>
                <a:gd name="T49" fmla="*/ 18 h 32"/>
                <a:gd name="T50" fmla="*/ 14 w 36"/>
                <a:gd name="T51" fmla="*/ 18 h 32"/>
                <a:gd name="T52" fmla="*/ 14 w 36"/>
                <a:gd name="T53" fmla="*/ 18 h 32"/>
                <a:gd name="T54" fmla="*/ 12 w 36"/>
                <a:gd name="T55" fmla="*/ 20 h 32"/>
                <a:gd name="T56" fmla="*/ 10 w 36"/>
                <a:gd name="T57" fmla="*/ 22 h 32"/>
                <a:gd name="T58" fmla="*/ 8 w 36"/>
                <a:gd name="T59" fmla="*/ 22 h 32"/>
                <a:gd name="T60" fmla="*/ 6 w 36"/>
                <a:gd name="T61" fmla="*/ 20 h 32"/>
                <a:gd name="T62" fmla="*/ 4 w 36"/>
                <a:gd name="T63" fmla="*/ 18 h 32"/>
                <a:gd name="T64" fmla="*/ 2 w 36"/>
                <a:gd name="T65" fmla="*/ 18 h 32"/>
                <a:gd name="T66" fmla="*/ 0 w 36"/>
                <a:gd name="T67" fmla="*/ 14 h 32"/>
                <a:gd name="T68" fmla="*/ 0 w 36"/>
                <a:gd name="T69" fmla="*/ 12 h 32"/>
                <a:gd name="T70" fmla="*/ 2 w 36"/>
                <a:gd name="T71" fmla="*/ 8 h 32"/>
                <a:gd name="T72" fmla="*/ 16 w 36"/>
                <a:gd name="T73" fmla="*/ 0 h 3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6"/>
                <a:gd name="T112" fmla="*/ 0 h 32"/>
                <a:gd name="T113" fmla="*/ 36 w 36"/>
                <a:gd name="T114" fmla="*/ 32 h 3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6" h="32">
                  <a:moveTo>
                    <a:pt x="16" y="0"/>
                  </a:moveTo>
                  <a:lnTo>
                    <a:pt x="16" y="0"/>
                  </a:lnTo>
                  <a:lnTo>
                    <a:pt x="18" y="0"/>
                  </a:lnTo>
                  <a:lnTo>
                    <a:pt x="20" y="0"/>
                  </a:lnTo>
                  <a:lnTo>
                    <a:pt x="24" y="0"/>
                  </a:lnTo>
                  <a:lnTo>
                    <a:pt x="28" y="0"/>
                  </a:lnTo>
                  <a:lnTo>
                    <a:pt x="30" y="2"/>
                  </a:lnTo>
                  <a:lnTo>
                    <a:pt x="32" y="6"/>
                  </a:lnTo>
                  <a:lnTo>
                    <a:pt x="32" y="6"/>
                  </a:lnTo>
                  <a:lnTo>
                    <a:pt x="34" y="8"/>
                  </a:lnTo>
                  <a:lnTo>
                    <a:pt x="36" y="12"/>
                  </a:lnTo>
                  <a:lnTo>
                    <a:pt x="36" y="16"/>
                  </a:lnTo>
                  <a:lnTo>
                    <a:pt x="36" y="22"/>
                  </a:lnTo>
                  <a:lnTo>
                    <a:pt x="32" y="28"/>
                  </a:lnTo>
                  <a:lnTo>
                    <a:pt x="32" y="28"/>
                  </a:lnTo>
                  <a:lnTo>
                    <a:pt x="30" y="30"/>
                  </a:lnTo>
                  <a:lnTo>
                    <a:pt x="28" y="32"/>
                  </a:lnTo>
                  <a:lnTo>
                    <a:pt x="26" y="30"/>
                  </a:lnTo>
                  <a:lnTo>
                    <a:pt x="24" y="30"/>
                  </a:lnTo>
                  <a:lnTo>
                    <a:pt x="20" y="30"/>
                  </a:lnTo>
                  <a:lnTo>
                    <a:pt x="18" y="28"/>
                  </a:lnTo>
                  <a:lnTo>
                    <a:pt x="16" y="26"/>
                  </a:lnTo>
                  <a:lnTo>
                    <a:pt x="16" y="24"/>
                  </a:lnTo>
                  <a:lnTo>
                    <a:pt x="16" y="20"/>
                  </a:lnTo>
                  <a:lnTo>
                    <a:pt x="14" y="18"/>
                  </a:lnTo>
                  <a:lnTo>
                    <a:pt x="14" y="18"/>
                  </a:lnTo>
                  <a:lnTo>
                    <a:pt x="14" y="18"/>
                  </a:lnTo>
                  <a:lnTo>
                    <a:pt x="12" y="20"/>
                  </a:lnTo>
                  <a:lnTo>
                    <a:pt x="10" y="22"/>
                  </a:lnTo>
                  <a:lnTo>
                    <a:pt x="8" y="22"/>
                  </a:lnTo>
                  <a:lnTo>
                    <a:pt x="6" y="20"/>
                  </a:lnTo>
                  <a:lnTo>
                    <a:pt x="4" y="18"/>
                  </a:lnTo>
                  <a:lnTo>
                    <a:pt x="2" y="18"/>
                  </a:lnTo>
                  <a:lnTo>
                    <a:pt x="0" y="14"/>
                  </a:lnTo>
                  <a:lnTo>
                    <a:pt x="0" y="12"/>
                  </a:lnTo>
                  <a:lnTo>
                    <a:pt x="2" y="8"/>
                  </a:lnTo>
                  <a:lnTo>
                    <a:pt x="16"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76" name="Freeform 236">
              <a:extLst>
                <a:ext uri="{FF2B5EF4-FFF2-40B4-BE49-F238E27FC236}">
                  <a16:creationId xmlns:a16="http://schemas.microsoft.com/office/drawing/2014/main" id="{7448F887-CED6-4D9C-BE1E-3F474DC2EF37}"/>
                </a:ext>
              </a:extLst>
            </p:cNvPr>
            <p:cNvSpPr>
              <a:spLocks noChangeArrowheads="1"/>
            </p:cNvSpPr>
            <p:nvPr/>
          </p:nvSpPr>
          <p:spPr bwMode="auto">
            <a:xfrm>
              <a:off x="344" y="824"/>
              <a:ext cx="36" cy="62"/>
            </a:xfrm>
            <a:custGeom>
              <a:avLst/>
              <a:gdLst>
                <a:gd name="T0" fmla="*/ 30 w 36"/>
                <a:gd name="T1" fmla="*/ 58 h 62"/>
                <a:gd name="T2" fmla="*/ 30 w 36"/>
                <a:gd name="T3" fmla="*/ 46 h 62"/>
                <a:gd name="T4" fmla="*/ 30 w 36"/>
                <a:gd name="T5" fmla="*/ 44 h 62"/>
                <a:gd name="T6" fmla="*/ 30 w 36"/>
                <a:gd name="T7" fmla="*/ 42 h 62"/>
                <a:gd name="T8" fmla="*/ 28 w 36"/>
                <a:gd name="T9" fmla="*/ 38 h 62"/>
                <a:gd name="T10" fmla="*/ 30 w 36"/>
                <a:gd name="T11" fmla="*/ 36 h 62"/>
                <a:gd name="T12" fmla="*/ 30 w 36"/>
                <a:gd name="T13" fmla="*/ 32 h 62"/>
                <a:gd name="T14" fmla="*/ 32 w 36"/>
                <a:gd name="T15" fmla="*/ 30 h 62"/>
                <a:gd name="T16" fmla="*/ 36 w 36"/>
                <a:gd name="T17" fmla="*/ 28 h 62"/>
                <a:gd name="T18" fmla="*/ 36 w 36"/>
                <a:gd name="T19" fmla="*/ 28 h 62"/>
                <a:gd name="T20" fmla="*/ 36 w 36"/>
                <a:gd name="T21" fmla="*/ 24 h 62"/>
                <a:gd name="T22" fmla="*/ 34 w 36"/>
                <a:gd name="T23" fmla="*/ 22 h 62"/>
                <a:gd name="T24" fmla="*/ 34 w 36"/>
                <a:gd name="T25" fmla="*/ 18 h 62"/>
                <a:gd name="T26" fmla="*/ 32 w 36"/>
                <a:gd name="T27" fmla="*/ 16 h 62"/>
                <a:gd name="T28" fmla="*/ 32 w 36"/>
                <a:gd name="T29" fmla="*/ 16 h 62"/>
                <a:gd name="T30" fmla="*/ 30 w 36"/>
                <a:gd name="T31" fmla="*/ 12 h 62"/>
                <a:gd name="T32" fmla="*/ 30 w 36"/>
                <a:gd name="T33" fmla="*/ 8 h 62"/>
                <a:gd name="T34" fmla="*/ 30 w 36"/>
                <a:gd name="T35" fmla="*/ 4 h 62"/>
                <a:gd name="T36" fmla="*/ 28 w 36"/>
                <a:gd name="T37" fmla="*/ 0 h 62"/>
                <a:gd name="T38" fmla="*/ 28 w 36"/>
                <a:gd name="T39" fmla="*/ 0 h 62"/>
                <a:gd name="T40" fmla="*/ 24 w 36"/>
                <a:gd name="T41" fmla="*/ 0 h 62"/>
                <a:gd name="T42" fmla="*/ 2 w 36"/>
                <a:gd name="T43" fmla="*/ 20 h 62"/>
                <a:gd name="T44" fmla="*/ 2 w 36"/>
                <a:gd name="T45" fmla="*/ 22 h 62"/>
                <a:gd name="T46" fmla="*/ 0 w 36"/>
                <a:gd name="T47" fmla="*/ 26 h 62"/>
                <a:gd name="T48" fmla="*/ 0 w 36"/>
                <a:gd name="T49" fmla="*/ 32 h 62"/>
                <a:gd name="T50" fmla="*/ 0 w 36"/>
                <a:gd name="T51" fmla="*/ 36 h 62"/>
                <a:gd name="T52" fmla="*/ 2 w 36"/>
                <a:gd name="T53" fmla="*/ 40 h 62"/>
                <a:gd name="T54" fmla="*/ 2 w 36"/>
                <a:gd name="T55" fmla="*/ 44 h 62"/>
                <a:gd name="T56" fmla="*/ 2 w 36"/>
                <a:gd name="T57" fmla="*/ 46 h 62"/>
                <a:gd name="T58" fmla="*/ 10 w 36"/>
                <a:gd name="T59" fmla="*/ 54 h 62"/>
                <a:gd name="T60" fmla="*/ 10 w 36"/>
                <a:gd name="T61" fmla="*/ 62 h 62"/>
                <a:gd name="T62" fmla="*/ 30 w 36"/>
                <a:gd name="T63" fmla="*/ 58 h 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6"/>
                <a:gd name="T97" fmla="*/ 0 h 62"/>
                <a:gd name="T98" fmla="*/ 36 w 36"/>
                <a:gd name="T99" fmla="*/ 62 h 6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6" h="62">
                  <a:moveTo>
                    <a:pt x="30" y="58"/>
                  </a:moveTo>
                  <a:lnTo>
                    <a:pt x="30" y="46"/>
                  </a:lnTo>
                  <a:lnTo>
                    <a:pt x="30" y="44"/>
                  </a:lnTo>
                  <a:lnTo>
                    <a:pt x="30" y="42"/>
                  </a:lnTo>
                  <a:lnTo>
                    <a:pt x="28" y="38"/>
                  </a:lnTo>
                  <a:lnTo>
                    <a:pt x="30" y="36"/>
                  </a:lnTo>
                  <a:lnTo>
                    <a:pt x="30" y="32"/>
                  </a:lnTo>
                  <a:lnTo>
                    <a:pt x="32" y="30"/>
                  </a:lnTo>
                  <a:lnTo>
                    <a:pt x="36" y="28"/>
                  </a:lnTo>
                  <a:lnTo>
                    <a:pt x="36" y="28"/>
                  </a:lnTo>
                  <a:lnTo>
                    <a:pt x="36" y="24"/>
                  </a:lnTo>
                  <a:lnTo>
                    <a:pt x="34" y="22"/>
                  </a:lnTo>
                  <a:lnTo>
                    <a:pt x="34" y="18"/>
                  </a:lnTo>
                  <a:lnTo>
                    <a:pt x="32" y="16"/>
                  </a:lnTo>
                  <a:lnTo>
                    <a:pt x="32" y="16"/>
                  </a:lnTo>
                  <a:lnTo>
                    <a:pt x="30" y="12"/>
                  </a:lnTo>
                  <a:lnTo>
                    <a:pt x="30" y="8"/>
                  </a:lnTo>
                  <a:lnTo>
                    <a:pt x="30" y="4"/>
                  </a:lnTo>
                  <a:lnTo>
                    <a:pt x="28" y="0"/>
                  </a:lnTo>
                  <a:lnTo>
                    <a:pt x="28" y="0"/>
                  </a:lnTo>
                  <a:lnTo>
                    <a:pt x="24" y="0"/>
                  </a:lnTo>
                  <a:lnTo>
                    <a:pt x="2" y="20"/>
                  </a:lnTo>
                  <a:lnTo>
                    <a:pt x="2" y="22"/>
                  </a:lnTo>
                  <a:lnTo>
                    <a:pt x="0" y="26"/>
                  </a:lnTo>
                  <a:lnTo>
                    <a:pt x="0" y="32"/>
                  </a:lnTo>
                  <a:lnTo>
                    <a:pt x="0" y="36"/>
                  </a:lnTo>
                  <a:lnTo>
                    <a:pt x="2" y="40"/>
                  </a:lnTo>
                  <a:lnTo>
                    <a:pt x="2" y="44"/>
                  </a:lnTo>
                  <a:lnTo>
                    <a:pt x="2" y="46"/>
                  </a:lnTo>
                  <a:lnTo>
                    <a:pt x="10" y="54"/>
                  </a:lnTo>
                  <a:lnTo>
                    <a:pt x="10" y="62"/>
                  </a:lnTo>
                  <a:lnTo>
                    <a:pt x="30" y="5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77" name="Freeform 237">
              <a:extLst>
                <a:ext uri="{FF2B5EF4-FFF2-40B4-BE49-F238E27FC236}">
                  <a16:creationId xmlns:a16="http://schemas.microsoft.com/office/drawing/2014/main" id="{4AF9D42B-9F63-489D-A29F-43D51B60C7B8}"/>
                </a:ext>
              </a:extLst>
            </p:cNvPr>
            <p:cNvSpPr>
              <a:spLocks noChangeArrowheads="1"/>
            </p:cNvSpPr>
            <p:nvPr/>
          </p:nvSpPr>
          <p:spPr bwMode="auto">
            <a:xfrm>
              <a:off x="394" y="486"/>
              <a:ext cx="168" cy="390"/>
            </a:xfrm>
            <a:custGeom>
              <a:avLst/>
              <a:gdLst>
                <a:gd name="T0" fmla="*/ 0 w 168"/>
                <a:gd name="T1" fmla="*/ 286 h 390"/>
                <a:gd name="T2" fmla="*/ 0 w 168"/>
                <a:gd name="T3" fmla="*/ 300 h 390"/>
                <a:gd name="T4" fmla="*/ 0 w 168"/>
                <a:gd name="T5" fmla="*/ 312 h 390"/>
                <a:gd name="T6" fmla="*/ 0 w 168"/>
                <a:gd name="T7" fmla="*/ 322 h 390"/>
                <a:gd name="T8" fmla="*/ 16 w 168"/>
                <a:gd name="T9" fmla="*/ 388 h 390"/>
                <a:gd name="T10" fmla="*/ 38 w 168"/>
                <a:gd name="T11" fmla="*/ 382 h 390"/>
                <a:gd name="T12" fmla="*/ 50 w 168"/>
                <a:gd name="T13" fmla="*/ 372 h 390"/>
                <a:gd name="T14" fmla="*/ 60 w 168"/>
                <a:gd name="T15" fmla="*/ 360 h 390"/>
                <a:gd name="T16" fmla="*/ 66 w 168"/>
                <a:gd name="T17" fmla="*/ 328 h 390"/>
                <a:gd name="T18" fmla="*/ 88 w 168"/>
                <a:gd name="T19" fmla="*/ 296 h 390"/>
                <a:gd name="T20" fmla="*/ 94 w 168"/>
                <a:gd name="T21" fmla="*/ 282 h 390"/>
                <a:gd name="T22" fmla="*/ 92 w 168"/>
                <a:gd name="T23" fmla="*/ 272 h 390"/>
                <a:gd name="T24" fmla="*/ 82 w 168"/>
                <a:gd name="T25" fmla="*/ 264 h 390"/>
                <a:gd name="T26" fmla="*/ 76 w 168"/>
                <a:gd name="T27" fmla="*/ 262 h 390"/>
                <a:gd name="T28" fmla="*/ 78 w 168"/>
                <a:gd name="T29" fmla="*/ 230 h 390"/>
                <a:gd name="T30" fmla="*/ 78 w 168"/>
                <a:gd name="T31" fmla="*/ 232 h 390"/>
                <a:gd name="T32" fmla="*/ 80 w 168"/>
                <a:gd name="T33" fmla="*/ 218 h 390"/>
                <a:gd name="T34" fmla="*/ 86 w 168"/>
                <a:gd name="T35" fmla="*/ 204 h 390"/>
                <a:gd name="T36" fmla="*/ 94 w 168"/>
                <a:gd name="T37" fmla="*/ 194 h 390"/>
                <a:gd name="T38" fmla="*/ 106 w 168"/>
                <a:gd name="T39" fmla="*/ 184 h 390"/>
                <a:gd name="T40" fmla="*/ 116 w 168"/>
                <a:gd name="T41" fmla="*/ 176 h 390"/>
                <a:gd name="T42" fmla="*/ 122 w 168"/>
                <a:gd name="T43" fmla="*/ 158 h 390"/>
                <a:gd name="T44" fmla="*/ 122 w 168"/>
                <a:gd name="T45" fmla="*/ 140 h 390"/>
                <a:gd name="T46" fmla="*/ 156 w 168"/>
                <a:gd name="T47" fmla="*/ 118 h 390"/>
                <a:gd name="T48" fmla="*/ 168 w 168"/>
                <a:gd name="T49" fmla="*/ 118 h 390"/>
                <a:gd name="T50" fmla="*/ 162 w 168"/>
                <a:gd name="T51" fmla="*/ 106 h 390"/>
                <a:gd name="T52" fmla="*/ 152 w 168"/>
                <a:gd name="T53" fmla="*/ 80 h 390"/>
                <a:gd name="T54" fmla="*/ 152 w 168"/>
                <a:gd name="T55" fmla="*/ 72 h 390"/>
                <a:gd name="T56" fmla="*/ 156 w 168"/>
                <a:gd name="T57" fmla="*/ 68 h 390"/>
                <a:gd name="T58" fmla="*/ 156 w 168"/>
                <a:gd name="T59" fmla="*/ 56 h 390"/>
                <a:gd name="T60" fmla="*/ 140 w 168"/>
                <a:gd name="T61" fmla="*/ 38 h 390"/>
                <a:gd name="T62" fmla="*/ 130 w 168"/>
                <a:gd name="T63" fmla="*/ 24 h 390"/>
                <a:gd name="T64" fmla="*/ 122 w 168"/>
                <a:gd name="T65" fmla="*/ 20 h 390"/>
                <a:gd name="T66" fmla="*/ 114 w 168"/>
                <a:gd name="T67" fmla="*/ 4 h 390"/>
                <a:gd name="T68" fmla="*/ 102 w 168"/>
                <a:gd name="T69" fmla="*/ 14 h 390"/>
                <a:gd name="T70" fmla="*/ 92 w 168"/>
                <a:gd name="T71" fmla="*/ 24 h 390"/>
                <a:gd name="T72" fmla="*/ 86 w 168"/>
                <a:gd name="T73" fmla="*/ 32 h 390"/>
                <a:gd name="T74" fmla="*/ 80 w 168"/>
                <a:gd name="T75" fmla="*/ 44 h 390"/>
                <a:gd name="T76" fmla="*/ 76 w 168"/>
                <a:gd name="T77" fmla="*/ 56 h 390"/>
                <a:gd name="T78" fmla="*/ 70 w 168"/>
                <a:gd name="T79" fmla="*/ 82 h 390"/>
                <a:gd name="T80" fmla="*/ 64 w 168"/>
                <a:gd name="T81" fmla="*/ 92 h 390"/>
                <a:gd name="T82" fmla="*/ 54 w 168"/>
                <a:gd name="T83" fmla="*/ 104 h 390"/>
                <a:gd name="T84" fmla="*/ 46 w 168"/>
                <a:gd name="T85" fmla="*/ 122 h 390"/>
                <a:gd name="T86" fmla="*/ 12 w 168"/>
                <a:gd name="T87" fmla="*/ 178 h 390"/>
                <a:gd name="T88" fmla="*/ 14 w 168"/>
                <a:gd name="T89" fmla="*/ 260 h 390"/>
                <a:gd name="T90" fmla="*/ 14 w 168"/>
                <a:gd name="T91" fmla="*/ 266 h 390"/>
                <a:gd name="T92" fmla="*/ 8 w 168"/>
                <a:gd name="T93" fmla="*/ 278 h 39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8"/>
                <a:gd name="T142" fmla="*/ 0 h 390"/>
                <a:gd name="T143" fmla="*/ 168 w 168"/>
                <a:gd name="T144" fmla="*/ 390 h 39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8" h="390">
                  <a:moveTo>
                    <a:pt x="0" y="280"/>
                  </a:moveTo>
                  <a:lnTo>
                    <a:pt x="0" y="282"/>
                  </a:lnTo>
                  <a:lnTo>
                    <a:pt x="0" y="286"/>
                  </a:lnTo>
                  <a:lnTo>
                    <a:pt x="0" y="292"/>
                  </a:lnTo>
                  <a:lnTo>
                    <a:pt x="0" y="296"/>
                  </a:lnTo>
                  <a:lnTo>
                    <a:pt x="0" y="300"/>
                  </a:lnTo>
                  <a:lnTo>
                    <a:pt x="0" y="302"/>
                  </a:lnTo>
                  <a:lnTo>
                    <a:pt x="0" y="308"/>
                  </a:lnTo>
                  <a:lnTo>
                    <a:pt x="0" y="312"/>
                  </a:lnTo>
                  <a:lnTo>
                    <a:pt x="0" y="318"/>
                  </a:lnTo>
                  <a:lnTo>
                    <a:pt x="0" y="322"/>
                  </a:lnTo>
                  <a:lnTo>
                    <a:pt x="0" y="322"/>
                  </a:lnTo>
                  <a:lnTo>
                    <a:pt x="0" y="350"/>
                  </a:lnTo>
                  <a:lnTo>
                    <a:pt x="12" y="368"/>
                  </a:lnTo>
                  <a:lnTo>
                    <a:pt x="16" y="388"/>
                  </a:lnTo>
                  <a:lnTo>
                    <a:pt x="24" y="390"/>
                  </a:lnTo>
                  <a:lnTo>
                    <a:pt x="36" y="386"/>
                  </a:lnTo>
                  <a:lnTo>
                    <a:pt x="38" y="382"/>
                  </a:lnTo>
                  <a:lnTo>
                    <a:pt x="42" y="378"/>
                  </a:lnTo>
                  <a:lnTo>
                    <a:pt x="46" y="374"/>
                  </a:lnTo>
                  <a:lnTo>
                    <a:pt x="50" y="372"/>
                  </a:lnTo>
                  <a:lnTo>
                    <a:pt x="54" y="372"/>
                  </a:lnTo>
                  <a:lnTo>
                    <a:pt x="54" y="370"/>
                  </a:lnTo>
                  <a:lnTo>
                    <a:pt x="60" y="360"/>
                  </a:lnTo>
                  <a:lnTo>
                    <a:pt x="64" y="346"/>
                  </a:lnTo>
                  <a:lnTo>
                    <a:pt x="66" y="334"/>
                  </a:lnTo>
                  <a:lnTo>
                    <a:pt x="66" y="328"/>
                  </a:lnTo>
                  <a:lnTo>
                    <a:pt x="66" y="320"/>
                  </a:lnTo>
                  <a:lnTo>
                    <a:pt x="84" y="300"/>
                  </a:lnTo>
                  <a:lnTo>
                    <a:pt x="88" y="296"/>
                  </a:lnTo>
                  <a:lnTo>
                    <a:pt x="92" y="290"/>
                  </a:lnTo>
                  <a:lnTo>
                    <a:pt x="92" y="286"/>
                  </a:lnTo>
                  <a:lnTo>
                    <a:pt x="94" y="282"/>
                  </a:lnTo>
                  <a:lnTo>
                    <a:pt x="94" y="278"/>
                  </a:lnTo>
                  <a:lnTo>
                    <a:pt x="92" y="278"/>
                  </a:lnTo>
                  <a:lnTo>
                    <a:pt x="92" y="272"/>
                  </a:lnTo>
                  <a:lnTo>
                    <a:pt x="90" y="268"/>
                  </a:lnTo>
                  <a:lnTo>
                    <a:pt x="86" y="266"/>
                  </a:lnTo>
                  <a:lnTo>
                    <a:pt x="82" y="264"/>
                  </a:lnTo>
                  <a:lnTo>
                    <a:pt x="80" y="264"/>
                  </a:lnTo>
                  <a:lnTo>
                    <a:pt x="78" y="262"/>
                  </a:lnTo>
                  <a:lnTo>
                    <a:pt x="76" y="262"/>
                  </a:lnTo>
                  <a:lnTo>
                    <a:pt x="78" y="228"/>
                  </a:lnTo>
                  <a:lnTo>
                    <a:pt x="78" y="230"/>
                  </a:lnTo>
                  <a:lnTo>
                    <a:pt x="78" y="230"/>
                  </a:lnTo>
                  <a:lnTo>
                    <a:pt x="78" y="232"/>
                  </a:lnTo>
                  <a:lnTo>
                    <a:pt x="78" y="232"/>
                  </a:lnTo>
                  <a:lnTo>
                    <a:pt x="78" y="232"/>
                  </a:lnTo>
                  <a:lnTo>
                    <a:pt x="78" y="230"/>
                  </a:lnTo>
                  <a:lnTo>
                    <a:pt x="80" y="226"/>
                  </a:lnTo>
                  <a:lnTo>
                    <a:pt x="80" y="218"/>
                  </a:lnTo>
                  <a:lnTo>
                    <a:pt x="82" y="212"/>
                  </a:lnTo>
                  <a:lnTo>
                    <a:pt x="84" y="208"/>
                  </a:lnTo>
                  <a:lnTo>
                    <a:pt x="86" y="204"/>
                  </a:lnTo>
                  <a:lnTo>
                    <a:pt x="88" y="200"/>
                  </a:lnTo>
                  <a:lnTo>
                    <a:pt x="90" y="196"/>
                  </a:lnTo>
                  <a:lnTo>
                    <a:pt x="94" y="194"/>
                  </a:lnTo>
                  <a:lnTo>
                    <a:pt x="98" y="190"/>
                  </a:lnTo>
                  <a:lnTo>
                    <a:pt x="104" y="188"/>
                  </a:lnTo>
                  <a:lnTo>
                    <a:pt x="106" y="184"/>
                  </a:lnTo>
                  <a:lnTo>
                    <a:pt x="110" y="184"/>
                  </a:lnTo>
                  <a:lnTo>
                    <a:pt x="110" y="182"/>
                  </a:lnTo>
                  <a:lnTo>
                    <a:pt x="116" y="176"/>
                  </a:lnTo>
                  <a:lnTo>
                    <a:pt x="120" y="170"/>
                  </a:lnTo>
                  <a:lnTo>
                    <a:pt x="122" y="164"/>
                  </a:lnTo>
                  <a:lnTo>
                    <a:pt x="122" y="158"/>
                  </a:lnTo>
                  <a:lnTo>
                    <a:pt x="122" y="156"/>
                  </a:lnTo>
                  <a:lnTo>
                    <a:pt x="122" y="154"/>
                  </a:lnTo>
                  <a:lnTo>
                    <a:pt x="122" y="140"/>
                  </a:lnTo>
                  <a:lnTo>
                    <a:pt x="134" y="130"/>
                  </a:lnTo>
                  <a:lnTo>
                    <a:pt x="144" y="120"/>
                  </a:lnTo>
                  <a:lnTo>
                    <a:pt x="156" y="118"/>
                  </a:lnTo>
                  <a:lnTo>
                    <a:pt x="166" y="120"/>
                  </a:lnTo>
                  <a:lnTo>
                    <a:pt x="166" y="120"/>
                  </a:lnTo>
                  <a:lnTo>
                    <a:pt x="168" y="118"/>
                  </a:lnTo>
                  <a:lnTo>
                    <a:pt x="168" y="116"/>
                  </a:lnTo>
                  <a:lnTo>
                    <a:pt x="166" y="114"/>
                  </a:lnTo>
                  <a:lnTo>
                    <a:pt x="162" y="106"/>
                  </a:lnTo>
                  <a:lnTo>
                    <a:pt x="158" y="96"/>
                  </a:lnTo>
                  <a:lnTo>
                    <a:pt x="154" y="86"/>
                  </a:lnTo>
                  <a:lnTo>
                    <a:pt x="152" y="80"/>
                  </a:lnTo>
                  <a:lnTo>
                    <a:pt x="152" y="78"/>
                  </a:lnTo>
                  <a:lnTo>
                    <a:pt x="152" y="76"/>
                  </a:lnTo>
                  <a:lnTo>
                    <a:pt x="152" y="72"/>
                  </a:lnTo>
                  <a:lnTo>
                    <a:pt x="152" y="72"/>
                  </a:lnTo>
                  <a:lnTo>
                    <a:pt x="154" y="70"/>
                  </a:lnTo>
                  <a:lnTo>
                    <a:pt x="156" y="68"/>
                  </a:lnTo>
                  <a:lnTo>
                    <a:pt x="158" y="64"/>
                  </a:lnTo>
                  <a:lnTo>
                    <a:pt x="158" y="60"/>
                  </a:lnTo>
                  <a:lnTo>
                    <a:pt x="156" y="56"/>
                  </a:lnTo>
                  <a:lnTo>
                    <a:pt x="152" y="50"/>
                  </a:lnTo>
                  <a:lnTo>
                    <a:pt x="142" y="42"/>
                  </a:lnTo>
                  <a:lnTo>
                    <a:pt x="140" y="38"/>
                  </a:lnTo>
                  <a:lnTo>
                    <a:pt x="136" y="32"/>
                  </a:lnTo>
                  <a:lnTo>
                    <a:pt x="132" y="28"/>
                  </a:lnTo>
                  <a:lnTo>
                    <a:pt x="130" y="24"/>
                  </a:lnTo>
                  <a:lnTo>
                    <a:pt x="126" y="22"/>
                  </a:lnTo>
                  <a:lnTo>
                    <a:pt x="124" y="20"/>
                  </a:lnTo>
                  <a:lnTo>
                    <a:pt x="122" y="20"/>
                  </a:lnTo>
                  <a:lnTo>
                    <a:pt x="118" y="0"/>
                  </a:lnTo>
                  <a:lnTo>
                    <a:pt x="116" y="2"/>
                  </a:lnTo>
                  <a:lnTo>
                    <a:pt x="114" y="4"/>
                  </a:lnTo>
                  <a:lnTo>
                    <a:pt x="110" y="6"/>
                  </a:lnTo>
                  <a:lnTo>
                    <a:pt x="106" y="10"/>
                  </a:lnTo>
                  <a:lnTo>
                    <a:pt x="102" y="14"/>
                  </a:lnTo>
                  <a:lnTo>
                    <a:pt x="98" y="18"/>
                  </a:lnTo>
                  <a:lnTo>
                    <a:pt x="94" y="22"/>
                  </a:lnTo>
                  <a:lnTo>
                    <a:pt x="92" y="24"/>
                  </a:lnTo>
                  <a:lnTo>
                    <a:pt x="90" y="26"/>
                  </a:lnTo>
                  <a:lnTo>
                    <a:pt x="88" y="28"/>
                  </a:lnTo>
                  <a:lnTo>
                    <a:pt x="86" y="32"/>
                  </a:lnTo>
                  <a:lnTo>
                    <a:pt x="84" y="36"/>
                  </a:lnTo>
                  <a:lnTo>
                    <a:pt x="82" y="40"/>
                  </a:lnTo>
                  <a:lnTo>
                    <a:pt x="80" y="44"/>
                  </a:lnTo>
                  <a:lnTo>
                    <a:pt x="78" y="48"/>
                  </a:lnTo>
                  <a:lnTo>
                    <a:pt x="78" y="52"/>
                  </a:lnTo>
                  <a:lnTo>
                    <a:pt x="76" y="56"/>
                  </a:lnTo>
                  <a:lnTo>
                    <a:pt x="72" y="60"/>
                  </a:lnTo>
                  <a:lnTo>
                    <a:pt x="72" y="82"/>
                  </a:lnTo>
                  <a:lnTo>
                    <a:pt x="70" y="82"/>
                  </a:lnTo>
                  <a:lnTo>
                    <a:pt x="70" y="84"/>
                  </a:lnTo>
                  <a:lnTo>
                    <a:pt x="66" y="88"/>
                  </a:lnTo>
                  <a:lnTo>
                    <a:pt x="64" y="92"/>
                  </a:lnTo>
                  <a:lnTo>
                    <a:pt x="60" y="96"/>
                  </a:lnTo>
                  <a:lnTo>
                    <a:pt x="56" y="100"/>
                  </a:lnTo>
                  <a:lnTo>
                    <a:pt x="54" y="104"/>
                  </a:lnTo>
                  <a:lnTo>
                    <a:pt x="50" y="106"/>
                  </a:lnTo>
                  <a:lnTo>
                    <a:pt x="48" y="106"/>
                  </a:lnTo>
                  <a:lnTo>
                    <a:pt x="46" y="122"/>
                  </a:lnTo>
                  <a:lnTo>
                    <a:pt x="36" y="140"/>
                  </a:lnTo>
                  <a:lnTo>
                    <a:pt x="34" y="164"/>
                  </a:lnTo>
                  <a:lnTo>
                    <a:pt x="12" y="178"/>
                  </a:lnTo>
                  <a:lnTo>
                    <a:pt x="16" y="184"/>
                  </a:lnTo>
                  <a:lnTo>
                    <a:pt x="16" y="234"/>
                  </a:lnTo>
                  <a:lnTo>
                    <a:pt x="14" y="260"/>
                  </a:lnTo>
                  <a:lnTo>
                    <a:pt x="14" y="262"/>
                  </a:lnTo>
                  <a:lnTo>
                    <a:pt x="14" y="264"/>
                  </a:lnTo>
                  <a:lnTo>
                    <a:pt x="14" y="266"/>
                  </a:lnTo>
                  <a:lnTo>
                    <a:pt x="12" y="270"/>
                  </a:lnTo>
                  <a:lnTo>
                    <a:pt x="12" y="274"/>
                  </a:lnTo>
                  <a:lnTo>
                    <a:pt x="8" y="278"/>
                  </a:lnTo>
                  <a:lnTo>
                    <a:pt x="4" y="280"/>
                  </a:lnTo>
                  <a:lnTo>
                    <a:pt x="0" y="28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78" name="Freeform 238">
              <a:extLst>
                <a:ext uri="{FF2B5EF4-FFF2-40B4-BE49-F238E27FC236}">
                  <a16:creationId xmlns:a16="http://schemas.microsoft.com/office/drawing/2014/main" id="{026D4ED4-2E30-44DE-82F7-D28BD5195D97}"/>
                </a:ext>
              </a:extLst>
            </p:cNvPr>
            <p:cNvSpPr>
              <a:spLocks noChangeArrowheads="1"/>
            </p:cNvSpPr>
            <p:nvPr/>
          </p:nvSpPr>
          <p:spPr bwMode="auto">
            <a:xfrm>
              <a:off x="512" y="458"/>
              <a:ext cx="124" cy="310"/>
            </a:xfrm>
            <a:custGeom>
              <a:avLst/>
              <a:gdLst>
                <a:gd name="T0" fmla="*/ 102 w 124"/>
                <a:gd name="T1" fmla="*/ 62 h 310"/>
                <a:gd name="T2" fmla="*/ 122 w 124"/>
                <a:gd name="T3" fmla="*/ 112 h 310"/>
                <a:gd name="T4" fmla="*/ 112 w 124"/>
                <a:gd name="T5" fmla="*/ 128 h 310"/>
                <a:gd name="T6" fmla="*/ 114 w 124"/>
                <a:gd name="T7" fmla="*/ 134 h 310"/>
                <a:gd name="T8" fmla="*/ 118 w 124"/>
                <a:gd name="T9" fmla="*/ 144 h 310"/>
                <a:gd name="T10" fmla="*/ 118 w 124"/>
                <a:gd name="T11" fmla="*/ 152 h 310"/>
                <a:gd name="T12" fmla="*/ 114 w 124"/>
                <a:gd name="T13" fmla="*/ 182 h 310"/>
                <a:gd name="T14" fmla="*/ 114 w 124"/>
                <a:gd name="T15" fmla="*/ 212 h 310"/>
                <a:gd name="T16" fmla="*/ 122 w 124"/>
                <a:gd name="T17" fmla="*/ 222 h 310"/>
                <a:gd name="T18" fmla="*/ 124 w 124"/>
                <a:gd name="T19" fmla="*/ 254 h 310"/>
                <a:gd name="T20" fmla="*/ 124 w 124"/>
                <a:gd name="T21" fmla="*/ 260 h 310"/>
                <a:gd name="T22" fmla="*/ 90 w 124"/>
                <a:gd name="T23" fmla="*/ 292 h 310"/>
                <a:gd name="T24" fmla="*/ 92 w 124"/>
                <a:gd name="T25" fmla="*/ 294 h 310"/>
                <a:gd name="T26" fmla="*/ 88 w 124"/>
                <a:gd name="T27" fmla="*/ 294 h 310"/>
                <a:gd name="T28" fmla="*/ 80 w 124"/>
                <a:gd name="T29" fmla="*/ 292 h 310"/>
                <a:gd name="T30" fmla="*/ 72 w 124"/>
                <a:gd name="T31" fmla="*/ 296 h 310"/>
                <a:gd name="T32" fmla="*/ 54 w 124"/>
                <a:gd name="T33" fmla="*/ 302 h 310"/>
                <a:gd name="T34" fmla="*/ 48 w 124"/>
                <a:gd name="T35" fmla="*/ 304 h 310"/>
                <a:gd name="T36" fmla="*/ 38 w 124"/>
                <a:gd name="T37" fmla="*/ 306 h 310"/>
                <a:gd name="T38" fmla="*/ 24 w 124"/>
                <a:gd name="T39" fmla="*/ 306 h 310"/>
                <a:gd name="T40" fmla="*/ 20 w 124"/>
                <a:gd name="T41" fmla="*/ 304 h 310"/>
                <a:gd name="T42" fmla="*/ 12 w 124"/>
                <a:gd name="T43" fmla="*/ 298 h 310"/>
                <a:gd name="T44" fmla="*/ 6 w 124"/>
                <a:gd name="T45" fmla="*/ 292 h 310"/>
                <a:gd name="T46" fmla="*/ 4 w 124"/>
                <a:gd name="T47" fmla="*/ 286 h 310"/>
                <a:gd name="T48" fmla="*/ 4 w 124"/>
                <a:gd name="T49" fmla="*/ 278 h 310"/>
                <a:gd name="T50" fmla="*/ 4 w 124"/>
                <a:gd name="T51" fmla="*/ 268 h 310"/>
                <a:gd name="T52" fmla="*/ 4 w 124"/>
                <a:gd name="T53" fmla="*/ 230 h 310"/>
                <a:gd name="T54" fmla="*/ 6 w 124"/>
                <a:gd name="T55" fmla="*/ 224 h 310"/>
                <a:gd name="T56" fmla="*/ 12 w 124"/>
                <a:gd name="T57" fmla="*/ 212 h 310"/>
                <a:gd name="T58" fmla="*/ 42 w 124"/>
                <a:gd name="T59" fmla="*/ 186 h 310"/>
                <a:gd name="T60" fmla="*/ 50 w 124"/>
                <a:gd name="T61" fmla="*/ 178 h 310"/>
                <a:gd name="T62" fmla="*/ 56 w 124"/>
                <a:gd name="T63" fmla="*/ 158 h 310"/>
                <a:gd name="T64" fmla="*/ 48 w 124"/>
                <a:gd name="T65" fmla="*/ 148 h 310"/>
                <a:gd name="T66" fmla="*/ 50 w 124"/>
                <a:gd name="T67" fmla="*/ 146 h 310"/>
                <a:gd name="T68" fmla="*/ 48 w 124"/>
                <a:gd name="T69" fmla="*/ 142 h 310"/>
                <a:gd name="T70" fmla="*/ 38 w 124"/>
                <a:gd name="T71" fmla="*/ 122 h 310"/>
                <a:gd name="T72" fmla="*/ 34 w 124"/>
                <a:gd name="T73" fmla="*/ 100 h 310"/>
                <a:gd name="T74" fmla="*/ 36 w 124"/>
                <a:gd name="T75" fmla="*/ 98 h 310"/>
                <a:gd name="T76" fmla="*/ 40 w 124"/>
                <a:gd name="T77" fmla="*/ 94 h 310"/>
                <a:gd name="T78" fmla="*/ 38 w 124"/>
                <a:gd name="T79" fmla="*/ 86 h 310"/>
                <a:gd name="T80" fmla="*/ 32 w 124"/>
                <a:gd name="T81" fmla="*/ 76 h 310"/>
                <a:gd name="T82" fmla="*/ 22 w 124"/>
                <a:gd name="T83" fmla="*/ 68 h 310"/>
                <a:gd name="T84" fmla="*/ 18 w 124"/>
                <a:gd name="T85" fmla="*/ 62 h 310"/>
                <a:gd name="T86" fmla="*/ 10 w 124"/>
                <a:gd name="T87" fmla="*/ 52 h 310"/>
                <a:gd name="T88" fmla="*/ 0 w 124"/>
                <a:gd name="T89" fmla="*/ 28 h 310"/>
                <a:gd name="T90" fmla="*/ 10 w 124"/>
                <a:gd name="T91" fmla="*/ 20 h 310"/>
                <a:gd name="T92" fmla="*/ 28 w 124"/>
                <a:gd name="T93" fmla="*/ 16 h 310"/>
                <a:gd name="T94" fmla="*/ 40 w 124"/>
                <a:gd name="T95" fmla="*/ 24 h 310"/>
                <a:gd name="T96" fmla="*/ 58 w 124"/>
                <a:gd name="T97" fmla="*/ 22 h 310"/>
                <a:gd name="T98" fmla="*/ 72 w 124"/>
                <a:gd name="T99" fmla="*/ 14 h 310"/>
                <a:gd name="T100" fmla="*/ 72 w 124"/>
                <a:gd name="T101" fmla="*/ 12 h 310"/>
                <a:gd name="T102" fmla="*/ 76 w 124"/>
                <a:gd name="T103" fmla="*/ 6 h 310"/>
                <a:gd name="T104" fmla="*/ 82 w 124"/>
                <a:gd name="T105" fmla="*/ 2 h 310"/>
                <a:gd name="T106" fmla="*/ 92 w 124"/>
                <a:gd name="T107" fmla="*/ 2 h 310"/>
                <a:gd name="T108" fmla="*/ 120 w 124"/>
                <a:gd name="T109" fmla="*/ 20 h 310"/>
                <a:gd name="T110" fmla="*/ 116 w 124"/>
                <a:gd name="T111" fmla="*/ 26 h 310"/>
                <a:gd name="T112" fmla="*/ 102 w 124"/>
                <a:gd name="T113" fmla="*/ 46 h 31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
                <a:gd name="T172" fmla="*/ 0 h 310"/>
                <a:gd name="T173" fmla="*/ 124 w 124"/>
                <a:gd name="T174" fmla="*/ 310 h 31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 h="310">
                  <a:moveTo>
                    <a:pt x="102" y="46"/>
                  </a:moveTo>
                  <a:lnTo>
                    <a:pt x="102" y="62"/>
                  </a:lnTo>
                  <a:lnTo>
                    <a:pt x="122" y="82"/>
                  </a:lnTo>
                  <a:lnTo>
                    <a:pt x="122" y="112"/>
                  </a:lnTo>
                  <a:lnTo>
                    <a:pt x="110" y="126"/>
                  </a:lnTo>
                  <a:lnTo>
                    <a:pt x="112" y="128"/>
                  </a:lnTo>
                  <a:lnTo>
                    <a:pt x="112" y="130"/>
                  </a:lnTo>
                  <a:lnTo>
                    <a:pt x="114" y="134"/>
                  </a:lnTo>
                  <a:lnTo>
                    <a:pt x="116" y="140"/>
                  </a:lnTo>
                  <a:lnTo>
                    <a:pt x="118" y="144"/>
                  </a:lnTo>
                  <a:lnTo>
                    <a:pt x="118" y="146"/>
                  </a:lnTo>
                  <a:lnTo>
                    <a:pt x="118" y="152"/>
                  </a:lnTo>
                  <a:lnTo>
                    <a:pt x="116" y="164"/>
                  </a:lnTo>
                  <a:lnTo>
                    <a:pt x="114" y="182"/>
                  </a:lnTo>
                  <a:lnTo>
                    <a:pt x="114" y="200"/>
                  </a:lnTo>
                  <a:lnTo>
                    <a:pt x="114" y="212"/>
                  </a:lnTo>
                  <a:lnTo>
                    <a:pt x="118" y="218"/>
                  </a:lnTo>
                  <a:lnTo>
                    <a:pt x="122" y="222"/>
                  </a:lnTo>
                  <a:lnTo>
                    <a:pt x="124" y="234"/>
                  </a:lnTo>
                  <a:lnTo>
                    <a:pt x="124" y="254"/>
                  </a:lnTo>
                  <a:lnTo>
                    <a:pt x="124" y="258"/>
                  </a:lnTo>
                  <a:lnTo>
                    <a:pt x="124" y="260"/>
                  </a:lnTo>
                  <a:lnTo>
                    <a:pt x="122" y="260"/>
                  </a:lnTo>
                  <a:lnTo>
                    <a:pt x="90" y="292"/>
                  </a:lnTo>
                  <a:lnTo>
                    <a:pt x="90" y="294"/>
                  </a:lnTo>
                  <a:lnTo>
                    <a:pt x="92" y="294"/>
                  </a:lnTo>
                  <a:lnTo>
                    <a:pt x="90" y="294"/>
                  </a:lnTo>
                  <a:lnTo>
                    <a:pt x="88" y="294"/>
                  </a:lnTo>
                  <a:lnTo>
                    <a:pt x="84" y="292"/>
                  </a:lnTo>
                  <a:lnTo>
                    <a:pt x="80" y="292"/>
                  </a:lnTo>
                  <a:lnTo>
                    <a:pt x="76" y="294"/>
                  </a:lnTo>
                  <a:lnTo>
                    <a:pt x="72" y="296"/>
                  </a:lnTo>
                  <a:lnTo>
                    <a:pt x="68" y="298"/>
                  </a:lnTo>
                  <a:lnTo>
                    <a:pt x="54" y="302"/>
                  </a:lnTo>
                  <a:lnTo>
                    <a:pt x="52" y="302"/>
                  </a:lnTo>
                  <a:lnTo>
                    <a:pt x="48" y="304"/>
                  </a:lnTo>
                  <a:lnTo>
                    <a:pt x="44" y="304"/>
                  </a:lnTo>
                  <a:lnTo>
                    <a:pt x="38" y="306"/>
                  </a:lnTo>
                  <a:lnTo>
                    <a:pt x="34" y="310"/>
                  </a:lnTo>
                  <a:lnTo>
                    <a:pt x="24" y="306"/>
                  </a:lnTo>
                  <a:lnTo>
                    <a:pt x="22" y="304"/>
                  </a:lnTo>
                  <a:lnTo>
                    <a:pt x="20" y="304"/>
                  </a:lnTo>
                  <a:lnTo>
                    <a:pt x="16" y="300"/>
                  </a:lnTo>
                  <a:lnTo>
                    <a:pt x="12" y="298"/>
                  </a:lnTo>
                  <a:lnTo>
                    <a:pt x="8" y="294"/>
                  </a:lnTo>
                  <a:lnTo>
                    <a:pt x="6" y="292"/>
                  </a:lnTo>
                  <a:lnTo>
                    <a:pt x="4" y="288"/>
                  </a:lnTo>
                  <a:lnTo>
                    <a:pt x="4" y="286"/>
                  </a:lnTo>
                  <a:lnTo>
                    <a:pt x="4" y="284"/>
                  </a:lnTo>
                  <a:lnTo>
                    <a:pt x="4" y="278"/>
                  </a:lnTo>
                  <a:lnTo>
                    <a:pt x="4" y="272"/>
                  </a:lnTo>
                  <a:lnTo>
                    <a:pt x="4" y="268"/>
                  </a:lnTo>
                  <a:lnTo>
                    <a:pt x="4" y="262"/>
                  </a:lnTo>
                  <a:lnTo>
                    <a:pt x="4" y="230"/>
                  </a:lnTo>
                  <a:lnTo>
                    <a:pt x="4" y="228"/>
                  </a:lnTo>
                  <a:lnTo>
                    <a:pt x="6" y="224"/>
                  </a:lnTo>
                  <a:lnTo>
                    <a:pt x="8" y="218"/>
                  </a:lnTo>
                  <a:lnTo>
                    <a:pt x="12" y="212"/>
                  </a:lnTo>
                  <a:lnTo>
                    <a:pt x="20" y="206"/>
                  </a:lnTo>
                  <a:lnTo>
                    <a:pt x="42" y="186"/>
                  </a:lnTo>
                  <a:lnTo>
                    <a:pt x="46" y="184"/>
                  </a:lnTo>
                  <a:lnTo>
                    <a:pt x="50" y="178"/>
                  </a:lnTo>
                  <a:lnTo>
                    <a:pt x="56" y="170"/>
                  </a:lnTo>
                  <a:lnTo>
                    <a:pt x="56" y="158"/>
                  </a:lnTo>
                  <a:lnTo>
                    <a:pt x="48" y="148"/>
                  </a:lnTo>
                  <a:lnTo>
                    <a:pt x="48" y="148"/>
                  </a:lnTo>
                  <a:lnTo>
                    <a:pt x="50" y="146"/>
                  </a:lnTo>
                  <a:lnTo>
                    <a:pt x="50" y="146"/>
                  </a:lnTo>
                  <a:lnTo>
                    <a:pt x="50" y="144"/>
                  </a:lnTo>
                  <a:lnTo>
                    <a:pt x="48" y="142"/>
                  </a:lnTo>
                  <a:lnTo>
                    <a:pt x="42" y="132"/>
                  </a:lnTo>
                  <a:lnTo>
                    <a:pt x="38" y="122"/>
                  </a:lnTo>
                  <a:lnTo>
                    <a:pt x="34" y="110"/>
                  </a:lnTo>
                  <a:lnTo>
                    <a:pt x="34" y="100"/>
                  </a:lnTo>
                  <a:lnTo>
                    <a:pt x="34" y="100"/>
                  </a:lnTo>
                  <a:lnTo>
                    <a:pt x="36" y="98"/>
                  </a:lnTo>
                  <a:lnTo>
                    <a:pt x="38" y="96"/>
                  </a:lnTo>
                  <a:lnTo>
                    <a:pt x="40" y="94"/>
                  </a:lnTo>
                  <a:lnTo>
                    <a:pt x="40" y="90"/>
                  </a:lnTo>
                  <a:lnTo>
                    <a:pt x="38" y="86"/>
                  </a:lnTo>
                  <a:lnTo>
                    <a:pt x="36" y="82"/>
                  </a:lnTo>
                  <a:lnTo>
                    <a:pt x="32" y="76"/>
                  </a:lnTo>
                  <a:lnTo>
                    <a:pt x="24" y="70"/>
                  </a:lnTo>
                  <a:lnTo>
                    <a:pt x="22" y="68"/>
                  </a:lnTo>
                  <a:lnTo>
                    <a:pt x="22" y="66"/>
                  </a:lnTo>
                  <a:lnTo>
                    <a:pt x="18" y="62"/>
                  </a:lnTo>
                  <a:lnTo>
                    <a:pt x="16" y="56"/>
                  </a:lnTo>
                  <a:lnTo>
                    <a:pt x="10" y="52"/>
                  </a:lnTo>
                  <a:lnTo>
                    <a:pt x="4" y="48"/>
                  </a:lnTo>
                  <a:lnTo>
                    <a:pt x="0" y="28"/>
                  </a:lnTo>
                  <a:lnTo>
                    <a:pt x="2" y="26"/>
                  </a:lnTo>
                  <a:lnTo>
                    <a:pt x="10" y="20"/>
                  </a:lnTo>
                  <a:lnTo>
                    <a:pt x="18" y="16"/>
                  </a:lnTo>
                  <a:lnTo>
                    <a:pt x="28" y="16"/>
                  </a:lnTo>
                  <a:lnTo>
                    <a:pt x="38" y="22"/>
                  </a:lnTo>
                  <a:lnTo>
                    <a:pt x="40" y="24"/>
                  </a:lnTo>
                  <a:lnTo>
                    <a:pt x="48" y="24"/>
                  </a:lnTo>
                  <a:lnTo>
                    <a:pt x="58" y="22"/>
                  </a:lnTo>
                  <a:lnTo>
                    <a:pt x="66" y="20"/>
                  </a:lnTo>
                  <a:lnTo>
                    <a:pt x="72" y="14"/>
                  </a:lnTo>
                  <a:lnTo>
                    <a:pt x="72" y="14"/>
                  </a:lnTo>
                  <a:lnTo>
                    <a:pt x="72" y="12"/>
                  </a:lnTo>
                  <a:lnTo>
                    <a:pt x="74" y="8"/>
                  </a:lnTo>
                  <a:lnTo>
                    <a:pt x="76" y="6"/>
                  </a:lnTo>
                  <a:lnTo>
                    <a:pt x="78" y="2"/>
                  </a:lnTo>
                  <a:lnTo>
                    <a:pt x="82" y="2"/>
                  </a:lnTo>
                  <a:lnTo>
                    <a:pt x="86" y="0"/>
                  </a:lnTo>
                  <a:lnTo>
                    <a:pt x="92" y="2"/>
                  </a:lnTo>
                  <a:lnTo>
                    <a:pt x="122" y="18"/>
                  </a:lnTo>
                  <a:lnTo>
                    <a:pt x="120" y="20"/>
                  </a:lnTo>
                  <a:lnTo>
                    <a:pt x="120" y="22"/>
                  </a:lnTo>
                  <a:lnTo>
                    <a:pt x="116" y="26"/>
                  </a:lnTo>
                  <a:lnTo>
                    <a:pt x="110" y="28"/>
                  </a:lnTo>
                  <a:lnTo>
                    <a:pt x="102" y="4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79" name="Freeform 239">
              <a:extLst>
                <a:ext uri="{FF2B5EF4-FFF2-40B4-BE49-F238E27FC236}">
                  <a16:creationId xmlns:a16="http://schemas.microsoft.com/office/drawing/2014/main" id="{D8DE6791-5EEF-42C1-A47F-537016CD808D}"/>
                </a:ext>
              </a:extLst>
            </p:cNvPr>
            <p:cNvSpPr>
              <a:spLocks noChangeArrowheads="1"/>
            </p:cNvSpPr>
            <p:nvPr/>
          </p:nvSpPr>
          <p:spPr bwMode="auto">
            <a:xfrm>
              <a:off x="372" y="896"/>
              <a:ext cx="54" cy="84"/>
            </a:xfrm>
            <a:custGeom>
              <a:avLst/>
              <a:gdLst>
                <a:gd name="T0" fmla="*/ 18 w 54"/>
                <a:gd name="T1" fmla="*/ 80 h 84"/>
                <a:gd name="T2" fmla="*/ 4 w 54"/>
                <a:gd name="T3" fmla="*/ 82 h 84"/>
                <a:gd name="T4" fmla="*/ 0 w 54"/>
                <a:gd name="T5" fmla="*/ 78 h 84"/>
                <a:gd name="T6" fmla="*/ 2 w 54"/>
                <a:gd name="T7" fmla="*/ 74 h 84"/>
                <a:gd name="T8" fmla="*/ 4 w 54"/>
                <a:gd name="T9" fmla="*/ 72 h 84"/>
                <a:gd name="T10" fmla="*/ 4 w 54"/>
                <a:gd name="T11" fmla="*/ 62 h 84"/>
                <a:gd name="T12" fmla="*/ 10 w 54"/>
                <a:gd name="T13" fmla="*/ 56 h 84"/>
                <a:gd name="T14" fmla="*/ 14 w 54"/>
                <a:gd name="T15" fmla="*/ 54 h 84"/>
                <a:gd name="T16" fmla="*/ 10 w 54"/>
                <a:gd name="T17" fmla="*/ 48 h 84"/>
                <a:gd name="T18" fmla="*/ 10 w 54"/>
                <a:gd name="T19" fmla="*/ 46 h 84"/>
                <a:gd name="T20" fmla="*/ 12 w 54"/>
                <a:gd name="T21" fmla="*/ 44 h 84"/>
                <a:gd name="T22" fmla="*/ 16 w 54"/>
                <a:gd name="T23" fmla="*/ 40 h 84"/>
                <a:gd name="T24" fmla="*/ 16 w 54"/>
                <a:gd name="T25" fmla="*/ 36 h 84"/>
                <a:gd name="T26" fmla="*/ 12 w 54"/>
                <a:gd name="T27" fmla="*/ 30 h 84"/>
                <a:gd name="T28" fmla="*/ 16 w 54"/>
                <a:gd name="T29" fmla="*/ 28 h 84"/>
                <a:gd name="T30" fmla="*/ 20 w 54"/>
                <a:gd name="T31" fmla="*/ 28 h 84"/>
                <a:gd name="T32" fmla="*/ 20 w 54"/>
                <a:gd name="T33" fmla="*/ 28 h 84"/>
                <a:gd name="T34" fmla="*/ 14 w 54"/>
                <a:gd name="T35" fmla="*/ 26 h 84"/>
                <a:gd name="T36" fmla="*/ 10 w 54"/>
                <a:gd name="T37" fmla="*/ 26 h 84"/>
                <a:gd name="T38" fmla="*/ 10 w 54"/>
                <a:gd name="T39" fmla="*/ 20 h 84"/>
                <a:gd name="T40" fmla="*/ 10 w 54"/>
                <a:gd name="T41" fmla="*/ 14 h 84"/>
                <a:gd name="T42" fmla="*/ 14 w 54"/>
                <a:gd name="T43" fmla="*/ 14 h 84"/>
                <a:gd name="T44" fmla="*/ 20 w 54"/>
                <a:gd name="T45" fmla="*/ 10 h 84"/>
                <a:gd name="T46" fmla="*/ 38 w 54"/>
                <a:gd name="T47" fmla="*/ 2 h 84"/>
                <a:gd name="T48" fmla="*/ 46 w 54"/>
                <a:gd name="T49" fmla="*/ 12 h 84"/>
                <a:gd name="T50" fmla="*/ 46 w 54"/>
                <a:gd name="T51" fmla="*/ 20 h 84"/>
                <a:gd name="T52" fmla="*/ 46 w 54"/>
                <a:gd name="T53" fmla="*/ 28 h 84"/>
                <a:gd name="T54" fmla="*/ 46 w 54"/>
                <a:gd name="T55" fmla="*/ 30 h 84"/>
                <a:gd name="T56" fmla="*/ 46 w 54"/>
                <a:gd name="T57" fmla="*/ 34 h 84"/>
                <a:gd name="T58" fmla="*/ 42 w 54"/>
                <a:gd name="T59" fmla="*/ 36 h 84"/>
                <a:gd name="T60" fmla="*/ 46 w 54"/>
                <a:gd name="T61" fmla="*/ 40 h 84"/>
                <a:gd name="T62" fmla="*/ 50 w 54"/>
                <a:gd name="T63" fmla="*/ 42 h 84"/>
                <a:gd name="T64" fmla="*/ 52 w 54"/>
                <a:gd name="T65" fmla="*/ 46 h 84"/>
                <a:gd name="T66" fmla="*/ 54 w 54"/>
                <a:gd name="T67" fmla="*/ 50 h 84"/>
                <a:gd name="T68" fmla="*/ 52 w 54"/>
                <a:gd name="T69" fmla="*/ 52 h 84"/>
                <a:gd name="T70" fmla="*/ 48 w 54"/>
                <a:gd name="T71" fmla="*/ 56 h 84"/>
                <a:gd name="T72" fmla="*/ 48 w 54"/>
                <a:gd name="T73" fmla="*/ 58 h 84"/>
                <a:gd name="T74" fmla="*/ 50 w 54"/>
                <a:gd name="T75" fmla="*/ 60 h 84"/>
                <a:gd name="T76" fmla="*/ 50 w 54"/>
                <a:gd name="T77" fmla="*/ 64 h 84"/>
                <a:gd name="T78" fmla="*/ 48 w 54"/>
                <a:gd name="T79" fmla="*/ 68 h 84"/>
                <a:gd name="T80" fmla="*/ 48 w 54"/>
                <a:gd name="T81" fmla="*/ 70 h 84"/>
                <a:gd name="T82" fmla="*/ 50 w 54"/>
                <a:gd name="T83" fmla="*/ 74 h 84"/>
                <a:gd name="T84" fmla="*/ 50 w 54"/>
                <a:gd name="T85" fmla="*/ 78 h 84"/>
                <a:gd name="T86" fmla="*/ 48 w 54"/>
                <a:gd name="T87" fmla="*/ 80 h 84"/>
                <a:gd name="T88" fmla="*/ 44 w 54"/>
                <a:gd name="T89" fmla="*/ 76 h 84"/>
                <a:gd name="T90" fmla="*/ 46 w 54"/>
                <a:gd name="T91" fmla="*/ 80 h 84"/>
                <a:gd name="T92" fmla="*/ 42 w 54"/>
                <a:gd name="T93" fmla="*/ 80 h 84"/>
                <a:gd name="T94" fmla="*/ 38 w 54"/>
                <a:gd name="T95" fmla="*/ 82 h 84"/>
                <a:gd name="T96" fmla="*/ 34 w 54"/>
                <a:gd name="T97" fmla="*/ 82 h 84"/>
                <a:gd name="T98" fmla="*/ 32 w 54"/>
                <a:gd name="T99" fmla="*/ 84 h 84"/>
                <a:gd name="T100" fmla="*/ 28 w 54"/>
                <a:gd name="T101" fmla="*/ 84 h 8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4"/>
                <a:gd name="T154" fmla="*/ 0 h 84"/>
                <a:gd name="T155" fmla="*/ 54 w 54"/>
                <a:gd name="T156" fmla="*/ 84 h 8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4" h="84">
                  <a:moveTo>
                    <a:pt x="26" y="84"/>
                  </a:moveTo>
                  <a:lnTo>
                    <a:pt x="18" y="80"/>
                  </a:lnTo>
                  <a:lnTo>
                    <a:pt x="12" y="80"/>
                  </a:lnTo>
                  <a:lnTo>
                    <a:pt x="4" y="82"/>
                  </a:lnTo>
                  <a:lnTo>
                    <a:pt x="2" y="80"/>
                  </a:lnTo>
                  <a:lnTo>
                    <a:pt x="0" y="78"/>
                  </a:lnTo>
                  <a:lnTo>
                    <a:pt x="2" y="76"/>
                  </a:lnTo>
                  <a:lnTo>
                    <a:pt x="2" y="74"/>
                  </a:lnTo>
                  <a:lnTo>
                    <a:pt x="4" y="72"/>
                  </a:lnTo>
                  <a:lnTo>
                    <a:pt x="4" y="72"/>
                  </a:lnTo>
                  <a:lnTo>
                    <a:pt x="4" y="64"/>
                  </a:lnTo>
                  <a:lnTo>
                    <a:pt x="4" y="62"/>
                  </a:lnTo>
                  <a:lnTo>
                    <a:pt x="8" y="58"/>
                  </a:lnTo>
                  <a:lnTo>
                    <a:pt x="10" y="56"/>
                  </a:lnTo>
                  <a:lnTo>
                    <a:pt x="12" y="54"/>
                  </a:lnTo>
                  <a:lnTo>
                    <a:pt x="14" y="54"/>
                  </a:lnTo>
                  <a:lnTo>
                    <a:pt x="10" y="52"/>
                  </a:lnTo>
                  <a:lnTo>
                    <a:pt x="10" y="48"/>
                  </a:lnTo>
                  <a:lnTo>
                    <a:pt x="10" y="46"/>
                  </a:lnTo>
                  <a:lnTo>
                    <a:pt x="10" y="46"/>
                  </a:lnTo>
                  <a:lnTo>
                    <a:pt x="10" y="44"/>
                  </a:lnTo>
                  <a:lnTo>
                    <a:pt x="12" y="44"/>
                  </a:lnTo>
                  <a:lnTo>
                    <a:pt x="14" y="42"/>
                  </a:lnTo>
                  <a:lnTo>
                    <a:pt x="16" y="40"/>
                  </a:lnTo>
                  <a:lnTo>
                    <a:pt x="16" y="38"/>
                  </a:lnTo>
                  <a:lnTo>
                    <a:pt x="16" y="36"/>
                  </a:lnTo>
                  <a:lnTo>
                    <a:pt x="16" y="36"/>
                  </a:lnTo>
                  <a:lnTo>
                    <a:pt x="12" y="30"/>
                  </a:lnTo>
                  <a:lnTo>
                    <a:pt x="12" y="28"/>
                  </a:lnTo>
                  <a:lnTo>
                    <a:pt x="16" y="28"/>
                  </a:lnTo>
                  <a:lnTo>
                    <a:pt x="18" y="28"/>
                  </a:lnTo>
                  <a:lnTo>
                    <a:pt x="20" y="28"/>
                  </a:lnTo>
                  <a:lnTo>
                    <a:pt x="22" y="28"/>
                  </a:lnTo>
                  <a:lnTo>
                    <a:pt x="20" y="28"/>
                  </a:lnTo>
                  <a:lnTo>
                    <a:pt x="16" y="26"/>
                  </a:lnTo>
                  <a:lnTo>
                    <a:pt x="14" y="26"/>
                  </a:lnTo>
                  <a:lnTo>
                    <a:pt x="12" y="26"/>
                  </a:lnTo>
                  <a:lnTo>
                    <a:pt x="10" y="26"/>
                  </a:lnTo>
                  <a:lnTo>
                    <a:pt x="10" y="24"/>
                  </a:lnTo>
                  <a:lnTo>
                    <a:pt x="10" y="20"/>
                  </a:lnTo>
                  <a:lnTo>
                    <a:pt x="10" y="14"/>
                  </a:lnTo>
                  <a:lnTo>
                    <a:pt x="10" y="14"/>
                  </a:lnTo>
                  <a:lnTo>
                    <a:pt x="12" y="16"/>
                  </a:lnTo>
                  <a:lnTo>
                    <a:pt x="14" y="14"/>
                  </a:lnTo>
                  <a:lnTo>
                    <a:pt x="16" y="14"/>
                  </a:lnTo>
                  <a:lnTo>
                    <a:pt x="20" y="10"/>
                  </a:lnTo>
                  <a:lnTo>
                    <a:pt x="32" y="0"/>
                  </a:lnTo>
                  <a:lnTo>
                    <a:pt x="38" y="2"/>
                  </a:lnTo>
                  <a:lnTo>
                    <a:pt x="46" y="12"/>
                  </a:lnTo>
                  <a:lnTo>
                    <a:pt x="46" y="12"/>
                  </a:lnTo>
                  <a:lnTo>
                    <a:pt x="46" y="16"/>
                  </a:lnTo>
                  <a:lnTo>
                    <a:pt x="46" y="20"/>
                  </a:lnTo>
                  <a:lnTo>
                    <a:pt x="46" y="24"/>
                  </a:lnTo>
                  <a:lnTo>
                    <a:pt x="46" y="28"/>
                  </a:lnTo>
                  <a:lnTo>
                    <a:pt x="46" y="28"/>
                  </a:lnTo>
                  <a:lnTo>
                    <a:pt x="46" y="30"/>
                  </a:lnTo>
                  <a:lnTo>
                    <a:pt x="46" y="32"/>
                  </a:lnTo>
                  <a:lnTo>
                    <a:pt x="46" y="34"/>
                  </a:lnTo>
                  <a:lnTo>
                    <a:pt x="42" y="34"/>
                  </a:lnTo>
                  <a:lnTo>
                    <a:pt x="42" y="36"/>
                  </a:lnTo>
                  <a:lnTo>
                    <a:pt x="44" y="36"/>
                  </a:lnTo>
                  <a:lnTo>
                    <a:pt x="46" y="40"/>
                  </a:lnTo>
                  <a:lnTo>
                    <a:pt x="48" y="42"/>
                  </a:lnTo>
                  <a:lnTo>
                    <a:pt x="50" y="42"/>
                  </a:lnTo>
                  <a:lnTo>
                    <a:pt x="50" y="44"/>
                  </a:lnTo>
                  <a:lnTo>
                    <a:pt x="52" y="46"/>
                  </a:lnTo>
                  <a:lnTo>
                    <a:pt x="54" y="48"/>
                  </a:lnTo>
                  <a:lnTo>
                    <a:pt x="54" y="50"/>
                  </a:lnTo>
                  <a:lnTo>
                    <a:pt x="52" y="52"/>
                  </a:lnTo>
                  <a:lnTo>
                    <a:pt x="52" y="52"/>
                  </a:lnTo>
                  <a:lnTo>
                    <a:pt x="50" y="54"/>
                  </a:lnTo>
                  <a:lnTo>
                    <a:pt x="48" y="56"/>
                  </a:lnTo>
                  <a:lnTo>
                    <a:pt x="48" y="56"/>
                  </a:lnTo>
                  <a:lnTo>
                    <a:pt x="48" y="58"/>
                  </a:lnTo>
                  <a:lnTo>
                    <a:pt x="48" y="58"/>
                  </a:lnTo>
                  <a:lnTo>
                    <a:pt x="50" y="60"/>
                  </a:lnTo>
                  <a:lnTo>
                    <a:pt x="50" y="62"/>
                  </a:lnTo>
                  <a:lnTo>
                    <a:pt x="50" y="64"/>
                  </a:lnTo>
                  <a:lnTo>
                    <a:pt x="48" y="66"/>
                  </a:lnTo>
                  <a:lnTo>
                    <a:pt x="48" y="68"/>
                  </a:lnTo>
                  <a:lnTo>
                    <a:pt x="50" y="70"/>
                  </a:lnTo>
                  <a:lnTo>
                    <a:pt x="48" y="70"/>
                  </a:lnTo>
                  <a:lnTo>
                    <a:pt x="48" y="72"/>
                  </a:lnTo>
                  <a:lnTo>
                    <a:pt x="50" y="74"/>
                  </a:lnTo>
                  <a:lnTo>
                    <a:pt x="50" y="76"/>
                  </a:lnTo>
                  <a:lnTo>
                    <a:pt x="50" y="78"/>
                  </a:lnTo>
                  <a:lnTo>
                    <a:pt x="48" y="80"/>
                  </a:lnTo>
                  <a:lnTo>
                    <a:pt x="48" y="80"/>
                  </a:lnTo>
                  <a:lnTo>
                    <a:pt x="46" y="76"/>
                  </a:lnTo>
                  <a:lnTo>
                    <a:pt x="44" y="76"/>
                  </a:lnTo>
                  <a:lnTo>
                    <a:pt x="44" y="76"/>
                  </a:lnTo>
                  <a:lnTo>
                    <a:pt x="46" y="80"/>
                  </a:lnTo>
                  <a:lnTo>
                    <a:pt x="44" y="80"/>
                  </a:lnTo>
                  <a:lnTo>
                    <a:pt x="42" y="80"/>
                  </a:lnTo>
                  <a:lnTo>
                    <a:pt x="40" y="82"/>
                  </a:lnTo>
                  <a:lnTo>
                    <a:pt x="38" y="82"/>
                  </a:lnTo>
                  <a:lnTo>
                    <a:pt x="38" y="82"/>
                  </a:lnTo>
                  <a:lnTo>
                    <a:pt x="34" y="82"/>
                  </a:lnTo>
                  <a:lnTo>
                    <a:pt x="32" y="82"/>
                  </a:lnTo>
                  <a:lnTo>
                    <a:pt x="32" y="84"/>
                  </a:lnTo>
                  <a:lnTo>
                    <a:pt x="30" y="84"/>
                  </a:lnTo>
                  <a:lnTo>
                    <a:pt x="28" y="84"/>
                  </a:lnTo>
                  <a:lnTo>
                    <a:pt x="26" y="8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80" name="Freeform 240">
              <a:extLst>
                <a:ext uri="{FF2B5EF4-FFF2-40B4-BE49-F238E27FC236}">
                  <a16:creationId xmlns:a16="http://schemas.microsoft.com/office/drawing/2014/main" id="{CBEFA1CE-7AF2-4F09-9BBB-B0D29215B294}"/>
                </a:ext>
              </a:extLst>
            </p:cNvPr>
            <p:cNvSpPr>
              <a:spLocks noChangeArrowheads="1"/>
            </p:cNvSpPr>
            <p:nvPr/>
          </p:nvSpPr>
          <p:spPr bwMode="auto">
            <a:xfrm>
              <a:off x="574" y="1138"/>
              <a:ext cx="224" cy="110"/>
            </a:xfrm>
            <a:custGeom>
              <a:avLst/>
              <a:gdLst>
                <a:gd name="T0" fmla="*/ 194 w 224"/>
                <a:gd name="T1" fmla="*/ 34 h 110"/>
                <a:gd name="T2" fmla="*/ 204 w 224"/>
                <a:gd name="T3" fmla="*/ 40 h 110"/>
                <a:gd name="T4" fmla="*/ 216 w 224"/>
                <a:gd name="T5" fmla="*/ 58 h 110"/>
                <a:gd name="T6" fmla="*/ 224 w 224"/>
                <a:gd name="T7" fmla="*/ 80 h 110"/>
                <a:gd name="T8" fmla="*/ 220 w 224"/>
                <a:gd name="T9" fmla="*/ 82 h 110"/>
                <a:gd name="T10" fmla="*/ 208 w 224"/>
                <a:gd name="T11" fmla="*/ 80 h 110"/>
                <a:gd name="T12" fmla="*/ 194 w 224"/>
                <a:gd name="T13" fmla="*/ 82 h 110"/>
                <a:gd name="T14" fmla="*/ 182 w 224"/>
                <a:gd name="T15" fmla="*/ 88 h 110"/>
                <a:gd name="T16" fmla="*/ 174 w 224"/>
                <a:gd name="T17" fmla="*/ 92 h 110"/>
                <a:gd name="T18" fmla="*/ 168 w 224"/>
                <a:gd name="T19" fmla="*/ 92 h 110"/>
                <a:gd name="T20" fmla="*/ 162 w 224"/>
                <a:gd name="T21" fmla="*/ 98 h 110"/>
                <a:gd name="T22" fmla="*/ 152 w 224"/>
                <a:gd name="T23" fmla="*/ 102 h 110"/>
                <a:gd name="T24" fmla="*/ 136 w 224"/>
                <a:gd name="T25" fmla="*/ 102 h 110"/>
                <a:gd name="T26" fmla="*/ 128 w 224"/>
                <a:gd name="T27" fmla="*/ 98 h 110"/>
                <a:gd name="T28" fmla="*/ 124 w 224"/>
                <a:gd name="T29" fmla="*/ 102 h 110"/>
                <a:gd name="T30" fmla="*/ 118 w 224"/>
                <a:gd name="T31" fmla="*/ 110 h 110"/>
                <a:gd name="T32" fmla="*/ 114 w 224"/>
                <a:gd name="T33" fmla="*/ 110 h 110"/>
                <a:gd name="T34" fmla="*/ 114 w 224"/>
                <a:gd name="T35" fmla="*/ 106 h 110"/>
                <a:gd name="T36" fmla="*/ 116 w 224"/>
                <a:gd name="T37" fmla="*/ 104 h 110"/>
                <a:gd name="T38" fmla="*/ 116 w 224"/>
                <a:gd name="T39" fmla="*/ 100 h 110"/>
                <a:gd name="T40" fmla="*/ 98 w 224"/>
                <a:gd name="T41" fmla="*/ 104 h 110"/>
                <a:gd name="T42" fmla="*/ 92 w 224"/>
                <a:gd name="T43" fmla="*/ 106 h 110"/>
                <a:gd name="T44" fmla="*/ 82 w 224"/>
                <a:gd name="T45" fmla="*/ 108 h 110"/>
                <a:gd name="T46" fmla="*/ 70 w 224"/>
                <a:gd name="T47" fmla="*/ 104 h 110"/>
                <a:gd name="T48" fmla="*/ 58 w 224"/>
                <a:gd name="T49" fmla="*/ 104 h 110"/>
                <a:gd name="T50" fmla="*/ 52 w 224"/>
                <a:gd name="T51" fmla="*/ 110 h 110"/>
                <a:gd name="T52" fmla="*/ 46 w 224"/>
                <a:gd name="T53" fmla="*/ 110 h 110"/>
                <a:gd name="T54" fmla="*/ 34 w 224"/>
                <a:gd name="T55" fmla="*/ 106 h 110"/>
                <a:gd name="T56" fmla="*/ 26 w 224"/>
                <a:gd name="T57" fmla="*/ 102 h 110"/>
                <a:gd name="T58" fmla="*/ 14 w 224"/>
                <a:gd name="T59" fmla="*/ 94 h 110"/>
                <a:gd name="T60" fmla="*/ 12 w 224"/>
                <a:gd name="T61" fmla="*/ 86 h 110"/>
                <a:gd name="T62" fmla="*/ 8 w 224"/>
                <a:gd name="T63" fmla="*/ 76 h 110"/>
                <a:gd name="T64" fmla="*/ 2 w 224"/>
                <a:gd name="T65" fmla="*/ 66 h 110"/>
                <a:gd name="T66" fmla="*/ 0 w 224"/>
                <a:gd name="T67" fmla="*/ 54 h 110"/>
                <a:gd name="T68" fmla="*/ 4 w 224"/>
                <a:gd name="T69" fmla="*/ 50 h 110"/>
                <a:gd name="T70" fmla="*/ 14 w 224"/>
                <a:gd name="T71" fmla="*/ 44 h 110"/>
                <a:gd name="T72" fmla="*/ 20 w 224"/>
                <a:gd name="T73" fmla="*/ 46 h 110"/>
                <a:gd name="T74" fmla="*/ 30 w 224"/>
                <a:gd name="T75" fmla="*/ 44 h 110"/>
                <a:gd name="T76" fmla="*/ 38 w 224"/>
                <a:gd name="T77" fmla="*/ 40 h 110"/>
                <a:gd name="T78" fmla="*/ 50 w 224"/>
                <a:gd name="T79" fmla="*/ 40 h 110"/>
                <a:gd name="T80" fmla="*/ 40 w 224"/>
                <a:gd name="T81" fmla="*/ 36 h 110"/>
                <a:gd name="T82" fmla="*/ 38 w 224"/>
                <a:gd name="T83" fmla="*/ 32 h 110"/>
                <a:gd name="T84" fmla="*/ 42 w 224"/>
                <a:gd name="T85" fmla="*/ 20 h 110"/>
                <a:gd name="T86" fmla="*/ 52 w 224"/>
                <a:gd name="T87" fmla="*/ 16 h 110"/>
                <a:gd name="T88" fmla="*/ 62 w 224"/>
                <a:gd name="T89" fmla="*/ 16 h 110"/>
                <a:gd name="T90" fmla="*/ 72 w 224"/>
                <a:gd name="T91" fmla="*/ 14 h 110"/>
                <a:gd name="T92" fmla="*/ 86 w 224"/>
                <a:gd name="T93" fmla="*/ 4 h 110"/>
                <a:gd name="T94" fmla="*/ 88 w 224"/>
                <a:gd name="T95" fmla="*/ 2 h 110"/>
                <a:gd name="T96" fmla="*/ 98 w 224"/>
                <a:gd name="T97" fmla="*/ 0 h 110"/>
                <a:gd name="T98" fmla="*/ 112 w 224"/>
                <a:gd name="T99" fmla="*/ 4 h 110"/>
                <a:gd name="T100" fmla="*/ 122 w 224"/>
                <a:gd name="T101" fmla="*/ 12 h 110"/>
                <a:gd name="T102" fmla="*/ 132 w 224"/>
                <a:gd name="T103" fmla="*/ 14 h 110"/>
                <a:gd name="T104" fmla="*/ 140 w 224"/>
                <a:gd name="T105" fmla="*/ 12 h 110"/>
                <a:gd name="T106" fmla="*/ 152 w 224"/>
                <a:gd name="T107" fmla="*/ 12 h 110"/>
                <a:gd name="T108" fmla="*/ 158 w 224"/>
                <a:gd name="T109" fmla="*/ 16 h 110"/>
                <a:gd name="T110" fmla="*/ 170 w 224"/>
                <a:gd name="T111" fmla="*/ 24 h 110"/>
                <a:gd name="T112" fmla="*/ 182 w 224"/>
                <a:gd name="T113" fmla="*/ 28 h 11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24"/>
                <a:gd name="T172" fmla="*/ 0 h 110"/>
                <a:gd name="T173" fmla="*/ 224 w 224"/>
                <a:gd name="T174" fmla="*/ 110 h 11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24" h="110">
                  <a:moveTo>
                    <a:pt x="188" y="30"/>
                  </a:moveTo>
                  <a:lnTo>
                    <a:pt x="192" y="32"/>
                  </a:lnTo>
                  <a:lnTo>
                    <a:pt x="194" y="34"/>
                  </a:lnTo>
                  <a:lnTo>
                    <a:pt x="198" y="36"/>
                  </a:lnTo>
                  <a:lnTo>
                    <a:pt x="202" y="38"/>
                  </a:lnTo>
                  <a:lnTo>
                    <a:pt x="204" y="40"/>
                  </a:lnTo>
                  <a:lnTo>
                    <a:pt x="204" y="40"/>
                  </a:lnTo>
                  <a:lnTo>
                    <a:pt x="210" y="46"/>
                  </a:lnTo>
                  <a:lnTo>
                    <a:pt x="216" y="58"/>
                  </a:lnTo>
                  <a:lnTo>
                    <a:pt x="220" y="70"/>
                  </a:lnTo>
                  <a:lnTo>
                    <a:pt x="224" y="78"/>
                  </a:lnTo>
                  <a:lnTo>
                    <a:pt x="224" y="80"/>
                  </a:lnTo>
                  <a:lnTo>
                    <a:pt x="222" y="82"/>
                  </a:lnTo>
                  <a:lnTo>
                    <a:pt x="222" y="82"/>
                  </a:lnTo>
                  <a:lnTo>
                    <a:pt x="220" y="82"/>
                  </a:lnTo>
                  <a:lnTo>
                    <a:pt x="220" y="82"/>
                  </a:lnTo>
                  <a:lnTo>
                    <a:pt x="218" y="78"/>
                  </a:lnTo>
                  <a:lnTo>
                    <a:pt x="208" y="80"/>
                  </a:lnTo>
                  <a:lnTo>
                    <a:pt x="204" y="80"/>
                  </a:lnTo>
                  <a:lnTo>
                    <a:pt x="200" y="80"/>
                  </a:lnTo>
                  <a:lnTo>
                    <a:pt x="194" y="82"/>
                  </a:lnTo>
                  <a:lnTo>
                    <a:pt x="190" y="84"/>
                  </a:lnTo>
                  <a:lnTo>
                    <a:pt x="184" y="86"/>
                  </a:lnTo>
                  <a:lnTo>
                    <a:pt x="182" y="88"/>
                  </a:lnTo>
                  <a:lnTo>
                    <a:pt x="180" y="88"/>
                  </a:lnTo>
                  <a:lnTo>
                    <a:pt x="178" y="90"/>
                  </a:lnTo>
                  <a:lnTo>
                    <a:pt x="174" y="92"/>
                  </a:lnTo>
                  <a:lnTo>
                    <a:pt x="172" y="92"/>
                  </a:lnTo>
                  <a:lnTo>
                    <a:pt x="170" y="92"/>
                  </a:lnTo>
                  <a:lnTo>
                    <a:pt x="168" y="92"/>
                  </a:lnTo>
                  <a:lnTo>
                    <a:pt x="166" y="94"/>
                  </a:lnTo>
                  <a:lnTo>
                    <a:pt x="164" y="96"/>
                  </a:lnTo>
                  <a:lnTo>
                    <a:pt x="162" y="98"/>
                  </a:lnTo>
                  <a:lnTo>
                    <a:pt x="162" y="98"/>
                  </a:lnTo>
                  <a:lnTo>
                    <a:pt x="158" y="100"/>
                  </a:lnTo>
                  <a:lnTo>
                    <a:pt x="152" y="102"/>
                  </a:lnTo>
                  <a:lnTo>
                    <a:pt x="146" y="102"/>
                  </a:lnTo>
                  <a:lnTo>
                    <a:pt x="140" y="102"/>
                  </a:lnTo>
                  <a:lnTo>
                    <a:pt x="136" y="102"/>
                  </a:lnTo>
                  <a:lnTo>
                    <a:pt x="132" y="100"/>
                  </a:lnTo>
                  <a:lnTo>
                    <a:pt x="132" y="100"/>
                  </a:lnTo>
                  <a:lnTo>
                    <a:pt x="128" y="98"/>
                  </a:lnTo>
                  <a:lnTo>
                    <a:pt x="126" y="98"/>
                  </a:lnTo>
                  <a:lnTo>
                    <a:pt x="124" y="100"/>
                  </a:lnTo>
                  <a:lnTo>
                    <a:pt x="124" y="102"/>
                  </a:lnTo>
                  <a:lnTo>
                    <a:pt x="124" y="102"/>
                  </a:lnTo>
                  <a:lnTo>
                    <a:pt x="120" y="108"/>
                  </a:lnTo>
                  <a:lnTo>
                    <a:pt x="118" y="110"/>
                  </a:lnTo>
                  <a:lnTo>
                    <a:pt x="116" y="110"/>
                  </a:lnTo>
                  <a:lnTo>
                    <a:pt x="114" y="110"/>
                  </a:lnTo>
                  <a:lnTo>
                    <a:pt x="114" y="110"/>
                  </a:lnTo>
                  <a:lnTo>
                    <a:pt x="112" y="108"/>
                  </a:lnTo>
                  <a:lnTo>
                    <a:pt x="112" y="108"/>
                  </a:lnTo>
                  <a:lnTo>
                    <a:pt x="114" y="106"/>
                  </a:lnTo>
                  <a:lnTo>
                    <a:pt x="114" y="106"/>
                  </a:lnTo>
                  <a:lnTo>
                    <a:pt x="116" y="104"/>
                  </a:lnTo>
                  <a:lnTo>
                    <a:pt x="116" y="104"/>
                  </a:lnTo>
                  <a:lnTo>
                    <a:pt x="116" y="102"/>
                  </a:lnTo>
                  <a:lnTo>
                    <a:pt x="116" y="100"/>
                  </a:lnTo>
                  <a:lnTo>
                    <a:pt x="116" y="100"/>
                  </a:lnTo>
                  <a:lnTo>
                    <a:pt x="108" y="102"/>
                  </a:lnTo>
                  <a:lnTo>
                    <a:pt x="102" y="106"/>
                  </a:lnTo>
                  <a:lnTo>
                    <a:pt x="98" y="104"/>
                  </a:lnTo>
                  <a:lnTo>
                    <a:pt x="96" y="104"/>
                  </a:lnTo>
                  <a:lnTo>
                    <a:pt x="94" y="104"/>
                  </a:lnTo>
                  <a:lnTo>
                    <a:pt x="92" y="106"/>
                  </a:lnTo>
                  <a:lnTo>
                    <a:pt x="88" y="108"/>
                  </a:lnTo>
                  <a:lnTo>
                    <a:pt x="84" y="108"/>
                  </a:lnTo>
                  <a:lnTo>
                    <a:pt x="82" y="108"/>
                  </a:lnTo>
                  <a:lnTo>
                    <a:pt x="80" y="106"/>
                  </a:lnTo>
                  <a:lnTo>
                    <a:pt x="76" y="104"/>
                  </a:lnTo>
                  <a:lnTo>
                    <a:pt x="70" y="104"/>
                  </a:lnTo>
                  <a:lnTo>
                    <a:pt x="64" y="102"/>
                  </a:lnTo>
                  <a:lnTo>
                    <a:pt x="60" y="102"/>
                  </a:lnTo>
                  <a:lnTo>
                    <a:pt x="58" y="104"/>
                  </a:lnTo>
                  <a:lnTo>
                    <a:pt x="58" y="106"/>
                  </a:lnTo>
                  <a:lnTo>
                    <a:pt x="54" y="108"/>
                  </a:lnTo>
                  <a:lnTo>
                    <a:pt x="52" y="110"/>
                  </a:lnTo>
                  <a:lnTo>
                    <a:pt x="48" y="110"/>
                  </a:lnTo>
                  <a:lnTo>
                    <a:pt x="48" y="110"/>
                  </a:lnTo>
                  <a:lnTo>
                    <a:pt x="46" y="110"/>
                  </a:lnTo>
                  <a:lnTo>
                    <a:pt x="42" y="108"/>
                  </a:lnTo>
                  <a:lnTo>
                    <a:pt x="38" y="106"/>
                  </a:lnTo>
                  <a:lnTo>
                    <a:pt x="34" y="106"/>
                  </a:lnTo>
                  <a:lnTo>
                    <a:pt x="32" y="106"/>
                  </a:lnTo>
                  <a:lnTo>
                    <a:pt x="30" y="104"/>
                  </a:lnTo>
                  <a:lnTo>
                    <a:pt x="26" y="102"/>
                  </a:lnTo>
                  <a:lnTo>
                    <a:pt x="22" y="100"/>
                  </a:lnTo>
                  <a:lnTo>
                    <a:pt x="18" y="96"/>
                  </a:lnTo>
                  <a:lnTo>
                    <a:pt x="14" y="94"/>
                  </a:lnTo>
                  <a:lnTo>
                    <a:pt x="12" y="90"/>
                  </a:lnTo>
                  <a:lnTo>
                    <a:pt x="12" y="90"/>
                  </a:lnTo>
                  <a:lnTo>
                    <a:pt x="12" y="86"/>
                  </a:lnTo>
                  <a:lnTo>
                    <a:pt x="10" y="82"/>
                  </a:lnTo>
                  <a:lnTo>
                    <a:pt x="10" y="78"/>
                  </a:lnTo>
                  <a:lnTo>
                    <a:pt x="8" y="76"/>
                  </a:lnTo>
                  <a:lnTo>
                    <a:pt x="2" y="70"/>
                  </a:lnTo>
                  <a:lnTo>
                    <a:pt x="2" y="68"/>
                  </a:lnTo>
                  <a:lnTo>
                    <a:pt x="2" y="66"/>
                  </a:lnTo>
                  <a:lnTo>
                    <a:pt x="0" y="62"/>
                  </a:lnTo>
                  <a:lnTo>
                    <a:pt x="0" y="58"/>
                  </a:lnTo>
                  <a:lnTo>
                    <a:pt x="0" y="54"/>
                  </a:lnTo>
                  <a:lnTo>
                    <a:pt x="2" y="54"/>
                  </a:lnTo>
                  <a:lnTo>
                    <a:pt x="2" y="52"/>
                  </a:lnTo>
                  <a:lnTo>
                    <a:pt x="4" y="50"/>
                  </a:lnTo>
                  <a:lnTo>
                    <a:pt x="6" y="48"/>
                  </a:lnTo>
                  <a:lnTo>
                    <a:pt x="8" y="44"/>
                  </a:lnTo>
                  <a:lnTo>
                    <a:pt x="14" y="44"/>
                  </a:lnTo>
                  <a:lnTo>
                    <a:pt x="14" y="44"/>
                  </a:lnTo>
                  <a:lnTo>
                    <a:pt x="18" y="44"/>
                  </a:lnTo>
                  <a:lnTo>
                    <a:pt x="20" y="46"/>
                  </a:lnTo>
                  <a:lnTo>
                    <a:pt x="26" y="46"/>
                  </a:lnTo>
                  <a:lnTo>
                    <a:pt x="30" y="44"/>
                  </a:lnTo>
                  <a:lnTo>
                    <a:pt x="30" y="44"/>
                  </a:lnTo>
                  <a:lnTo>
                    <a:pt x="32" y="42"/>
                  </a:lnTo>
                  <a:lnTo>
                    <a:pt x="36" y="40"/>
                  </a:lnTo>
                  <a:lnTo>
                    <a:pt x="38" y="40"/>
                  </a:lnTo>
                  <a:lnTo>
                    <a:pt x="42" y="40"/>
                  </a:lnTo>
                  <a:lnTo>
                    <a:pt x="50" y="40"/>
                  </a:lnTo>
                  <a:lnTo>
                    <a:pt x="50" y="40"/>
                  </a:lnTo>
                  <a:lnTo>
                    <a:pt x="46" y="38"/>
                  </a:lnTo>
                  <a:lnTo>
                    <a:pt x="42" y="38"/>
                  </a:lnTo>
                  <a:lnTo>
                    <a:pt x="40" y="36"/>
                  </a:lnTo>
                  <a:lnTo>
                    <a:pt x="40" y="36"/>
                  </a:lnTo>
                  <a:lnTo>
                    <a:pt x="38" y="34"/>
                  </a:lnTo>
                  <a:lnTo>
                    <a:pt x="38" y="32"/>
                  </a:lnTo>
                  <a:lnTo>
                    <a:pt x="38" y="28"/>
                  </a:lnTo>
                  <a:lnTo>
                    <a:pt x="40" y="24"/>
                  </a:lnTo>
                  <a:lnTo>
                    <a:pt x="42" y="20"/>
                  </a:lnTo>
                  <a:lnTo>
                    <a:pt x="48" y="16"/>
                  </a:lnTo>
                  <a:lnTo>
                    <a:pt x="50" y="16"/>
                  </a:lnTo>
                  <a:lnTo>
                    <a:pt x="52" y="16"/>
                  </a:lnTo>
                  <a:lnTo>
                    <a:pt x="56" y="16"/>
                  </a:lnTo>
                  <a:lnTo>
                    <a:pt x="60" y="16"/>
                  </a:lnTo>
                  <a:lnTo>
                    <a:pt x="62" y="16"/>
                  </a:lnTo>
                  <a:lnTo>
                    <a:pt x="64" y="16"/>
                  </a:lnTo>
                  <a:lnTo>
                    <a:pt x="66" y="16"/>
                  </a:lnTo>
                  <a:lnTo>
                    <a:pt x="72" y="14"/>
                  </a:lnTo>
                  <a:lnTo>
                    <a:pt x="76" y="10"/>
                  </a:lnTo>
                  <a:lnTo>
                    <a:pt x="82" y="8"/>
                  </a:lnTo>
                  <a:lnTo>
                    <a:pt x="86" y="4"/>
                  </a:lnTo>
                  <a:lnTo>
                    <a:pt x="86" y="4"/>
                  </a:lnTo>
                  <a:lnTo>
                    <a:pt x="88" y="4"/>
                  </a:lnTo>
                  <a:lnTo>
                    <a:pt x="88" y="2"/>
                  </a:lnTo>
                  <a:lnTo>
                    <a:pt x="90" y="0"/>
                  </a:lnTo>
                  <a:lnTo>
                    <a:pt x="94" y="0"/>
                  </a:lnTo>
                  <a:lnTo>
                    <a:pt x="98" y="0"/>
                  </a:lnTo>
                  <a:lnTo>
                    <a:pt x="104" y="2"/>
                  </a:lnTo>
                  <a:lnTo>
                    <a:pt x="112" y="4"/>
                  </a:lnTo>
                  <a:lnTo>
                    <a:pt x="112" y="4"/>
                  </a:lnTo>
                  <a:lnTo>
                    <a:pt x="114" y="6"/>
                  </a:lnTo>
                  <a:lnTo>
                    <a:pt x="118" y="8"/>
                  </a:lnTo>
                  <a:lnTo>
                    <a:pt x="122" y="12"/>
                  </a:lnTo>
                  <a:lnTo>
                    <a:pt x="128" y="16"/>
                  </a:lnTo>
                  <a:lnTo>
                    <a:pt x="128" y="14"/>
                  </a:lnTo>
                  <a:lnTo>
                    <a:pt x="132" y="14"/>
                  </a:lnTo>
                  <a:lnTo>
                    <a:pt x="136" y="14"/>
                  </a:lnTo>
                  <a:lnTo>
                    <a:pt x="138" y="12"/>
                  </a:lnTo>
                  <a:lnTo>
                    <a:pt x="140" y="12"/>
                  </a:lnTo>
                  <a:lnTo>
                    <a:pt x="142" y="12"/>
                  </a:lnTo>
                  <a:lnTo>
                    <a:pt x="146" y="12"/>
                  </a:lnTo>
                  <a:lnTo>
                    <a:pt x="152" y="12"/>
                  </a:lnTo>
                  <a:lnTo>
                    <a:pt x="156" y="14"/>
                  </a:lnTo>
                  <a:lnTo>
                    <a:pt x="158" y="16"/>
                  </a:lnTo>
                  <a:lnTo>
                    <a:pt x="158" y="16"/>
                  </a:lnTo>
                  <a:lnTo>
                    <a:pt x="162" y="18"/>
                  </a:lnTo>
                  <a:lnTo>
                    <a:pt x="166" y="22"/>
                  </a:lnTo>
                  <a:lnTo>
                    <a:pt x="170" y="24"/>
                  </a:lnTo>
                  <a:lnTo>
                    <a:pt x="180" y="26"/>
                  </a:lnTo>
                  <a:lnTo>
                    <a:pt x="180" y="26"/>
                  </a:lnTo>
                  <a:lnTo>
                    <a:pt x="182" y="28"/>
                  </a:lnTo>
                  <a:lnTo>
                    <a:pt x="186" y="28"/>
                  </a:lnTo>
                  <a:lnTo>
                    <a:pt x="188" y="3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81" name="Freeform 241">
              <a:extLst>
                <a:ext uri="{FF2B5EF4-FFF2-40B4-BE49-F238E27FC236}">
                  <a16:creationId xmlns:a16="http://schemas.microsoft.com/office/drawing/2014/main" id="{69DF7DED-0B57-4C8D-BC96-160445BCA05B}"/>
                </a:ext>
              </a:extLst>
            </p:cNvPr>
            <p:cNvSpPr>
              <a:spLocks noChangeArrowheads="1"/>
            </p:cNvSpPr>
            <p:nvPr/>
          </p:nvSpPr>
          <p:spPr bwMode="auto">
            <a:xfrm>
              <a:off x="502" y="1068"/>
              <a:ext cx="110" cy="90"/>
            </a:xfrm>
            <a:custGeom>
              <a:avLst/>
              <a:gdLst>
                <a:gd name="T0" fmla="*/ 28 w 110"/>
                <a:gd name="T1" fmla="*/ 74 h 90"/>
                <a:gd name="T2" fmla="*/ 30 w 110"/>
                <a:gd name="T3" fmla="*/ 60 h 90"/>
                <a:gd name="T4" fmla="*/ 32 w 110"/>
                <a:gd name="T5" fmla="*/ 58 h 90"/>
                <a:gd name="T6" fmla="*/ 32 w 110"/>
                <a:gd name="T7" fmla="*/ 54 h 90"/>
                <a:gd name="T8" fmla="*/ 30 w 110"/>
                <a:gd name="T9" fmla="*/ 50 h 90"/>
                <a:gd name="T10" fmla="*/ 26 w 110"/>
                <a:gd name="T11" fmla="*/ 44 h 90"/>
                <a:gd name="T12" fmla="*/ 22 w 110"/>
                <a:gd name="T13" fmla="*/ 36 h 90"/>
                <a:gd name="T14" fmla="*/ 18 w 110"/>
                <a:gd name="T15" fmla="*/ 24 h 90"/>
                <a:gd name="T16" fmla="*/ 14 w 110"/>
                <a:gd name="T17" fmla="*/ 22 h 90"/>
                <a:gd name="T18" fmla="*/ 4 w 110"/>
                <a:gd name="T19" fmla="*/ 12 h 90"/>
                <a:gd name="T20" fmla="*/ 4 w 110"/>
                <a:gd name="T21" fmla="*/ 6 h 90"/>
                <a:gd name="T22" fmla="*/ 0 w 110"/>
                <a:gd name="T23" fmla="*/ 0 h 90"/>
                <a:gd name="T24" fmla="*/ 2 w 110"/>
                <a:gd name="T25" fmla="*/ 0 h 90"/>
                <a:gd name="T26" fmla="*/ 10 w 110"/>
                <a:gd name="T27" fmla="*/ 0 h 90"/>
                <a:gd name="T28" fmla="*/ 18 w 110"/>
                <a:gd name="T29" fmla="*/ 4 h 90"/>
                <a:gd name="T30" fmla="*/ 24 w 110"/>
                <a:gd name="T31" fmla="*/ 10 h 90"/>
                <a:gd name="T32" fmla="*/ 32 w 110"/>
                <a:gd name="T33" fmla="*/ 16 h 90"/>
                <a:gd name="T34" fmla="*/ 44 w 110"/>
                <a:gd name="T35" fmla="*/ 18 h 90"/>
                <a:gd name="T36" fmla="*/ 58 w 110"/>
                <a:gd name="T37" fmla="*/ 12 h 90"/>
                <a:gd name="T38" fmla="*/ 84 w 110"/>
                <a:gd name="T39" fmla="*/ 18 h 90"/>
                <a:gd name="T40" fmla="*/ 100 w 110"/>
                <a:gd name="T41" fmla="*/ 24 h 90"/>
                <a:gd name="T42" fmla="*/ 104 w 110"/>
                <a:gd name="T43" fmla="*/ 26 h 90"/>
                <a:gd name="T44" fmla="*/ 110 w 110"/>
                <a:gd name="T45" fmla="*/ 30 h 90"/>
                <a:gd name="T46" fmla="*/ 110 w 110"/>
                <a:gd name="T47" fmla="*/ 34 h 90"/>
                <a:gd name="T48" fmla="*/ 108 w 110"/>
                <a:gd name="T49" fmla="*/ 42 h 90"/>
                <a:gd name="T50" fmla="*/ 106 w 110"/>
                <a:gd name="T51" fmla="*/ 46 h 90"/>
                <a:gd name="T52" fmla="*/ 104 w 110"/>
                <a:gd name="T53" fmla="*/ 52 h 90"/>
                <a:gd name="T54" fmla="*/ 100 w 110"/>
                <a:gd name="T55" fmla="*/ 56 h 90"/>
                <a:gd name="T56" fmla="*/ 98 w 110"/>
                <a:gd name="T57" fmla="*/ 58 h 90"/>
                <a:gd name="T58" fmla="*/ 94 w 110"/>
                <a:gd name="T59" fmla="*/ 66 h 90"/>
                <a:gd name="T60" fmla="*/ 94 w 110"/>
                <a:gd name="T61" fmla="*/ 68 h 90"/>
                <a:gd name="T62" fmla="*/ 90 w 110"/>
                <a:gd name="T63" fmla="*/ 70 h 90"/>
                <a:gd name="T64" fmla="*/ 82 w 110"/>
                <a:gd name="T65" fmla="*/ 72 h 90"/>
                <a:gd name="T66" fmla="*/ 74 w 110"/>
                <a:gd name="T67" fmla="*/ 82 h 90"/>
                <a:gd name="T68" fmla="*/ 70 w 110"/>
                <a:gd name="T69" fmla="*/ 88 h 90"/>
                <a:gd name="T70" fmla="*/ 62 w 110"/>
                <a:gd name="T71" fmla="*/ 88 h 90"/>
                <a:gd name="T72" fmla="*/ 56 w 110"/>
                <a:gd name="T73" fmla="*/ 88 h 90"/>
                <a:gd name="T74" fmla="*/ 36 w 110"/>
                <a:gd name="T75" fmla="*/ 90 h 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0"/>
                <a:gd name="T115" fmla="*/ 0 h 90"/>
                <a:gd name="T116" fmla="*/ 110 w 110"/>
                <a:gd name="T117" fmla="*/ 90 h 9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0" h="90">
                  <a:moveTo>
                    <a:pt x="36" y="90"/>
                  </a:moveTo>
                  <a:lnTo>
                    <a:pt x="28" y="74"/>
                  </a:lnTo>
                  <a:lnTo>
                    <a:pt x="24" y="66"/>
                  </a:lnTo>
                  <a:lnTo>
                    <a:pt x="30" y="60"/>
                  </a:lnTo>
                  <a:lnTo>
                    <a:pt x="30" y="60"/>
                  </a:lnTo>
                  <a:lnTo>
                    <a:pt x="32" y="58"/>
                  </a:lnTo>
                  <a:lnTo>
                    <a:pt x="32" y="56"/>
                  </a:lnTo>
                  <a:lnTo>
                    <a:pt x="32" y="54"/>
                  </a:lnTo>
                  <a:lnTo>
                    <a:pt x="30" y="50"/>
                  </a:lnTo>
                  <a:lnTo>
                    <a:pt x="30" y="50"/>
                  </a:lnTo>
                  <a:lnTo>
                    <a:pt x="28" y="48"/>
                  </a:lnTo>
                  <a:lnTo>
                    <a:pt x="26" y="44"/>
                  </a:lnTo>
                  <a:lnTo>
                    <a:pt x="24" y="40"/>
                  </a:lnTo>
                  <a:lnTo>
                    <a:pt x="22" y="36"/>
                  </a:lnTo>
                  <a:lnTo>
                    <a:pt x="22" y="30"/>
                  </a:lnTo>
                  <a:lnTo>
                    <a:pt x="18" y="24"/>
                  </a:lnTo>
                  <a:lnTo>
                    <a:pt x="18" y="20"/>
                  </a:lnTo>
                  <a:lnTo>
                    <a:pt x="14" y="22"/>
                  </a:lnTo>
                  <a:lnTo>
                    <a:pt x="4" y="14"/>
                  </a:lnTo>
                  <a:lnTo>
                    <a:pt x="4" y="12"/>
                  </a:lnTo>
                  <a:lnTo>
                    <a:pt x="4" y="10"/>
                  </a:lnTo>
                  <a:lnTo>
                    <a:pt x="4" y="6"/>
                  </a:lnTo>
                  <a:lnTo>
                    <a:pt x="2" y="2"/>
                  </a:lnTo>
                  <a:lnTo>
                    <a:pt x="0" y="0"/>
                  </a:lnTo>
                  <a:lnTo>
                    <a:pt x="0" y="0"/>
                  </a:lnTo>
                  <a:lnTo>
                    <a:pt x="2" y="0"/>
                  </a:lnTo>
                  <a:lnTo>
                    <a:pt x="4" y="0"/>
                  </a:lnTo>
                  <a:lnTo>
                    <a:pt x="10" y="0"/>
                  </a:lnTo>
                  <a:lnTo>
                    <a:pt x="18" y="2"/>
                  </a:lnTo>
                  <a:lnTo>
                    <a:pt x="18" y="4"/>
                  </a:lnTo>
                  <a:lnTo>
                    <a:pt x="20" y="6"/>
                  </a:lnTo>
                  <a:lnTo>
                    <a:pt x="24" y="10"/>
                  </a:lnTo>
                  <a:lnTo>
                    <a:pt x="28" y="12"/>
                  </a:lnTo>
                  <a:lnTo>
                    <a:pt x="32" y="16"/>
                  </a:lnTo>
                  <a:lnTo>
                    <a:pt x="38" y="18"/>
                  </a:lnTo>
                  <a:lnTo>
                    <a:pt x="44" y="18"/>
                  </a:lnTo>
                  <a:lnTo>
                    <a:pt x="48" y="16"/>
                  </a:lnTo>
                  <a:lnTo>
                    <a:pt x="58" y="12"/>
                  </a:lnTo>
                  <a:lnTo>
                    <a:pt x="70" y="12"/>
                  </a:lnTo>
                  <a:lnTo>
                    <a:pt x="84" y="18"/>
                  </a:lnTo>
                  <a:lnTo>
                    <a:pt x="98" y="22"/>
                  </a:lnTo>
                  <a:lnTo>
                    <a:pt x="100" y="24"/>
                  </a:lnTo>
                  <a:lnTo>
                    <a:pt x="102" y="24"/>
                  </a:lnTo>
                  <a:lnTo>
                    <a:pt x="104" y="26"/>
                  </a:lnTo>
                  <a:lnTo>
                    <a:pt x="108" y="28"/>
                  </a:lnTo>
                  <a:lnTo>
                    <a:pt x="110" y="30"/>
                  </a:lnTo>
                  <a:lnTo>
                    <a:pt x="110" y="32"/>
                  </a:lnTo>
                  <a:lnTo>
                    <a:pt x="110" y="34"/>
                  </a:lnTo>
                  <a:lnTo>
                    <a:pt x="108" y="36"/>
                  </a:lnTo>
                  <a:lnTo>
                    <a:pt x="108" y="42"/>
                  </a:lnTo>
                  <a:lnTo>
                    <a:pt x="106" y="46"/>
                  </a:lnTo>
                  <a:lnTo>
                    <a:pt x="106" y="46"/>
                  </a:lnTo>
                  <a:lnTo>
                    <a:pt x="104" y="48"/>
                  </a:lnTo>
                  <a:lnTo>
                    <a:pt x="104" y="52"/>
                  </a:lnTo>
                  <a:lnTo>
                    <a:pt x="102" y="54"/>
                  </a:lnTo>
                  <a:lnTo>
                    <a:pt x="100" y="56"/>
                  </a:lnTo>
                  <a:lnTo>
                    <a:pt x="98" y="56"/>
                  </a:lnTo>
                  <a:lnTo>
                    <a:pt x="98" y="58"/>
                  </a:lnTo>
                  <a:lnTo>
                    <a:pt x="96" y="62"/>
                  </a:lnTo>
                  <a:lnTo>
                    <a:pt x="94" y="66"/>
                  </a:lnTo>
                  <a:lnTo>
                    <a:pt x="96" y="68"/>
                  </a:lnTo>
                  <a:lnTo>
                    <a:pt x="94" y="68"/>
                  </a:lnTo>
                  <a:lnTo>
                    <a:pt x="92" y="68"/>
                  </a:lnTo>
                  <a:lnTo>
                    <a:pt x="90" y="70"/>
                  </a:lnTo>
                  <a:lnTo>
                    <a:pt x="86" y="70"/>
                  </a:lnTo>
                  <a:lnTo>
                    <a:pt x="82" y="72"/>
                  </a:lnTo>
                  <a:lnTo>
                    <a:pt x="78" y="76"/>
                  </a:lnTo>
                  <a:lnTo>
                    <a:pt x="74" y="82"/>
                  </a:lnTo>
                  <a:lnTo>
                    <a:pt x="72" y="88"/>
                  </a:lnTo>
                  <a:lnTo>
                    <a:pt x="70" y="88"/>
                  </a:lnTo>
                  <a:lnTo>
                    <a:pt x="68" y="88"/>
                  </a:lnTo>
                  <a:lnTo>
                    <a:pt x="62" y="88"/>
                  </a:lnTo>
                  <a:lnTo>
                    <a:pt x="58" y="88"/>
                  </a:lnTo>
                  <a:lnTo>
                    <a:pt x="56" y="88"/>
                  </a:lnTo>
                  <a:lnTo>
                    <a:pt x="54" y="86"/>
                  </a:lnTo>
                  <a:lnTo>
                    <a:pt x="36" y="9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82" name="Freeform 242">
              <a:extLst>
                <a:ext uri="{FF2B5EF4-FFF2-40B4-BE49-F238E27FC236}">
                  <a16:creationId xmlns:a16="http://schemas.microsoft.com/office/drawing/2014/main" id="{274D8B26-D44F-4DC6-8E00-CEE3FF9A1D5E}"/>
                </a:ext>
              </a:extLst>
            </p:cNvPr>
            <p:cNvSpPr>
              <a:spLocks noChangeArrowheads="1"/>
            </p:cNvSpPr>
            <p:nvPr/>
          </p:nvSpPr>
          <p:spPr bwMode="auto">
            <a:xfrm>
              <a:off x="490" y="1154"/>
              <a:ext cx="84" cy="84"/>
            </a:xfrm>
            <a:custGeom>
              <a:avLst/>
              <a:gdLst>
                <a:gd name="T0" fmla="*/ 84 w 84"/>
                <a:gd name="T1" fmla="*/ 2 h 84"/>
                <a:gd name="T2" fmla="*/ 72 w 84"/>
                <a:gd name="T3" fmla="*/ 4 h 84"/>
                <a:gd name="T4" fmla="*/ 72 w 84"/>
                <a:gd name="T5" fmla="*/ 4 h 84"/>
                <a:gd name="T6" fmla="*/ 70 w 84"/>
                <a:gd name="T7" fmla="*/ 4 h 84"/>
                <a:gd name="T8" fmla="*/ 68 w 84"/>
                <a:gd name="T9" fmla="*/ 2 h 84"/>
                <a:gd name="T10" fmla="*/ 66 w 84"/>
                <a:gd name="T11" fmla="*/ 0 h 84"/>
                <a:gd name="T12" fmla="*/ 48 w 84"/>
                <a:gd name="T13" fmla="*/ 4 h 84"/>
                <a:gd name="T14" fmla="*/ 34 w 84"/>
                <a:gd name="T15" fmla="*/ 6 h 84"/>
                <a:gd name="T16" fmla="*/ 20 w 84"/>
                <a:gd name="T17" fmla="*/ 8 h 84"/>
                <a:gd name="T18" fmla="*/ 20 w 84"/>
                <a:gd name="T19" fmla="*/ 10 h 84"/>
                <a:gd name="T20" fmla="*/ 18 w 84"/>
                <a:gd name="T21" fmla="*/ 12 h 84"/>
                <a:gd name="T22" fmla="*/ 18 w 84"/>
                <a:gd name="T23" fmla="*/ 16 h 84"/>
                <a:gd name="T24" fmla="*/ 18 w 84"/>
                <a:gd name="T25" fmla="*/ 16 h 84"/>
                <a:gd name="T26" fmla="*/ 16 w 84"/>
                <a:gd name="T27" fmla="*/ 18 h 84"/>
                <a:gd name="T28" fmla="*/ 12 w 84"/>
                <a:gd name="T29" fmla="*/ 20 h 84"/>
                <a:gd name="T30" fmla="*/ 8 w 84"/>
                <a:gd name="T31" fmla="*/ 22 h 84"/>
                <a:gd name="T32" fmla="*/ 6 w 84"/>
                <a:gd name="T33" fmla="*/ 26 h 84"/>
                <a:gd name="T34" fmla="*/ 2 w 84"/>
                <a:gd name="T35" fmla="*/ 30 h 84"/>
                <a:gd name="T36" fmla="*/ 0 w 84"/>
                <a:gd name="T37" fmla="*/ 36 h 84"/>
                <a:gd name="T38" fmla="*/ 0 w 84"/>
                <a:gd name="T39" fmla="*/ 36 h 84"/>
                <a:gd name="T40" fmla="*/ 0 w 84"/>
                <a:gd name="T41" fmla="*/ 38 h 84"/>
                <a:gd name="T42" fmla="*/ 0 w 84"/>
                <a:gd name="T43" fmla="*/ 40 h 84"/>
                <a:gd name="T44" fmla="*/ 2 w 84"/>
                <a:gd name="T45" fmla="*/ 44 h 84"/>
                <a:gd name="T46" fmla="*/ 4 w 84"/>
                <a:gd name="T47" fmla="*/ 48 h 84"/>
                <a:gd name="T48" fmla="*/ 10 w 84"/>
                <a:gd name="T49" fmla="*/ 56 h 84"/>
                <a:gd name="T50" fmla="*/ 18 w 84"/>
                <a:gd name="T51" fmla="*/ 66 h 84"/>
                <a:gd name="T52" fmla="*/ 26 w 84"/>
                <a:gd name="T53" fmla="*/ 76 h 84"/>
                <a:gd name="T54" fmla="*/ 30 w 84"/>
                <a:gd name="T55" fmla="*/ 84 h 84"/>
                <a:gd name="T56" fmla="*/ 42 w 84"/>
                <a:gd name="T57" fmla="*/ 84 h 84"/>
                <a:gd name="T58" fmla="*/ 44 w 84"/>
                <a:gd name="T59" fmla="*/ 66 h 84"/>
                <a:gd name="T60" fmla="*/ 46 w 84"/>
                <a:gd name="T61" fmla="*/ 66 h 84"/>
                <a:gd name="T62" fmla="*/ 48 w 84"/>
                <a:gd name="T63" fmla="*/ 64 h 84"/>
                <a:gd name="T64" fmla="*/ 50 w 84"/>
                <a:gd name="T65" fmla="*/ 62 h 84"/>
                <a:gd name="T66" fmla="*/ 54 w 84"/>
                <a:gd name="T67" fmla="*/ 56 h 84"/>
                <a:gd name="T68" fmla="*/ 60 w 84"/>
                <a:gd name="T69" fmla="*/ 48 h 84"/>
                <a:gd name="T70" fmla="*/ 58 w 84"/>
                <a:gd name="T71" fmla="*/ 48 h 84"/>
                <a:gd name="T72" fmla="*/ 58 w 84"/>
                <a:gd name="T73" fmla="*/ 46 h 84"/>
                <a:gd name="T74" fmla="*/ 58 w 84"/>
                <a:gd name="T75" fmla="*/ 42 h 84"/>
                <a:gd name="T76" fmla="*/ 58 w 84"/>
                <a:gd name="T77" fmla="*/ 38 h 84"/>
                <a:gd name="T78" fmla="*/ 60 w 84"/>
                <a:gd name="T79" fmla="*/ 32 h 84"/>
                <a:gd name="T80" fmla="*/ 64 w 84"/>
                <a:gd name="T81" fmla="*/ 26 h 84"/>
                <a:gd name="T82" fmla="*/ 64 w 84"/>
                <a:gd name="T83" fmla="*/ 24 h 84"/>
                <a:gd name="T84" fmla="*/ 64 w 84"/>
                <a:gd name="T85" fmla="*/ 22 h 84"/>
                <a:gd name="T86" fmla="*/ 68 w 84"/>
                <a:gd name="T87" fmla="*/ 20 h 84"/>
                <a:gd name="T88" fmla="*/ 70 w 84"/>
                <a:gd name="T89" fmla="*/ 18 h 84"/>
                <a:gd name="T90" fmla="*/ 74 w 84"/>
                <a:gd name="T91" fmla="*/ 16 h 84"/>
                <a:gd name="T92" fmla="*/ 78 w 84"/>
                <a:gd name="T93" fmla="*/ 16 h 84"/>
                <a:gd name="T94" fmla="*/ 84 w 84"/>
                <a:gd name="T95" fmla="*/ 18 h 84"/>
                <a:gd name="T96" fmla="*/ 84 w 84"/>
                <a:gd name="T97" fmla="*/ 2 h 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4"/>
                <a:gd name="T148" fmla="*/ 0 h 84"/>
                <a:gd name="T149" fmla="*/ 84 w 84"/>
                <a:gd name="T150" fmla="*/ 84 h 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4" h="84">
                  <a:moveTo>
                    <a:pt x="84" y="2"/>
                  </a:moveTo>
                  <a:lnTo>
                    <a:pt x="72" y="4"/>
                  </a:lnTo>
                  <a:lnTo>
                    <a:pt x="72" y="4"/>
                  </a:lnTo>
                  <a:lnTo>
                    <a:pt x="70" y="4"/>
                  </a:lnTo>
                  <a:lnTo>
                    <a:pt x="68" y="2"/>
                  </a:lnTo>
                  <a:lnTo>
                    <a:pt x="66" y="0"/>
                  </a:lnTo>
                  <a:lnTo>
                    <a:pt x="48" y="4"/>
                  </a:lnTo>
                  <a:lnTo>
                    <a:pt x="34" y="6"/>
                  </a:lnTo>
                  <a:lnTo>
                    <a:pt x="20" y="8"/>
                  </a:lnTo>
                  <a:lnTo>
                    <a:pt x="20" y="10"/>
                  </a:lnTo>
                  <a:lnTo>
                    <a:pt x="18" y="12"/>
                  </a:lnTo>
                  <a:lnTo>
                    <a:pt x="18" y="16"/>
                  </a:lnTo>
                  <a:lnTo>
                    <a:pt x="18" y="16"/>
                  </a:lnTo>
                  <a:lnTo>
                    <a:pt x="16" y="18"/>
                  </a:lnTo>
                  <a:lnTo>
                    <a:pt x="12" y="20"/>
                  </a:lnTo>
                  <a:lnTo>
                    <a:pt x="8" y="22"/>
                  </a:lnTo>
                  <a:lnTo>
                    <a:pt x="6" y="26"/>
                  </a:lnTo>
                  <a:lnTo>
                    <a:pt x="2" y="30"/>
                  </a:lnTo>
                  <a:lnTo>
                    <a:pt x="0" y="36"/>
                  </a:lnTo>
                  <a:lnTo>
                    <a:pt x="0" y="36"/>
                  </a:lnTo>
                  <a:lnTo>
                    <a:pt x="0" y="38"/>
                  </a:lnTo>
                  <a:lnTo>
                    <a:pt x="0" y="40"/>
                  </a:lnTo>
                  <a:lnTo>
                    <a:pt x="2" y="44"/>
                  </a:lnTo>
                  <a:lnTo>
                    <a:pt x="4" y="48"/>
                  </a:lnTo>
                  <a:lnTo>
                    <a:pt x="10" y="56"/>
                  </a:lnTo>
                  <a:lnTo>
                    <a:pt x="18" y="66"/>
                  </a:lnTo>
                  <a:lnTo>
                    <a:pt x="26" y="76"/>
                  </a:lnTo>
                  <a:lnTo>
                    <a:pt x="30" y="84"/>
                  </a:lnTo>
                  <a:lnTo>
                    <a:pt x="42" y="84"/>
                  </a:lnTo>
                  <a:lnTo>
                    <a:pt x="44" y="66"/>
                  </a:lnTo>
                  <a:lnTo>
                    <a:pt x="46" y="66"/>
                  </a:lnTo>
                  <a:lnTo>
                    <a:pt x="48" y="64"/>
                  </a:lnTo>
                  <a:lnTo>
                    <a:pt x="50" y="62"/>
                  </a:lnTo>
                  <a:lnTo>
                    <a:pt x="54" y="56"/>
                  </a:lnTo>
                  <a:lnTo>
                    <a:pt x="60" y="48"/>
                  </a:lnTo>
                  <a:lnTo>
                    <a:pt x="58" y="48"/>
                  </a:lnTo>
                  <a:lnTo>
                    <a:pt x="58" y="46"/>
                  </a:lnTo>
                  <a:lnTo>
                    <a:pt x="58" y="42"/>
                  </a:lnTo>
                  <a:lnTo>
                    <a:pt x="58" y="38"/>
                  </a:lnTo>
                  <a:lnTo>
                    <a:pt x="60" y="32"/>
                  </a:lnTo>
                  <a:lnTo>
                    <a:pt x="64" y="26"/>
                  </a:lnTo>
                  <a:lnTo>
                    <a:pt x="64" y="24"/>
                  </a:lnTo>
                  <a:lnTo>
                    <a:pt x="64" y="22"/>
                  </a:lnTo>
                  <a:lnTo>
                    <a:pt x="68" y="20"/>
                  </a:lnTo>
                  <a:lnTo>
                    <a:pt x="70" y="18"/>
                  </a:lnTo>
                  <a:lnTo>
                    <a:pt x="74" y="16"/>
                  </a:lnTo>
                  <a:lnTo>
                    <a:pt x="78" y="16"/>
                  </a:lnTo>
                  <a:lnTo>
                    <a:pt x="84" y="18"/>
                  </a:lnTo>
                  <a:lnTo>
                    <a:pt x="84"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83" name="Freeform 243">
              <a:extLst>
                <a:ext uri="{FF2B5EF4-FFF2-40B4-BE49-F238E27FC236}">
                  <a16:creationId xmlns:a16="http://schemas.microsoft.com/office/drawing/2014/main" id="{FC4AC3E7-12D1-4129-9001-5766E77045E1}"/>
                </a:ext>
              </a:extLst>
            </p:cNvPr>
            <p:cNvSpPr>
              <a:spLocks noChangeArrowheads="1"/>
            </p:cNvSpPr>
            <p:nvPr/>
          </p:nvSpPr>
          <p:spPr bwMode="auto">
            <a:xfrm>
              <a:off x="482" y="1126"/>
              <a:ext cx="28" cy="64"/>
            </a:xfrm>
            <a:custGeom>
              <a:avLst/>
              <a:gdLst>
                <a:gd name="T0" fmla="*/ 0 w 28"/>
                <a:gd name="T1" fmla="*/ 20 h 64"/>
                <a:gd name="T2" fmla="*/ 8 w 28"/>
                <a:gd name="T3" fmla="*/ 28 h 64"/>
                <a:gd name="T4" fmla="*/ 10 w 28"/>
                <a:gd name="T5" fmla="*/ 28 h 64"/>
                <a:gd name="T6" fmla="*/ 10 w 28"/>
                <a:gd name="T7" fmla="*/ 32 h 64"/>
                <a:gd name="T8" fmla="*/ 12 w 28"/>
                <a:gd name="T9" fmla="*/ 36 h 64"/>
                <a:gd name="T10" fmla="*/ 12 w 28"/>
                <a:gd name="T11" fmla="*/ 40 h 64"/>
                <a:gd name="T12" fmla="*/ 10 w 28"/>
                <a:gd name="T13" fmla="*/ 40 h 64"/>
                <a:gd name="T14" fmla="*/ 10 w 28"/>
                <a:gd name="T15" fmla="*/ 40 h 64"/>
                <a:gd name="T16" fmla="*/ 10 w 28"/>
                <a:gd name="T17" fmla="*/ 44 h 64"/>
                <a:gd name="T18" fmla="*/ 8 w 28"/>
                <a:gd name="T19" fmla="*/ 48 h 64"/>
                <a:gd name="T20" fmla="*/ 8 w 28"/>
                <a:gd name="T21" fmla="*/ 54 h 64"/>
                <a:gd name="T22" fmla="*/ 8 w 28"/>
                <a:gd name="T23" fmla="*/ 54 h 64"/>
                <a:gd name="T24" fmla="*/ 8 w 28"/>
                <a:gd name="T25" fmla="*/ 58 h 64"/>
                <a:gd name="T26" fmla="*/ 8 w 28"/>
                <a:gd name="T27" fmla="*/ 60 h 64"/>
                <a:gd name="T28" fmla="*/ 8 w 28"/>
                <a:gd name="T29" fmla="*/ 64 h 64"/>
                <a:gd name="T30" fmla="*/ 8 w 28"/>
                <a:gd name="T31" fmla="*/ 62 h 64"/>
                <a:gd name="T32" fmla="*/ 8 w 28"/>
                <a:gd name="T33" fmla="*/ 60 h 64"/>
                <a:gd name="T34" fmla="*/ 10 w 28"/>
                <a:gd name="T35" fmla="*/ 58 h 64"/>
                <a:gd name="T36" fmla="*/ 14 w 28"/>
                <a:gd name="T37" fmla="*/ 54 h 64"/>
                <a:gd name="T38" fmla="*/ 18 w 28"/>
                <a:gd name="T39" fmla="*/ 50 h 64"/>
                <a:gd name="T40" fmla="*/ 26 w 28"/>
                <a:gd name="T41" fmla="*/ 44 h 64"/>
                <a:gd name="T42" fmla="*/ 26 w 28"/>
                <a:gd name="T43" fmla="*/ 42 h 64"/>
                <a:gd name="T44" fmla="*/ 26 w 28"/>
                <a:gd name="T45" fmla="*/ 40 h 64"/>
                <a:gd name="T46" fmla="*/ 28 w 28"/>
                <a:gd name="T47" fmla="*/ 38 h 64"/>
                <a:gd name="T48" fmla="*/ 28 w 28"/>
                <a:gd name="T49" fmla="*/ 36 h 64"/>
                <a:gd name="T50" fmla="*/ 28 w 28"/>
                <a:gd name="T51" fmla="*/ 36 h 64"/>
                <a:gd name="T52" fmla="*/ 26 w 28"/>
                <a:gd name="T53" fmla="*/ 34 h 64"/>
                <a:gd name="T54" fmla="*/ 26 w 28"/>
                <a:gd name="T55" fmla="*/ 32 h 64"/>
                <a:gd name="T56" fmla="*/ 26 w 28"/>
                <a:gd name="T57" fmla="*/ 28 h 64"/>
                <a:gd name="T58" fmla="*/ 26 w 28"/>
                <a:gd name="T59" fmla="*/ 24 h 64"/>
                <a:gd name="T60" fmla="*/ 26 w 28"/>
                <a:gd name="T61" fmla="*/ 22 h 64"/>
                <a:gd name="T62" fmla="*/ 26 w 28"/>
                <a:gd name="T63" fmla="*/ 18 h 64"/>
                <a:gd name="T64" fmla="*/ 24 w 28"/>
                <a:gd name="T65" fmla="*/ 14 h 64"/>
                <a:gd name="T66" fmla="*/ 22 w 28"/>
                <a:gd name="T67" fmla="*/ 8 h 64"/>
                <a:gd name="T68" fmla="*/ 20 w 28"/>
                <a:gd name="T69" fmla="*/ 4 h 64"/>
                <a:gd name="T70" fmla="*/ 20 w 28"/>
                <a:gd name="T71" fmla="*/ 4 h 64"/>
                <a:gd name="T72" fmla="*/ 18 w 28"/>
                <a:gd name="T73" fmla="*/ 2 h 64"/>
                <a:gd name="T74" fmla="*/ 16 w 28"/>
                <a:gd name="T75" fmla="*/ 0 h 64"/>
                <a:gd name="T76" fmla="*/ 12 w 28"/>
                <a:gd name="T77" fmla="*/ 0 h 64"/>
                <a:gd name="T78" fmla="*/ 8 w 28"/>
                <a:gd name="T79" fmla="*/ 0 h 64"/>
                <a:gd name="T80" fmla="*/ 8 w 28"/>
                <a:gd name="T81" fmla="*/ 0 h 64"/>
                <a:gd name="T82" fmla="*/ 6 w 28"/>
                <a:gd name="T83" fmla="*/ 2 h 64"/>
                <a:gd name="T84" fmla="*/ 6 w 28"/>
                <a:gd name="T85" fmla="*/ 2 h 64"/>
                <a:gd name="T86" fmla="*/ 0 w 28"/>
                <a:gd name="T87" fmla="*/ 20 h 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8"/>
                <a:gd name="T133" fmla="*/ 0 h 64"/>
                <a:gd name="T134" fmla="*/ 28 w 28"/>
                <a:gd name="T135" fmla="*/ 64 h 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8" h="64">
                  <a:moveTo>
                    <a:pt x="0" y="20"/>
                  </a:moveTo>
                  <a:lnTo>
                    <a:pt x="8" y="28"/>
                  </a:lnTo>
                  <a:lnTo>
                    <a:pt x="10" y="28"/>
                  </a:lnTo>
                  <a:lnTo>
                    <a:pt x="10" y="32"/>
                  </a:lnTo>
                  <a:lnTo>
                    <a:pt x="12" y="36"/>
                  </a:lnTo>
                  <a:lnTo>
                    <a:pt x="12" y="40"/>
                  </a:lnTo>
                  <a:lnTo>
                    <a:pt x="10" y="40"/>
                  </a:lnTo>
                  <a:lnTo>
                    <a:pt x="10" y="40"/>
                  </a:lnTo>
                  <a:lnTo>
                    <a:pt x="10" y="44"/>
                  </a:lnTo>
                  <a:lnTo>
                    <a:pt x="8" y="48"/>
                  </a:lnTo>
                  <a:lnTo>
                    <a:pt x="8" y="54"/>
                  </a:lnTo>
                  <a:lnTo>
                    <a:pt x="8" y="54"/>
                  </a:lnTo>
                  <a:lnTo>
                    <a:pt x="8" y="58"/>
                  </a:lnTo>
                  <a:lnTo>
                    <a:pt x="8" y="60"/>
                  </a:lnTo>
                  <a:lnTo>
                    <a:pt x="8" y="64"/>
                  </a:lnTo>
                  <a:lnTo>
                    <a:pt x="8" y="62"/>
                  </a:lnTo>
                  <a:lnTo>
                    <a:pt x="8" y="60"/>
                  </a:lnTo>
                  <a:lnTo>
                    <a:pt x="10" y="58"/>
                  </a:lnTo>
                  <a:lnTo>
                    <a:pt x="14" y="54"/>
                  </a:lnTo>
                  <a:lnTo>
                    <a:pt x="18" y="50"/>
                  </a:lnTo>
                  <a:lnTo>
                    <a:pt x="26" y="44"/>
                  </a:lnTo>
                  <a:lnTo>
                    <a:pt x="26" y="42"/>
                  </a:lnTo>
                  <a:lnTo>
                    <a:pt x="26" y="40"/>
                  </a:lnTo>
                  <a:lnTo>
                    <a:pt x="28" y="38"/>
                  </a:lnTo>
                  <a:lnTo>
                    <a:pt x="28" y="36"/>
                  </a:lnTo>
                  <a:lnTo>
                    <a:pt x="28" y="36"/>
                  </a:lnTo>
                  <a:lnTo>
                    <a:pt x="26" y="34"/>
                  </a:lnTo>
                  <a:lnTo>
                    <a:pt x="26" y="32"/>
                  </a:lnTo>
                  <a:lnTo>
                    <a:pt x="26" y="28"/>
                  </a:lnTo>
                  <a:lnTo>
                    <a:pt x="26" y="24"/>
                  </a:lnTo>
                  <a:lnTo>
                    <a:pt x="26" y="22"/>
                  </a:lnTo>
                  <a:lnTo>
                    <a:pt x="26" y="18"/>
                  </a:lnTo>
                  <a:lnTo>
                    <a:pt x="24" y="14"/>
                  </a:lnTo>
                  <a:lnTo>
                    <a:pt x="22" y="8"/>
                  </a:lnTo>
                  <a:lnTo>
                    <a:pt x="20" y="4"/>
                  </a:lnTo>
                  <a:lnTo>
                    <a:pt x="20" y="4"/>
                  </a:lnTo>
                  <a:lnTo>
                    <a:pt x="18" y="2"/>
                  </a:lnTo>
                  <a:lnTo>
                    <a:pt x="16" y="0"/>
                  </a:lnTo>
                  <a:lnTo>
                    <a:pt x="12" y="0"/>
                  </a:lnTo>
                  <a:lnTo>
                    <a:pt x="8" y="0"/>
                  </a:lnTo>
                  <a:lnTo>
                    <a:pt x="8" y="0"/>
                  </a:lnTo>
                  <a:lnTo>
                    <a:pt x="6" y="2"/>
                  </a:lnTo>
                  <a:lnTo>
                    <a:pt x="6" y="2"/>
                  </a:lnTo>
                  <a:lnTo>
                    <a:pt x="0" y="2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84" name="Freeform 244">
              <a:extLst>
                <a:ext uri="{FF2B5EF4-FFF2-40B4-BE49-F238E27FC236}">
                  <a16:creationId xmlns:a16="http://schemas.microsoft.com/office/drawing/2014/main" id="{EAC03A3C-713B-4ABB-B68D-A87EBF1FACF4}"/>
                </a:ext>
              </a:extLst>
            </p:cNvPr>
            <p:cNvSpPr>
              <a:spLocks noChangeArrowheads="1"/>
            </p:cNvSpPr>
            <p:nvPr/>
          </p:nvSpPr>
          <p:spPr bwMode="auto">
            <a:xfrm>
              <a:off x="396" y="1048"/>
              <a:ext cx="142" cy="114"/>
            </a:xfrm>
            <a:custGeom>
              <a:avLst/>
              <a:gdLst>
                <a:gd name="T0" fmla="*/ 20 w 142"/>
                <a:gd name="T1" fmla="*/ 42 h 114"/>
                <a:gd name="T2" fmla="*/ 20 w 142"/>
                <a:gd name="T3" fmla="*/ 40 h 114"/>
                <a:gd name="T4" fmla="*/ 18 w 142"/>
                <a:gd name="T5" fmla="*/ 38 h 114"/>
                <a:gd name="T6" fmla="*/ 20 w 142"/>
                <a:gd name="T7" fmla="*/ 36 h 114"/>
                <a:gd name="T8" fmla="*/ 14 w 142"/>
                <a:gd name="T9" fmla="*/ 34 h 114"/>
                <a:gd name="T10" fmla="*/ 6 w 142"/>
                <a:gd name="T11" fmla="*/ 30 h 114"/>
                <a:gd name="T12" fmla="*/ 0 w 142"/>
                <a:gd name="T13" fmla="*/ 26 h 114"/>
                <a:gd name="T14" fmla="*/ 2 w 142"/>
                <a:gd name="T15" fmla="*/ 24 h 114"/>
                <a:gd name="T16" fmla="*/ 20 w 142"/>
                <a:gd name="T17" fmla="*/ 16 h 114"/>
                <a:gd name="T18" fmla="*/ 32 w 142"/>
                <a:gd name="T19" fmla="*/ 12 h 114"/>
                <a:gd name="T20" fmla="*/ 54 w 142"/>
                <a:gd name="T21" fmla="*/ 6 h 114"/>
                <a:gd name="T22" fmla="*/ 58 w 142"/>
                <a:gd name="T23" fmla="*/ 2 h 114"/>
                <a:gd name="T24" fmla="*/ 60 w 142"/>
                <a:gd name="T25" fmla="*/ 0 h 114"/>
                <a:gd name="T26" fmla="*/ 68 w 142"/>
                <a:gd name="T27" fmla="*/ 24 h 114"/>
                <a:gd name="T28" fmla="*/ 86 w 142"/>
                <a:gd name="T29" fmla="*/ 24 h 114"/>
                <a:gd name="T30" fmla="*/ 92 w 142"/>
                <a:gd name="T31" fmla="*/ 22 h 114"/>
                <a:gd name="T32" fmla="*/ 102 w 142"/>
                <a:gd name="T33" fmla="*/ 18 h 114"/>
                <a:gd name="T34" fmla="*/ 108 w 142"/>
                <a:gd name="T35" fmla="*/ 20 h 114"/>
                <a:gd name="T36" fmla="*/ 110 w 142"/>
                <a:gd name="T37" fmla="*/ 26 h 114"/>
                <a:gd name="T38" fmla="*/ 110 w 142"/>
                <a:gd name="T39" fmla="*/ 32 h 114"/>
                <a:gd name="T40" fmla="*/ 120 w 142"/>
                <a:gd name="T41" fmla="*/ 42 h 114"/>
                <a:gd name="T42" fmla="*/ 124 w 142"/>
                <a:gd name="T43" fmla="*/ 44 h 114"/>
                <a:gd name="T44" fmla="*/ 128 w 142"/>
                <a:gd name="T45" fmla="*/ 56 h 114"/>
                <a:gd name="T46" fmla="*/ 132 w 142"/>
                <a:gd name="T47" fmla="*/ 64 h 114"/>
                <a:gd name="T48" fmla="*/ 136 w 142"/>
                <a:gd name="T49" fmla="*/ 70 h 114"/>
                <a:gd name="T50" fmla="*/ 138 w 142"/>
                <a:gd name="T51" fmla="*/ 74 h 114"/>
                <a:gd name="T52" fmla="*/ 138 w 142"/>
                <a:gd name="T53" fmla="*/ 78 h 114"/>
                <a:gd name="T54" fmla="*/ 136 w 142"/>
                <a:gd name="T55" fmla="*/ 80 h 114"/>
                <a:gd name="T56" fmla="*/ 134 w 142"/>
                <a:gd name="T57" fmla="*/ 94 h 114"/>
                <a:gd name="T58" fmla="*/ 128 w 142"/>
                <a:gd name="T59" fmla="*/ 112 h 114"/>
                <a:gd name="T60" fmla="*/ 112 w 142"/>
                <a:gd name="T61" fmla="*/ 110 h 114"/>
                <a:gd name="T62" fmla="*/ 112 w 142"/>
                <a:gd name="T63" fmla="*/ 104 h 114"/>
                <a:gd name="T64" fmla="*/ 112 w 142"/>
                <a:gd name="T65" fmla="*/ 102 h 114"/>
                <a:gd name="T66" fmla="*/ 110 w 142"/>
                <a:gd name="T67" fmla="*/ 92 h 114"/>
                <a:gd name="T68" fmla="*/ 108 w 142"/>
                <a:gd name="T69" fmla="*/ 86 h 114"/>
                <a:gd name="T70" fmla="*/ 106 w 142"/>
                <a:gd name="T71" fmla="*/ 82 h 114"/>
                <a:gd name="T72" fmla="*/ 98 w 142"/>
                <a:gd name="T73" fmla="*/ 78 h 114"/>
                <a:gd name="T74" fmla="*/ 94 w 142"/>
                <a:gd name="T75" fmla="*/ 80 h 114"/>
                <a:gd name="T76" fmla="*/ 92 w 142"/>
                <a:gd name="T77" fmla="*/ 80 h 114"/>
                <a:gd name="T78" fmla="*/ 64 w 142"/>
                <a:gd name="T79" fmla="*/ 76 h 114"/>
                <a:gd name="T80" fmla="*/ 58 w 142"/>
                <a:gd name="T81" fmla="*/ 74 h 114"/>
                <a:gd name="T82" fmla="*/ 52 w 142"/>
                <a:gd name="T83" fmla="*/ 70 h 114"/>
                <a:gd name="T84" fmla="*/ 46 w 142"/>
                <a:gd name="T85" fmla="*/ 60 h 114"/>
                <a:gd name="T86" fmla="*/ 38 w 142"/>
                <a:gd name="T87" fmla="*/ 60 h 11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2"/>
                <a:gd name="T133" fmla="*/ 0 h 114"/>
                <a:gd name="T134" fmla="*/ 142 w 142"/>
                <a:gd name="T135" fmla="*/ 114 h 11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2" h="114">
                  <a:moveTo>
                    <a:pt x="26" y="52"/>
                  </a:moveTo>
                  <a:lnTo>
                    <a:pt x="20" y="42"/>
                  </a:lnTo>
                  <a:lnTo>
                    <a:pt x="20" y="40"/>
                  </a:lnTo>
                  <a:lnTo>
                    <a:pt x="20" y="40"/>
                  </a:lnTo>
                  <a:lnTo>
                    <a:pt x="18" y="38"/>
                  </a:lnTo>
                  <a:lnTo>
                    <a:pt x="18" y="38"/>
                  </a:lnTo>
                  <a:lnTo>
                    <a:pt x="18" y="38"/>
                  </a:lnTo>
                  <a:lnTo>
                    <a:pt x="20" y="36"/>
                  </a:lnTo>
                  <a:lnTo>
                    <a:pt x="18" y="34"/>
                  </a:lnTo>
                  <a:lnTo>
                    <a:pt x="14" y="34"/>
                  </a:lnTo>
                  <a:lnTo>
                    <a:pt x="10" y="32"/>
                  </a:lnTo>
                  <a:lnTo>
                    <a:pt x="6" y="30"/>
                  </a:lnTo>
                  <a:lnTo>
                    <a:pt x="2" y="28"/>
                  </a:lnTo>
                  <a:lnTo>
                    <a:pt x="0" y="26"/>
                  </a:lnTo>
                  <a:lnTo>
                    <a:pt x="0" y="26"/>
                  </a:lnTo>
                  <a:lnTo>
                    <a:pt x="2" y="24"/>
                  </a:lnTo>
                  <a:lnTo>
                    <a:pt x="10" y="20"/>
                  </a:lnTo>
                  <a:lnTo>
                    <a:pt x="20" y="16"/>
                  </a:lnTo>
                  <a:lnTo>
                    <a:pt x="28" y="14"/>
                  </a:lnTo>
                  <a:lnTo>
                    <a:pt x="32" y="12"/>
                  </a:lnTo>
                  <a:lnTo>
                    <a:pt x="56" y="10"/>
                  </a:lnTo>
                  <a:lnTo>
                    <a:pt x="54" y="6"/>
                  </a:lnTo>
                  <a:lnTo>
                    <a:pt x="56" y="4"/>
                  </a:lnTo>
                  <a:lnTo>
                    <a:pt x="58" y="2"/>
                  </a:lnTo>
                  <a:lnTo>
                    <a:pt x="58" y="0"/>
                  </a:lnTo>
                  <a:lnTo>
                    <a:pt x="60" y="0"/>
                  </a:lnTo>
                  <a:lnTo>
                    <a:pt x="62" y="10"/>
                  </a:lnTo>
                  <a:lnTo>
                    <a:pt x="68" y="24"/>
                  </a:lnTo>
                  <a:lnTo>
                    <a:pt x="84" y="24"/>
                  </a:lnTo>
                  <a:lnTo>
                    <a:pt x="86" y="24"/>
                  </a:lnTo>
                  <a:lnTo>
                    <a:pt x="88" y="22"/>
                  </a:lnTo>
                  <a:lnTo>
                    <a:pt x="92" y="22"/>
                  </a:lnTo>
                  <a:lnTo>
                    <a:pt x="96" y="20"/>
                  </a:lnTo>
                  <a:lnTo>
                    <a:pt x="102" y="18"/>
                  </a:lnTo>
                  <a:lnTo>
                    <a:pt x="106" y="18"/>
                  </a:lnTo>
                  <a:lnTo>
                    <a:pt x="108" y="20"/>
                  </a:lnTo>
                  <a:lnTo>
                    <a:pt x="110" y="24"/>
                  </a:lnTo>
                  <a:lnTo>
                    <a:pt x="110" y="26"/>
                  </a:lnTo>
                  <a:lnTo>
                    <a:pt x="110" y="30"/>
                  </a:lnTo>
                  <a:lnTo>
                    <a:pt x="110" y="32"/>
                  </a:lnTo>
                  <a:lnTo>
                    <a:pt x="110" y="34"/>
                  </a:lnTo>
                  <a:lnTo>
                    <a:pt x="120" y="42"/>
                  </a:lnTo>
                  <a:lnTo>
                    <a:pt x="124" y="40"/>
                  </a:lnTo>
                  <a:lnTo>
                    <a:pt x="124" y="44"/>
                  </a:lnTo>
                  <a:lnTo>
                    <a:pt x="128" y="50"/>
                  </a:lnTo>
                  <a:lnTo>
                    <a:pt x="128" y="56"/>
                  </a:lnTo>
                  <a:lnTo>
                    <a:pt x="130" y="60"/>
                  </a:lnTo>
                  <a:lnTo>
                    <a:pt x="132" y="64"/>
                  </a:lnTo>
                  <a:lnTo>
                    <a:pt x="134" y="68"/>
                  </a:lnTo>
                  <a:lnTo>
                    <a:pt x="136" y="70"/>
                  </a:lnTo>
                  <a:lnTo>
                    <a:pt x="136" y="70"/>
                  </a:lnTo>
                  <a:lnTo>
                    <a:pt x="138" y="74"/>
                  </a:lnTo>
                  <a:lnTo>
                    <a:pt x="138" y="76"/>
                  </a:lnTo>
                  <a:lnTo>
                    <a:pt x="138" y="78"/>
                  </a:lnTo>
                  <a:lnTo>
                    <a:pt x="136" y="80"/>
                  </a:lnTo>
                  <a:lnTo>
                    <a:pt x="136" y="80"/>
                  </a:lnTo>
                  <a:lnTo>
                    <a:pt x="130" y="86"/>
                  </a:lnTo>
                  <a:lnTo>
                    <a:pt x="134" y="94"/>
                  </a:lnTo>
                  <a:lnTo>
                    <a:pt x="142" y="110"/>
                  </a:lnTo>
                  <a:lnTo>
                    <a:pt x="128" y="112"/>
                  </a:lnTo>
                  <a:lnTo>
                    <a:pt x="114" y="114"/>
                  </a:lnTo>
                  <a:lnTo>
                    <a:pt x="112" y="110"/>
                  </a:lnTo>
                  <a:lnTo>
                    <a:pt x="112" y="108"/>
                  </a:lnTo>
                  <a:lnTo>
                    <a:pt x="112" y="104"/>
                  </a:lnTo>
                  <a:lnTo>
                    <a:pt x="112" y="102"/>
                  </a:lnTo>
                  <a:lnTo>
                    <a:pt x="112" y="102"/>
                  </a:lnTo>
                  <a:lnTo>
                    <a:pt x="112" y="98"/>
                  </a:lnTo>
                  <a:lnTo>
                    <a:pt x="110" y="92"/>
                  </a:lnTo>
                  <a:lnTo>
                    <a:pt x="110" y="88"/>
                  </a:lnTo>
                  <a:lnTo>
                    <a:pt x="108" y="86"/>
                  </a:lnTo>
                  <a:lnTo>
                    <a:pt x="106" y="82"/>
                  </a:lnTo>
                  <a:lnTo>
                    <a:pt x="106" y="82"/>
                  </a:lnTo>
                  <a:lnTo>
                    <a:pt x="102" y="78"/>
                  </a:lnTo>
                  <a:lnTo>
                    <a:pt x="98" y="78"/>
                  </a:lnTo>
                  <a:lnTo>
                    <a:pt x="96" y="78"/>
                  </a:lnTo>
                  <a:lnTo>
                    <a:pt x="94" y="80"/>
                  </a:lnTo>
                  <a:lnTo>
                    <a:pt x="92" y="80"/>
                  </a:lnTo>
                  <a:lnTo>
                    <a:pt x="92" y="80"/>
                  </a:lnTo>
                  <a:lnTo>
                    <a:pt x="86" y="98"/>
                  </a:lnTo>
                  <a:lnTo>
                    <a:pt x="64" y="76"/>
                  </a:lnTo>
                  <a:lnTo>
                    <a:pt x="58" y="76"/>
                  </a:lnTo>
                  <a:lnTo>
                    <a:pt x="58" y="74"/>
                  </a:lnTo>
                  <a:lnTo>
                    <a:pt x="54" y="72"/>
                  </a:lnTo>
                  <a:lnTo>
                    <a:pt x="52" y="70"/>
                  </a:lnTo>
                  <a:lnTo>
                    <a:pt x="48" y="66"/>
                  </a:lnTo>
                  <a:lnTo>
                    <a:pt x="46" y="60"/>
                  </a:lnTo>
                  <a:lnTo>
                    <a:pt x="44" y="56"/>
                  </a:lnTo>
                  <a:lnTo>
                    <a:pt x="38" y="60"/>
                  </a:lnTo>
                  <a:lnTo>
                    <a:pt x="26" y="5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85" name="Freeform 245">
              <a:extLst>
                <a:ext uri="{FF2B5EF4-FFF2-40B4-BE49-F238E27FC236}">
                  <a16:creationId xmlns:a16="http://schemas.microsoft.com/office/drawing/2014/main" id="{EBE3131A-D697-452C-BE42-090E2D2D8D5A}"/>
                </a:ext>
              </a:extLst>
            </p:cNvPr>
            <p:cNvSpPr>
              <a:spLocks noChangeArrowheads="1"/>
            </p:cNvSpPr>
            <p:nvPr/>
          </p:nvSpPr>
          <p:spPr bwMode="auto">
            <a:xfrm>
              <a:off x="456" y="1014"/>
              <a:ext cx="76" cy="58"/>
            </a:xfrm>
            <a:custGeom>
              <a:avLst/>
              <a:gdLst>
                <a:gd name="T0" fmla="*/ 40 w 76"/>
                <a:gd name="T1" fmla="*/ 18 h 58"/>
                <a:gd name="T2" fmla="*/ 34 w 76"/>
                <a:gd name="T3" fmla="*/ 20 h 58"/>
                <a:gd name="T4" fmla="*/ 28 w 76"/>
                <a:gd name="T5" fmla="*/ 22 h 58"/>
                <a:gd name="T6" fmla="*/ 26 w 76"/>
                <a:gd name="T7" fmla="*/ 22 h 58"/>
                <a:gd name="T8" fmla="*/ 12 w 76"/>
                <a:gd name="T9" fmla="*/ 22 h 58"/>
                <a:gd name="T10" fmla="*/ 10 w 76"/>
                <a:gd name="T11" fmla="*/ 20 h 58"/>
                <a:gd name="T12" fmla="*/ 6 w 76"/>
                <a:gd name="T13" fmla="*/ 16 h 58"/>
                <a:gd name="T14" fmla="*/ 4 w 76"/>
                <a:gd name="T15" fmla="*/ 18 h 58"/>
                <a:gd name="T16" fmla="*/ 0 w 76"/>
                <a:gd name="T17" fmla="*/ 24 h 58"/>
                <a:gd name="T18" fmla="*/ 0 w 76"/>
                <a:gd name="T19" fmla="*/ 32 h 58"/>
                <a:gd name="T20" fmla="*/ 0 w 76"/>
                <a:gd name="T21" fmla="*/ 34 h 58"/>
                <a:gd name="T22" fmla="*/ 2 w 76"/>
                <a:gd name="T23" fmla="*/ 42 h 58"/>
                <a:gd name="T24" fmla="*/ 4 w 76"/>
                <a:gd name="T25" fmla="*/ 52 h 58"/>
                <a:gd name="T26" fmla="*/ 8 w 76"/>
                <a:gd name="T27" fmla="*/ 58 h 58"/>
                <a:gd name="T28" fmla="*/ 26 w 76"/>
                <a:gd name="T29" fmla="*/ 58 h 58"/>
                <a:gd name="T30" fmla="*/ 32 w 76"/>
                <a:gd name="T31" fmla="*/ 56 h 58"/>
                <a:gd name="T32" fmla="*/ 38 w 76"/>
                <a:gd name="T33" fmla="*/ 54 h 58"/>
                <a:gd name="T34" fmla="*/ 46 w 76"/>
                <a:gd name="T35" fmla="*/ 52 h 58"/>
                <a:gd name="T36" fmla="*/ 52 w 76"/>
                <a:gd name="T37" fmla="*/ 54 h 58"/>
                <a:gd name="T38" fmla="*/ 56 w 76"/>
                <a:gd name="T39" fmla="*/ 54 h 58"/>
                <a:gd name="T40" fmla="*/ 58 w 76"/>
                <a:gd name="T41" fmla="*/ 52 h 58"/>
                <a:gd name="T42" fmla="*/ 62 w 76"/>
                <a:gd name="T43" fmla="*/ 48 h 58"/>
                <a:gd name="T44" fmla="*/ 68 w 76"/>
                <a:gd name="T45" fmla="*/ 42 h 58"/>
                <a:gd name="T46" fmla="*/ 72 w 76"/>
                <a:gd name="T47" fmla="*/ 30 h 58"/>
                <a:gd name="T48" fmla="*/ 72 w 76"/>
                <a:gd name="T49" fmla="*/ 24 h 58"/>
                <a:gd name="T50" fmla="*/ 74 w 76"/>
                <a:gd name="T51" fmla="*/ 16 h 58"/>
                <a:gd name="T52" fmla="*/ 76 w 76"/>
                <a:gd name="T53" fmla="*/ 10 h 58"/>
                <a:gd name="T54" fmla="*/ 70 w 76"/>
                <a:gd name="T55" fmla="*/ 0 h 58"/>
                <a:gd name="T56" fmla="*/ 66 w 76"/>
                <a:gd name="T57" fmla="*/ 2 h 58"/>
                <a:gd name="T58" fmla="*/ 56 w 76"/>
                <a:gd name="T59" fmla="*/ 2 h 58"/>
                <a:gd name="T60" fmla="*/ 54 w 76"/>
                <a:gd name="T61" fmla="*/ 4 h 58"/>
                <a:gd name="T62" fmla="*/ 46 w 76"/>
                <a:gd name="T63" fmla="*/ 8 h 58"/>
                <a:gd name="T64" fmla="*/ 46 w 76"/>
                <a:gd name="T65" fmla="*/ 12 h 58"/>
                <a:gd name="T66" fmla="*/ 44 w 76"/>
                <a:gd name="T67" fmla="*/ 16 h 58"/>
                <a:gd name="T68" fmla="*/ 42 w 76"/>
                <a:gd name="T69" fmla="*/ 18 h 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6"/>
                <a:gd name="T106" fmla="*/ 0 h 58"/>
                <a:gd name="T107" fmla="*/ 76 w 76"/>
                <a:gd name="T108" fmla="*/ 58 h 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6" h="58">
                  <a:moveTo>
                    <a:pt x="42" y="18"/>
                  </a:moveTo>
                  <a:lnTo>
                    <a:pt x="40" y="18"/>
                  </a:lnTo>
                  <a:lnTo>
                    <a:pt x="36" y="18"/>
                  </a:lnTo>
                  <a:lnTo>
                    <a:pt x="34" y="20"/>
                  </a:lnTo>
                  <a:lnTo>
                    <a:pt x="30" y="22"/>
                  </a:lnTo>
                  <a:lnTo>
                    <a:pt x="28" y="22"/>
                  </a:lnTo>
                  <a:lnTo>
                    <a:pt x="28" y="22"/>
                  </a:lnTo>
                  <a:lnTo>
                    <a:pt x="26" y="22"/>
                  </a:lnTo>
                  <a:lnTo>
                    <a:pt x="20" y="24"/>
                  </a:lnTo>
                  <a:lnTo>
                    <a:pt x="12" y="22"/>
                  </a:lnTo>
                  <a:lnTo>
                    <a:pt x="12" y="22"/>
                  </a:lnTo>
                  <a:lnTo>
                    <a:pt x="10" y="20"/>
                  </a:lnTo>
                  <a:lnTo>
                    <a:pt x="8" y="18"/>
                  </a:lnTo>
                  <a:lnTo>
                    <a:pt x="6" y="16"/>
                  </a:lnTo>
                  <a:lnTo>
                    <a:pt x="6" y="18"/>
                  </a:lnTo>
                  <a:lnTo>
                    <a:pt x="4" y="18"/>
                  </a:lnTo>
                  <a:lnTo>
                    <a:pt x="2" y="20"/>
                  </a:lnTo>
                  <a:lnTo>
                    <a:pt x="0" y="24"/>
                  </a:lnTo>
                  <a:lnTo>
                    <a:pt x="0" y="28"/>
                  </a:lnTo>
                  <a:lnTo>
                    <a:pt x="0" y="32"/>
                  </a:lnTo>
                  <a:lnTo>
                    <a:pt x="0" y="34"/>
                  </a:lnTo>
                  <a:lnTo>
                    <a:pt x="0" y="34"/>
                  </a:lnTo>
                  <a:lnTo>
                    <a:pt x="0" y="38"/>
                  </a:lnTo>
                  <a:lnTo>
                    <a:pt x="2" y="42"/>
                  </a:lnTo>
                  <a:lnTo>
                    <a:pt x="4" y="48"/>
                  </a:lnTo>
                  <a:lnTo>
                    <a:pt x="4" y="52"/>
                  </a:lnTo>
                  <a:lnTo>
                    <a:pt x="6" y="56"/>
                  </a:lnTo>
                  <a:lnTo>
                    <a:pt x="8" y="58"/>
                  </a:lnTo>
                  <a:lnTo>
                    <a:pt x="24" y="58"/>
                  </a:lnTo>
                  <a:lnTo>
                    <a:pt x="26" y="58"/>
                  </a:lnTo>
                  <a:lnTo>
                    <a:pt x="28" y="58"/>
                  </a:lnTo>
                  <a:lnTo>
                    <a:pt x="32" y="56"/>
                  </a:lnTo>
                  <a:lnTo>
                    <a:pt x="36" y="54"/>
                  </a:lnTo>
                  <a:lnTo>
                    <a:pt x="38" y="54"/>
                  </a:lnTo>
                  <a:lnTo>
                    <a:pt x="46" y="52"/>
                  </a:lnTo>
                  <a:lnTo>
                    <a:pt x="46" y="52"/>
                  </a:lnTo>
                  <a:lnTo>
                    <a:pt x="48" y="54"/>
                  </a:lnTo>
                  <a:lnTo>
                    <a:pt x="52" y="54"/>
                  </a:lnTo>
                  <a:lnTo>
                    <a:pt x="54" y="54"/>
                  </a:lnTo>
                  <a:lnTo>
                    <a:pt x="56" y="54"/>
                  </a:lnTo>
                  <a:lnTo>
                    <a:pt x="56" y="52"/>
                  </a:lnTo>
                  <a:lnTo>
                    <a:pt x="58" y="52"/>
                  </a:lnTo>
                  <a:lnTo>
                    <a:pt x="60" y="52"/>
                  </a:lnTo>
                  <a:lnTo>
                    <a:pt x="62" y="48"/>
                  </a:lnTo>
                  <a:lnTo>
                    <a:pt x="66" y="46"/>
                  </a:lnTo>
                  <a:lnTo>
                    <a:pt x="68" y="42"/>
                  </a:lnTo>
                  <a:lnTo>
                    <a:pt x="70" y="36"/>
                  </a:lnTo>
                  <a:lnTo>
                    <a:pt x="72" y="30"/>
                  </a:lnTo>
                  <a:lnTo>
                    <a:pt x="72" y="28"/>
                  </a:lnTo>
                  <a:lnTo>
                    <a:pt x="72" y="24"/>
                  </a:lnTo>
                  <a:lnTo>
                    <a:pt x="72" y="20"/>
                  </a:lnTo>
                  <a:lnTo>
                    <a:pt x="74" y="16"/>
                  </a:lnTo>
                  <a:lnTo>
                    <a:pt x="74" y="12"/>
                  </a:lnTo>
                  <a:lnTo>
                    <a:pt x="76" y="10"/>
                  </a:lnTo>
                  <a:lnTo>
                    <a:pt x="70" y="0"/>
                  </a:lnTo>
                  <a:lnTo>
                    <a:pt x="70" y="0"/>
                  </a:lnTo>
                  <a:lnTo>
                    <a:pt x="68" y="2"/>
                  </a:lnTo>
                  <a:lnTo>
                    <a:pt x="66" y="2"/>
                  </a:lnTo>
                  <a:lnTo>
                    <a:pt x="62" y="2"/>
                  </a:lnTo>
                  <a:lnTo>
                    <a:pt x="56" y="2"/>
                  </a:lnTo>
                  <a:lnTo>
                    <a:pt x="56" y="2"/>
                  </a:lnTo>
                  <a:lnTo>
                    <a:pt x="54" y="4"/>
                  </a:lnTo>
                  <a:lnTo>
                    <a:pt x="52" y="4"/>
                  </a:lnTo>
                  <a:lnTo>
                    <a:pt x="46" y="8"/>
                  </a:lnTo>
                  <a:lnTo>
                    <a:pt x="46" y="10"/>
                  </a:lnTo>
                  <a:lnTo>
                    <a:pt x="46" y="12"/>
                  </a:lnTo>
                  <a:lnTo>
                    <a:pt x="46" y="14"/>
                  </a:lnTo>
                  <a:lnTo>
                    <a:pt x="44" y="16"/>
                  </a:lnTo>
                  <a:lnTo>
                    <a:pt x="44" y="18"/>
                  </a:lnTo>
                  <a:lnTo>
                    <a:pt x="42" y="1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86" name="Freeform 246">
              <a:extLst>
                <a:ext uri="{FF2B5EF4-FFF2-40B4-BE49-F238E27FC236}">
                  <a16:creationId xmlns:a16="http://schemas.microsoft.com/office/drawing/2014/main" id="{E75EB7E9-E97F-4D74-B6B8-BEE2DE0B555D}"/>
                </a:ext>
              </a:extLst>
            </p:cNvPr>
            <p:cNvSpPr>
              <a:spLocks noChangeArrowheads="1"/>
            </p:cNvSpPr>
            <p:nvPr/>
          </p:nvSpPr>
          <p:spPr bwMode="auto">
            <a:xfrm>
              <a:off x="398" y="972"/>
              <a:ext cx="138" cy="66"/>
            </a:xfrm>
            <a:custGeom>
              <a:avLst/>
              <a:gdLst>
                <a:gd name="T0" fmla="*/ 134 w 138"/>
                <a:gd name="T1" fmla="*/ 22 h 66"/>
                <a:gd name="T2" fmla="*/ 130 w 138"/>
                <a:gd name="T3" fmla="*/ 18 h 66"/>
                <a:gd name="T4" fmla="*/ 126 w 138"/>
                <a:gd name="T5" fmla="*/ 16 h 66"/>
                <a:gd name="T6" fmla="*/ 118 w 138"/>
                <a:gd name="T7" fmla="*/ 12 h 66"/>
                <a:gd name="T8" fmla="*/ 110 w 138"/>
                <a:gd name="T9" fmla="*/ 14 h 66"/>
                <a:gd name="T10" fmla="*/ 106 w 138"/>
                <a:gd name="T11" fmla="*/ 18 h 66"/>
                <a:gd name="T12" fmla="*/ 104 w 138"/>
                <a:gd name="T13" fmla="*/ 20 h 66"/>
                <a:gd name="T14" fmla="*/ 104 w 138"/>
                <a:gd name="T15" fmla="*/ 24 h 66"/>
                <a:gd name="T16" fmla="*/ 100 w 138"/>
                <a:gd name="T17" fmla="*/ 22 h 66"/>
                <a:gd name="T18" fmla="*/ 94 w 138"/>
                <a:gd name="T19" fmla="*/ 24 h 66"/>
                <a:gd name="T20" fmla="*/ 90 w 138"/>
                <a:gd name="T21" fmla="*/ 24 h 66"/>
                <a:gd name="T22" fmla="*/ 84 w 138"/>
                <a:gd name="T23" fmla="*/ 22 h 66"/>
                <a:gd name="T24" fmla="*/ 76 w 138"/>
                <a:gd name="T25" fmla="*/ 20 h 66"/>
                <a:gd name="T26" fmla="*/ 60 w 138"/>
                <a:gd name="T27" fmla="*/ 14 h 66"/>
                <a:gd name="T28" fmla="*/ 46 w 138"/>
                <a:gd name="T29" fmla="*/ 8 h 66"/>
                <a:gd name="T30" fmla="*/ 36 w 138"/>
                <a:gd name="T31" fmla="*/ 4 h 66"/>
                <a:gd name="T32" fmla="*/ 30 w 138"/>
                <a:gd name="T33" fmla="*/ 0 h 66"/>
                <a:gd name="T34" fmla="*/ 28 w 138"/>
                <a:gd name="T35" fmla="*/ 2 h 66"/>
                <a:gd name="T36" fmla="*/ 28 w 138"/>
                <a:gd name="T37" fmla="*/ 4 h 66"/>
                <a:gd name="T38" fmla="*/ 26 w 138"/>
                <a:gd name="T39" fmla="*/ 6 h 66"/>
                <a:gd name="T40" fmla="*/ 24 w 138"/>
                <a:gd name="T41" fmla="*/ 4 h 66"/>
                <a:gd name="T42" fmla="*/ 22 w 138"/>
                <a:gd name="T43" fmla="*/ 4 h 66"/>
                <a:gd name="T44" fmla="*/ 20 w 138"/>
                <a:gd name="T45" fmla="*/ 0 h 66"/>
                <a:gd name="T46" fmla="*/ 18 w 138"/>
                <a:gd name="T47" fmla="*/ 0 h 66"/>
                <a:gd name="T48" fmla="*/ 18 w 138"/>
                <a:gd name="T49" fmla="*/ 4 h 66"/>
                <a:gd name="T50" fmla="*/ 14 w 138"/>
                <a:gd name="T51" fmla="*/ 6 h 66"/>
                <a:gd name="T52" fmla="*/ 12 w 138"/>
                <a:gd name="T53" fmla="*/ 6 h 66"/>
                <a:gd name="T54" fmla="*/ 6 w 138"/>
                <a:gd name="T55" fmla="*/ 6 h 66"/>
                <a:gd name="T56" fmla="*/ 4 w 138"/>
                <a:gd name="T57" fmla="*/ 8 h 66"/>
                <a:gd name="T58" fmla="*/ 0 w 138"/>
                <a:gd name="T59" fmla="*/ 8 h 66"/>
                <a:gd name="T60" fmla="*/ 8 w 138"/>
                <a:gd name="T61" fmla="*/ 20 h 66"/>
                <a:gd name="T62" fmla="*/ 16 w 138"/>
                <a:gd name="T63" fmla="*/ 42 h 66"/>
                <a:gd name="T64" fmla="*/ 18 w 138"/>
                <a:gd name="T65" fmla="*/ 42 h 66"/>
                <a:gd name="T66" fmla="*/ 18 w 138"/>
                <a:gd name="T67" fmla="*/ 44 h 66"/>
                <a:gd name="T68" fmla="*/ 20 w 138"/>
                <a:gd name="T69" fmla="*/ 46 h 66"/>
                <a:gd name="T70" fmla="*/ 24 w 138"/>
                <a:gd name="T71" fmla="*/ 46 h 66"/>
                <a:gd name="T72" fmla="*/ 30 w 138"/>
                <a:gd name="T73" fmla="*/ 46 h 66"/>
                <a:gd name="T74" fmla="*/ 34 w 138"/>
                <a:gd name="T75" fmla="*/ 42 h 66"/>
                <a:gd name="T76" fmla="*/ 42 w 138"/>
                <a:gd name="T77" fmla="*/ 44 h 66"/>
                <a:gd name="T78" fmla="*/ 42 w 138"/>
                <a:gd name="T79" fmla="*/ 46 h 66"/>
                <a:gd name="T80" fmla="*/ 44 w 138"/>
                <a:gd name="T81" fmla="*/ 48 h 66"/>
                <a:gd name="T82" fmla="*/ 52 w 138"/>
                <a:gd name="T83" fmla="*/ 50 h 66"/>
                <a:gd name="T84" fmla="*/ 60 w 138"/>
                <a:gd name="T85" fmla="*/ 52 h 66"/>
                <a:gd name="T86" fmla="*/ 62 w 138"/>
                <a:gd name="T87" fmla="*/ 58 h 66"/>
                <a:gd name="T88" fmla="*/ 68 w 138"/>
                <a:gd name="T89" fmla="*/ 64 h 66"/>
                <a:gd name="T90" fmla="*/ 72 w 138"/>
                <a:gd name="T91" fmla="*/ 64 h 66"/>
                <a:gd name="T92" fmla="*/ 78 w 138"/>
                <a:gd name="T93" fmla="*/ 66 h 66"/>
                <a:gd name="T94" fmla="*/ 86 w 138"/>
                <a:gd name="T95" fmla="*/ 64 h 66"/>
                <a:gd name="T96" fmla="*/ 90 w 138"/>
                <a:gd name="T97" fmla="*/ 62 h 66"/>
                <a:gd name="T98" fmla="*/ 98 w 138"/>
                <a:gd name="T99" fmla="*/ 60 h 66"/>
                <a:gd name="T100" fmla="*/ 102 w 138"/>
                <a:gd name="T101" fmla="*/ 58 h 66"/>
                <a:gd name="T102" fmla="*/ 104 w 138"/>
                <a:gd name="T103" fmla="*/ 54 h 66"/>
                <a:gd name="T104" fmla="*/ 104 w 138"/>
                <a:gd name="T105" fmla="*/ 50 h 66"/>
                <a:gd name="T106" fmla="*/ 108 w 138"/>
                <a:gd name="T107" fmla="*/ 48 h 66"/>
                <a:gd name="T108" fmla="*/ 112 w 138"/>
                <a:gd name="T109" fmla="*/ 44 h 66"/>
                <a:gd name="T110" fmla="*/ 118 w 138"/>
                <a:gd name="T111" fmla="*/ 46 h 66"/>
                <a:gd name="T112" fmla="*/ 126 w 138"/>
                <a:gd name="T113" fmla="*/ 44 h 66"/>
                <a:gd name="T114" fmla="*/ 130 w 138"/>
                <a:gd name="T115" fmla="*/ 40 h 66"/>
                <a:gd name="T116" fmla="*/ 136 w 138"/>
                <a:gd name="T117" fmla="*/ 38 h 66"/>
                <a:gd name="T118" fmla="*/ 138 w 138"/>
                <a:gd name="T119" fmla="*/ 38 h 66"/>
                <a:gd name="T120" fmla="*/ 136 w 138"/>
                <a:gd name="T121" fmla="*/ 36 h 66"/>
                <a:gd name="T122" fmla="*/ 136 w 138"/>
                <a:gd name="T123" fmla="*/ 30 h 66"/>
                <a:gd name="T124" fmla="*/ 138 w 138"/>
                <a:gd name="T125" fmla="*/ 24 h 6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8"/>
                <a:gd name="T190" fmla="*/ 0 h 66"/>
                <a:gd name="T191" fmla="*/ 138 w 138"/>
                <a:gd name="T192" fmla="*/ 66 h 6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8" h="66">
                  <a:moveTo>
                    <a:pt x="138" y="24"/>
                  </a:moveTo>
                  <a:lnTo>
                    <a:pt x="134" y="22"/>
                  </a:lnTo>
                  <a:lnTo>
                    <a:pt x="132" y="20"/>
                  </a:lnTo>
                  <a:lnTo>
                    <a:pt x="130" y="18"/>
                  </a:lnTo>
                  <a:lnTo>
                    <a:pt x="128" y="16"/>
                  </a:lnTo>
                  <a:lnTo>
                    <a:pt x="126" y="16"/>
                  </a:lnTo>
                  <a:lnTo>
                    <a:pt x="122" y="12"/>
                  </a:lnTo>
                  <a:lnTo>
                    <a:pt x="118" y="12"/>
                  </a:lnTo>
                  <a:lnTo>
                    <a:pt x="114" y="14"/>
                  </a:lnTo>
                  <a:lnTo>
                    <a:pt x="110" y="14"/>
                  </a:lnTo>
                  <a:lnTo>
                    <a:pt x="108" y="16"/>
                  </a:lnTo>
                  <a:lnTo>
                    <a:pt x="106" y="18"/>
                  </a:lnTo>
                  <a:lnTo>
                    <a:pt x="104" y="18"/>
                  </a:lnTo>
                  <a:lnTo>
                    <a:pt x="104" y="20"/>
                  </a:lnTo>
                  <a:lnTo>
                    <a:pt x="104" y="22"/>
                  </a:lnTo>
                  <a:lnTo>
                    <a:pt x="104" y="24"/>
                  </a:lnTo>
                  <a:lnTo>
                    <a:pt x="102" y="24"/>
                  </a:lnTo>
                  <a:lnTo>
                    <a:pt x="100" y="22"/>
                  </a:lnTo>
                  <a:lnTo>
                    <a:pt x="96" y="22"/>
                  </a:lnTo>
                  <a:lnTo>
                    <a:pt x="94" y="24"/>
                  </a:lnTo>
                  <a:lnTo>
                    <a:pt x="92" y="24"/>
                  </a:lnTo>
                  <a:lnTo>
                    <a:pt x="90" y="24"/>
                  </a:lnTo>
                  <a:lnTo>
                    <a:pt x="84" y="26"/>
                  </a:lnTo>
                  <a:lnTo>
                    <a:pt x="84" y="22"/>
                  </a:lnTo>
                  <a:lnTo>
                    <a:pt x="80" y="22"/>
                  </a:lnTo>
                  <a:lnTo>
                    <a:pt x="76" y="20"/>
                  </a:lnTo>
                  <a:lnTo>
                    <a:pt x="68" y="14"/>
                  </a:lnTo>
                  <a:lnTo>
                    <a:pt x="60" y="14"/>
                  </a:lnTo>
                  <a:lnTo>
                    <a:pt x="58" y="8"/>
                  </a:lnTo>
                  <a:lnTo>
                    <a:pt x="46" y="8"/>
                  </a:lnTo>
                  <a:lnTo>
                    <a:pt x="42" y="4"/>
                  </a:lnTo>
                  <a:lnTo>
                    <a:pt x="36" y="4"/>
                  </a:lnTo>
                  <a:lnTo>
                    <a:pt x="34" y="0"/>
                  </a:lnTo>
                  <a:lnTo>
                    <a:pt x="30" y="0"/>
                  </a:lnTo>
                  <a:lnTo>
                    <a:pt x="30" y="2"/>
                  </a:lnTo>
                  <a:lnTo>
                    <a:pt x="28" y="2"/>
                  </a:lnTo>
                  <a:lnTo>
                    <a:pt x="28" y="4"/>
                  </a:lnTo>
                  <a:lnTo>
                    <a:pt x="28" y="4"/>
                  </a:lnTo>
                  <a:lnTo>
                    <a:pt x="28" y="6"/>
                  </a:lnTo>
                  <a:lnTo>
                    <a:pt x="26" y="6"/>
                  </a:lnTo>
                  <a:lnTo>
                    <a:pt x="24" y="6"/>
                  </a:lnTo>
                  <a:lnTo>
                    <a:pt x="24" y="4"/>
                  </a:lnTo>
                  <a:lnTo>
                    <a:pt x="22" y="4"/>
                  </a:lnTo>
                  <a:lnTo>
                    <a:pt x="22" y="4"/>
                  </a:lnTo>
                  <a:lnTo>
                    <a:pt x="22" y="2"/>
                  </a:lnTo>
                  <a:lnTo>
                    <a:pt x="20" y="0"/>
                  </a:lnTo>
                  <a:lnTo>
                    <a:pt x="18" y="0"/>
                  </a:lnTo>
                  <a:lnTo>
                    <a:pt x="18" y="0"/>
                  </a:lnTo>
                  <a:lnTo>
                    <a:pt x="20" y="4"/>
                  </a:lnTo>
                  <a:lnTo>
                    <a:pt x="18" y="4"/>
                  </a:lnTo>
                  <a:lnTo>
                    <a:pt x="16" y="4"/>
                  </a:lnTo>
                  <a:lnTo>
                    <a:pt x="14" y="6"/>
                  </a:lnTo>
                  <a:lnTo>
                    <a:pt x="12" y="6"/>
                  </a:lnTo>
                  <a:lnTo>
                    <a:pt x="12" y="6"/>
                  </a:lnTo>
                  <a:lnTo>
                    <a:pt x="8" y="6"/>
                  </a:lnTo>
                  <a:lnTo>
                    <a:pt x="6" y="6"/>
                  </a:lnTo>
                  <a:lnTo>
                    <a:pt x="6" y="8"/>
                  </a:lnTo>
                  <a:lnTo>
                    <a:pt x="4" y="8"/>
                  </a:lnTo>
                  <a:lnTo>
                    <a:pt x="2" y="8"/>
                  </a:lnTo>
                  <a:lnTo>
                    <a:pt x="0" y="8"/>
                  </a:lnTo>
                  <a:lnTo>
                    <a:pt x="0" y="18"/>
                  </a:lnTo>
                  <a:lnTo>
                    <a:pt x="8" y="20"/>
                  </a:lnTo>
                  <a:lnTo>
                    <a:pt x="12" y="26"/>
                  </a:lnTo>
                  <a:lnTo>
                    <a:pt x="16" y="42"/>
                  </a:lnTo>
                  <a:lnTo>
                    <a:pt x="16" y="42"/>
                  </a:lnTo>
                  <a:lnTo>
                    <a:pt x="18" y="42"/>
                  </a:lnTo>
                  <a:lnTo>
                    <a:pt x="18" y="44"/>
                  </a:lnTo>
                  <a:lnTo>
                    <a:pt x="18" y="44"/>
                  </a:lnTo>
                  <a:lnTo>
                    <a:pt x="18" y="46"/>
                  </a:lnTo>
                  <a:lnTo>
                    <a:pt x="20" y="46"/>
                  </a:lnTo>
                  <a:lnTo>
                    <a:pt x="22" y="46"/>
                  </a:lnTo>
                  <a:lnTo>
                    <a:pt x="24" y="46"/>
                  </a:lnTo>
                  <a:lnTo>
                    <a:pt x="26" y="48"/>
                  </a:lnTo>
                  <a:lnTo>
                    <a:pt x="30" y="46"/>
                  </a:lnTo>
                  <a:lnTo>
                    <a:pt x="32" y="46"/>
                  </a:lnTo>
                  <a:lnTo>
                    <a:pt x="34" y="42"/>
                  </a:lnTo>
                  <a:lnTo>
                    <a:pt x="42" y="42"/>
                  </a:lnTo>
                  <a:lnTo>
                    <a:pt x="42" y="44"/>
                  </a:lnTo>
                  <a:lnTo>
                    <a:pt x="42" y="44"/>
                  </a:lnTo>
                  <a:lnTo>
                    <a:pt x="42" y="46"/>
                  </a:lnTo>
                  <a:lnTo>
                    <a:pt x="42" y="48"/>
                  </a:lnTo>
                  <a:lnTo>
                    <a:pt x="44" y="48"/>
                  </a:lnTo>
                  <a:lnTo>
                    <a:pt x="46" y="50"/>
                  </a:lnTo>
                  <a:lnTo>
                    <a:pt x="52" y="50"/>
                  </a:lnTo>
                  <a:lnTo>
                    <a:pt x="58" y="50"/>
                  </a:lnTo>
                  <a:lnTo>
                    <a:pt x="60" y="52"/>
                  </a:lnTo>
                  <a:lnTo>
                    <a:pt x="60" y="54"/>
                  </a:lnTo>
                  <a:lnTo>
                    <a:pt x="62" y="58"/>
                  </a:lnTo>
                  <a:lnTo>
                    <a:pt x="66" y="60"/>
                  </a:lnTo>
                  <a:lnTo>
                    <a:pt x="68" y="64"/>
                  </a:lnTo>
                  <a:lnTo>
                    <a:pt x="70" y="64"/>
                  </a:lnTo>
                  <a:lnTo>
                    <a:pt x="72" y="64"/>
                  </a:lnTo>
                  <a:lnTo>
                    <a:pt x="74" y="66"/>
                  </a:lnTo>
                  <a:lnTo>
                    <a:pt x="78" y="66"/>
                  </a:lnTo>
                  <a:lnTo>
                    <a:pt x="82" y="66"/>
                  </a:lnTo>
                  <a:lnTo>
                    <a:pt x="86" y="64"/>
                  </a:lnTo>
                  <a:lnTo>
                    <a:pt x="86" y="64"/>
                  </a:lnTo>
                  <a:lnTo>
                    <a:pt x="90" y="62"/>
                  </a:lnTo>
                  <a:lnTo>
                    <a:pt x="94" y="60"/>
                  </a:lnTo>
                  <a:lnTo>
                    <a:pt x="98" y="60"/>
                  </a:lnTo>
                  <a:lnTo>
                    <a:pt x="102" y="60"/>
                  </a:lnTo>
                  <a:lnTo>
                    <a:pt x="102" y="58"/>
                  </a:lnTo>
                  <a:lnTo>
                    <a:pt x="104" y="56"/>
                  </a:lnTo>
                  <a:lnTo>
                    <a:pt x="104" y="54"/>
                  </a:lnTo>
                  <a:lnTo>
                    <a:pt x="104" y="52"/>
                  </a:lnTo>
                  <a:lnTo>
                    <a:pt x="104" y="50"/>
                  </a:lnTo>
                  <a:lnTo>
                    <a:pt x="106" y="50"/>
                  </a:lnTo>
                  <a:lnTo>
                    <a:pt x="108" y="48"/>
                  </a:lnTo>
                  <a:lnTo>
                    <a:pt x="110" y="46"/>
                  </a:lnTo>
                  <a:lnTo>
                    <a:pt x="112" y="44"/>
                  </a:lnTo>
                  <a:lnTo>
                    <a:pt x="114" y="44"/>
                  </a:lnTo>
                  <a:lnTo>
                    <a:pt x="118" y="46"/>
                  </a:lnTo>
                  <a:lnTo>
                    <a:pt x="122" y="44"/>
                  </a:lnTo>
                  <a:lnTo>
                    <a:pt x="126" y="44"/>
                  </a:lnTo>
                  <a:lnTo>
                    <a:pt x="128" y="42"/>
                  </a:lnTo>
                  <a:lnTo>
                    <a:pt x="130" y="40"/>
                  </a:lnTo>
                  <a:lnTo>
                    <a:pt x="132" y="38"/>
                  </a:lnTo>
                  <a:lnTo>
                    <a:pt x="136" y="38"/>
                  </a:lnTo>
                  <a:lnTo>
                    <a:pt x="138" y="38"/>
                  </a:lnTo>
                  <a:lnTo>
                    <a:pt x="138" y="38"/>
                  </a:lnTo>
                  <a:lnTo>
                    <a:pt x="138" y="38"/>
                  </a:lnTo>
                  <a:lnTo>
                    <a:pt x="136" y="36"/>
                  </a:lnTo>
                  <a:lnTo>
                    <a:pt x="136" y="34"/>
                  </a:lnTo>
                  <a:lnTo>
                    <a:pt x="136" y="30"/>
                  </a:lnTo>
                  <a:lnTo>
                    <a:pt x="138" y="26"/>
                  </a:lnTo>
                  <a:lnTo>
                    <a:pt x="138" y="2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87" name="Freeform 247">
              <a:extLst>
                <a:ext uri="{FF2B5EF4-FFF2-40B4-BE49-F238E27FC236}">
                  <a16:creationId xmlns:a16="http://schemas.microsoft.com/office/drawing/2014/main" id="{0227ED9B-311A-4C2C-8321-4314BEDEA5E5}"/>
                </a:ext>
              </a:extLst>
            </p:cNvPr>
            <p:cNvSpPr>
              <a:spLocks noChangeArrowheads="1"/>
            </p:cNvSpPr>
            <p:nvPr/>
          </p:nvSpPr>
          <p:spPr bwMode="auto">
            <a:xfrm>
              <a:off x="414" y="876"/>
              <a:ext cx="152" cy="122"/>
            </a:xfrm>
            <a:custGeom>
              <a:avLst/>
              <a:gdLst>
                <a:gd name="T0" fmla="*/ 84 w 152"/>
                <a:gd name="T1" fmla="*/ 2 h 122"/>
                <a:gd name="T2" fmla="*/ 80 w 152"/>
                <a:gd name="T3" fmla="*/ 10 h 122"/>
                <a:gd name="T4" fmla="*/ 60 w 152"/>
                <a:gd name="T5" fmla="*/ 18 h 122"/>
                <a:gd name="T6" fmla="*/ 52 w 152"/>
                <a:gd name="T7" fmla="*/ 18 h 122"/>
                <a:gd name="T8" fmla="*/ 46 w 152"/>
                <a:gd name="T9" fmla="*/ 16 h 122"/>
                <a:gd name="T10" fmla="*/ 36 w 152"/>
                <a:gd name="T11" fmla="*/ 22 h 122"/>
                <a:gd name="T12" fmla="*/ 30 w 152"/>
                <a:gd name="T13" fmla="*/ 28 h 122"/>
                <a:gd name="T14" fmla="*/ 4 w 152"/>
                <a:gd name="T15" fmla="*/ 36 h 122"/>
                <a:gd name="T16" fmla="*/ 4 w 152"/>
                <a:gd name="T17" fmla="*/ 48 h 122"/>
                <a:gd name="T18" fmla="*/ 4 w 152"/>
                <a:gd name="T19" fmla="*/ 52 h 122"/>
                <a:gd name="T20" fmla="*/ 0 w 152"/>
                <a:gd name="T21" fmla="*/ 56 h 122"/>
                <a:gd name="T22" fmla="*/ 6 w 152"/>
                <a:gd name="T23" fmla="*/ 62 h 122"/>
                <a:gd name="T24" fmla="*/ 10 w 152"/>
                <a:gd name="T25" fmla="*/ 66 h 122"/>
                <a:gd name="T26" fmla="*/ 10 w 152"/>
                <a:gd name="T27" fmla="*/ 72 h 122"/>
                <a:gd name="T28" fmla="*/ 6 w 152"/>
                <a:gd name="T29" fmla="*/ 76 h 122"/>
                <a:gd name="T30" fmla="*/ 6 w 152"/>
                <a:gd name="T31" fmla="*/ 78 h 122"/>
                <a:gd name="T32" fmla="*/ 8 w 152"/>
                <a:gd name="T33" fmla="*/ 84 h 122"/>
                <a:gd name="T34" fmla="*/ 8 w 152"/>
                <a:gd name="T35" fmla="*/ 90 h 122"/>
                <a:gd name="T36" fmla="*/ 8 w 152"/>
                <a:gd name="T37" fmla="*/ 94 h 122"/>
                <a:gd name="T38" fmla="*/ 6 w 152"/>
                <a:gd name="T39" fmla="*/ 100 h 122"/>
                <a:gd name="T40" fmla="*/ 8 w 152"/>
                <a:gd name="T41" fmla="*/ 100 h 122"/>
                <a:gd name="T42" fmla="*/ 12 w 152"/>
                <a:gd name="T43" fmla="*/ 102 h 122"/>
                <a:gd name="T44" fmla="*/ 12 w 152"/>
                <a:gd name="T45" fmla="*/ 98 h 122"/>
                <a:gd name="T46" fmla="*/ 18 w 152"/>
                <a:gd name="T47" fmla="*/ 96 h 122"/>
                <a:gd name="T48" fmla="*/ 30 w 152"/>
                <a:gd name="T49" fmla="*/ 104 h 122"/>
                <a:gd name="T50" fmla="*/ 52 w 152"/>
                <a:gd name="T51" fmla="*/ 110 h 122"/>
                <a:gd name="T52" fmla="*/ 68 w 152"/>
                <a:gd name="T53" fmla="*/ 118 h 122"/>
                <a:gd name="T54" fmla="*/ 76 w 152"/>
                <a:gd name="T55" fmla="*/ 120 h 122"/>
                <a:gd name="T56" fmla="*/ 84 w 152"/>
                <a:gd name="T57" fmla="*/ 118 h 122"/>
                <a:gd name="T58" fmla="*/ 88 w 152"/>
                <a:gd name="T59" fmla="*/ 118 h 122"/>
                <a:gd name="T60" fmla="*/ 90 w 152"/>
                <a:gd name="T61" fmla="*/ 114 h 122"/>
                <a:gd name="T62" fmla="*/ 98 w 152"/>
                <a:gd name="T63" fmla="*/ 110 h 122"/>
                <a:gd name="T64" fmla="*/ 110 w 152"/>
                <a:gd name="T65" fmla="*/ 112 h 122"/>
                <a:gd name="T66" fmla="*/ 116 w 152"/>
                <a:gd name="T67" fmla="*/ 116 h 122"/>
                <a:gd name="T68" fmla="*/ 124 w 152"/>
                <a:gd name="T69" fmla="*/ 120 h 122"/>
                <a:gd name="T70" fmla="*/ 128 w 152"/>
                <a:gd name="T71" fmla="*/ 118 h 122"/>
                <a:gd name="T72" fmla="*/ 150 w 152"/>
                <a:gd name="T73" fmla="*/ 104 h 122"/>
                <a:gd name="T74" fmla="*/ 152 w 152"/>
                <a:gd name="T75" fmla="*/ 100 h 122"/>
                <a:gd name="T76" fmla="*/ 146 w 152"/>
                <a:gd name="T77" fmla="*/ 86 h 122"/>
                <a:gd name="T78" fmla="*/ 142 w 152"/>
                <a:gd name="T79" fmla="*/ 78 h 122"/>
                <a:gd name="T80" fmla="*/ 132 w 152"/>
                <a:gd name="T81" fmla="*/ 64 h 122"/>
                <a:gd name="T82" fmla="*/ 126 w 152"/>
                <a:gd name="T83" fmla="*/ 58 h 122"/>
                <a:gd name="T84" fmla="*/ 132 w 152"/>
                <a:gd name="T85" fmla="*/ 54 h 122"/>
                <a:gd name="T86" fmla="*/ 134 w 152"/>
                <a:gd name="T87" fmla="*/ 40 h 122"/>
                <a:gd name="T88" fmla="*/ 130 w 152"/>
                <a:gd name="T89" fmla="*/ 32 h 122"/>
                <a:gd name="T90" fmla="*/ 124 w 152"/>
                <a:gd name="T91" fmla="*/ 18 h 122"/>
                <a:gd name="T92" fmla="*/ 116 w 152"/>
                <a:gd name="T93" fmla="*/ 12 h 122"/>
                <a:gd name="T94" fmla="*/ 112 w 152"/>
                <a:gd name="T95" fmla="*/ 6 h 122"/>
                <a:gd name="T96" fmla="*/ 104 w 152"/>
                <a:gd name="T97" fmla="*/ 8 h 122"/>
                <a:gd name="T98" fmla="*/ 94 w 152"/>
                <a:gd name="T99" fmla="*/ 8 h 12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52"/>
                <a:gd name="T151" fmla="*/ 0 h 122"/>
                <a:gd name="T152" fmla="*/ 152 w 152"/>
                <a:gd name="T153" fmla="*/ 122 h 12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52" h="122">
                  <a:moveTo>
                    <a:pt x="90" y="4"/>
                  </a:moveTo>
                  <a:lnTo>
                    <a:pt x="84" y="0"/>
                  </a:lnTo>
                  <a:lnTo>
                    <a:pt x="84" y="2"/>
                  </a:lnTo>
                  <a:lnTo>
                    <a:pt x="82" y="4"/>
                  </a:lnTo>
                  <a:lnTo>
                    <a:pt x="82" y="8"/>
                  </a:lnTo>
                  <a:lnTo>
                    <a:pt x="80" y="10"/>
                  </a:lnTo>
                  <a:lnTo>
                    <a:pt x="78" y="12"/>
                  </a:lnTo>
                  <a:lnTo>
                    <a:pt x="78" y="12"/>
                  </a:lnTo>
                  <a:lnTo>
                    <a:pt x="60" y="18"/>
                  </a:lnTo>
                  <a:lnTo>
                    <a:pt x="56" y="18"/>
                  </a:lnTo>
                  <a:lnTo>
                    <a:pt x="52" y="18"/>
                  </a:lnTo>
                  <a:lnTo>
                    <a:pt x="52" y="18"/>
                  </a:lnTo>
                  <a:lnTo>
                    <a:pt x="52" y="16"/>
                  </a:lnTo>
                  <a:lnTo>
                    <a:pt x="48" y="16"/>
                  </a:lnTo>
                  <a:lnTo>
                    <a:pt x="46" y="16"/>
                  </a:lnTo>
                  <a:lnTo>
                    <a:pt x="42" y="16"/>
                  </a:lnTo>
                  <a:lnTo>
                    <a:pt x="38" y="20"/>
                  </a:lnTo>
                  <a:lnTo>
                    <a:pt x="36" y="22"/>
                  </a:lnTo>
                  <a:lnTo>
                    <a:pt x="32" y="24"/>
                  </a:lnTo>
                  <a:lnTo>
                    <a:pt x="30" y="26"/>
                  </a:lnTo>
                  <a:lnTo>
                    <a:pt x="30" y="28"/>
                  </a:lnTo>
                  <a:lnTo>
                    <a:pt x="4" y="32"/>
                  </a:lnTo>
                  <a:lnTo>
                    <a:pt x="4" y="32"/>
                  </a:lnTo>
                  <a:lnTo>
                    <a:pt x="4" y="36"/>
                  </a:lnTo>
                  <a:lnTo>
                    <a:pt x="4" y="40"/>
                  </a:lnTo>
                  <a:lnTo>
                    <a:pt x="4" y="44"/>
                  </a:lnTo>
                  <a:lnTo>
                    <a:pt x="4" y="48"/>
                  </a:lnTo>
                  <a:lnTo>
                    <a:pt x="4" y="48"/>
                  </a:lnTo>
                  <a:lnTo>
                    <a:pt x="4" y="50"/>
                  </a:lnTo>
                  <a:lnTo>
                    <a:pt x="4" y="52"/>
                  </a:lnTo>
                  <a:lnTo>
                    <a:pt x="4" y="54"/>
                  </a:lnTo>
                  <a:lnTo>
                    <a:pt x="0" y="54"/>
                  </a:lnTo>
                  <a:lnTo>
                    <a:pt x="0" y="56"/>
                  </a:lnTo>
                  <a:lnTo>
                    <a:pt x="2" y="56"/>
                  </a:lnTo>
                  <a:lnTo>
                    <a:pt x="4" y="60"/>
                  </a:lnTo>
                  <a:lnTo>
                    <a:pt x="6" y="62"/>
                  </a:lnTo>
                  <a:lnTo>
                    <a:pt x="8" y="62"/>
                  </a:lnTo>
                  <a:lnTo>
                    <a:pt x="8" y="64"/>
                  </a:lnTo>
                  <a:lnTo>
                    <a:pt x="10" y="66"/>
                  </a:lnTo>
                  <a:lnTo>
                    <a:pt x="12" y="68"/>
                  </a:lnTo>
                  <a:lnTo>
                    <a:pt x="12" y="70"/>
                  </a:lnTo>
                  <a:lnTo>
                    <a:pt x="10" y="72"/>
                  </a:lnTo>
                  <a:lnTo>
                    <a:pt x="10" y="72"/>
                  </a:lnTo>
                  <a:lnTo>
                    <a:pt x="8" y="74"/>
                  </a:lnTo>
                  <a:lnTo>
                    <a:pt x="6" y="76"/>
                  </a:lnTo>
                  <a:lnTo>
                    <a:pt x="6" y="76"/>
                  </a:lnTo>
                  <a:lnTo>
                    <a:pt x="6" y="78"/>
                  </a:lnTo>
                  <a:lnTo>
                    <a:pt x="6" y="78"/>
                  </a:lnTo>
                  <a:lnTo>
                    <a:pt x="8" y="80"/>
                  </a:lnTo>
                  <a:lnTo>
                    <a:pt x="8" y="82"/>
                  </a:lnTo>
                  <a:lnTo>
                    <a:pt x="8" y="84"/>
                  </a:lnTo>
                  <a:lnTo>
                    <a:pt x="6" y="86"/>
                  </a:lnTo>
                  <a:lnTo>
                    <a:pt x="6" y="88"/>
                  </a:lnTo>
                  <a:lnTo>
                    <a:pt x="8" y="90"/>
                  </a:lnTo>
                  <a:lnTo>
                    <a:pt x="6" y="90"/>
                  </a:lnTo>
                  <a:lnTo>
                    <a:pt x="6" y="92"/>
                  </a:lnTo>
                  <a:lnTo>
                    <a:pt x="8" y="94"/>
                  </a:lnTo>
                  <a:lnTo>
                    <a:pt x="8" y="96"/>
                  </a:lnTo>
                  <a:lnTo>
                    <a:pt x="8" y="98"/>
                  </a:lnTo>
                  <a:lnTo>
                    <a:pt x="6" y="100"/>
                  </a:lnTo>
                  <a:lnTo>
                    <a:pt x="6" y="100"/>
                  </a:lnTo>
                  <a:lnTo>
                    <a:pt x="6" y="100"/>
                  </a:lnTo>
                  <a:lnTo>
                    <a:pt x="8" y="100"/>
                  </a:lnTo>
                  <a:lnTo>
                    <a:pt x="8" y="102"/>
                  </a:lnTo>
                  <a:lnTo>
                    <a:pt x="10" y="102"/>
                  </a:lnTo>
                  <a:lnTo>
                    <a:pt x="12" y="102"/>
                  </a:lnTo>
                  <a:lnTo>
                    <a:pt x="12" y="100"/>
                  </a:lnTo>
                  <a:lnTo>
                    <a:pt x="12" y="100"/>
                  </a:lnTo>
                  <a:lnTo>
                    <a:pt x="12" y="98"/>
                  </a:lnTo>
                  <a:lnTo>
                    <a:pt x="14" y="98"/>
                  </a:lnTo>
                  <a:lnTo>
                    <a:pt x="14" y="96"/>
                  </a:lnTo>
                  <a:lnTo>
                    <a:pt x="18" y="96"/>
                  </a:lnTo>
                  <a:lnTo>
                    <a:pt x="20" y="100"/>
                  </a:lnTo>
                  <a:lnTo>
                    <a:pt x="26" y="100"/>
                  </a:lnTo>
                  <a:lnTo>
                    <a:pt x="30" y="104"/>
                  </a:lnTo>
                  <a:lnTo>
                    <a:pt x="42" y="104"/>
                  </a:lnTo>
                  <a:lnTo>
                    <a:pt x="44" y="110"/>
                  </a:lnTo>
                  <a:lnTo>
                    <a:pt x="52" y="110"/>
                  </a:lnTo>
                  <a:lnTo>
                    <a:pt x="60" y="116"/>
                  </a:lnTo>
                  <a:lnTo>
                    <a:pt x="64" y="118"/>
                  </a:lnTo>
                  <a:lnTo>
                    <a:pt x="68" y="118"/>
                  </a:lnTo>
                  <a:lnTo>
                    <a:pt x="68" y="122"/>
                  </a:lnTo>
                  <a:lnTo>
                    <a:pt x="74" y="120"/>
                  </a:lnTo>
                  <a:lnTo>
                    <a:pt x="76" y="120"/>
                  </a:lnTo>
                  <a:lnTo>
                    <a:pt x="78" y="120"/>
                  </a:lnTo>
                  <a:lnTo>
                    <a:pt x="80" y="118"/>
                  </a:lnTo>
                  <a:lnTo>
                    <a:pt x="84" y="118"/>
                  </a:lnTo>
                  <a:lnTo>
                    <a:pt x="86" y="120"/>
                  </a:lnTo>
                  <a:lnTo>
                    <a:pt x="88" y="120"/>
                  </a:lnTo>
                  <a:lnTo>
                    <a:pt x="88" y="118"/>
                  </a:lnTo>
                  <a:lnTo>
                    <a:pt x="88" y="116"/>
                  </a:lnTo>
                  <a:lnTo>
                    <a:pt x="88" y="114"/>
                  </a:lnTo>
                  <a:lnTo>
                    <a:pt x="90" y="114"/>
                  </a:lnTo>
                  <a:lnTo>
                    <a:pt x="92" y="112"/>
                  </a:lnTo>
                  <a:lnTo>
                    <a:pt x="94" y="110"/>
                  </a:lnTo>
                  <a:lnTo>
                    <a:pt x="98" y="110"/>
                  </a:lnTo>
                  <a:lnTo>
                    <a:pt x="102" y="108"/>
                  </a:lnTo>
                  <a:lnTo>
                    <a:pt x="106" y="108"/>
                  </a:lnTo>
                  <a:lnTo>
                    <a:pt x="110" y="112"/>
                  </a:lnTo>
                  <a:lnTo>
                    <a:pt x="112" y="112"/>
                  </a:lnTo>
                  <a:lnTo>
                    <a:pt x="114" y="114"/>
                  </a:lnTo>
                  <a:lnTo>
                    <a:pt x="116" y="116"/>
                  </a:lnTo>
                  <a:lnTo>
                    <a:pt x="118" y="118"/>
                  </a:lnTo>
                  <a:lnTo>
                    <a:pt x="122" y="120"/>
                  </a:lnTo>
                  <a:lnTo>
                    <a:pt x="124" y="120"/>
                  </a:lnTo>
                  <a:lnTo>
                    <a:pt x="126" y="120"/>
                  </a:lnTo>
                  <a:lnTo>
                    <a:pt x="128" y="120"/>
                  </a:lnTo>
                  <a:lnTo>
                    <a:pt x="128" y="118"/>
                  </a:lnTo>
                  <a:lnTo>
                    <a:pt x="150" y="104"/>
                  </a:lnTo>
                  <a:lnTo>
                    <a:pt x="150" y="104"/>
                  </a:lnTo>
                  <a:lnTo>
                    <a:pt x="150" y="104"/>
                  </a:lnTo>
                  <a:lnTo>
                    <a:pt x="150" y="104"/>
                  </a:lnTo>
                  <a:lnTo>
                    <a:pt x="152" y="102"/>
                  </a:lnTo>
                  <a:lnTo>
                    <a:pt x="152" y="100"/>
                  </a:lnTo>
                  <a:lnTo>
                    <a:pt x="150" y="98"/>
                  </a:lnTo>
                  <a:lnTo>
                    <a:pt x="148" y="92"/>
                  </a:lnTo>
                  <a:lnTo>
                    <a:pt x="146" y="86"/>
                  </a:lnTo>
                  <a:lnTo>
                    <a:pt x="146" y="84"/>
                  </a:lnTo>
                  <a:lnTo>
                    <a:pt x="144" y="82"/>
                  </a:lnTo>
                  <a:lnTo>
                    <a:pt x="142" y="78"/>
                  </a:lnTo>
                  <a:lnTo>
                    <a:pt x="140" y="72"/>
                  </a:lnTo>
                  <a:lnTo>
                    <a:pt x="136" y="68"/>
                  </a:lnTo>
                  <a:lnTo>
                    <a:pt x="132" y="64"/>
                  </a:lnTo>
                  <a:lnTo>
                    <a:pt x="130" y="60"/>
                  </a:lnTo>
                  <a:lnTo>
                    <a:pt x="126" y="58"/>
                  </a:lnTo>
                  <a:lnTo>
                    <a:pt x="126" y="58"/>
                  </a:lnTo>
                  <a:lnTo>
                    <a:pt x="128" y="58"/>
                  </a:lnTo>
                  <a:lnTo>
                    <a:pt x="130" y="56"/>
                  </a:lnTo>
                  <a:lnTo>
                    <a:pt x="132" y="54"/>
                  </a:lnTo>
                  <a:lnTo>
                    <a:pt x="134" y="50"/>
                  </a:lnTo>
                  <a:lnTo>
                    <a:pt x="136" y="46"/>
                  </a:lnTo>
                  <a:lnTo>
                    <a:pt x="134" y="40"/>
                  </a:lnTo>
                  <a:lnTo>
                    <a:pt x="134" y="40"/>
                  </a:lnTo>
                  <a:lnTo>
                    <a:pt x="132" y="36"/>
                  </a:lnTo>
                  <a:lnTo>
                    <a:pt x="130" y="32"/>
                  </a:lnTo>
                  <a:lnTo>
                    <a:pt x="128" y="28"/>
                  </a:lnTo>
                  <a:lnTo>
                    <a:pt x="126" y="22"/>
                  </a:lnTo>
                  <a:lnTo>
                    <a:pt x="124" y="18"/>
                  </a:lnTo>
                  <a:lnTo>
                    <a:pt x="122" y="16"/>
                  </a:lnTo>
                  <a:lnTo>
                    <a:pt x="120" y="14"/>
                  </a:lnTo>
                  <a:lnTo>
                    <a:pt x="116" y="12"/>
                  </a:lnTo>
                  <a:lnTo>
                    <a:pt x="114" y="10"/>
                  </a:lnTo>
                  <a:lnTo>
                    <a:pt x="112" y="8"/>
                  </a:lnTo>
                  <a:lnTo>
                    <a:pt x="112" y="6"/>
                  </a:lnTo>
                  <a:lnTo>
                    <a:pt x="110" y="6"/>
                  </a:lnTo>
                  <a:lnTo>
                    <a:pt x="108" y="8"/>
                  </a:lnTo>
                  <a:lnTo>
                    <a:pt x="104" y="8"/>
                  </a:lnTo>
                  <a:lnTo>
                    <a:pt x="98" y="8"/>
                  </a:lnTo>
                  <a:lnTo>
                    <a:pt x="98" y="8"/>
                  </a:lnTo>
                  <a:lnTo>
                    <a:pt x="94" y="8"/>
                  </a:lnTo>
                  <a:lnTo>
                    <a:pt x="92" y="6"/>
                  </a:lnTo>
                  <a:lnTo>
                    <a:pt x="90" y="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88" name="Freeform 248">
              <a:extLst>
                <a:ext uri="{FF2B5EF4-FFF2-40B4-BE49-F238E27FC236}">
                  <a16:creationId xmlns:a16="http://schemas.microsoft.com/office/drawing/2014/main" id="{7B20A1A7-9F63-4F53-B908-E4CC77748986}"/>
                </a:ext>
              </a:extLst>
            </p:cNvPr>
            <p:cNvSpPr>
              <a:spLocks noChangeArrowheads="1"/>
            </p:cNvSpPr>
            <p:nvPr/>
          </p:nvSpPr>
          <p:spPr bwMode="auto">
            <a:xfrm>
              <a:off x="512" y="1014"/>
              <a:ext cx="102" cy="84"/>
            </a:xfrm>
            <a:custGeom>
              <a:avLst/>
              <a:gdLst>
                <a:gd name="T0" fmla="*/ 20 w 102"/>
                <a:gd name="T1" fmla="*/ 6 h 84"/>
                <a:gd name="T2" fmla="*/ 26 w 102"/>
                <a:gd name="T3" fmla="*/ 2 h 84"/>
                <a:gd name="T4" fmla="*/ 38 w 102"/>
                <a:gd name="T5" fmla="*/ 2 h 84"/>
                <a:gd name="T6" fmla="*/ 48 w 102"/>
                <a:gd name="T7" fmla="*/ 4 h 84"/>
                <a:gd name="T8" fmla="*/ 52 w 102"/>
                <a:gd name="T9" fmla="*/ 6 h 84"/>
                <a:gd name="T10" fmla="*/ 60 w 102"/>
                <a:gd name="T11" fmla="*/ 6 h 84"/>
                <a:gd name="T12" fmla="*/ 68 w 102"/>
                <a:gd name="T13" fmla="*/ 4 h 84"/>
                <a:gd name="T14" fmla="*/ 72 w 102"/>
                <a:gd name="T15" fmla="*/ 0 h 84"/>
                <a:gd name="T16" fmla="*/ 76 w 102"/>
                <a:gd name="T17" fmla="*/ 2 h 84"/>
                <a:gd name="T18" fmla="*/ 84 w 102"/>
                <a:gd name="T19" fmla="*/ 6 h 84"/>
                <a:gd name="T20" fmla="*/ 92 w 102"/>
                <a:gd name="T21" fmla="*/ 14 h 84"/>
                <a:gd name="T22" fmla="*/ 94 w 102"/>
                <a:gd name="T23" fmla="*/ 20 h 84"/>
                <a:gd name="T24" fmla="*/ 96 w 102"/>
                <a:gd name="T25" fmla="*/ 30 h 84"/>
                <a:gd name="T26" fmla="*/ 98 w 102"/>
                <a:gd name="T27" fmla="*/ 40 h 84"/>
                <a:gd name="T28" fmla="*/ 96 w 102"/>
                <a:gd name="T29" fmla="*/ 54 h 84"/>
                <a:gd name="T30" fmla="*/ 98 w 102"/>
                <a:gd name="T31" fmla="*/ 60 h 84"/>
                <a:gd name="T32" fmla="*/ 102 w 102"/>
                <a:gd name="T33" fmla="*/ 64 h 84"/>
                <a:gd name="T34" fmla="*/ 100 w 102"/>
                <a:gd name="T35" fmla="*/ 66 h 84"/>
                <a:gd name="T36" fmla="*/ 100 w 102"/>
                <a:gd name="T37" fmla="*/ 70 h 84"/>
                <a:gd name="T38" fmla="*/ 100 w 102"/>
                <a:gd name="T39" fmla="*/ 74 h 84"/>
                <a:gd name="T40" fmla="*/ 100 w 102"/>
                <a:gd name="T41" fmla="*/ 82 h 84"/>
                <a:gd name="T42" fmla="*/ 100 w 102"/>
                <a:gd name="T43" fmla="*/ 84 h 84"/>
                <a:gd name="T44" fmla="*/ 94 w 102"/>
                <a:gd name="T45" fmla="*/ 80 h 84"/>
                <a:gd name="T46" fmla="*/ 88 w 102"/>
                <a:gd name="T47" fmla="*/ 76 h 84"/>
                <a:gd name="T48" fmla="*/ 74 w 102"/>
                <a:gd name="T49" fmla="*/ 72 h 84"/>
                <a:gd name="T50" fmla="*/ 72 w 102"/>
                <a:gd name="T51" fmla="*/ 70 h 84"/>
                <a:gd name="T52" fmla="*/ 64 w 102"/>
                <a:gd name="T53" fmla="*/ 66 h 84"/>
                <a:gd name="T54" fmla="*/ 60 w 102"/>
                <a:gd name="T55" fmla="*/ 66 h 84"/>
                <a:gd name="T56" fmla="*/ 48 w 102"/>
                <a:gd name="T57" fmla="*/ 66 h 84"/>
                <a:gd name="T58" fmla="*/ 34 w 102"/>
                <a:gd name="T59" fmla="*/ 72 h 84"/>
                <a:gd name="T60" fmla="*/ 32 w 102"/>
                <a:gd name="T61" fmla="*/ 72 h 84"/>
                <a:gd name="T62" fmla="*/ 26 w 102"/>
                <a:gd name="T63" fmla="*/ 72 h 84"/>
                <a:gd name="T64" fmla="*/ 16 w 102"/>
                <a:gd name="T65" fmla="*/ 64 h 84"/>
                <a:gd name="T66" fmla="*/ 8 w 102"/>
                <a:gd name="T67" fmla="*/ 58 h 84"/>
                <a:gd name="T68" fmla="*/ 0 w 102"/>
                <a:gd name="T69" fmla="*/ 54 h 84"/>
                <a:gd name="T70" fmla="*/ 4 w 102"/>
                <a:gd name="T71" fmla="*/ 52 h 84"/>
                <a:gd name="T72" fmla="*/ 10 w 102"/>
                <a:gd name="T73" fmla="*/ 44 h 84"/>
                <a:gd name="T74" fmla="*/ 16 w 102"/>
                <a:gd name="T75" fmla="*/ 36 h 84"/>
                <a:gd name="T76" fmla="*/ 16 w 102"/>
                <a:gd name="T77" fmla="*/ 32 h 84"/>
                <a:gd name="T78" fmla="*/ 18 w 102"/>
                <a:gd name="T79" fmla="*/ 20 h 84"/>
                <a:gd name="T80" fmla="*/ 18 w 102"/>
                <a:gd name="T81" fmla="*/ 12 h 84"/>
                <a:gd name="T82" fmla="*/ 20 w 102"/>
                <a:gd name="T83" fmla="*/ 6 h 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2"/>
                <a:gd name="T127" fmla="*/ 0 h 84"/>
                <a:gd name="T128" fmla="*/ 102 w 102"/>
                <a:gd name="T129" fmla="*/ 84 h 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2" h="84">
                  <a:moveTo>
                    <a:pt x="20" y="6"/>
                  </a:moveTo>
                  <a:lnTo>
                    <a:pt x="20" y="6"/>
                  </a:lnTo>
                  <a:lnTo>
                    <a:pt x="22" y="4"/>
                  </a:lnTo>
                  <a:lnTo>
                    <a:pt x="26" y="2"/>
                  </a:lnTo>
                  <a:lnTo>
                    <a:pt x="32" y="2"/>
                  </a:lnTo>
                  <a:lnTo>
                    <a:pt x="38" y="2"/>
                  </a:lnTo>
                  <a:lnTo>
                    <a:pt x="42" y="2"/>
                  </a:lnTo>
                  <a:lnTo>
                    <a:pt x="48" y="4"/>
                  </a:lnTo>
                  <a:lnTo>
                    <a:pt x="50" y="4"/>
                  </a:lnTo>
                  <a:lnTo>
                    <a:pt x="52" y="6"/>
                  </a:lnTo>
                  <a:lnTo>
                    <a:pt x="56" y="6"/>
                  </a:lnTo>
                  <a:lnTo>
                    <a:pt x="60" y="6"/>
                  </a:lnTo>
                  <a:lnTo>
                    <a:pt x="66" y="6"/>
                  </a:lnTo>
                  <a:lnTo>
                    <a:pt x="68" y="4"/>
                  </a:lnTo>
                  <a:lnTo>
                    <a:pt x="70" y="4"/>
                  </a:lnTo>
                  <a:lnTo>
                    <a:pt x="72" y="0"/>
                  </a:lnTo>
                  <a:lnTo>
                    <a:pt x="72" y="0"/>
                  </a:lnTo>
                  <a:lnTo>
                    <a:pt x="76" y="2"/>
                  </a:lnTo>
                  <a:lnTo>
                    <a:pt x="80" y="4"/>
                  </a:lnTo>
                  <a:lnTo>
                    <a:pt x="84" y="6"/>
                  </a:lnTo>
                  <a:lnTo>
                    <a:pt x="88" y="10"/>
                  </a:lnTo>
                  <a:lnTo>
                    <a:pt x="92" y="14"/>
                  </a:lnTo>
                  <a:lnTo>
                    <a:pt x="92" y="16"/>
                  </a:lnTo>
                  <a:lnTo>
                    <a:pt x="94" y="20"/>
                  </a:lnTo>
                  <a:lnTo>
                    <a:pt x="96" y="24"/>
                  </a:lnTo>
                  <a:lnTo>
                    <a:pt x="96" y="30"/>
                  </a:lnTo>
                  <a:lnTo>
                    <a:pt x="98" y="34"/>
                  </a:lnTo>
                  <a:lnTo>
                    <a:pt x="98" y="40"/>
                  </a:lnTo>
                  <a:lnTo>
                    <a:pt x="96" y="48"/>
                  </a:lnTo>
                  <a:lnTo>
                    <a:pt x="96" y="54"/>
                  </a:lnTo>
                  <a:lnTo>
                    <a:pt x="96" y="58"/>
                  </a:lnTo>
                  <a:lnTo>
                    <a:pt x="98" y="60"/>
                  </a:lnTo>
                  <a:lnTo>
                    <a:pt x="100" y="62"/>
                  </a:lnTo>
                  <a:lnTo>
                    <a:pt x="102" y="64"/>
                  </a:lnTo>
                  <a:lnTo>
                    <a:pt x="102" y="64"/>
                  </a:lnTo>
                  <a:lnTo>
                    <a:pt x="100" y="66"/>
                  </a:lnTo>
                  <a:lnTo>
                    <a:pt x="100" y="68"/>
                  </a:lnTo>
                  <a:lnTo>
                    <a:pt x="100" y="70"/>
                  </a:lnTo>
                  <a:lnTo>
                    <a:pt x="100" y="72"/>
                  </a:lnTo>
                  <a:lnTo>
                    <a:pt x="100" y="74"/>
                  </a:lnTo>
                  <a:lnTo>
                    <a:pt x="100" y="78"/>
                  </a:lnTo>
                  <a:lnTo>
                    <a:pt x="100" y="82"/>
                  </a:lnTo>
                  <a:lnTo>
                    <a:pt x="100" y="84"/>
                  </a:lnTo>
                  <a:lnTo>
                    <a:pt x="100" y="84"/>
                  </a:lnTo>
                  <a:lnTo>
                    <a:pt x="98" y="82"/>
                  </a:lnTo>
                  <a:lnTo>
                    <a:pt x="94" y="80"/>
                  </a:lnTo>
                  <a:lnTo>
                    <a:pt x="92" y="78"/>
                  </a:lnTo>
                  <a:lnTo>
                    <a:pt x="88" y="76"/>
                  </a:lnTo>
                  <a:lnTo>
                    <a:pt x="84" y="76"/>
                  </a:lnTo>
                  <a:lnTo>
                    <a:pt x="74" y="72"/>
                  </a:lnTo>
                  <a:lnTo>
                    <a:pt x="74" y="70"/>
                  </a:lnTo>
                  <a:lnTo>
                    <a:pt x="72" y="70"/>
                  </a:lnTo>
                  <a:lnTo>
                    <a:pt x="68" y="68"/>
                  </a:lnTo>
                  <a:lnTo>
                    <a:pt x="64" y="66"/>
                  </a:lnTo>
                  <a:lnTo>
                    <a:pt x="60" y="66"/>
                  </a:lnTo>
                  <a:lnTo>
                    <a:pt x="60" y="66"/>
                  </a:lnTo>
                  <a:lnTo>
                    <a:pt x="54" y="66"/>
                  </a:lnTo>
                  <a:lnTo>
                    <a:pt x="48" y="66"/>
                  </a:lnTo>
                  <a:lnTo>
                    <a:pt x="42" y="68"/>
                  </a:lnTo>
                  <a:lnTo>
                    <a:pt x="34" y="72"/>
                  </a:lnTo>
                  <a:lnTo>
                    <a:pt x="34" y="72"/>
                  </a:lnTo>
                  <a:lnTo>
                    <a:pt x="32" y="72"/>
                  </a:lnTo>
                  <a:lnTo>
                    <a:pt x="30" y="72"/>
                  </a:lnTo>
                  <a:lnTo>
                    <a:pt x="26" y="72"/>
                  </a:lnTo>
                  <a:lnTo>
                    <a:pt x="22" y="68"/>
                  </a:lnTo>
                  <a:lnTo>
                    <a:pt x="16" y="64"/>
                  </a:lnTo>
                  <a:lnTo>
                    <a:pt x="8" y="58"/>
                  </a:lnTo>
                  <a:lnTo>
                    <a:pt x="8" y="58"/>
                  </a:lnTo>
                  <a:lnTo>
                    <a:pt x="4" y="56"/>
                  </a:lnTo>
                  <a:lnTo>
                    <a:pt x="0" y="54"/>
                  </a:lnTo>
                  <a:lnTo>
                    <a:pt x="2" y="54"/>
                  </a:lnTo>
                  <a:lnTo>
                    <a:pt x="4" y="52"/>
                  </a:lnTo>
                  <a:lnTo>
                    <a:pt x="8" y="48"/>
                  </a:lnTo>
                  <a:lnTo>
                    <a:pt x="10" y="44"/>
                  </a:lnTo>
                  <a:lnTo>
                    <a:pt x="14" y="40"/>
                  </a:lnTo>
                  <a:lnTo>
                    <a:pt x="16" y="36"/>
                  </a:lnTo>
                  <a:lnTo>
                    <a:pt x="16" y="34"/>
                  </a:lnTo>
                  <a:lnTo>
                    <a:pt x="16" y="32"/>
                  </a:lnTo>
                  <a:lnTo>
                    <a:pt x="16" y="26"/>
                  </a:lnTo>
                  <a:lnTo>
                    <a:pt x="18" y="20"/>
                  </a:lnTo>
                  <a:lnTo>
                    <a:pt x="18" y="14"/>
                  </a:lnTo>
                  <a:lnTo>
                    <a:pt x="18" y="12"/>
                  </a:lnTo>
                  <a:lnTo>
                    <a:pt x="20" y="10"/>
                  </a:lnTo>
                  <a:lnTo>
                    <a:pt x="20" y="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89" name="Freeform 249">
              <a:extLst>
                <a:ext uri="{FF2B5EF4-FFF2-40B4-BE49-F238E27FC236}">
                  <a16:creationId xmlns:a16="http://schemas.microsoft.com/office/drawing/2014/main" id="{3CA59BB0-9F0B-4DFA-8ECA-460E1C947596}"/>
                </a:ext>
              </a:extLst>
            </p:cNvPr>
            <p:cNvSpPr>
              <a:spLocks noChangeArrowheads="1"/>
            </p:cNvSpPr>
            <p:nvPr/>
          </p:nvSpPr>
          <p:spPr bwMode="auto">
            <a:xfrm>
              <a:off x="572" y="1136"/>
              <a:ext cx="42" cy="44"/>
            </a:xfrm>
            <a:custGeom>
              <a:avLst/>
              <a:gdLst>
                <a:gd name="T0" fmla="*/ 26 w 42"/>
                <a:gd name="T1" fmla="*/ 0 h 44"/>
                <a:gd name="T2" fmla="*/ 26 w 42"/>
                <a:gd name="T3" fmla="*/ 2 h 44"/>
                <a:gd name="T4" fmla="*/ 26 w 42"/>
                <a:gd name="T5" fmla="*/ 2 h 44"/>
                <a:gd name="T6" fmla="*/ 26 w 42"/>
                <a:gd name="T7" fmla="*/ 4 h 44"/>
                <a:gd name="T8" fmla="*/ 28 w 42"/>
                <a:gd name="T9" fmla="*/ 6 h 44"/>
                <a:gd name="T10" fmla="*/ 32 w 42"/>
                <a:gd name="T11" fmla="*/ 10 h 44"/>
                <a:gd name="T12" fmla="*/ 36 w 42"/>
                <a:gd name="T13" fmla="*/ 14 h 44"/>
                <a:gd name="T14" fmla="*/ 42 w 42"/>
                <a:gd name="T15" fmla="*/ 22 h 44"/>
                <a:gd name="T16" fmla="*/ 40 w 42"/>
                <a:gd name="T17" fmla="*/ 22 h 44"/>
                <a:gd name="T18" fmla="*/ 40 w 42"/>
                <a:gd name="T19" fmla="*/ 24 h 44"/>
                <a:gd name="T20" fmla="*/ 38 w 42"/>
                <a:gd name="T21" fmla="*/ 28 h 44"/>
                <a:gd name="T22" fmla="*/ 36 w 42"/>
                <a:gd name="T23" fmla="*/ 30 h 44"/>
                <a:gd name="T24" fmla="*/ 34 w 42"/>
                <a:gd name="T25" fmla="*/ 30 h 44"/>
                <a:gd name="T26" fmla="*/ 34 w 42"/>
                <a:gd name="T27" fmla="*/ 30 h 44"/>
                <a:gd name="T28" fmla="*/ 30 w 42"/>
                <a:gd name="T29" fmla="*/ 30 h 44"/>
                <a:gd name="T30" fmla="*/ 28 w 42"/>
                <a:gd name="T31" fmla="*/ 32 h 44"/>
                <a:gd name="T32" fmla="*/ 24 w 42"/>
                <a:gd name="T33" fmla="*/ 32 h 44"/>
                <a:gd name="T34" fmla="*/ 22 w 42"/>
                <a:gd name="T35" fmla="*/ 32 h 44"/>
                <a:gd name="T36" fmla="*/ 22 w 42"/>
                <a:gd name="T37" fmla="*/ 32 h 44"/>
                <a:gd name="T38" fmla="*/ 20 w 42"/>
                <a:gd name="T39" fmla="*/ 34 h 44"/>
                <a:gd name="T40" fmla="*/ 18 w 42"/>
                <a:gd name="T41" fmla="*/ 36 h 44"/>
                <a:gd name="T42" fmla="*/ 16 w 42"/>
                <a:gd name="T43" fmla="*/ 38 h 44"/>
                <a:gd name="T44" fmla="*/ 16 w 42"/>
                <a:gd name="T45" fmla="*/ 38 h 44"/>
                <a:gd name="T46" fmla="*/ 14 w 42"/>
                <a:gd name="T47" fmla="*/ 40 h 44"/>
                <a:gd name="T48" fmla="*/ 12 w 42"/>
                <a:gd name="T49" fmla="*/ 42 h 44"/>
                <a:gd name="T50" fmla="*/ 10 w 42"/>
                <a:gd name="T51" fmla="*/ 42 h 44"/>
                <a:gd name="T52" fmla="*/ 10 w 42"/>
                <a:gd name="T53" fmla="*/ 42 h 44"/>
                <a:gd name="T54" fmla="*/ 8 w 42"/>
                <a:gd name="T55" fmla="*/ 44 h 44"/>
                <a:gd name="T56" fmla="*/ 4 w 42"/>
                <a:gd name="T57" fmla="*/ 44 h 44"/>
                <a:gd name="T58" fmla="*/ 2 w 42"/>
                <a:gd name="T59" fmla="*/ 44 h 44"/>
                <a:gd name="T60" fmla="*/ 0 w 42"/>
                <a:gd name="T61" fmla="*/ 44 h 44"/>
                <a:gd name="T62" fmla="*/ 2 w 42"/>
                <a:gd name="T63" fmla="*/ 36 h 44"/>
                <a:gd name="T64" fmla="*/ 2 w 42"/>
                <a:gd name="T65" fmla="*/ 20 h 44"/>
                <a:gd name="T66" fmla="*/ 2 w 42"/>
                <a:gd name="T67" fmla="*/ 20 h 44"/>
                <a:gd name="T68" fmla="*/ 4 w 42"/>
                <a:gd name="T69" fmla="*/ 16 h 44"/>
                <a:gd name="T70" fmla="*/ 4 w 42"/>
                <a:gd name="T71" fmla="*/ 12 h 44"/>
                <a:gd name="T72" fmla="*/ 8 w 42"/>
                <a:gd name="T73" fmla="*/ 8 h 44"/>
                <a:gd name="T74" fmla="*/ 12 w 42"/>
                <a:gd name="T75" fmla="*/ 4 h 44"/>
                <a:gd name="T76" fmla="*/ 14 w 42"/>
                <a:gd name="T77" fmla="*/ 4 h 44"/>
                <a:gd name="T78" fmla="*/ 16 w 42"/>
                <a:gd name="T79" fmla="*/ 2 h 44"/>
                <a:gd name="T80" fmla="*/ 20 w 42"/>
                <a:gd name="T81" fmla="*/ 0 h 44"/>
                <a:gd name="T82" fmla="*/ 26 w 42"/>
                <a:gd name="T83" fmla="*/ 0 h 4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2"/>
                <a:gd name="T127" fmla="*/ 0 h 44"/>
                <a:gd name="T128" fmla="*/ 42 w 42"/>
                <a:gd name="T129" fmla="*/ 44 h 4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2" h="44">
                  <a:moveTo>
                    <a:pt x="26" y="0"/>
                  </a:moveTo>
                  <a:lnTo>
                    <a:pt x="26" y="2"/>
                  </a:lnTo>
                  <a:lnTo>
                    <a:pt x="26" y="2"/>
                  </a:lnTo>
                  <a:lnTo>
                    <a:pt x="26" y="4"/>
                  </a:lnTo>
                  <a:lnTo>
                    <a:pt x="28" y="6"/>
                  </a:lnTo>
                  <a:lnTo>
                    <a:pt x="32" y="10"/>
                  </a:lnTo>
                  <a:lnTo>
                    <a:pt x="36" y="14"/>
                  </a:lnTo>
                  <a:lnTo>
                    <a:pt x="42" y="22"/>
                  </a:lnTo>
                  <a:lnTo>
                    <a:pt x="40" y="22"/>
                  </a:lnTo>
                  <a:lnTo>
                    <a:pt x="40" y="24"/>
                  </a:lnTo>
                  <a:lnTo>
                    <a:pt x="38" y="28"/>
                  </a:lnTo>
                  <a:lnTo>
                    <a:pt x="36" y="30"/>
                  </a:lnTo>
                  <a:lnTo>
                    <a:pt x="34" y="30"/>
                  </a:lnTo>
                  <a:lnTo>
                    <a:pt x="34" y="30"/>
                  </a:lnTo>
                  <a:lnTo>
                    <a:pt x="30" y="30"/>
                  </a:lnTo>
                  <a:lnTo>
                    <a:pt x="28" y="32"/>
                  </a:lnTo>
                  <a:lnTo>
                    <a:pt x="24" y="32"/>
                  </a:lnTo>
                  <a:lnTo>
                    <a:pt x="22" y="32"/>
                  </a:lnTo>
                  <a:lnTo>
                    <a:pt x="22" y="32"/>
                  </a:lnTo>
                  <a:lnTo>
                    <a:pt x="20" y="34"/>
                  </a:lnTo>
                  <a:lnTo>
                    <a:pt x="18" y="36"/>
                  </a:lnTo>
                  <a:lnTo>
                    <a:pt x="16" y="38"/>
                  </a:lnTo>
                  <a:lnTo>
                    <a:pt x="16" y="38"/>
                  </a:lnTo>
                  <a:lnTo>
                    <a:pt x="14" y="40"/>
                  </a:lnTo>
                  <a:lnTo>
                    <a:pt x="12" y="42"/>
                  </a:lnTo>
                  <a:lnTo>
                    <a:pt x="10" y="42"/>
                  </a:lnTo>
                  <a:lnTo>
                    <a:pt x="10" y="42"/>
                  </a:lnTo>
                  <a:lnTo>
                    <a:pt x="8" y="44"/>
                  </a:lnTo>
                  <a:lnTo>
                    <a:pt x="4" y="44"/>
                  </a:lnTo>
                  <a:lnTo>
                    <a:pt x="2" y="44"/>
                  </a:lnTo>
                  <a:lnTo>
                    <a:pt x="0" y="44"/>
                  </a:lnTo>
                  <a:lnTo>
                    <a:pt x="2" y="36"/>
                  </a:lnTo>
                  <a:lnTo>
                    <a:pt x="2" y="20"/>
                  </a:lnTo>
                  <a:lnTo>
                    <a:pt x="2" y="20"/>
                  </a:lnTo>
                  <a:lnTo>
                    <a:pt x="4" y="16"/>
                  </a:lnTo>
                  <a:lnTo>
                    <a:pt x="4" y="12"/>
                  </a:lnTo>
                  <a:lnTo>
                    <a:pt x="8" y="8"/>
                  </a:lnTo>
                  <a:lnTo>
                    <a:pt x="12" y="4"/>
                  </a:lnTo>
                  <a:lnTo>
                    <a:pt x="14" y="4"/>
                  </a:lnTo>
                  <a:lnTo>
                    <a:pt x="16" y="2"/>
                  </a:lnTo>
                  <a:lnTo>
                    <a:pt x="20" y="0"/>
                  </a:lnTo>
                  <a:lnTo>
                    <a:pt x="26"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90" name="Freeform 250">
              <a:extLst>
                <a:ext uri="{FF2B5EF4-FFF2-40B4-BE49-F238E27FC236}">
                  <a16:creationId xmlns:a16="http://schemas.microsoft.com/office/drawing/2014/main" id="{33A6B0B1-E277-4468-8540-A721154FC58A}"/>
                </a:ext>
              </a:extLst>
            </p:cNvPr>
            <p:cNvSpPr>
              <a:spLocks noChangeArrowheads="1"/>
            </p:cNvSpPr>
            <p:nvPr/>
          </p:nvSpPr>
          <p:spPr bwMode="auto">
            <a:xfrm>
              <a:off x="678" y="1314"/>
              <a:ext cx="270" cy="232"/>
            </a:xfrm>
            <a:custGeom>
              <a:avLst/>
              <a:gdLst>
                <a:gd name="T0" fmla="*/ 34 w 270"/>
                <a:gd name="T1" fmla="*/ 8 h 232"/>
                <a:gd name="T2" fmla="*/ 42 w 270"/>
                <a:gd name="T3" fmla="*/ 24 h 232"/>
                <a:gd name="T4" fmla="*/ 36 w 270"/>
                <a:gd name="T5" fmla="*/ 30 h 232"/>
                <a:gd name="T6" fmla="*/ 30 w 270"/>
                <a:gd name="T7" fmla="*/ 36 h 232"/>
                <a:gd name="T8" fmla="*/ 26 w 270"/>
                <a:gd name="T9" fmla="*/ 40 h 232"/>
                <a:gd name="T10" fmla="*/ 0 w 270"/>
                <a:gd name="T11" fmla="*/ 40 h 232"/>
                <a:gd name="T12" fmla="*/ 6 w 270"/>
                <a:gd name="T13" fmla="*/ 56 h 232"/>
                <a:gd name="T14" fmla="*/ 8 w 270"/>
                <a:gd name="T15" fmla="*/ 60 h 232"/>
                <a:gd name="T16" fmla="*/ 12 w 270"/>
                <a:gd name="T17" fmla="*/ 68 h 232"/>
                <a:gd name="T18" fmla="*/ 18 w 270"/>
                <a:gd name="T19" fmla="*/ 78 h 232"/>
                <a:gd name="T20" fmla="*/ 26 w 270"/>
                <a:gd name="T21" fmla="*/ 90 h 232"/>
                <a:gd name="T22" fmla="*/ 38 w 270"/>
                <a:gd name="T23" fmla="*/ 110 h 232"/>
                <a:gd name="T24" fmla="*/ 42 w 270"/>
                <a:gd name="T25" fmla="*/ 118 h 232"/>
                <a:gd name="T26" fmla="*/ 52 w 270"/>
                <a:gd name="T27" fmla="*/ 140 h 232"/>
                <a:gd name="T28" fmla="*/ 68 w 270"/>
                <a:gd name="T29" fmla="*/ 170 h 232"/>
                <a:gd name="T30" fmla="*/ 80 w 270"/>
                <a:gd name="T31" fmla="*/ 188 h 232"/>
                <a:gd name="T32" fmla="*/ 92 w 270"/>
                <a:gd name="T33" fmla="*/ 212 h 232"/>
                <a:gd name="T34" fmla="*/ 96 w 270"/>
                <a:gd name="T35" fmla="*/ 212 h 232"/>
                <a:gd name="T36" fmla="*/ 100 w 270"/>
                <a:gd name="T37" fmla="*/ 210 h 232"/>
                <a:gd name="T38" fmla="*/ 104 w 270"/>
                <a:gd name="T39" fmla="*/ 206 h 232"/>
                <a:gd name="T40" fmla="*/ 104 w 270"/>
                <a:gd name="T41" fmla="*/ 202 h 232"/>
                <a:gd name="T42" fmla="*/ 106 w 270"/>
                <a:gd name="T43" fmla="*/ 204 h 232"/>
                <a:gd name="T44" fmla="*/ 110 w 270"/>
                <a:gd name="T45" fmla="*/ 204 h 232"/>
                <a:gd name="T46" fmla="*/ 136 w 270"/>
                <a:gd name="T47" fmla="*/ 232 h 232"/>
                <a:gd name="T48" fmla="*/ 140 w 270"/>
                <a:gd name="T49" fmla="*/ 228 h 232"/>
                <a:gd name="T50" fmla="*/ 146 w 270"/>
                <a:gd name="T51" fmla="*/ 220 h 232"/>
                <a:gd name="T52" fmla="*/ 152 w 270"/>
                <a:gd name="T53" fmla="*/ 212 h 232"/>
                <a:gd name="T54" fmla="*/ 158 w 270"/>
                <a:gd name="T55" fmla="*/ 204 h 232"/>
                <a:gd name="T56" fmla="*/ 166 w 270"/>
                <a:gd name="T57" fmla="*/ 200 h 232"/>
                <a:gd name="T58" fmla="*/ 194 w 270"/>
                <a:gd name="T59" fmla="*/ 188 h 232"/>
                <a:gd name="T60" fmla="*/ 220 w 270"/>
                <a:gd name="T61" fmla="*/ 184 h 232"/>
                <a:gd name="T62" fmla="*/ 224 w 270"/>
                <a:gd name="T63" fmla="*/ 182 h 232"/>
                <a:gd name="T64" fmla="*/ 248 w 270"/>
                <a:gd name="T65" fmla="*/ 170 h 232"/>
                <a:gd name="T66" fmla="*/ 268 w 270"/>
                <a:gd name="T67" fmla="*/ 148 h 232"/>
                <a:gd name="T68" fmla="*/ 268 w 270"/>
                <a:gd name="T69" fmla="*/ 132 h 232"/>
                <a:gd name="T70" fmla="*/ 268 w 270"/>
                <a:gd name="T71" fmla="*/ 126 h 232"/>
                <a:gd name="T72" fmla="*/ 270 w 270"/>
                <a:gd name="T73" fmla="*/ 122 h 232"/>
                <a:gd name="T74" fmla="*/ 234 w 270"/>
                <a:gd name="T75" fmla="*/ 124 h 232"/>
                <a:gd name="T76" fmla="*/ 232 w 270"/>
                <a:gd name="T77" fmla="*/ 122 h 232"/>
                <a:gd name="T78" fmla="*/ 228 w 270"/>
                <a:gd name="T79" fmla="*/ 120 h 232"/>
                <a:gd name="T80" fmla="*/ 228 w 270"/>
                <a:gd name="T81" fmla="*/ 116 h 232"/>
                <a:gd name="T82" fmla="*/ 220 w 270"/>
                <a:gd name="T83" fmla="*/ 108 h 232"/>
                <a:gd name="T84" fmla="*/ 216 w 270"/>
                <a:gd name="T85" fmla="*/ 110 h 232"/>
                <a:gd name="T86" fmla="*/ 210 w 270"/>
                <a:gd name="T87" fmla="*/ 110 h 232"/>
                <a:gd name="T88" fmla="*/ 206 w 270"/>
                <a:gd name="T89" fmla="*/ 106 h 232"/>
                <a:gd name="T90" fmla="*/ 202 w 270"/>
                <a:gd name="T91" fmla="*/ 98 h 232"/>
                <a:gd name="T92" fmla="*/ 196 w 270"/>
                <a:gd name="T93" fmla="*/ 88 h 232"/>
                <a:gd name="T94" fmla="*/ 192 w 270"/>
                <a:gd name="T95" fmla="*/ 80 h 232"/>
                <a:gd name="T96" fmla="*/ 172 w 270"/>
                <a:gd name="T97" fmla="*/ 54 h 232"/>
                <a:gd name="T98" fmla="*/ 154 w 270"/>
                <a:gd name="T99" fmla="*/ 52 h 232"/>
                <a:gd name="T100" fmla="*/ 150 w 270"/>
                <a:gd name="T101" fmla="*/ 48 h 232"/>
                <a:gd name="T102" fmla="*/ 144 w 270"/>
                <a:gd name="T103" fmla="*/ 46 h 232"/>
                <a:gd name="T104" fmla="*/ 138 w 270"/>
                <a:gd name="T105" fmla="*/ 40 h 232"/>
                <a:gd name="T106" fmla="*/ 130 w 270"/>
                <a:gd name="T107" fmla="*/ 34 h 232"/>
                <a:gd name="T108" fmla="*/ 120 w 270"/>
                <a:gd name="T109" fmla="*/ 28 h 232"/>
                <a:gd name="T110" fmla="*/ 102 w 270"/>
                <a:gd name="T111" fmla="*/ 16 h 232"/>
                <a:gd name="T112" fmla="*/ 68 w 270"/>
                <a:gd name="T113" fmla="*/ 4 h 232"/>
                <a:gd name="T114" fmla="*/ 62 w 270"/>
                <a:gd name="T115" fmla="*/ 0 h 232"/>
                <a:gd name="T116" fmla="*/ 58 w 270"/>
                <a:gd name="T117" fmla="*/ 2 h 23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70"/>
                <a:gd name="T178" fmla="*/ 0 h 232"/>
                <a:gd name="T179" fmla="*/ 270 w 270"/>
                <a:gd name="T180" fmla="*/ 232 h 23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70" h="232">
                  <a:moveTo>
                    <a:pt x="54" y="4"/>
                  </a:moveTo>
                  <a:lnTo>
                    <a:pt x="34" y="8"/>
                  </a:lnTo>
                  <a:lnTo>
                    <a:pt x="42" y="22"/>
                  </a:lnTo>
                  <a:lnTo>
                    <a:pt x="42" y="24"/>
                  </a:lnTo>
                  <a:lnTo>
                    <a:pt x="40" y="26"/>
                  </a:lnTo>
                  <a:lnTo>
                    <a:pt x="36" y="30"/>
                  </a:lnTo>
                  <a:lnTo>
                    <a:pt x="34" y="34"/>
                  </a:lnTo>
                  <a:lnTo>
                    <a:pt x="30" y="36"/>
                  </a:lnTo>
                  <a:lnTo>
                    <a:pt x="28" y="38"/>
                  </a:lnTo>
                  <a:lnTo>
                    <a:pt x="26" y="40"/>
                  </a:lnTo>
                  <a:lnTo>
                    <a:pt x="24" y="42"/>
                  </a:lnTo>
                  <a:lnTo>
                    <a:pt x="0" y="40"/>
                  </a:lnTo>
                  <a:lnTo>
                    <a:pt x="2" y="46"/>
                  </a:lnTo>
                  <a:lnTo>
                    <a:pt x="6" y="56"/>
                  </a:lnTo>
                  <a:lnTo>
                    <a:pt x="6" y="58"/>
                  </a:lnTo>
                  <a:lnTo>
                    <a:pt x="8" y="60"/>
                  </a:lnTo>
                  <a:lnTo>
                    <a:pt x="10" y="64"/>
                  </a:lnTo>
                  <a:lnTo>
                    <a:pt x="12" y="68"/>
                  </a:lnTo>
                  <a:lnTo>
                    <a:pt x="16" y="74"/>
                  </a:lnTo>
                  <a:lnTo>
                    <a:pt x="18" y="78"/>
                  </a:lnTo>
                  <a:lnTo>
                    <a:pt x="22" y="82"/>
                  </a:lnTo>
                  <a:lnTo>
                    <a:pt x="26" y="90"/>
                  </a:lnTo>
                  <a:lnTo>
                    <a:pt x="34" y="100"/>
                  </a:lnTo>
                  <a:lnTo>
                    <a:pt x="38" y="110"/>
                  </a:lnTo>
                  <a:lnTo>
                    <a:pt x="42" y="114"/>
                  </a:lnTo>
                  <a:lnTo>
                    <a:pt x="42" y="118"/>
                  </a:lnTo>
                  <a:lnTo>
                    <a:pt x="46" y="128"/>
                  </a:lnTo>
                  <a:lnTo>
                    <a:pt x="52" y="140"/>
                  </a:lnTo>
                  <a:lnTo>
                    <a:pt x="58" y="152"/>
                  </a:lnTo>
                  <a:lnTo>
                    <a:pt x="68" y="170"/>
                  </a:lnTo>
                  <a:lnTo>
                    <a:pt x="72" y="176"/>
                  </a:lnTo>
                  <a:lnTo>
                    <a:pt x="80" y="188"/>
                  </a:lnTo>
                  <a:lnTo>
                    <a:pt x="86" y="202"/>
                  </a:lnTo>
                  <a:lnTo>
                    <a:pt x="92" y="212"/>
                  </a:lnTo>
                  <a:lnTo>
                    <a:pt x="94" y="216"/>
                  </a:lnTo>
                  <a:lnTo>
                    <a:pt x="96" y="212"/>
                  </a:lnTo>
                  <a:lnTo>
                    <a:pt x="98" y="212"/>
                  </a:lnTo>
                  <a:lnTo>
                    <a:pt x="100" y="210"/>
                  </a:lnTo>
                  <a:lnTo>
                    <a:pt x="102" y="210"/>
                  </a:lnTo>
                  <a:lnTo>
                    <a:pt x="104" y="206"/>
                  </a:lnTo>
                  <a:lnTo>
                    <a:pt x="104" y="202"/>
                  </a:lnTo>
                  <a:lnTo>
                    <a:pt x="104" y="202"/>
                  </a:lnTo>
                  <a:lnTo>
                    <a:pt x="104" y="202"/>
                  </a:lnTo>
                  <a:lnTo>
                    <a:pt x="106" y="204"/>
                  </a:lnTo>
                  <a:lnTo>
                    <a:pt x="108" y="204"/>
                  </a:lnTo>
                  <a:lnTo>
                    <a:pt x="110" y="204"/>
                  </a:lnTo>
                  <a:lnTo>
                    <a:pt x="114" y="204"/>
                  </a:lnTo>
                  <a:lnTo>
                    <a:pt x="136" y="232"/>
                  </a:lnTo>
                  <a:lnTo>
                    <a:pt x="140" y="228"/>
                  </a:lnTo>
                  <a:lnTo>
                    <a:pt x="140" y="228"/>
                  </a:lnTo>
                  <a:lnTo>
                    <a:pt x="142" y="224"/>
                  </a:lnTo>
                  <a:lnTo>
                    <a:pt x="146" y="220"/>
                  </a:lnTo>
                  <a:lnTo>
                    <a:pt x="148" y="216"/>
                  </a:lnTo>
                  <a:lnTo>
                    <a:pt x="152" y="212"/>
                  </a:lnTo>
                  <a:lnTo>
                    <a:pt x="156" y="206"/>
                  </a:lnTo>
                  <a:lnTo>
                    <a:pt x="158" y="204"/>
                  </a:lnTo>
                  <a:lnTo>
                    <a:pt x="160" y="202"/>
                  </a:lnTo>
                  <a:lnTo>
                    <a:pt x="166" y="200"/>
                  </a:lnTo>
                  <a:lnTo>
                    <a:pt x="178" y="194"/>
                  </a:lnTo>
                  <a:lnTo>
                    <a:pt x="194" y="188"/>
                  </a:lnTo>
                  <a:lnTo>
                    <a:pt x="208" y="184"/>
                  </a:lnTo>
                  <a:lnTo>
                    <a:pt x="220" y="184"/>
                  </a:lnTo>
                  <a:lnTo>
                    <a:pt x="220" y="182"/>
                  </a:lnTo>
                  <a:lnTo>
                    <a:pt x="224" y="182"/>
                  </a:lnTo>
                  <a:lnTo>
                    <a:pt x="236" y="178"/>
                  </a:lnTo>
                  <a:lnTo>
                    <a:pt x="248" y="170"/>
                  </a:lnTo>
                  <a:lnTo>
                    <a:pt x="260" y="160"/>
                  </a:lnTo>
                  <a:lnTo>
                    <a:pt x="268" y="148"/>
                  </a:lnTo>
                  <a:lnTo>
                    <a:pt x="270" y="132"/>
                  </a:lnTo>
                  <a:lnTo>
                    <a:pt x="268" y="132"/>
                  </a:lnTo>
                  <a:lnTo>
                    <a:pt x="268" y="130"/>
                  </a:lnTo>
                  <a:lnTo>
                    <a:pt x="268" y="126"/>
                  </a:lnTo>
                  <a:lnTo>
                    <a:pt x="268" y="124"/>
                  </a:lnTo>
                  <a:lnTo>
                    <a:pt x="270" y="122"/>
                  </a:lnTo>
                  <a:lnTo>
                    <a:pt x="254" y="124"/>
                  </a:lnTo>
                  <a:lnTo>
                    <a:pt x="234" y="124"/>
                  </a:lnTo>
                  <a:lnTo>
                    <a:pt x="234" y="124"/>
                  </a:lnTo>
                  <a:lnTo>
                    <a:pt x="232" y="122"/>
                  </a:lnTo>
                  <a:lnTo>
                    <a:pt x="230" y="122"/>
                  </a:lnTo>
                  <a:lnTo>
                    <a:pt x="228" y="120"/>
                  </a:lnTo>
                  <a:lnTo>
                    <a:pt x="228" y="118"/>
                  </a:lnTo>
                  <a:lnTo>
                    <a:pt x="228" y="116"/>
                  </a:lnTo>
                  <a:lnTo>
                    <a:pt x="230" y="110"/>
                  </a:lnTo>
                  <a:lnTo>
                    <a:pt x="220" y="108"/>
                  </a:lnTo>
                  <a:lnTo>
                    <a:pt x="218" y="108"/>
                  </a:lnTo>
                  <a:lnTo>
                    <a:pt x="216" y="110"/>
                  </a:lnTo>
                  <a:lnTo>
                    <a:pt x="214" y="110"/>
                  </a:lnTo>
                  <a:lnTo>
                    <a:pt x="210" y="110"/>
                  </a:lnTo>
                  <a:lnTo>
                    <a:pt x="206" y="108"/>
                  </a:lnTo>
                  <a:lnTo>
                    <a:pt x="206" y="106"/>
                  </a:lnTo>
                  <a:lnTo>
                    <a:pt x="204" y="102"/>
                  </a:lnTo>
                  <a:lnTo>
                    <a:pt x="202" y="98"/>
                  </a:lnTo>
                  <a:lnTo>
                    <a:pt x="200" y="92"/>
                  </a:lnTo>
                  <a:lnTo>
                    <a:pt x="196" y="88"/>
                  </a:lnTo>
                  <a:lnTo>
                    <a:pt x="194" y="84"/>
                  </a:lnTo>
                  <a:lnTo>
                    <a:pt x="192" y="80"/>
                  </a:lnTo>
                  <a:lnTo>
                    <a:pt x="192" y="80"/>
                  </a:lnTo>
                  <a:lnTo>
                    <a:pt x="172" y="54"/>
                  </a:lnTo>
                  <a:lnTo>
                    <a:pt x="154" y="54"/>
                  </a:lnTo>
                  <a:lnTo>
                    <a:pt x="154" y="52"/>
                  </a:lnTo>
                  <a:lnTo>
                    <a:pt x="152" y="50"/>
                  </a:lnTo>
                  <a:lnTo>
                    <a:pt x="150" y="48"/>
                  </a:lnTo>
                  <a:lnTo>
                    <a:pt x="144" y="46"/>
                  </a:lnTo>
                  <a:lnTo>
                    <a:pt x="144" y="46"/>
                  </a:lnTo>
                  <a:lnTo>
                    <a:pt x="142" y="44"/>
                  </a:lnTo>
                  <a:lnTo>
                    <a:pt x="138" y="40"/>
                  </a:lnTo>
                  <a:lnTo>
                    <a:pt x="134" y="38"/>
                  </a:lnTo>
                  <a:lnTo>
                    <a:pt x="130" y="34"/>
                  </a:lnTo>
                  <a:lnTo>
                    <a:pt x="124" y="30"/>
                  </a:lnTo>
                  <a:lnTo>
                    <a:pt x="120" y="28"/>
                  </a:lnTo>
                  <a:lnTo>
                    <a:pt x="114" y="26"/>
                  </a:lnTo>
                  <a:lnTo>
                    <a:pt x="102" y="16"/>
                  </a:lnTo>
                  <a:lnTo>
                    <a:pt x="94" y="16"/>
                  </a:lnTo>
                  <a:lnTo>
                    <a:pt x="68" y="4"/>
                  </a:lnTo>
                  <a:lnTo>
                    <a:pt x="62" y="0"/>
                  </a:lnTo>
                  <a:lnTo>
                    <a:pt x="62" y="0"/>
                  </a:lnTo>
                  <a:lnTo>
                    <a:pt x="60" y="2"/>
                  </a:lnTo>
                  <a:lnTo>
                    <a:pt x="58" y="2"/>
                  </a:lnTo>
                  <a:lnTo>
                    <a:pt x="54" y="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91" name="Freeform 251">
              <a:extLst>
                <a:ext uri="{FF2B5EF4-FFF2-40B4-BE49-F238E27FC236}">
                  <a16:creationId xmlns:a16="http://schemas.microsoft.com/office/drawing/2014/main" id="{AD72BF93-6FBA-4B22-AC5C-AF9392AA37F9}"/>
                </a:ext>
              </a:extLst>
            </p:cNvPr>
            <p:cNvSpPr>
              <a:spLocks noChangeArrowheads="1"/>
            </p:cNvSpPr>
            <p:nvPr/>
          </p:nvSpPr>
          <p:spPr bwMode="auto">
            <a:xfrm>
              <a:off x="772" y="1516"/>
              <a:ext cx="42" cy="66"/>
            </a:xfrm>
            <a:custGeom>
              <a:avLst/>
              <a:gdLst>
                <a:gd name="T0" fmla="*/ 20 w 42"/>
                <a:gd name="T1" fmla="*/ 66 h 66"/>
                <a:gd name="T2" fmla="*/ 16 w 42"/>
                <a:gd name="T3" fmla="*/ 64 h 66"/>
                <a:gd name="T4" fmla="*/ 12 w 42"/>
                <a:gd name="T5" fmla="*/ 62 h 66"/>
                <a:gd name="T6" fmla="*/ 10 w 42"/>
                <a:gd name="T7" fmla="*/ 62 h 66"/>
                <a:gd name="T8" fmla="*/ 10 w 42"/>
                <a:gd name="T9" fmla="*/ 60 h 66"/>
                <a:gd name="T10" fmla="*/ 8 w 42"/>
                <a:gd name="T11" fmla="*/ 46 h 66"/>
                <a:gd name="T12" fmla="*/ 2 w 42"/>
                <a:gd name="T13" fmla="*/ 38 h 66"/>
                <a:gd name="T14" fmla="*/ 2 w 42"/>
                <a:gd name="T15" fmla="*/ 36 h 66"/>
                <a:gd name="T16" fmla="*/ 2 w 42"/>
                <a:gd name="T17" fmla="*/ 32 h 66"/>
                <a:gd name="T18" fmla="*/ 2 w 42"/>
                <a:gd name="T19" fmla="*/ 26 h 66"/>
                <a:gd name="T20" fmla="*/ 2 w 42"/>
                <a:gd name="T21" fmla="*/ 20 h 66"/>
                <a:gd name="T22" fmla="*/ 0 w 42"/>
                <a:gd name="T23" fmla="*/ 14 h 66"/>
                <a:gd name="T24" fmla="*/ 0 w 42"/>
                <a:gd name="T25" fmla="*/ 14 h 66"/>
                <a:gd name="T26" fmla="*/ 2 w 42"/>
                <a:gd name="T27" fmla="*/ 12 h 66"/>
                <a:gd name="T28" fmla="*/ 4 w 42"/>
                <a:gd name="T29" fmla="*/ 10 h 66"/>
                <a:gd name="T30" fmla="*/ 6 w 42"/>
                <a:gd name="T31" fmla="*/ 8 h 66"/>
                <a:gd name="T32" fmla="*/ 8 w 42"/>
                <a:gd name="T33" fmla="*/ 8 h 66"/>
                <a:gd name="T34" fmla="*/ 8 w 42"/>
                <a:gd name="T35" fmla="*/ 8 h 66"/>
                <a:gd name="T36" fmla="*/ 8 w 42"/>
                <a:gd name="T37" fmla="*/ 6 h 66"/>
                <a:gd name="T38" fmla="*/ 10 w 42"/>
                <a:gd name="T39" fmla="*/ 4 h 66"/>
                <a:gd name="T40" fmla="*/ 10 w 42"/>
                <a:gd name="T41" fmla="*/ 2 h 66"/>
                <a:gd name="T42" fmla="*/ 10 w 42"/>
                <a:gd name="T43" fmla="*/ 2 h 66"/>
                <a:gd name="T44" fmla="*/ 10 w 42"/>
                <a:gd name="T45" fmla="*/ 0 h 66"/>
                <a:gd name="T46" fmla="*/ 10 w 42"/>
                <a:gd name="T47" fmla="*/ 0 h 66"/>
                <a:gd name="T48" fmla="*/ 14 w 42"/>
                <a:gd name="T49" fmla="*/ 2 h 66"/>
                <a:gd name="T50" fmla="*/ 14 w 42"/>
                <a:gd name="T51" fmla="*/ 2 h 66"/>
                <a:gd name="T52" fmla="*/ 18 w 42"/>
                <a:gd name="T53" fmla="*/ 2 h 66"/>
                <a:gd name="T54" fmla="*/ 20 w 42"/>
                <a:gd name="T55" fmla="*/ 2 h 66"/>
                <a:gd name="T56" fmla="*/ 42 w 42"/>
                <a:gd name="T57" fmla="*/ 30 h 66"/>
                <a:gd name="T58" fmla="*/ 42 w 42"/>
                <a:gd name="T59" fmla="*/ 30 h 66"/>
                <a:gd name="T60" fmla="*/ 40 w 42"/>
                <a:gd name="T61" fmla="*/ 32 h 66"/>
                <a:gd name="T62" fmla="*/ 38 w 42"/>
                <a:gd name="T63" fmla="*/ 34 h 66"/>
                <a:gd name="T64" fmla="*/ 38 w 42"/>
                <a:gd name="T65" fmla="*/ 36 h 66"/>
                <a:gd name="T66" fmla="*/ 38 w 42"/>
                <a:gd name="T67" fmla="*/ 40 h 66"/>
                <a:gd name="T68" fmla="*/ 40 w 42"/>
                <a:gd name="T69" fmla="*/ 40 h 66"/>
                <a:gd name="T70" fmla="*/ 40 w 42"/>
                <a:gd name="T71" fmla="*/ 42 h 66"/>
                <a:gd name="T72" fmla="*/ 40 w 42"/>
                <a:gd name="T73" fmla="*/ 44 h 66"/>
                <a:gd name="T74" fmla="*/ 40 w 42"/>
                <a:gd name="T75" fmla="*/ 46 h 66"/>
                <a:gd name="T76" fmla="*/ 40 w 42"/>
                <a:gd name="T77" fmla="*/ 48 h 66"/>
                <a:gd name="T78" fmla="*/ 38 w 42"/>
                <a:gd name="T79" fmla="*/ 48 h 66"/>
                <a:gd name="T80" fmla="*/ 36 w 42"/>
                <a:gd name="T81" fmla="*/ 48 h 66"/>
                <a:gd name="T82" fmla="*/ 36 w 42"/>
                <a:gd name="T83" fmla="*/ 48 h 66"/>
                <a:gd name="T84" fmla="*/ 34 w 42"/>
                <a:gd name="T85" fmla="*/ 48 h 66"/>
                <a:gd name="T86" fmla="*/ 34 w 42"/>
                <a:gd name="T87" fmla="*/ 50 h 66"/>
                <a:gd name="T88" fmla="*/ 32 w 42"/>
                <a:gd name="T89" fmla="*/ 52 h 66"/>
                <a:gd name="T90" fmla="*/ 30 w 42"/>
                <a:gd name="T91" fmla="*/ 54 h 66"/>
                <a:gd name="T92" fmla="*/ 28 w 42"/>
                <a:gd name="T93" fmla="*/ 56 h 66"/>
                <a:gd name="T94" fmla="*/ 28 w 42"/>
                <a:gd name="T95" fmla="*/ 56 h 66"/>
                <a:gd name="T96" fmla="*/ 30 w 42"/>
                <a:gd name="T97" fmla="*/ 60 h 66"/>
                <a:gd name="T98" fmla="*/ 28 w 42"/>
                <a:gd name="T99" fmla="*/ 62 h 66"/>
                <a:gd name="T100" fmla="*/ 28 w 42"/>
                <a:gd name="T101" fmla="*/ 62 h 66"/>
                <a:gd name="T102" fmla="*/ 26 w 42"/>
                <a:gd name="T103" fmla="*/ 60 h 66"/>
                <a:gd name="T104" fmla="*/ 24 w 42"/>
                <a:gd name="T105" fmla="*/ 60 h 66"/>
                <a:gd name="T106" fmla="*/ 24 w 42"/>
                <a:gd name="T107" fmla="*/ 62 h 66"/>
                <a:gd name="T108" fmla="*/ 22 w 42"/>
                <a:gd name="T109" fmla="*/ 64 h 66"/>
                <a:gd name="T110" fmla="*/ 20 w 42"/>
                <a:gd name="T111" fmla="*/ 66 h 66"/>
                <a:gd name="T112" fmla="*/ 20 w 42"/>
                <a:gd name="T113" fmla="*/ 66 h 6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2"/>
                <a:gd name="T172" fmla="*/ 0 h 66"/>
                <a:gd name="T173" fmla="*/ 42 w 42"/>
                <a:gd name="T174" fmla="*/ 66 h 6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2" h="66">
                  <a:moveTo>
                    <a:pt x="20" y="66"/>
                  </a:moveTo>
                  <a:lnTo>
                    <a:pt x="16" y="64"/>
                  </a:lnTo>
                  <a:lnTo>
                    <a:pt x="12" y="62"/>
                  </a:lnTo>
                  <a:lnTo>
                    <a:pt x="10" y="62"/>
                  </a:lnTo>
                  <a:lnTo>
                    <a:pt x="10" y="60"/>
                  </a:lnTo>
                  <a:lnTo>
                    <a:pt x="8" y="46"/>
                  </a:lnTo>
                  <a:lnTo>
                    <a:pt x="2" y="38"/>
                  </a:lnTo>
                  <a:lnTo>
                    <a:pt x="2" y="36"/>
                  </a:lnTo>
                  <a:lnTo>
                    <a:pt x="2" y="32"/>
                  </a:lnTo>
                  <a:lnTo>
                    <a:pt x="2" y="26"/>
                  </a:lnTo>
                  <a:lnTo>
                    <a:pt x="2" y="20"/>
                  </a:lnTo>
                  <a:lnTo>
                    <a:pt x="0" y="14"/>
                  </a:lnTo>
                  <a:lnTo>
                    <a:pt x="0" y="14"/>
                  </a:lnTo>
                  <a:lnTo>
                    <a:pt x="2" y="12"/>
                  </a:lnTo>
                  <a:lnTo>
                    <a:pt x="4" y="10"/>
                  </a:lnTo>
                  <a:lnTo>
                    <a:pt x="6" y="8"/>
                  </a:lnTo>
                  <a:lnTo>
                    <a:pt x="8" y="8"/>
                  </a:lnTo>
                  <a:lnTo>
                    <a:pt x="8" y="8"/>
                  </a:lnTo>
                  <a:lnTo>
                    <a:pt x="8" y="6"/>
                  </a:lnTo>
                  <a:lnTo>
                    <a:pt x="10" y="4"/>
                  </a:lnTo>
                  <a:lnTo>
                    <a:pt x="10" y="2"/>
                  </a:lnTo>
                  <a:lnTo>
                    <a:pt x="10" y="2"/>
                  </a:lnTo>
                  <a:lnTo>
                    <a:pt x="10" y="0"/>
                  </a:lnTo>
                  <a:lnTo>
                    <a:pt x="10" y="0"/>
                  </a:lnTo>
                  <a:lnTo>
                    <a:pt x="14" y="2"/>
                  </a:lnTo>
                  <a:lnTo>
                    <a:pt x="14" y="2"/>
                  </a:lnTo>
                  <a:lnTo>
                    <a:pt x="18" y="2"/>
                  </a:lnTo>
                  <a:lnTo>
                    <a:pt x="20" y="2"/>
                  </a:lnTo>
                  <a:lnTo>
                    <a:pt x="42" y="30"/>
                  </a:lnTo>
                  <a:lnTo>
                    <a:pt x="42" y="30"/>
                  </a:lnTo>
                  <a:lnTo>
                    <a:pt x="40" y="32"/>
                  </a:lnTo>
                  <a:lnTo>
                    <a:pt x="38" y="34"/>
                  </a:lnTo>
                  <a:lnTo>
                    <a:pt x="38" y="36"/>
                  </a:lnTo>
                  <a:lnTo>
                    <a:pt x="38" y="40"/>
                  </a:lnTo>
                  <a:lnTo>
                    <a:pt x="40" y="40"/>
                  </a:lnTo>
                  <a:lnTo>
                    <a:pt x="40" y="42"/>
                  </a:lnTo>
                  <a:lnTo>
                    <a:pt x="40" y="44"/>
                  </a:lnTo>
                  <a:lnTo>
                    <a:pt x="40" y="46"/>
                  </a:lnTo>
                  <a:lnTo>
                    <a:pt x="40" y="48"/>
                  </a:lnTo>
                  <a:lnTo>
                    <a:pt x="38" y="48"/>
                  </a:lnTo>
                  <a:lnTo>
                    <a:pt x="36" y="48"/>
                  </a:lnTo>
                  <a:lnTo>
                    <a:pt x="36" y="48"/>
                  </a:lnTo>
                  <a:lnTo>
                    <a:pt x="34" y="48"/>
                  </a:lnTo>
                  <a:lnTo>
                    <a:pt x="34" y="50"/>
                  </a:lnTo>
                  <a:lnTo>
                    <a:pt x="32" y="52"/>
                  </a:lnTo>
                  <a:lnTo>
                    <a:pt x="30" y="54"/>
                  </a:lnTo>
                  <a:lnTo>
                    <a:pt x="28" y="56"/>
                  </a:lnTo>
                  <a:lnTo>
                    <a:pt x="28" y="56"/>
                  </a:lnTo>
                  <a:lnTo>
                    <a:pt x="30" y="60"/>
                  </a:lnTo>
                  <a:lnTo>
                    <a:pt x="28" y="62"/>
                  </a:lnTo>
                  <a:lnTo>
                    <a:pt x="28" y="62"/>
                  </a:lnTo>
                  <a:lnTo>
                    <a:pt x="26" y="60"/>
                  </a:lnTo>
                  <a:lnTo>
                    <a:pt x="24" y="60"/>
                  </a:lnTo>
                  <a:lnTo>
                    <a:pt x="24" y="62"/>
                  </a:lnTo>
                  <a:lnTo>
                    <a:pt x="22" y="64"/>
                  </a:lnTo>
                  <a:lnTo>
                    <a:pt x="20" y="66"/>
                  </a:lnTo>
                  <a:lnTo>
                    <a:pt x="20" y="6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92" name="Freeform 252">
              <a:extLst>
                <a:ext uri="{FF2B5EF4-FFF2-40B4-BE49-F238E27FC236}">
                  <a16:creationId xmlns:a16="http://schemas.microsoft.com/office/drawing/2014/main" id="{99DB9419-C791-473F-919E-0DAE91493571}"/>
                </a:ext>
              </a:extLst>
            </p:cNvPr>
            <p:cNvSpPr>
              <a:spLocks noChangeArrowheads="1"/>
            </p:cNvSpPr>
            <p:nvPr/>
          </p:nvSpPr>
          <p:spPr bwMode="auto">
            <a:xfrm>
              <a:off x="792" y="1498"/>
              <a:ext cx="118" cy="86"/>
            </a:xfrm>
            <a:custGeom>
              <a:avLst/>
              <a:gdLst>
                <a:gd name="T0" fmla="*/ 118 w 118"/>
                <a:gd name="T1" fmla="*/ 28 h 86"/>
                <a:gd name="T2" fmla="*/ 102 w 118"/>
                <a:gd name="T3" fmla="*/ 32 h 86"/>
                <a:gd name="T4" fmla="*/ 94 w 118"/>
                <a:gd name="T5" fmla="*/ 38 h 86"/>
                <a:gd name="T6" fmla="*/ 86 w 118"/>
                <a:gd name="T7" fmla="*/ 46 h 86"/>
                <a:gd name="T8" fmla="*/ 80 w 118"/>
                <a:gd name="T9" fmla="*/ 54 h 86"/>
                <a:gd name="T10" fmla="*/ 74 w 118"/>
                <a:gd name="T11" fmla="*/ 58 h 86"/>
                <a:gd name="T12" fmla="*/ 68 w 118"/>
                <a:gd name="T13" fmla="*/ 60 h 86"/>
                <a:gd name="T14" fmla="*/ 62 w 118"/>
                <a:gd name="T15" fmla="*/ 62 h 86"/>
                <a:gd name="T16" fmla="*/ 58 w 118"/>
                <a:gd name="T17" fmla="*/ 64 h 86"/>
                <a:gd name="T18" fmla="*/ 54 w 118"/>
                <a:gd name="T19" fmla="*/ 64 h 86"/>
                <a:gd name="T20" fmla="*/ 52 w 118"/>
                <a:gd name="T21" fmla="*/ 64 h 86"/>
                <a:gd name="T22" fmla="*/ 36 w 118"/>
                <a:gd name="T23" fmla="*/ 78 h 86"/>
                <a:gd name="T24" fmla="*/ 6 w 118"/>
                <a:gd name="T25" fmla="*/ 86 h 86"/>
                <a:gd name="T26" fmla="*/ 2 w 118"/>
                <a:gd name="T27" fmla="*/ 84 h 86"/>
                <a:gd name="T28" fmla="*/ 0 w 118"/>
                <a:gd name="T29" fmla="*/ 84 h 86"/>
                <a:gd name="T30" fmla="*/ 0 w 118"/>
                <a:gd name="T31" fmla="*/ 84 h 86"/>
                <a:gd name="T32" fmla="*/ 2 w 118"/>
                <a:gd name="T33" fmla="*/ 84 h 86"/>
                <a:gd name="T34" fmla="*/ 4 w 118"/>
                <a:gd name="T35" fmla="*/ 80 h 86"/>
                <a:gd name="T36" fmla="*/ 4 w 118"/>
                <a:gd name="T37" fmla="*/ 80 h 86"/>
                <a:gd name="T38" fmla="*/ 6 w 118"/>
                <a:gd name="T39" fmla="*/ 80 h 86"/>
                <a:gd name="T40" fmla="*/ 8 w 118"/>
                <a:gd name="T41" fmla="*/ 80 h 86"/>
                <a:gd name="T42" fmla="*/ 10 w 118"/>
                <a:gd name="T43" fmla="*/ 78 h 86"/>
                <a:gd name="T44" fmla="*/ 8 w 118"/>
                <a:gd name="T45" fmla="*/ 74 h 86"/>
                <a:gd name="T46" fmla="*/ 12 w 118"/>
                <a:gd name="T47" fmla="*/ 68 h 86"/>
                <a:gd name="T48" fmla="*/ 14 w 118"/>
                <a:gd name="T49" fmla="*/ 68 h 86"/>
                <a:gd name="T50" fmla="*/ 14 w 118"/>
                <a:gd name="T51" fmla="*/ 66 h 86"/>
                <a:gd name="T52" fmla="*/ 16 w 118"/>
                <a:gd name="T53" fmla="*/ 66 h 86"/>
                <a:gd name="T54" fmla="*/ 18 w 118"/>
                <a:gd name="T55" fmla="*/ 66 h 86"/>
                <a:gd name="T56" fmla="*/ 20 w 118"/>
                <a:gd name="T57" fmla="*/ 66 h 86"/>
                <a:gd name="T58" fmla="*/ 20 w 118"/>
                <a:gd name="T59" fmla="*/ 66 h 86"/>
                <a:gd name="T60" fmla="*/ 22 w 118"/>
                <a:gd name="T61" fmla="*/ 64 h 86"/>
                <a:gd name="T62" fmla="*/ 20 w 118"/>
                <a:gd name="T63" fmla="*/ 62 h 86"/>
                <a:gd name="T64" fmla="*/ 20 w 118"/>
                <a:gd name="T65" fmla="*/ 60 h 86"/>
                <a:gd name="T66" fmla="*/ 20 w 118"/>
                <a:gd name="T67" fmla="*/ 58 h 86"/>
                <a:gd name="T68" fmla="*/ 18 w 118"/>
                <a:gd name="T69" fmla="*/ 56 h 86"/>
                <a:gd name="T70" fmla="*/ 18 w 118"/>
                <a:gd name="T71" fmla="*/ 54 h 86"/>
                <a:gd name="T72" fmla="*/ 18 w 118"/>
                <a:gd name="T73" fmla="*/ 50 h 86"/>
                <a:gd name="T74" fmla="*/ 22 w 118"/>
                <a:gd name="T75" fmla="*/ 48 h 86"/>
                <a:gd name="T76" fmla="*/ 22 w 118"/>
                <a:gd name="T77" fmla="*/ 48 h 86"/>
                <a:gd name="T78" fmla="*/ 24 w 118"/>
                <a:gd name="T79" fmla="*/ 46 h 86"/>
                <a:gd name="T80" fmla="*/ 26 w 118"/>
                <a:gd name="T81" fmla="*/ 44 h 86"/>
                <a:gd name="T82" fmla="*/ 26 w 118"/>
                <a:gd name="T83" fmla="*/ 44 h 86"/>
                <a:gd name="T84" fmla="*/ 28 w 118"/>
                <a:gd name="T85" fmla="*/ 42 h 86"/>
                <a:gd name="T86" fmla="*/ 30 w 118"/>
                <a:gd name="T87" fmla="*/ 38 h 86"/>
                <a:gd name="T88" fmla="*/ 34 w 118"/>
                <a:gd name="T89" fmla="*/ 34 h 86"/>
                <a:gd name="T90" fmla="*/ 38 w 118"/>
                <a:gd name="T91" fmla="*/ 30 h 86"/>
                <a:gd name="T92" fmla="*/ 40 w 118"/>
                <a:gd name="T93" fmla="*/ 24 h 86"/>
                <a:gd name="T94" fmla="*/ 44 w 118"/>
                <a:gd name="T95" fmla="*/ 20 h 86"/>
                <a:gd name="T96" fmla="*/ 48 w 118"/>
                <a:gd name="T97" fmla="*/ 18 h 86"/>
                <a:gd name="T98" fmla="*/ 50 w 118"/>
                <a:gd name="T99" fmla="*/ 16 h 86"/>
                <a:gd name="T100" fmla="*/ 54 w 118"/>
                <a:gd name="T101" fmla="*/ 14 h 86"/>
                <a:gd name="T102" fmla="*/ 66 w 118"/>
                <a:gd name="T103" fmla="*/ 10 h 86"/>
                <a:gd name="T104" fmla="*/ 80 w 118"/>
                <a:gd name="T105" fmla="*/ 6 h 86"/>
                <a:gd name="T106" fmla="*/ 94 w 118"/>
                <a:gd name="T107" fmla="*/ 0 h 86"/>
                <a:gd name="T108" fmla="*/ 104 w 118"/>
                <a:gd name="T109" fmla="*/ 0 h 86"/>
                <a:gd name="T110" fmla="*/ 104 w 118"/>
                <a:gd name="T111" fmla="*/ 0 h 86"/>
                <a:gd name="T112" fmla="*/ 106 w 118"/>
                <a:gd name="T113" fmla="*/ 0 h 86"/>
                <a:gd name="T114" fmla="*/ 108 w 118"/>
                <a:gd name="T115" fmla="*/ 2 h 86"/>
                <a:gd name="T116" fmla="*/ 118 w 118"/>
                <a:gd name="T117" fmla="*/ 28 h 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18"/>
                <a:gd name="T178" fmla="*/ 0 h 86"/>
                <a:gd name="T179" fmla="*/ 118 w 118"/>
                <a:gd name="T180" fmla="*/ 86 h 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18" h="86">
                  <a:moveTo>
                    <a:pt x="118" y="28"/>
                  </a:moveTo>
                  <a:lnTo>
                    <a:pt x="102" y="32"/>
                  </a:lnTo>
                  <a:lnTo>
                    <a:pt x="94" y="38"/>
                  </a:lnTo>
                  <a:lnTo>
                    <a:pt x="86" y="46"/>
                  </a:lnTo>
                  <a:lnTo>
                    <a:pt x="80" y="54"/>
                  </a:lnTo>
                  <a:lnTo>
                    <a:pt x="74" y="58"/>
                  </a:lnTo>
                  <a:lnTo>
                    <a:pt x="68" y="60"/>
                  </a:lnTo>
                  <a:lnTo>
                    <a:pt x="62" y="62"/>
                  </a:lnTo>
                  <a:lnTo>
                    <a:pt x="58" y="64"/>
                  </a:lnTo>
                  <a:lnTo>
                    <a:pt x="54" y="64"/>
                  </a:lnTo>
                  <a:lnTo>
                    <a:pt x="52" y="64"/>
                  </a:lnTo>
                  <a:lnTo>
                    <a:pt x="36" y="78"/>
                  </a:lnTo>
                  <a:lnTo>
                    <a:pt x="6" y="86"/>
                  </a:lnTo>
                  <a:lnTo>
                    <a:pt x="2" y="84"/>
                  </a:lnTo>
                  <a:lnTo>
                    <a:pt x="0" y="84"/>
                  </a:lnTo>
                  <a:lnTo>
                    <a:pt x="0" y="84"/>
                  </a:lnTo>
                  <a:lnTo>
                    <a:pt x="2" y="84"/>
                  </a:lnTo>
                  <a:lnTo>
                    <a:pt x="4" y="80"/>
                  </a:lnTo>
                  <a:lnTo>
                    <a:pt x="4" y="80"/>
                  </a:lnTo>
                  <a:lnTo>
                    <a:pt x="6" y="80"/>
                  </a:lnTo>
                  <a:lnTo>
                    <a:pt x="8" y="80"/>
                  </a:lnTo>
                  <a:lnTo>
                    <a:pt x="10" y="78"/>
                  </a:lnTo>
                  <a:lnTo>
                    <a:pt x="8" y="74"/>
                  </a:lnTo>
                  <a:lnTo>
                    <a:pt x="12" y="68"/>
                  </a:lnTo>
                  <a:lnTo>
                    <a:pt x="14" y="68"/>
                  </a:lnTo>
                  <a:lnTo>
                    <a:pt x="14" y="66"/>
                  </a:lnTo>
                  <a:lnTo>
                    <a:pt x="16" y="66"/>
                  </a:lnTo>
                  <a:lnTo>
                    <a:pt x="18" y="66"/>
                  </a:lnTo>
                  <a:lnTo>
                    <a:pt x="20" y="66"/>
                  </a:lnTo>
                  <a:lnTo>
                    <a:pt x="20" y="66"/>
                  </a:lnTo>
                  <a:lnTo>
                    <a:pt x="22" y="64"/>
                  </a:lnTo>
                  <a:lnTo>
                    <a:pt x="20" y="62"/>
                  </a:lnTo>
                  <a:lnTo>
                    <a:pt x="20" y="60"/>
                  </a:lnTo>
                  <a:lnTo>
                    <a:pt x="20" y="58"/>
                  </a:lnTo>
                  <a:lnTo>
                    <a:pt x="18" y="56"/>
                  </a:lnTo>
                  <a:lnTo>
                    <a:pt x="18" y="54"/>
                  </a:lnTo>
                  <a:lnTo>
                    <a:pt x="18" y="50"/>
                  </a:lnTo>
                  <a:lnTo>
                    <a:pt x="22" y="48"/>
                  </a:lnTo>
                  <a:lnTo>
                    <a:pt x="22" y="48"/>
                  </a:lnTo>
                  <a:lnTo>
                    <a:pt x="24" y="46"/>
                  </a:lnTo>
                  <a:lnTo>
                    <a:pt x="26" y="44"/>
                  </a:lnTo>
                  <a:lnTo>
                    <a:pt x="26" y="44"/>
                  </a:lnTo>
                  <a:lnTo>
                    <a:pt x="28" y="42"/>
                  </a:lnTo>
                  <a:lnTo>
                    <a:pt x="30" y="38"/>
                  </a:lnTo>
                  <a:lnTo>
                    <a:pt x="34" y="34"/>
                  </a:lnTo>
                  <a:lnTo>
                    <a:pt x="38" y="30"/>
                  </a:lnTo>
                  <a:lnTo>
                    <a:pt x="40" y="24"/>
                  </a:lnTo>
                  <a:lnTo>
                    <a:pt x="44" y="20"/>
                  </a:lnTo>
                  <a:lnTo>
                    <a:pt x="48" y="18"/>
                  </a:lnTo>
                  <a:lnTo>
                    <a:pt x="50" y="16"/>
                  </a:lnTo>
                  <a:lnTo>
                    <a:pt x="54" y="14"/>
                  </a:lnTo>
                  <a:lnTo>
                    <a:pt x="66" y="10"/>
                  </a:lnTo>
                  <a:lnTo>
                    <a:pt x="80" y="6"/>
                  </a:lnTo>
                  <a:lnTo>
                    <a:pt x="94" y="0"/>
                  </a:lnTo>
                  <a:lnTo>
                    <a:pt x="104" y="0"/>
                  </a:lnTo>
                  <a:lnTo>
                    <a:pt x="104" y="0"/>
                  </a:lnTo>
                  <a:lnTo>
                    <a:pt x="106" y="0"/>
                  </a:lnTo>
                  <a:lnTo>
                    <a:pt x="108" y="2"/>
                  </a:lnTo>
                  <a:lnTo>
                    <a:pt x="118" y="2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93" name="Freeform 253">
              <a:extLst>
                <a:ext uri="{FF2B5EF4-FFF2-40B4-BE49-F238E27FC236}">
                  <a16:creationId xmlns:a16="http://schemas.microsoft.com/office/drawing/2014/main" id="{05C2FCF1-4A80-4CBF-9587-A3E0C2E7358F}"/>
                </a:ext>
              </a:extLst>
            </p:cNvPr>
            <p:cNvSpPr>
              <a:spLocks noChangeArrowheads="1"/>
            </p:cNvSpPr>
            <p:nvPr/>
          </p:nvSpPr>
          <p:spPr bwMode="auto">
            <a:xfrm>
              <a:off x="898" y="1424"/>
              <a:ext cx="92" cy="102"/>
            </a:xfrm>
            <a:custGeom>
              <a:avLst/>
              <a:gdLst>
                <a:gd name="T0" fmla="*/ 72 w 92"/>
                <a:gd name="T1" fmla="*/ 0 h 102"/>
                <a:gd name="T2" fmla="*/ 72 w 92"/>
                <a:gd name="T3" fmla="*/ 4 h 102"/>
                <a:gd name="T4" fmla="*/ 72 w 92"/>
                <a:gd name="T5" fmla="*/ 8 h 102"/>
                <a:gd name="T6" fmla="*/ 72 w 92"/>
                <a:gd name="T7" fmla="*/ 8 h 102"/>
                <a:gd name="T8" fmla="*/ 76 w 92"/>
                <a:gd name="T9" fmla="*/ 14 h 102"/>
                <a:gd name="T10" fmla="*/ 80 w 92"/>
                <a:gd name="T11" fmla="*/ 18 h 102"/>
                <a:gd name="T12" fmla="*/ 84 w 92"/>
                <a:gd name="T13" fmla="*/ 22 h 102"/>
                <a:gd name="T14" fmla="*/ 88 w 92"/>
                <a:gd name="T15" fmla="*/ 22 h 102"/>
                <a:gd name="T16" fmla="*/ 90 w 92"/>
                <a:gd name="T17" fmla="*/ 24 h 102"/>
                <a:gd name="T18" fmla="*/ 90 w 92"/>
                <a:gd name="T19" fmla="*/ 24 h 102"/>
                <a:gd name="T20" fmla="*/ 92 w 92"/>
                <a:gd name="T21" fmla="*/ 30 h 102"/>
                <a:gd name="T22" fmla="*/ 92 w 92"/>
                <a:gd name="T23" fmla="*/ 34 h 102"/>
                <a:gd name="T24" fmla="*/ 90 w 92"/>
                <a:gd name="T25" fmla="*/ 40 h 102"/>
                <a:gd name="T26" fmla="*/ 86 w 92"/>
                <a:gd name="T27" fmla="*/ 44 h 102"/>
                <a:gd name="T28" fmla="*/ 82 w 92"/>
                <a:gd name="T29" fmla="*/ 46 h 102"/>
                <a:gd name="T30" fmla="*/ 78 w 92"/>
                <a:gd name="T31" fmla="*/ 50 h 102"/>
                <a:gd name="T32" fmla="*/ 76 w 92"/>
                <a:gd name="T33" fmla="*/ 50 h 102"/>
                <a:gd name="T34" fmla="*/ 74 w 92"/>
                <a:gd name="T35" fmla="*/ 50 h 102"/>
                <a:gd name="T36" fmla="*/ 74 w 92"/>
                <a:gd name="T37" fmla="*/ 56 h 102"/>
                <a:gd name="T38" fmla="*/ 72 w 92"/>
                <a:gd name="T39" fmla="*/ 58 h 102"/>
                <a:gd name="T40" fmla="*/ 70 w 92"/>
                <a:gd name="T41" fmla="*/ 62 h 102"/>
                <a:gd name="T42" fmla="*/ 66 w 92"/>
                <a:gd name="T43" fmla="*/ 64 h 102"/>
                <a:gd name="T44" fmla="*/ 64 w 92"/>
                <a:gd name="T45" fmla="*/ 64 h 102"/>
                <a:gd name="T46" fmla="*/ 64 w 92"/>
                <a:gd name="T47" fmla="*/ 66 h 102"/>
                <a:gd name="T48" fmla="*/ 58 w 92"/>
                <a:gd name="T49" fmla="*/ 66 h 102"/>
                <a:gd name="T50" fmla="*/ 54 w 92"/>
                <a:gd name="T51" fmla="*/ 68 h 102"/>
                <a:gd name="T52" fmla="*/ 52 w 92"/>
                <a:gd name="T53" fmla="*/ 72 h 102"/>
                <a:gd name="T54" fmla="*/ 50 w 92"/>
                <a:gd name="T55" fmla="*/ 74 h 102"/>
                <a:gd name="T56" fmla="*/ 50 w 92"/>
                <a:gd name="T57" fmla="*/ 76 h 102"/>
                <a:gd name="T58" fmla="*/ 50 w 92"/>
                <a:gd name="T59" fmla="*/ 78 h 102"/>
                <a:gd name="T60" fmla="*/ 50 w 92"/>
                <a:gd name="T61" fmla="*/ 80 h 102"/>
                <a:gd name="T62" fmla="*/ 48 w 92"/>
                <a:gd name="T63" fmla="*/ 82 h 102"/>
                <a:gd name="T64" fmla="*/ 42 w 92"/>
                <a:gd name="T65" fmla="*/ 90 h 102"/>
                <a:gd name="T66" fmla="*/ 30 w 92"/>
                <a:gd name="T67" fmla="*/ 98 h 102"/>
                <a:gd name="T68" fmla="*/ 12 w 92"/>
                <a:gd name="T69" fmla="*/ 102 h 102"/>
                <a:gd name="T70" fmla="*/ 2 w 92"/>
                <a:gd name="T71" fmla="*/ 76 h 102"/>
                <a:gd name="T72" fmla="*/ 0 w 92"/>
                <a:gd name="T73" fmla="*/ 74 h 102"/>
                <a:gd name="T74" fmla="*/ 0 w 92"/>
                <a:gd name="T75" fmla="*/ 74 h 102"/>
                <a:gd name="T76" fmla="*/ 0 w 92"/>
                <a:gd name="T77" fmla="*/ 74 h 102"/>
                <a:gd name="T78" fmla="*/ 2 w 92"/>
                <a:gd name="T79" fmla="*/ 72 h 102"/>
                <a:gd name="T80" fmla="*/ 12 w 92"/>
                <a:gd name="T81" fmla="*/ 68 h 102"/>
                <a:gd name="T82" fmla="*/ 26 w 92"/>
                <a:gd name="T83" fmla="*/ 62 h 102"/>
                <a:gd name="T84" fmla="*/ 38 w 92"/>
                <a:gd name="T85" fmla="*/ 54 h 102"/>
                <a:gd name="T86" fmla="*/ 46 w 92"/>
                <a:gd name="T87" fmla="*/ 42 h 102"/>
                <a:gd name="T88" fmla="*/ 50 w 92"/>
                <a:gd name="T89" fmla="*/ 28 h 102"/>
                <a:gd name="T90" fmla="*/ 50 w 92"/>
                <a:gd name="T91" fmla="*/ 26 h 102"/>
                <a:gd name="T92" fmla="*/ 50 w 92"/>
                <a:gd name="T93" fmla="*/ 24 h 102"/>
                <a:gd name="T94" fmla="*/ 48 w 92"/>
                <a:gd name="T95" fmla="*/ 20 h 102"/>
                <a:gd name="T96" fmla="*/ 48 w 92"/>
                <a:gd name="T97" fmla="*/ 18 h 102"/>
                <a:gd name="T98" fmla="*/ 48 w 92"/>
                <a:gd name="T99" fmla="*/ 16 h 102"/>
                <a:gd name="T100" fmla="*/ 48 w 92"/>
                <a:gd name="T101" fmla="*/ 14 h 102"/>
                <a:gd name="T102" fmla="*/ 48 w 92"/>
                <a:gd name="T103" fmla="*/ 12 h 102"/>
                <a:gd name="T104" fmla="*/ 50 w 92"/>
                <a:gd name="T105" fmla="*/ 12 h 102"/>
                <a:gd name="T106" fmla="*/ 52 w 92"/>
                <a:gd name="T107" fmla="*/ 12 h 102"/>
                <a:gd name="T108" fmla="*/ 54 w 92"/>
                <a:gd name="T109" fmla="*/ 12 h 102"/>
                <a:gd name="T110" fmla="*/ 58 w 92"/>
                <a:gd name="T111" fmla="*/ 10 h 102"/>
                <a:gd name="T112" fmla="*/ 60 w 92"/>
                <a:gd name="T113" fmla="*/ 8 h 102"/>
                <a:gd name="T114" fmla="*/ 60 w 92"/>
                <a:gd name="T115" fmla="*/ 8 h 102"/>
                <a:gd name="T116" fmla="*/ 60 w 92"/>
                <a:gd name="T117" fmla="*/ 6 h 102"/>
                <a:gd name="T118" fmla="*/ 62 w 92"/>
                <a:gd name="T119" fmla="*/ 4 h 102"/>
                <a:gd name="T120" fmla="*/ 64 w 92"/>
                <a:gd name="T121" fmla="*/ 4 h 102"/>
                <a:gd name="T122" fmla="*/ 64 w 92"/>
                <a:gd name="T123" fmla="*/ 4 h 102"/>
                <a:gd name="T124" fmla="*/ 72 w 92"/>
                <a:gd name="T125" fmla="*/ 0 h 10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2"/>
                <a:gd name="T190" fmla="*/ 0 h 102"/>
                <a:gd name="T191" fmla="*/ 92 w 92"/>
                <a:gd name="T192" fmla="*/ 102 h 10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2" h="102">
                  <a:moveTo>
                    <a:pt x="72" y="0"/>
                  </a:moveTo>
                  <a:lnTo>
                    <a:pt x="72" y="4"/>
                  </a:lnTo>
                  <a:lnTo>
                    <a:pt x="72" y="8"/>
                  </a:lnTo>
                  <a:lnTo>
                    <a:pt x="72" y="8"/>
                  </a:lnTo>
                  <a:lnTo>
                    <a:pt x="76" y="14"/>
                  </a:lnTo>
                  <a:lnTo>
                    <a:pt x="80" y="18"/>
                  </a:lnTo>
                  <a:lnTo>
                    <a:pt x="84" y="22"/>
                  </a:lnTo>
                  <a:lnTo>
                    <a:pt x="88" y="22"/>
                  </a:lnTo>
                  <a:lnTo>
                    <a:pt x="90" y="24"/>
                  </a:lnTo>
                  <a:lnTo>
                    <a:pt x="90" y="24"/>
                  </a:lnTo>
                  <a:lnTo>
                    <a:pt x="92" y="30"/>
                  </a:lnTo>
                  <a:lnTo>
                    <a:pt x="92" y="34"/>
                  </a:lnTo>
                  <a:lnTo>
                    <a:pt x="90" y="40"/>
                  </a:lnTo>
                  <a:lnTo>
                    <a:pt x="86" y="44"/>
                  </a:lnTo>
                  <a:lnTo>
                    <a:pt x="82" y="46"/>
                  </a:lnTo>
                  <a:lnTo>
                    <a:pt x="78" y="50"/>
                  </a:lnTo>
                  <a:lnTo>
                    <a:pt x="76" y="50"/>
                  </a:lnTo>
                  <a:lnTo>
                    <a:pt x="74" y="50"/>
                  </a:lnTo>
                  <a:lnTo>
                    <a:pt x="74" y="56"/>
                  </a:lnTo>
                  <a:lnTo>
                    <a:pt x="72" y="58"/>
                  </a:lnTo>
                  <a:lnTo>
                    <a:pt x="70" y="62"/>
                  </a:lnTo>
                  <a:lnTo>
                    <a:pt x="66" y="64"/>
                  </a:lnTo>
                  <a:lnTo>
                    <a:pt x="64" y="64"/>
                  </a:lnTo>
                  <a:lnTo>
                    <a:pt x="64" y="66"/>
                  </a:lnTo>
                  <a:lnTo>
                    <a:pt x="58" y="66"/>
                  </a:lnTo>
                  <a:lnTo>
                    <a:pt x="54" y="68"/>
                  </a:lnTo>
                  <a:lnTo>
                    <a:pt x="52" y="72"/>
                  </a:lnTo>
                  <a:lnTo>
                    <a:pt x="50" y="74"/>
                  </a:lnTo>
                  <a:lnTo>
                    <a:pt x="50" y="76"/>
                  </a:lnTo>
                  <a:lnTo>
                    <a:pt x="50" y="78"/>
                  </a:lnTo>
                  <a:lnTo>
                    <a:pt x="50" y="80"/>
                  </a:lnTo>
                  <a:lnTo>
                    <a:pt x="48" y="82"/>
                  </a:lnTo>
                  <a:lnTo>
                    <a:pt x="42" y="90"/>
                  </a:lnTo>
                  <a:lnTo>
                    <a:pt x="30" y="98"/>
                  </a:lnTo>
                  <a:lnTo>
                    <a:pt x="12" y="102"/>
                  </a:lnTo>
                  <a:lnTo>
                    <a:pt x="2" y="76"/>
                  </a:lnTo>
                  <a:lnTo>
                    <a:pt x="0" y="74"/>
                  </a:lnTo>
                  <a:lnTo>
                    <a:pt x="0" y="74"/>
                  </a:lnTo>
                  <a:lnTo>
                    <a:pt x="0" y="74"/>
                  </a:lnTo>
                  <a:lnTo>
                    <a:pt x="2" y="72"/>
                  </a:lnTo>
                  <a:lnTo>
                    <a:pt x="12" y="68"/>
                  </a:lnTo>
                  <a:lnTo>
                    <a:pt x="26" y="62"/>
                  </a:lnTo>
                  <a:lnTo>
                    <a:pt x="38" y="54"/>
                  </a:lnTo>
                  <a:lnTo>
                    <a:pt x="46" y="42"/>
                  </a:lnTo>
                  <a:lnTo>
                    <a:pt x="50" y="28"/>
                  </a:lnTo>
                  <a:lnTo>
                    <a:pt x="50" y="26"/>
                  </a:lnTo>
                  <a:lnTo>
                    <a:pt x="50" y="24"/>
                  </a:lnTo>
                  <a:lnTo>
                    <a:pt x="48" y="20"/>
                  </a:lnTo>
                  <a:lnTo>
                    <a:pt x="48" y="18"/>
                  </a:lnTo>
                  <a:lnTo>
                    <a:pt x="48" y="16"/>
                  </a:lnTo>
                  <a:lnTo>
                    <a:pt x="48" y="14"/>
                  </a:lnTo>
                  <a:lnTo>
                    <a:pt x="48" y="12"/>
                  </a:lnTo>
                  <a:lnTo>
                    <a:pt x="50" y="12"/>
                  </a:lnTo>
                  <a:lnTo>
                    <a:pt x="52" y="12"/>
                  </a:lnTo>
                  <a:lnTo>
                    <a:pt x="54" y="12"/>
                  </a:lnTo>
                  <a:lnTo>
                    <a:pt x="58" y="10"/>
                  </a:lnTo>
                  <a:lnTo>
                    <a:pt x="60" y="8"/>
                  </a:lnTo>
                  <a:lnTo>
                    <a:pt x="60" y="8"/>
                  </a:lnTo>
                  <a:lnTo>
                    <a:pt x="60" y="6"/>
                  </a:lnTo>
                  <a:lnTo>
                    <a:pt x="62" y="4"/>
                  </a:lnTo>
                  <a:lnTo>
                    <a:pt x="64" y="4"/>
                  </a:lnTo>
                  <a:lnTo>
                    <a:pt x="64" y="4"/>
                  </a:lnTo>
                  <a:lnTo>
                    <a:pt x="72"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94" name="Freeform 254">
              <a:extLst>
                <a:ext uri="{FF2B5EF4-FFF2-40B4-BE49-F238E27FC236}">
                  <a16:creationId xmlns:a16="http://schemas.microsoft.com/office/drawing/2014/main" id="{361D3BE4-C226-48D5-9D67-7E58C33822D4}"/>
                </a:ext>
              </a:extLst>
            </p:cNvPr>
            <p:cNvSpPr>
              <a:spLocks noChangeArrowheads="1"/>
            </p:cNvSpPr>
            <p:nvPr/>
          </p:nvSpPr>
          <p:spPr bwMode="auto">
            <a:xfrm>
              <a:off x="722" y="1216"/>
              <a:ext cx="116" cy="134"/>
            </a:xfrm>
            <a:custGeom>
              <a:avLst/>
              <a:gdLst>
                <a:gd name="T0" fmla="*/ 86 w 116"/>
                <a:gd name="T1" fmla="*/ 132 h 134"/>
                <a:gd name="T2" fmla="*/ 80 w 116"/>
                <a:gd name="T3" fmla="*/ 130 h 134"/>
                <a:gd name="T4" fmla="*/ 70 w 116"/>
                <a:gd name="T5" fmla="*/ 124 h 134"/>
                <a:gd name="T6" fmla="*/ 50 w 116"/>
                <a:gd name="T7" fmla="*/ 114 h 134"/>
                <a:gd name="T8" fmla="*/ 18 w 116"/>
                <a:gd name="T9" fmla="*/ 98 h 134"/>
                <a:gd name="T10" fmla="*/ 16 w 116"/>
                <a:gd name="T11" fmla="*/ 92 h 134"/>
                <a:gd name="T12" fmla="*/ 0 w 116"/>
                <a:gd name="T13" fmla="*/ 68 h 134"/>
                <a:gd name="T14" fmla="*/ 26 w 116"/>
                <a:gd name="T15" fmla="*/ 44 h 134"/>
                <a:gd name="T16" fmla="*/ 26 w 116"/>
                <a:gd name="T17" fmla="*/ 40 h 134"/>
                <a:gd name="T18" fmla="*/ 26 w 116"/>
                <a:gd name="T19" fmla="*/ 36 h 134"/>
                <a:gd name="T20" fmla="*/ 26 w 116"/>
                <a:gd name="T21" fmla="*/ 32 h 134"/>
                <a:gd name="T22" fmla="*/ 28 w 116"/>
                <a:gd name="T23" fmla="*/ 30 h 134"/>
                <a:gd name="T24" fmla="*/ 30 w 116"/>
                <a:gd name="T25" fmla="*/ 26 h 134"/>
                <a:gd name="T26" fmla="*/ 34 w 116"/>
                <a:gd name="T27" fmla="*/ 22 h 134"/>
                <a:gd name="T28" fmla="*/ 36 w 116"/>
                <a:gd name="T29" fmla="*/ 16 h 134"/>
                <a:gd name="T30" fmla="*/ 38 w 116"/>
                <a:gd name="T31" fmla="*/ 10 h 134"/>
                <a:gd name="T32" fmla="*/ 40 w 116"/>
                <a:gd name="T33" fmla="*/ 6 h 134"/>
                <a:gd name="T34" fmla="*/ 46 w 116"/>
                <a:gd name="T35" fmla="*/ 4 h 134"/>
                <a:gd name="T36" fmla="*/ 54 w 116"/>
                <a:gd name="T37" fmla="*/ 2 h 134"/>
                <a:gd name="T38" fmla="*/ 70 w 116"/>
                <a:gd name="T39" fmla="*/ 0 h 134"/>
                <a:gd name="T40" fmla="*/ 70 w 116"/>
                <a:gd name="T41" fmla="*/ 2 h 134"/>
                <a:gd name="T42" fmla="*/ 74 w 116"/>
                <a:gd name="T43" fmla="*/ 4 h 134"/>
                <a:gd name="T44" fmla="*/ 78 w 116"/>
                <a:gd name="T45" fmla="*/ 2 h 134"/>
                <a:gd name="T46" fmla="*/ 82 w 116"/>
                <a:gd name="T47" fmla="*/ 4 h 134"/>
                <a:gd name="T48" fmla="*/ 84 w 116"/>
                <a:gd name="T49" fmla="*/ 10 h 134"/>
                <a:gd name="T50" fmla="*/ 82 w 116"/>
                <a:gd name="T51" fmla="*/ 12 h 134"/>
                <a:gd name="T52" fmla="*/ 80 w 116"/>
                <a:gd name="T53" fmla="*/ 16 h 134"/>
                <a:gd name="T54" fmla="*/ 84 w 116"/>
                <a:gd name="T55" fmla="*/ 18 h 134"/>
                <a:gd name="T56" fmla="*/ 88 w 116"/>
                <a:gd name="T57" fmla="*/ 22 h 134"/>
                <a:gd name="T58" fmla="*/ 90 w 116"/>
                <a:gd name="T59" fmla="*/ 26 h 134"/>
                <a:gd name="T60" fmla="*/ 96 w 116"/>
                <a:gd name="T61" fmla="*/ 32 h 134"/>
                <a:gd name="T62" fmla="*/ 98 w 116"/>
                <a:gd name="T63" fmla="*/ 38 h 134"/>
                <a:gd name="T64" fmla="*/ 96 w 116"/>
                <a:gd name="T65" fmla="*/ 42 h 134"/>
                <a:gd name="T66" fmla="*/ 92 w 116"/>
                <a:gd name="T67" fmla="*/ 52 h 134"/>
                <a:gd name="T68" fmla="*/ 90 w 116"/>
                <a:gd name="T69" fmla="*/ 60 h 134"/>
                <a:gd name="T70" fmla="*/ 92 w 116"/>
                <a:gd name="T71" fmla="*/ 64 h 134"/>
                <a:gd name="T72" fmla="*/ 96 w 116"/>
                <a:gd name="T73" fmla="*/ 72 h 134"/>
                <a:gd name="T74" fmla="*/ 100 w 116"/>
                <a:gd name="T75" fmla="*/ 82 h 134"/>
                <a:gd name="T76" fmla="*/ 106 w 116"/>
                <a:gd name="T77" fmla="*/ 86 h 134"/>
                <a:gd name="T78" fmla="*/ 106 w 116"/>
                <a:gd name="T79" fmla="*/ 90 h 134"/>
                <a:gd name="T80" fmla="*/ 108 w 116"/>
                <a:gd name="T81" fmla="*/ 96 h 134"/>
                <a:gd name="T82" fmla="*/ 108 w 116"/>
                <a:gd name="T83" fmla="*/ 98 h 134"/>
                <a:gd name="T84" fmla="*/ 112 w 116"/>
                <a:gd name="T85" fmla="*/ 102 h 134"/>
                <a:gd name="T86" fmla="*/ 114 w 116"/>
                <a:gd name="T87" fmla="*/ 106 h 134"/>
                <a:gd name="T88" fmla="*/ 116 w 116"/>
                <a:gd name="T89" fmla="*/ 112 h 134"/>
                <a:gd name="T90" fmla="*/ 114 w 116"/>
                <a:gd name="T91" fmla="*/ 124 h 134"/>
                <a:gd name="T92" fmla="*/ 112 w 116"/>
                <a:gd name="T93" fmla="*/ 124 h 134"/>
                <a:gd name="T94" fmla="*/ 108 w 116"/>
                <a:gd name="T95" fmla="*/ 128 h 13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6"/>
                <a:gd name="T145" fmla="*/ 0 h 134"/>
                <a:gd name="T146" fmla="*/ 116 w 116"/>
                <a:gd name="T147" fmla="*/ 134 h 13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6" h="134">
                  <a:moveTo>
                    <a:pt x="88" y="134"/>
                  </a:moveTo>
                  <a:lnTo>
                    <a:pt x="86" y="132"/>
                  </a:lnTo>
                  <a:lnTo>
                    <a:pt x="84" y="132"/>
                  </a:lnTo>
                  <a:lnTo>
                    <a:pt x="80" y="130"/>
                  </a:lnTo>
                  <a:lnTo>
                    <a:pt x="76" y="126"/>
                  </a:lnTo>
                  <a:lnTo>
                    <a:pt x="70" y="124"/>
                  </a:lnTo>
                  <a:lnTo>
                    <a:pt x="58" y="114"/>
                  </a:lnTo>
                  <a:lnTo>
                    <a:pt x="50" y="114"/>
                  </a:lnTo>
                  <a:lnTo>
                    <a:pt x="24" y="102"/>
                  </a:lnTo>
                  <a:lnTo>
                    <a:pt x="18" y="98"/>
                  </a:lnTo>
                  <a:lnTo>
                    <a:pt x="18" y="96"/>
                  </a:lnTo>
                  <a:lnTo>
                    <a:pt x="16" y="92"/>
                  </a:lnTo>
                  <a:lnTo>
                    <a:pt x="4" y="76"/>
                  </a:lnTo>
                  <a:lnTo>
                    <a:pt x="0" y="68"/>
                  </a:lnTo>
                  <a:lnTo>
                    <a:pt x="26" y="46"/>
                  </a:lnTo>
                  <a:lnTo>
                    <a:pt x="26" y="44"/>
                  </a:lnTo>
                  <a:lnTo>
                    <a:pt x="26" y="42"/>
                  </a:lnTo>
                  <a:lnTo>
                    <a:pt x="26" y="40"/>
                  </a:lnTo>
                  <a:lnTo>
                    <a:pt x="26" y="38"/>
                  </a:lnTo>
                  <a:lnTo>
                    <a:pt x="26" y="36"/>
                  </a:lnTo>
                  <a:lnTo>
                    <a:pt x="26" y="34"/>
                  </a:lnTo>
                  <a:lnTo>
                    <a:pt x="26" y="32"/>
                  </a:lnTo>
                  <a:lnTo>
                    <a:pt x="28" y="30"/>
                  </a:lnTo>
                  <a:lnTo>
                    <a:pt x="28" y="30"/>
                  </a:lnTo>
                  <a:lnTo>
                    <a:pt x="28" y="28"/>
                  </a:lnTo>
                  <a:lnTo>
                    <a:pt x="30" y="26"/>
                  </a:lnTo>
                  <a:lnTo>
                    <a:pt x="32" y="22"/>
                  </a:lnTo>
                  <a:lnTo>
                    <a:pt x="34" y="22"/>
                  </a:lnTo>
                  <a:lnTo>
                    <a:pt x="34" y="20"/>
                  </a:lnTo>
                  <a:lnTo>
                    <a:pt x="36" y="16"/>
                  </a:lnTo>
                  <a:lnTo>
                    <a:pt x="38" y="12"/>
                  </a:lnTo>
                  <a:lnTo>
                    <a:pt x="38" y="10"/>
                  </a:lnTo>
                  <a:lnTo>
                    <a:pt x="40" y="8"/>
                  </a:lnTo>
                  <a:lnTo>
                    <a:pt x="40" y="6"/>
                  </a:lnTo>
                  <a:lnTo>
                    <a:pt x="42" y="6"/>
                  </a:lnTo>
                  <a:lnTo>
                    <a:pt x="46" y="4"/>
                  </a:lnTo>
                  <a:lnTo>
                    <a:pt x="50" y="2"/>
                  </a:lnTo>
                  <a:lnTo>
                    <a:pt x="54" y="2"/>
                  </a:lnTo>
                  <a:lnTo>
                    <a:pt x="60" y="2"/>
                  </a:lnTo>
                  <a:lnTo>
                    <a:pt x="70" y="0"/>
                  </a:lnTo>
                  <a:lnTo>
                    <a:pt x="70" y="0"/>
                  </a:lnTo>
                  <a:lnTo>
                    <a:pt x="70" y="2"/>
                  </a:lnTo>
                  <a:lnTo>
                    <a:pt x="72" y="4"/>
                  </a:lnTo>
                  <a:lnTo>
                    <a:pt x="74" y="4"/>
                  </a:lnTo>
                  <a:lnTo>
                    <a:pt x="76" y="4"/>
                  </a:lnTo>
                  <a:lnTo>
                    <a:pt x="78" y="2"/>
                  </a:lnTo>
                  <a:lnTo>
                    <a:pt x="82" y="4"/>
                  </a:lnTo>
                  <a:lnTo>
                    <a:pt x="82" y="4"/>
                  </a:lnTo>
                  <a:lnTo>
                    <a:pt x="82" y="8"/>
                  </a:lnTo>
                  <a:lnTo>
                    <a:pt x="84" y="10"/>
                  </a:lnTo>
                  <a:lnTo>
                    <a:pt x="82" y="10"/>
                  </a:lnTo>
                  <a:lnTo>
                    <a:pt x="82" y="12"/>
                  </a:lnTo>
                  <a:lnTo>
                    <a:pt x="80" y="14"/>
                  </a:lnTo>
                  <a:lnTo>
                    <a:pt x="80" y="16"/>
                  </a:lnTo>
                  <a:lnTo>
                    <a:pt x="82" y="16"/>
                  </a:lnTo>
                  <a:lnTo>
                    <a:pt x="84" y="18"/>
                  </a:lnTo>
                  <a:lnTo>
                    <a:pt x="86" y="20"/>
                  </a:lnTo>
                  <a:lnTo>
                    <a:pt x="88" y="22"/>
                  </a:lnTo>
                  <a:lnTo>
                    <a:pt x="88" y="24"/>
                  </a:lnTo>
                  <a:lnTo>
                    <a:pt x="90" y="26"/>
                  </a:lnTo>
                  <a:lnTo>
                    <a:pt x="94" y="28"/>
                  </a:lnTo>
                  <a:lnTo>
                    <a:pt x="96" y="32"/>
                  </a:lnTo>
                  <a:lnTo>
                    <a:pt x="98" y="34"/>
                  </a:lnTo>
                  <a:lnTo>
                    <a:pt x="98" y="38"/>
                  </a:lnTo>
                  <a:lnTo>
                    <a:pt x="98" y="38"/>
                  </a:lnTo>
                  <a:lnTo>
                    <a:pt x="96" y="42"/>
                  </a:lnTo>
                  <a:lnTo>
                    <a:pt x="94" y="46"/>
                  </a:lnTo>
                  <a:lnTo>
                    <a:pt x="92" y="52"/>
                  </a:lnTo>
                  <a:lnTo>
                    <a:pt x="92" y="56"/>
                  </a:lnTo>
                  <a:lnTo>
                    <a:pt x="90" y="60"/>
                  </a:lnTo>
                  <a:lnTo>
                    <a:pt x="92" y="64"/>
                  </a:lnTo>
                  <a:lnTo>
                    <a:pt x="92" y="64"/>
                  </a:lnTo>
                  <a:lnTo>
                    <a:pt x="94" y="68"/>
                  </a:lnTo>
                  <a:lnTo>
                    <a:pt x="96" y="72"/>
                  </a:lnTo>
                  <a:lnTo>
                    <a:pt x="98" y="76"/>
                  </a:lnTo>
                  <a:lnTo>
                    <a:pt x="100" y="82"/>
                  </a:lnTo>
                  <a:lnTo>
                    <a:pt x="104" y="84"/>
                  </a:lnTo>
                  <a:lnTo>
                    <a:pt x="106" y="86"/>
                  </a:lnTo>
                  <a:lnTo>
                    <a:pt x="106" y="88"/>
                  </a:lnTo>
                  <a:lnTo>
                    <a:pt x="106" y="90"/>
                  </a:lnTo>
                  <a:lnTo>
                    <a:pt x="106" y="92"/>
                  </a:lnTo>
                  <a:lnTo>
                    <a:pt x="108" y="96"/>
                  </a:lnTo>
                  <a:lnTo>
                    <a:pt x="108" y="96"/>
                  </a:lnTo>
                  <a:lnTo>
                    <a:pt x="108" y="98"/>
                  </a:lnTo>
                  <a:lnTo>
                    <a:pt x="110" y="100"/>
                  </a:lnTo>
                  <a:lnTo>
                    <a:pt x="112" y="102"/>
                  </a:lnTo>
                  <a:lnTo>
                    <a:pt x="114" y="104"/>
                  </a:lnTo>
                  <a:lnTo>
                    <a:pt x="114" y="106"/>
                  </a:lnTo>
                  <a:lnTo>
                    <a:pt x="114" y="108"/>
                  </a:lnTo>
                  <a:lnTo>
                    <a:pt x="116" y="112"/>
                  </a:lnTo>
                  <a:lnTo>
                    <a:pt x="116" y="114"/>
                  </a:lnTo>
                  <a:lnTo>
                    <a:pt x="114" y="124"/>
                  </a:lnTo>
                  <a:lnTo>
                    <a:pt x="114" y="124"/>
                  </a:lnTo>
                  <a:lnTo>
                    <a:pt x="112" y="124"/>
                  </a:lnTo>
                  <a:lnTo>
                    <a:pt x="110" y="126"/>
                  </a:lnTo>
                  <a:lnTo>
                    <a:pt x="108" y="128"/>
                  </a:lnTo>
                  <a:lnTo>
                    <a:pt x="88" y="13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95" name="Freeform 255">
              <a:extLst>
                <a:ext uri="{FF2B5EF4-FFF2-40B4-BE49-F238E27FC236}">
                  <a16:creationId xmlns:a16="http://schemas.microsoft.com/office/drawing/2014/main" id="{03D61A1B-CCDA-4BF0-9C1A-D40727B96A78}"/>
                </a:ext>
              </a:extLst>
            </p:cNvPr>
            <p:cNvSpPr>
              <a:spLocks noChangeArrowheads="1"/>
            </p:cNvSpPr>
            <p:nvPr/>
          </p:nvSpPr>
          <p:spPr bwMode="auto">
            <a:xfrm>
              <a:off x="678" y="1284"/>
              <a:ext cx="62" cy="72"/>
            </a:xfrm>
            <a:custGeom>
              <a:avLst/>
              <a:gdLst>
                <a:gd name="T0" fmla="*/ 4 w 62"/>
                <a:gd name="T1" fmla="*/ 40 h 72"/>
                <a:gd name="T2" fmla="*/ 4 w 62"/>
                <a:gd name="T3" fmla="*/ 8 h 72"/>
                <a:gd name="T4" fmla="*/ 4 w 62"/>
                <a:gd name="T5" fmla="*/ 8 h 72"/>
                <a:gd name="T6" fmla="*/ 6 w 62"/>
                <a:gd name="T7" fmla="*/ 10 h 72"/>
                <a:gd name="T8" fmla="*/ 8 w 62"/>
                <a:gd name="T9" fmla="*/ 10 h 72"/>
                <a:gd name="T10" fmla="*/ 8 w 62"/>
                <a:gd name="T11" fmla="*/ 10 h 72"/>
                <a:gd name="T12" fmla="*/ 8 w 62"/>
                <a:gd name="T13" fmla="*/ 12 h 72"/>
                <a:gd name="T14" fmla="*/ 10 w 62"/>
                <a:gd name="T15" fmla="*/ 14 h 72"/>
                <a:gd name="T16" fmla="*/ 12 w 62"/>
                <a:gd name="T17" fmla="*/ 16 h 72"/>
                <a:gd name="T18" fmla="*/ 16 w 62"/>
                <a:gd name="T19" fmla="*/ 16 h 72"/>
                <a:gd name="T20" fmla="*/ 20 w 62"/>
                <a:gd name="T21" fmla="*/ 16 h 72"/>
                <a:gd name="T22" fmla="*/ 26 w 62"/>
                <a:gd name="T23" fmla="*/ 14 h 72"/>
                <a:gd name="T24" fmla="*/ 44 w 62"/>
                <a:gd name="T25" fmla="*/ 0 h 72"/>
                <a:gd name="T26" fmla="*/ 44 w 62"/>
                <a:gd name="T27" fmla="*/ 0 h 72"/>
                <a:gd name="T28" fmla="*/ 44 w 62"/>
                <a:gd name="T29" fmla="*/ 0 h 72"/>
                <a:gd name="T30" fmla="*/ 46 w 62"/>
                <a:gd name="T31" fmla="*/ 4 h 72"/>
                <a:gd name="T32" fmla="*/ 48 w 62"/>
                <a:gd name="T33" fmla="*/ 8 h 72"/>
                <a:gd name="T34" fmla="*/ 48 w 62"/>
                <a:gd name="T35" fmla="*/ 8 h 72"/>
                <a:gd name="T36" fmla="*/ 50 w 62"/>
                <a:gd name="T37" fmla="*/ 10 h 72"/>
                <a:gd name="T38" fmla="*/ 54 w 62"/>
                <a:gd name="T39" fmla="*/ 14 h 72"/>
                <a:gd name="T40" fmla="*/ 56 w 62"/>
                <a:gd name="T41" fmla="*/ 18 h 72"/>
                <a:gd name="T42" fmla="*/ 58 w 62"/>
                <a:gd name="T43" fmla="*/ 22 h 72"/>
                <a:gd name="T44" fmla="*/ 60 w 62"/>
                <a:gd name="T45" fmla="*/ 26 h 72"/>
                <a:gd name="T46" fmla="*/ 62 w 62"/>
                <a:gd name="T47" fmla="*/ 28 h 72"/>
                <a:gd name="T48" fmla="*/ 62 w 62"/>
                <a:gd name="T49" fmla="*/ 28 h 72"/>
                <a:gd name="T50" fmla="*/ 62 w 62"/>
                <a:gd name="T51" fmla="*/ 30 h 72"/>
                <a:gd name="T52" fmla="*/ 62 w 62"/>
                <a:gd name="T53" fmla="*/ 30 h 72"/>
                <a:gd name="T54" fmla="*/ 60 w 62"/>
                <a:gd name="T55" fmla="*/ 32 h 72"/>
                <a:gd name="T56" fmla="*/ 56 w 62"/>
                <a:gd name="T57" fmla="*/ 34 h 72"/>
                <a:gd name="T58" fmla="*/ 48 w 62"/>
                <a:gd name="T59" fmla="*/ 34 h 72"/>
                <a:gd name="T60" fmla="*/ 40 w 62"/>
                <a:gd name="T61" fmla="*/ 36 h 72"/>
                <a:gd name="T62" fmla="*/ 34 w 62"/>
                <a:gd name="T63" fmla="*/ 38 h 72"/>
                <a:gd name="T64" fmla="*/ 34 w 62"/>
                <a:gd name="T65" fmla="*/ 38 h 72"/>
                <a:gd name="T66" fmla="*/ 36 w 62"/>
                <a:gd name="T67" fmla="*/ 42 h 72"/>
                <a:gd name="T68" fmla="*/ 38 w 62"/>
                <a:gd name="T69" fmla="*/ 46 h 72"/>
                <a:gd name="T70" fmla="*/ 40 w 62"/>
                <a:gd name="T71" fmla="*/ 50 h 72"/>
                <a:gd name="T72" fmla="*/ 42 w 62"/>
                <a:gd name="T73" fmla="*/ 52 h 72"/>
                <a:gd name="T74" fmla="*/ 42 w 62"/>
                <a:gd name="T75" fmla="*/ 56 h 72"/>
                <a:gd name="T76" fmla="*/ 40 w 62"/>
                <a:gd name="T77" fmla="*/ 56 h 72"/>
                <a:gd name="T78" fmla="*/ 38 w 62"/>
                <a:gd name="T79" fmla="*/ 58 h 72"/>
                <a:gd name="T80" fmla="*/ 36 w 62"/>
                <a:gd name="T81" fmla="*/ 62 h 72"/>
                <a:gd name="T82" fmla="*/ 32 w 62"/>
                <a:gd name="T83" fmla="*/ 66 h 72"/>
                <a:gd name="T84" fmla="*/ 30 w 62"/>
                <a:gd name="T85" fmla="*/ 68 h 72"/>
                <a:gd name="T86" fmla="*/ 28 w 62"/>
                <a:gd name="T87" fmla="*/ 68 h 72"/>
                <a:gd name="T88" fmla="*/ 26 w 62"/>
                <a:gd name="T89" fmla="*/ 68 h 72"/>
                <a:gd name="T90" fmla="*/ 26 w 62"/>
                <a:gd name="T91" fmla="*/ 70 h 72"/>
                <a:gd name="T92" fmla="*/ 26 w 62"/>
                <a:gd name="T93" fmla="*/ 72 h 72"/>
                <a:gd name="T94" fmla="*/ 24 w 62"/>
                <a:gd name="T95" fmla="*/ 72 h 72"/>
                <a:gd name="T96" fmla="*/ 20 w 62"/>
                <a:gd name="T97" fmla="*/ 70 h 72"/>
                <a:gd name="T98" fmla="*/ 14 w 62"/>
                <a:gd name="T99" fmla="*/ 70 h 72"/>
                <a:gd name="T100" fmla="*/ 8 w 62"/>
                <a:gd name="T101" fmla="*/ 70 h 72"/>
                <a:gd name="T102" fmla="*/ 2 w 62"/>
                <a:gd name="T103" fmla="*/ 70 h 72"/>
                <a:gd name="T104" fmla="*/ 0 w 62"/>
                <a:gd name="T105" fmla="*/ 70 h 7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2"/>
                <a:gd name="T160" fmla="*/ 0 h 72"/>
                <a:gd name="T161" fmla="*/ 62 w 62"/>
                <a:gd name="T162" fmla="*/ 72 h 7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2" h="72">
                  <a:moveTo>
                    <a:pt x="4" y="40"/>
                  </a:moveTo>
                  <a:lnTo>
                    <a:pt x="4" y="8"/>
                  </a:lnTo>
                  <a:lnTo>
                    <a:pt x="4" y="8"/>
                  </a:lnTo>
                  <a:lnTo>
                    <a:pt x="6" y="10"/>
                  </a:lnTo>
                  <a:lnTo>
                    <a:pt x="8" y="10"/>
                  </a:lnTo>
                  <a:lnTo>
                    <a:pt x="8" y="10"/>
                  </a:lnTo>
                  <a:lnTo>
                    <a:pt x="8" y="12"/>
                  </a:lnTo>
                  <a:lnTo>
                    <a:pt x="10" y="14"/>
                  </a:lnTo>
                  <a:lnTo>
                    <a:pt x="12" y="16"/>
                  </a:lnTo>
                  <a:lnTo>
                    <a:pt x="16" y="16"/>
                  </a:lnTo>
                  <a:lnTo>
                    <a:pt x="20" y="16"/>
                  </a:lnTo>
                  <a:lnTo>
                    <a:pt x="26" y="14"/>
                  </a:lnTo>
                  <a:lnTo>
                    <a:pt x="44" y="0"/>
                  </a:lnTo>
                  <a:lnTo>
                    <a:pt x="44" y="0"/>
                  </a:lnTo>
                  <a:lnTo>
                    <a:pt x="44" y="0"/>
                  </a:lnTo>
                  <a:lnTo>
                    <a:pt x="46" y="4"/>
                  </a:lnTo>
                  <a:lnTo>
                    <a:pt x="48" y="8"/>
                  </a:lnTo>
                  <a:lnTo>
                    <a:pt x="48" y="8"/>
                  </a:lnTo>
                  <a:lnTo>
                    <a:pt x="50" y="10"/>
                  </a:lnTo>
                  <a:lnTo>
                    <a:pt x="54" y="14"/>
                  </a:lnTo>
                  <a:lnTo>
                    <a:pt x="56" y="18"/>
                  </a:lnTo>
                  <a:lnTo>
                    <a:pt x="58" y="22"/>
                  </a:lnTo>
                  <a:lnTo>
                    <a:pt x="60" y="26"/>
                  </a:lnTo>
                  <a:lnTo>
                    <a:pt x="62" y="28"/>
                  </a:lnTo>
                  <a:lnTo>
                    <a:pt x="62" y="28"/>
                  </a:lnTo>
                  <a:lnTo>
                    <a:pt x="62" y="30"/>
                  </a:lnTo>
                  <a:lnTo>
                    <a:pt x="62" y="30"/>
                  </a:lnTo>
                  <a:lnTo>
                    <a:pt x="60" y="32"/>
                  </a:lnTo>
                  <a:lnTo>
                    <a:pt x="56" y="34"/>
                  </a:lnTo>
                  <a:lnTo>
                    <a:pt x="48" y="34"/>
                  </a:lnTo>
                  <a:lnTo>
                    <a:pt x="40" y="36"/>
                  </a:lnTo>
                  <a:lnTo>
                    <a:pt x="34" y="38"/>
                  </a:lnTo>
                  <a:lnTo>
                    <a:pt x="34" y="38"/>
                  </a:lnTo>
                  <a:lnTo>
                    <a:pt x="36" y="42"/>
                  </a:lnTo>
                  <a:lnTo>
                    <a:pt x="38" y="46"/>
                  </a:lnTo>
                  <a:lnTo>
                    <a:pt x="40" y="50"/>
                  </a:lnTo>
                  <a:lnTo>
                    <a:pt x="42" y="52"/>
                  </a:lnTo>
                  <a:lnTo>
                    <a:pt x="42" y="56"/>
                  </a:lnTo>
                  <a:lnTo>
                    <a:pt x="40" y="56"/>
                  </a:lnTo>
                  <a:lnTo>
                    <a:pt x="38" y="58"/>
                  </a:lnTo>
                  <a:lnTo>
                    <a:pt x="36" y="62"/>
                  </a:lnTo>
                  <a:lnTo>
                    <a:pt x="32" y="66"/>
                  </a:lnTo>
                  <a:lnTo>
                    <a:pt x="30" y="68"/>
                  </a:lnTo>
                  <a:lnTo>
                    <a:pt x="28" y="68"/>
                  </a:lnTo>
                  <a:lnTo>
                    <a:pt x="26" y="68"/>
                  </a:lnTo>
                  <a:lnTo>
                    <a:pt x="26" y="70"/>
                  </a:lnTo>
                  <a:lnTo>
                    <a:pt x="26" y="72"/>
                  </a:lnTo>
                  <a:lnTo>
                    <a:pt x="24" y="72"/>
                  </a:lnTo>
                  <a:lnTo>
                    <a:pt x="20" y="70"/>
                  </a:lnTo>
                  <a:lnTo>
                    <a:pt x="14" y="70"/>
                  </a:lnTo>
                  <a:lnTo>
                    <a:pt x="8" y="70"/>
                  </a:lnTo>
                  <a:lnTo>
                    <a:pt x="2" y="70"/>
                  </a:lnTo>
                  <a:lnTo>
                    <a:pt x="0" y="7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96" name="Freeform 256">
              <a:extLst>
                <a:ext uri="{FF2B5EF4-FFF2-40B4-BE49-F238E27FC236}">
                  <a16:creationId xmlns:a16="http://schemas.microsoft.com/office/drawing/2014/main" id="{EDCB992E-2660-4A25-B2CC-005BB883448A}"/>
                </a:ext>
              </a:extLst>
            </p:cNvPr>
            <p:cNvSpPr>
              <a:spLocks noChangeArrowheads="1"/>
            </p:cNvSpPr>
            <p:nvPr/>
          </p:nvSpPr>
          <p:spPr bwMode="auto">
            <a:xfrm>
              <a:off x="660" y="1292"/>
              <a:ext cx="22" cy="62"/>
            </a:xfrm>
            <a:custGeom>
              <a:avLst/>
              <a:gdLst>
                <a:gd name="T0" fmla="*/ 22 w 22"/>
                <a:gd name="T1" fmla="*/ 0 h 62"/>
                <a:gd name="T2" fmla="*/ 16 w 22"/>
                <a:gd name="T3" fmla="*/ 2 h 62"/>
                <a:gd name="T4" fmla="*/ 16 w 22"/>
                <a:gd name="T5" fmla="*/ 2 h 62"/>
                <a:gd name="T6" fmla="*/ 16 w 22"/>
                <a:gd name="T7" fmla="*/ 6 h 62"/>
                <a:gd name="T8" fmla="*/ 16 w 22"/>
                <a:gd name="T9" fmla="*/ 8 h 62"/>
                <a:gd name="T10" fmla="*/ 14 w 22"/>
                <a:gd name="T11" fmla="*/ 12 h 62"/>
                <a:gd name="T12" fmla="*/ 14 w 22"/>
                <a:gd name="T13" fmla="*/ 14 h 62"/>
                <a:gd name="T14" fmla="*/ 14 w 22"/>
                <a:gd name="T15" fmla="*/ 14 h 62"/>
                <a:gd name="T16" fmla="*/ 14 w 22"/>
                <a:gd name="T17" fmla="*/ 16 h 62"/>
                <a:gd name="T18" fmla="*/ 12 w 22"/>
                <a:gd name="T19" fmla="*/ 20 h 62"/>
                <a:gd name="T20" fmla="*/ 8 w 22"/>
                <a:gd name="T21" fmla="*/ 24 h 62"/>
                <a:gd name="T22" fmla="*/ 0 w 22"/>
                <a:gd name="T23" fmla="*/ 30 h 62"/>
                <a:gd name="T24" fmla="*/ 0 w 22"/>
                <a:gd name="T25" fmla="*/ 30 h 62"/>
                <a:gd name="T26" fmla="*/ 2 w 22"/>
                <a:gd name="T27" fmla="*/ 32 h 62"/>
                <a:gd name="T28" fmla="*/ 4 w 22"/>
                <a:gd name="T29" fmla="*/ 38 h 62"/>
                <a:gd name="T30" fmla="*/ 8 w 22"/>
                <a:gd name="T31" fmla="*/ 48 h 62"/>
                <a:gd name="T32" fmla="*/ 18 w 22"/>
                <a:gd name="T33" fmla="*/ 62 h 62"/>
                <a:gd name="T34" fmla="*/ 18 w 22"/>
                <a:gd name="T35" fmla="*/ 60 h 62"/>
                <a:gd name="T36" fmla="*/ 18 w 22"/>
                <a:gd name="T37" fmla="*/ 56 h 62"/>
                <a:gd name="T38" fmla="*/ 18 w 22"/>
                <a:gd name="T39" fmla="*/ 52 h 62"/>
                <a:gd name="T40" fmla="*/ 18 w 22"/>
                <a:gd name="T41" fmla="*/ 44 h 62"/>
                <a:gd name="T42" fmla="*/ 20 w 22"/>
                <a:gd name="T43" fmla="*/ 40 h 62"/>
                <a:gd name="T44" fmla="*/ 20 w 22"/>
                <a:gd name="T45" fmla="*/ 34 h 62"/>
                <a:gd name="T46" fmla="*/ 22 w 22"/>
                <a:gd name="T47" fmla="*/ 32 h 62"/>
                <a:gd name="T48" fmla="*/ 22 w 22"/>
                <a:gd name="T49" fmla="*/ 26 h 62"/>
                <a:gd name="T50" fmla="*/ 22 w 22"/>
                <a:gd name="T51" fmla="*/ 14 h 62"/>
                <a:gd name="T52" fmla="*/ 22 w 22"/>
                <a:gd name="T53" fmla="*/ 0 h 6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2"/>
                <a:gd name="T82" fmla="*/ 0 h 62"/>
                <a:gd name="T83" fmla="*/ 22 w 22"/>
                <a:gd name="T84" fmla="*/ 62 h 6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2" h="62">
                  <a:moveTo>
                    <a:pt x="22" y="0"/>
                  </a:moveTo>
                  <a:lnTo>
                    <a:pt x="16" y="2"/>
                  </a:lnTo>
                  <a:lnTo>
                    <a:pt x="16" y="2"/>
                  </a:lnTo>
                  <a:lnTo>
                    <a:pt x="16" y="6"/>
                  </a:lnTo>
                  <a:lnTo>
                    <a:pt x="16" y="8"/>
                  </a:lnTo>
                  <a:lnTo>
                    <a:pt x="14" y="12"/>
                  </a:lnTo>
                  <a:lnTo>
                    <a:pt x="14" y="14"/>
                  </a:lnTo>
                  <a:lnTo>
                    <a:pt x="14" y="14"/>
                  </a:lnTo>
                  <a:lnTo>
                    <a:pt x="14" y="16"/>
                  </a:lnTo>
                  <a:lnTo>
                    <a:pt x="12" y="20"/>
                  </a:lnTo>
                  <a:lnTo>
                    <a:pt x="8" y="24"/>
                  </a:lnTo>
                  <a:lnTo>
                    <a:pt x="0" y="30"/>
                  </a:lnTo>
                  <a:lnTo>
                    <a:pt x="0" y="30"/>
                  </a:lnTo>
                  <a:lnTo>
                    <a:pt x="2" y="32"/>
                  </a:lnTo>
                  <a:lnTo>
                    <a:pt x="4" y="38"/>
                  </a:lnTo>
                  <a:lnTo>
                    <a:pt x="8" y="48"/>
                  </a:lnTo>
                  <a:lnTo>
                    <a:pt x="18" y="62"/>
                  </a:lnTo>
                  <a:lnTo>
                    <a:pt x="18" y="60"/>
                  </a:lnTo>
                  <a:lnTo>
                    <a:pt x="18" y="56"/>
                  </a:lnTo>
                  <a:lnTo>
                    <a:pt x="18" y="52"/>
                  </a:lnTo>
                  <a:lnTo>
                    <a:pt x="18" y="44"/>
                  </a:lnTo>
                  <a:lnTo>
                    <a:pt x="20" y="40"/>
                  </a:lnTo>
                  <a:lnTo>
                    <a:pt x="20" y="34"/>
                  </a:lnTo>
                  <a:lnTo>
                    <a:pt x="22" y="32"/>
                  </a:lnTo>
                  <a:lnTo>
                    <a:pt x="22" y="26"/>
                  </a:lnTo>
                  <a:lnTo>
                    <a:pt x="22" y="14"/>
                  </a:lnTo>
                  <a:lnTo>
                    <a:pt x="22"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97" name="Freeform 257">
              <a:extLst>
                <a:ext uri="{FF2B5EF4-FFF2-40B4-BE49-F238E27FC236}">
                  <a16:creationId xmlns:a16="http://schemas.microsoft.com/office/drawing/2014/main" id="{54B6E13B-6C87-452A-8560-5EC341298F42}"/>
                </a:ext>
              </a:extLst>
            </p:cNvPr>
            <p:cNvSpPr>
              <a:spLocks noChangeArrowheads="1"/>
            </p:cNvSpPr>
            <p:nvPr/>
          </p:nvSpPr>
          <p:spPr bwMode="auto">
            <a:xfrm>
              <a:off x="682" y="1224"/>
              <a:ext cx="80" cy="76"/>
            </a:xfrm>
            <a:custGeom>
              <a:avLst/>
              <a:gdLst>
                <a:gd name="T0" fmla="*/ 70 w 80"/>
                <a:gd name="T1" fmla="*/ 4 h 76"/>
                <a:gd name="T2" fmla="*/ 64 w 80"/>
                <a:gd name="T3" fmla="*/ 6 h 76"/>
                <a:gd name="T4" fmla="*/ 60 w 80"/>
                <a:gd name="T5" fmla="*/ 6 h 76"/>
                <a:gd name="T6" fmla="*/ 56 w 80"/>
                <a:gd name="T7" fmla="*/ 10 h 76"/>
                <a:gd name="T8" fmla="*/ 54 w 80"/>
                <a:gd name="T9" fmla="*/ 12 h 76"/>
                <a:gd name="T10" fmla="*/ 44 w 80"/>
                <a:gd name="T11" fmla="*/ 16 h 76"/>
                <a:gd name="T12" fmla="*/ 32 w 80"/>
                <a:gd name="T13" fmla="*/ 16 h 76"/>
                <a:gd name="T14" fmla="*/ 24 w 80"/>
                <a:gd name="T15" fmla="*/ 14 h 76"/>
                <a:gd name="T16" fmla="*/ 20 w 80"/>
                <a:gd name="T17" fmla="*/ 12 h 76"/>
                <a:gd name="T18" fmla="*/ 16 w 80"/>
                <a:gd name="T19" fmla="*/ 14 h 76"/>
                <a:gd name="T20" fmla="*/ 16 w 80"/>
                <a:gd name="T21" fmla="*/ 16 h 76"/>
                <a:gd name="T22" fmla="*/ 10 w 80"/>
                <a:gd name="T23" fmla="*/ 24 h 76"/>
                <a:gd name="T24" fmla="*/ 8 w 80"/>
                <a:gd name="T25" fmla="*/ 24 h 76"/>
                <a:gd name="T26" fmla="*/ 6 w 80"/>
                <a:gd name="T27" fmla="*/ 24 h 76"/>
                <a:gd name="T28" fmla="*/ 4 w 80"/>
                <a:gd name="T29" fmla="*/ 24 h 76"/>
                <a:gd name="T30" fmla="*/ 6 w 80"/>
                <a:gd name="T31" fmla="*/ 26 h 76"/>
                <a:gd name="T32" fmla="*/ 6 w 80"/>
                <a:gd name="T33" fmla="*/ 30 h 76"/>
                <a:gd name="T34" fmla="*/ 4 w 80"/>
                <a:gd name="T35" fmla="*/ 34 h 76"/>
                <a:gd name="T36" fmla="*/ 4 w 80"/>
                <a:gd name="T37" fmla="*/ 36 h 76"/>
                <a:gd name="T38" fmla="*/ 2 w 80"/>
                <a:gd name="T39" fmla="*/ 42 h 76"/>
                <a:gd name="T40" fmla="*/ 4 w 80"/>
                <a:gd name="T41" fmla="*/ 42 h 76"/>
                <a:gd name="T42" fmla="*/ 8 w 80"/>
                <a:gd name="T43" fmla="*/ 42 h 76"/>
                <a:gd name="T44" fmla="*/ 12 w 80"/>
                <a:gd name="T45" fmla="*/ 44 h 76"/>
                <a:gd name="T46" fmla="*/ 8 w 80"/>
                <a:gd name="T47" fmla="*/ 50 h 76"/>
                <a:gd name="T48" fmla="*/ 8 w 80"/>
                <a:gd name="T49" fmla="*/ 54 h 76"/>
                <a:gd name="T50" fmla="*/ 6 w 80"/>
                <a:gd name="T51" fmla="*/ 58 h 76"/>
                <a:gd name="T52" fmla="*/ 4 w 80"/>
                <a:gd name="T53" fmla="*/ 62 h 76"/>
                <a:gd name="T54" fmla="*/ 4 w 80"/>
                <a:gd name="T55" fmla="*/ 62 h 76"/>
                <a:gd name="T56" fmla="*/ 2 w 80"/>
                <a:gd name="T57" fmla="*/ 66 h 76"/>
                <a:gd name="T58" fmla="*/ 0 w 80"/>
                <a:gd name="T59" fmla="*/ 68 h 76"/>
                <a:gd name="T60" fmla="*/ 4 w 80"/>
                <a:gd name="T61" fmla="*/ 70 h 76"/>
                <a:gd name="T62" fmla="*/ 4 w 80"/>
                <a:gd name="T63" fmla="*/ 72 h 76"/>
                <a:gd name="T64" fmla="*/ 8 w 80"/>
                <a:gd name="T65" fmla="*/ 76 h 76"/>
                <a:gd name="T66" fmla="*/ 16 w 80"/>
                <a:gd name="T67" fmla="*/ 76 h 76"/>
                <a:gd name="T68" fmla="*/ 66 w 80"/>
                <a:gd name="T69" fmla="*/ 38 h 76"/>
                <a:gd name="T70" fmla="*/ 66 w 80"/>
                <a:gd name="T71" fmla="*/ 34 h 76"/>
                <a:gd name="T72" fmla="*/ 66 w 80"/>
                <a:gd name="T73" fmla="*/ 30 h 76"/>
                <a:gd name="T74" fmla="*/ 66 w 80"/>
                <a:gd name="T75" fmla="*/ 26 h 76"/>
                <a:gd name="T76" fmla="*/ 66 w 80"/>
                <a:gd name="T77" fmla="*/ 22 h 76"/>
                <a:gd name="T78" fmla="*/ 70 w 80"/>
                <a:gd name="T79" fmla="*/ 20 h 76"/>
                <a:gd name="T80" fmla="*/ 72 w 80"/>
                <a:gd name="T81" fmla="*/ 14 h 76"/>
                <a:gd name="T82" fmla="*/ 74 w 80"/>
                <a:gd name="T83" fmla="*/ 12 h 76"/>
                <a:gd name="T84" fmla="*/ 78 w 80"/>
                <a:gd name="T85" fmla="*/ 4 h 76"/>
                <a:gd name="T86" fmla="*/ 80 w 80"/>
                <a:gd name="T87" fmla="*/ 0 h 7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0"/>
                <a:gd name="T133" fmla="*/ 0 h 76"/>
                <a:gd name="T134" fmla="*/ 80 w 80"/>
                <a:gd name="T135" fmla="*/ 76 h 7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0" h="76">
                  <a:moveTo>
                    <a:pt x="72" y="2"/>
                  </a:moveTo>
                  <a:lnTo>
                    <a:pt x="70" y="4"/>
                  </a:lnTo>
                  <a:lnTo>
                    <a:pt x="66" y="6"/>
                  </a:lnTo>
                  <a:lnTo>
                    <a:pt x="64" y="6"/>
                  </a:lnTo>
                  <a:lnTo>
                    <a:pt x="62" y="6"/>
                  </a:lnTo>
                  <a:lnTo>
                    <a:pt x="60" y="6"/>
                  </a:lnTo>
                  <a:lnTo>
                    <a:pt x="58" y="8"/>
                  </a:lnTo>
                  <a:lnTo>
                    <a:pt x="56" y="10"/>
                  </a:lnTo>
                  <a:lnTo>
                    <a:pt x="54" y="12"/>
                  </a:lnTo>
                  <a:lnTo>
                    <a:pt x="54" y="12"/>
                  </a:lnTo>
                  <a:lnTo>
                    <a:pt x="50" y="14"/>
                  </a:lnTo>
                  <a:lnTo>
                    <a:pt x="44" y="16"/>
                  </a:lnTo>
                  <a:lnTo>
                    <a:pt x="38" y="16"/>
                  </a:lnTo>
                  <a:lnTo>
                    <a:pt x="32" y="16"/>
                  </a:lnTo>
                  <a:lnTo>
                    <a:pt x="28" y="16"/>
                  </a:lnTo>
                  <a:lnTo>
                    <a:pt x="24" y="14"/>
                  </a:lnTo>
                  <a:lnTo>
                    <a:pt x="24" y="14"/>
                  </a:lnTo>
                  <a:lnTo>
                    <a:pt x="20" y="12"/>
                  </a:lnTo>
                  <a:lnTo>
                    <a:pt x="18" y="12"/>
                  </a:lnTo>
                  <a:lnTo>
                    <a:pt x="16" y="14"/>
                  </a:lnTo>
                  <a:lnTo>
                    <a:pt x="16" y="16"/>
                  </a:lnTo>
                  <a:lnTo>
                    <a:pt x="16" y="16"/>
                  </a:lnTo>
                  <a:lnTo>
                    <a:pt x="12" y="20"/>
                  </a:lnTo>
                  <a:lnTo>
                    <a:pt x="10" y="24"/>
                  </a:lnTo>
                  <a:lnTo>
                    <a:pt x="8" y="24"/>
                  </a:lnTo>
                  <a:lnTo>
                    <a:pt x="8" y="24"/>
                  </a:lnTo>
                  <a:lnTo>
                    <a:pt x="6" y="24"/>
                  </a:lnTo>
                  <a:lnTo>
                    <a:pt x="6" y="24"/>
                  </a:lnTo>
                  <a:lnTo>
                    <a:pt x="4" y="22"/>
                  </a:lnTo>
                  <a:lnTo>
                    <a:pt x="4" y="24"/>
                  </a:lnTo>
                  <a:lnTo>
                    <a:pt x="6" y="26"/>
                  </a:lnTo>
                  <a:lnTo>
                    <a:pt x="6" y="26"/>
                  </a:lnTo>
                  <a:lnTo>
                    <a:pt x="6" y="28"/>
                  </a:lnTo>
                  <a:lnTo>
                    <a:pt x="6" y="30"/>
                  </a:lnTo>
                  <a:lnTo>
                    <a:pt x="6" y="32"/>
                  </a:lnTo>
                  <a:lnTo>
                    <a:pt x="4" y="34"/>
                  </a:lnTo>
                  <a:lnTo>
                    <a:pt x="4" y="36"/>
                  </a:lnTo>
                  <a:lnTo>
                    <a:pt x="4" y="36"/>
                  </a:lnTo>
                  <a:lnTo>
                    <a:pt x="4" y="38"/>
                  </a:lnTo>
                  <a:lnTo>
                    <a:pt x="2" y="42"/>
                  </a:lnTo>
                  <a:lnTo>
                    <a:pt x="4" y="42"/>
                  </a:lnTo>
                  <a:lnTo>
                    <a:pt x="4" y="42"/>
                  </a:lnTo>
                  <a:lnTo>
                    <a:pt x="6" y="42"/>
                  </a:lnTo>
                  <a:lnTo>
                    <a:pt x="8" y="42"/>
                  </a:lnTo>
                  <a:lnTo>
                    <a:pt x="10" y="42"/>
                  </a:lnTo>
                  <a:lnTo>
                    <a:pt x="12" y="44"/>
                  </a:lnTo>
                  <a:lnTo>
                    <a:pt x="12" y="46"/>
                  </a:lnTo>
                  <a:lnTo>
                    <a:pt x="8" y="50"/>
                  </a:lnTo>
                  <a:lnTo>
                    <a:pt x="8" y="52"/>
                  </a:lnTo>
                  <a:lnTo>
                    <a:pt x="8" y="54"/>
                  </a:lnTo>
                  <a:lnTo>
                    <a:pt x="8" y="56"/>
                  </a:lnTo>
                  <a:lnTo>
                    <a:pt x="6" y="58"/>
                  </a:lnTo>
                  <a:lnTo>
                    <a:pt x="6" y="60"/>
                  </a:lnTo>
                  <a:lnTo>
                    <a:pt x="4" y="62"/>
                  </a:lnTo>
                  <a:lnTo>
                    <a:pt x="4" y="62"/>
                  </a:lnTo>
                  <a:lnTo>
                    <a:pt x="4" y="62"/>
                  </a:lnTo>
                  <a:lnTo>
                    <a:pt x="4" y="64"/>
                  </a:lnTo>
                  <a:lnTo>
                    <a:pt x="2" y="66"/>
                  </a:lnTo>
                  <a:lnTo>
                    <a:pt x="0" y="68"/>
                  </a:lnTo>
                  <a:lnTo>
                    <a:pt x="0" y="68"/>
                  </a:lnTo>
                  <a:lnTo>
                    <a:pt x="2" y="70"/>
                  </a:lnTo>
                  <a:lnTo>
                    <a:pt x="4" y="70"/>
                  </a:lnTo>
                  <a:lnTo>
                    <a:pt x="4" y="70"/>
                  </a:lnTo>
                  <a:lnTo>
                    <a:pt x="4" y="72"/>
                  </a:lnTo>
                  <a:lnTo>
                    <a:pt x="6" y="74"/>
                  </a:lnTo>
                  <a:lnTo>
                    <a:pt x="8" y="76"/>
                  </a:lnTo>
                  <a:lnTo>
                    <a:pt x="12" y="76"/>
                  </a:lnTo>
                  <a:lnTo>
                    <a:pt x="16" y="76"/>
                  </a:lnTo>
                  <a:lnTo>
                    <a:pt x="22" y="74"/>
                  </a:lnTo>
                  <a:lnTo>
                    <a:pt x="66" y="38"/>
                  </a:lnTo>
                  <a:lnTo>
                    <a:pt x="66" y="36"/>
                  </a:lnTo>
                  <a:lnTo>
                    <a:pt x="66" y="34"/>
                  </a:lnTo>
                  <a:lnTo>
                    <a:pt x="66" y="32"/>
                  </a:lnTo>
                  <a:lnTo>
                    <a:pt x="66" y="30"/>
                  </a:lnTo>
                  <a:lnTo>
                    <a:pt x="66" y="28"/>
                  </a:lnTo>
                  <a:lnTo>
                    <a:pt x="66" y="26"/>
                  </a:lnTo>
                  <a:lnTo>
                    <a:pt x="66" y="24"/>
                  </a:lnTo>
                  <a:lnTo>
                    <a:pt x="66" y="22"/>
                  </a:lnTo>
                  <a:lnTo>
                    <a:pt x="68" y="22"/>
                  </a:lnTo>
                  <a:lnTo>
                    <a:pt x="70" y="20"/>
                  </a:lnTo>
                  <a:lnTo>
                    <a:pt x="72" y="18"/>
                  </a:lnTo>
                  <a:lnTo>
                    <a:pt x="72" y="14"/>
                  </a:lnTo>
                  <a:lnTo>
                    <a:pt x="74" y="14"/>
                  </a:lnTo>
                  <a:lnTo>
                    <a:pt x="74" y="12"/>
                  </a:lnTo>
                  <a:lnTo>
                    <a:pt x="76" y="8"/>
                  </a:lnTo>
                  <a:lnTo>
                    <a:pt x="78" y="4"/>
                  </a:lnTo>
                  <a:lnTo>
                    <a:pt x="78" y="2"/>
                  </a:lnTo>
                  <a:lnTo>
                    <a:pt x="80" y="0"/>
                  </a:lnTo>
                  <a:lnTo>
                    <a:pt x="72"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98" name="Freeform 258">
              <a:extLst>
                <a:ext uri="{FF2B5EF4-FFF2-40B4-BE49-F238E27FC236}">
                  <a16:creationId xmlns:a16="http://schemas.microsoft.com/office/drawing/2014/main" id="{760471D5-17DB-465B-8958-80EC58966410}"/>
                </a:ext>
              </a:extLst>
            </p:cNvPr>
            <p:cNvSpPr>
              <a:spLocks noChangeArrowheads="1"/>
            </p:cNvSpPr>
            <p:nvPr/>
          </p:nvSpPr>
          <p:spPr bwMode="auto">
            <a:xfrm>
              <a:off x="786" y="1178"/>
              <a:ext cx="234" cy="248"/>
            </a:xfrm>
            <a:custGeom>
              <a:avLst/>
              <a:gdLst>
                <a:gd name="T0" fmla="*/ 18 w 234"/>
                <a:gd name="T1" fmla="*/ 42 h 248"/>
                <a:gd name="T2" fmla="*/ 20 w 234"/>
                <a:gd name="T3" fmla="*/ 48 h 248"/>
                <a:gd name="T4" fmla="*/ 16 w 234"/>
                <a:gd name="T5" fmla="*/ 52 h 248"/>
                <a:gd name="T6" fmla="*/ 20 w 234"/>
                <a:gd name="T7" fmla="*/ 56 h 248"/>
                <a:gd name="T8" fmla="*/ 24 w 234"/>
                <a:gd name="T9" fmla="*/ 62 h 248"/>
                <a:gd name="T10" fmla="*/ 32 w 234"/>
                <a:gd name="T11" fmla="*/ 70 h 248"/>
                <a:gd name="T12" fmla="*/ 34 w 234"/>
                <a:gd name="T13" fmla="*/ 76 h 248"/>
                <a:gd name="T14" fmla="*/ 28 w 234"/>
                <a:gd name="T15" fmla="*/ 90 h 248"/>
                <a:gd name="T16" fmla="*/ 28 w 234"/>
                <a:gd name="T17" fmla="*/ 102 h 248"/>
                <a:gd name="T18" fmla="*/ 32 w 234"/>
                <a:gd name="T19" fmla="*/ 110 h 248"/>
                <a:gd name="T20" fmla="*/ 40 w 234"/>
                <a:gd name="T21" fmla="*/ 122 h 248"/>
                <a:gd name="T22" fmla="*/ 42 w 234"/>
                <a:gd name="T23" fmla="*/ 128 h 248"/>
                <a:gd name="T24" fmla="*/ 44 w 234"/>
                <a:gd name="T25" fmla="*/ 134 h 248"/>
                <a:gd name="T26" fmla="*/ 48 w 234"/>
                <a:gd name="T27" fmla="*/ 140 h 248"/>
                <a:gd name="T28" fmla="*/ 50 w 234"/>
                <a:gd name="T29" fmla="*/ 146 h 248"/>
                <a:gd name="T30" fmla="*/ 50 w 234"/>
                <a:gd name="T31" fmla="*/ 162 h 248"/>
                <a:gd name="T32" fmla="*/ 78 w 234"/>
                <a:gd name="T33" fmla="*/ 162 h 248"/>
                <a:gd name="T34" fmla="*/ 88 w 234"/>
                <a:gd name="T35" fmla="*/ 174 h 248"/>
                <a:gd name="T36" fmla="*/ 114 w 234"/>
                <a:gd name="T37" fmla="*/ 204 h 248"/>
                <a:gd name="T38" fmla="*/ 128 w 234"/>
                <a:gd name="T39" fmla="*/ 208 h 248"/>
                <a:gd name="T40" fmla="*/ 142 w 234"/>
                <a:gd name="T41" fmla="*/ 210 h 248"/>
                <a:gd name="T42" fmla="*/ 152 w 234"/>
                <a:gd name="T43" fmla="*/ 210 h 248"/>
                <a:gd name="T44" fmla="*/ 168 w 234"/>
                <a:gd name="T45" fmla="*/ 226 h 248"/>
                <a:gd name="T46" fmla="*/ 178 w 234"/>
                <a:gd name="T47" fmla="*/ 232 h 248"/>
                <a:gd name="T48" fmla="*/ 188 w 234"/>
                <a:gd name="T49" fmla="*/ 228 h 248"/>
                <a:gd name="T50" fmla="*/ 198 w 234"/>
                <a:gd name="T51" fmla="*/ 232 h 248"/>
                <a:gd name="T52" fmla="*/ 208 w 234"/>
                <a:gd name="T53" fmla="*/ 248 h 248"/>
                <a:gd name="T54" fmla="*/ 222 w 234"/>
                <a:gd name="T55" fmla="*/ 236 h 248"/>
                <a:gd name="T56" fmla="*/ 222 w 234"/>
                <a:gd name="T57" fmla="*/ 224 h 248"/>
                <a:gd name="T58" fmla="*/ 224 w 234"/>
                <a:gd name="T59" fmla="*/ 214 h 248"/>
                <a:gd name="T60" fmla="*/ 232 w 234"/>
                <a:gd name="T61" fmla="*/ 206 h 248"/>
                <a:gd name="T62" fmla="*/ 232 w 234"/>
                <a:gd name="T63" fmla="*/ 198 h 248"/>
                <a:gd name="T64" fmla="*/ 218 w 234"/>
                <a:gd name="T65" fmla="*/ 172 h 248"/>
                <a:gd name="T66" fmla="*/ 216 w 234"/>
                <a:gd name="T67" fmla="*/ 104 h 248"/>
                <a:gd name="T68" fmla="*/ 212 w 234"/>
                <a:gd name="T69" fmla="*/ 70 h 248"/>
                <a:gd name="T70" fmla="*/ 184 w 234"/>
                <a:gd name="T71" fmla="*/ 52 h 248"/>
                <a:gd name="T72" fmla="*/ 176 w 234"/>
                <a:gd name="T73" fmla="*/ 48 h 248"/>
                <a:gd name="T74" fmla="*/ 160 w 234"/>
                <a:gd name="T75" fmla="*/ 44 h 248"/>
                <a:gd name="T76" fmla="*/ 126 w 234"/>
                <a:gd name="T77" fmla="*/ 54 h 248"/>
                <a:gd name="T78" fmla="*/ 122 w 234"/>
                <a:gd name="T79" fmla="*/ 56 h 248"/>
                <a:gd name="T80" fmla="*/ 102 w 234"/>
                <a:gd name="T81" fmla="*/ 58 h 248"/>
                <a:gd name="T82" fmla="*/ 98 w 234"/>
                <a:gd name="T83" fmla="*/ 60 h 248"/>
                <a:gd name="T84" fmla="*/ 82 w 234"/>
                <a:gd name="T85" fmla="*/ 50 h 248"/>
                <a:gd name="T86" fmla="*/ 62 w 234"/>
                <a:gd name="T87" fmla="*/ 12 h 248"/>
                <a:gd name="T88" fmla="*/ 56 w 234"/>
                <a:gd name="T89" fmla="*/ 6 h 248"/>
                <a:gd name="T90" fmla="*/ 38 w 234"/>
                <a:gd name="T91" fmla="*/ 16 h 248"/>
                <a:gd name="T92" fmla="*/ 30 w 234"/>
                <a:gd name="T93" fmla="*/ 18 h 248"/>
                <a:gd name="T94" fmla="*/ 0 w 234"/>
                <a:gd name="T95" fmla="*/ 10 h 248"/>
                <a:gd name="T96" fmla="*/ 4 w 234"/>
                <a:gd name="T97" fmla="*/ 16 h 248"/>
                <a:gd name="T98" fmla="*/ 8 w 234"/>
                <a:gd name="T99" fmla="*/ 26 h 248"/>
                <a:gd name="T100" fmla="*/ 12 w 234"/>
                <a:gd name="T101" fmla="*/ 40 h 24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34"/>
                <a:gd name="T154" fmla="*/ 0 h 248"/>
                <a:gd name="T155" fmla="*/ 234 w 234"/>
                <a:gd name="T156" fmla="*/ 248 h 24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34" h="248">
                  <a:moveTo>
                    <a:pt x="14" y="42"/>
                  </a:moveTo>
                  <a:lnTo>
                    <a:pt x="16" y="42"/>
                  </a:lnTo>
                  <a:lnTo>
                    <a:pt x="18" y="42"/>
                  </a:lnTo>
                  <a:lnTo>
                    <a:pt x="18" y="42"/>
                  </a:lnTo>
                  <a:lnTo>
                    <a:pt x="18" y="46"/>
                  </a:lnTo>
                  <a:lnTo>
                    <a:pt x="20" y="48"/>
                  </a:lnTo>
                  <a:lnTo>
                    <a:pt x="18" y="48"/>
                  </a:lnTo>
                  <a:lnTo>
                    <a:pt x="18" y="50"/>
                  </a:lnTo>
                  <a:lnTo>
                    <a:pt x="16" y="52"/>
                  </a:lnTo>
                  <a:lnTo>
                    <a:pt x="16" y="54"/>
                  </a:lnTo>
                  <a:lnTo>
                    <a:pt x="18" y="54"/>
                  </a:lnTo>
                  <a:lnTo>
                    <a:pt x="20" y="56"/>
                  </a:lnTo>
                  <a:lnTo>
                    <a:pt x="22" y="58"/>
                  </a:lnTo>
                  <a:lnTo>
                    <a:pt x="24" y="60"/>
                  </a:lnTo>
                  <a:lnTo>
                    <a:pt x="24" y="62"/>
                  </a:lnTo>
                  <a:lnTo>
                    <a:pt x="26" y="64"/>
                  </a:lnTo>
                  <a:lnTo>
                    <a:pt x="30" y="66"/>
                  </a:lnTo>
                  <a:lnTo>
                    <a:pt x="32" y="70"/>
                  </a:lnTo>
                  <a:lnTo>
                    <a:pt x="34" y="72"/>
                  </a:lnTo>
                  <a:lnTo>
                    <a:pt x="34" y="76"/>
                  </a:lnTo>
                  <a:lnTo>
                    <a:pt x="34" y="76"/>
                  </a:lnTo>
                  <a:lnTo>
                    <a:pt x="32" y="80"/>
                  </a:lnTo>
                  <a:lnTo>
                    <a:pt x="30" y="84"/>
                  </a:lnTo>
                  <a:lnTo>
                    <a:pt x="28" y="90"/>
                  </a:lnTo>
                  <a:lnTo>
                    <a:pt x="28" y="94"/>
                  </a:lnTo>
                  <a:lnTo>
                    <a:pt x="26" y="98"/>
                  </a:lnTo>
                  <a:lnTo>
                    <a:pt x="28" y="102"/>
                  </a:lnTo>
                  <a:lnTo>
                    <a:pt x="28" y="102"/>
                  </a:lnTo>
                  <a:lnTo>
                    <a:pt x="30" y="106"/>
                  </a:lnTo>
                  <a:lnTo>
                    <a:pt x="32" y="110"/>
                  </a:lnTo>
                  <a:lnTo>
                    <a:pt x="34" y="114"/>
                  </a:lnTo>
                  <a:lnTo>
                    <a:pt x="36" y="120"/>
                  </a:lnTo>
                  <a:lnTo>
                    <a:pt x="40" y="122"/>
                  </a:lnTo>
                  <a:lnTo>
                    <a:pt x="42" y="124"/>
                  </a:lnTo>
                  <a:lnTo>
                    <a:pt x="42" y="126"/>
                  </a:lnTo>
                  <a:lnTo>
                    <a:pt x="42" y="128"/>
                  </a:lnTo>
                  <a:lnTo>
                    <a:pt x="42" y="130"/>
                  </a:lnTo>
                  <a:lnTo>
                    <a:pt x="44" y="134"/>
                  </a:lnTo>
                  <a:lnTo>
                    <a:pt x="44" y="134"/>
                  </a:lnTo>
                  <a:lnTo>
                    <a:pt x="44" y="136"/>
                  </a:lnTo>
                  <a:lnTo>
                    <a:pt x="46" y="138"/>
                  </a:lnTo>
                  <a:lnTo>
                    <a:pt x="48" y="140"/>
                  </a:lnTo>
                  <a:lnTo>
                    <a:pt x="50" y="142"/>
                  </a:lnTo>
                  <a:lnTo>
                    <a:pt x="50" y="144"/>
                  </a:lnTo>
                  <a:lnTo>
                    <a:pt x="50" y="146"/>
                  </a:lnTo>
                  <a:lnTo>
                    <a:pt x="52" y="150"/>
                  </a:lnTo>
                  <a:lnTo>
                    <a:pt x="52" y="152"/>
                  </a:lnTo>
                  <a:lnTo>
                    <a:pt x="50" y="162"/>
                  </a:lnTo>
                  <a:lnTo>
                    <a:pt x="64" y="164"/>
                  </a:lnTo>
                  <a:lnTo>
                    <a:pt x="78" y="162"/>
                  </a:lnTo>
                  <a:lnTo>
                    <a:pt x="78" y="162"/>
                  </a:lnTo>
                  <a:lnTo>
                    <a:pt x="80" y="164"/>
                  </a:lnTo>
                  <a:lnTo>
                    <a:pt x="84" y="168"/>
                  </a:lnTo>
                  <a:lnTo>
                    <a:pt x="88" y="174"/>
                  </a:lnTo>
                  <a:lnTo>
                    <a:pt x="94" y="182"/>
                  </a:lnTo>
                  <a:lnTo>
                    <a:pt x="114" y="202"/>
                  </a:lnTo>
                  <a:lnTo>
                    <a:pt x="114" y="204"/>
                  </a:lnTo>
                  <a:lnTo>
                    <a:pt x="118" y="204"/>
                  </a:lnTo>
                  <a:lnTo>
                    <a:pt x="122" y="206"/>
                  </a:lnTo>
                  <a:lnTo>
                    <a:pt x="128" y="208"/>
                  </a:lnTo>
                  <a:lnTo>
                    <a:pt x="132" y="208"/>
                  </a:lnTo>
                  <a:lnTo>
                    <a:pt x="136" y="210"/>
                  </a:lnTo>
                  <a:lnTo>
                    <a:pt x="142" y="210"/>
                  </a:lnTo>
                  <a:lnTo>
                    <a:pt x="148" y="210"/>
                  </a:lnTo>
                  <a:lnTo>
                    <a:pt x="150" y="210"/>
                  </a:lnTo>
                  <a:lnTo>
                    <a:pt x="152" y="210"/>
                  </a:lnTo>
                  <a:lnTo>
                    <a:pt x="160" y="206"/>
                  </a:lnTo>
                  <a:lnTo>
                    <a:pt x="166" y="214"/>
                  </a:lnTo>
                  <a:lnTo>
                    <a:pt x="168" y="226"/>
                  </a:lnTo>
                  <a:lnTo>
                    <a:pt x="176" y="234"/>
                  </a:lnTo>
                  <a:lnTo>
                    <a:pt x="176" y="232"/>
                  </a:lnTo>
                  <a:lnTo>
                    <a:pt x="178" y="232"/>
                  </a:lnTo>
                  <a:lnTo>
                    <a:pt x="180" y="230"/>
                  </a:lnTo>
                  <a:lnTo>
                    <a:pt x="184" y="230"/>
                  </a:lnTo>
                  <a:lnTo>
                    <a:pt x="188" y="228"/>
                  </a:lnTo>
                  <a:lnTo>
                    <a:pt x="190" y="228"/>
                  </a:lnTo>
                  <a:lnTo>
                    <a:pt x="194" y="230"/>
                  </a:lnTo>
                  <a:lnTo>
                    <a:pt x="198" y="232"/>
                  </a:lnTo>
                  <a:lnTo>
                    <a:pt x="200" y="234"/>
                  </a:lnTo>
                  <a:lnTo>
                    <a:pt x="200" y="240"/>
                  </a:lnTo>
                  <a:lnTo>
                    <a:pt x="208" y="248"/>
                  </a:lnTo>
                  <a:lnTo>
                    <a:pt x="224" y="240"/>
                  </a:lnTo>
                  <a:lnTo>
                    <a:pt x="224" y="238"/>
                  </a:lnTo>
                  <a:lnTo>
                    <a:pt x="222" y="236"/>
                  </a:lnTo>
                  <a:lnTo>
                    <a:pt x="222" y="230"/>
                  </a:lnTo>
                  <a:lnTo>
                    <a:pt x="222" y="226"/>
                  </a:lnTo>
                  <a:lnTo>
                    <a:pt x="222" y="224"/>
                  </a:lnTo>
                  <a:lnTo>
                    <a:pt x="222" y="222"/>
                  </a:lnTo>
                  <a:lnTo>
                    <a:pt x="222" y="218"/>
                  </a:lnTo>
                  <a:lnTo>
                    <a:pt x="224" y="214"/>
                  </a:lnTo>
                  <a:lnTo>
                    <a:pt x="228" y="210"/>
                  </a:lnTo>
                  <a:lnTo>
                    <a:pt x="232" y="208"/>
                  </a:lnTo>
                  <a:lnTo>
                    <a:pt x="232" y="206"/>
                  </a:lnTo>
                  <a:lnTo>
                    <a:pt x="232" y="204"/>
                  </a:lnTo>
                  <a:lnTo>
                    <a:pt x="234" y="202"/>
                  </a:lnTo>
                  <a:lnTo>
                    <a:pt x="232" y="198"/>
                  </a:lnTo>
                  <a:lnTo>
                    <a:pt x="232" y="196"/>
                  </a:lnTo>
                  <a:lnTo>
                    <a:pt x="230" y="194"/>
                  </a:lnTo>
                  <a:lnTo>
                    <a:pt x="218" y="172"/>
                  </a:lnTo>
                  <a:lnTo>
                    <a:pt x="206" y="152"/>
                  </a:lnTo>
                  <a:lnTo>
                    <a:pt x="206" y="120"/>
                  </a:lnTo>
                  <a:lnTo>
                    <a:pt x="216" y="104"/>
                  </a:lnTo>
                  <a:lnTo>
                    <a:pt x="218" y="80"/>
                  </a:lnTo>
                  <a:lnTo>
                    <a:pt x="216" y="76"/>
                  </a:lnTo>
                  <a:lnTo>
                    <a:pt x="212" y="70"/>
                  </a:lnTo>
                  <a:lnTo>
                    <a:pt x="206" y="62"/>
                  </a:lnTo>
                  <a:lnTo>
                    <a:pt x="196" y="54"/>
                  </a:lnTo>
                  <a:lnTo>
                    <a:pt x="184" y="52"/>
                  </a:lnTo>
                  <a:lnTo>
                    <a:pt x="182" y="50"/>
                  </a:lnTo>
                  <a:lnTo>
                    <a:pt x="180" y="50"/>
                  </a:lnTo>
                  <a:lnTo>
                    <a:pt x="176" y="48"/>
                  </a:lnTo>
                  <a:lnTo>
                    <a:pt x="172" y="48"/>
                  </a:lnTo>
                  <a:lnTo>
                    <a:pt x="170" y="46"/>
                  </a:lnTo>
                  <a:lnTo>
                    <a:pt x="160" y="44"/>
                  </a:lnTo>
                  <a:lnTo>
                    <a:pt x="144" y="44"/>
                  </a:lnTo>
                  <a:lnTo>
                    <a:pt x="126" y="54"/>
                  </a:lnTo>
                  <a:lnTo>
                    <a:pt x="126" y="54"/>
                  </a:lnTo>
                  <a:lnTo>
                    <a:pt x="126" y="54"/>
                  </a:lnTo>
                  <a:lnTo>
                    <a:pt x="124" y="56"/>
                  </a:lnTo>
                  <a:lnTo>
                    <a:pt x="122" y="56"/>
                  </a:lnTo>
                  <a:lnTo>
                    <a:pt x="118" y="58"/>
                  </a:lnTo>
                  <a:lnTo>
                    <a:pt x="112" y="58"/>
                  </a:lnTo>
                  <a:lnTo>
                    <a:pt x="102" y="58"/>
                  </a:lnTo>
                  <a:lnTo>
                    <a:pt x="102" y="58"/>
                  </a:lnTo>
                  <a:lnTo>
                    <a:pt x="100" y="60"/>
                  </a:lnTo>
                  <a:lnTo>
                    <a:pt x="98" y="60"/>
                  </a:lnTo>
                  <a:lnTo>
                    <a:pt x="96" y="58"/>
                  </a:lnTo>
                  <a:lnTo>
                    <a:pt x="90" y="56"/>
                  </a:lnTo>
                  <a:lnTo>
                    <a:pt x="82" y="50"/>
                  </a:lnTo>
                  <a:lnTo>
                    <a:pt x="76" y="40"/>
                  </a:lnTo>
                  <a:lnTo>
                    <a:pt x="72" y="26"/>
                  </a:lnTo>
                  <a:lnTo>
                    <a:pt x="62" y="12"/>
                  </a:lnTo>
                  <a:lnTo>
                    <a:pt x="62" y="12"/>
                  </a:lnTo>
                  <a:lnTo>
                    <a:pt x="60" y="10"/>
                  </a:lnTo>
                  <a:lnTo>
                    <a:pt x="56" y="6"/>
                  </a:lnTo>
                  <a:lnTo>
                    <a:pt x="54" y="4"/>
                  </a:lnTo>
                  <a:lnTo>
                    <a:pt x="52" y="0"/>
                  </a:lnTo>
                  <a:lnTo>
                    <a:pt x="38" y="16"/>
                  </a:lnTo>
                  <a:lnTo>
                    <a:pt x="36" y="16"/>
                  </a:lnTo>
                  <a:lnTo>
                    <a:pt x="34" y="18"/>
                  </a:lnTo>
                  <a:lnTo>
                    <a:pt x="30" y="18"/>
                  </a:lnTo>
                  <a:lnTo>
                    <a:pt x="26" y="18"/>
                  </a:lnTo>
                  <a:lnTo>
                    <a:pt x="22" y="14"/>
                  </a:lnTo>
                  <a:lnTo>
                    <a:pt x="0" y="10"/>
                  </a:lnTo>
                  <a:lnTo>
                    <a:pt x="0" y="12"/>
                  </a:lnTo>
                  <a:lnTo>
                    <a:pt x="2" y="14"/>
                  </a:lnTo>
                  <a:lnTo>
                    <a:pt x="4" y="16"/>
                  </a:lnTo>
                  <a:lnTo>
                    <a:pt x="4" y="20"/>
                  </a:lnTo>
                  <a:lnTo>
                    <a:pt x="6" y="24"/>
                  </a:lnTo>
                  <a:lnTo>
                    <a:pt x="8" y="26"/>
                  </a:lnTo>
                  <a:lnTo>
                    <a:pt x="12" y="38"/>
                  </a:lnTo>
                  <a:lnTo>
                    <a:pt x="12" y="38"/>
                  </a:lnTo>
                  <a:lnTo>
                    <a:pt x="12" y="40"/>
                  </a:lnTo>
                  <a:lnTo>
                    <a:pt x="10" y="42"/>
                  </a:lnTo>
                  <a:lnTo>
                    <a:pt x="14" y="4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599" name="Freeform 259">
              <a:extLst>
                <a:ext uri="{FF2B5EF4-FFF2-40B4-BE49-F238E27FC236}">
                  <a16:creationId xmlns:a16="http://schemas.microsoft.com/office/drawing/2014/main" id="{14E0A450-3E22-40E6-BF00-5A5228C724FA}"/>
                </a:ext>
              </a:extLst>
            </p:cNvPr>
            <p:cNvSpPr>
              <a:spLocks noChangeArrowheads="1"/>
            </p:cNvSpPr>
            <p:nvPr/>
          </p:nvSpPr>
          <p:spPr bwMode="auto">
            <a:xfrm>
              <a:off x="370" y="1802"/>
              <a:ext cx="28" cy="22"/>
            </a:xfrm>
            <a:custGeom>
              <a:avLst/>
              <a:gdLst>
                <a:gd name="T0" fmla="*/ 2 w 28"/>
                <a:gd name="T1" fmla="*/ 10 h 22"/>
                <a:gd name="T2" fmla="*/ 4 w 28"/>
                <a:gd name="T3" fmla="*/ 22 h 22"/>
                <a:gd name="T4" fmla="*/ 28 w 28"/>
                <a:gd name="T5" fmla="*/ 4 h 22"/>
                <a:gd name="T6" fmla="*/ 26 w 28"/>
                <a:gd name="T7" fmla="*/ 2 h 22"/>
                <a:gd name="T8" fmla="*/ 26 w 28"/>
                <a:gd name="T9" fmla="*/ 2 h 22"/>
                <a:gd name="T10" fmla="*/ 24 w 28"/>
                <a:gd name="T11" fmla="*/ 0 h 22"/>
                <a:gd name="T12" fmla="*/ 22 w 28"/>
                <a:gd name="T13" fmla="*/ 0 h 22"/>
                <a:gd name="T14" fmla="*/ 20 w 28"/>
                <a:gd name="T15" fmla="*/ 0 h 22"/>
                <a:gd name="T16" fmla="*/ 14 w 28"/>
                <a:gd name="T17" fmla="*/ 2 h 22"/>
                <a:gd name="T18" fmla="*/ 0 w 28"/>
                <a:gd name="T19" fmla="*/ 8 h 22"/>
                <a:gd name="T20" fmla="*/ 2 w 28"/>
                <a:gd name="T21" fmla="*/ 10 h 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
                <a:gd name="T34" fmla="*/ 0 h 22"/>
                <a:gd name="T35" fmla="*/ 28 w 28"/>
                <a:gd name="T36" fmla="*/ 22 h 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 h="22">
                  <a:moveTo>
                    <a:pt x="2" y="10"/>
                  </a:moveTo>
                  <a:lnTo>
                    <a:pt x="4" y="22"/>
                  </a:lnTo>
                  <a:lnTo>
                    <a:pt x="28" y="4"/>
                  </a:lnTo>
                  <a:lnTo>
                    <a:pt x="26" y="2"/>
                  </a:lnTo>
                  <a:lnTo>
                    <a:pt x="26" y="2"/>
                  </a:lnTo>
                  <a:lnTo>
                    <a:pt x="24" y="0"/>
                  </a:lnTo>
                  <a:lnTo>
                    <a:pt x="22" y="0"/>
                  </a:lnTo>
                  <a:lnTo>
                    <a:pt x="20" y="0"/>
                  </a:lnTo>
                  <a:lnTo>
                    <a:pt x="14" y="2"/>
                  </a:lnTo>
                  <a:lnTo>
                    <a:pt x="0" y="8"/>
                  </a:lnTo>
                  <a:lnTo>
                    <a:pt x="2" y="1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00" name="Freeform 260">
              <a:extLst>
                <a:ext uri="{FF2B5EF4-FFF2-40B4-BE49-F238E27FC236}">
                  <a16:creationId xmlns:a16="http://schemas.microsoft.com/office/drawing/2014/main" id="{3E84E79A-444C-4177-AEA0-257D76C89487}"/>
                </a:ext>
              </a:extLst>
            </p:cNvPr>
            <p:cNvSpPr>
              <a:spLocks noChangeArrowheads="1"/>
            </p:cNvSpPr>
            <p:nvPr/>
          </p:nvSpPr>
          <p:spPr bwMode="auto">
            <a:xfrm>
              <a:off x="114" y="1226"/>
              <a:ext cx="260" cy="246"/>
            </a:xfrm>
            <a:custGeom>
              <a:avLst/>
              <a:gdLst>
                <a:gd name="T0" fmla="*/ 0 w 260"/>
                <a:gd name="T1" fmla="*/ 128 h 246"/>
                <a:gd name="T2" fmla="*/ 20 w 260"/>
                <a:gd name="T3" fmla="*/ 114 h 246"/>
                <a:gd name="T4" fmla="*/ 86 w 260"/>
                <a:gd name="T5" fmla="*/ 92 h 246"/>
                <a:gd name="T6" fmla="*/ 88 w 260"/>
                <a:gd name="T7" fmla="*/ 76 h 246"/>
                <a:gd name="T8" fmla="*/ 94 w 260"/>
                <a:gd name="T9" fmla="*/ 72 h 246"/>
                <a:gd name="T10" fmla="*/ 102 w 260"/>
                <a:gd name="T11" fmla="*/ 72 h 246"/>
                <a:gd name="T12" fmla="*/ 108 w 260"/>
                <a:gd name="T13" fmla="*/ 72 h 246"/>
                <a:gd name="T14" fmla="*/ 102 w 260"/>
                <a:gd name="T15" fmla="*/ 64 h 246"/>
                <a:gd name="T16" fmla="*/ 98 w 260"/>
                <a:gd name="T17" fmla="*/ 56 h 246"/>
                <a:gd name="T18" fmla="*/ 98 w 260"/>
                <a:gd name="T19" fmla="*/ 46 h 246"/>
                <a:gd name="T20" fmla="*/ 96 w 260"/>
                <a:gd name="T21" fmla="*/ 36 h 246"/>
                <a:gd name="T22" fmla="*/ 90 w 260"/>
                <a:gd name="T23" fmla="*/ 30 h 246"/>
                <a:gd name="T24" fmla="*/ 86 w 260"/>
                <a:gd name="T25" fmla="*/ 30 h 246"/>
                <a:gd name="T26" fmla="*/ 92 w 260"/>
                <a:gd name="T27" fmla="*/ 26 h 246"/>
                <a:gd name="T28" fmla="*/ 116 w 260"/>
                <a:gd name="T29" fmla="*/ 16 h 246"/>
                <a:gd name="T30" fmla="*/ 126 w 260"/>
                <a:gd name="T31" fmla="*/ 14 h 246"/>
                <a:gd name="T32" fmla="*/ 136 w 260"/>
                <a:gd name="T33" fmla="*/ 10 h 246"/>
                <a:gd name="T34" fmla="*/ 142 w 260"/>
                <a:gd name="T35" fmla="*/ 8 h 246"/>
                <a:gd name="T36" fmla="*/ 148 w 260"/>
                <a:gd name="T37" fmla="*/ 8 h 246"/>
                <a:gd name="T38" fmla="*/ 170 w 260"/>
                <a:gd name="T39" fmla="*/ 4 h 246"/>
                <a:gd name="T40" fmla="*/ 198 w 260"/>
                <a:gd name="T41" fmla="*/ 2 h 246"/>
                <a:gd name="T42" fmla="*/ 202 w 260"/>
                <a:gd name="T43" fmla="*/ 0 h 246"/>
                <a:gd name="T44" fmla="*/ 210 w 260"/>
                <a:gd name="T45" fmla="*/ 2 h 246"/>
                <a:gd name="T46" fmla="*/ 216 w 260"/>
                <a:gd name="T47" fmla="*/ 4 h 246"/>
                <a:gd name="T48" fmla="*/ 218 w 260"/>
                <a:gd name="T49" fmla="*/ 8 h 246"/>
                <a:gd name="T50" fmla="*/ 216 w 260"/>
                <a:gd name="T51" fmla="*/ 14 h 246"/>
                <a:gd name="T52" fmla="*/ 216 w 260"/>
                <a:gd name="T53" fmla="*/ 24 h 246"/>
                <a:gd name="T54" fmla="*/ 214 w 260"/>
                <a:gd name="T55" fmla="*/ 28 h 246"/>
                <a:gd name="T56" fmla="*/ 212 w 260"/>
                <a:gd name="T57" fmla="*/ 34 h 246"/>
                <a:gd name="T58" fmla="*/ 210 w 260"/>
                <a:gd name="T59" fmla="*/ 36 h 246"/>
                <a:gd name="T60" fmla="*/ 210 w 260"/>
                <a:gd name="T61" fmla="*/ 40 h 246"/>
                <a:gd name="T62" fmla="*/ 212 w 260"/>
                <a:gd name="T63" fmla="*/ 46 h 246"/>
                <a:gd name="T64" fmla="*/ 214 w 260"/>
                <a:gd name="T65" fmla="*/ 50 h 246"/>
                <a:gd name="T66" fmla="*/ 214 w 260"/>
                <a:gd name="T67" fmla="*/ 54 h 246"/>
                <a:gd name="T68" fmla="*/ 216 w 260"/>
                <a:gd name="T69" fmla="*/ 60 h 246"/>
                <a:gd name="T70" fmla="*/ 218 w 260"/>
                <a:gd name="T71" fmla="*/ 60 h 246"/>
                <a:gd name="T72" fmla="*/ 220 w 260"/>
                <a:gd name="T73" fmla="*/ 64 h 246"/>
                <a:gd name="T74" fmla="*/ 224 w 260"/>
                <a:gd name="T75" fmla="*/ 88 h 246"/>
                <a:gd name="T76" fmla="*/ 234 w 260"/>
                <a:gd name="T77" fmla="*/ 110 h 246"/>
                <a:gd name="T78" fmla="*/ 234 w 260"/>
                <a:gd name="T79" fmla="*/ 110 h 246"/>
                <a:gd name="T80" fmla="*/ 234 w 260"/>
                <a:gd name="T81" fmla="*/ 116 h 246"/>
                <a:gd name="T82" fmla="*/ 236 w 260"/>
                <a:gd name="T83" fmla="*/ 126 h 246"/>
                <a:gd name="T84" fmla="*/ 238 w 260"/>
                <a:gd name="T85" fmla="*/ 134 h 246"/>
                <a:gd name="T86" fmla="*/ 238 w 260"/>
                <a:gd name="T87" fmla="*/ 138 h 246"/>
                <a:gd name="T88" fmla="*/ 240 w 260"/>
                <a:gd name="T89" fmla="*/ 142 h 246"/>
                <a:gd name="T90" fmla="*/ 244 w 260"/>
                <a:gd name="T91" fmla="*/ 146 h 246"/>
                <a:gd name="T92" fmla="*/ 244 w 260"/>
                <a:gd name="T93" fmla="*/ 154 h 246"/>
                <a:gd name="T94" fmla="*/ 242 w 260"/>
                <a:gd name="T95" fmla="*/ 166 h 246"/>
                <a:gd name="T96" fmla="*/ 244 w 260"/>
                <a:gd name="T97" fmla="*/ 168 h 246"/>
                <a:gd name="T98" fmla="*/ 246 w 260"/>
                <a:gd name="T99" fmla="*/ 174 h 246"/>
                <a:gd name="T100" fmla="*/ 246 w 260"/>
                <a:gd name="T101" fmla="*/ 180 h 246"/>
                <a:gd name="T102" fmla="*/ 250 w 260"/>
                <a:gd name="T103" fmla="*/ 186 h 246"/>
                <a:gd name="T104" fmla="*/ 192 w 260"/>
                <a:gd name="T105" fmla="*/ 236 h 246"/>
                <a:gd name="T106" fmla="*/ 148 w 260"/>
                <a:gd name="T107" fmla="*/ 230 h 246"/>
                <a:gd name="T108" fmla="*/ 4 w 260"/>
                <a:gd name="T109" fmla="*/ 144 h 2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0"/>
                <a:gd name="T166" fmla="*/ 0 h 246"/>
                <a:gd name="T167" fmla="*/ 260 w 260"/>
                <a:gd name="T168" fmla="*/ 246 h 2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0" h="246">
                  <a:moveTo>
                    <a:pt x="4" y="144"/>
                  </a:moveTo>
                  <a:lnTo>
                    <a:pt x="0" y="128"/>
                  </a:lnTo>
                  <a:lnTo>
                    <a:pt x="12" y="122"/>
                  </a:lnTo>
                  <a:lnTo>
                    <a:pt x="20" y="114"/>
                  </a:lnTo>
                  <a:lnTo>
                    <a:pt x="34" y="110"/>
                  </a:lnTo>
                  <a:lnTo>
                    <a:pt x="86" y="92"/>
                  </a:lnTo>
                  <a:lnTo>
                    <a:pt x="88" y="80"/>
                  </a:lnTo>
                  <a:lnTo>
                    <a:pt x="88" y="76"/>
                  </a:lnTo>
                  <a:lnTo>
                    <a:pt x="92" y="74"/>
                  </a:lnTo>
                  <a:lnTo>
                    <a:pt x="94" y="72"/>
                  </a:lnTo>
                  <a:lnTo>
                    <a:pt x="98" y="72"/>
                  </a:lnTo>
                  <a:lnTo>
                    <a:pt x="102" y="72"/>
                  </a:lnTo>
                  <a:lnTo>
                    <a:pt x="106" y="72"/>
                  </a:lnTo>
                  <a:lnTo>
                    <a:pt x="108" y="72"/>
                  </a:lnTo>
                  <a:lnTo>
                    <a:pt x="110" y="72"/>
                  </a:lnTo>
                  <a:lnTo>
                    <a:pt x="102" y="64"/>
                  </a:lnTo>
                  <a:lnTo>
                    <a:pt x="100" y="60"/>
                  </a:lnTo>
                  <a:lnTo>
                    <a:pt x="98" y="56"/>
                  </a:lnTo>
                  <a:lnTo>
                    <a:pt x="98" y="52"/>
                  </a:lnTo>
                  <a:lnTo>
                    <a:pt x="98" y="46"/>
                  </a:lnTo>
                  <a:lnTo>
                    <a:pt x="98" y="40"/>
                  </a:lnTo>
                  <a:lnTo>
                    <a:pt x="96" y="36"/>
                  </a:lnTo>
                  <a:lnTo>
                    <a:pt x="94" y="32"/>
                  </a:lnTo>
                  <a:lnTo>
                    <a:pt x="90" y="30"/>
                  </a:lnTo>
                  <a:lnTo>
                    <a:pt x="88" y="30"/>
                  </a:lnTo>
                  <a:lnTo>
                    <a:pt x="86" y="30"/>
                  </a:lnTo>
                  <a:lnTo>
                    <a:pt x="88" y="28"/>
                  </a:lnTo>
                  <a:lnTo>
                    <a:pt x="92" y="26"/>
                  </a:lnTo>
                  <a:lnTo>
                    <a:pt x="94" y="24"/>
                  </a:lnTo>
                  <a:lnTo>
                    <a:pt x="116" y="16"/>
                  </a:lnTo>
                  <a:lnTo>
                    <a:pt x="120" y="14"/>
                  </a:lnTo>
                  <a:lnTo>
                    <a:pt x="126" y="14"/>
                  </a:lnTo>
                  <a:lnTo>
                    <a:pt x="130" y="12"/>
                  </a:lnTo>
                  <a:lnTo>
                    <a:pt x="136" y="10"/>
                  </a:lnTo>
                  <a:lnTo>
                    <a:pt x="140" y="10"/>
                  </a:lnTo>
                  <a:lnTo>
                    <a:pt x="142" y="8"/>
                  </a:lnTo>
                  <a:lnTo>
                    <a:pt x="144" y="8"/>
                  </a:lnTo>
                  <a:lnTo>
                    <a:pt x="148" y="8"/>
                  </a:lnTo>
                  <a:lnTo>
                    <a:pt x="158" y="4"/>
                  </a:lnTo>
                  <a:lnTo>
                    <a:pt x="170" y="4"/>
                  </a:lnTo>
                  <a:lnTo>
                    <a:pt x="176" y="4"/>
                  </a:lnTo>
                  <a:lnTo>
                    <a:pt x="198" y="2"/>
                  </a:lnTo>
                  <a:lnTo>
                    <a:pt x="198" y="2"/>
                  </a:lnTo>
                  <a:lnTo>
                    <a:pt x="202" y="0"/>
                  </a:lnTo>
                  <a:lnTo>
                    <a:pt x="206" y="0"/>
                  </a:lnTo>
                  <a:lnTo>
                    <a:pt x="210" y="2"/>
                  </a:lnTo>
                  <a:lnTo>
                    <a:pt x="214" y="2"/>
                  </a:lnTo>
                  <a:lnTo>
                    <a:pt x="216" y="4"/>
                  </a:lnTo>
                  <a:lnTo>
                    <a:pt x="220" y="8"/>
                  </a:lnTo>
                  <a:lnTo>
                    <a:pt x="218" y="8"/>
                  </a:lnTo>
                  <a:lnTo>
                    <a:pt x="218" y="10"/>
                  </a:lnTo>
                  <a:lnTo>
                    <a:pt x="216" y="14"/>
                  </a:lnTo>
                  <a:lnTo>
                    <a:pt x="216" y="18"/>
                  </a:lnTo>
                  <a:lnTo>
                    <a:pt x="216" y="24"/>
                  </a:lnTo>
                  <a:lnTo>
                    <a:pt x="214" y="24"/>
                  </a:lnTo>
                  <a:lnTo>
                    <a:pt x="214" y="28"/>
                  </a:lnTo>
                  <a:lnTo>
                    <a:pt x="214" y="30"/>
                  </a:lnTo>
                  <a:lnTo>
                    <a:pt x="212" y="34"/>
                  </a:lnTo>
                  <a:lnTo>
                    <a:pt x="210" y="34"/>
                  </a:lnTo>
                  <a:lnTo>
                    <a:pt x="210" y="36"/>
                  </a:lnTo>
                  <a:lnTo>
                    <a:pt x="210" y="38"/>
                  </a:lnTo>
                  <a:lnTo>
                    <a:pt x="210" y="40"/>
                  </a:lnTo>
                  <a:lnTo>
                    <a:pt x="212" y="44"/>
                  </a:lnTo>
                  <a:lnTo>
                    <a:pt x="212" y="46"/>
                  </a:lnTo>
                  <a:lnTo>
                    <a:pt x="212" y="48"/>
                  </a:lnTo>
                  <a:lnTo>
                    <a:pt x="214" y="50"/>
                  </a:lnTo>
                  <a:lnTo>
                    <a:pt x="214" y="52"/>
                  </a:lnTo>
                  <a:lnTo>
                    <a:pt x="214" y="54"/>
                  </a:lnTo>
                  <a:lnTo>
                    <a:pt x="214" y="56"/>
                  </a:lnTo>
                  <a:lnTo>
                    <a:pt x="216" y="60"/>
                  </a:lnTo>
                  <a:lnTo>
                    <a:pt x="218" y="60"/>
                  </a:lnTo>
                  <a:lnTo>
                    <a:pt x="218" y="60"/>
                  </a:lnTo>
                  <a:lnTo>
                    <a:pt x="220" y="62"/>
                  </a:lnTo>
                  <a:lnTo>
                    <a:pt x="220" y="64"/>
                  </a:lnTo>
                  <a:lnTo>
                    <a:pt x="222" y="74"/>
                  </a:lnTo>
                  <a:lnTo>
                    <a:pt x="224" y="88"/>
                  </a:lnTo>
                  <a:lnTo>
                    <a:pt x="228" y="102"/>
                  </a:lnTo>
                  <a:lnTo>
                    <a:pt x="234" y="110"/>
                  </a:lnTo>
                  <a:lnTo>
                    <a:pt x="234" y="110"/>
                  </a:lnTo>
                  <a:lnTo>
                    <a:pt x="234" y="110"/>
                  </a:lnTo>
                  <a:lnTo>
                    <a:pt x="234" y="112"/>
                  </a:lnTo>
                  <a:lnTo>
                    <a:pt x="234" y="116"/>
                  </a:lnTo>
                  <a:lnTo>
                    <a:pt x="234" y="120"/>
                  </a:lnTo>
                  <a:lnTo>
                    <a:pt x="236" y="126"/>
                  </a:lnTo>
                  <a:lnTo>
                    <a:pt x="236" y="130"/>
                  </a:lnTo>
                  <a:lnTo>
                    <a:pt x="238" y="134"/>
                  </a:lnTo>
                  <a:lnTo>
                    <a:pt x="238" y="138"/>
                  </a:lnTo>
                  <a:lnTo>
                    <a:pt x="238" y="138"/>
                  </a:lnTo>
                  <a:lnTo>
                    <a:pt x="238" y="140"/>
                  </a:lnTo>
                  <a:lnTo>
                    <a:pt x="240" y="142"/>
                  </a:lnTo>
                  <a:lnTo>
                    <a:pt x="244" y="144"/>
                  </a:lnTo>
                  <a:lnTo>
                    <a:pt x="244" y="146"/>
                  </a:lnTo>
                  <a:lnTo>
                    <a:pt x="244" y="150"/>
                  </a:lnTo>
                  <a:lnTo>
                    <a:pt x="244" y="154"/>
                  </a:lnTo>
                  <a:lnTo>
                    <a:pt x="246" y="158"/>
                  </a:lnTo>
                  <a:lnTo>
                    <a:pt x="242" y="166"/>
                  </a:lnTo>
                  <a:lnTo>
                    <a:pt x="242" y="166"/>
                  </a:lnTo>
                  <a:lnTo>
                    <a:pt x="244" y="168"/>
                  </a:lnTo>
                  <a:lnTo>
                    <a:pt x="246" y="170"/>
                  </a:lnTo>
                  <a:lnTo>
                    <a:pt x="246" y="174"/>
                  </a:lnTo>
                  <a:lnTo>
                    <a:pt x="246" y="176"/>
                  </a:lnTo>
                  <a:lnTo>
                    <a:pt x="246" y="180"/>
                  </a:lnTo>
                  <a:lnTo>
                    <a:pt x="248" y="184"/>
                  </a:lnTo>
                  <a:lnTo>
                    <a:pt x="250" y="186"/>
                  </a:lnTo>
                  <a:lnTo>
                    <a:pt x="260" y="200"/>
                  </a:lnTo>
                  <a:lnTo>
                    <a:pt x="192" y="236"/>
                  </a:lnTo>
                  <a:lnTo>
                    <a:pt x="152" y="246"/>
                  </a:lnTo>
                  <a:lnTo>
                    <a:pt x="148" y="230"/>
                  </a:lnTo>
                  <a:lnTo>
                    <a:pt x="120" y="230"/>
                  </a:lnTo>
                  <a:lnTo>
                    <a:pt x="4" y="14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01" name="Freeform 261">
              <a:extLst>
                <a:ext uri="{FF2B5EF4-FFF2-40B4-BE49-F238E27FC236}">
                  <a16:creationId xmlns:a16="http://schemas.microsoft.com/office/drawing/2014/main" id="{5A4BA572-7FB2-4950-9492-07C152326420}"/>
                </a:ext>
              </a:extLst>
            </p:cNvPr>
            <p:cNvSpPr>
              <a:spLocks noChangeArrowheads="1"/>
            </p:cNvSpPr>
            <p:nvPr/>
          </p:nvSpPr>
          <p:spPr bwMode="auto">
            <a:xfrm>
              <a:off x="6" y="1364"/>
              <a:ext cx="112" cy="98"/>
            </a:xfrm>
            <a:custGeom>
              <a:avLst/>
              <a:gdLst>
                <a:gd name="T0" fmla="*/ 0 w 112"/>
                <a:gd name="T1" fmla="*/ 90 h 98"/>
                <a:gd name="T2" fmla="*/ 2 w 112"/>
                <a:gd name="T3" fmla="*/ 82 h 98"/>
                <a:gd name="T4" fmla="*/ 6 w 112"/>
                <a:gd name="T5" fmla="*/ 74 h 98"/>
                <a:gd name="T6" fmla="*/ 16 w 112"/>
                <a:gd name="T7" fmla="*/ 68 h 98"/>
                <a:gd name="T8" fmla="*/ 28 w 112"/>
                <a:gd name="T9" fmla="*/ 64 h 98"/>
                <a:gd name="T10" fmla="*/ 32 w 112"/>
                <a:gd name="T11" fmla="*/ 60 h 98"/>
                <a:gd name="T12" fmla="*/ 32 w 112"/>
                <a:gd name="T13" fmla="*/ 56 h 98"/>
                <a:gd name="T14" fmla="*/ 28 w 112"/>
                <a:gd name="T15" fmla="*/ 54 h 98"/>
                <a:gd name="T16" fmla="*/ 24 w 112"/>
                <a:gd name="T17" fmla="*/ 42 h 98"/>
                <a:gd name="T18" fmla="*/ 30 w 112"/>
                <a:gd name="T19" fmla="*/ 32 h 98"/>
                <a:gd name="T20" fmla="*/ 40 w 112"/>
                <a:gd name="T21" fmla="*/ 26 h 98"/>
                <a:gd name="T22" fmla="*/ 46 w 112"/>
                <a:gd name="T23" fmla="*/ 24 h 98"/>
                <a:gd name="T24" fmla="*/ 50 w 112"/>
                <a:gd name="T25" fmla="*/ 16 h 98"/>
                <a:gd name="T26" fmla="*/ 52 w 112"/>
                <a:gd name="T27" fmla="*/ 10 h 98"/>
                <a:gd name="T28" fmla="*/ 56 w 112"/>
                <a:gd name="T29" fmla="*/ 4 h 98"/>
                <a:gd name="T30" fmla="*/ 66 w 112"/>
                <a:gd name="T31" fmla="*/ 0 h 98"/>
                <a:gd name="T32" fmla="*/ 112 w 112"/>
                <a:gd name="T33" fmla="*/ 20 h 98"/>
                <a:gd name="T34" fmla="*/ 88 w 112"/>
                <a:gd name="T35" fmla="*/ 20 h 98"/>
                <a:gd name="T36" fmla="*/ 86 w 112"/>
                <a:gd name="T37" fmla="*/ 18 h 98"/>
                <a:gd name="T38" fmla="*/ 82 w 112"/>
                <a:gd name="T39" fmla="*/ 20 h 98"/>
                <a:gd name="T40" fmla="*/ 82 w 112"/>
                <a:gd name="T41" fmla="*/ 26 h 98"/>
                <a:gd name="T42" fmla="*/ 80 w 112"/>
                <a:gd name="T43" fmla="*/ 38 h 98"/>
                <a:gd name="T44" fmla="*/ 80 w 112"/>
                <a:gd name="T45" fmla="*/ 50 h 98"/>
                <a:gd name="T46" fmla="*/ 80 w 112"/>
                <a:gd name="T47" fmla="*/ 54 h 98"/>
                <a:gd name="T48" fmla="*/ 80 w 112"/>
                <a:gd name="T49" fmla="*/ 56 h 98"/>
                <a:gd name="T50" fmla="*/ 78 w 112"/>
                <a:gd name="T51" fmla="*/ 60 h 98"/>
                <a:gd name="T52" fmla="*/ 76 w 112"/>
                <a:gd name="T53" fmla="*/ 60 h 98"/>
                <a:gd name="T54" fmla="*/ 72 w 112"/>
                <a:gd name="T55" fmla="*/ 60 h 98"/>
                <a:gd name="T56" fmla="*/ 66 w 112"/>
                <a:gd name="T57" fmla="*/ 60 h 98"/>
                <a:gd name="T58" fmla="*/ 62 w 112"/>
                <a:gd name="T59" fmla="*/ 64 h 98"/>
                <a:gd name="T60" fmla="*/ 60 w 112"/>
                <a:gd name="T61" fmla="*/ 74 h 98"/>
                <a:gd name="T62" fmla="*/ 0 w 112"/>
                <a:gd name="T63" fmla="*/ 94 h 9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2"/>
                <a:gd name="T97" fmla="*/ 0 h 98"/>
                <a:gd name="T98" fmla="*/ 112 w 112"/>
                <a:gd name="T99" fmla="*/ 98 h 9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2" h="98">
                  <a:moveTo>
                    <a:pt x="0" y="94"/>
                  </a:moveTo>
                  <a:lnTo>
                    <a:pt x="0" y="90"/>
                  </a:lnTo>
                  <a:lnTo>
                    <a:pt x="0" y="86"/>
                  </a:lnTo>
                  <a:lnTo>
                    <a:pt x="2" y="82"/>
                  </a:lnTo>
                  <a:lnTo>
                    <a:pt x="4" y="78"/>
                  </a:lnTo>
                  <a:lnTo>
                    <a:pt x="6" y="74"/>
                  </a:lnTo>
                  <a:lnTo>
                    <a:pt x="10" y="70"/>
                  </a:lnTo>
                  <a:lnTo>
                    <a:pt x="16" y="68"/>
                  </a:lnTo>
                  <a:lnTo>
                    <a:pt x="22" y="66"/>
                  </a:lnTo>
                  <a:lnTo>
                    <a:pt x="28" y="64"/>
                  </a:lnTo>
                  <a:lnTo>
                    <a:pt x="32" y="62"/>
                  </a:lnTo>
                  <a:lnTo>
                    <a:pt x="32" y="60"/>
                  </a:lnTo>
                  <a:lnTo>
                    <a:pt x="32" y="58"/>
                  </a:lnTo>
                  <a:lnTo>
                    <a:pt x="32" y="56"/>
                  </a:lnTo>
                  <a:lnTo>
                    <a:pt x="30" y="54"/>
                  </a:lnTo>
                  <a:lnTo>
                    <a:pt x="28" y="54"/>
                  </a:lnTo>
                  <a:lnTo>
                    <a:pt x="28" y="54"/>
                  </a:lnTo>
                  <a:lnTo>
                    <a:pt x="24" y="42"/>
                  </a:lnTo>
                  <a:lnTo>
                    <a:pt x="28" y="36"/>
                  </a:lnTo>
                  <a:lnTo>
                    <a:pt x="30" y="32"/>
                  </a:lnTo>
                  <a:lnTo>
                    <a:pt x="36" y="28"/>
                  </a:lnTo>
                  <a:lnTo>
                    <a:pt x="40" y="26"/>
                  </a:lnTo>
                  <a:lnTo>
                    <a:pt x="44" y="24"/>
                  </a:lnTo>
                  <a:lnTo>
                    <a:pt x="46" y="24"/>
                  </a:lnTo>
                  <a:lnTo>
                    <a:pt x="48" y="24"/>
                  </a:lnTo>
                  <a:lnTo>
                    <a:pt x="50" y="16"/>
                  </a:lnTo>
                  <a:lnTo>
                    <a:pt x="52" y="12"/>
                  </a:lnTo>
                  <a:lnTo>
                    <a:pt x="52" y="10"/>
                  </a:lnTo>
                  <a:lnTo>
                    <a:pt x="54" y="10"/>
                  </a:lnTo>
                  <a:lnTo>
                    <a:pt x="56" y="4"/>
                  </a:lnTo>
                  <a:lnTo>
                    <a:pt x="60" y="0"/>
                  </a:lnTo>
                  <a:lnTo>
                    <a:pt x="66" y="0"/>
                  </a:lnTo>
                  <a:lnTo>
                    <a:pt x="112" y="6"/>
                  </a:lnTo>
                  <a:lnTo>
                    <a:pt x="112" y="20"/>
                  </a:lnTo>
                  <a:lnTo>
                    <a:pt x="88" y="20"/>
                  </a:lnTo>
                  <a:lnTo>
                    <a:pt x="88" y="20"/>
                  </a:lnTo>
                  <a:lnTo>
                    <a:pt x="88" y="20"/>
                  </a:lnTo>
                  <a:lnTo>
                    <a:pt x="86" y="18"/>
                  </a:lnTo>
                  <a:lnTo>
                    <a:pt x="84" y="18"/>
                  </a:lnTo>
                  <a:lnTo>
                    <a:pt x="82" y="20"/>
                  </a:lnTo>
                  <a:lnTo>
                    <a:pt x="82" y="22"/>
                  </a:lnTo>
                  <a:lnTo>
                    <a:pt x="82" y="26"/>
                  </a:lnTo>
                  <a:lnTo>
                    <a:pt x="82" y="30"/>
                  </a:lnTo>
                  <a:lnTo>
                    <a:pt x="80" y="38"/>
                  </a:lnTo>
                  <a:lnTo>
                    <a:pt x="80" y="44"/>
                  </a:lnTo>
                  <a:lnTo>
                    <a:pt x="80" y="50"/>
                  </a:lnTo>
                  <a:lnTo>
                    <a:pt x="80" y="54"/>
                  </a:lnTo>
                  <a:lnTo>
                    <a:pt x="80" y="54"/>
                  </a:lnTo>
                  <a:lnTo>
                    <a:pt x="80" y="56"/>
                  </a:lnTo>
                  <a:lnTo>
                    <a:pt x="80" y="56"/>
                  </a:lnTo>
                  <a:lnTo>
                    <a:pt x="80" y="58"/>
                  </a:lnTo>
                  <a:lnTo>
                    <a:pt x="78" y="60"/>
                  </a:lnTo>
                  <a:lnTo>
                    <a:pt x="78" y="60"/>
                  </a:lnTo>
                  <a:lnTo>
                    <a:pt x="76" y="60"/>
                  </a:lnTo>
                  <a:lnTo>
                    <a:pt x="74" y="60"/>
                  </a:lnTo>
                  <a:lnTo>
                    <a:pt x="72" y="60"/>
                  </a:lnTo>
                  <a:lnTo>
                    <a:pt x="70" y="60"/>
                  </a:lnTo>
                  <a:lnTo>
                    <a:pt x="66" y="60"/>
                  </a:lnTo>
                  <a:lnTo>
                    <a:pt x="64" y="62"/>
                  </a:lnTo>
                  <a:lnTo>
                    <a:pt x="62" y="64"/>
                  </a:lnTo>
                  <a:lnTo>
                    <a:pt x="60" y="68"/>
                  </a:lnTo>
                  <a:lnTo>
                    <a:pt x="60" y="74"/>
                  </a:lnTo>
                  <a:lnTo>
                    <a:pt x="58" y="98"/>
                  </a:lnTo>
                  <a:lnTo>
                    <a:pt x="0" y="9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02" name="Freeform 262">
              <a:extLst>
                <a:ext uri="{FF2B5EF4-FFF2-40B4-BE49-F238E27FC236}">
                  <a16:creationId xmlns:a16="http://schemas.microsoft.com/office/drawing/2014/main" id="{4D6D73E3-EA53-46DE-A12E-29D611F035C3}"/>
                </a:ext>
              </a:extLst>
            </p:cNvPr>
            <p:cNvSpPr>
              <a:spLocks noChangeArrowheads="1"/>
            </p:cNvSpPr>
            <p:nvPr/>
          </p:nvSpPr>
          <p:spPr bwMode="auto">
            <a:xfrm>
              <a:off x="0" y="1370"/>
              <a:ext cx="158" cy="182"/>
            </a:xfrm>
            <a:custGeom>
              <a:avLst/>
              <a:gdLst>
                <a:gd name="T0" fmla="*/ 4 w 158"/>
                <a:gd name="T1" fmla="*/ 158 h 182"/>
                <a:gd name="T2" fmla="*/ 10 w 158"/>
                <a:gd name="T3" fmla="*/ 150 h 182"/>
                <a:gd name="T4" fmla="*/ 14 w 158"/>
                <a:gd name="T5" fmla="*/ 146 h 182"/>
                <a:gd name="T6" fmla="*/ 18 w 158"/>
                <a:gd name="T7" fmla="*/ 142 h 182"/>
                <a:gd name="T8" fmla="*/ 18 w 158"/>
                <a:gd name="T9" fmla="*/ 132 h 182"/>
                <a:gd name="T10" fmla="*/ 14 w 158"/>
                <a:gd name="T11" fmla="*/ 124 h 182"/>
                <a:gd name="T12" fmla="*/ 12 w 158"/>
                <a:gd name="T13" fmla="*/ 120 h 182"/>
                <a:gd name="T14" fmla="*/ 16 w 158"/>
                <a:gd name="T15" fmla="*/ 96 h 182"/>
                <a:gd name="T16" fmla="*/ 14 w 158"/>
                <a:gd name="T17" fmla="*/ 88 h 182"/>
                <a:gd name="T18" fmla="*/ 66 w 158"/>
                <a:gd name="T19" fmla="*/ 68 h 182"/>
                <a:gd name="T20" fmla="*/ 68 w 158"/>
                <a:gd name="T21" fmla="*/ 58 h 182"/>
                <a:gd name="T22" fmla="*/ 72 w 158"/>
                <a:gd name="T23" fmla="*/ 54 h 182"/>
                <a:gd name="T24" fmla="*/ 78 w 158"/>
                <a:gd name="T25" fmla="*/ 54 h 182"/>
                <a:gd name="T26" fmla="*/ 82 w 158"/>
                <a:gd name="T27" fmla="*/ 54 h 182"/>
                <a:gd name="T28" fmla="*/ 84 w 158"/>
                <a:gd name="T29" fmla="*/ 54 h 182"/>
                <a:gd name="T30" fmla="*/ 86 w 158"/>
                <a:gd name="T31" fmla="*/ 50 h 182"/>
                <a:gd name="T32" fmla="*/ 86 w 158"/>
                <a:gd name="T33" fmla="*/ 48 h 182"/>
                <a:gd name="T34" fmla="*/ 86 w 158"/>
                <a:gd name="T35" fmla="*/ 44 h 182"/>
                <a:gd name="T36" fmla="*/ 86 w 158"/>
                <a:gd name="T37" fmla="*/ 32 h 182"/>
                <a:gd name="T38" fmla="*/ 88 w 158"/>
                <a:gd name="T39" fmla="*/ 20 h 182"/>
                <a:gd name="T40" fmla="*/ 88 w 158"/>
                <a:gd name="T41" fmla="*/ 14 h 182"/>
                <a:gd name="T42" fmla="*/ 92 w 158"/>
                <a:gd name="T43" fmla="*/ 12 h 182"/>
                <a:gd name="T44" fmla="*/ 94 w 158"/>
                <a:gd name="T45" fmla="*/ 14 h 182"/>
                <a:gd name="T46" fmla="*/ 118 w 158"/>
                <a:gd name="T47" fmla="*/ 14 h 182"/>
                <a:gd name="T48" fmla="*/ 118 w 158"/>
                <a:gd name="T49" fmla="*/ 0 h 182"/>
                <a:gd name="T50" fmla="*/ 138 w 158"/>
                <a:gd name="T51" fmla="*/ 28 h 182"/>
                <a:gd name="T52" fmla="*/ 138 w 158"/>
                <a:gd name="T53" fmla="*/ 28 h 182"/>
                <a:gd name="T54" fmla="*/ 136 w 158"/>
                <a:gd name="T55" fmla="*/ 30 h 182"/>
                <a:gd name="T56" fmla="*/ 142 w 158"/>
                <a:gd name="T57" fmla="*/ 142 h 182"/>
                <a:gd name="T58" fmla="*/ 144 w 158"/>
                <a:gd name="T59" fmla="*/ 146 h 182"/>
                <a:gd name="T60" fmla="*/ 146 w 158"/>
                <a:gd name="T61" fmla="*/ 152 h 182"/>
                <a:gd name="T62" fmla="*/ 140 w 158"/>
                <a:gd name="T63" fmla="*/ 164 h 182"/>
                <a:gd name="T64" fmla="*/ 88 w 158"/>
                <a:gd name="T65" fmla="*/ 158 h 182"/>
                <a:gd name="T66" fmla="*/ 84 w 158"/>
                <a:gd name="T67" fmla="*/ 162 h 182"/>
                <a:gd name="T68" fmla="*/ 82 w 158"/>
                <a:gd name="T69" fmla="*/ 162 h 182"/>
                <a:gd name="T70" fmla="*/ 80 w 158"/>
                <a:gd name="T71" fmla="*/ 160 h 182"/>
                <a:gd name="T72" fmla="*/ 76 w 158"/>
                <a:gd name="T73" fmla="*/ 162 h 182"/>
                <a:gd name="T74" fmla="*/ 76 w 158"/>
                <a:gd name="T75" fmla="*/ 166 h 182"/>
                <a:gd name="T76" fmla="*/ 76 w 158"/>
                <a:gd name="T77" fmla="*/ 170 h 182"/>
                <a:gd name="T78" fmla="*/ 72 w 158"/>
                <a:gd name="T79" fmla="*/ 172 h 182"/>
                <a:gd name="T80" fmla="*/ 70 w 158"/>
                <a:gd name="T81" fmla="*/ 176 h 182"/>
                <a:gd name="T82" fmla="*/ 66 w 158"/>
                <a:gd name="T83" fmla="*/ 182 h 182"/>
                <a:gd name="T84" fmla="*/ 62 w 158"/>
                <a:gd name="T85" fmla="*/ 182 h 182"/>
                <a:gd name="T86" fmla="*/ 60 w 158"/>
                <a:gd name="T87" fmla="*/ 178 h 182"/>
                <a:gd name="T88" fmla="*/ 54 w 158"/>
                <a:gd name="T89" fmla="*/ 178 h 182"/>
                <a:gd name="T90" fmla="*/ 46 w 158"/>
                <a:gd name="T91" fmla="*/ 172 h 182"/>
                <a:gd name="T92" fmla="*/ 42 w 158"/>
                <a:gd name="T93" fmla="*/ 166 h 182"/>
                <a:gd name="T94" fmla="*/ 36 w 158"/>
                <a:gd name="T95" fmla="*/ 160 h 182"/>
                <a:gd name="T96" fmla="*/ 26 w 158"/>
                <a:gd name="T97" fmla="*/ 156 h 182"/>
                <a:gd name="T98" fmla="*/ 0 w 158"/>
                <a:gd name="T99" fmla="*/ 164 h 1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58"/>
                <a:gd name="T151" fmla="*/ 0 h 182"/>
                <a:gd name="T152" fmla="*/ 158 w 158"/>
                <a:gd name="T153" fmla="*/ 182 h 18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58" h="182">
                  <a:moveTo>
                    <a:pt x="0" y="164"/>
                  </a:moveTo>
                  <a:lnTo>
                    <a:pt x="4" y="158"/>
                  </a:lnTo>
                  <a:lnTo>
                    <a:pt x="6" y="154"/>
                  </a:lnTo>
                  <a:lnTo>
                    <a:pt x="10" y="150"/>
                  </a:lnTo>
                  <a:lnTo>
                    <a:pt x="12" y="148"/>
                  </a:lnTo>
                  <a:lnTo>
                    <a:pt x="14" y="146"/>
                  </a:lnTo>
                  <a:lnTo>
                    <a:pt x="16" y="146"/>
                  </a:lnTo>
                  <a:lnTo>
                    <a:pt x="18" y="142"/>
                  </a:lnTo>
                  <a:lnTo>
                    <a:pt x="18" y="138"/>
                  </a:lnTo>
                  <a:lnTo>
                    <a:pt x="18" y="132"/>
                  </a:lnTo>
                  <a:lnTo>
                    <a:pt x="16" y="128"/>
                  </a:lnTo>
                  <a:lnTo>
                    <a:pt x="14" y="124"/>
                  </a:lnTo>
                  <a:lnTo>
                    <a:pt x="12" y="122"/>
                  </a:lnTo>
                  <a:lnTo>
                    <a:pt x="12" y="120"/>
                  </a:lnTo>
                  <a:lnTo>
                    <a:pt x="6" y="110"/>
                  </a:lnTo>
                  <a:lnTo>
                    <a:pt x="16" y="96"/>
                  </a:lnTo>
                  <a:lnTo>
                    <a:pt x="6" y="88"/>
                  </a:lnTo>
                  <a:lnTo>
                    <a:pt x="14" y="88"/>
                  </a:lnTo>
                  <a:lnTo>
                    <a:pt x="64" y="92"/>
                  </a:lnTo>
                  <a:lnTo>
                    <a:pt x="66" y="68"/>
                  </a:lnTo>
                  <a:lnTo>
                    <a:pt x="66" y="62"/>
                  </a:lnTo>
                  <a:lnTo>
                    <a:pt x="68" y="58"/>
                  </a:lnTo>
                  <a:lnTo>
                    <a:pt x="70" y="56"/>
                  </a:lnTo>
                  <a:lnTo>
                    <a:pt x="72" y="54"/>
                  </a:lnTo>
                  <a:lnTo>
                    <a:pt x="76" y="54"/>
                  </a:lnTo>
                  <a:lnTo>
                    <a:pt x="78" y="54"/>
                  </a:lnTo>
                  <a:lnTo>
                    <a:pt x="80" y="54"/>
                  </a:lnTo>
                  <a:lnTo>
                    <a:pt x="82" y="54"/>
                  </a:lnTo>
                  <a:lnTo>
                    <a:pt x="84" y="54"/>
                  </a:lnTo>
                  <a:lnTo>
                    <a:pt x="84" y="54"/>
                  </a:lnTo>
                  <a:lnTo>
                    <a:pt x="86" y="52"/>
                  </a:lnTo>
                  <a:lnTo>
                    <a:pt x="86" y="50"/>
                  </a:lnTo>
                  <a:lnTo>
                    <a:pt x="86" y="50"/>
                  </a:lnTo>
                  <a:lnTo>
                    <a:pt x="86" y="48"/>
                  </a:lnTo>
                  <a:lnTo>
                    <a:pt x="86" y="48"/>
                  </a:lnTo>
                  <a:lnTo>
                    <a:pt x="86" y="44"/>
                  </a:lnTo>
                  <a:lnTo>
                    <a:pt x="86" y="38"/>
                  </a:lnTo>
                  <a:lnTo>
                    <a:pt x="86" y="32"/>
                  </a:lnTo>
                  <a:lnTo>
                    <a:pt x="88" y="24"/>
                  </a:lnTo>
                  <a:lnTo>
                    <a:pt x="88" y="20"/>
                  </a:lnTo>
                  <a:lnTo>
                    <a:pt x="88" y="16"/>
                  </a:lnTo>
                  <a:lnTo>
                    <a:pt x="88" y="14"/>
                  </a:lnTo>
                  <a:lnTo>
                    <a:pt x="90" y="12"/>
                  </a:lnTo>
                  <a:lnTo>
                    <a:pt x="92" y="12"/>
                  </a:lnTo>
                  <a:lnTo>
                    <a:pt x="94" y="14"/>
                  </a:lnTo>
                  <a:lnTo>
                    <a:pt x="94" y="14"/>
                  </a:lnTo>
                  <a:lnTo>
                    <a:pt x="94" y="14"/>
                  </a:lnTo>
                  <a:lnTo>
                    <a:pt x="118" y="14"/>
                  </a:lnTo>
                  <a:lnTo>
                    <a:pt x="118" y="4"/>
                  </a:lnTo>
                  <a:lnTo>
                    <a:pt x="118" y="0"/>
                  </a:lnTo>
                  <a:lnTo>
                    <a:pt x="158" y="28"/>
                  </a:lnTo>
                  <a:lnTo>
                    <a:pt x="138" y="28"/>
                  </a:lnTo>
                  <a:lnTo>
                    <a:pt x="138" y="28"/>
                  </a:lnTo>
                  <a:lnTo>
                    <a:pt x="138" y="28"/>
                  </a:lnTo>
                  <a:lnTo>
                    <a:pt x="136" y="28"/>
                  </a:lnTo>
                  <a:lnTo>
                    <a:pt x="136" y="30"/>
                  </a:lnTo>
                  <a:lnTo>
                    <a:pt x="136" y="32"/>
                  </a:lnTo>
                  <a:lnTo>
                    <a:pt x="142" y="142"/>
                  </a:lnTo>
                  <a:lnTo>
                    <a:pt x="142" y="142"/>
                  </a:lnTo>
                  <a:lnTo>
                    <a:pt x="144" y="146"/>
                  </a:lnTo>
                  <a:lnTo>
                    <a:pt x="144" y="148"/>
                  </a:lnTo>
                  <a:lnTo>
                    <a:pt x="146" y="152"/>
                  </a:lnTo>
                  <a:lnTo>
                    <a:pt x="146" y="156"/>
                  </a:lnTo>
                  <a:lnTo>
                    <a:pt x="140" y="164"/>
                  </a:lnTo>
                  <a:lnTo>
                    <a:pt x="88" y="158"/>
                  </a:lnTo>
                  <a:lnTo>
                    <a:pt x="88" y="158"/>
                  </a:lnTo>
                  <a:lnTo>
                    <a:pt x="86" y="160"/>
                  </a:lnTo>
                  <a:lnTo>
                    <a:pt x="84" y="162"/>
                  </a:lnTo>
                  <a:lnTo>
                    <a:pt x="82" y="162"/>
                  </a:lnTo>
                  <a:lnTo>
                    <a:pt x="82" y="162"/>
                  </a:lnTo>
                  <a:lnTo>
                    <a:pt x="80" y="160"/>
                  </a:lnTo>
                  <a:lnTo>
                    <a:pt x="80" y="160"/>
                  </a:lnTo>
                  <a:lnTo>
                    <a:pt x="78" y="160"/>
                  </a:lnTo>
                  <a:lnTo>
                    <a:pt x="76" y="162"/>
                  </a:lnTo>
                  <a:lnTo>
                    <a:pt x="76" y="162"/>
                  </a:lnTo>
                  <a:lnTo>
                    <a:pt x="76" y="166"/>
                  </a:lnTo>
                  <a:lnTo>
                    <a:pt x="76" y="168"/>
                  </a:lnTo>
                  <a:lnTo>
                    <a:pt x="76" y="170"/>
                  </a:lnTo>
                  <a:lnTo>
                    <a:pt x="74" y="172"/>
                  </a:lnTo>
                  <a:lnTo>
                    <a:pt x="72" y="172"/>
                  </a:lnTo>
                  <a:lnTo>
                    <a:pt x="72" y="174"/>
                  </a:lnTo>
                  <a:lnTo>
                    <a:pt x="70" y="176"/>
                  </a:lnTo>
                  <a:lnTo>
                    <a:pt x="68" y="178"/>
                  </a:lnTo>
                  <a:lnTo>
                    <a:pt x="66" y="182"/>
                  </a:lnTo>
                  <a:lnTo>
                    <a:pt x="64" y="182"/>
                  </a:lnTo>
                  <a:lnTo>
                    <a:pt x="62" y="182"/>
                  </a:lnTo>
                  <a:lnTo>
                    <a:pt x="62" y="180"/>
                  </a:lnTo>
                  <a:lnTo>
                    <a:pt x="60" y="178"/>
                  </a:lnTo>
                  <a:lnTo>
                    <a:pt x="56" y="178"/>
                  </a:lnTo>
                  <a:lnTo>
                    <a:pt x="54" y="178"/>
                  </a:lnTo>
                  <a:lnTo>
                    <a:pt x="50" y="176"/>
                  </a:lnTo>
                  <a:lnTo>
                    <a:pt x="46" y="172"/>
                  </a:lnTo>
                  <a:lnTo>
                    <a:pt x="44" y="166"/>
                  </a:lnTo>
                  <a:lnTo>
                    <a:pt x="42" y="166"/>
                  </a:lnTo>
                  <a:lnTo>
                    <a:pt x="40" y="162"/>
                  </a:lnTo>
                  <a:lnTo>
                    <a:pt x="36" y="160"/>
                  </a:lnTo>
                  <a:lnTo>
                    <a:pt x="32" y="158"/>
                  </a:lnTo>
                  <a:lnTo>
                    <a:pt x="26" y="156"/>
                  </a:lnTo>
                  <a:lnTo>
                    <a:pt x="20" y="156"/>
                  </a:lnTo>
                  <a:lnTo>
                    <a:pt x="0" y="16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03" name="Freeform 263">
              <a:extLst>
                <a:ext uri="{FF2B5EF4-FFF2-40B4-BE49-F238E27FC236}">
                  <a16:creationId xmlns:a16="http://schemas.microsoft.com/office/drawing/2014/main" id="{F2FF8352-9BEE-48CB-A442-9FF3FF0D623B}"/>
                </a:ext>
              </a:extLst>
            </p:cNvPr>
            <p:cNvSpPr>
              <a:spLocks noChangeArrowheads="1"/>
            </p:cNvSpPr>
            <p:nvPr/>
          </p:nvSpPr>
          <p:spPr bwMode="auto">
            <a:xfrm>
              <a:off x="14" y="1568"/>
              <a:ext cx="40" cy="28"/>
            </a:xfrm>
            <a:custGeom>
              <a:avLst/>
              <a:gdLst>
                <a:gd name="T0" fmla="*/ 24 w 40"/>
                <a:gd name="T1" fmla="*/ 0 h 28"/>
                <a:gd name="T2" fmla="*/ 24 w 40"/>
                <a:gd name="T3" fmla="*/ 0 h 28"/>
                <a:gd name="T4" fmla="*/ 22 w 40"/>
                <a:gd name="T5" fmla="*/ 0 h 28"/>
                <a:gd name="T6" fmla="*/ 20 w 40"/>
                <a:gd name="T7" fmla="*/ 0 h 28"/>
                <a:gd name="T8" fmla="*/ 18 w 40"/>
                <a:gd name="T9" fmla="*/ 2 h 28"/>
                <a:gd name="T10" fmla="*/ 14 w 40"/>
                <a:gd name="T11" fmla="*/ 2 h 28"/>
                <a:gd name="T12" fmla="*/ 8 w 40"/>
                <a:gd name="T13" fmla="*/ 4 h 28"/>
                <a:gd name="T14" fmla="*/ 0 w 40"/>
                <a:gd name="T15" fmla="*/ 8 h 28"/>
                <a:gd name="T16" fmla="*/ 0 w 40"/>
                <a:gd name="T17" fmla="*/ 8 h 28"/>
                <a:gd name="T18" fmla="*/ 2 w 40"/>
                <a:gd name="T19" fmla="*/ 12 h 28"/>
                <a:gd name="T20" fmla="*/ 6 w 40"/>
                <a:gd name="T21" fmla="*/ 16 h 28"/>
                <a:gd name="T22" fmla="*/ 10 w 40"/>
                <a:gd name="T23" fmla="*/ 22 h 28"/>
                <a:gd name="T24" fmla="*/ 16 w 40"/>
                <a:gd name="T25" fmla="*/ 28 h 28"/>
                <a:gd name="T26" fmla="*/ 18 w 40"/>
                <a:gd name="T27" fmla="*/ 28 h 28"/>
                <a:gd name="T28" fmla="*/ 20 w 40"/>
                <a:gd name="T29" fmla="*/ 26 h 28"/>
                <a:gd name="T30" fmla="*/ 24 w 40"/>
                <a:gd name="T31" fmla="*/ 26 h 28"/>
                <a:gd name="T32" fmla="*/ 28 w 40"/>
                <a:gd name="T33" fmla="*/ 24 h 28"/>
                <a:gd name="T34" fmla="*/ 32 w 40"/>
                <a:gd name="T35" fmla="*/ 22 h 28"/>
                <a:gd name="T36" fmla="*/ 36 w 40"/>
                <a:gd name="T37" fmla="*/ 22 h 28"/>
                <a:gd name="T38" fmla="*/ 38 w 40"/>
                <a:gd name="T39" fmla="*/ 20 h 28"/>
                <a:gd name="T40" fmla="*/ 38 w 40"/>
                <a:gd name="T41" fmla="*/ 16 h 28"/>
                <a:gd name="T42" fmla="*/ 40 w 40"/>
                <a:gd name="T43" fmla="*/ 16 h 28"/>
                <a:gd name="T44" fmla="*/ 38 w 40"/>
                <a:gd name="T45" fmla="*/ 8 h 28"/>
                <a:gd name="T46" fmla="*/ 38 w 40"/>
                <a:gd name="T47" fmla="*/ 2 h 28"/>
                <a:gd name="T48" fmla="*/ 24 w 40"/>
                <a:gd name="T49" fmla="*/ 0 h 2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0"/>
                <a:gd name="T76" fmla="*/ 0 h 28"/>
                <a:gd name="T77" fmla="*/ 40 w 40"/>
                <a:gd name="T78" fmla="*/ 28 h 2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0" h="28">
                  <a:moveTo>
                    <a:pt x="24" y="0"/>
                  </a:moveTo>
                  <a:lnTo>
                    <a:pt x="24" y="0"/>
                  </a:lnTo>
                  <a:lnTo>
                    <a:pt x="22" y="0"/>
                  </a:lnTo>
                  <a:lnTo>
                    <a:pt x="20" y="0"/>
                  </a:lnTo>
                  <a:lnTo>
                    <a:pt x="18" y="2"/>
                  </a:lnTo>
                  <a:lnTo>
                    <a:pt x="14" y="2"/>
                  </a:lnTo>
                  <a:lnTo>
                    <a:pt x="8" y="4"/>
                  </a:lnTo>
                  <a:lnTo>
                    <a:pt x="0" y="8"/>
                  </a:lnTo>
                  <a:lnTo>
                    <a:pt x="0" y="8"/>
                  </a:lnTo>
                  <a:lnTo>
                    <a:pt x="2" y="12"/>
                  </a:lnTo>
                  <a:lnTo>
                    <a:pt x="6" y="16"/>
                  </a:lnTo>
                  <a:lnTo>
                    <a:pt x="10" y="22"/>
                  </a:lnTo>
                  <a:lnTo>
                    <a:pt x="16" y="28"/>
                  </a:lnTo>
                  <a:lnTo>
                    <a:pt x="18" y="28"/>
                  </a:lnTo>
                  <a:lnTo>
                    <a:pt x="20" y="26"/>
                  </a:lnTo>
                  <a:lnTo>
                    <a:pt x="24" y="26"/>
                  </a:lnTo>
                  <a:lnTo>
                    <a:pt x="28" y="24"/>
                  </a:lnTo>
                  <a:lnTo>
                    <a:pt x="32" y="22"/>
                  </a:lnTo>
                  <a:lnTo>
                    <a:pt x="36" y="22"/>
                  </a:lnTo>
                  <a:lnTo>
                    <a:pt x="38" y="20"/>
                  </a:lnTo>
                  <a:lnTo>
                    <a:pt x="38" y="16"/>
                  </a:lnTo>
                  <a:lnTo>
                    <a:pt x="40" y="16"/>
                  </a:lnTo>
                  <a:lnTo>
                    <a:pt x="38" y="8"/>
                  </a:lnTo>
                  <a:lnTo>
                    <a:pt x="38" y="2"/>
                  </a:lnTo>
                  <a:lnTo>
                    <a:pt x="24"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04" name="Freeform 264">
              <a:extLst>
                <a:ext uri="{FF2B5EF4-FFF2-40B4-BE49-F238E27FC236}">
                  <a16:creationId xmlns:a16="http://schemas.microsoft.com/office/drawing/2014/main" id="{7FE752B3-9358-4F30-8974-075F2DE49884}"/>
                </a:ext>
              </a:extLst>
            </p:cNvPr>
            <p:cNvSpPr>
              <a:spLocks noChangeArrowheads="1"/>
            </p:cNvSpPr>
            <p:nvPr/>
          </p:nvSpPr>
          <p:spPr bwMode="auto">
            <a:xfrm>
              <a:off x="0" y="1526"/>
              <a:ext cx="66" cy="50"/>
            </a:xfrm>
            <a:custGeom>
              <a:avLst/>
              <a:gdLst>
                <a:gd name="T0" fmla="*/ 2 w 66"/>
                <a:gd name="T1" fmla="*/ 30 h 50"/>
                <a:gd name="T2" fmla="*/ 2 w 66"/>
                <a:gd name="T3" fmla="*/ 22 h 50"/>
                <a:gd name="T4" fmla="*/ 0 w 66"/>
                <a:gd name="T5" fmla="*/ 16 h 50"/>
                <a:gd name="T6" fmla="*/ 0 w 66"/>
                <a:gd name="T7" fmla="*/ 10 h 50"/>
                <a:gd name="T8" fmla="*/ 0 w 66"/>
                <a:gd name="T9" fmla="*/ 6 h 50"/>
                <a:gd name="T10" fmla="*/ 2 w 66"/>
                <a:gd name="T11" fmla="*/ 6 h 50"/>
                <a:gd name="T12" fmla="*/ 2 w 66"/>
                <a:gd name="T13" fmla="*/ 6 h 50"/>
                <a:gd name="T14" fmla="*/ 2 w 66"/>
                <a:gd name="T15" fmla="*/ 6 h 50"/>
                <a:gd name="T16" fmla="*/ 20 w 66"/>
                <a:gd name="T17" fmla="*/ 0 h 50"/>
                <a:gd name="T18" fmla="*/ 26 w 66"/>
                <a:gd name="T19" fmla="*/ 0 h 50"/>
                <a:gd name="T20" fmla="*/ 32 w 66"/>
                <a:gd name="T21" fmla="*/ 2 h 50"/>
                <a:gd name="T22" fmla="*/ 38 w 66"/>
                <a:gd name="T23" fmla="*/ 4 h 50"/>
                <a:gd name="T24" fmla="*/ 40 w 66"/>
                <a:gd name="T25" fmla="*/ 8 h 50"/>
                <a:gd name="T26" fmla="*/ 42 w 66"/>
                <a:gd name="T27" fmla="*/ 10 h 50"/>
                <a:gd name="T28" fmla="*/ 44 w 66"/>
                <a:gd name="T29" fmla="*/ 10 h 50"/>
                <a:gd name="T30" fmla="*/ 46 w 66"/>
                <a:gd name="T31" fmla="*/ 14 h 50"/>
                <a:gd name="T32" fmla="*/ 48 w 66"/>
                <a:gd name="T33" fmla="*/ 18 h 50"/>
                <a:gd name="T34" fmla="*/ 50 w 66"/>
                <a:gd name="T35" fmla="*/ 20 h 50"/>
                <a:gd name="T36" fmla="*/ 50 w 66"/>
                <a:gd name="T37" fmla="*/ 20 h 50"/>
                <a:gd name="T38" fmla="*/ 50 w 66"/>
                <a:gd name="T39" fmla="*/ 20 h 50"/>
                <a:gd name="T40" fmla="*/ 56 w 66"/>
                <a:gd name="T41" fmla="*/ 22 h 50"/>
                <a:gd name="T42" fmla="*/ 60 w 66"/>
                <a:gd name="T43" fmla="*/ 24 h 50"/>
                <a:gd name="T44" fmla="*/ 62 w 66"/>
                <a:gd name="T45" fmla="*/ 26 h 50"/>
                <a:gd name="T46" fmla="*/ 64 w 66"/>
                <a:gd name="T47" fmla="*/ 26 h 50"/>
                <a:gd name="T48" fmla="*/ 64 w 66"/>
                <a:gd name="T49" fmla="*/ 26 h 50"/>
                <a:gd name="T50" fmla="*/ 64 w 66"/>
                <a:gd name="T51" fmla="*/ 30 h 50"/>
                <a:gd name="T52" fmla="*/ 64 w 66"/>
                <a:gd name="T53" fmla="*/ 32 h 50"/>
                <a:gd name="T54" fmla="*/ 64 w 66"/>
                <a:gd name="T55" fmla="*/ 36 h 50"/>
                <a:gd name="T56" fmla="*/ 66 w 66"/>
                <a:gd name="T57" fmla="*/ 42 h 50"/>
                <a:gd name="T58" fmla="*/ 66 w 66"/>
                <a:gd name="T59" fmla="*/ 44 h 50"/>
                <a:gd name="T60" fmla="*/ 66 w 66"/>
                <a:gd name="T61" fmla="*/ 44 h 50"/>
                <a:gd name="T62" fmla="*/ 58 w 66"/>
                <a:gd name="T63" fmla="*/ 44 h 50"/>
                <a:gd name="T64" fmla="*/ 50 w 66"/>
                <a:gd name="T65" fmla="*/ 44 h 50"/>
                <a:gd name="T66" fmla="*/ 44 w 66"/>
                <a:gd name="T67" fmla="*/ 44 h 50"/>
                <a:gd name="T68" fmla="*/ 40 w 66"/>
                <a:gd name="T69" fmla="*/ 44 h 50"/>
                <a:gd name="T70" fmla="*/ 38 w 66"/>
                <a:gd name="T71" fmla="*/ 42 h 50"/>
                <a:gd name="T72" fmla="*/ 34 w 66"/>
                <a:gd name="T73" fmla="*/ 42 h 50"/>
                <a:gd name="T74" fmla="*/ 30 w 66"/>
                <a:gd name="T75" fmla="*/ 44 h 50"/>
                <a:gd name="T76" fmla="*/ 26 w 66"/>
                <a:gd name="T77" fmla="*/ 44 h 50"/>
                <a:gd name="T78" fmla="*/ 22 w 66"/>
                <a:gd name="T79" fmla="*/ 46 h 50"/>
                <a:gd name="T80" fmla="*/ 18 w 66"/>
                <a:gd name="T81" fmla="*/ 48 h 50"/>
                <a:gd name="T82" fmla="*/ 16 w 66"/>
                <a:gd name="T83" fmla="*/ 48 h 50"/>
                <a:gd name="T84" fmla="*/ 14 w 66"/>
                <a:gd name="T85" fmla="*/ 50 h 50"/>
                <a:gd name="T86" fmla="*/ 12 w 66"/>
                <a:gd name="T87" fmla="*/ 46 h 50"/>
                <a:gd name="T88" fmla="*/ 10 w 66"/>
                <a:gd name="T89" fmla="*/ 44 h 50"/>
                <a:gd name="T90" fmla="*/ 8 w 66"/>
                <a:gd name="T91" fmla="*/ 42 h 50"/>
                <a:gd name="T92" fmla="*/ 6 w 66"/>
                <a:gd name="T93" fmla="*/ 40 h 50"/>
                <a:gd name="T94" fmla="*/ 4 w 66"/>
                <a:gd name="T95" fmla="*/ 36 h 50"/>
                <a:gd name="T96" fmla="*/ 2 w 66"/>
                <a:gd name="T97" fmla="*/ 30 h 5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6"/>
                <a:gd name="T148" fmla="*/ 0 h 50"/>
                <a:gd name="T149" fmla="*/ 66 w 66"/>
                <a:gd name="T150" fmla="*/ 50 h 5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6" h="50">
                  <a:moveTo>
                    <a:pt x="2" y="30"/>
                  </a:moveTo>
                  <a:lnTo>
                    <a:pt x="2" y="22"/>
                  </a:lnTo>
                  <a:lnTo>
                    <a:pt x="0" y="16"/>
                  </a:lnTo>
                  <a:lnTo>
                    <a:pt x="0" y="10"/>
                  </a:lnTo>
                  <a:lnTo>
                    <a:pt x="0" y="6"/>
                  </a:lnTo>
                  <a:lnTo>
                    <a:pt x="2" y="6"/>
                  </a:lnTo>
                  <a:lnTo>
                    <a:pt x="2" y="6"/>
                  </a:lnTo>
                  <a:lnTo>
                    <a:pt x="2" y="6"/>
                  </a:lnTo>
                  <a:lnTo>
                    <a:pt x="20" y="0"/>
                  </a:lnTo>
                  <a:lnTo>
                    <a:pt x="26" y="0"/>
                  </a:lnTo>
                  <a:lnTo>
                    <a:pt x="32" y="2"/>
                  </a:lnTo>
                  <a:lnTo>
                    <a:pt x="38" y="4"/>
                  </a:lnTo>
                  <a:lnTo>
                    <a:pt x="40" y="8"/>
                  </a:lnTo>
                  <a:lnTo>
                    <a:pt x="42" y="10"/>
                  </a:lnTo>
                  <a:lnTo>
                    <a:pt x="44" y="10"/>
                  </a:lnTo>
                  <a:lnTo>
                    <a:pt x="46" y="14"/>
                  </a:lnTo>
                  <a:lnTo>
                    <a:pt x="48" y="18"/>
                  </a:lnTo>
                  <a:lnTo>
                    <a:pt x="50" y="20"/>
                  </a:lnTo>
                  <a:lnTo>
                    <a:pt x="50" y="20"/>
                  </a:lnTo>
                  <a:lnTo>
                    <a:pt x="50" y="20"/>
                  </a:lnTo>
                  <a:lnTo>
                    <a:pt x="56" y="22"/>
                  </a:lnTo>
                  <a:lnTo>
                    <a:pt x="60" y="24"/>
                  </a:lnTo>
                  <a:lnTo>
                    <a:pt x="62" y="26"/>
                  </a:lnTo>
                  <a:lnTo>
                    <a:pt x="64" y="26"/>
                  </a:lnTo>
                  <a:lnTo>
                    <a:pt x="64" y="26"/>
                  </a:lnTo>
                  <a:lnTo>
                    <a:pt x="64" y="30"/>
                  </a:lnTo>
                  <a:lnTo>
                    <a:pt x="64" y="32"/>
                  </a:lnTo>
                  <a:lnTo>
                    <a:pt x="64" y="36"/>
                  </a:lnTo>
                  <a:lnTo>
                    <a:pt x="66" y="42"/>
                  </a:lnTo>
                  <a:lnTo>
                    <a:pt x="66" y="44"/>
                  </a:lnTo>
                  <a:lnTo>
                    <a:pt x="66" y="44"/>
                  </a:lnTo>
                  <a:lnTo>
                    <a:pt x="58" y="44"/>
                  </a:lnTo>
                  <a:lnTo>
                    <a:pt x="50" y="44"/>
                  </a:lnTo>
                  <a:lnTo>
                    <a:pt x="44" y="44"/>
                  </a:lnTo>
                  <a:lnTo>
                    <a:pt x="40" y="44"/>
                  </a:lnTo>
                  <a:lnTo>
                    <a:pt x="38" y="42"/>
                  </a:lnTo>
                  <a:lnTo>
                    <a:pt x="34" y="42"/>
                  </a:lnTo>
                  <a:lnTo>
                    <a:pt x="30" y="44"/>
                  </a:lnTo>
                  <a:lnTo>
                    <a:pt x="26" y="44"/>
                  </a:lnTo>
                  <a:lnTo>
                    <a:pt x="22" y="46"/>
                  </a:lnTo>
                  <a:lnTo>
                    <a:pt x="18" y="48"/>
                  </a:lnTo>
                  <a:lnTo>
                    <a:pt x="16" y="48"/>
                  </a:lnTo>
                  <a:lnTo>
                    <a:pt x="14" y="50"/>
                  </a:lnTo>
                  <a:lnTo>
                    <a:pt x="12" y="46"/>
                  </a:lnTo>
                  <a:lnTo>
                    <a:pt x="10" y="44"/>
                  </a:lnTo>
                  <a:lnTo>
                    <a:pt x="8" y="42"/>
                  </a:lnTo>
                  <a:lnTo>
                    <a:pt x="6" y="40"/>
                  </a:lnTo>
                  <a:lnTo>
                    <a:pt x="4" y="36"/>
                  </a:lnTo>
                  <a:lnTo>
                    <a:pt x="2" y="3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05" name="Freeform 265">
              <a:extLst>
                <a:ext uri="{FF2B5EF4-FFF2-40B4-BE49-F238E27FC236}">
                  <a16:creationId xmlns:a16="http://schemas.microsoft.com/office/drawing/2014/main" id="{7FB976D1-F9B1-4EF1-BCDC-6C0290E4E94F}"/>
                </a:ext>
              </a:extLst>
            </p:cNvPr>
            <p:cNvSpPr>
              <a:spLocks noChangeArrowheads="1"/>
            </p:cNvSpPr>
            <p:nvPr/>
          </p:nvSpPr>
          <p:spPr bwMode="auto">
            <a:xfrm>
              <a:off x="4" y="1546"/>
              <a:ext cx="42" cy="10"/>
            </a:xfrm>
            <a:custGeom>
              <a:avLst/>
              <a:gdLst>
                <a:gd name="T0" fmla="*/ 0 w 42"/>
                <a:gd name="T1" fmla="*/ 0 h 10"/>
                <a:gd name="T2" fmla="*/ 0 w 42"/>
                <a:gd name="T3" fmla="*/ 8 h 10"/>
                <a:gd name="T4" fmla="*/ 2 w 42"/>
                <a:gd name="T5" fmla="*/ 8 h 10"/>
                <a:gd name="T6" fmla="*/ 6 w 42"/>
                <a:gd name="T7" fmla="*/ 6 h 10"/>
                <a:gd name="T8" fmla="*/ 10 w 42"/>
                <a:gd name="T9" fmla="*/ 6 h 10"/>
                <a:gd name="T10" fmla="*/ 16 w 42"/>
                <a:gd name="T11" fmla="*/ 8 h 10"/>
                <a:gd name="T12" fmla="*/ 22 w 42"/>
                <a:gd name="T13" fmla="*/ 10 h 10"/>
                <a:gd name="T14" fmla="*/ 28 w 42"/>
                <a:gd name="T15" fmla="*/ 10 h 10"/>
                <a:gd name="T16" fmla="*/ 30 w 42"/>
                <a:gd name="T17" fmla="*/ 8 h 10"/>
                <a:gd name="T18" fmla="*/ 32 w 42"/>
                <a:gd name="T19" fmla="*/ 8 h 10"/>
                <a:gd name="T20" fmla="*/ 34 w 42"/>
                <a:gd name="T21" fmla="*/ 6 h 10"/>
                <a:gd name="T22" fmla="*/ 36 w 42"/>
                <a:gd name="T23" fmla="*/ 6 h 10"/>
                <a:gd name="T24" fmla="*/ 38 w 42"/>
                <a:gd name="T25" fmla="*/ 6 h 10"/>
                <a:gd name="T26" fmla="*/ 38 w 42"/>
                <a:gd name="T27" fmla="*/ 6 h 10"/>
                <a:gd name="T28" fmla="*/ 40 w 42"/>
                <a:gd name="T29" fmla="*/ 6 h 10"/>
                <a:gd name="T30" fmla="*/ 42 w 42"/>
                <a:gd name="T31" fmla="*/ 6 h 10"/>
                <a:gd name="T32" fmla="*/ 42 w 42"/>
                <a:gd name="T33" fmla="*/ 4 h 10"/>
                <a:gd name="T34" fmla="*/ 40 w 42"/>
                <a:gd name="T35" fmla="*/ 4 h 10"/>
                <a:gd name="T36" fmla="*/ 36 w 42"/>
                <a:gd name="T37" fmla="*/ 2 h 10"/>
                <a:gd name="T38" fmla="*/ 32 w 42"/>
                <a:gd name="T39" fmla="*/ 0 h 10"/>
                <a:gd name="T40" fmla="*/ 28 w 42"/>
                <a:gd name="T41" fmla="*/ 0 h 10"/>
                <a:gd name="T42" fmla="*/ 24 w 42"/>
                <a:gd name="T43" fmla="*/ 2 h 10"/>
                <a:gd name="T44" fmla="*/ 22 w 42"/>
                <a:gd name="T45" fmla="*/ 2 h 10"/>
                <a:gd name="T46" fmla="*/ 18 w 42"/>
                <a:gd name="T47" fmla="*/ 2 h 10"/>
                <a:gd name="T48" fmla="*/ 16 w 42"/>
                <a:gd name="T49" fmla="*/ 2 h 10"/>
                <a:gd name="T50" fmla="*/ 12 w 42"/>
                <a:gd name="T51" fmla="*/ 2 h 10"/>
                <a:gd name="T52" fmla="*/ 10 w 42"/>
                <a:gd name="T53" fmla="*/ 0 h 10"/>
                <a:gd name="T54" fmla="*/ 8 w 42"/>
                <a:gd name="T55" fmla="*/ 0 h 10"/>
                <a:gd name="T56" fmla="*/ 6 w 42"/>
                <a:gd name="T57" fmla="*/ 0 h 10"/>
                <a:gd name="T58" fmla="*/ 2 w 42"/>
                <a:gd name="T59" fmla="*/ 0 h 10"/>
                <a:gd name="T60" fmla="*/ 0 w 42"/>
                <a:gd name="T61" fmla="*/ 0 h 10"/>
                <a:gd name="T62" fmla="*/ 0 w 42"/>
                <a:gd name="T63" fmla="*/ 0 h 1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2"/>
                <a:gd name="T97" fmla="*/ 0 h 10"/>
                <a:gd name="T98" fmla="*/ 42 w 42"/>
                <a:gd name="T99" fmla="*/ 10 h 1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2" h="10">
                  <a:moveTo>
                    <a:pt x="0" y="0"/>
                  </a:moveTo>
                  <a:lnTo>
                    <a:pt x="0" y="8"/>
                  </a:lnTo>
                  <a:lnTo>
                    <a:pt x="2" y="8"/>
                  </a:lnTo>
                  <a:lnTo>
                    <a:pt x="6" y="6"/>
                  </a:lnTo>
                  <a:lnTo>
                    <a:pt x="10" y="6"/>
                  </a:lnTo>
                  <a:lnTo>
                    <a:pt x="16" y="8"/>
                  </a:lnTo>
                  <a:lnTo>
                    <a:pt x="22" y="10"/>
                  </a:lnTo>
                  <a:lnTo>
                    <a:pt x="28" y="10"/>
                  </a:lnTo>
                  <a:lnTo>
                    <a:pt x="30" y="8"/>
                  </a:lnTo>
                  <a:lnTo>
                    <a:pt x="32" y="8"/>
                  </a:lnTo>
                  <a:lnTo>
                    <a:pt x="34" y="6"/>
                  </a:lnTo>
                  <a:lnTo>
                    <a:pt x="36" y="6"/>
                  </a:lnTo>
                  <a:lnTo>
                    <a:pt x="38" y="6"/>
                  </a:lnTo>
                  <a:lnTo>
                    <a:pt x="38" y="6"/>
                  </a:lnTo>
                  <a:lnTo>
                    <a:pt x="40" y="6"/>
                  </a:lnTo>
                  <a:lnTo>
                    <a:pt x="42" y="6"/>
                  </a:lnTo>
                  <a:lnTo>
                    <a:pt x="42" y="4"/>
                  </a:lnTo>
                  <a:lnTo>
                    <a:pt x="40" y="4"/>
                  </a:lnTo>
                  <a:lnTo>
                    <a:pt x="36" y="2"/>
                  </a:lnTo>
                  <a:lnTo>
                    <a:pt x="32" y="0"/>
                  </a:lnTo>
                  <a:lnTo>
                    <a:pt x="28" y="0"/>
                  </a:lnTo>
                  <a:lnTo>
                    <a:pt x="24" y="2"/>
                  </a:lnTo>
                  <a:lnTo>
                    <a:pt x="22" y="2"/>
                  </a:lnTo>
                  <a:lnTo>
                    <a:pt x="18" y="2"/>
                  </a:lnTo>
                  <a:lnTo>
                    <a:pt x="16" y="2"/>
                  </a:lnTo>
                  <a:lnTo>
                    <a:pt x="12" y="2"/>
                  </a:lnTo>
                  <a:lnTo>
                    <a:pt x="10" y="0"/>
                  </a:lnTo>
                  <a:lnTo>
                    <a:pt x="8" y="0"/>
                  </a:lnTo>
                  <a:lnTo>
                    <a:pt x="6" y="0"/>
                  </a:lnTo>
                  <a:lnTo>
                    <a:pt x="2" y="0"/>
                  </a:lnTo>
                  <a:lnTo>
                    <a:pt x="0" y="0"/>
                  </a:lnTo>
                  <a:lnTo>
                    <a:pt x="0"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06" name="Freeform 266">
              <a:extLst>
                <a:ext uri="{FF2B5EF4-FFF2-40B4-BE49-F238E27FC236}">
                  <a16:creationId xmlns:a16="http://schemas.microsoft.com/office/drawing/2014/main" id="{852AE74B-7591-483D-8F28-05B93C2247CE}"/>
                </a:ext>
              </a:extLst>
            </p:cNvPr>
            <p:cNvSpPr>
              <a:spLocks noChangeArrowheads="1"/>
            </p:cNvSpPr>
            <p:nvPr/>
          </p:nvSpPr>
          <p:spPr bwMode="auto">
            <a:xfrm>
              <a:off x="80" y="1630"/>
              <a:ext cx="84" cy="56"/>
            </a:xfrm>
            <a:custGeom>
              <a:avLst/>
              <a:gdLst>
                <a:gd name="T0" fmla="*/ 24 w 84"/>
                <a:gd name="T1" fmla="*/ 44 h 56"/>
                <a:gd name="T2" fmla="*/ 22 w 84"/>
                <a:gd name="T3" fmla="*/ 38 h 56"/>
                <a:gd name="T4" fmla="*/ 0 w 84"/>
                <a:gd name="T5" fmla="*/ 20 h 56"/>
                <a:gd name="T6" fmla="*/ 0 w 84"/>
                <a:gd name="T7" fmla="*/ 20 h 56"/>
                <a:gd name="T8" fmla="*/ 4 w 84"/>
                <a:gd name="T9" fmla="*/ 18 h 56"/>
                <a:gd name="T10" fmla="*/ 6 w 84"/>
                <a:gd name="T11" fmla="*/ 16 h 56"/>
                <a:gd name="T12" fmla="*/ 12 w 84"/>
                <a:gd name="T13" fmla="*/ 12 h 56"/>
                <a:gd name="T14" fmla="*/ 14 w 84"/>
                <a:gd name="T15" fmla="*/ 8 h 56"/>
                <a:gd name="T16" fmla="*/ 16 w 84"/>
                <a:gd name="T17" fmla="*/ 0 h 56"/>
                <a:gd name="T18" fmla="*/ 28 w 84"/>
                <a:gd name="T19" fmla="*/ 0 h 56"/>
                <a:gd name="T20" fmla="*/ 28 w 84"/>
                <a:gd name="T21" fmla="*/ 0 h 56"/>
                <a:gd name="T22" fmla="*/ 30 w 84"/>
                <a:gd name="T23" fmla="*/ 2 h 56"/>
                <a:gd name="T24" fmla="*/ 34 w 84"/>
                <a:gd name="T25" fmla="*/ 4 h 56"/>
                <a:gd name="T26" fmla="*/ 38 w 84"/>
                <a:gd name="T27" fmla="*/ 6 h 56"/>
                <a:gd name="T28" fmla="*/ 40 w 84"/>
                <a:gd name="T29" fmla="*/ 8 h 56"/>
                <a:gd name="T30" fmla="*/ 44 w 84"/>
                <a:gd name="T31" fmla="*/ 10 h 56"/>
                <a:gd name="T32" fmla="*/ 46 w 84"/>
                <a:gd name="T33" fmla="*/ 10 h 56"/>
                <a:gd name="T34" fmla="*/ 46 w 84"/>
                <a:gd name="T35" fmla="*/ 8 h 56"/>
                <a:gd name="T36" fmla="*/ 48 w 84"/>
                <a:gd name="T37" fmla="*/ 8 h 56"/>
                <a:gd name="T38" fmla="*/ 50 w 84"/>
                <a:gd name="T39" fmla="*/ 6 h 56"/>
                <a:gd name="T40" fmla="*/ 52 w 84"/>
                <a:gd name="T41" fmla="*/ 4 h 56"/>
                <a:gd name="T42" fmla="*/ 56 w 84"/>
                <a:gd name="T43" fmla="*/ 4 h 56"/>
                <a:gd name="T44" fmla="*/ 58 w 84"/>
                <a:gd name="T45" fmla="*/ 4 h 56"/>
                <a:gd name="T46" fmla="*/ 62 w 84"/>
                <a:gd name="T47" fmla="*/ 6 h 56"/>
                <a:gd name="T48" fmla="*/ 64 w 84"/>
                <a:gd name="T49" fmla="*/ 10 h 56"/>
                <a:gd name="T50" fmla="*/ 64 w 84"/>
                <a:gd name="T51" fmla="*/ 10 h 56"/>
                <a:gd name="T52" fmla="*/ 64 w 84"/>
                <a:gd name="T53" fmla="*/ 12 h 56"/>
                <a:gd name="T54" fmla="*/ 64 w 84"/>
                <a:gd name="T55" fmla="*/ 16 h 56"/>
                <a:gd name="T56" fmla="*/ 64 w 84"/>
                <a:gd name="T57" fmla="*/ 18 h 56"/>
                <a:gd name="T58" fmla="*/ 66 w 84"/>
                <a:gd name="T59" fmla="*/ 22 h 56"/>
                <a:gd name="T60" fmla="*/ 70 w 84"/>
                <a:gd name="T61" fmla="*/ 24 h 56"/>
                <a:gd name="T62" fmla="*/ 72 w 84"/>
                <a:gd name="T63" fmla="*/ 24 h 56"/>
                <a:gd name="T64" fmla="*/ 74 w 84"/>
                <a:gd name="T65" fmla="*/ 24 h 56"/>
                <a:gd name="T66" fmla="*/ 76 w 84"/>
                <a:gd name="T67" fmla="*/ 24 h 56"/>
                <a:gd name="T68" fmla="*/ 78 w 84"/>
                <a:gd name="T69" fmla="*/ 24 h 56"/>
                <a:gd name="T70" fmla="*/ 80 w 84"/>
                <a:gd name="T71" fmla="*/ 26 h 56"/>
                <a:gd name="T72" fmla="*/ 82 w 84"/>
                <a:gd name="T73" fmla="*/ 30 h 56"/>
                <a:gd name="T74" fmla="*/ 84 w 84"/>
                <a:gd name="T75" fmla="*/ 36 h 56"/>
                <a:gd name="T76" fmla="*/ 82 w 84"/>
                <a:gd name="T77" fmla="*/ 40 h 56"/>
                <a:gd name="T78" fmla="*/ 82 w 84"/>
                <a:gd name="T79" fmla="*/ 42 h 56"/>
                <a:gd name="T80" fmla="*/ 80 w 84"/>
                <a:gd name="T81" fmla="*/ 44 h 56"/>
                <a:gd name="T82" fmla="*/ 80 w 84"/>
                <a:gd name="T83" fmla="*/ 46 h 56"/>
                <a:gd name="T84" fmla="*/ 48 w 84"/>
                <a:gd name="T85" fmla="*/ 56 h 56"/>
                <a:gd name="T86" fmla="*/ 48 w 84"/>
                <a:gd name="T87" fmla="*/ 56 h 56"/>
                <a:gd name="T88" fmla="*/ 46 w 84"/>
                <a:gd name="T89" fmla="*/ 56 h 56"/>
                <a:gd name="T90" fmla="*/ 44 w 84"/>
                <a:gd name="T91" fmla="*/ 56 h 56"/>
                <a:gd name="T92" fmla="*/ 38 w 84"/>
                <a:gd name="T93" fmla="*/ 54 h 56"/>
                <a:gd name="T94" fmla="*/ 32 w 84"/>
                <a:gd name="T95" fmla="*/ 52 h 56"/>
                <a:gd name="T96" fmla="*/ 32 w 84"/>
                <a:gd name="T97" fmla="*/ 52 h 56"/>
                <a:gd name="T98" fmla="*/ 28 w 84"/>
                <a:gd name="T99" fmla="*/ 50 h 56"/>
                <a:gd name="T100" fmla="*/ 26 w 84"/>
                <a:gd name="T101" fmla="*/ 48 h 56"/>
                <a:gd name="T102" fmla="*/ 24 w 84"/>
                <a:gd name="T103" fmla="*/ 44 h 5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84"/>
                <a:gd name="T157" fmla="*/ 0 h 56"/>
                <a:gd name="T158" fmla="*/ 84 w 84"/>
                <a:gd name="T159" fmla="*/ 56 h 5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84" h="56">
                  <a:moveTo>
                    <a:pt x="24" y="44"/>
                  </a:moveTo>
                  <a:lnTo>
                    <a:pt x="22" y="38"/>
                  </a:lnTo>
                  <a:lnTo>
                    <a:pt x="0" y="20"/>
                  </a:lnTo>
                  <a:lnTo>
                    <a:pt x="0" y="20"/>
                  </a:lnTo>
                  <a:lnTo>
                    <a:pt x="4" y="18"/>
                  </a:lnTo>
                  <a:lnTo>
                    <a:pt x="6" y="16"/>
                  </a:lnTo>
                  <a:lnTo>
                    <a:pt x="12" y="12"/>
                  </a:lnTo>
                  <a:lnTo>
                    <a:pt x="14" y="8"/>
                  </a:lnTo>
                  <a:lnTo>
                    <a:pt x="16" y="0"/>
                  </a:lnTo>
                  <a:lnTo>
                    <a:pt x="28" y="0"/>
                  </a:lnTo>
                  <a:lnTo>
                    <a:pt x="28" y="0"/>
                  </a:lnTo>
                  <a:lnTo>
                    <a:pt x="30" y="2"/>
                  </a:lnTo>
                  <a:lnTo>
                    <a:pt x="34" y="4"/>
                  </a:lnTo>
                  <a:lnTo>
                    <a:pt x="38" y="6"/>
                  </a:lnTo>
                  <a:lnTo>
                    <a:pt x="40" y="8"/>
                  </a:lnTo>
                  <a:lnTo>
                    <a:pt x="44" y="10"/>
                  </a:lnTo>
                  <a:lnTo>
                    <a:pt x="46" y="10"/>
                  </a:lnTo>
                  <a:lnTo>
                    <a:pt x="46" y="8"/>
                  </a:lnTo>
                  <a:lnTo>
                    <a:pt x="48" y="8"/>
                  </a:lnTo>
                  <a:lnTo>
                    <a:pt x="50" y="6"/>
                  </a:lnTo>
                  <a:lnTo>
                    <a:pt x="52" y="4"/>
                  </a:lnTo>
                  <a:lnTo>
                    <a:pt x="56" y="4"/>
                  </a:lnTo>
                  <a:lnTo>
                    <a:pt x="58" y="4"/>
                  </a:lnTo>
                  <a:lnTo>
                    <a:pt x="62" y="6"/>
                  </a:lnTo>
                  <a:lnTo>
                    <a:pt x="64" y="10"/>
                  </a:lnTo>
                  <a:lnTo>
                    <a:pt x="64" y="10"/>
                  </a:lnTo>
                  <a:lnTo>
                    <a:pt x="64" y="12"/>
                  </a:lnTo>
                  <a:lnTo>
                    <a:pt x="64" y="16"/>
                  </a:lnTo>
                  <a:lnTo>
                    <a:pt x="64" y="18"/>
                  </a:lnTo>
                  <a:lnTo>
                    <a:pt x="66" y="22"/>
                  </a:lnTo>
                  <a:lnTo>
                    <a:pt x="70" y="24"/>
                  </a:lnTo>
                  <a:lnTo>
                    <a:pt x="72" y="24"/>
                  </a:lnTo>
                  <a:lnTo>
                    <a:pt x="74" y="24"/>
                  </a:lnTo>
                  <a:lnTo>
                    <a:pt x="76" y="24"/>
                  </a:lnTo>
                  <a:lnTo>
                    <a:pt x="78" y="24"/>
                  </a:lnTo>
                  <a:lnTo>
                    <a:pt x="80" y="26"/>
                  </a:lnTo>
                  <a:lnTo>
                    <a:pt x="82" y="30"/>
                  </a:lnTo>
                  <a:lnTo>
                    <a:pt x="84" y="36"/>
                  </a:lnTo>
                  <a:lnTo>
                    <a:pt x="82" y="40"/>
                  </a:lnTo>
                  <a:lnTo>
                    <a:pt x="82" y="42"/>
                  </a:lnTo>
                  <a:lnTo>
                    <a:pt x="80" y="44"/>
                  </a:lnTo>
                  <a:lnTo>
                    <a:pt x="80" y="46"/>
                  </a:lnTo>
                  <a:lnTo>
                    <a:pt x="48" y="56"/>
                  </a:lnTo>
                  <a:lnTo>
                    <a:pt x="48" y="56"/>
                  </a:lnTo>
                  <a:lnTo>
                    <a:pt x="46" y="56"/>
                  </a:lnTo>
                  <a:lnTo>
                    <a:pt x="44" y="56"/>
                  </a:lnTo>
                  <a:lnTo>
                    <a:pt x="38" y="54"/>
                  </a:lnTo>
                  <a:lnTo>
                    <a:pt x="32" y="52"/>
                  </a:lnTo>
                  <a:lnTo>
                    <a:pt x="32" y="52"/>
                  </a:lnTo>
                  <a:lnTo>
                    <a:pt x="28" y="50"/>
                  </a:lnTo>
                  <a:lnTo>
                    <a:pt x="26" y="48"/>
                  </a:lnTo>
                  <a:lnTo>
                    <a:pt x="24" y="4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07" name="Freeform 267">
              <a:extLst>
                <a:ext uri="{FF2B5EF4-FFF2-40B4-BE49-F238E27FC236}">
                  <a16:creationId xmlns:a16="http://schemas.microsoft.com/office/drawing/2014/main" id="{48DE1B8F-D884-43E7-A198-8BD9D94BAD39}"/>
                </a:ext>
              </a:extLst>
            </p:cNvPr>
            <p:cNvSpPr>
              <a:spLocks noChangeArrowheads="1"/>
            </p:cNvSpPr>
            <p:nvPr/>
          </p:nvSpPr>
          <p:spPr bwMode="auto">
            <a:xfrm>
              <a:off x="62" y="1606"/>
              <a:ext cx="36" cy="44"/>
            </a:xfrm>
            <a:custGeom>
              <a:avLst/>
              <a:gdLst>
                <a:gd name="T0" fmla="*/ 0 w 36"/>
                <a:gd name="T1" fmla="*/ 18 h 44"/>
                <a:gd name="T2" fmla="*/ 0 w 36"/>
                <a:gd name="T3" fmla="*/ 16 h 44"/>
                <a:gd name="T4" fmla="*/ 0 w 36"/>
                <a:gd name="T5" fmla="*/ 14 h 44"/>
                <a:gd name="T6" fmla="*/ 0 w 36"/>
                <a:gd name="T7" fmla="*/ 12 h 44"/>
                <a:gd name="T8" fmla="*/ 2 w 36"/>
                <a:gd name="T9" fmla="*/ 8 h 44"/>
                <a:gd name="T10" fmla="*/ 4 w 36"/>
                <a:gd name="T11" fmla="*/ 6 h 44"/>
                <a:gd name="T12" fmla="*/ 8 w 36"/>
                <a:gd name="T13" fmla="*/ 2 h 44"/>
                <a:gd name="T14" fmla="*/ 14 w 36"/>
                <a:gd name="T15" fmla="*/ 0 h 44"/>
                <a:gd name="T16" fmla="*/ 18 w 36"/>
                <a:gd name="T17" fmla="*/ 0 h 44"/>
                <a:gd name="T18" fmla="*/ 20 w 36"/>
                <a:gd name="T19" fmla="*/ 0 h 44"/>
                <a:gd name="T20" fmla="*/ 24 w 36"/>
                <a:gd name="T21" fmla="*/ 0 h 44"/>
                <a:gd name="T22" fmla="*/ 26 w 36"/>
                <a:gd name="T23" fmla="*/ 2 h 44"/>
                <a:gd name="T24" fmla="*/ 28 w 36"/>
                <a:gd name="T25" fmla="*/ 2 h 44"/>
                <a:gd name="T26" fmla="*/ 30 w 36"/>
                <a:gd name="T27" fmla="*/ 4 h 44"/>
                <a:gd name="T28" fmla="*/ 32 w 36"/>
                <a:gd name="T29" fmla="*/ 4 h 44"/>
                <a:gd name="T30" fmla="*/ 34 w 36"/>
                <a:gd name="T31" fmla="*/ 8 h 44"/>
                <a:gd name="T32" fmla="*/ 36 w 36"/>
                <a:gd name="T33" fmla="*/ 12 h 44"/>
                <a:gd name="T34" fmla="*/ 36 w 36"/>
                <a:gd name="T35" fmla="*/ 20 h 44"/>
                <a:gd name="T36" fmla="*/ 34 w 36"/>
                <a:gd name="T37" fmla="*/ 28 h 44"/>
                <a:gd name="T38" fmla="*/ 30 w 36"/>
                <a:gd name="T39" fmla="*/ 34 h 44"/>
                <a:gd name="T40" fmla="*/ 30 w 36"/>
                <a:gd name="T41" fmla="*/ 34 h 44"/>
                <a:gd name="T42" fmla="*/ 28 w 36"/>
                <a:gd name="T43" fmla="*/ 38 h 44"/>
                <a:gd name="T44" fmla="*/ 24 w 36"/>
                <a:gd name="T45" fmla="*/ 40 h 44"/>
                <a:gd name="T46" fmla="*/ 20 w 36"/>
                <a:gd name="T47" fmla="*/ 44 h 44"/>
                <a:gd name="T48" fmla="*/ 18 w 36"/>
                <a:gd name="T49" fmla="*/ 44 h 44"/>
                <a:gd name="T50" fmla="*/ 16 w 36"/>
                <a:gd name="T51" fmla="*/ 44 h 44"/>
                <a:gd name="T52" fmla="*/ 14 w 36"/>
                <a:gd name="T53" fmla="*/ 42 h 44"/>
                <a:gd name="T54" fmla="*/ 10 w 36"/>
                <a:gd name="T55" fmla="*/ 40 h 44"/>
                <a:gd name="T56" fmla="*/ 8 w 36"/>
                <a:gd name="T57" fmla="*/ 38 h 44"/>
                <a:gd name="T58" fmla="*/ 0 w 36"/>
                <a:gd name="T59" fmla="*/ 18 h 4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6"/>
                <a:gd name="T91" fmla="*/ 0 h 44"/>
                <a:gd name="T92" fmla="*/ 36 w 36"/>
                <a:gd name="T93" fmla="*/ 44 h 4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6" h="44">
                  <a:moveTo>
                    <a:pt x="0" y="18"/>
                  </a:moveTo>
                  <a:lnTo>
                    <a:pt x="0" y="16"/>
                  </a:lnTo>
                  <a:lnTo>
                    <a:pt x="0" y="14"/>
                  </a:lnTo>
                  <a:lnTo>
                    <a:pt x="0" y="12"/>
                  </a:lnTo>
                  <a:lnTo>
                    <a:pt x="2" y="8"/>
                  </a:lnTo>
                  <a:lnTo>
                    <a:pt x="4" y="6"/>
                  </a:lnTo>
                  <a:lnTo>
                    <a:pt x="8" y="2"/>
                  </a:lnTo>
                  <a:lnTo>
                    <a:pt x="14" y="0"/>
                  </a:lnTo>
                  <a:lnTo>
                    <a:pt x="18" y="0"/>
                  </a:lnTo>
                  <a:lnTo>
                    <a:pt x="20" y="0"/>
                  </a:lnTo>
                  <a:lnTo>
                    <a:pt x="24" y="0"/>
                  </a:lnTo>
                  <a:lnTo>
                    <a:pt x="26" y="2"/>
                  </a:lnTo>
                  <a:lnTo>
                    <a:pt x="28" y="2"/>
                  </a:lnTo>
                  <a:lnTo>
                    <a:pt x="30" y="4"/>
                  </a:lnTo>
                  <a:lnTo>
                    <a:pt x="32" y="4"/>
                  </a:lnTo>
                  <a:lnTo>
                    <a:pt x="34" y="8"/>
                  </a:lnTo>
                  <a:lnTo>
                    <a:pt x="36" y="12"/>
                  </a:lnTo>
                  <a:lnTo>
                    <a:pt x="36" y="20"/>
                  </a:lnTo>
                  <a:lnTo>
                    <a:pt x="34" y="28"/>
                  </a:lnTo>
                  <a:lnTo>
                    <a:pt x="30" y="34"/>
                  </a:lnTo>
                  <a:lnTo>
                    <a:pt x="30" y="34"/>
                  </a:lnTo>
                  <a:lnTo>
                    <a:pt x="28" y="38"/>
                  </a:lnTo>
                  <a:lnTo>
                    <a:pt x="24" y="40"/>
                  </a:lnTo>
                  <a:lnTo>
                    <a:pt x="20" y="44"/>
                  </a:lnTo>
                  <a:lnTo>
                    <a:pt x="18" y="44"/>
                  </a:lnTo>
                  <a:lnTo>
                    <a:pt x="16" y="44"/>
                  </a:lnTo>
                  <a:lnTo>
                    <a:pt x="14" y="42"/>
                  </a:lnTo>
                  <a:lnTo>
                    <a:pt x="10" y="40"/>
                  </a:lnTo>
                  <a:lnTo>
                    <a:pt x="8" y="38"/>
                  </a:lnTo>
                  <a:lnTo>
                    <a:pt x="0" y="1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08" name="Freeform 268">
              <a:extLst>
                <a:ext uri="{FF2B5EF4-FFF2-40B4-BE49-F238E27FC236}">
                  <a16:creationId xmlns:a16="http://schemas.microsoft.com/office/drawing/2014/main" id="{921B363F-45A4-44A1-9790-3093EEEE205B}"/>
                </a:ext>
              </a:extLst>
            </p:cNvPr>
            <p:cNvSpPr>
              <a:spLocks noChangeArrowheads="1"/>
            </p:cNvSpPr>
            <p:nvPr/>
          </p:nvSpPr>
          <p:spPr bwMode="auto">
            <a:xfrm>
              <a:off x="30" y="1570"/>
              <a:ext cx="100" cy="70"/>
            </a:xfrm>
            <a:custGeom>
              <a:avLst/>
              <a:gdLst>
                <a:gd name="T0" fmla="*/ 0 w 100"/>
                <a:gd name="T1" fmla="*/ 26 h 70"/>
                <a:gd name="T2" fmla="*/ 18 w 100"/>
                <a:gd name="T3" fmla="*/ 20 h 70"/>
                <a:gd name="T4" fmla="*/ 22 w 100"/>
                <a:gd name="T5" fmla="*/ 16 h 70"/>
                <a:gd name="T6" fmla="*/ 24 w 100"/>
                <a:gd name="T7" fmla="*/ 8 h 70"/>
                <a:gd name="T8" fmla="*/ 22 w 100"/>
                <a:gd name="T9" fmla="*/ 0 h 70"/>
                <a:gd name="T10" fmla="*/ 24 w 100"/>
                <a:gd name="T11" fmla="*/ 0 h 70"/>
                <a:gd name="T12" fmla="*/ 30 w 100"/>
                <a:gd name="T13" fmla="*/ 0 h 70"/>
                <a:gd name="T14" fmla="*/ 36 w 100"/>
                <a:gd name="T15" fmla="*/ 2 h 70"/>
                <a:gd name="T16" fmla="*/ 38 w 100"/>
                <a:gd name="T17" fmla="*/ 4 h 70"/>
                <a:gd name="T18" fmla="*/ 40 w 100"/>
                <a:gd name="T19" fmla="*/ 6 h 70"/>
                <a:gd name="T20" fmla="*/ 44 w 100"/>
                <a:gd name="T21" fmla="*/ 6 h 70"/>
                <a:gd name="T22" fmla="*/ 52 w 100"/>
                <a:gd name="T23" fmla="*/ 10 h 70"/>
                <a:gd name="T24" fmla="*/ 62 w 100"/>
                <a:gd name="T25" fmla="*/ 10 h 70"/>
                <a:gd name="T26" fmla="*/ 64 w 100"/>
                <a:gd name="T27" fmla="*/ 8 h 70"/>
                <a:gd name="T28" fmla="*/ 64 w 100"/>
                <a:gd name="T29" fmla="*/ 6 h 70"/>
                <a:gd name="T30" fmla="*/ 66 w 100"/>
                <a:gd name="T31" fmla="*/ 4 h 70"/>
                <a:gd name="T32" fmla="*/ 70 w 100"/>
                <a:gd name="T33" fmla="*/ 2 h 70"/>
                <a:gd name="T34" fmla="*/ 76 w 100"/>
                <a:gd name="T35" fmla="*/ 4 h 70"/>
                <a:gd name="T36" fmla="*/ 78 w 100"/>
                <a:gd name="T37" fmla="*/ 8 h 70"/>
                <a:gd name="T38" fmla="*/ 80 w 100"/>
                <a:gd name="T39" fmla="*/ 14 h 70"/>
                <a:gd name="T40" fmla="*/ 84 w 100"/>
                <a:gd name="T41" fmla="*/ 22 h 70"/>
                <a:gd name="T42" fmla="*/ 88 w 100"/>
                <a:gd name="T43" fmla="*/ 28 h 70"/>
                <a:gd name="T44" fmla="*/ 90 w 100"/>
                <a:gd name="T45" fmla="*/ 36 h 70"/>
                <a:gd name="T46" fmla="*/ 96 w 100"/>
                <a:gd name="T47" fmla="*/ 50 h 70"/>
                <a:gd name="T48" fmla="*/ 100 w 100"/>
                <a:gd name="T49" fmla="*/ 64 h 70"/>
                <a:gd name="T50" fmla="*/ 96 w 100"/>
                <a:gd name="T51" fmla="*/ 70 h 70"/>
                <a:gd name="T52" fmla="*/ 88 w 100"/>
                <a:gd name="T53" fmla="*/ 66 h 70"/>
                <a:gd name="T54" fmla="*/ 78 w 100"/>
                <a:gd name="T55" fmla="*/ 60 h 70"/>
                <a:gd name="T56" fmla="*/ 78 w 100"/>
                <a:gd name="T57" fmla="*/ 60 h 70"/>
                <a:gd name="T58" fmla="*/ 72 w 100"/>
                <a:gd name="T59" fmla="*/ 60 h 70"/>
                <a:gd name="T60" fmla="*/ 68 w 100"/>
                <a:gd name="T61" fmla="*/ 60 h 70"/>
                <a:gd name="T62" fmla="*/ 68 w 100"/>
                <a:gd name="T63" fmla="*/ 54 h 70"/>
                <a:gd name="T64" fmla="*/ 68 w 100"/>
                <a:gd name="T65" fmla="*/ 46 h 70"/>
                <a:gd name="T66" fmla="*/ 62 w 100"/>
                <a:gd name="T67" fmla="*/ 40 h 70"/>
                <a:gd name="T68" fmla="*/ 50 w 100"/>
                <a:gd name="T69" fmla="*/ 36 h 70"/>
                <a:gd name="T70" fmla="*/ 48 w 100"/>
                <a:gd name="T71" fmla="*/ 36 h 70"/>
                <a:gd name="T72" fmla="*/ 40 w 100"/>
                <a:gd name="T73" fmla="*/ 40 h 70"/>
                <a:gd name="T74" fmla="*/ 32 w 100"/>
                <a:gd name="T75" fmla="*/ 46 h 70"/>
                <a:gd name="T76" fmla="*/ 18 w 100"/>
                <a:gd name="T77" fmla="*/ 40 h 7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0"/>
                <a:gd name="T118" fmla="*/ 0 h 70"/>
                <a:gd name="T119" fmla="*/ 100 w 100"/>
                <a:gd name="T120" fmla="*/ 70 h 7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0" h="70">
                  <a:moveTo>
                    <a:pt x="18" y="40"/>
                  </a:moveTo>
                  <a:lnTo>
                    <a:pt x="0" y="26"/>
                  </a:lnTo>
                  <a:lnTo>
                    <a:pt x="18" y="20"/>
                  </a:lnTo>
                  <a:lnTo>
                    <a:pt x="18" y="20"/>
                  </a:lnTo>
                  <a:lnTo>
                    <a:pt x="20" y="18"/>
                  </a:lnTo>
                  <a:lnTo>
                    <a:pt x="22" y="16"/>
                  </a:lnTo>
                  <a:lnTo>
                    <a:pt x="24" y="12"/>
                  </a:lnTo>
                  <a:lnTo>
                    <a:pt x="24" y="8"/>
                  </a:lnTo>
                  <a:lnTo>
                    <a:pt x="22" y="4"/>
                  </a:lnTo>
                  <a:lnTo>
                    <a:pt x="22" y="0"/>
                  </a:lnTo>
                  <a:lnTo>
                    <a:pt x="22" y="0"/>
                  </a:lnTo>
                  <a:lnTo>
                    <a:pt x="24" y="0"/>
                  </a:lnTo>
                  <a:lnTo>
                    <a:pt x="26" y="0"/>
                  </a:lnTo>
                  <a:lnTo>
                    <a:pt x="30" y="0"/>
                  </a:lnTo>
                  <a:lnTo>
                    <a:pt x="34" y="0"/>
                  </a:lnTo>
                  <a:lnTo>
                    <a:pt x="36" y="2"/>
                  </a:lnTo>
                  <a:lnTo>
                    <a:pt x="36" y="2"/>
                  </a:lnTo>
                  <a:lnTo>
                    <a:pt x="38" y="4"/>
                  </a:lnTo>
                  <a:lnTo>
                    <a:pt x="38" y="6"/>
                  </a:lnTo>
                  <a:lnTo>
                    <a:pt x="40" y="6"/>
                  </a:lnTo>
                  <a:lnTo>
                    <a:pt x="44" y="6"/>
                  </a:lnTo>
                  <a:lnTo>
                    <a:pt x="44" y="6"/>
                  </a:lnTo>
                  <a:lnTo>
                    <a:pt x="46" y="8"/>
                  </a:lnTo>
                  <a:lnTo>
                    <a:pt x="52" y="10"/>
                  </a:lnTo>
                  <a:lnTo>
                    <a:pt x="58" y="10"/>
                  </a:lnTo>
                  <a:lnTo>
                    <a:pt x="62" y="10"/>
                  </a:lnTo>
                  <a:lnTo>
                    <a:pt x="64" y="8"/>
                  </a:lnTo>
                  <a:lnTo>
                    <a:pt x="64" y="8"/>
                  </a:lnTo>
                  <a:lnTo>
                    <a:pt x="66" y="6"/>
                  </a:lnTo>
                  <a:lnTo>
                    <a:pt x="64" y="6"/>
                  </a:lnTo>
                  <a:lnTo>
                    <a:pt x="64" y="4"/>
                  </a:lnTo>
                  <a:lnTo>
                    <a:pt x="66" y="4"/>
                  </a:lnTo>
                  <a:lnTo>
                    <a:pt x="66" y="4"/>
                  </a:lnTo>
                  <a:lnTo>
                    <a:pt x="70" y="2"/>
                  </a:lnTo>
                  <a:lnTo>
                    <a:pt x="72" y="2"/>
                  </a:lnTo>
                  <a:lnTo>
                    <a:pt x="76" y="4"/>
                  </a:lnTo>
                  <a:lnTo>
                    <a:pt x="78" y="6"/>
                  </a:lnTo>
                  <a:lnTo>
                    <a:pt x="78" y="8"/>
                  </a:lnTo>
                  <a:lnTo>
                    <a:pt x="78" y="10"/>
                  </a:lnTo>
                  <a:lnTo>
                    <a:pt x="80" y="14"/>
                  </a:lnTo>
                  <a:lnTo>
                    <a:pt x="82" y="18"/>
                  </a:lnTo>
                  <a:lnTo>
                    <a:pt x="84" y="22"/>
                  </a:lnTo>
                  <a:lnTo>
                    <a:pt x="88" y="26"/>
                  </a:lnTo>
                  <a:lnTo>
                    <a:pt x="88" y="28"/>
                  </a:lnTo>
                  <a:lnTo>
                    <a:pt x="88" y="30"/>
                  </a:lnTo>
                  <a:lnTo>
                    <a:pt x="90" y="36"/>
                  </a:lnTo>
                  <a:lnTo>
                    <a:pt x="92" y="40"/>
                  </a:lnTo>
                  <a:lnTo>
                    <a:pt x="96" y="50"/>
                  </a:lnTo>
                  <a:lnTo>
                    <a:pt x="98" y="58"/>
                  </a:lnTo>
                  <a:lnTo>
                    <a:pt x="100" y="64"/>
                  </a:lnTo>
                  <a:lnTo>
                    <a:pt x="98" y="68"/>
                  </a:lnTo>
                  <a:lnTo>
                    <a:pt x="96" y="70"/>
                  </a:lnTo>
                  <a:lnTo>
                    <a:pt x="92" y="70"/>
                  </a:lnTo>
                  <a:lnTo>
                    <a:pt x="88" y="66"/>
                  </a:lnTo>
                  <a:lnTo>
                    <a:pt x="82" y="64"/>
                  </a:lnTo>
                  <a:lnTo>
                    <a:pt x="78" y="60"/>
                  </a:lnTo>
                  <a:lnTo>
                    <a:pt x="78" y="60"/>
                  </a:lnTo>
                  <a:lnTo>
                    <a:pt x="78" y="60"/>
                  </a:lnTo>
                  <a:lnTo>
                    <a:pt x="76" y="60"/>
                  </a:lnTo>
                  <a:lnTo>
                    <a:pt x="72" y="60"/>
                  </a:lnTo>
                  <a:lnTo>
                    <a:pt x="66" y="60"/>
                  </a:lnTo>
                  <a:lnTo>
                    <a:pt x="68" y="60"/>
                  </a:lnTo>
                  <a:lnTo>
                    <a:pt x="68" y="56"/>
                  </a:lnTo>
                  <a:lnTo>
                    <a:pt x="68" y="54"/>
                  </a:lnTo>
                  <a:lnTo>
                    <a:pt x="68" y="50"/>
                  </a:lnTo>
                  <a:lnTo>
                    <a:pt x="68" y="46"/>
                  </a:lnTo>
                  <a:lnTo>
                    <a:pt x="66" y="42"/>
                  </a:lnTo>
                  <a:lnTo>
                    <a:pt x="62" y="40"/>
                  </a:lnTo>
                  <a:lnTo>
                    <a:pt x="58" y="38"/>
                  </a:lnTo>
                  <a:lnTo>
                    <a:pt x="50" y="36"/>
                  </a:lnTo>
                  <a:lnTo>
                    <a:pt x="50" y="36"/>
                  </a:lnTo>
                  <a:lnTo>
                    <a:pt x="48" y="36"/>
                  </a:lnTo>
                  <a:lnTo>
                    <a:pt x="44" y="38"/>
                  </a:lnTo>
                  <a:lnTo>
                    <a:pt x="40" y="40"/>
                  </a:lnTo>
                  <a:lnTo>
                    <a:pt x="36" y="42"/>
                  </a:lnTo>
                  <a:lnTo>
                    <a:pt x="32" y="46"/>
                  </a:lnTo>
                  <a:lnTo>
                    <a:pt x="32" y="52"/>
                  </a:lnTo>
                  <a:lnTo>
                    <a:pt x="18" y="4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09" name="Freeform 269">
              <a:extLst>
                <a:ext uri="{FF2B5EF4-FFF2-40B4-BE49-F238E27FC236}">
                  <a16:creationId xmlns:a16="http://schemas.microsoft.com/office/drawing/2014/main" id="{86EFD0B2-413B-4F62-970C-A3AB554CFC29}"/>
                </a:ext>
              </a:extLst>
            </p:cNvPr>
            <p:cNvSpPr>
              <a:spLocks noChangeArrowheads="1"/>
            </p:cNvSpPr>
            <p:nvPr/>
          </p:nvSpPr>
          <p:spPr bwMode="auto">
            <a:xfrm>
              <a:off x="118" y="1590"/>
              <a:ext cx="84" cy="88"/>
            </a:xfrm>
            <a:custGeom>
              <a:avLst/>
              <a:gdLst>
                <a:gd name="T0" fmla="*/ 42 w 84"/>
                <a:gd name="T1" fmla="*/ 84 h 88"/>
                <a:gd name="T2" fmla="*/ 44 w 84"/>
                <a:gd name="T3" fmla="*/ 78 h 88"/>
                <a:gd name="T4" fmla="*/ 44 w 84"/>
                <a:gd name="T5" fmla="*/ 68 h 88"/>
                <a:gd name="T6" fmla="*/ 42 w 84"/>
                <a:gd name="T7" fmla="*/ 66 h 88"/>
                <a:gd name="T8" fmla="*/ 36 w 84"/>
                <a:gd name="T9" fmla="*/ 64 h 88"/>
                <a:gd name="T10" fmla="*/ 32 w 84"/>
                <a:gd name="T11" fmla="*/ 64 h 88"/>
                <a:gd name="T12" fmla="*/ 28 w 84"/>
                <a:gd name="T13" fmla="*/ 62 h 88"/>
                <a:gd name="T14" fmla="*/ 26 w 84"/>
                <a:gd name="T15" fmla="*/ 54 h 88"/>
                <a:gd name="T16" fmla="*/ 26 w 84"/>
                <a:gd name="T17" fmla="*/ 48 h 88"/>
                <a:gd name="T18" fmla="*/ 24 w 84"/>
                <a:gd name="T19" fmla="*/ 46 h 88"/>
                <a:gd name="T20" fmla="*/ 18 w 84"/>
                <a:gd name="T21" fmla="*/ 42 h 88"/>
                <a:gd name="T22" fmla="*/ 10 w 84"/>
                <a:gd name="T23" fmla="*/ 48 h 88"/>
                <a:gd name="T24" fmla="*/ 10 w 84"/>
                <a:gd name="T25" fmla="*/ 44 h 88"/>
                <a:gd name="T26" fmla="*/ 10 w 84"/>
                <a:gd name="T27" fmla="*/ 36 h 88"/>
                <a:gd name="T28" fmla="*/ 8 w 84"/>
                <a:gd name="T29" fmla="*/ 32 h 88"/>
                <a:gd name="T30" fmla="*/ 4 w 84"/>
                <a:gd name="T31" fmla="*/ 24 h 88"/>
                <a:gd name="T32" fmla="*/ 2 w 84"/>
                <a:gd name="T33" fmla="*/ 14 h 88"/>
                <a:gd name="T34" fmla="*/ 0 w 84"/>
                <a:gd name="T35" fmla="*/ 6 h 88"/>
                <a:gd name="T36" fmla="*/ 6 w 84"/>
                <a:gd name="T37" fmla="*/ 8 h 88"/>
                <a:gd name="T38" fmla="*/ 16 w 84"/>
                <a:gd name="T39" fmla="*/ 6 h 88"/>
                <a:gd name="T40" fmla="*/ 22 w 84"/>
                <a:gd name="T41" fmla="*/ 4 h 88"/>
                <a:gd name="T42" fmla="*/ 24 w 84"/>
                <a:gd name="T43" fmla="*/ 0 h 88"/>
                <a:gd name="T44" fmla="*/ 30 w 84"/>
                <a:gd name="T45" fmla="*/ 2 h 88"/>
                <a:gd name="T46" fmla="*/ 32 w 84"/>
                <a:gd name="T47" fmla="*/ 4 h 88"/>
                <a:gd name="T48" fmla="*/ 36 w 84"/>
                <a:gd name="T49" fmla="*/ 4 h 88"/>
                <a:gd name="T50" fmla="*/ 38 w 84"/>
                <a:gd name="T51" fmla="*/ 2 h 88"/>
                <a:gd name="T52" fmla="*/ 42 w 84"/>
                <a:gd name="T53" fmla="*/ 0 h 88"/>
                <a:gd name="T54" fmla="*/ 50 w 84"/>
                <a:gd name="T55" fmla="*/ 0 h 88"/>
                <a:gd name="T56" fmla="*/ 58 w 84"/>
                <a:gd name="T57" fmla="*/ 2 h 88"/>
                <a:gd name="T58" fmla="*/ 64 w 84"/>
                <a:gd name="T59" fmla="*/ 0 h 88"/>
                <a:gd name="T60" fmla="*/ 72 w 84"/>
                <a:gd name="T61" fmla="*/ 0 h 88"/>
                <a:gd name="T62" fmla="*/ 76 w 84"/>
                <a:gd name="T63" fmla="*/ 4 h 88"/>
                <a:gd name="T64" fmla="*/ 78 w 84"/>
                <a:gd name="T65" fmla="*/ 12 h 88"/>
                <a:gd name="T66" fmla="*/ 82 w 84"/>
                <a:gd name="T67" fmla="*/ 32 h 88"/>
                <a:gd name="T68" fmla="*/ 80 w 84"/>
                <a:gd name="T69" fmla="*/ 46 h 88"/>
                <a:gd name="T70" fmla="*/ 76 w 84"/>
                <a:gd name="T71" fmla="*/ 68 h 88"/>
                <a:gd name="T72" fmla="*/ 84 w 84"/>
                <a:gd name="T73" fmla="*/ 88 h 88"/>
                <a:gd name="T74" fmla="*/ 42 w 84"/>
                <a:gd name="T75" fmla="*/ 86 h 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4"/>
                <a:gd name="T115" fmla="*/ 0 h 88"/>
                <a:gd name="T116" fmla="*/ 84 w 84"/>
                <a:gd name="T117" fmla="*/ 88 h 8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4" h="88">
                  <a:moveTo>
                    <a:pt x="42" y="86"/>
                  </a:moveTo>
                  <a:lnTo>
                    <a:pt x="42" y="84"/>
                  </a:lnTo>
                  <a:lnTo>
                    <a:pt x="44" y="82"/>
                  </a:lnTo>
                  <a:lnTo>
                    <a:pt x="44" y="78"/>
                  </a:lnTo>
                  <a:lnTo>
                    <a:pt x="46" y="74"/>
                  </a:lnTo>
                  <a:lnTo>
                    <a:pt x="44" y="68"/>
                  </a:lnTo>
                  <a:lnTo>
                    <a:pt x="44" y="68"/>
                  </a:lnTo>
                  <a:lnTo>
                    <a:pt x="42" y="66"/>
                  </a:lnTo>
                  <a:lnTo>
                    <a:pt x="40" y="64"/>
                  </a:lnTo>
                  <a:lnTo>
                    <a:pt x="36" y="64"/>
                  </a:lnTo>
                  <a:lnTo>
                    <a:pt x="32" y="64"/>
                  </a:lnTo>
                  <a:lnTo>
                    <a:pt x="32" y="64"/>
                  </a:lnTo>
                  <a:lnTo>
                    <a:pt x="30" y="64"/>
                  </a:lnTo>
                  <a:lnTo>
                    <a:pt x="28" y="62"/>
                  </a:lnTo>
                  <a:lnTo>
                    <a:pt x="26" y="58"/>
                  </a:lnTo>
                  <a:lnTo>
                    <a:pt x="26" y="54"/>
                  </a:lnTo>
                  <a:lnTo>
                    <a:pt x="26" y="50"/>
                  </a:lnTo>
                  <a:lnTo>
                    <a:pt x="26" y="48"/>
                  </a:lnTo>
                  <a:lnTo>
                    <a:pt x="24" y="46"/>
                  </a:lnTo>
                  <a:lnTo>
                    <a:pt x="24" y="46"/>
                  </a:lnTo>
                  <a:lnTo>
                    <a:pt x="22" y="44"/>
                  </a:lnTo>
                  <a:lnTo>
                    <a:pt x="18" y="42"/>
                  </a:lnTo>
                  <a:lnTo>
                    <a:pt x="14" y="44"/>
                  </a:lnTo>
                  <a:lnTo>
                    <a:pt x="10" y="48"/>
                  </a:lnTo>
                  <a:lnTo>
                    <a:pt x="10" y="46"/>
                  </a:lnTo>
                  <a:lnTo>
                    <a:pt x="10" y="44"/>
                  </a:lnTo>
                  <a:lnTo>
                    <a:pt x="10" y="40"/>
                  </a:lnTo>
                  <a:lnTo>
                    <a:pt x="10" y="36"/>
                  </a:lnTo>
                  <a:lnTo>
                    <a:pt x="10" y="36"/>
                  </a:lnTo>
                  <a:lnTo>
                    <a:pt x="8" y="32"/>
                  </a:lnTo>
                  <a:lnTo>
                    <a:pt x="6" y="28"/>
                  </a:lnTo>
                  <a:lnTo>
                    <a:pt x="4" y="24"/>
                  </a:lnTo>
                  <a:lnTo>
                    <a:pt x="2" y="20"/>
                  </a:lnTo>
                  <a:lnTo>
                    <a:pt x="2" y="14"/>
                  </a:lnTo>
                  <a:lnTo>
                    <a:pt x="0" y="10"/>
                  </a:lnTo>
                  <a:lnTo>
                    <a:pt x="0" y="6"/>
                  </a:lnTo>
                  <a:lnTo>
                    <a:pt x="2" y="6"/>
                  </a:lnTo>
                  <a:lnTo>
                    <a:pt x="6" y="8"/>
                  </a:lnTo>
                  <a:lnTo>
                    <a:pt x="10" y="8"/>
                  </a:lnTo>
                  <a:lnTo>
                    <a:pt x="16" y="6"/>
                  </a:lnTo>
                  <a:lnTo>
                    <a:pt x="20" y="4"/>
                  </a:lnTo>
                  <a:lnTo>
                    <a:pt x="22" y="4"/>
                  </a:lnTo>
                  <a:lnTo>
                    <a:pt x="22" y="2"/>
                  </a:lnTo>
                  <a:lnTo>
                    <a:pt x="24" y="0"/>
                  </a:lnTo>
                  <a:lnTo>
                    <a:pt x="28" y="0"/>
                  </a:lnTo>
                  <a:lnTo>
                    <a:pt x="30" y="2"/>
                  </a:lnTo>
                  <a:lnTo>
                    <a:pt x="30" y="4"/>
                  </a:lnTo>
                  <a:lnTo>
                    <a:pt x="32" y="4"/>
                  </a:lnTo>
                  <a:lnTo>
                    <a:pt x="34" y="6"/>
                  </a:lnTo>
                  <a:lnTo>
                    <a:pt x="36" y="4"/>
                  </a:lnTo>
                  <a:lnTo>
                    <a:pt x="38" y="2"/>
                  </a:lnTo>
                  <a:lnTo>
                    <a:pt x="38" y="2"/>
                  </a:lnTo>
                  <a:lnTo>
                    <a:pt x="40" y="2"/>
                  </a:lnTo>
                  <a:lnTo>
                    <a:pt x="42" y="0"/>
                  </a:lnTo>
                  <a:lnTo>
                    <a:pt x="46" y="0"/>
                  </a:lnTo>
                  <a:lnTo>
                    <a:pt x="50" y="0"/>
                  </a:lnTo>
                  <a:lnTo>
                    <a:pt x="56" y="2"/>
                  </a:lnTo>
                  <a:lnTo>
                    <a:pt x="58" y="2"/>
                  </a:lnTo>
                  <a:lnTo>
                    <a:pt x="62" y="2"/>
                  </a:lnTo>
                  <a:lnTo>
                    <a:pt x="64" y="0"/>
                  </a:lnTo>
                  <a:lnTo>
                    <a:pt x="68" y="0"/>
                  </a:lnTo>
                  <a:lnTo>
                    <a:pt x="72" y="0"/>
                  </a:lnTo>
                  <a:lnTo>
                    <a:pt x="74" y="2"/>
                  </a:lnTo>
                  <a:lnTo>
                    <a:pt x="76" y="4"/>
                  </a:lnTo>
                  <a:lnTo>
                    <a:pt x="76" y="8"/>
                  </a:lnTo>
                  <a:lnTo>
                    <a:pt x="78" y="12"/>
                  </a:lnTo>
                  <a:lnTo>
                    <a:pt x="80" y="20"/>
                  </a:lnTo>
                  <a:lnTo>
                    <a:pt x="82" y="32"/>
                  </a:lnTo>
                  <a:lnTo>
                    <a:pt x="80" y="42"/>
                  </a:lnTo>
                  <a:lnTo>
                    <a:pt x="80" y="46"/>
                  </a:lnTo>
                  <a:lnTo>
                    <a:pt x="78" y="56"/>
                  </a:lnTo>
                  <a:lnTo>
                    <a:pt x="76" y="68"/>
                  </a:lnTo>
                  <a:lnTo>
                    <a:pt x="78" y="76"/>
                  </a:lnTo>
                  <a:lnTo>
                    <a:pt x="84" y="88"/>
                  </a:lnTo>
                  <a:lnTo>
                    <a:pt x="66" y="82"/>
                  </a:lnTo>
                  <a:lnTo>
                    <a:pt x="42" y="8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10" name="Freeform 270">
              <a:extLst>
                <a:ext uri="{FF2B5EF4-FFF2-40B4-BE49-F238E27FC236}">
                  <a16:creationId xmlns:a16="http://schemas.microsoft.com/office/drawing/2014/main" id="{35B6DAF0-2CDB-4A34-843E-B43E7B75A6AF}"/>
                </a:ext>
              </a:extLst>
            </p:cNvPr>
            <p:cNvSpPr>
              <a:spLocks noChangeArrowheads="1"/>
            </p:cNvSpPr>
            <p:nvPr/>
          </p:nvSpPr>
          <p:spPr bwMode="auto">
            <a:xfrm>
              <a:off x="156" y="1554"/>
              <a:ext cx="74" cy="38"/>
            </a:xfrm>
            <a:custGeom>
              <a:avLst/>
              <a:gdLst>
                <a:gd name="T0" fmla="*/ 28 w 74"/>
                <a:gd name="T1" fmla="*/ 8 h 38"/>
                <a:gd name="T2" fmla="*/ 28 w 74"/>
                <a:gd name="T3" fmla="*/ 8 h 38"/>
                <a:gd name="T4" fmla="*/ 24 w 74"/>
                <a:gd name="T5" fmla="*/ 8 h 38"/>
                <a:gd name="T6" fmla="*/ 20 w 74"/>
                <a:gd name="T7" fmla="*/ 8 h 38"/>
                <a:gd name="T8" fmla="*/ 16 w 74"/>
                <a:gd name="T9" fmla="*/ 10 h 38"/>
                <a:gd name="T10" fmla="*/ 12 w 74"/>
                <a:gd name="T11" fmla="*/ 12 h 38"/>
                <a:gd name="T12" fmla="*/ 8 w 74"/>
                <a:gd name="T13" fmla="*/ 16 h 38"/>
                <a:gd name="T14" fmla="*/ 4 w 74"/>
                <a:gd name="T15" fmla="*/ 22 h 38"/>
                <a:gd name="T16" fmla="*/ 0 w 74"/>
                <a:gd name="T17" fmla="*/ 38 h 38"/>
                <a:gd name="T18" fmla="*/ 0 w 74"/>
                <a:gd name="T19" fmla="*/ 38 h 38"/>
                <a:gd name="T20" fmla="*/ 2 w 74"/>
                <a:gd name="T21" fmla="*/ 38 h 38"/>
                <a:gd name="T22" fmla="*/ 6 w 74"/>
                <a:gd name="T23" fmla="*/ 36 h 38"/>
                <a:gd name="T24" fmla="*/ 10 w 74"/>
                <a:gd name="T25" fmla="*/ 36 h 38"/>
                <a:gd name="T26" fmla="*/ 16 w 74"/>
                <a:gd name="T27" fmla="*/ 38 h 38"/>
                <a:gd name="T28" fmla="*/ 16 w 74"/>
                <a:gd name="T29" fmla="*/ 38 h 38"/>
                <a:gd name="T30" fmla="*/ 18 w 74"/>
                <a:gd name="T31" fmla="*/ 38 h 38"/>
                <a:gd name="T32" fmla="*/ 22 w 74"/>
                <a:gd name="T33" fmla="*/ 38 h 38"/>
                <a:gd name="T34" fmla="*/ 28 w 74"/>
                <a:gd name="T35" fmla="*/ 36 h 38"/>
                <a:gd name="T36" fmla="*/ 28 w 74"/>
                <a:gd name="T37" fmla="*/ 36 h 38"/>
                <a:gd name="T38" fmla="*/ 30 w 74"/>
                <a:gd name="T39" fmla="*/ 36 h 38"/>
                <a:gd name="T40" fmla="*/ 32 w 74"/>
                <a:gd name="T41" fmla="*/ 36 h 38"/>
                <a:gd name="T42" fmla="*/ 36 w 74"/>
                <a:gd name="T43" fmla="*/ 36 h 38"/>
                <a:gd name="T44" fmla="*/ 36 w 74"/>
                <a:gd name="T45" fmla="*/ 36 h 38"/>
                <a:gd name="T46" fmla="*/ 36 w 74"/>
                <a:gd name="T47" fmla="*/ 34 h 38"/>
                <a:gd name="T48" fmla="*/ 36 w 74"/>
                <a:gd name="T49" fmla="*/ 32 h 38"/>
                <a:gd name="T50" fmla="*/ 38 w 74"/>
                <a:gd name="T51" fmla="*/ 30 h 38"/>
                <a:gd name="T52" fmla="*/ 40 w 74"/>
                <a:gd name="T53" fmla="*/ 28 h 38"/>
                <a:gd name="T54" fmla="*/ 40 w 74"/>
                <a:gd name="T55" fmla="*/ 26 h 38"/>
                <a:gd name="T56" fmla="*/ 42 w 74"/>
                <a:gd name="T57" fmla="*/ 24 h 38"/>
                <a:gd name="T58" fmla="*/ 44 w 74"/>
                <a:gd name="T59" fmla="*/ 22 h 38"/>
                <a:gd name="T60" fmla="*/ 46 w 74"/>
                <a:gd name="T61" fmla="*/ 22 h 38"/>
                <a:gd name="T62" fmla="*/ 50 w 74"/>
                <a:gd name="T63" fmla="*/ 20 h 38"/>
                <a:gd name="T64" fmla="*/ 60 w 74"/>
                <a:gd name="T65" fmla="*/ 20 h 38"/>
                <a:gd name="T66" fmla="*/ 62 w 74"/>
                <a:gd name="T67" fmla="*/ 20 h 38"/>
                <a:gd name="T68" fmla="*/ 64 w 74"/>
                <a:gd name="T69" fmla="*/ 22 h 38"/>
                <a:gd name="T70" fmla="*/ 68 w 74"/>
                <a:gd name="T71" fmla="*/ 22 h 38"/>
                <a:gd name="T72" fmla="*/ 70 w 74"/>
                <a:gd name="T73" fmla="*/ 22 h 38"/>
                <a:gd name="T74" fmla="*/ 72 w 74"/>
                <a:gd name="T75" fmla="*/ 22 h 38"/>
                <a:gd name="T76" fmla="*/ 74 w 74"/>
                <a:gd name="T77" fmla="*/ 20 h 38"/>
                <a:gd name="T78" fmla="*/ 74 w 74"/>
                <a:gd name="T79" fmla="*/ 20 h 38"/>
                <a:gd name="T80" fmla="*/ 74 w 74"/>
                <a:gd name="T81" fmla="*/ 18 h 38"/>
                <a:gd name="T82" fmla="*/ 72 w 74"/>
                <a:gd name="T83" fmla="*/ 16 h 38"/>
                <a:gd name="T84" fmla="*/ 70 w 74"/>
                <a:gd name="T85" fmla="*/ 16 h 38"/>
                <a:gd name="T86" fmla="*/ 66 w 74"/>
                <a:gd name="T87" fmla="*/ 14 h 38"/>
                <a:gd name="T88" fmla="*/ 64 w 74"/>
                <a:gd name="T89" fmla="*/ 12 h 38"/>
                <a:gd name="T90" fmla="*/ 62 w 74"/>
                <a:gd name="T91" fmla="*/ 8 h 38"/>
                <a:gd name="T92" fmla="*/ 60 w 74"/>
                <a:gd name="T93" fmla="*/ 4 h 38"/>
                <a:gd name="T94" fmla="*/ 60 w 74"/>
                <a:gd name="T95" fmla="*/ 2 h 38"/>
                <a:gd name="T96" fmla="*/ 58 w 74"/>
                <a:gd name="T97" fmla="*/ 0 h 38"/>
                <a:gd name="T98" fmla="*/ 58 w 74"/>
                <a:gd name="T99" fmla="*/ 0 h 38"/>
                <a:gd name="T100" fmla="*/ 56 w 74"/>
                <a:gd name="T101" fmla="*/ 0 h 38"/>
                <a:gd name="T102" fmla="*/ 54 w 74"/>
                <a:gd name="T103" fmla="*/ 2 h 38"/>
                <a:gd name="T104" fmla="*/ 50 w 74"/>
                <a:gd name="T105" fmla="*/ 2 h 38"/>
                <a:gd name="T106" fmla="*/ 46 w 74"/>
                <a:gd name="T107" fmla="*/ 4 h 38"/>
                <a:gd name="T108" fmla="*/ 40 w 74"/>
                <a:gd name="T109" fmla="*/ 6 h 38"/>
                <a:gd name="T110" fmla="*/ 36 w 74"/>
                <a:gd name="T111" fmla="*/ 8 h 38"/>
                <a:gd name="T112" fmla="*/ 28 w 74"/>
                <a:gd name="T113" fmla="*/ 8 h 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4"/>
                <a:gd name="T172" fmla="*/ 0 h 38"/>
                <a:gd name="T173" fmla="*/ 74 w 74"/>
                <a:gd name="T174" fmla="*/ 38 h 3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4" h="38">
                  <a:moveTo>
                    <a:pt x="28" y="8"/>
                  </a:moveTo>
                  <a:lnTo>
                    <a:pt x="28" y="8"/>
                  </a:lnTo>
                  <a:lnTo>
                    <a:pt x="24" y="8"/>
                  </a:lnTo>
                  <a:lnTo>
                    <a:pt x="20" y="8"/>
                  </a:lnTo>
                  <a:lnTo>
                    <a:pt x="16" y="10"/>
                  </a:lnTo>
                  <a:lnTo>
                    <a:pt x="12" y="12"/>
                  </a:lnTo>
                  <a:lnTo>
                    <a:pt x="8" y="16"/>
                  </a:lnTo>
                  <a:lnTo>
                    <a:pt x="4" y="22"/>
                  </a:lnTo>
                  <a:lnTo>
                    <a:pt x="0" y="38"/>
                  </a:lnTo>
                  <a:lnTo>
                    <a:pt x="0" y="38"/>
                  </a:lnTo>
                  <a:lnTo>
                    <a:pt x="2" y="38"/>
                  </a:lnTo>
                  <a:lnTo>
                    <a:pt x="6" y="36"/>
                  </a:lnTo>
                  <a:lnTo>
                    <a:pt x="10" y="36"/>
                  </a:lnTo>
                  <a:lnTo>
                    <a:pt x="16" y="38"/>
                  </a:lnTo>
                  <a:lnTo>
                    <a:pt x="16" y="38"/>
                  </a:lnTo>
                  <a:lnTo>
                    <a:pt x="18" y="38"/>
                  </a:lnTo>
                  <a:lnTo>
                    <a:pt x="22" y="38"/>
                  </a:lnTo>
                  <a:lnTo>
                    <a:pt x="28" y="36"/>
                  </a:lnTo>
                  <a:lnTo>
                    <a:pt x="28" y="36"/>
                  </a:lnTo>
                  <a:lnTo>
                    <a:pt x="30" y="36"/>
                  </a:lnTo>
                  <a:lnTo>
                    <a:pt x="32" y="36"/>
                  </a:lnTo>
                  <a:lnTo>
                    <a:pt x="36" y="36"/>
                  </a:lnTo>
                  <a:lnTo>
                    <a:pt x="36" y="36"/>
                  </a:lnTo>
                  <a:lnTo>
                    <a:pt x="36" y="34"/>
                  </a:lnTo>
                  <a:lnTo>
                    <a:pt x="36" y="32"/>
                  </a:lnTo>
                  <a:lnTo>
                    <a:pt x="38" y="30"/>
                  </a:lnTo>
                  <a:lnTo>
                    <a:pt x="40" y="28"/>
                  </a:lnTo>
                  <a:lnTo>
                    <a:pt x="40" y="26"/>
                  </a:lnTo>
                  <a:lnTo>
                    <a:pt x="42" y="24"/>
                  </a:lnTo>
                  <a:lnTo>
                    <a:pt x="44" y="22"/>
                  </a:lnTo>
                  <a:lnTo>
                    <a:pt x="46" y="22"/>
                  </a:lnTo>
                  <a:lnTo>
                    <a:pt x="50" y="20"/>
                  </a:lnTo>
                  <a:lnTo>
                    <a:pt x="60" y="20"/>
                  </a:lnTo>
                  <a:lnTo>
                    <a:pt x="62" y="20"/>
                  </a:lnTo>
                  <a:lnTo>
                    <a:pt x="64" y="22"/>
                  </a:lnTo>
                  <a:lnTo>
                    <a:pt x="68" y="22"/>
                  </a:lnTo>
                  <a:lnTo>
                    <a:pt x="70" y="22"/>
                  </a:lnTo>
                  <a:lnTo>
                    <a:pt x="72" y="22"/>
                  </a:lnTo>
                  <a:lnTo>
                    <a:pt x="74" y="20"/>
                  </a:lnTo>
                  <a:lnTo>
                    <a:pt x="74" y="20"/>
                  </a:lnTo>
                  <a:lnTo>
                    <a:pt x="74" y="18"/>
                  </a:lnTo>
                  <a:lnTo>
                    <a:pt x="72" y="16"/>
                  </a:lnTo>
                  <a:lnTo>
                    <a:pt x="70" y="16"/>
                  </a:lnTo>
                  <a:lnTo>
                    <a:pt x="66" y="14"/>
                  </a:lnTo>
                  <a:lnTo>
                    <a:pt x="64" y="12"/>
                  </a:lnTo>
                  <a:lnTo>
                    <a:pt x="62" y="8"/>
                  </a:lnTo>
                  <a:lnTo>
                    <a:pt x="60" y="4"/>
                  </a:lnTo>
                  <a:lnTo>
                    <a:pt x="60" y="2"/>
                  </a:lnTo>
                  <a:lnTo>
                    <a:pt x="58" y="0"/>
                  </a:lnTo>
                  <a:lnTo>
                    <a:pt x="58" y="0"/>
                  </a:lnTo>
                  <a:lnTo>
                    <a:pt x="56" y="0"/>
                  </a:lnTo>
                  <a:lnTo>
                    <a:pt x="54" y="2"/>
                  </a:lnTo>
                  <a:lnTo>
                    <a:pt x="50" y="2"/>
                  </a:lnTo>
                  <a:lnTo>
                    <a:pt x="46" y="4"/>
                  </a:lnTo>
                  <a:lnTo>
                    <a:pt x="40" y="6"/>
                  </a:lnTo>
                  <a:lnTo>
                    <a:pt x="36" y="8"/>
                  </a:lnTo>
                  <a:lnTo>
                    <a:pt x="28" y="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11" name="Freeform 271">
              <a:extLst>
                <a:ext uri="{FF2B5EF4-FFF2-40B4-BE49-F238E27FC236}">
                  <a16:creationId xmlns:a16="http://schemas.microsoft.com/office/drawing/2014/main" id="{DDBE8D06-6B89-425C-92A7-B6BFC63A17E6}"/>
                </a:ext>
              </a:extLst>
            </p:cNvPr>
            <p:cNvSpPr>
              <a:spLocks noChangeArrowheads="1"/>
            </p:cNvSpPr>
            <p:nvPr/>
          </p:nvSpPr>
          <p:spPr bwMode="auto">
            <a:xfrm>
              <a:off x="192" y="1574"/>
              <a:ext cx="32" cy="106"/>
            </a:xfrm>
            <a:custGeom>
              <a:avLst/>
              <a:gdLst>
                <a:gd name="T0" fmla="*/ 14 w 32"/>
                <a:gd name="T1" fmla="*/ 0 h 106"/>
                <a:gd name="T2" fmla="*/ 14 w 32"/>
                <a:gd name="T3" fmla="*/ 0 h 106"/>
                <a:gd name="T4" fmla="*/ 12 w 32"/>
                <a:gd name="T5" fmla="*/ 0 h 106"/>
                <a:gd name="T6" fmla="*/ 8 w 32"/>
                <a:gd name="T7" fmla="*/ 2 h 106"/>
                <a:gd name="T8" fmla="*/ 6 w 32"/>
                <a:gd name="T9" fmla="*/ 4 h 106"/>
                <a:gd name="T10" fmla="*/ 4 w 32"/>
                <a:gd name="T11" fmla="*/ 6 h 106"/>
                <a:gd name="T12" fmla="*/ 4 w 32"/>
                <a:gd name="T13" fmla="*/ 8 h 106"/>
                <a:gd name="T14" fmla="*/ 4 w 32"/>
                <a:gd name="T15" fmla="*/ 10 h 106"/>
                <a:gd name="T16" fmla="*/ 2 w 32"/>
                <a:gd name="T17" fmla="*/ 12 h 106"/>
                <a:gd name="T18" fmla="*/ 0 w 32"/>
                <a:gd name="T19" fmla="*/ 12 h 106"/>
                <a:gd name="T20" fmla="*/ 0 w 32"/>
                <a:gd name="T21" fmla="*/ 14 h 106"/>
                <a:gd name="T22" fmla="*/ 2 w 32"/>
                <a:gd name="T23" fmla="*/ 18 h 106"/>
                <a:gd name="T24" fmla="*/ 2 w 32"/>
                <a:gd name="T25" fmla="*/ 24 h 106"/>
                <a:gd name="T26" fmla="*/ 4 w 32"/>
                <a:gd name="T27" fmla="*/ 28 h 106"/>
                <a:gd name="T28" fmla="*/ 6 w 32"/>
                <a:gd name="T29" fmla="*/ 32 h 106"/>
                <a:gd name="T30" fmla="*/ 6 w 32"/>
                <a:gd name="T31" fmla="*/ 36 h 106"/>
                <a:gd name="T32" fmla="*/ 6 w 32"/>
                <a:gd name="T33" fmla="*/ 40 h 106"/>
                <a:gd name="T34" fmla="*/ 6 w 32"/>
                <a:gd name="T35" fmla="*/ 44 h 106"/>
                <a:gd name="T36" fmla="*/ 8 w 32"/>
                <a:gd name="T37" fmla="*/ 50 h 106"/>
                <a:gd name="T38" fmla="*/ 6 w 32"/>
                <a:gd name="T39" fmla="*/ 58 h 106"/>
                <a:gd name="T40" fmla="*/ 6 w 32"/>
                <a:gd name="T41" fmla="*/ 58 h 106"/>
                <a:gd name="T42" fmla="*/ 6 w 32"/>
                <a:gd name="T43" fmla="*/ 62 h 106"/>
                <a:gd name="T44" fmla="*/ 4 w 32"/>
                <a:gd name="T45" fmla="*/ 68 h 106"/>
                <a:gd name="T46" fmla="*/ 4 w 32"/>
                <a:gd name="T47" fmla="*/ 74 h 106"/>
                <a:gd name="T48" fmla="*/ 2 w 32"/>
                <a:gd name="T49" fmla="*/ 80 h 106"/>
                <a:gd name="T50" fmla="*/ 2 w 32"/>
                <a:gd name="T51" fmla="*/ 88 h 106"/>
                <a:gd name="T52" fmla="*/ 10 w 32"/>
                <a:gd name="T53" fmla="*/ 104 h 106"/>
                <a:gd name="T54" fmla="*/ 28 w 32"/>
                <a:gd name="T55" fmla="*/ 106 h 106"/>
                <a:gd name="T56" fmla="*/ 28 w 32"/>
                <a:gd name="T57" fmla="*/ 102 h 106"/>
                <a:gd name="T58" fmla="*/ 30 w 32"/>
                <a:gd name="T59" fmla="*/ 88 h 106"/>
                <a:gd name="T60" fmla="*/ 32 w 32"/>
                <a:gd name="T61" fmla="*/ 74 h 106"/>
                <a:gd name="T62" fmla="*/ 32 w 32"/>
                <a:gd name="T63" fmla="*/ 62 h 106"/>
                <a:gd name="T64" fmla="*/ 32 w 32"/>
                <a:gd name="T65" fmla="*/ 50 h 106"/>
                <a:gd name="T66" fmla="*/ 30 w 32"/>
                <a:gd name="T67" fmla="*/ 40 h 106"/>
                <a:gd name="T68" fmla="*/ 30 w 32"/>
                <a:gd name="T69" fmla="*/ 36 h 106"/>
                <a:gd name="T70" fmla="*/ 24 w 32"/>
                <a:gd name="T71" fmla="*/ 8 h 106"/>
                <a:gd name="T72" fmla="*/ 20 w 32"/>
                <a:gd name="T73" fmla="*/ 2 h 106"/>
                <a:gd name="T74" fmla="*/ 14 w 32"/>
                <a:gd name="T75" fmla="*/ 0 h 10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2"/>
                <a:gd name="T115" fmla="*/ 0 h 106"/>
                <a:gd name="T116" fmla="*/ 32 w 32"/>
                <a:gd name="T117" fmla="*/ 106 h 10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2" h="106">
                  <a:moveTo>
                    <a:pt x="14" y="0"/>
                  </a:moveTo>
                  <a:lnTo>
                    <a:pt x="14" y="0"/>
                  </a:lnTo>
                  <a:lnTo>
                    <a:pt x="12" y="0"/>
                  </a:lnTo>
                  <a:lnTo>
                    <a:pt x="8" y="2"/>
                  </a:lnTo>
                  <a:lnTo>
                    <a:pt x="6" y="4"/>
                  </a:lnTo>
                  <a:lnTo>
                    <a:pt x="4" y="6"/>
                  </a:lnTo>
                  <a:lnTo>
                    <a:pt x="4" y="8"/>
                  </a:lnTo>
                  <a:lnTo>
                    <a:pt x="4" y="10"/>
                  </a:lnTo>
                  <a:lnTo>
                    <a:pt x="2" y="12"/>
                  </a:lnTo>
                  <a:lnTo>
                    <a:pt x="0" y="12"/>
                  </a:lnTo>
                  <a:lnTo>
                    <a:pt x="0" y="14"/>
                  </a:lnTo>
                  <a:lnTo>
                    <a:pt x="2" y="18"/>
                  </a:lnTo>
                  <a:lnTo>
                    <a:pt x="2" y="24"/>
                  </a:lnTo>
                  <a:lnTo>
                    <a:pt x="4" y="28"/>
                  </a:lnTo>
                  <a:lnTo>
                    <a:pt x="6" y="32"/>
                  </a:lnTo>
                  <a:lnTo>
                    <a:pt x="6" y="36"/>
                  </a:lnTo>
                  <a:lnTo>
                    <a:pt x="6" y="40"/>
                  </a:lnTo>
                  <a:lnTo>
                    <a:pt x="6" y="44"/>
                  </a:lnTo>
                  <a:lnTo>
                    <a:pt x="8" y="50"/>
                  </a:lnTo>
                  <a:lnTo>
                    <a:pt x="6" y="58"/>
                  </a:lnTo>
                  <a:lnTo>
                    <a:pt x="6" y="58"/>
                  </a:lnTo>
                  <a:lnTo>
                    <a:pt x="6" y="62"/>
                  </a:lnTo>
                  <a:lnTo>
                    <a:pt x="4" y="68"/>
                  </a:lnTo>
                  <a:lnTo>
                    <a:pt x="4" y="74"/>
                  </a:lnTo>
                  <a:lnTo>
                    <a:pt x="2" y="80"/>
                  </a:lnTo>
                  <a:lnTo>
                    <a:pt x="2" y="88"/>
                  </a:lnTo>
                  <a:lnTo>
                    <a:pt x="10" y="104"/>
                  </a:lnTo>
                  <a:lnTo>
                    <a:pt x="28" y="106"/>
                  </a:lnTo>
                  <a:lnTo>
                    <a:pt x="28" y="102"/>
                  </a:lnTo>
                  <a:lnTo>
                    <a:pt x="30" y="88"/>
                  </a:lnTo>
                  <a:lnTo>
                    <a:pt x="32" y="74"/>
                  </a:lnTo>
                  <a:lnTo>
                    <a:pt x="32" y="62"/>
                  </a:lnTo>
                  <a:lnTo>
                    <a:pt x="32" y="50"/>
                  </a:lnTo>
                  <a:lnTo>
                    <a:pt x="30" y="40"/>
                  </a:lnTo>
                  <a:lnTo>
                    <a:pt x="30" y="36"/>
                  </a:lnTo>
                  <a:lnTo>
                    <a:pt x="24" y="8"/>
                  </a:lnTo>
                  <a:lnTo>
                    <a:pt x="20" y="2"/>
                  </a:lnTo>
                  <a:lnTo>
                    <a:pt x="14"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12" name="Freeform 272">
              <a:extLst>
                <a:ext uri="{FF2B5EF4-FFF2-40B4-BE49-F238E27FC236}">
                  <a16:creationId xmlns:a16="http://schemas.microsoft.com/office/drawing/2014/main" id="{42C3AA20-C69B-44BB-AE4D-E796130548FD}"/>
                </a:ext>
              </a:extLst>
            </p:cNvPr>
            <p:cNvSpPr>
              <a:spLocks noChangeArrowheads="1"/>
            </p:cNvSpPr>
            <p:nvPr/>
          </p:nvSpPr>
          <p:spPr bwMode="auto">
            <a:xfrm>
              <a:off x="212" y="1574"/>
              <a:ext cx="26" cy="106"/>
            </a:xfrm>
            <a:custGeom>
              <a:avLst/>
              <a:gdLst>
                <a:gd name="T0" fmla="*/ 0 w 26"/>
                <a:gd name="T1" fmla="*/ 2 h 106"/>
                <a:gd name="T2" fmla="*/ 0 w 26"/>
                <a:gd name="T3" fmla="*/ 2 h 106"/>
                <a:gd name="T4" fmla="*/ 4 w 26"/>
                <a:gd name="T5" fmla="*/ 0 h 106"/>
                <a:gd name="T6" fmla="*/ 8 w 26"/>
                <a:gd name="T7" fmla="*/ 2 h 106"/>
                <a:gd name="T8" fmla="*/ 14 w 26"/>
                <a:gd name="T9" fmla="*/ 2 h 106"/>
                <a:gd name="T10" fmla="*/ 14 w 26"/>
                <a:gd name="T11" fmla="*/ 4 h 106"/>
                <a:gd name="T12" fmla="*/ 14 w 26"/>
                <a:gd name="T13" fmla="*/ 6 h 106"/>
                <a:gd name="T14" fmla="*/ 14 w 26"/>
                <a:gd name="T15" fmla="*/ 8 h 106"/>
                <a:gd name="T16" fmla="*/ 14 w 26"/>
                <a:gd name="T17" fmla="*/ 10 h 106"/>
                <a:gd name="T18" fmla="*/ 16 w 26"/>
                <a:gd name="T19" fmla="*/ 12 h 106"/>
                <a:gd name="T20" fmla="*/ 18 w 26"/>
                <a:gd name="T21" fmla="*/ 14 h 106"/>
                <a:gd name="T22" fmla="*/ 18 w 26"/>
                <a:gd name="T23" fmla="*/ 14 h 106"/>
                <a:gd name="T24" fmla="*/ 20 w 26"/>
                <a:gd name="T25" fmla="*/ 18 h 106"/>
                <a:gd name="T26" fmla="*/ 24 w 26"/>
                <a:gd name="T27" fmla="*/ 22 h 106"/>
                <a:gd name="T28" fmla="*/ 24 w 26"/>
                <a:gd name="T29" fmla="*/ 28 h 106"/>
                <a:gd name="T30" fmla="*/ 26 w 26"/>
                <a:gd name="T31" fmla="*/ 36 h 106"/>
                <a:gd name="T32" fmla="*/ 26 w 26"/>
                <a:gd name="T33" fmla="*/ 42 h 106"/>
                <a:gd name="T34" fmla="*/ 26 w 26"/>
                <a:gd name="T35" fmla="*/ 56 h 106"/>
                <a:gd name="T36" fmla="*/ 26 w 26"/>
                <a:gd name="T37" fmla="*/ 74 h 106"/>
                <a:gd name="T38" fmla="*/ 26 w 26"/>
                <a:gd name="T39" fmla="*/ 90 h 106"/>
                <a:gd name="T40" fmla="*/ 26 w 26"/>
                <a:gd name="T41" fmla="*/ 96 h 106"/>
                <a:gd name="T42" fmla="*/ 24 w 26"/>
                <a:gd name="T43" fmla="*/ 96 h 106"/>
                <a:gd name="T44" fmla="*/ 20 w 26"/>
                <a:gd name="T45" fmla="*/ 98 h 106"/>
                <a:gd name="T46" fmla="*/ 18 w 26"/>
                <a:gd name="T47" fmla="*/ 100 h 106"/>
                <a:gd name="T48" fmla="*/ 14 w 26"/>
                <a:gd name="T49" fmla="*/ 102 h 106"/>
                <a:gd name="T50" fmla="*/ 8 w 26"/>
                <a:gd name="T51" fmla="*/ 106 h 106"/>
                <a:gd name="T52" fmla="*/ 8 w 26"/>
                <a:gd name="T53" fmla="*/ 102 h 106"/>
                <a:gd name="T54" fmla="*/ 10 w 26"/>
                <a:gd name="T55" fmla="*/ 88 h 106"/>
                <a:gd name="T56" fmla="*/ 12 w 26"/>
                <a:gd name="T57" fmla="*/ 74 h 106"/>
                <a:gd name="T58" fmla="*/ 12 w 26"/>
                <a:gd name="T59" fmla="*/ 60 h 106"/>
                <a:gd name="T60" fmla="*/ 10 w 26"/>
                <a:gd name="T61" fmla="*/ 48 h 106"/>
                <a:gd name="T62" fmla="*/ 10 w 26"/>
                <a:gd name="T63" fmla="*/ 40 h 106"/>
                <a:gd name="T64" fmla="*/ 10 w 26"/>
                <a:gd name="T65" fmla="*/ 34 h 106"/>
                <a:gd name="T66" fmla="*/ 8 w 26"/>
                <a:gd name="T67" fmla="*/ 28 h 106"/>
                <a:gd name="T68" fmla="*/ 6 w 26"/>
                <a:gd name="T69" fmla="*/ 10 h 106"/>
                <a:gd name="T70" fmla="*/ 4 w 26"/>
                <a:gd name="T71" fmla="*/ 10 h 106"/>
                <a:gd name="T72" fmla="*/ 4 w 26"/>
                <a:gd name="T73" fmla="*/ 8 h 106"/>
                <a:gd name="T74" fmla="*/ 2 w 26"/>
                <a:gd name="T75" fmla="*/ 4 h 106"/>
                <a:gd name="T76" fmla="*/ 2 w 26"/>
                <a:gd name="T77" fmla="*/ 2 h 106"/>
                <a:gd name="T78" fmla="*/ 0 w 26"/>
                <a:gd name="T79" fmla="*/ 2 h 10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6"/>
                <a:gd name="T121" fmla="*/ 0 h 106"/>
                <a:gd name="T122" fmla="*/ 26 w 26"/>
                <a:gd name="T123" fmla="*/ 106 h 10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6" h="106">
                  <a:moveTo>
                    <a:pt x="0" y="2"/>
                  </a:moveTo>
                  <a:lnTo>
                    <a:pt x="0" y="2"/>
                  </a:lnTo>
                  <a:lnTo>
                    <a:pt x="4" y="0"/>
                  </a:lnTo>
                  <a:lnTo>
                    <a:pt x="8" y="2"/>
                  </a:lnTo>
                  <a:lnTo>
                    <a:pt x="14" y="2"/>
                  </a:lnTo>
                  <a:lnTo>
                    <a:pt x="14" y="4"/>
                  </a:lnTo>
                  <a:lnTo>
                    <a:pt x="14" y="6"/>
                  </a:lnTo>
                  <a:lnTo>
                    <a:pt x="14" y="8"/>
                  </a:lnTo>
                  <a:lnTo>
                    <a:pt x="14" y="10"/>
                  </a:lnTo>
                  <a:lnTo>
                    <a:pt x="16" y="12"/>
                  </a:lnTo>
                  <a:lnTo>
                    <a:pt x="18" y="14"/>
                  </a:lnTo>
                  <a:lnTo>
                    <a:pt x="18" y="14"/>
                  </a:lnTo>
                  <a:lnTo>
                    <a:pt x="20" y="18"/>
                  </a:lnTo>
                  <a:lnTo>
                    <a:pt x="24" y="22"/>
                  </a:lnTo>
                  <a:lnTo>
                    <a:pt x="24" y="28"/>
                  </a:lnTo>
                  <a:lnTo>
                    <a:pt x="26" y="36"/>
                  </a:lnTo>
                  <a:lnTo>
                    <a:pt x="26" y="42"/>
                  </a:lnTo>
                  <a:lnTo>
                    <a:pt x="26" y="56"/>
                  </a:lnTo>
                  <a:lnTo>
                    <a:pt x="26" y="74"/>
                  </a:lnTo>
                  <a:lnTo>
                    <a:pt x="26" y="90"/>
                  </a:lnTo>
                  <a:lnTo>
                    <a:pt x="26" y="96"/>
                  </a:lnTo>
                  <a:lnTo>
                    <a:pt x="24" y="96"/>
                  </a:lnTo>
                  <a:lnTo>
                    <a:pt x="20" y="98"/>
                  </a:lnTo>
                  <a:lnTo>
                    <a:pt x="18" y="100"/>
                  </a:lnTo>
                  <a:lnTo>
                    <a:pt x="14" y="102"/>
                  </a:lnTo>
                  <a:lnTo>
                    <a:pt x="8" y="106"/>
                  </a:lnTo>
                  <a:lnTo>
                    <a:pt x="8" y="102"/>
                  </a:lnTo>
                  <a:lnTo>
                    <a:pt x="10" y="88"/>
                  </a:lnTo>
                  <a:lnTo>
                    <a:pt x="12" y="74"/>
                  </a:lnTo>
                  <a:lnTo>
                    <a:pt x="12" y="60"/>
                  </a:lnTo>
                  <a:lnTo>
                    <a:pt x="10" y="48"/>
                  </a:lnTo>
                  <a:lnTo>
                    <a:pt x="10" y="40"/>
                  </a:lnTo>
                  <a:lnTo>
                    <a:pt x="10" y="34"/>
                  </a:lnTo>
                  <a:lnTo>
                    <a:pt x="8" y="28"/>
                  </a:lnTo>
                  <a:lnTo>
                    <a:pt x="6" y="10"/>
                  </a:lnTo>
                  <a:lnTo>
                    <a:pt x="4" y="10"/>
                  </a:lnTo>
                  <a:lnTo>
                    <a:pt x="4" y="8"/>
                  </a:lnTo>
                  <a:lnTo>
                    <a:pt x="2" y="4"/>
                  </a:lnTo>
                  <a:lnTo>
                    <a:pt x="2" y="2"/>
                  </a:lnTo>
                  <a:lnTo>
                    <a:pt x="0"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13" name="Freeform 273">
              <a:extLst>
                <a:ext uri="{FF2B5EF4-FFF2-40B4-BE49-F238E27FC236}">
                  <a16:creationId xmlns:a16="http://schemas.microsoft.com/office/drawing/2014/main" id="{DAD67E0D-1403-4312-AC12-5C2EFC49797A}"/>
                </a:ext>
              </a:extLst>
            </p:cNvPr>
            <p:cNvSpPr>
              <a:spLocks noChangeArrowheads="1"/>
            </p:cNvSpPr>
            <p:nvPr/>
          </p:nvSpPr>
          <p:spPr bwMode="auto">
            <a:xfrm>
              <a:off x="224" y="1568"/>
              <a:ext cx="42" cy="102"/>
            </a:xfrm>
            <a:custGeom>
              <a:avLst/>
              <a:gdLst>
                <a:gd name="T0" fmla="*/ 14 w 42"/>
                <a:gd name="T1" fmla="*/ 102 h 102"/>
                <a:gd name="T2" fmla="*/ 14 w 42"/>
                <a:gd name="T3" fmla="*/ 96 h 102"/>
                <a:gd name="T4" fmla="*/ 14 w 42"/>
                <a:gd name="T5" fmla="*/ 82 h 102"/>
                <a:gd name="T6" fmla="*/ 14 w 42"/>
                <a:gd name="T7" fmla="*/ 64 h 102"/>
                <a:gd name="T8" fmla="*/ 14 w 42"/>
                <a:gd name="T9" fmla="*/ 46 h 102"/>
                <a:gd name="T10" fmla="*/ 14 w 42"/>
                <a:gd name="T11" fmla="*/ 36 h 102"/>
                <a:gd name="T12" fmla="*/ 12 w 42"/>
                <a:gd name="T13" fmla="*/ 30 h 102"/>
                <a:gd name="T14" fmla="*/ 8 w 42"/>
                <a:gd name="T15" fmla="*/ 24 h 102"/>
                <a:gd name="T16" fmla="*/ 6 w 42"/>
                <a:gd name="T17" fmla="*/ 20 h 102"/>
                <a:gd name="T18" fmla="*/ 2 w 42"/>
                <a:gd name="T19" fmla="*/ 18 h 102"/>
                <a:gd name="T20" fmla="*/ 0 w 42"/>
                <a:gd name="T21" fmla="*/ 12 h 102"/>
                <a:gd name="T22" fmla="*/ 2 w 42"/>
                <a:gd name="T23" fmla="*/ 8 h 102"/>
                <a:gd name="T24" fmla="*/ 14 w 42"/>
                <a:gd name="T25" fmla="*/ 8 h 102"/>
                <a:gd name="T26" fmla="*/ 16 w 42"/>
                <a:gd name="T27" fmla="*/ 0 h 102"/>
                <a:gd name="T28" fmla="*/ 28 w 42"/>
                <a:gd name="T29" fmla="*/ 10 h 102"/>
                <a:gd name="T30" fmla="*/ 30 w 42"/>
                <a:gd name="T31" fmla="*/ 12 h 102"/>
                <a:gd name="T32" fmla="*/ 34 w 42"/>
                <a:gd name="T33" fmla="*/ 16 h 102"/>
                <a:gd name="T34" fmla="*/ 40 w 42"/>
                <a:gd name="T35" fmla="*/ 22 h 102"/>
                <a:gd name="T36" fmla="*/ 42 w 42"/>
                <a:gd name="T37" fmla="*/ 34 h 102"/>
                <a:gd name="T38" fmla="*/ 38 w 42"/>
                <a:gd name="T39" fmla="*/ 48 h 102"/>
                <a:gd name="T40" fmla="*/ 38 w 42"/>
                <a:gd name="T41" fmla="*/ 52 h 102"/>
                <a:gd name="T42" fmla="*/ 36 w 42"/>
                <a:gd name="T43" fmla="*/ 64 h 102"/>
                <a:gd name="T44" fmla="*/ 36 w 42"/>
                <a:gd name="T45" fmla="*/ 82 h 102"/>
                <a:gd name="T46" fmla="*/ 34 w 42"/>
                <a:gd name="T47" fmla="*/ 98 h 102"/>
                <a:gd name="T48" fmla="*/ 14 w 42"/>
                <a:gd name="T49" fmla="*/ 102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2"/>
                <a:gd name="T76" fmla="*/ 0 h 102"/>
                <a:gd name="T77" fmla="*/ 42 w 42"/>
                <a:gd name="T78" fmla="*/ 102 h 10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2" h="102">
                  <a:moveTo>
                    <a:pt x="14" y="102"/>
                  </a:moveTo>
                  <a:lnTo>
                    <a:pt x="14" y="96"/>
                  </a:lnTo>
                  <a:lnTo>
                    <a:pt x="14" y="82"/>
                  </a:lnTo>
                  <a:lnTo>
                    <a:pt x="14" y="64"/>
                  </a:lnTo>
                  <a:lnTo>
                    <a:pt x="14" y="46"/>
                  </a:lnTo>
                  <a:lnTo>
                    <a:pt x="14" y="36"/>
                  </a:lnTo>
                  <a:lnTo>
                    <a:pt x="12" y="30"/>
                  </a:lnTo>
                  <a:lnTo>
                    <a:pt x="8" y="24"/>
                  </a:lnTo>
                  <a:lnTo>
                    <a:pt x="6" y="20"/>
                  </a:lnTo>
                  <a:lnTo>
                    <a:pt x="2" y="18"/>
                  </a:lnTo>
                  <a:lnTo>
                    <a:pt x="0" y="12"/>
                  </a:lnTo>
                  <a:lnTo>
                    <a:pt x="2" y="8"/>
                  </a:lnTo>
                  <a:lnTo>
                    <a:pt x="14" y="8"/>
                  </a:lnTo>
                  <a:lnTo>
                    <a:pt x="16" y="0"/>
                  </a:lnTo>
                  <a:lnTo>
                    <a:pt x="28" y="10"/>
                  </a:lnTo>
                  <a:lnTo>
                    <a:pt x="30" y="12"/>
                  </a:lnTo>
                  <a:lnTo>
                    <a:pt x="34" y="16"/>
                  </a:lnTo>
                  <a:lnTo>
                    <a:pt x="40" y="22"/>
                  </a:lnTo>
                  <a:lnTo>
                    <a:pt x="42" y="34"/>
                  </a:lnTo>
                  <a:lnTo>
                    <a:pt x="38" y="48"/>
                  </a:lnTo>
                  <a:lnTo>
                    <a:pt x="38" y="52"/>
                  </a:lnTo>
                  <a:lnTo>
                    <a:pt x="36" y="64"/>
                  </a:lnTo>
                  <a:lnTo>
                    <a:pt x="36" y="82"/>
                  </a:lnTo>
                  <a:lnTo>
                    <a:pt x="34" y="98"/>
                  </a:lnTo>
                  <a:lnTo>
                    <a:pt x="14" y="10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14" name="Freeform 274">
              <a:extLst>
                <a:ext uri="{FF2B5EF4-FFF2-40B4-BE49-F238E27FC236}">
                  <a16:creationId xmlns:a16="http://schemas.microsoft.com/office/drawing/2014/main" id="{8E39F654-398A-47FD-A2CE-8EED936D27A2}"/>
                </a:ext>
              </a:extLst>
            </p:cNvPr>
            <p:cNvSpPr>
              <a:spLocks noChangeArrowheads="1"/>
            </p:cNvSpPr>
            <p:nvPr/>
          </p:nvSpPr>
          <p:spPr bwMode="auto">
            <a:xfrm>
              <a:off x="66" y="1244"/>
              <a:ext cx="158" cy="126"/>
            </a:xfrm>
            <a:custGeom>
              <a:avLst/>
              <a:gdLst>
                <a:gd name="T0" fmla="*/ 0 w 158"/>
                <a:gd name="T1" fmla="*/ 120 h 126"/>
                <a:gd name="T2" fmla="*/ 2 w 158"/>
                <a:gd name="T3" fmla="*/ 118 h 126"/>
                <a:gd name="T4" fmla="*/ 2 w 158"/>
                <a:gd name="T5" fmla="*/ 116 h 126"/>
                <a:gd name="T6" fmla="*/ 14 w 158"/>
                <a:gd name="T7" fmla="*/ 112 h 126"/>
                <a:gd name="T8" fmla="*/ 22 w 158"/>
                <a:gd name="T9" fmla="*/ 106 h 126"/>
                <a:gd name="T10" fmla="*/ 30 w 158"/>
                <a:gd name="T11" fmla="*/ 98 h 126"/>
                <a:gd name="T12" fmla="*/ 38 w 158"/>
                <a:gd name="T13" fmla="*/ 90 h 126"/>
                <a:gd name="T14" fmla="*/ 44 w 158"/>
                <a:gd name="T15" fmla="*/ 82 h 126"/>
                <a:gd name="T16" fmla="*/ 46 w 158"/>
                <a:gd name="T17" fmla="*/ 80 h 126"/>
                <a:gd name="T18" fmla="*/ 46 w 158"/>
                <a:gd name="T19" fmla="*/ 68 h 126"/>
                <a:gd name="T20" fmla="*/ 50 w 158"/>
                <a:gd name="T21" fmla="*/ 60 h 126"/>
                <a:gd name="T22" fmla="*/ 56 w 158"/>
                <a:gd name="T23" fmla="*/ 54 h 126"/>
                <a:gd name="T24" fmla="*/ 60 w 158"/>
                <a:gd name="T25" fmla="*/ 48 h 126"/>
                <a:gd name="T26" fmla="*/ 60 w 158"/>
                <a:gd name="T27" fmla="*/ 44 h 126"/>
                <a:gd name="T28" fmla="*/ 64 w 158"/>
                <a:gd name="T29" fmla="*/ 40 h 126"/>
                <a:gd name="T30" fmla="*/ 66 w 158"/>
                <a:gd name="T31" fmla="*/ 36 h 126"/>
                <a:gd name="T32" fmla="*/ 70 w 158"/>
                <a:gd name="T33" fmla="*/ 34 h 126"/>
                <a:gd name="T34" fmla="*/ 74 w 158"/>
                <a:gd name="T35" fmla="*/ 32 h 126"/>
                <a:gd name="T36" fmla="*/ 76 w 158"/>
                <a:gd name="T37" fmla="*/ 30 h 126"/>
                <a:gd name="T38" fmla="*/ 78 w 158"/>
                <a:gd name="T39" fmla="*/ 30 h 126"/>
                <a:gd name="T40" fmla="*/ 76 w 158"/>
                <a:gd name="T41" fmla="*/ 20 h 126"/>
                <a:gd name="T42" fmla="*/ 76 w 158"/>
                <a:gd name="T43" fmla="*/ 14 h 126"/>
                <a:gd name="T44" fmla="*/ 78 w 158"/>
                <a:gd name="T45" fmla="*/ 8 h 126"/>
                <a:gd name="T46" fmla="*/ 78 w 158"/>
                <a:gd name="T47" fmla="*/ 4 h 126"/>
                <a:gd name="T48" fmla="*/ 80 w 158"/>
                <a:gd name="T49" fmla="*/ 0 h 126"/>
                <a:gd name="T50" fmla="*/ 80 w 158"/>
                <a:gd name="T51" fmla="*/ 0 h 126"/>
                <a:gd name="T52" fmla="*/ 82 w 158"/>
                <a:gd name="T53" fmla="*/ 0 h 126"/>
                <a:gd name="T54" fmla="*/ 84 w 158"/>
                <a:gd name="T55" fmla="*/ 2 h 126"/>
                <a:gd name="T56" fmla="*/ 88 w 158"/>
                <a:gd name="T57" fmla="*/ 4 h 126"/>
                <a:gd name="T58" fmla="*/ 92 w 158"/>
                <a:gd name="T59" fmla="*/ 6 h 126"/>
                <a:gd name="T60" fmla="*/ 98 w 158"/>
                <a:gd name="T61" fmla="*/ 8 h 126"/>
                <a:gd name="T62" fmla="*/ 104 w 158"/>
                <a:gd name="T63" fmla="*/ 10 h 126"/>
                <a:gd name="T64" fmla="*/ 114 w 158"/>
                <a:gd name="T65" fmla="*/ 12 h 126"/>
                <a:gd name="T66" fmla="*/ 126 w 158"/>
                <a:gd name="T67" fmla="*/ 12 h 126"/>
                <a:gd name="T68" fmla="*/ 134 w 158"/>
                <a:gd name="T69" fmla="*/ 12 h 126"/>
                <a:gd name="T70" fmla="*/ 136 w 158"/>
                <a:gd name="T71" fmla="*/ 12 h 126"/>
                <a:gd name="T72" fmla="*/ 138 w 158"/>
                <a:gd name="T73" fmla="*/ 12 h 126"/>
                <a:gd name="T74" fmla="*/ 142 w 158"/>
                <a:gd name="T75" fmla="*/ 14 h 126"/>
                <a:gd name="T76" fmla="*/ 144 w 158"/>
                <a:gd name="T77" fmla="*/ 18 h 126"/>
                <a:gd name="T78" fmla="*/ 146 w 158"/>
                <a:gd name="T79" fmla="*/ 22 h 126"/>
                <a:gd name="T80" fmla="*/ 146 w 158"/>
                <a:gd name="T81" fmla="*/ 28 h 126"/>
                <a:gd name="T82" fmla="*/ 146 w 158"/>
                <a:gd name="T83" fmla="*/ 34 h 126"/>
                <a:gd name="T84" fmla="*/ 146 w 158"/>
                <a:gd name="T85" fmla="*/ 38 h 126"/>
                <a:gd name="T86" fmla="*/ 148 w 158"/>
                <a:gd name="T87" fmla="*/ 42 h 126"/>
                <a:gd name="T88" fmla="*/ 150 w 158"/>
                <a:gd name="T89" fmla="*/ 46 h 126"/>
                <a:gd name="T90" fmla="*/ 158 w 158"/>
                <a:gd name="T91" fmla="*/ 54 h 126"/>
                <a:gd name="T92" fmla="*/ 156 w 158"/>
                <a:gd name="T93" fmla="*/ 54 h 126"/>
                <a:gd name="T94" fmla="*/ 154 w 158"/>
                <a:gd name="T95" fmla="*/ 54 h 126"/>
                <a:gd name="T96" fmla="*/ 150 w 158"/>
                <a:gd name="T97" fmla="*/ 54 h 126"/>
                <a:gd name="T98" fmla="*/ 146 w 158"/>
                <a:gd name="T99" fmla="*/ 54 h 126"/>
                <a:gd name="T100" fmla="*/ 142 w 158"/>
                <a:gd name="T101" fmla="*/ 54 h 126"/>
                <a:gd name="T102" fmla="*/ 140 w 158"/>
                <a:gd name="T103" fmla="*/ 56 h 126"/>
                <a:gd name="T104" fmla="*/ 136 w 158"/>
                <a:gd name="T105" fmla="*/ 58 h 126"/>
                <a:gd name="T106" fmla="*/ 136 w 158"/>
                <a:gd name="T107" fmla="*/ 62 h 126"/>
                <a:gd name="T108" fmla="*/ 134 w 158"/>
                <a:gd name="T109" fmla="*/ 74 h 126"/>
                <a:gd name="T110" fmla="*/ 82 w 158"/>
                <a:gd name="T111" fmla="*/ 92 h 126"/>
                <a:gd name="T112" fmla="*/ 68 w 158"/>
                <a:gd name="T113" fmla="*/ 96 h 126"/>
                <a:gd name="T114" fmla="*/ 60 w 158"/>
                <a:gd name="T115" fmla="*/ 104 h 126"/>
                <a:gd name="T116" fmla="*/ 48 w 158"/>
                <a:gd name="T117" fmla="*/ 110 h 126"/>
                <a:gd name="T118" fmla="*/ 52 w 158"/>
                <a:gd name="T119" fmla="*/ 126 h 126"/>
                <a:gd name="T120" fmla="*/ 0 w 158"/>
                <a:gd name="T121" fmla="*/ 120 h 1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8"/>
                <a:gd name="T184" fmla="*/ 0 h 126"/>
                <a:gd name="T185" fmla="*/ 158 w 158"/>
                <a:gd name="T186" fmla="*/ 126 h 12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8" h="126">
                  <a:moveTo>
                    <a:pt x="0" y="120"/>
                  </a:moveTo>
                  <a:lnTo>
                    <a:pt x="2" y="118"/>
                  </a:lnTo>
                  <a:lnTo>
                    <a:pt x="2" y="116"/>
                  </a:lnTo>
                  <a:lnTo>
                    <a:pt x="14" y="112"/>
                  </a:lnTo>
                  <a:lnTo>
                    <a:pt x="22" y="106"/>
                  </a:lnTo>
                  <a:lnTo>
                    <a:pt x="30" y="98"/>
                  </a:lnTo>
                  <a:lnTo>
                    <a:pt x="38" y="90"/>
                  </a:lnTo>
                  <a:lnTo>
                    <a:pt x="44" y="82"/>
                  </a:lnTo>
                  <a:lnTo>
                    <a:pt x="46" y="80"/>
                  </a:lnTo>
                  <a:lnTo>
                    <a:pt x="46" y="68"/>
                  </a:lnTo>
                  <a:lnTo>
                    <a:pt x="50" y="60"/>
                  </a:lnTo>
                  <a:lnTo>
                    <a:pt x="56" y="54"/>
                  </a:lnTo>
                  <a:lnTo>
                    <a:pt x="60" y="48"/>
                  </a:lnTo>
                  <a:lnTo>
                    <a:pt x="60" y="44"/>
                  </a:lnTo>
                  <a:lnTo>
                    <a:pt x="64" y="40"/>
                  </a:lnTo>
                  <a:lnTo>
                    <a:pt x="66" y="36"/>
                  </a:lnTo>
                  <a:lnTo>
                    <a:pt x="70" y="34"/>
                  </a:lnTo>
                  <a:lnTo>
                    <a:pt x="74" y="32"/>
                  </a:lnTo>
                  <a:lnTo>
                    <a:pt x="76" y="30"/>
                  </a:lnTo>
                  <a:lnTo>
                    <a:pt x="78" y="30"/>
                  </a:lnTo>
                  <a:lnTo>
                    <a:pt x="76" y="20"/>
                  </a:lnTo>
                  <a:lnTo>
                    <a:pt x="76" y="14"/>
                  </a:lnTo>
                  <a:lnTo>
                    <a:pt x="78" y="8"/>
                  </a:lnTo>
                  <a:lnTo>
                    <a:pt x="78" y="4"/>
                  </a:lnTo>
                  <a:lnTo>
                    <a:pt x="80" y="0"/>
                  </a:lnTo>
                  <a:lnTo>
                    <a:pt x="80" y="0"/>
                  </a:lnTo>
                  <a:lnTo>
                    <a:pt x="82" y="0"/>
                  </a:lnTo>
                  <a:lnTo>
                    <a:pt x="84" y="2"/>
                  </a:lnTo>
                  <a:lnTo>
                    <a:pt x="88" y="4"/>
                  </a:lnTo>
                  <a:lnTo>
                    <a:pt x="92" y="6"/>
                  </a:lnTo>
                  <a:lnTo>
                    <a:pt x="98" y="8"/>
                  </a:lnTo>
                  <a:lnTo>
                    <a:pt x="104" y="10"/>
                  </a:lnTo>
                  <a:lnTo>
                    <a:pt x="114" y="12"/>
                  </a:lnTo>
                  <a:lnTo>
                    <a:pt x="126" y="12"/>
                  </a:lnTo>
                  <a:lnTo>
                    <a:pt x="134" y="12"/>
                  </a:lnTo>
                  <a:lnTo>
                    <a:pt x="136" y="12"/>
                  </a:lnTo>
                  <a:lnTo>
                    <a:pt x="138" y="12"/>
                  </a:lnTo>
                  <a:lnTo>
                    <a:pt x="142" y="14"/>
                  </a:lnTo>
                  <a:lnTo>
                    <a:pt x="144" y="18"/>
                  </a:lnTo>
                  <a:lnTo>
                    <a:pt x="146" y="22"/>
                  </a:lnTo>
                  <a:lnTo>
                    <a:pt x="146" y="28"/>
                  </a:lnTo>
                  <a:lnTo>
                    <a:pt x="146" y="34"/>
                  </a:lnTo>
                  <a:lnTo>
                    <a:pt x="146" y="38"/>
                  </a:lnTo>
                  <a:lnTo>
                    <a:pt x="148" y="42"/>
                  </a:lnTo>
                  <a:lnTo>
                    <a:pt x="150" y="46"/>
                  </a:lnTo>
                  <a:lnTo>
                    <a:pt x="158" y="54"/>
                  </a:lnTo>
                  <a:lnTo>
                    <a:pt x="156" y="54"/>
                  </a:lnTo>
                  <a:lnTo>
                    <a:pt x="154" y="54"/>
                  </a:lnTo>
                  <a:lnTo>
                    <a:pt x="150" y="54"/>
                  </a:lnTo>
                  <a:lnTo>
                    <a:pt x="146" y="54"/>
                  </a:lnTo>
                  <a:lnTo>
                    <a:pt x="142" y="54"/>
                  </a:lnTo>
                  <a:lnTo>
                    <a:pt x="140" y="56"/>
                  </a:lnTo>
                  <a:lnTo>
                    <a:pt x="136" y="58"/>
                  </a:lnTo>
                  <a:lnTo>
                    <a:pt x="136" y="62"/>
                  </a:lnTo>
                  <a:lnTo>
                    <a:pt x="134" y="74"/>
                  </a:lnTo>
                  <a:lnTo>
                    <a:pt x="82" y="92"/>
                  </a:lnTo>
                  <a:lnTo>
                    <a:pt x="68" y="96"/>
                  </a:lnTo>
                  <a:lnTo>
                    <a:pt x="60" y="104"/>
                  </a:lnTo>
                  <a:lnTo>
                    <a:pt x="48" y="110"/>
                  </a:lnTo>
                  <a:lnTo>
                    <a:pt x="52" y="126"/>
                  </a:lnTo>
                  <a:lnTo>
                    <a:pt x="0" y="12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15" name="Freeform 275">
              <a:extLst>
                <a:ext uri="{FF2B5EF4-FFF2-40B4-BE49-F238E27FC236}">
                  <a16:creationId xmlns:a16="http://schemas.microsoft.com/office/drawing/2014/main" id="{ACC2B054-34E1-425E-B8C9-1B18BB784E3E}"/>
                </a:ext>
              </a:extLst>
            </p:cNvPr>
            <p:cNvSpPr>
              <a:spLocks noChangeArrowheads="1"/>
            </p:cNvSpPr>
            <p:nvPr/>
          </p:nvSpPr>
          <p:spPr bwMode="auto">
            <a:xfrm>
              <a:off x="324" y="1222"/>
              <a:ext cx="52" cy="112"/>
            </a:xfrm>
            <a:custGeom>
              <a:avLst/>
              <a:gdLst>
                <a:gd name="T0" fmla="*/ 8 w 52"/>
                <a:gd name="T1" fmla="*/ 12 h 112"/>
                <a:gd name="T2" fmla="*/ 6 w 52"/>
                <a:gd name="T3" fmla="*/ 18 h 112"/>
                <a:gd name="T4" fmla="*/ 4 w 52"/>
                <a:gd name="T5" fmla="*/ 28 h 112"/>
                <a:gd name="T6" fmla="*/ 4 w 52"/>
                <a:gd name="T7" fmla="*/ 32 h 112"/>
                <a:gd name="T8" fmla="*/ 2 w 52"/>
                <a:gd name="T9" fmla="*/ 38 h 112"/>
                <a:gd name="T10" fmla="*/ 0 w 52"/>
                <a:gd name="T11" fmla="*/ 40 h 112"/>
                <a:gd name="T12" fmla="*/ 0 w 52"/>
                <a:gd name="T13" fmla="*/ 46 h 112"/>
                <a:gd name="T14" fmla="*/ 2 w 52"/>
                <a:gd name="T15" fmla="*/ 50 h 112"/>
                <a:gd name="T16" fmla="*/ 2 w 52"/>
                <a:gd name="T17" fmla="*/ 54 h 112"/>
                <a:gd name="T18" fmla="*/ 2 w 52"/>
                <a:gd name="T19" fmla="*/ 58 h 112"/>
                <a:gd name="T20" fmla="*/ 6 w 52"/>
                <a:gd name="T21" fmla="*/ 64 h 112"/>
                <a:gd name="T22" fmla="*/ 8 w 52"/>
                <a:gd name="T23" fmla="*/ 64 h 112"/>
                <a:gd name="T24" fmla="*/ 10 w 52"/>
                <a:gd name="T25" fmla="*/ 68 h 112"/>
                <a:gd name="T26" fmla="*/ 14 w 52"/>
                <a:gd name="T27" fmla="*/ 88 h 112"/>
                <a:gd name="T28" fmla="*/ 22 w 52"/>
                <a:gd name="T29" fmla="*/ 112 h 112"/>
                <a:gd name="T30" fmla="*/ 26 w 52"/>
                <a:gd name="T31" fmla="*/ 108 h 112"/>
                <a:gd name="T32" fmla="*/ 34 w 52"/>
                <a:gd name="T33" fmla="*/ 102 h 112"/>
                <a:gd name="T34" fmla="*/ 40 w 52"/>
                <a:gd name="T35" fmla="*/ 96 h 112"/>
                <a:gd name="T36" fmla="*/ 40 w 52"/>
                <a:gd name="T37" fmla="*/ 92 h 112"/>
                <a:gd name="T38" fmla="*/ 38 w 52"/>
                <a:gd name="T39" fmla="*/ 88 h 112"/>
                <a:gd name="T40" fmla="*/ 38 w 52"/>
                <a:gd name="T41" fmla="*/ 84 h 112"/>
                <a:gd name="T42" fmla="*/ 44 w 52"/>
                <a:gd name="T43" fmla="*/ 82 h 112"/>
                <a:gd name="T44" fmla="*/ 48 w 52"/>
                <a:gd name="T45" fmla="*/ 76 h 112"/>
                <a:gd name="T46" fmla="*/ 46 w 52"/>
                <a:gd name="T47" fmla="*/ 68 h 112"/>
                <a:gd name="T48" fmla="*/ 44 w 52"/>
                <a:gd name="T49" fmla="*/ 62 h 112"/>
                <a:gd name="T50" fmla="*/ 42 w 52"/>
                <a:gd name="T51" fmla="*/ 60 h 112"/>
                <a:gd name="T52" fmla="*/ 42 w 52"/>
                <a:gd name="T53" fmla="*/ 54 h 112"/>
                <a:gd name="T54" fmla="*/ 44 w 52"/>
                <a:gd name="T55" fmla="*/ 50 h 112"/>
                <a:gd name="T56" fmla="*/ 48 w 52"/>
                <a:gd name="T57" fmla="*/ 46 h 112"/>
                <a:gd name="T58" fmla="*/ 50 w 52"/>
                <a:gd name="T59" fmla="*/ 44 h 112"/>
                <a:gd name="T60" fmla="*/ 50 w 52"/>
                <a:gd name="T61" fmla="*/ 42 h 112"/>
                <a:gd name="T62" fmla="*/ 48 w 52"/>
                <a:gd name="T63" fmla="*/ 40 h 112"/>
                <a:gd name="T64" fmla="*/ 46 w 52"/>
                <a:gd name="T65" fmla="*/ 36 h 112"/>
                <a:gd name="T66" fmla="*/ 44 w 52"/>
                <a:gd name="T67" fmla="*/ 28 h 112"/>
                <a:gd name="T68" fmla="*/ 46 w 52"/>
                <a:gd name="T69" fmla="*/ 24 h 112"/>
                <a:gd name="T70" fmla="*/ 52 w 52"/>
                <a:gd name="T71" fmla="*/ 20 h 112"/>
                <a:gd name="T72" fmla="*/ 32 w 52"/>
                <a:gd name="T73" fmla="*/ 2 h 112"/>
                <a:gd name="T74" fmla="*/ 30 w 52"/>
                <a:gd name="T75" fmla="*/ 0 h 112"/>
                <a:gd name="T76" fmla="*/ 22 w 52"/>
                <a:gd name="T77" fmla="*/ 2 h 112"/>
                <a:gd name="T78" fmla="*/ 16 w 52"/>
                <a:gd name="T79" fmla="*/ 4 h 112"/>
                <a:gd name="T80" fmla="*/ 12 w 52"/>
                <a:gd name="T81" fmla="*/ 8 h 11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2"/>
                <a:gd name="T124" fmla="*/ 0 h 112"/>
                <a:gd name="T125" fmla="*/ 52 w 52"/>
                <a:gd name="T126" fmla="*/ 112 h 11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2" h="112">
                  <a:moveTo>
                    <a:pt x="10" y="12"/>
                  </a:moveTo>
                  <a:lnTo>
                    <a:pt x="8" y="12"/>
                  </a:lnTo>
                  <a:lnTo>
                    <a:pt x="8" y="14"/>
                  </a:lnTo>
                  <a:lnTo>
                    <a:pt x="6" y="18"/>
                  </a:lnTo>
                  <a:lnTo>
                    <a:pt x="4" y="22"/>
                  </a:lnTo>
                  <a:lnTo>
                    <a:pt x="4" y="28"/>
                  </a:lnTo>
                  <a:lnTo>
                    <a:pt x="4" y="30"/>
                  </a:lnTo>
                  <a:lnTo>
                    <a:pt x="4" y="32"/>
                  </a:lnTo>
                  <a:lnTo>
                    <a:pt x="4" y="36"/>
                  </a:lnTo>
                  <a:lnTo>
                    <a:pt x="2" y="38"/>
                  </a:lnTo>
                  <a:lnTo>
                    <a:pt x="0" y="40"/>
                  </a:lnTo>
                  <a:lnTo>
                    <a:pt x="0" y="40"/>
                  </a:lnTo>
                  <a:lnTo>
                    <a:pt x="0" y="42"/>
                  </a:lnTo>
                  <a:lnTo>
                    <a:pt x="0" y="46"/>
                  </a:lnTo>
                  <a:lnTo>
                    <a:pt x="0" y="48"/>
                  </a:lnTo>
                  <a:lnTo>
                    <a:pt x="2" y="50"/>
                  </a:lnTo>
                  <a:lnTo>
                    <a:pt x="2" y="52"/>
                  </a:lnTo>
                  <a:lnTo>
                    <a:pt x="2" y="54"/>
                  </a:lnTo>
                  <a:lnTo>
                    <a:pt x="2" y="56"/>
                  </a:lnTo>
                  <a:lnTo>
                    <a:pt x="2" y="58"/>
                  </a:lnTo>
                  <a:lnTo>
                    <a:pt x="4" y="62"/>
                  </a:lnTo>
                  <a:lnTo>
                    <a:pt x="6" y="64"/>
                  </a:lnTo>
                  <a:lnTo>
                    <a:pt x="6" y="64"/>
                  </a:lnTo>
                  <a:lnTo>
                    <a:pt x="8" y="64"/>
                  </a:lnTo>
                  <a:lnTo>
                    <a:pt x="10" y="66"/>
                  </a:lnTo>
                  <a:lnTo>
                    <a:pt x="10" y="68"/>
                  </a:lnTo>
                  <a:lnTo>
                    <a:pt x="12" y="76"/>
                  </a:lnTo>
                  <a:lnTo>
                    <a:pt x="14" y="88"/>
                  </a:lnTo>
                  <a:lnTo>
                    <a:pt x="18" y="102"/>
                  </a:lnTo>
                  <a:lnTo>
                    <a:pt x="22" y="112"/>
                  </a:lnTo>
                  <a:lnTo>
                    <a:pt x="24" y="112"/>
                  </a:lnTo>
                  <a:lnTo>
                    <a:pt x="26" y="108"/>
                  </a:lnTo>
                  <a:lnTo>
                    <a:pt x="30" y="106"/>
                  </a:lnTo>
                  <a:lnTo>
                    <a:pt x="34" y="102"/>
                  </a:lnTo>
                  <a:lnTo>
                    <a:pt x="36" y="98"/>
                  </a:lnTo>
                  <a:lnTo>
                    <a:pt x="40" y="96"/>
                  </a:lnTo>
                  <a:lnTo>
                    <a:pt x="40" y="92"/>
                  </a:lnTo>
                  <a:lnTo>
                    <a:pt x="40" y="92"/>
                  </a:lnTo>
                  <a:lnTo>
                    <a:pt x="38" y="90"/>
                  </a:lnTo>
                  <a:lnTo>
                    <a:pt x="38" y="88"/>
                  </a:lnTo>
                  <a:lnTo>
                    <a:pt x="38" y="86"/>
                  </a:lnTo>
                  <a:lnTo>
                    <a:pt x="38" y="84"/>
                  </a:lnTo>
                  <a:lnTo>
                    <a:pt x="42" y="82"/>
                  </a:lnTo>
                  <a:lnTo>
                    <a:pt x="44" y="82"/>
                  </a:lnTo>
                  <a:lnTo>
                    <a:pt x="46" y="80"/>
                  </a:lnTo>
                  <a:lnTo>
                    <a:pt x="48" y="76"/>
                  </a:lnTo>
                  <a:lnTo>
                    <a:pt x="48" y="72"/>
                  </a:lnTo>
                  <a:lnTo>
                    <a:pt x="46" y="68"/>
                  </a:lnTo>
                  <a:lnTo>
                    <a:pt x="46" y="64"/>
                  </a:lnTo>
                  <a:lnTo>
                    <a:pt x="44" y="62"/>
                  </a:lnTo>
                  <a:lnTo>
                    <a:pt x="44" y="60"/>
                  </a:lnTo>
                  <a:lnTo>
                    <a:pt x="42" y="60"/>
                  </a:lnTo>
                  <a:lnTo>
                    <a:pt x="42" y="56"/>
                  </a:lnTo>
                  <a:lnTo>
                    <a:pt x="42" y="54"/>
                  </a:lnTo>
                  <a:lnTo>
                    <a:pt x="44" y="50"/>
                  </a:lnTo>
                  <a:lnTo>
                    <a:pt x="44" y="50"/>
                  </a:lnTo>
                  <a:lnTo>
                    <a:pt x="46" y="48"/>
                  </a:lnTo>
                  <a:lnTo>
                    <a:pt x="48" y="46"/>
                  </a:lnTo>
                  <a:lnTo>
                    <a:pt x="50" y="46"/>
                  </a:lnTo>
                  <a:lnTo>
                    <a:pt x="50" y="44"/>
                  </a:lnTo>
                  <a:lnTo>
                    <a:pt x="50" y="44"/>
                  </a:lnTo>
                  <a:lnTo>
                    <a:pt x="50" y="42"/>
                  </a:lnTo>
                  <a:lnTo>
                    <a:pt x="48" y="40"/>
                  </a:lnTo>
                  <a:lnTo>
                    <a:pt x="48" y="40"/>
                  </a:lnTo>
                  <a:lnTo>
                    <a:pt x="46" y="38"/>
                  </a:lnTo>
                  <a:lnTo>
                    <a:pt x="46" y="36"/>
                  </a:lnTo>
                  <a:lnTo>
                    <a:pt x="44" y="32"/>
                  </a:lnTo>
                  <a:lnTo>
                    <a:pt x="44" y="28"/>
                  </a:lnTo>
                  <a:lnTo>
                    <a:pt x="46" y="26"/>
                  </a:lnTo>
                  <a:lnTo>
                    <a:pt x="46" y="24"/>
                  </a:lnTo>
                  <a:lnTo>
                    <a:pt x="50" y="22"/>
                  </a:lnTo>
                  <a:lnTo>
                    <a:pt x="52" y="20"/>
                  </a:lnTo>
                  <a:lnTo>
                    <a:pt x="48" y="12"/>
                  </a:lnTo>
                  <a:lnTo>
                    <a:pt x="32" y="2"/>
                  </a:lnTo>
                  <a:lnTo>
                    <a:pt x="32" y="2"/>
                  </a:lnTo>
                  <a:lnTo>
                    <a:pt x="30" y="0"/>
                  </a:lnTo>
                  <a:lnTo>
                    <a:pt x="26" y="0"/>
                  </a:lnTo>
                  <a:lnTo>
                    <a:pt x="22" y="2"/>
                  </a:lnTo>
                  <a:lnTo>
                    <a:pt x="18" y="4"/>
                  </a:lnTo>
                  <a:lnTo>
                    <a:pt x="16" y="4"/>
                  </a:lnTo>
                  <a:lnTo>
                    <a:pt x="14" y="6"/>
                  </a:lnTo>
                  <a:lnTo>
                    <a:pt x="12" y="8"/>
                  </a:lnTo>
                  <a:lnTo>
                    <a:pt x="10" y="1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16" name="Freeform 276">
              <a:extLst>
                <a:ext uri="{FF2B5EF4-FFF2-40B4-BE49-F238E27FC236}">
                  <a16:creationId xmlns:a16="http://schemas.microsoft.com/office/drawing/2014/main" id="{95C4610D-8F2C-4BFE-BDE0-52CBEC7F9124}"/>
                </a:ext>
              </a:extLst>
            </p:cNvPr>
            <p:cNvSpPr>
              <a:spLocks noChangeArrowheads="1"/>
            </p:cNvSpPr>
            <p:nvPr/>
          </p:nvSpPr>
          <p:spPr bwMode="auto">
            <a:xfrm>
              <a:off x="346" y="1284"/>
              <a:ext cx="206" cy="202"/>
            </a:xfrm>
            <a:custGeom>
              <a:avLst/>
              <a:gdLst>
                <a:gd name="T0" fmla="*/ 200 w 206"/>
                <a:gd name="T1" fmla="*/ 34 h 202"/>
                <a:gd name="T2" fmla="*/ 192 w 206"/>
                <a:gd name="T3" fmla="*/ 30 h 202"/>
                <a:gd name="T4" fmla="*/ 182 w 206"/>
                <a:gd name="T5" fmla="*/ 24 h 202"/>
                <a:gd name="T6" fmla="*/ 174 w 206"/>
                <a:gd name="T7" fmla="*/ 22 h 202"/>
                <a:gd name="T8" fmla="*/ 170 w 206"/>
                <a:gd name="T9" fmla="*/ 22 h 202"/>
                <a:gd name="T10" fmla="*/ 162 w 206"/>
                <a:gd name="T11" fmla="*/ 22 h 202"/>
                <a:gd name="T12" fmla="*/ 148 w 206"/>
                <a:gd name="T13" fmla="*/ 26 h 202"/>
                <a:gd name="T14" fmla="*/ 138 w 206"/>
                <a:gd name="T15" fmla="*/ 28 h 202"/>
                <a:gd name="T16" fmla="*/ 136 w 206"/>
                <a:gd name="T17" fmla="*/ 34 h 202"/>
                <a:gd name="T18" fmla="*/ 138 w 206"/>
                <a:gd name="T19" fmla="*/ 42 h 202"/>
                <a:gd name="T20" fmla="*/ 140 w 206"/>
                <a:gd name="T21" fmla="*/ 46 h 202"/>
                <a:gd name="T22" fmla="*/ 138 w 206"/>
                <a:gd name="T23" fmla="*/ 54 h 202"/>
                <a:gd name="T24" fmla="*/ 122 w 206"/>
                <a:gd name="T25" fmla="*/ 56 h 202"/>
                <a:gd name="T26" fmla="*/ 106 w 206"/>
                <a:gd name="T27" fmla="*/ 52 h 202"/>
                <a:gd name="T28" fmla="*/ 96 w 206"/>
                <a:gd name="T29" fmla="*/ 44 h 202"/>
                <a:gd name="T30" fmla="*/ 88 w 206"/>
                <a:gd name="T31" fmla="*/ 36 h 202"/>
                <a:gd name="T32" fmla="*/ 84 w 206"/>
                <a:gd name="T33" fmla="*/ 26 h 202"/>
                <a:gd name="T34" fmla="*/ 80 w 206"/>
                <a:gd name="T35" fmla="*/ 18 h 202"/>
                <a:gd name="T36" fmla="*/ 78 w 206"/>
                <a:gd name="T37" fmla="*/ 16 h 202"/>
                <a:gd name="T38" fmla="*/ 56 w 206"/>
                <a:gd name="T39" fmla="*/ 10 h 202"/>
                <a:gd name="T40" fmla="*/ 46 w 206"/>
                <a:gd name="T41" fmla="*/ 6 h 202"/>
                <a:gd name="T42" fmla="*/ 38 w 206"/>
                <a:gd name="T43" fmla="*/ 4 h 202"/>
                <a:gd name="T44" fmla="*/ 24 w 206"/>
                <a:gd name="T45" fmla="*/ 0 h 202"/>
                <a:gd name="T46" fmla="*/ 24 w 206"/>
                <a:gd name="T47" fmla="*/ 4 h 202"/>
                <a:gd name="T48" fmla="*/ 26 w 206"/>
                <a:gd name="T49" fmla="*/ 12 h 202"/>
                <a:gd name="T50" fmla="*/ 24 w 206"/>
                <a:gd name="T51" fmla="*/ 18 h 202"/>
                <a:gd name="T52" fmla="*/ 22 w 206"/>
                <a:gd name="T53" fmla="*/ 20 h 202"/>
                <a:gd name="T54" fmla="*/ 18 w 206"/>
                <a:gd name="T55" fmla="*/ 20 h 202"/>
                <a:gd name="T56" fmla="*/ 16 w 206"/>
                <a:gd name="T57" fmla="*/ 22 h 202"/>
                <a:gd name="T58" fmla="*/ 18 w 206"/>
                <a:gd name="T59" fmla="*/ 30 h 202"/>
                <a:gd name="T60" fmla="*/ 18 w 206"/>
                <a:gd name="T61" fmla="*/ 30 h 202"/>
                <a:gd name="T62" fmla="*/ 16 w 206"/>
                <a:gd name="T63" fmla="*/ 34 h 202"/>
                <a:gd name="T64" fmla="*/ 12 w 206"/>
                <a:gd name="T65" fmla="*/ 40 h 202"/>
                <a:gd name="T66" fmla="*/ 6 w 206"/>
                <a:gd name="T67" fmla="*/ 46 h 202"/>
                <a:gd name="T68" fmla="*/ 2 w 206"/>
                <a:gd name="T69" fmla="*/ 50 h 202"/>
                <a:gd name="T70" fmla="*/ 0 w 206"/>
                <a:gd name="T71" fmla="*/ 50 h 202"/>
                <a:gd name="T72" fmla="*/ 2 w 206"/>
                <a:gd name="T73" fmla="*/ 54 h 202"/>
                <a:gd name="T74" fmla="*/ 4 w 206"/>
                <a:gd name="T75" fmla="*/ 60 h 202"/>
                <a:gd name="T76" fmla="*/ 4 w 206"/>
                <a:gd name="T77" fmla="*/ 72 h 202"/>
                <a:gd name="T78" fmla="*/ 6 w 206"/>
                <a:gd name="T79" fmla="*/ 80 h 202"/>
                <a:gd name="T80" fmla="*/ 8 w 206"/>
                <a:gd name="T81" fmla="*/ 82 h 202"/>
                <a:gd name="T82" fmla="*/ 12 w 206"/>
                <a:gd name="T83" fmla="*/ 88 h 202"/>
                <a:gd name="T84" fmla="*/ 12 w 206"/>
                <a:gd name="T85" fmla="*/ 96 h 202"/>
                <a:gd name="T86" fmla="*/ 12 w 206"/>
                <a:gd name="T87" fmla="*/ 106 h 202"/>
                <a:gd name="T88" fmla="*/ 10 w 206"/>
                <a:gd name="T89" fmla="*/ 108 h 202"/>
                <a:gd name="T90" fmla="*/ 14 w 206"/>
                <a:gd name="T91" fmla="*/ 112 h 202"/>
                <a:gd name="T92" fmla="*/ 14 w 206"/>
                <a:gd name="T93" fmla="*/ 122 h 202"/>
                <a:gd name="T94" fmla="*/ 30 w 206"/>
                <a:gd name="T95" fmla="*/ 142 h 202"/>
                <a:gd name="T96" fmla="*/ 36 w 206"/>
                <a:gd name="T97" fmla="*/ 142 h 202"/>
                <a:gd name="T98" fmla="*/ 40 w 206"/>
                <a:gd name="T99" fmla="*/ 146 h 202"/>
                <a:gd name="T100" fmla="*/ 44 w 206"/>
                <a:gd name="T101" fmla="*/ 152 h 202"/>
                <a:gd name="T102" fmla="*/ 48 w 206"/>
                <a:gd name="T103" fmla="*/ 158 h 202"/>
                <a:gd name="T104" fmla="*/ 184 w 206"/>
                <a:gd name="T105" fmla="*/ 202 h 202"/>
                <a:gd name="T106" fmla="*/ 206 w 206"/>
                <a:gd name="T107" fmla="*/ 184 h 20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06"/>
                <a:gd name="T163" fmla="*/ 0 h 202"/>
                <a:gd name="T164" fmla="*/ 206 w 206"/>
                <a:gd name="T165" fmla="*/ 202 h 20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06" h="202">
                  <a:moveTo>
                    <a:pt x="206" y="34"/>
                  </a:moveTo>
                  <a:lnTo>
                    <a:pt x="200" y="34"/>
                  </a:lnTo>
                  <a:lnTo>
                    <a:pt x="196" y="32"/>
                  </a:lnTo>
                  <a:lnTo>
                    <a:pt x="192" y="30"/>
                  </a:lnTo>
                  <a:lnTo>
                    <a:pt x="186" y="26"/>
                  </a:lnTo>
                  <a:lnTo>
                    <a:pt x="182" y="24"/>
                  </a:lnTo>
                  <a:lnTo>
                    <a:pt x="176" y="24"/>
                  </a:lnTo>
                  <a:lnTo>
                    <a:pt x="174" y="22"/>
                  </a:lnTo>
                  <a:lnTo>
                    <a:pt x="172" y="22"/>
                  </a:lnTo>
                  <a:lnTo>
                    <a:pt x="170" y="22"/>
                  </a:lnTo>
                  <a:lnTo>
                    <a:pt x="166" y="22"/>
                  </a:lnTo>
                  <a:lnTo>
                    <a:pt x="162" y="22"/>
                  </a:lnTo>
                  <a:lnTo>
                    <a:pt x="154" y="24"/>
                  </a:lnTo>
                  <a:lnTo>
                    <a:pt x="148" y="26"/>
                  </a:lnTo>
                  <a:lnTo>
                    <a:pt x="142" y="26"/>
                  </a:lnTo>
                  <a:lnTo>
                    <a:pt x="138" y="28"/>
                  </a:lnTo>
                  <a:lnTo>
                    <a:pt x="138" y="32"/>
                  </a:lnTo>
                  <a:lnTo>
                    <a:pt x="136" y="34"/>
                  </a:lnTo>
                  <a:lnTo>
                    <a:pt x="138" y="38"/>
                  </a:lnTo>
                  <a:lnTo>
                    <a:pt x="138" y="42"/>
                  </a:lnTo>
                  <a:lnTo>
                    <a:pt x="140" y="44"/>
                  </a:lnTo>
                  <a:lnTo>
                    <a:pt x="140" y="46"/>
                  </a:lnTo>
                  <a:lnTo>
                    <a:pt x="140" y="46"/>
                  </a:lnTo>
                  <a:lnTo>
                    <a:pt x="138" y="54"/>
                  </a:lnTo>
                  <a:lnTo>
                    <a:pt x="132" y="56"/>
                  </a:lnTo>
                  <a:lnTo>
                    <a:pt x="122" y="56"/>
                  </a:lnTo>
                  <a:lnTo>
                    <a:pt x="114" y="54"/>
                  </a:lnTo>
                  <a:lnTo>
                    <a:pt x="106" y="52"/>
                  </a:lnTo>
                  <a:lnTo>
                    <a:pt x="100" y="48"/>
                  </a:lnTo>
                  <a:lnTo>
                    <a:pt x="96" y="44"/>
                  </a:lnTo>
                  <a:lnTo>
                    <a:pt x="90" y="40"/>
                  </a:lnTo>
                  <a:lnTo>
                    <a:pt x="88" y="36"/>
                  </a:lnTo>
                  <a:lnTo>
                    <a:pt x="86" y="30"/>
                  </a:lnTo>
                  <a:lnTo>
                    <a:pt x="84" y="26"/>
                  </a:lnTo>
                  <a:lnTo>
                    <a:pt x="82" y="22"/>
                  </a:lnTo>
                  <a:lnTo>
                    <a:pt x="80" y="18"/>
                  </a:lnTo>
                  <a:lnTo>
                    <a:pt x="78" y="16"/>
                  </a:lnTo>
                  <a:lnTo>
                    <a:pt x="78" y="16"/>
                  </a:lnTo>
                  <a:lnTo>
                    <a:pt x="58" y="12"/>
                  </a:lnTo>
                  <a:lnTo>
                    <a:pt x="56" y="10"/>
                  </a:lnTo>
                  <a:lnTo>
                    <a:pt x="52" y="8"/>
                  </a:lnTo>
                  <a:lnTo>
                    <a:pt x="46" y="6"/>
                  </a:lnTo>
                  <a:lnTo>
                    <a:pt x="42" y="4"/>
                  </a:lnTo>
                  <a:lnTo>
                    <a:pt x="38" y="4"/>
                  </a:lnTo>
                  <a:lnTo>
                    <a:pt x="38" y="4"/>
                  </a:lnTo>
                  <a:lnTo>
                    <a:pt x="24" y="0"/>
                  </a:lnTo>
                  <a:lnTo>
                    <a:pt x="24" y="2"/>
                  </a:lnTo>
                  <a:lnTo>
                    <a:pt x="24" y="4"/>
                  </a:lnTo>
                  <a:lnTo>
                    <a:pt x="26" y="8"/>
                  </a:lnTo>
                  <a:lnTo>
                    <a:pt x="26" y="12"/>
                  </a:lnTo>
                  <a:lnTo>
                    <a:pt x="26" y="16"/>
                  </a:lnTo>
                  <a:lnTo>
                    <a:pt x="24" y="18"/>
                  </a:lnTo>
                  <a:lnTo>
                    <a:pt x="24" y="18"/>
                  </a:lnTo>
                  <a:lnTo>
                    <a:pt x="22" y="20"/>
                  </a:lnTo>
                  <a:lnTo>
                    <a:pt x="20" y="20"/>
                  </a:lnTo>
                  <a:lnTo>
                    <a:pt x="18" y="20"/>
                  </a:lnTo>
                  <a:lnTo>
                    <a:pt x="18" y="22"/>
                  </a:lnTo>
                  <a:lnTo>
                    <a:pt x="16" y="22"/>
                  </a:lnTo>
                  <a:lnTo>
                    <a:pt x="16" y="26"/>
                  </a:lnTo>
                  <a:lnTo>
                    <a:pt x="18" y="30"/>
                  </a:lnTo>
                  <a:lnTo>
                    <a:pt x="18" y="30"/>
                  </a:lnTo>
                  <a:lnTo>
                    <a:pt x="18" y="30"/>
                  </a:lnTo>
                  <a:lnTo>
                    <a:pt x="18" y="32"/>
                  </a:lnTo>
                  <a:lnTo>
                    <a:pt x="16" y="34"/>
                  </a:lnTo>
                  <a:lnTo>
                    <a:pt x="14" y="36"/>
                  </a:lnTo>
                  <a:lnTo>
                    <a:pt x="12" y="40"/>
                  </a:lnTo>
                  <a:lnTo>
                    <a:pt x="8" y="42"/>
                  </a:lnTo>
                  <a:lnTo>
                    <a:pt x="6" y="46"/>
                  </a:lnTo>
                  <a:lnTo>
                    <a:pt x="2" y="48"/>
                  </a:lnTo>
                  <a:lnTo>
                    <a:pt x="2" y="50"/>
                  </a:lnTo>
                  <a:lnTo>
                    <a:pt x="0" y="50"/>
                  </a:lnTo>
                  <a:lnTo>
                    <a:pt x="0" y="50"/>
                  </a:lnTo>
                  <a:lnTo>
                    <a:pt x="2" y="50"/>
                  </a:lnTo>
                  <a:lnTo>
                    <a:pt x="2" y="54"/>
                  </a:lnTo>
                  <a:lnTo>
                    <a:pt x="2" y="56"/>
                  </a:lnTo>
                  <a:lnTo>
                    <a:pt x="4" y="60"/>
                  </a:lnTo>
                  <a:lnTo>
                    <a:pt x="4" y="66"/>
                  </a:lnTo>
                  <a:lnTo>
                    <a:pt x="4" y="72"/>
                  </a:lnTo>
                  <a:lnTo>
                    <a:pt x="6" y="76"/>
                  </a:lnTo>
                  <a:lnTo>
                    <a:pt x="6" y="80"/>
                  </a:lnTo>
                  <a:lnTo>
                    <a:pt x="6" y="80"/>
                  </a:lnTo>
                  <a:lnTo>
                    <a:pt x="8" y="82"/>
                  </a:lnTo>
                  <a:lnTo>
                    <a:pt x="10" y="84"/>
                  </a:lnTo>
                  <a:lnTo>
                    <a:pt x="12" y="88"/>
                  </a:lnTo>
                  <a:lnTo>
                    <a:pt x="12" y="92"/>
                  </a:lnTo>
                  <a:lnTo>
                    <a:pt x="12" y="96"/>
                  </a:lnTo>
                  <a:lnTo>
                    <a:pt x="12" y="102"/>
                  </a:lnTo>
                  <a:lnTo>
                    <a:pt x="12" y="106"/>
                  </a:lnTo>
                  <a:lnTo>
                    <a:pt x="10" y="108"/>
                  </a:lnTo>
                  <a:lnTo>
                    <a:pt x="10" y="108"/>
                  </a:lnTo>
                  <a:lnTo>
                    <a:pt x="12" y="110"/>
                  </a:lnTo>
                  <a:lnTo>
                    <a:pt x="14" y="112"/>
                  </a:lnTo>
                  <a:lnTo>
                    <a:pt x="14" y="116"/>
                  </a:lnTo>
                  <a:lnTo>
                    <a:pt x="14" y="122"/>
                  </a:lnTo>
                  <a:lnTo>
                    <a:pt x="28" y="142"/>
                  </a:lnTo>
                  <a:lnTo>
                    <a:pt x="30" y="142"/>
                  </a:lnTo>
                  <a:lnTo>
                    <a:pt x="32" y="142"/>
                  </a:lnTo>
                  <a:lnTo>
                    <a:pt x="36" y="142"/>
                  </a:lnTo>
                  <a:lnTo>
                    <a:pt x="40" y="146"/>
                  </a:lnTo>
                  <a:lnTo>
                    <a:pt x="40" y="146"/>
                  </a:lnTo>
                  <a:lnTo>
                    <a:pt x="42" y="148"/>
                  </a:lnTo>
                  <a:lnTo>
                    <a:pt x="44" y="152"/>
                  </a:lnTo>
                  <a:lnTo>
                    <a:pt x="46" y="154"/>
                  </a:lnTo>
                  <a:lnTo>
                    <a:pt x="48" y="158"/>
                  </a:lnTo>
                  <a:lnTo>
                    <a:pt x="76" y="156"/>
                  </a:lnTo>
                  <a:lnTo>
                    <a:pt x="184" y="202"/>
                  </a:lnTo>
                  <a:lnTo>
                    <a:pt x="184" y="184"/>
                  </a:lnTo>
                  <a:lnTo>
                    <a:pt x="206" y="184"/>
                  </a:lnTo>
                  <a:lnTo>
                    <a:pt x="206" y="3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17" name="Freeform 277">
              <a:extLst>
                <a:ext uri="{FF2B5EF4-FFF2-40B4-BE49-F238E27FC236}">
                  <a16:creationId xmlns:a16="http://schemas.microsoft.com/office/drawing/2014/main" id="{95CC72E7-5293-4FF1-9213-2227A2B1F6B9}"/>
                </a:ext>
              </a:extLst>
            </p:cNvPr>
            <p:cNvSpPr>
              <a:spLocks noChangeArrowheads="1"/>
            </p:cNvSpPr>
            <p:nvPr/>
          </p:nvSpPr>
          <p:spPr bwMode="auto">
            <a:xfrm>
              <a:off x="258" y="1566"/>
              <a:ext cx="146" cy="120"/>
            </a:xfrm>
            <a:custGeom>
              <a:avLst/>
              <a:gdLst>
                <a:gd name="T0" fmla="*/ 142 w 146"/>
                <a:gd name="T1" fmla="*/ 0 h 120"/>
                <a:gd name="T2" fmla="*/ 132 w 146"/>
                <a:gd name="T3" fmla="*/ 2 h 120"/>
                <a:gd name="T4" fmla="*/ 124 w 146"/>
                <a:gd name="T5" fmla="*/ 6 h 120"/>
                <a:gd name="T6" fmla="*/ 120 w 146"/>
                <a:gd name="T7" fmla="*/ 8 h 120"/>
                <a:gd name="T8" fmla="*/ 96 w 146"/>
                <a:gd name="T9" fmla="*/ 4 h 120"/>
                <a:gd name="T10" fmla="*/ 84 w 146"/>
                <a:gd name="T11" fmla="*/ 8 h 120"/>
                <a:gd name="T12" fmla="*/ 76 w 146"/>
                <a:gd name="T13" fmla="*/ 6 h 120"/>
                <a:gd name="T14" fmla="*/ 68 w 146"/>
                <a:gd name="T15" fmla="*/ 12 h 120"/>
                <a:gd name="T16" fmla="*/ 62 w 146"/>
                <a:gd name="T17" fmla="*/ 16 h 120"/>
                <a:gd name="T18" fmla="*/ 58 w 146"/>
                <a:gd name="T19" fmla="*/ 14 h 120"/>
                <a:gd name="T20" fmla="*/ 50 w 146"/>
                <a:gd name="T21" fmla="*/ 10 h 120"/>
                <a:gd name="T22" fmla="*/ 42 w 146"/>
                <a:gd name="T23" fmla="*/ 8 h 120"/>
                <a:gd name="T24" fmla="*/ 40 w 146"/>
                <a:gd name="T25" fmla="*/ 6 h 120"/>
                <a:gd name="T26" fmla="*/ 38 w 146"/>
                <a:gd name="T27" fmla="*/ 6 h 120"/>
                <a:gd name="T28" fmla="*/ 30 w 146"/>
                <a:gd name="T29" fmla="*/ 6 h 120"/>
                <a:gd name="T30" fmla="*/ 16 w 146"/>
                <a:gd name="T31" fmla="*/ 8 h 120"/>
                <a:gd name="T32" fmla="*/ 6 w 146"/>
                <a:gd name="T33" fmla="*/ 14 h 120"/>
                <a:gd name="T34" fmla="*/ 2 w 146"/>
                <a:gd name="T35" fmla="*/ 20 h 120"/>
                <a:gd name="T36" fmla="*/ 4 w 146"/>
                <a:gd name="T37" fmla="*/ 22 h 120"/>
                <a:gd name="T38" fmla="*/ 6 w 146"/>
                <a:gd name="T39" fmla="*/ 28 h 120"/>
                <a:gd name="T40" fmla="*/ 6 w 146"/>
                <a:gd name="T41" fmla="*/ 40 h 120"/>
                <a:gd name="T42" fmla="*/ 6 w 146"/>
                <a:gd name="T43" fmla="*/ 48 h 120"/>
                <a:gd name="T44" fmla="*/ 2 w 146"/>
                <a:gd name="T45" fmla="*/ 54 h 120"/>
                <a:gd name="T46" fmla="*/ 0 w 146"/>
                <a:gd name="T47" fmla="*/ 64 h 120"/>
                <a:gd name="T48" fmla="*/ 0 w 146"/>
                <a:gd name="T49" fmla="*/ 100 h 120"/>
                <a:gd name="T50" fmla="*/ 16 w 146"/>
                <a:gd name="T51" fmla="*/ 100 h 120"/>
                <a:gd name="T52" fmla="*/ 34 w 146"/>
                <a:gd name="T53" fmla="*/ 112 h 120"/>
                <a:gd name="T54" fmla="*/ 52 w 146"/>
                <a:gd name="T55" fmla="*/ 118 h 120"/>
                <a:gd name="T56" fmla="*/ 76 w 146"/>
                <a:gd name="T57" fmla="*/ 120 h 120"/>
                <a:gd name="T58" fmla="*/ 94 w 146"/>
                <a:gd name="T59" fmla="*/ 102 h 120"/>
                <a:gd name="T60" fmla="*/ 96 w 146"/>
                <a:gd name="T61" fmla="*/ 86 h 120"/>
                <a:gd name="T62" fmla="*/ 100 w 146"/>
                <a:gd name="T63" fmla="*/ 80 h 120"/>
                <a:gd name="T64" fmla="*/ 108 w 146"/>
                <a:gd name="T65" fmla="*/ 72 h 120"/>
                <a:gd name="T66" fmla="*/ 118 w 146"/>
                <a:gd name="T67" fmla="*/ 68 h 120"/>
                <a:gd name="T68" fmla="*/ 122 w 146"/>
                <a:gd name="T69" fmla="*/ 72 h 120"/>
                <a:gd name="T70" fmla="*/ 126 w 146"/>
                <a:gd name="T71" fmla="*/ 72 h 120"/>
                <a:gd name="T72" fmla="*/ 132 w 146"/>
                <a:gd name="T73" fmla="*/ 68 h 120"/>
                <a:gd name="T74" fmla="*/ 138 w 146"/>
                <a:gd name="T75" fmla="*/ 56 h 120"/>
                <a:gd name="T76" fmla="*/ 142 w 146"/>
                <a:gd name="T77" fmla="*/ 46 h 120"/>
                <a:gd name="T78" fmla="*/ 144 w 146"/>
                <a:gd name="T79" fmla="*/ 36 h 120"/>
                <a:gd name="T80" fmla="*/ 146 w 146"/>
                <a:gd name="T81" fmla="*/ 24 h 120"/>
                <a:gd name="T82" fmla="*/ 144 w 146"/>
                <a:gd name="T83" fmla="*/ 14 h 120"/>
                <a:gd name="T84" fmla="*/ 146 w 146"/>
                <a:gd name="T85" fmla="*/ 4 h 120"/>
                <a:gd name="T86" fmla="*/ 146 w 146"/>
                <a:gd name="T87" fmla="*/ 0 h 12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6"/>
                <a:gd name="T133" fmla="*/ 0 h 120"/>
                <a:gd name="T134" fmla="*/ 146 w 146"/>
                <a:gd name="T135" fmla="*/ 120 h 12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6" h="120">
                  <a:moveTo>
                    <a:pt x="146" y="0"/>
                  </a:moveTo>
                  <a:lnTo>
                    <a:pt x="142" y="0"/>
                  </a:lnTo>
                  <a:lnTo>
                    <a:pt x="136" y="0"/>
                  </a:lnTo>
                  <a:lnTo>
                    <a:pt x="132" y="2"/>
                  </a:lnTo>
                  <a:lnTo>
                    <a:pt x="126" y="4"/>
                  </a:lnTo>
                  <a:lnTo>
                    <a:pt x="124" y="6"/>
                  </a:lnTo>
                  <a:lnTo>
                    <a:pt x="120" y="6"/>
                  </a:lnTo>
                  <a:lnTo>
                    <a:pt x="120" y="8"/>
                  </a:lnTo>
                  <a:lnTo>
                    <a:pt x="108" y="2"/>
                  </a:lnTo>
                  <a:lnTo>
                    <a:pt x="96" y="4"/>
                  </a:lnTo>
                  <a:lnTo>
                    <a:pt x="88" y="6"/>
                  </a:lnTo>
                  <a:lnTo>
                    <a:pt x="84" y="8"/>
                  </a:lnTo>
                  <a:lnTo>
                    <a:pt x="80" y="6"/>
                  </a:lnTo>
                  <a:lnTo>
                    <a:pt x="76" y="6"/>
                  </a:lnTo>
                  <a:lnTo>
                    <a:pt x="70" y="8"/>
                  </a:lnTo>
                  <a:lnTo>
                    <a:pt x="68" y="12"/>
                  </a:lnTo>
                  <a:lnTo>
                    <a:pt x="64" y="14"/>
                  </a:lnTo>
                  <a:lnTo>
                    <a:pt x="62" y="16"/>
                  </a:lnTo>
                  <a:lnTo>
                    <a:pt x="62" y="16"/>
                  </a:lnTo>
                  <a:lnTo>
                    <a:pt x="58" y="14"/>
                  </a:lnTo>
                  <a:lnTo>
                    <a:pt x="54" y="10"/>
                  </a:lnTo>
                  <a:lnTo>
                    <a:pt x="50" y="10"/>
                  </a:lnTo>
                  <a:lnTo>
                    <a:pt x="46" y="8"/>
                  </a:lnTo>
                  <a:lnTo>
                    <a:pt x="42" y="8"/>
                  </a:lnTo>
                  <a:lnTo>
                    <a:pt x="40" y="6"/>
                  </a:lnTo>
                  <a:lnTo>
                    <a:pt x="40" y="6"/>
                  </a:lnTo>
                  <a:lnTo>
                    <a:pt x="40" y="6"/>
                  </a:lnTo>
                  <a:lnTo>
                    <a:pt x="38" y="6"/>
                  </a:lnTo>
                  <a:lnTo>
                    <a:pt x="34" y="6"/>
                  </a:lnTo>
                  <a:lnTo>
                    <a:pt x="30" y="6"/>
                  </a:lnTo>
                  <a:lnTo>
                    <a:pt x="22" y="6"/>
                  </a:lnTo>
                  <a:lnTo>
                    <a:pt x="16" y="8"/>
                  </a:lnTo>
                  <a:lnTo>
                    <a:pt x="10" y="12"/>
                  </a:lnTo>
                  <a:lnTo>
                    <a:pt x="6" y="14"/>
                  </a:lnTo>
                  <a:lnTo>
                    <a:pt x="4" y="18"/>
                  </a:lnTo>
                  <a:lnTo>
                    <a:pt x="2" y="20"/>
                  </a:lnTo>
                  <a:lnTo>
                    <a:pt x="2" y="20"/>
                  </a:lnTo>
                  <a:lnTo>
                    <a:pt x="4" y="22"/>
                  </a:lnTo>
                  <a:lnTo>
                    <a:pt x="4" y="24"/>
                  </a:lnTo>
                  <a:lnTo>
                    <a:pt x="6" y="28"/>
                  </a:lnTo>
                  <a:lnTo>
                    <a:pt x="6" y="34"/>
                  </a:lnTo>
                  <a:lnTo>
                    <a:pt x="6" y="40"/>
                  </a:lnTo>
                  <a:lnTo>
                    <a:pt x="6" y="46"/>
                  </a:lnTo>
                  <a:lnTo>
                    <a:pt x="6" y="48"/>
                  </a:lnTo>
                  <a:lnTo>
                    <a:pt x="4" y="50"/>
                  </a:lnTo>
                  <a:lnTo>
                    <a:pt x="2" y="54"/>
                  </a:lnTo>
                  <a:lnTo>
                    <a:pt x="2" y="58"/>
                  </a:lnTo>
                  <a:lnTo>
                    <a:pt x="0" y="64"/>
                  </a:lnTo>
                  <a:lnTo>
                    <a:pt x="0" y="70"/>
                  </a:lnTo>
                  <a:lnTo>
                    <a:pt x="0" y="100"/>
                  </a:lnTo>
                  <a:lnTo>
                    <a:pt x="14" y="98"/>
                  </a:lnTo>
                  <a:lnTo>
                    <a:pt x="16" y="100"/>
                  </a:lnTo>
                  <a:lnTo>
                    <a:pt x="24" y="106"/>
                  </a:lnTo>
                  <a:lnTo>
                    <a:pt x="34" y="112"/>
                  </a:lnTo>
                  <a:lnTo>
                    <a:pt x="48" y="118"/>
                  </a:lnTo>
                  <a:lnTo>
                    <a:pt x="52" y="118"/>
                  </a:lnTo>
                  <a:lnTo>
                    <a:pt x="62" y="120"/>
                  </a:lnTo>
                  <a:lnTo>
                    <a:pt x="76" y="120"/>
                  </a:lnTo>
                  <a:lnTo>
                    <a:pt x="86" y="120"/>
                  </a:lnTo>
                  <a:lnTo>
                    <a:pt x="94" y="102"/>
                  </a:lnTo>
                  <a:lnTo>
                    <a:pt x="94" y="88"/>
                  </a:lnTo>
                  <a:lnTo>
                    <a:pt x="96" y="86"/>
                  </a:lnTo>
                  <a:lnTo>
                    <a:pt x="98" y="84"/>
                  </a:lnTo>
                  <a:lnTo>
                    <a:pt x="100" y="80"/>
                  </a:lnTo>
                  <a:lnTo>
                    <a:pt x="104" y="76"/>
                  </a:lnTo>
                  <a:lnTo>
                    <a:pt x="108" y="72"/>
                  </a:lnTo>
                  <a:lnTo>
                    <a:pt x="112" y="70"/>
                  </a:lnTo>
                  <a:lnTo>
                    <a:pt x="118" y="68"/>
                  </a:lnTo>
                  <a:lnTo>
                    <a:pt x="122" y="72"/>
                  </a:lnTo>
                  <a:lnTo>
                    <a:pt x="122" y="72"/>
                  </a:lnTo>
                  <a:lnTo>
                    <a:pt x="124" y="72"/>
                  </a:lnTo>
                  <a:lnTo>
                    <a:pt x="126" y="72"/>
                  </a:lnTo>
                  <a:lnTo>
                    <a:pt x="128" y="70"/>
                  </a:lnTo>
                  <a:lnTo>
                    <a:pt x="132" y="68"/>
                  </a:lnTo>
                  <a:lnTo>
                    <a:pt x="136" y="64"/>
                  </a:lnTo>
                  <a:lnTo>
                    <a:pt x="138" y="56"/>
                  </a:lnTo>
                  <a:lnTo>
                    <a:pt x="142" y="46"/>
                  </a:lnTo>
                  <a:lnTo>
                    <a:pt x="142" y="46"/>
                  </a:lnTo>
                  <a:lnTo>
                    <a:pt x="144" y="42"/>
                  </a:lnTo>
                  <a:lnTo>
                    <a:pt x="144" y="36"/>
                  </a:lnTo>
                  <a:lnTo>
                    <a:pt x="146" y="30"/>
                  </a:lnTo>
                  <a:lnTo>
                    <a:pt x="146" y="24"/>
                  </a:lnTo>
                  <a:lnTo>
                    <a:pt x="144" y="18"/>
                  </a:lnTo>
                  <a:lnTo>
                    <a:pt x="144" y="14"/>
                  </a:lnTo>
                  <a:lnTo>
                    <a:pt x="144" y="8"/>
                  </a:lnTo>
                  <a:lnTo>
                    <a:pt x="146" y="4"/>
                  </a:lnTo>
                  <a:lnTo>
                    <a:pt x="146" y="2"/>
                  </a:lnTo>
                  <a:lnTo>
                    <a:pt x="146"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18" name="Freeform 278">
              <a:extLst>
                <a:ext uri="{FF2B5EF4-FFF2-40B4-BE49-F238E27FC236}">
                  <a16:creationId xmlns:a16="http://schemas.microsoft.com/office/drawing/2014/main" id="{A51221F3-E220-4F0D-8A03-E1162FB73A51}"/>
                </a:ext>
              </a:extLst>
            </p:cNvPr>
            <p:cNvSpPr>
              <a:spLocks noChangeArrowheads="1"/>
            </p:cNvSpPr>
            <p:nvPr/>
          </p:nvSpPr>
          <p:spPr bwMode="auto">
            <a:xfrm>
              <a:off x="378" y="1426"/>
              <a:ext cx="52" cy="132"/>
            </a:xfrm>
            <a:custGeom>
              <a:avLst/>
              <a:gdLst>
                <a:gd name="T0" fmla="*/ 28 w 52"/>
                <a:gd name="T1" fmla="*/ 132 h 132"/>
                <a:gd name="T2" fmla="*/ 30 w 52"/>
                <a:gd name="T3" fmla="*/ 118 h 132"/>
                <a:gd name="T4" fmla="*/ 30 w 52"/>
                <a:gd name="T5" fmla="*/ 118 h 132"/>
                <a:gd name="T6" fmla="*/ 30 w 52"/>
                <a:gd name="T7" fmla="*/ 116 h 132"/>
                <a:gd name="T8" fmla="*/ 32 w 52"/>
                <a:gd name="T9" fmla="*/ 112 h 132"/>
                <a:gd name="T10" fmla="*/ 32 w 52"/>
                <a:gd name="T11" fmla="*/ 108 h 132"/>
                <a:gd name="T12" fmla="*/ 36 w 52"/>
                <a:gd name="T13" fmla="*/ 104 h 132"/>
                <a:gd name="T14" fmla="*/ 40 w 52"/>
                <a:gd name="T15" fmla="*/ 100 h 132"/>
                <a:gd name="T16" fmla="*/ 44 w 52"/>
                <a:gd name="T17" fmla="*/ 96 h 132"/>
                <a:gd name="T18" fmla="*/ 44 w 52"/>
                <a:gd name="T19" fmla="*/ 92 h 132"/>
                <a:gd name="T20" fmla="*/ 44 w 52"/>
                <a:gd name="T21" fmla="*/ 80 h 132"/>
                <a:gd name="T22" fmla="*/ 44 w 52"/>
                <a:gd name="T23" fmla="*/ 66 h 132"/>
                <a:gd name="T24" fmla="*/ 46 w 52"/>
                <a:gd name="T25" fmla="*/ 52 h 132"/>
                <a:gd name="T26" fmla="*/ 52 w 52"/>
                <a:gd name="T27" fmla="*/ 44 h 132"/>
                <a:gd name="T28" fmla="*/ 50 w 52"/>
                <a:gd name="T29" fmla="*/ 44 h 132"/>
                <a:gd name="T30" fmla="*/ 50 w 52"/>
                <a:gd name="T31" fmla="*/ 40 h 132"/>
                <a:gd name="T32" fmla="*/ 48 w 52"/>
                <a:gd name="T33" fmla="*/ 36 h 132"/>
                <a:gd name="T34" fmla="*/ 46 w 52"/>
                <a:gd name="T35" fmla="*/ 30 h 132"/>
                <a:gd name="T36" fmla="*/ 44 w 52"/>
                <a:gd name="T37" fmla="*/ 24 h 132"/>
                <a:gd name="T38" fmla="*/ 44 w 52"/>
                <a:gd name="T39" fmla="*/ 20 h 132"/>
                <a:gd name="T40" fmla="*/ 44 w 52"/>
                <a:gd name="T41" fmla="*/ 14 h 132"/>
                <a:gd name="T42" fmla="*/ 16 w 52"/>
                <a:gd name="T43" fmla="*/ 16 h 132"/>
                <a:gd name="T44" fmla="*/ 16 w 52"/>
                <a:gd name="T45" fmla="*/ 14 h 132"/>
                <a:gd name="T46" fmla="*/ 14 w 52"/>
                <a:gd name="T47" fmla="*/ 12 h 132"/>
                <a:gd name="T48" fmla="*/ 12 w 52"/>
                <a:gd name="T49" fmla="*/ 8 h 132"/>
                <a:gd name="T50" fmla="*/ 8 w 52"/>
                <a:gd name="T51" fmla="*/ 4 h 132"/>
                <a:gd name="T52" fmla="*/ 4 w 52"/>
                <a:gd name="T53" fmla="*/ 2 h 132"/>
                <a:gd name="T54" fmla="*/ 0 w 52"/>
                <a:gd name="T55" fmla="*/ 0 h 13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52"/>
                <a:gd name="T85" fmla="*/ 0 h 132"/>
                <a:gd name="T86" fmla="*/ 52 w 52"/>
                <a:gd name="T87" fmla="*/ 132 h 13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52" h="132">
                  <a:moveTo>
                    <a:pt x="28" y="132"/>
                  </a:moveTo>
                  <a:lnTo>
                    <a:pt x="30" y="118"/>
                  </a:lnTo>
                  <a:lnTo>
                    <a:pt x="30" y="118"/>
                  </a:lnTo>
                  <a:lnTo>
                    <a:pt x="30" y="116"/>
                  </a:lnTo>
                  <a:lnTo>
                    <a:pt x="32" y="112"/>
                  </a:lnTo>
                  <a:lnTo>
                    <a:pt x="32" y="108"/>
                  </a:lnTo>
                  <a:lnTo>
                    <a:pt x="36" y="104"/>
                  </a:lnTo>
                  <a:lnTo>
                    <a:pt x="40" y="100"/>
                  </a:lnTo>
                  <a:lnTo>
                    <a:pt x="44" y="96"/>
                  </a:lnTo>
                  <a:lnTo>
                    <a:pt x="44" y="92"/>
                  </a:lnTo>
                  <a:lnTo>
                    <a:pt x="44" y="80"/>
                  </a:lnTo>
                  <a:lnTo>
                    <a:pt x="44" y="66"/>
                  </a:lnTo>
                  <a:lnTo>
                    <a:pt x="46" y="52"/>
                  </a:lnTo>
                  <a:lnTo>
                    <a:pt x="52" y="44"/>
                  </a:lnTo>
                  <a:lnTo>
                    <a:pt x="50" y="44"/>
                  </a:lnTo>
                  <a:lnTo>
                    <a:pt x="50" y="40"/>
                  </a:lnTo>
                  <a:lnTo>
                    <a:pt x="48" y="36"/>
                  </a:lnTo>
                  <a:lnTo>
                    <a:pt x="46" y="30"/>
                  </a:lnTo>
                  <a:lnTo>
                    <a:pt x="44" y="24"/>
                  </a:lnTo>
                  <a:lnTo>
                    <a:pt x="44" y="20"/>
                  </a:lnTo>
                  <a:lnTo>
                    <a:pt x="44" y="14"/>
                  </a:lnTo>
                  <a:lnTo>
                    <a:pt x="16" y="16"/>
                  </a:lnTo>
                  <a:lnTo>
                    <a:pt x="16" y="14"/>
                  </a:lnTo>
                  <a:lnTo>
                    <a:pt x="14" y="12"/>
                  </a:lnTo>
                  <a:lnTo>
                    <a:pt x="12" y="8"/>
                  </a:lnTo>
                  <a:lnTo>
                    <a:pt x="8" y="4"/>
                  </a:lnTo>
                  <a:lnTo>
                    <a:pt x="4" y="2"/>
                  </a:lnTo>
                  <a:lnTo>
                    <a:pt x="0"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19" name="Freeform 279">
              <a:extLst>
                <a:ext uri="{FF2B5EF4-FFF2-40B4-BE49-F238E27FC236}">
                  <a16:creationId xmlns:a16="http://schemas.microsoft.com/office/drawing/2014/main" id="{D1CC09E3-EFDB-4ECA-921E-4195EE4A9502}"/>
                </a:ext>
              </a:extLst>
            </p:cNvPr>
            <p:cNvSpPr>
              <a:spLocks noChangeArrowheads="1"/>
            </p:cNvSpPr>
            <p:nvPr/>
          </p:nvSpPr>
          <p:spPr bwMode="auto">
            <a:xfrm>
              <a:off x="212" y="1426"/>
              <a:ext cx="218" cy="162"/>
            </a:xfrm>
            <a:custGeom>
              <a:avLst/>
              <a:gdLst>
                <a:gd name="T0" fmla="*/ 94 w 218"/>
                <a:gd name="T1" fmla="*/ 36 h 162"/>
                <a:gd name="T2" fmla="*/ 78 w 218"/>
                <a:gd name="T3" fmla="*/ 40 h 162"/>
                <a:gd name="T4" fmla="*/ 62 w 218"/>
                <a:gd name="T5" fmla="*/ 42 h 162"/>
                <a:gd name="T6" fmla="*/ 60 w 218"/>
                <a:gd name="T7" fmla="*/ 62 h 162"/>
                <a:gd name="T8" fmla="*/ 50 w 218"/>
                <a:gd name="T9" fmla="*/ 100 h 162"/>
                <a:gd name="T10" fmla="*/ 38 w 218"/>
                <a:gd name="T11" fmla="*/ 116 h 162"/>
                <a:gd name="T12" fmla="*/ 32 w 218"/>
                <a:gd name="T13" fmla="*/ 120 h 162"/>
                <a:gd name="T14" fmla="*/ 24 w 218"/>
                <a:gd name="T15" fmla="*/ 122 h 162"/>
                <a:gd name="T16" fmla="*/ 18 w 218"/>
                <a:gd name="T17" fmla="*/ 122 h 162"/>
                <a:gd name="T18" fmla="*/ 10 w 218"/>
                <a:gd name="T19" fmla="*/ 122 h 162"/>
                <a:gd name="T20" fmla="*/ 4 w 218"/>
                <a:gd name="T21" fmla="*/ 122 h 162"/>
                <a:gd name="T22" fmla="*/ 2 w 218"/>
                <a:gd name="T23" fmla="*/ 128 h 162"/>
                <a:gd name="T24" fmla="*/ 4 w 218"/>
                <a:gd name="T25" fmla="*/ 132 h 162"/>
                <a:gd name="T26" fmla="*/ 8 w 218"/>
                <a:gd name="T27" fmla="*/ 138 h 162"/>
                <a:gd name="T28" fmla="*/ 8 w 218"/>
                <a:gd name="T29" fmla="*/ 140 h 162"/>
                <a:gd name="T30" fmla="*/ 14 w 218"/>
                <a:gd name="T31" fmla="*/ 144 h 162"/>
                <a:gd name="T32" fmla="*/ 16 w 218"/>
                <a:gd name="T33" fmla="*/ 144 h 162"/>
                <a:gd name="T34" fmla="*/ 16 w 218"/>
                <a:gd name="T35" fmla="*/ 150 h 162"/>
                <a:gd name="T36" fmla="*/ 28 w 218"/>
                <a:gd name="T37" fmla="*/ 142 h 162"/>
                <a:gd name="T38" fmla="*/ 30 w 218"/>
                <a:gd name="T39" fmla="*/ 146 h 162"/>
                <a:gd name="T40" fmla="*/ 36 w 218"/>
                <a:gd name="T41" fmla="*/ 150 h 162"/>
                <a:gd name="T42" fmla="*/ 42 w 218"/>
                <a:gd name="T43" fmla="*/ 154 h 162"/>
                <a:gd name="T44" fmla="*/ 44 w 218"/>
                <a:gd name="T45" fmla="*/ 156 h 162"/>
                <a:gd name="T46" fmla="*/ 50 w 218"/>
                <a:gd name="T47" fmla="*/ 162 h 162"/>
                <a:gd name="T48" fmla="*/ 50 w 218"/>
                <a:gd name="T49" fmla="*/ 158 h 162"/>
                <a:gd name="T50" fmla="*/ 56 w 218"/>
                <a:gd name="T51" fmla="*/ 152 h 162"/>
                <a:gd name="T52" fmla="*/ 68 w 218"/>
                <a:gd name="T53" fmla="*/ 146 h 162"/>
                <a:gd name="T54" fmla="*/ 82 w 218"/>
                <a:gd name="T55" fmla="*/ 146 h 162"/>
                <a:gd name="T56" fmla="*/ 88 w 218"/>
                <a:gd name="T57" fmla="*/ 146 h 162"/>
                <a:gd name="T58" fmla="*/ 88 w 218"/>
                <a:gd name="T59" fmla="*/ 148 h 162"/>
                <a:gd name="T60" fmla="*/ 96 w 218"/>
                <a:gd name="T61" fmla="*/ 150 h 162"/>
                <a:gd name="T62" fmla="*/ 106 w 218"/>
                <a:gd name="T63" fmla="*/ 154 h 162"/>
                <a:gd name="T64" fmla="*/ 110 w 218"/>
                <a:gd name="T65" fmla="*/ 156 h 162"/>
                <a:gd name="T66" fmla="*/ 114 w 218"/>
                <a:gd name="T67" fmla="*/ 152 h 162"/>
                <a:gd name="T68" fmla="*/ 122 w 218"/>
                <a:gd name="T69" fmla="*/ 148 h 162"/>
                <a:gd name="T70" fmla="*/ 130 w 218"/>
                <a:gd name="T71" fmla="*/ 148 h 162"/>
                <a:gd name="T72" fmla="*/ 144 w 218"/>
                <a:gd name="T73" fmla="*/ 144 h 162"/>
                <a:gd name="T74" fmla="*/ 166 w 218"/>
                <a:gd name="T75" fmla="*/ 148 h 162"/>
                <a:gd name="T76" fmla="*/ 170 w 218"/>
                <a:gd name="T77" fmla="*/ 146 h 162"/>
                <a:gd name="T78" fmla="*/ 178 w 218"/>
                <a:gd name="T79" fmla="*/ 142 h 162"/>
                <a:gd name="T80" fmla="*/ 188 w 218"/>
                <a:gd name="T81" fmla="*/ 140 h 162"/>
                <a:gd name="T82" fmla="*/ 196 w 218"/>
                <a:gd name="T83" fmla="*/ 118 h 162"/>
                <a:gd name="T84" fmla="*/ 196 w 218"/>
                <a:gd name="T85" fmla="*/ 116 h 162"/>
                <a:gd name="T86" fmla="*/ 198 w 218"/>
                <a:gd name="T87" fmla="*/ 108 h 162"/>
                <a:gd name="T88" fmla="*/ 206 w 218"/>
                <a:gd name="T89" fmla="*/ 100 h 162"/>
                <a:gd name="T90" fmla="*/ 210 w 218"/>
                <a:gd name="T91" fmla="*/ 92 h 162"/>
                <a:gd name="T92" fmla="*/ 210 w 218"/>
                <a:gd name="T93" fmla="*/ 66 h 162"/>
                <a:gd name="T94" fmla="*/ 218 w 218"/>
                <a:gd name="T95" fmla="*/ 44 h 162"/>
                <a:gd name="T96" fmla="*/ 216 w 218"/>
                <a:gd name="T97" fmla="*/ 40 h 162"/>
                <a:gd name="T98" fmla="*/ 212 w 218"/>
                <a:gd name="T99" fmla="*/ 30 h 162"/>
                <a:gd name="T100" fmla="*/ 210 w 218"/>
                <a:gd name="T101" fmla="*/ 20 h 162"/>
                <a:gd name="T102" fmla="*/ 182 w 218"/>
                <a:gd name="T103" fmla="*/ 16 h 162"/>
                <a:gd name="T104" fmla="*/ 180 w 218"/>
                <a:gd name="T105" fmla="*/ 12 h 162"/>
                <a:gd name="T106" fmla="*/ 174 w 218"/>
                <a:gd name="T107" fmla="*/ 4 h 162"/>
                <a:gd name="T108" fmla="*/ 166 w 218"/>
                <a:gd name="T109" fmla="*/ 0 h 16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18"/>
                <a:gd name="T166" fmla="*/ 0 h 162"/>
                <a:gd name="T167" fmla="*/ 218 w 218"/>
                <a:gd name="T168" fmla="*/ 162 h 16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18" h="162">
                  <a:moveTo>
                    <a:pt x="162" y="0"/>
                  </a:moveTo>
                  <a:lnTo>
                    <a:pt x="94" y="36"/>
                  </a:lnTo>
                  <a:lnTo>
                    <a:pt x="90" y="38"/>
                  </a:lnTo>
                  <a:lnTo>
                    <a:pt x="78" y="40"/>
                  </a:lnTo>
                  <a:lnTo>
                    <a:pt x="68" y="42"/>
                  </a:lnTo>
                  <a:lnTo>
                    <a:pt x="62" y="42"/>
                  </a:lnTo>
                  <a:lnTo>
                    <a:pt x="62" y="48"/>
                  </a:lnTo>
                  <a:lnTo>
                    <a:pt x="60" y="62"/>
                  </a:lnTo>
                  <a:lnTo>
                    <a:pt x="56" y="80"/>
                  </a:lnTo>
                  <a:lnTo>
                    <a:pt x="50" y="100"/>
                  </a:lnTo>
                  <a:lnTo>
                    <a:pt x="38" y="116"/>
                  </a:lnTo>
                  <a:lnTo>
                    <a:pt x="38" y="116"/>
                  </a:lnTo>
                  <a:lnTo>
                    <a:pt x="36" y="118"/>
                  </a:lnTo>
                  <a:lnTo>
                    <a:pt x="32" y="120"/>
                  </a:lnTo>
                  <a:lnTo>
                    <a:pt x="28" y="120"/>
                  </a:lnTo>
                  <a:lnTo>
                    <a:pt x="24" y="122"/>
                  </a:lnTo>
                  <a:lnTo>
                    <a:pt x="20" y="122"/>
                  </a:lnTo>
                  <a:lnTo>
                    <a:pt x="18" y="122"/>
                  </a:lnTo>
                  <a:lnTo>
                    <a:pt x="14" y="122"/>
                  </a:lnTo>
                  <a:lnTo>
                    <a:pt x="10" y="122"/>
                  </a:lnTo>
                  <a:lnTo>
                    <a:pt x="6" y="122"/>
                  </a:lnTo>
                  <a:lnTo>
                    <a:pt x="4" y="122"/>
                  </a:lnTo>
                  <a:lnTo>
                    <a:pt x="0" y="128"/>
                  </a:lnTo>
                  <a:lnTo>
                    <a:pt x="2" y="128"/>
                  </a:lnTo>
                  <a:lnTo>
                    <a:pt x="2" y="130"/>
                  </a:lnTo>
                  <a:lnTo>
                    <a:pt x="4" y="132"/>
                  </a:lnTo>
                  <a:lnTo>
                    <a:pt x="6" y="136"/>
                  </a:lnTo>
                  <a:lnTo>
                    <a:pt x="8" y="138"/>
                  </a:lnTo>
                  <a:lnTo>
                    <a:pt x="8" y="138"/>
                  </a:lnTo>
                  <a:lnTo>
                    <a:pt x="8" y="140"/>
                  </a:lnTo>
                  <a:lnTo>
                    <a:pt x="10" y="142"/>
                  </a:lnTo>
                  <a:lnTo>
                    <a:pt x="14" y="144"/>
                  </a:lnTo>
                  <a:lnTo>
                    <a:pt x="14" y="144"/>
                  </a:lnTo>
                  <a:lnTo>
                    <a:pt x="16" y="144"/>
                  </a:lnTo>
                  <a:lnTo>
                    <a:pt x="16" y="146"/>
                  </a:lnTo>
                  <a:lnTo>
                    <a:pt x="16" y="150"/>
                  </a:lnTo>
                  <a:lnTo>
                    <a:pt x="26" y="150"/>
                  </a:lnTo>
                  <a:lnTo>
                    <a:pt x="28" y="142"/>
                  </a:lnTo>
                  <a:lnTo>
                    <a:pt x="28" y="144"/>
                  </a:lnTo>
                  <a:lnTo>
                    <a:pt x="30" y="146"/>
                  </a:lnTo>
                  <a:lnTo>
                    <a:pt x="34" y="148"/>
                  </a:lnTo>
                  <a:lnTo>
                    <a:pt x="36" y="150"/>
                  </a:lnTo>
                  <a:lnTo>
                    <a:pt x="38" y="152"/>
                  </a:lnTo>
                  <a:lnTo>
                    <a:pt x="42" y="154"/>
                  </a:lnTo>
                  <a:lnTo>
                    <a:pt x="42" y="154"/>
                  </a:lnTo>
                  <a:lnTo>
                    <a:pt x="44" y="156"/>
                  </a:lnTo>
                  <a:lnTo>
                    <a:pt x="46" y="158"/>
                  </a:lnTo>
                  <a:lnTo>
                    <a:pt x="50" y="162"/>
                  </a:lnTo>
                  <a:lnTo>
                    <a:pt x="50" y="160"/>
                  </a:lnTo>
                  <a:lnTo>
                    <a:pt x="50" y="158"/>
                  </a:lnTo>
                  <a:lnTo>
                    <a:pt x="54" y="156"/>
                  </a:lnTo>
                  <a:lnTo>
                    <a:pt x="56" y="152"/>
                  </a:lnTo>
                  <a:lnTo>
                    <a:pt x="62" y="148"/>
                  </a:lnTo>
                  <a:lnTo>
                    <a:pt x="68" y="146"/>
                  </a:lnTo>
                  <a:lnTo>
                    <a:pt x="76" y="146"/>
                  </a:lnTo>
                  <a:lnTo>
                    <a:pt x="82" y="146"/>
                  </a:lnTo>
                  <a:lnTo>
                    <a:pt x="86" y="146"/>
                  </a:lnTo>
                  <a:lnTo>
                    <a:pt x="88" y="146"/>
                  </a:lnTo>
                  <a:lnTo>
                    <a:pt x="88" y="146"/>
                  </a:lnTo>
                  <a:lnTo>
                    <a:pt x="88" y="148"/>
                  </a:lnTo>
                  <a:lnTo>
                    <a:pt x="92" y="148"/>
                  </a:lnTo>
                  <a:lnTo>
                    <a:pt x="96" y="150"/>
                  </a:lnTo>
                  <a:lnTo>
                    <a:pt x="102" y="152"/>
                  </a:lnTo>
                  <a:lnTo>
                    <a:pt x="106" y="154"/>
                  </a:lnTo>
                  <a:lnTo>
                    <a:pt x="108" y="156"/>
                  </a:lnTo>
                  <a:lnTo>
                    <a:pt x="110" y="156"/>
                  </a:lnTo>
                  <a:lnTo>
                    <a:pt x="110" y="154"/>
                  </a:lnTo>
                  <a:lnTo>
                    <a:pt x="114" y="152"/>
                  </a:lnTo>
                  <a:lnTo>
                    <a:pt x="118" y="148"/>
                  </a:lnTo>
                  <a:lnTo>
                    <a:pt x="122" y="148"/>
                  </a:lnTo>
                  <a:lnTo>
                    <a:pt x="126" y="146"/>
                  </a:lnTo>
                  <a:lnTo>
                    <a:pt x="130" y="148"/>
                  </a:lnTo>
                  <a:lnTo>
                    <a:pt x="134" y="146"/>
                  </a:lnTo>
                  <a:lnTo>
                    <a:pt x="144" y="144"/>
                  </a:lnTo>
                  <a:lnTo>
                    <a:pt x="154" y="144"/>
                  </a:lnTo>
                  <a:lnTo>
                    <a:pt x="166" y="148"/>
                  </a:lnTo>
                  <a:lnTo>
                    <a:pt x="168" y="148"/>
                  </a:lnTo>
                  <a:lnTo>
                    <a:pt x="170" y="146"/>
                  </a:lnTo>
                  <a:lnTo>
                    <a:pt x="174" y="144"/>
                  </a:lnTo>
                  <a:lnTo>
                    <a:pt x="178" y="142"/>
                  </a:lnTo>
                  <a:lnTo>
                    <a:pt x="182" y="140"/>
                  </a:lnTo>
                  <a:lnTo>
                    <a:pt x="188" y="140"/>
                  </a:lnTo>
                  <a:lnTo>
                    <a:pt x="192" y="140"/>
                  </a:lnTo>
                  <a:lnTo>
                    <a:pt x="196" y="118"/>
                  </a:lnTo>
                  <a:lnTo>
                    <a:pt x="196" y="118"/>
                  </a:lnTo>
                  <a:lnTo>
                    <a:pt x="196" y="116"/>
                  </a:lnTo>
                  <a:lnTo>
                    <a:pt x="198" y="112"/>
                  </a:lnTo>
                  <a:lnTo>
                    <a:pt x="198" y="108"/>
                  </a:lnTo>
                  <a:lnTo>
                    <a:pt x="202" y="104"/>
                  </a:lnTo>
                  <a:lnTo>
                    <a:pt x="206" y="100"/>
                  </a:lnTo>
                  <a:lnTo>
                    <a:pt x="210" y="96"/>
                  </a:lnTo>
                  <a:lnTo>
                    <a:pt x="210" y="92"/>
                  </a:lnTo>
                  <a:lnTo>
                    <a:pt x="210" y="80"/>
                  </a:lnTo>
                  <a:lnTo>
                    <a:pt x="210" y="66"/>
                  </a:lnTo>
                  <a:lnTo>
                    <a:pt x="212" y="52"/>
                  </a:lnTo>
                  <a:lnTo>
                    <a:pt x="218" y="44"/>
                  </a:lnTo>
                  <a:lnTo>
                    <a:pt x="216" y="44"/>
                  </a:lnTo>
                  <a:lnTo>
                    <a:pt x="216" y="40"/>
                  </a:lnTo>
                  <a:lnTo>
                    <a:pt x="214" y="36"/>
                  </a:lnTo>
                  <a:lnTo>
                    <a:pt x="212" y="30"/>
                  </a:lnTo>
                  <a:lnTo>
                    <a:pt x="210" y="24"/>
                  </a:lnTo>
                  <a:lnTo>
                    <a:pt x="210" y="20"/>
                  </a:lnTo>
                  <a:lnTo>
                    <a:pt x="210" y="14"/>
                  </a:lnTo>
                  <a:lnTo>
                    <a:pt x="182" y="16"/>
                  </a:lnTo>
                  <a:lnTo>
                    <a:pt x="182" y="14"/>
                  </a:lnTo>
                  <a:lnTo>
                    <a:pt x="180" y="12"/>
                  </a:lnTo>
                  <a:lnTo>
                    <a:pt x="178" y="8"/>
                  </a:lnTo>
                  <a:lnTo>
                    <a:pt x="174" y="4"/>
                  </a:lnTo>
                  <a:lnTo>
                    <a:pt x="170" y="2"/>
                  </a:lnTo>
                  <a:lnTo>
                    <a:pt x="166" y="0"/>
                  </a:lnTo>
                  <a:lnTo>
                    <a:pt x="162"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20" name="Freeform 280">
              <a:extLst>
                <a:ext uri="{FF2B5EF4-FFF2-40B4-BE49-F238E27FC236}">
                  <a16:creationId xmlns:a16="http://schemas.microsoft.com/office/drawing/2014/main" id="{2139053A-DC88-4076-9CD5-40A8FD70025D}"/>
                </a:ext>
              </a:extLst>
            </p:cNvPr>
            <p:cNvSpPr>
              <a:spLocks noChangeArrowheads="1"/>
            </p:cNvSpPr>
            <p:nvPr/>
          </p:nvSpPr>
          <p:spPr bwMode="auto">
            <a:xfrm>
              <a:off x="344" y="1566"/>
              <a:ext cx="88" cy="148"/>
            </a:xfrm>
            <a:custGeom>
              <a:avLst/>
              <a:gdLst>
                <a:gd name="T0" fmla="*/ 60 w 88"/>
                <a:gd name="T1" fmla="*/ 2 h 148"/>
                <a:gd name="T2" fmla="*/ 58 w 88"/>
                <a:gd name="T3" fmla="*/ 8 h 148"/>
                <a:gd name="T4" fmla="*/ 58 w 88"/>
                <a:gd name="T5" fmla="*/ 20 h 148"/>
                <a:gd name="T6" fmla="*/ 60 w 88"/>
                <a:gd name="T7" fmla="*/ 30 h 148"/>
                <a:gd name="T8" fmla="*/ 58 w 88"/>
                <a:gd name="T9" fmla="*/ 42 h 148"/>
                <a:gd name="T10" fmla="*/ 56 w 88"/>
                <a:gd name="T11" fmla="*/ 48 h 148"/>
                <a:gd name="T12" fmla="*/ 50 w 88"/>
                <a:gd name="T13" fmla="*/ 64 h 148"/>
                <a:gd name="T14" fmla="*/ 42 w 88"/>
                <a:gd name="T15" fmla="*/ 70 h 148"/>
                <a:gd name="T16" fmla="*/ 38 w 88"/>
                <a:gd name="T17" fmla="*/ 72 h 148"/>
                <a:gd name="T18" fmla="*/ 36 w 88"/>
                <a:gd name="T19" fmla="*/ 72 h 148"/>
                <a:gd name="T20" fmla="*/ 26 w 88"/>
                <a:gd name="T21" fmla="*/ 70 h 148"/>
                <a:gd name="T22" fmla="*/ 18 w 88"/>
                <a:gd name="T23" fmla="*/ 76 h 148"/>
                <a:gd name="T24" fmla="*/ 12 w 88"/>
                <a:gd name="T25" fmla="*/ 84 h 148"/>
                <a:gd name="T26" fmla="*/ 8 w 88"/>
                <a:gd name="T27" fmla="*/ 88 h 148"/>
                <a:gd name="T28" fmla="*/ 0 w 88"/>
                <a:gd name="T29" fmla="*/ 120 h 148"/>
                <a:gd name="T30" fmla="*/ 0 w 88"/>
                <a:gd name="T31" fmla="*/ 124 h 148"/>
                <a:gd name="T32" fmla="*/ 2 w 88"/>
                <a:gd name="T33" fmla="*/ 130 h 148"/>
                <a:gd name="T34" fmla="*/ 10 w 88"/>
                <a:gd name="T35" fmla="*/ 134 h 148"/>
                <a:gd name="T36" fmla="*/ 14 w 88"/>
                <a:gd name="T37" fmla="*/ 136 h 148"/>
                <a:gd name="T38" fmla="*/ 18 w 88"/>
                <a:gd name="T39" fmla="*/ 140 h 148"/>
                <a:gd name="T40" fmla="*/ 18 w 88"/>
                <a:gd name="T41" fmla="*/ 148 h 148"/>
                <a:gd name="T42" fmla="*/ 36 w 88"/>
                <a:gd name="T43" fmla="*/ 148 h 148"/>
                <a:gd name="T44" fmla="*/ 70 w 88"/>
                <a:gd name="T45" fmla="*/ 146 h 148"/>
                <a:gd name="T46" fmla="*/ 86 w 88"/>
                <a:gd name="T47" fmla="*/ 144 h 148"/>
                <a:gd name="T48" fmla="*/ 88 w 88"/>
                <a:gd name="T49" fmla="*/ 138 h 148"/>
                <a:gd name="T50" fmla="*/ 88 w 88"/>
                <a:gd name="T51" fmla="*/ 134 h 148"/>
                <a:gd name="T52" fmla="*/ 82 w 88"/>
                <a:gd name="T53" fmla="*/ 130 h 148"/>
                <a:gd name="T54" fmla="*/ 74 w 88"/>
                <a:gd name="T55" fmla="*/ 122 h 148"/>
                <a:gd name="T56" fmla="*/ 68 w 88"/>
                <a:gd name="T57" fmla="*/ 110 h 148"/>
                <a:gd name="T58" fmla="*/ 62 w 88"/>
                <a:gd name="T59" fmla="*/ 100 h 148"/>
                <a:gd name="T60" fmla="*/ 66 w 88"/>
                <a:gd name="T61" fmla="*/ 98 h 148"/>
                <a:gd name="T62" fmla="*/ 70 w 88"/>
                <a:gd name="T63" fmla="*/ 94 h 148"/>
                <a:gd name="T64" fmla="*/ 72 w 88"/>
                <a:gd name="T65" fmla="*/ 86 h 148"/>
                <a:gd name="T66" fmla="*/ 70 w 88"/>
                <a:gd name="T67" fmla="*/ 78 h 148"/>
                <a:gd name="T68" fmla="*/ 68 w 88"/>
                <a:gd name="T69" fmla="*/ 76 h 148"/>
                <a:gd name="T70" fmla="*/ 64 w 88"/>
                <a:gd name="T71" fmla="*/ 72 h 148"/>
                <a:gd name="T72" fmla="*/ 62 w 88"/>
                <a:gd name="T73" fmla="*/ 64 h 148"/>
                <a:gd name="T74" fmla="*/ 64 w 88"/>
                <a:gd name="T75" fmla="*/ 58 h 148"/>
                <a:gd name="T76" fmla="*/ 68 w 88"/>
                <a:gd name="T77" fmla="*/ 58 h 148"/>
                <a:gd name="T78" fmla="*/ 74 w 88"/>
                <a:gd name="T79" fmla="*/ 56 h 148"/>
                <a:gd name="T80" fmla="*/ 78 w 88"/>
                <a:gd name="T81" fmla="*/ 50 h 148"/>
                <a:gd name="T82" fmla="*/ 78 w 88"/>
                <a:gd name="T83" fmla="*/ 46 h 148"/>
                <a:gd name="T84" fmla="*/ 74 w 88"/>
                <a:gd name="T85" fmla="*/ 40 h 148"/>
                <a:gd name="T86" fmla="*/ 72 w 88"/>
                <a:gd name="T87" fmla="*/ 30 h 148"/>
                <a:gd name="T88" fmla="*/ 72 w 88"/>
                <a:gd name="T89" fmla="*/ 20 h 148"/>
                <a:gd name="T90" fmla="*/ 72 w 88"/>
                <a:gd name="T91" fmla="*/ 16 h 148"/>
                <a:gd name="T92" fmla="*/ 72 w 88"/>
                <a:gd name="T93" fmla="*/ 8 h 148"/>
                <a:gd name="T94" fmla="*/ 66 w 88"/>
                <a:gd name="T95" fmla="*/ 2 h 14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8"/>
                <a:gd name="T145" fmla="*/ 0 h 148"/>
                <a:gd name="T146" fmla="*/ 88 w 88"/>
                <a:gd name="T147" fmla="*/ 148 h 14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8" h="148">
                  <a:moveTo>
                    <a:pt x="60" y="0"/>
                  </a:moveTo>
                  <a:lnTo>
                    <a:pt x="60" y="2"/>
                  </a:lnTo>
                  <a:lnTo>
                    <a:pt x="60" y="4"/>
                  </a:lnTo>
                  <a:lnTo>
                    <a:pt x="58" y="8"/>
                  </a:lnTo>
                  <a:lnTo>
                    <a:pt x="58" y="14"/>
                  </a:lnTo>
                  <a:lnTo>
                    <a:pt x="58" y="20"/>
                  </a:lnTo>
                  <a:lnTo>
                    <a:pt x="60" y="24"/>
                  </a:lnTo>
                  <a:lnTo>
                    <a:pt x="60" y="30"/>
                  </a:lnTo>
                  <a:lnTo>
                    <a:pt x="58" y="36"/>
                  </a:lnTo>
                  <a:lnTo>
                    <a:pt x="58" y="42"/>
                  </a:lnTo>
                  <a:lnTo>
                    <a:pt x="56" y="46"/>
                  </a:lnTo>
                  <a:lnTo>
                    <a:pt x="56" y="48"/>
                  </a:lnTo>
                  <a:lnTo>
                    <a:pt x="52" y="56"/>
                  </a:lnTo>
                  <a:lnTo>
                    <a:pt x="50" y="64"/>
                  </a:lnTo>
                  <a:lnTo>
                    <a:pt x="46" y="68"/>
                  </a:lnTo>
                  <a:lnTo>
                    <a:pt x="42" y="70"/>
                  </a:lnTo>
                  <a:lnTo>
                    <a:pt x="40" y="72"/>
                  </a:lnTo>
                  <a:lnTo>
                    <a:pt x="38" y="72"/>
                  </a:lnTo>
                  <a:lnTo>
                    <a:pt x="36" y="72"/>
                  </a:lnTo>
                  <a:lnTo>
                    <a:pt x="36" y="72"/>
                  </a:lnTo>
                  <a:lnTo>
                    <a:pt x="32" y="70"/>
                  </a:lnTo>
                  <a:lnTo>
                    <a:pt x="26" y="70"/>
                  </a:lnTo>
                  <a:lnTo>
                    <a:pt x="22" y="72"/>
                  </a:lnTo>
                  <a:lnTo>
                    <a:pt x="18" y="76"/>
                  </a:lnTo>
                  <a:lnTo>
                    <a:pt x="14" y="80"/>
                  </a:lnTo>
                  <a:lnTo>
                    <a:pt x="12" y="84"/>
                  </a:lnTo>
                  <a:lnTo>
                    <a:pt x="10" y="86"/>
                  </a:lnTo>
                  <a:lnTo>
                    <a:pt x="8" y="88"/>
                  </a:lnTo>
                  <a:lnTo>
                    <a:pt x="8" y="102"/>
                  </a:lnTo>
                  <a:lnTo>
                    <a:pt x="0" y="120"/>
                  </a:lnTo>
                  <a:lnTo>
                    <a:pt x="0" y="122"/>
                  </a:lnTo>
                  <a:lnTo>
                    <a:pt x="0" y="124"/>
                  </a:lnTo>
                  <a:lnTo>
                    <a:pt x="2" y="126"/>
                  </a:lnTo>
                  <a:lnTo>
                    <a:pt x="2" y="130"/>
                  </a:lnTo>
                  <a:lnTo>
                    <a:pt x="6" y="132"/>
                  </a:lnTo>
                  <a:lnTo>
                    <a:pt x="10" y="134"/>
                  </a:lnTo>
                  <a:lnTo>
                    <a:pt x="12" y="134"/>
                  </a:lnTo>
                  <a:lnTo>
                    <a:pt x="14" y="136"/>
                  </a:lnTo>
                  <a:lnTo>
                    <a:pt x="16" y="138"/>
                  </a:lnTo>
                  <a:lnTo>
                    <a:pt x="18" y="140"/>
                  </a:lnTo>
                  <a:lnTo>
                    <a:pt x="18" y="144"/>
                  </a:lnTo>
                  <a:lnTo>
                    <a:pt x="18" y="148"/>
                  </a:lnTo>
                  <a:lnTo>
                    <a:pt x="22" y="148"/>
                  </a:lnTo>
                  <a:lnTo>
                    <a:pt x="36" y="148"/>
                  </a:lnTo>
                  <a:lnTo>
                    <a:pt x="52" y="146"/>
                  </a:lnTo>
                  <a:lnTo>
                    <a:pt x="70" y="146"/>
                  </a:lnTo>
                  <a:lnTo>
                    <a:pt x="88" y="146"/>
                  </a:lnTo>
                  <a:lnTo>
                    <a:pt x="86" y="144"/>
                  </a:lnTo>
                  <a:lnTo>
                    <a:pt x="86" y="142"/>
                  </a:lnTo>
                  <a:lnTo>
                    <a:pt x="88" y="138"/>
                  </a:lnTo>
                  <a:lnTo>
                    <a:pt x="88" y="134"/>
                  </a:lnTo>
                  <a:lnTo>
                    <a:pt x="88" y="134"/>
                  </a:lnTo>
                  <a:lnTo>
                    <a:pt x="84" y="132"/>
                  </a:lnTo>
                  <a:lnTo>
                    <a:pt x="82" y="130"/>
                  </a:lnTo>
                  <a:lnTo>
                    <a:pt x="78" y="126"/>
                  </a:lnTo>
                  <a:lnTo>
                    <a:pt x="74" y="122"/>
                  </a:lnTo>
                  <a:lnTo>
                    <a:pt x="70" y="116"/>
                  </a:lnTo>
                  <a:lnTo>
                    <a:pt x="68" y="110"/>
                  </a:lnTo>
                  <a:lnTo>
                    <a:pt x="66" y="102"/>
                  </a:lnTo>
                  <a:lnTo>
                    <a:pt x="62" y="100"/>
                  </a:lnTo>
                  <a:lnTo>
                    <a:pt x="66" y="100"/>
                  </a:lnTo>
                  <a:lnTo>
                    <a:pt x="66" y="98"/>
                  </a:lnTo>
                  <a:lnTo>
                    <a:pt x="68" y="96"/>
                  </a:lnTo>
                  <a:lnTo>
                    <a:pt x="70" y="94"/>
                  </a:lnTo>
                  <a:lnTo>
                    <a:pt x="70" y="90"/>
                  </a:lnTo>
                  <a:lnTo>
                    <a:pt x="72" y="86"/>
                  </a:lnTo>
                  <a:lnTo>
                    <a:pt x="72" y="82"/>
                  </a:lnTo>
                  <a:lnTo>
                    <a:pt x="70" y="78"/>
                  </a:lnTo>
                  <a:lnTo>
                    <a:pt x="68" y="76"/>
                  </a:lnTo>
                  <a:lnTo>
                    <a:pt x="68" y="76"/>
                  </a:lnTo>
                  <a:lnTo>
                    <a:pt x="66" y="74"/>
                  </a:lnTo>
                  <a:lnTo>
                    <a:pt x="64" y="72"/>
                  </a:lnTo>
                  <a:lnTo>
                    <a:pt x="62" y="68"/>
                  </a:lnTo>
                  <a:lnTo>
                    <a:pt x="62" y="64"/>
                  </a:lnTo>
                  <a:lnTo>
                    <a:pt x="62" y="58"/>
                  </a:lnTo>
                  <a:lnTo>
                    <a:pt x="64" y="58"/>
                  </a:lnTo>
                  <a:lnTo>
                    <a:pt x="66" y="58"/>
                  </a:lnTo>
                  <a:lnTo>
                    <a:pt x="68" y="58"/>
                  </a:lnTo>
                  <a:lnTo>
                    <a:pt x="72" y="58"/>
                  </a:lnTo>
                  <a:lnTo>
                    <a:pt x="74" y="56"/>
                  </a:lnTo>
                  <a:lnTo>
                    <a:pt x="78" y="54"/>
                  </a:lnTo>
                  <a:lnTo>
                    <a:pt x="78" y="50"/>
                  </a:lnTo>
                  <a:lnTo>
                    <a:pt x="78" y="46"/>
                  </a:lnTo>
                  <a:lnTo>
                    <a:pt x="78" y="46"/>
                  </a:lnTo>
                  <a:lnTo>
                    <a:pt x="76" y="42"/>
                  </a:lnTo>
                  <a:lnTo>
                    <a:pt x="74" y="40"/>
                  </a:lnTo>
                  <a:lnTo>
                    <a:pt x="72" y="34"/>
                  </a:lnTo>
                  <a:lnTo>
                    <a:pt x="72" y="30"/>
                  </a:lnTo>
                  <a:lnTo>
                    <a:pt x="72" y="24"/>
                  </a:lnTo>
                  <a:lnTo>
                    <a:pt x="72" y="20"/>
                  </a:lnTo>
                  <a:lnTo>
                    <a:pt x="72" y="20"/>
                  </a:lnTo>
                  <a:lnTo>
                    <a:pt x="72" y="16"/>
                  </a:lnTo>
                  <a:lnTo>
                    <a:pt x="72" y="12"/>
                  </a:lnTo>
                  <a:lnTo>
                    <a:pt x="72" y="8"/>
                  </a:lnTo>
                  <a:lnTo>
                    <a:pt x="70" y="4"/>
                  </a:lnTo>
                  <a:lnTo>
                    <a:pt x="66" y="2"/>
                  </a:lnTo>
                  <a:lnTo>
                    <a:pt x="60"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21" name="Freeform 281">
              <a:extLst>
                <a:ext uri="{FF2B5EF4-FFF2-40B4-BE49-F238E27FC236}">
                  <a16:creationId xmlns:a16="http://schemas.microsoft.com/office/drawing/2014/main" id="{D656680A-C08C-4D58-9431-FABD991615C6}"/>
                </a:ext>
              </a:extLst>
            </p:cNvPr>
            <p:cNvSpPr>
              <a:spLocks noChangeArrowheads="1"/>
            </p:cNvSpPr>
            <p:nvPr/>
          </p:nvSpPr>
          <p:spPr bwMode="auto">
            <a:xfrm>
              <a:off x="404" y="1440"/>
              <a:ext cx="126" cy="212"/>
            </a:xfrm>
            <a:custGeom>
              <a:avLst/>
              <a:gdLst>
                <a:gd name="T0" fmla="*/ 126 w 126"/>
                <a:gd name="T1" fmla="*/ 46 h 212"/>
                <a:gd name="T2" fmla="*/ 124 w 126"/>
                <a:gd name="T3" fmla="*/ 90 h 212"/>
                <a:gd name="T4" fmla="*/ 120 w 126"/>
                <a:gd name="T5" fmla="*/ 88 h 212"/>
                <a:gd name="T6" fmla="*/ 112 w 126"/>
                <a:gd name="T7" fmla="*/ 90 h 212"/>
                <a:gd name="T8" fmla="*/ 108 w 126"/>
                <a:gd name="T9" fmla="*/ 92 h 212"/>
                <a:gd name="T10" fmla="*/ 106 w 126"/>
                <a:gd name="T11" fmla="*/ 98 h 212"/>
                <a:gd name="T12" fmla="*/ 106 w 126"/>
                <a:gd name="T13" fmla="*/ 104 h 212"/>
                <a:gd name="T14" fmla="*/ 102 w 126"/>
                <a:gd name="T15" fmla="*/ 110 h 212"/>
                <a:gd name="T16" fmla="*/ 98 w 126"/>
                <a:gd name="T17" fmla="*/ 114 h 212"/>
                <a:gd name="T18" fmla="*/ 98 w 126"/>
                <a:gd name="T19" fmla="*/ 120 h 212"/>
                <a:gd name="T20" fmla="*/ 98 w 126"/>
                <a:gd name="T21" fmla="*/ 124 h 212"/>
                <a:gd name="T22" fmla="*/ 98 w 126"/>
                <a:gd name="T23" fmla="*/ 124 h 212"/>
                <a:gd name="T24" fmla="*/ 98 w 126"/>
                <a:gd name="T25" fmla="*/ 122 h 212"/>
                <a:gd name="T26" fmla="*/ 100 w 126"/>
                <a:gd name="T27" fmla="*/ 126 h 212"/>
                <a:gd name="T28" fmla="*/ 104 w 126"/>
                <a:gd name="T29" fmla="*/ 132 h 212"/>
                <a:gd name="T30" fmla="*/ 102 w 126"/>
                <a:gd name="T31" fmla="*/ 138 h 212"/>
                <a:gd name="T32" fmla="*/ 102 w 126"/>
                <a:gd name="T33" fmla="*/ 150 h 212"/>
                <a:gd name="T34" fmla="*/ 104 w 126"/>
                <a:gd name="T35" fmla="*/ 158 h 212"/>
                <a:gd name="T36" fmla="*/ 106 w 126"/>
                <a:gd name="T37" fmla="*/ 168 h 212"/>
                <a:gd name="T38" fmla="*/ 108 w 126"/>
                <a:gd name="T39" fmla="*/ 174 h 212"/>
                <a:gd name="T40" fmla="*/ 108 w 126"/>
                <a:gd name="T41" fmla="*/ 176 h 212"/>
                <a:gd name="T42" fmla="*/ 100 w 126"/>
                <a:gd name="T43" fmla="*/ 178 h 212"/>
                <a:gd name="T44" fmla="*/ 92 w 126"/>
                <a:gd name="T45" fmla="*/ 182 h 212"/>
                <a:gd name="T46" fmla="*/ 86 w 126"/>
                <a:gd name="T47" fmla="*/ 190 h 212"/>
                <a:gd name="T48" fmla="*/ 86 w 126"/>
                <a:gd name="T49" fmla="*/ 192 h 212"/>
                <a:gd name="T50" fmla="*/ 84 w 126"/>
                <a:gd name="T51" fmla="*/ 198 h 212"/>
                <a:gd name="T52" fmla="*/ 78 w 126"/>
                <a:gd name="T53" fmla="*/ 202 h 212"/>
                <a:gd name="T54" fmla="*/ 68 w 126"/>
                <a:gd name="T55" fmla="*/ 204 h 212"/>
                <a:gd name="T56" fmla="*/ 66 w 126"/>
                <a:gd name="T57" fmla="*/ 202 h 212"/>
                <a:gd name="T58" fmla="*/ 60 w 126"/>
                <a:gd name="T59" fmla="*/ 200 h 212"/>
                <a:gd name="T60" fmla="*/ 58 w 126"/>
                <a:gd name="T61" fmla="*/ 204 h 212"/>
                <a:gd name="T62" fmla="*/ 46 w 126"/>
                <a:gd name="T63" fmla="*/ 208 h 212"/>
                <a:gd name="T64" fmla="*/ 12 w 126"/>
                <a:gd name="T65" fmla="*/ 212 h 212"/>
                <a:gd name="T66" fmla="*/ 12 w 126"/>
                <a:gd name="T67" fmla="*/ 210 h 212"/>
                <a:gd name="T68" fmla="*/ 10 w 126"/>
                <a:gd name="T69" fmla="*/ 204 h 212"/>
                <a:gd name="T70" fmla="*/ 6 w 126"/>
                <a:gd name="T71" fmla="*/ 200 h 212"/>
                <a:gd name="T72" fmla="*/ 2 w 126"/>
                <a:gd name="T73" fmla="*/ 194 h 212"/>
                <a:gd name="T74" fmla="*/ 2 w 126"/>
                <a:gd name="T75" fmla="*/ 184 h 212"/>
                <a:gd name="T76" fmla="*/ 6 w 126"/>
                <a:gd name="T77" fmla="*/ 186 h 212"/>
                <a:gd name="T78" fmla="*/ 12 w 126"/>
                <a:gd name="T79" fmla="*/ 184 h 212"/>
                <a:gd name="T80" fmla="*/ 18 w 126"/>
                <a:gd name="T81" fmla="*/ 180 h 212"/>
                <a:gd name="T82" fmla="*/ 18 w 126"/>
                <a:gd name="T83" fmla="*/ 174 h 212"/>
                <a:gd name="T84" fmla="*/ 16 w 126"/>
                <a:gd name="T85" fmla="*/ 168 h 212"/>
                <a:gd name="T86" fmla="*/ 12 w 126"/>
                <a:gd name="T87" fmla="*/ 156 h 212"/>
                <a:gd name="T88" fmla="*/ 12 w 126"/>
                <a:gd name="T89" fmla="*/ 150 h 212"/>
                <a:gd name="T90" fmla="*/ 14 w 126"/>
                <a:gd name="T91" fmla="*/ 144 h 212"/>
                <a:gd name="T92" fmla="*/ 12 w 126"/>
                <a:gd name="T93" fmla="*/ 136 h 212"/>
                <a:gd name="T94" fmla="*/ 10 w 126"/>
                <a:gd name="T95" fmla="*/ 132 h 212"/>
                <a:gd name="T96" fmla="*/ 8 w 126"/>
                <a:gd name="T97" fmla="*/ 130 h 212"/>
                <a:gd name="T98" fmla="*/ 4 w 126"/>
                <a:gd name="T99" fmla="*/ 126 h 212"/>
                <a:gd name="T100" fmla="*/ 0 w 126"/>
                <a:gd name="T101" fmla="*/ 126 h 212"/>
                <a:gd name="T102" fmla="*/ 2 w 126"/>
                <a:gd name="T103" fmla="*/ 120 h 212"/>
                <a:gd name="T104" fmla="*/ 6 w 126"/>
                <a:gd name="T105" fmla="*/ 104 h 212"/>
                <a:gd name="T106" fmla="*/ 4 w 126"/>
                <a:gd name="T107" fmla="*/ 102 h 212"/>
                <a:gd name="T108" fmla="*/ 6 w 126"/>
                <a:gd name="T109" fmla="*/ 96 h 212"/>
                <a:gd name="T110" fmla="*/ 12 w 126"/>
                <a:gd name="T111" fmla="*/ 88 h 212"/>
                <a:gd name="T112" fmla="*/ 18 w 126"/>
                <a:gd name="T113" fmla="*/ 78 h 212"/>
                <a:gd name="T114" fmla="*/ 18 w 126"/>
                <a:gd name="T115" fmla="*/ 50 h 212"/>
                <a:gd name="T116" fmla="*/ 26 w 126"/>
                <a:gd name="T117" fmla="*/ 30 h 212"/>
                <a:gd name="T118" fmla="*/ 24 w 126"/>
                <a:gd name="T119" fmla="*/ 26 h 212"/>
                <a:gd name="T120" fmla="*/ 20 w 126"/>
                <a:gd name="T121" fmla="*/ 16 h 212"/>
                <a:gd name="T122" fmla="*/ 18 w 126"/>
                <a:gd name="T123" fmla="*/ 6 h 21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26"/>
                <a:gd name="T187" fmla="*/ 0 h 212"/>
                <a:gd name="T188" fmla="*/ 126 w 126"/>
                <a:gd name="T189" fmla="*/ 212 h 21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26" h="212">
                  <a:moveTo>
                    <a:pt x="18" y="0"/>
                  </a:moveTo>
                  <a:lnTo>
                    <a:pt x="126" y="46"/>
                  </a:lnTo>
                  <a:lnTo>
                    <a:pt x="124" y="90"/>
                  </a:lnTo>
                  <a:lnTo>
                    <a:pt x="124" y="90"/>
                  </a:lnTo>
                  <a:lnTo>
                    <a:pt x="122" y="90"/>
                  </a:lnTo>
                  <a:lnTo>
                    <a:pt x="120" y="88"/>
                  </a:lnTo>
                  <a:lnTo>
                    <a:pt x="116" y="88"/>
                  </a:lnTo>
                  <a:lnTo>
                    <a:pt x="112" y="90"/>
                  </a:lnTo>
                  <a:lnTo>
                    <a:pt x="110" y="90"/>
                  </a:lnTo>
                  <a:lnTo>
                    <a:pt x="108" y="92"/>
                  </a:lnTo>
                  <a:lnTo>
                    <a:pt x="106" y="96"/>
                  </a:lnTo>
                  <a:lnTo>
                    <a:pt x="106" y="98"/>
                  </a:lnTo>
                  <a:lnTo>
                    <a:pt x="106" y="100"/>
                  </a:lnTo>
                  <a:lnTo>
                    <a:pt x="106" y="104"/>
                  </a:lnTo>
                  <a:lnTo>
                    <a:pt x="104" y="108"/>
                  </a:lnTo>
                  <a:lnTo>
                    <a:pt x="102" y="110"/>
                  </a:lnTo>
                  <a:lnTo>
                    <a:pt x="100" y="110"/>
                  </a:lnTo>
                  <a:lnTo>
                    <a:pt x="98" y="114"/>
                  </a:lnTo>
                  <a:lnTo>
                    <a:pt x="96" y="116"/>
                  </a:lnTo>
                  <a:lnTo>
                    <a:pt x="98" y="120"/>
                  </a:lnTo>
                  <a:lnTo>
                    <a:pt x="98" y="122"/>
                  </a:lnTo>
                  <a:lnTo>
                    <a:pt x="98" y="124"/>
                  </a:lnTo>
                  <a:lnTo>
                    <a:pt x="98" y="124"/>
                  </a:lnTo>
                  <a:lnTo>
                    <a:pt x="98" y="124"/>
                  </a:lnTo>
                  <a:lnTo>
                    <a:pt x="98" y="122"/>
                  </a:lnTo>
                  <a:lnTo>
                    <a:pt x="98" y="122"/>
                  </a:lnTo>
                  <a:lnTo>
                    <a:pt x="98" y="124"/>
                  </a:lnTo>
                  <a:lnTo>
                    <a:pt x="100" y="126"/>
                  </a:lnTo>
                  <a:lnTo>
                    <a:pt x="102" y="128"/>
                  </a:lnTo>
                  <a:lnTo>
                    <a:pt x="104" y="132"/>
                  </a:lnTo>
                  <a:lnTo>
                    <a:pt x="104" y="134"/>
                  </a:lnTo>
                  <a:lnTo>
                    <a:pt x="102" y="138"/>
                  </a:lnTo>
                  <a:lnTo>
                    <a:pt x="102" y="144"/>
                  </a:lnTo>
                  <a:lnTo>
                    <a:pt x="102" y="150"/>
                  </a:lnTo>
                  <a:lnTo>
                    <a:pt x="102" y="154"/>
                  </a:lnTo>
                  <a:lnTo>
                    <a:pt x="104" y="158"/>
                  </a:lnTo>
                  <a:lnTo>
                    <a:pt x="104" y="162"/>
                  </a:lnTo>
                  <a:lnTo>
                    <a:pt x="106" y="168"/>
                  </a:lnTo>
                  <a:lnTo>
                    <a:pt x="108" y="172"/>
                  </a:lnTo>
                  <a:lnTo>
                    <a:pt x="108" y="174"/>
                  </a:lnTo>
                  <a:lnTo>
                    <a:pt x="108" y="176"/>
                  </a:lnTo>
                  <a:lnTo>
                    <a:pt x="108" y="176"/>
                  </a:lnTo>
                  <a:lnTo>
                    <a:pt x="104" y="178"/>
                  </a:lnTo>
                  <a:lnTo>
                    <a:pt x="100" y="178"/>
                  </a:lnTo>
                  <a:lnTo>
                    <a:pt x="96" y="180"/>
                  </a:lnTo>
                  <a:lnTo>
                    <a:pt x="92" y="182"/>
                  </a:lnTo>
                  <a:lnTo>
                    <a:pt x="88" y="186"/>
                  </a:lnTo>
                  <a:lnTo>
                    <a:pt x="86" y="190"/>
                  </a:lnTo>
                  <a:lnTo>
                    <a:pt x="86" y="190"/>
                  </a:lnTo>
                  <a:lnTo>
                    <a:pt x="86" y="192"/>
                  </a:lnTo>
                  <a:lnTo>
                    <a:pt x="86" y="194"/>
                  </a:lnTo>
                  <a:lnTo>
                    <a:pt x="84" y="198"/>
                  </a:lnTo>
                  <a:lnTo>
                    <a:pt x="82" y="200"/>
                  </a:lnTo>
                  <a:lnTo>
                    <a:pt x="78" y="202"/>
                  </a:lnTo>
                  <a:lnTo>
                    <a:pt x="74" y="204"/>
                  </a:lnTo>
                  <a:lnTo>
                    <a:pt x="68" y="204"/>
                  </a:lnTo>
                  <a:lnTo>
                    <a:pt x="68" y="202"/>
                  </a:lnTo>
                  <a:lnTo>
                    <a:pt x="66" y="202"/>
                  </a:lnTo>
                  <a:lnTo>
                    <a:pt x="64" y="202"/>
                  </a:lnTo>
                  <a:lnTo>
                    <a:pt x="60" y="200"/>
                  </a:lnTo>
                  <a:lnTo>
                    <a:pt x="58" y="202"/>
                  </a:lnTo>
                  <a:lnTo>
                    <a:pt x="58" y="204"/>
                  </a:lnTo>
                  <a:lnTo>
                    <a:pt x="56" y="204"/>
                  </a:lnTo>
                  <a:lnTo>
                    <a:pt x="46" y="208"/>
                  </a:lnTo>
                  <a:lnTo>
                    <a:pt x="32" y="210"/>
                  </a:lnTo>
                  <a:lnTo>
                    <a:pt x="12" y="212"/>
                  </a:lnTo>
                  <a:lnTo>
                    <a:pt x="12" y="212"/>
                  </a:lnTo>
                  <a:lnTo>
                    <a:pt x="12" y="210"/>
                  </a:lnTo>
                  <a:lnTo>
                    <a:pt x="10" y="206"/>
                  </a:lnTo>
                  <a:lnTo>
                    <a:pt x="10" y="204"/>
                  </a:lnTo>
                  <a:lnTo>
                    <a:pt x="6" y="202"/>
                  </a:lnTo>
                  <a:lnTo>
                    <a:pt x="6" y="200"/>
                  </a:lnTo>
                  <a:lnTo>
                    <a:pt x="4" y="198"/>
                  </a:lnTo>
                  <a:lnTo>
                    <a:pt x="2" y="194"/>
                  </a:lnTo>
                  <a:lnTo>
                    <a:pt x="2" y="190"/>
                  </a:lnTo>
                  <a:lnTo>
                    <a:pt x="2" y="184"/>
                  </a:lnTo>
                  <a:lnTo>
                    <a:pt x="4" y="184"/>
                  </a:lnTo>
                  <a:lnTo>
                    <a:pt x="6" y="186"/>
                  </a:lnTo>
                  <a:lnTo>
                    <a:pt x="8" y="184"/>
                  </a:lnTo>
                  <a:lnTo>
                    <a:pt x="12" y="184"/>
                  </a:lnTo>
                  <a:lnTo>
                    <a:pt x="14" y="182"/>
                  </a:lnTo>
                  <a:lnTo>
                    <a:pt x="18" y="180"/>
                  </a:lnTo>
                  <a:lnTo>
                    <a:pt x="18" y="176"/>
                  </a:lnTo>
                  <a:lnTo>
                    <a:pt x="18" y="174"/>
                  </a:lnTo>
                  <a:lnTo>
                    <a:pt x="18" y="172"/>
                  </a:lnTo>
                  <a:lnTo>
                    <a:pt x="16" y="168"/>
                  </a:lnTo>
                  <a:lnTo>
                    <a:pt x="14" y="162"/>
                  </a:lnTo>
                  <a:lnTo>
                    <a:pt x="12" y="156"/>
                  </a:lnTo>
                  <a:lnTo>
                    <a:pt x="12" y="152"/>
                  </a:lnTo>
                  <a:lnTo>
                    <a:pt x="12" y="150"/>
                  </a:lnTo>
                  <a:lnTo>
                    <a:pt x="12" y="146"/>
                  </a:lnTo>
                  <a:lnTo>
                    <a:pt x="14" y="144"/>
                  </a:lnTo>
                  <a:lnTo>
                    <a:pt x="12" y="140"/>
                  </a:lnTo>
                  <a:lnTo>
                    <a:pt x="12" y="136"/>
                  </a:lnTo>
                  <a:lnTo>
                    <a:pt x="10" y="132"/>
                  </a:lnTo>
                  <a:lnTo>
                    <a:pt x="10" y="132"/>
                  </a:lnTo>
                  <a:lnTo>
                    <a:pt x="10" y="130"/>
                  </a:lnTo>
                  <a:lnTo>
                    <a:pt x="8" y="130"/>
                  </a:lnTo>
                  <a:lnTo>
                    <a:pt x="6" y="128"/>
                  </a:lnTo>
                  <a:lnTo>
                    <a:pt x="4" y="126"/>
                  </a:lnTo>
                  <a:lnTo>
                    <a:pt x="0" y="128"/>
                  </a:lnTo>
                  <a:lnTo>
                    <a:pt x="0" y="126"/>
                  </a:lnTo>
                  <a:lnTo>
                    <a:pt x="0" y="124"/>
                  </a:lnTo>
                  <a:lnTo>
                    <a:pt x="2" y="120"/>
                  </a:lnTo>
                  <a:lnTo>
                    <a:pt x="4" y="114"/>
                  </a:lnTo>
                  <a:lnTo>
                    <a:pt x="6" y="104"/>
                  </a:lnTo>
                  <a:lnTo>
                    <a:pt x="4" y="104"/>
                  </a:lnTo>
                  <a:lnTo>
                    <a:pt x="4" y="102"/>
                  </a:lnTo>
                  <a:lnTo>
                    <a:pt x="4" y="100"/>
                  </a:lnTo>
                  <a:lnTo>
                    <a:pt x="6" y="96"/>
                  </a:lnTo>
                  <a:lnTo>
                    <a:pt x="8" y="92"/>
                  </a:lnTo>
                  <a:lnTo>
                    <a:pt x="12" y="88"/>
                  </a:lnTo>
                  <a:lnTo>
                    <a:pt x="18" y="82"/>
                  </a:lnTo>
                  <a:lnTo>
                    <a:pt x="18" y="78"/>
                  </a:lnTo>
                  <a:lnTo>
                    <a:pt x="18" y="66"/>
                  </a:lnTo>
                  <a:lnTo>
                    <a:pt x="18" y="50"/>
                  </a:lnTo>
                  <a:lnTo>
                    <a:pt x="20" y="38"/>
                  </a:lnTo>
                  <a:lnTo>
                    <a:pt x="26" y="30"/>
                  </a:lnTo>
                  <a:lnTo>
                    <a:pt x="24" y="30"/>
                  </a:lnTo>
                  <a:lnTo>
                    <a:pt x="24" y="26"/>
                  </a:lnTo>
                  <a:lnTo>
                    <a:pt x="22" y="22"/>
                  </a:lnTo>
                  <a:lnTo>
                    <a:pt x="20" y="16"/>
                  </a:lnTo>
                  <a:lnTo>
                    <a:pt x="18" y="12"/>
                  </a:lnTo>
                  <a:lnTo>
                    <a:pt x="18" y="6"/>
                  </a:lnTo>
                  <a:lnTo>
                    <a:pt x="18"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22" name="Freeform 282">
              <a:extLst>
                <a:ext uri="{FF2B5EF4-FFF2-40B4-BE49-F238E27FC236}">
                  <a16:creationId xmlns:a16="http://schemas.microsoft.com/office/drawing/2014/main" id="{8BB62DDB-274D-4CFA-BE4F-9F769EEC9F4D}"/>
                </a:ext>
              </a:extLst>
            </p:cNvPr>
            <p:cNvSpPr>
              <a:spLocks noChangeArrowheads="1"/>
            </p:cNvSpPr>
            <p:nvPr/>
          </p:nvSpPr>
          <p:spPr bwMode="auto">
            <a:xfrm>
              <a:off x="502" y="1446"/>
              <a:ext cx="218" cy="250"/>
            </a:xfrm>
            <a:custGeom>
              <a:avLst/>
              <a:gdLst>
                <a:gd name="T0" fmla="*/ 186 w 218"/>
                <a:gd name="T1" fmla="*/ 4 h 250"/>
                <a:gd name="T2" fmla="*/ 174 w 218"/>
                <a:gd name="T3" fmla="*/ 16 h 250"/>
                <a:gd name="T4" fmla="*/ 28 w 218"/>
                <a:gd name="T5" fmla="*/ 22 h 250"/>
                <a:gd name="T6" fmla="*/ 24 w 218"/>
                <a:gd name="T7" fmla="*/ 82 h 250"/>
                <a:gd name="T8" fmla="*/ 14 w 218"/>
                <a:gd name="T9" fmla="*/ 84 h 250"/>
                <a:gd name="T10" fmla="*/ 10 w 218"/>
                <a:gd name="T11" fmla="*/ 90 h 250"/>
                <a:gd name="T12" fmla="*/ 6 w 218"/>
                <a:gd name="T13" fmla="*/ 100 h 250"/>
                <a:gd name="T14" fmla="*/ 2 w 218"/>
                <a:gd name="T15" fmla="*/ 106 h 250"/>
                <a:gd name="T16" fmla="*/ 0 w 218"/>
                <a:gd name="T17" fmla="*/ 110 h 250"/>
                <a:gd name="T18" fmla="*/ 4 w 218"/>
                <a:gd name="T19" fmla="*/ 122 h 250"/>
                <a:gd name="T20" fmla="*/ 6 w 218"/>
                <a:gd name="T21" fmla="*/ 128 h 250"/>
                <a:gd name="T22" fmla="*/ 6 w 218"/>
                <a:gd name="T23" fmla="*/ 136 h 250"/>
                <a:gd name="T24" fmla="*/ 6 w 218"/>
                <a:gd name="T25" fmla="*/ 152 h 250"/>
                <a:gd name="T26" fmla="*/ 14 w 218"/>
                <a:gd name="T27" fmla="*/ 174 h 250"/>
                <a:gd name="T28" fmla="*/ 24 w 218"/>
                <a:gd name="T29" fmla="*/ 186 h 250"/>
                <a:gd name="T30" fmla="*/ 32 w 218"/>
                <a:gd name="T31" fmla="*/ 196 h 250"/>
                <a:gd name="T32" fmla="*/ 50 w 218"/>
                <a:gd name="T33" fmla="*/ 222 h 250"/>
                <a:gd name="T34" fmla="*/ 56 w 218"/>
                <a:gd name="T35" fmla="*/ 230 h 250"/>
                <a:gd name="T36" fmla="*/ 66 w 218"/>
                <a:gd name="T37" fmla="*/ 238 h 250"/>
                <a:gd name="T38" fmla="*/ 78 w 218"/>
                <a:gd name="T39" fmla="*/ 240 h 250"/>
                <a:gd name="T40" fmla="*/ 88 w 218"/>
                <a:gd name="T41" fmla="*/ 250 h 250"/>
                <a:gd name="T42" fmla="*/ 114 w 218"/>
                <a:gd name="T43" fmla="*/ 250 h 250"/>
                <a:gd name="T44" fmla="*/ 138 w 218"/>
                <a:gd name="T45" fmla="*/ 250 h 250"/>
                <a:gd name="T46" fmla="*/ 180 w 218"/>
                <a:gd name="T47" fmla="*/ 244 h 250"/>
                <a:gd name="T48" fmla="*/ 180 w 218"/>
                <a:gd name="T49" fmla="*/ 222 h 250"/>
                <a:gd name="T50" fmla="*/ 172 w 218"/>
                <a:gd name="T51" fmla="*/ 210 h 250"/>
                <a:gd name="T52" fmla="*/ 160 w 218"/>
                <a:gd name="T53" fmla="*/ 196 h 250"/>
                <a:gd name="T54" fmla="*/ 154 w 218"/>
                <a:gd name="T55" fmla="*/ 192 h 250"/>
                <a:gd name="T56" fmla="*/ 152 w 218"/>
                <a:gd name="T57" fmla="*/ 184 h 250"/>
                <a:gd name="T58" fmla="*/ 156 w 218"/>
                <a:gd name="T59" fmla="*/ 176 h 250"/>
                <a:gd name="T60" fmla="*/ 156 w 218"/>
                <a:gd name="T61" fmla="*/ 158 h 250"/>
                <a:gd name="T62" fmla="*/ 160 w 218"/>
                <a:gd name="T63" fmla="*/ 150 h 250"/>
                <a:gd name="T64" fmla="*/ 176 w 218"/>
                <a:gd name="T65" fmla="*/ 130 h 250"/>
                <a:gd name="T66" fmla="*/ 188 w 218"/>
                <a:gd name="T67" fmla="*/ 108 h 250"/>
                <a:gd name="T68" fmla="*/ 192 w 218"/>
                <a:gd name="T69" fmla="*/ 94 h 250"/>
                <a:gd name="T70" fmla="*/ 200 w 218"/>
                <a:gd name="T71" fmla="*/ 82 h 250"/>
                <a:gd name="T72" fmla="*/ 208 w 218"/>
                <a:gd name="T73" fmla="*/ 78 h 250"/>
                <a:gd name="T74" fmla="*/ 216 w 218"/>
                <a:gd name="T75" fmla="*/ 70 h 250"/>
                <a:gd name="T76" fmla="*/ 218 w 218"/>
                <a:gd name="T77" fmla="*/ 66 h 250"/>
                <a:gd name="T78" fmla="*/ 212 w 218"/>
                <a:gd name="T79" fmla="*/ 54 h 250"/>
                <a:gd name="T80" fmla="*/ 204 w 218"/>
                <a:gd name="T81" fmla="*/ 40 h 250"/>
                <a:gd name="T82" fmla="*/ 200 w 218"/>
                <a:gd name="T83" fmla="*/ 32 h 250"/>
                <a:gd name="T84" fmla="*/ 200 w 218"/>
                <a:gd name="T85" fmla="*/ 22 h 250"/>
                <a:gd name="T86" fmla="*/ 192 w 218"/>
                <a:gd name="T87" fmla="*/ 8 h 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18"/>
                <a:gd name="T133" fmla="*/ 0 h 250"/>
                <a:gd name="T134" fmla="*/ 218 w 218"/>
                <a:gd name="T135" fmla="*/ 250 h 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18" h="250">
                  <a:moveTo>
                    <a:pt x="188" y="0"/>
                  </a:moveTo>
                  <a:lnTo>
                    <a:pt x="188" y="2"/>
                  </a:lnTo>
                  <a:lnTo>
                    <a:pt x="186" y="4"/>
                  </a:lnTo>
                  <a:lnTo>
                    <a:pt x="184" y="8"/>
                  </a:lnTo>
                  <a:lnTo>
                    <a:pt x="180" y="12"/>
                  </a:lnTo>
                  <a:lnTo>
                    <a:pt x="174" y="16"/>
                  </a:lnTo>
                  <a:lnTo>
                    <a:pt x="168" y="20"/>
                  </a:lnTo>
                  <a:lnTo>
                    <a:pt x="160" y="22"/>
                  </a:lnTo>
                  <a:lnTo>
                    <a:pt x="28" y="22"/>
                  </a:lnTo>
                  <a:lnTo>
                    <a:pt x="28" y="84"/>
                  </a:lnTo>
                  <a:lnTo>
                    <a:pt x="28" y="82"/>
                  </a:lnTo>
                  <a:lnTo>
                    <a:pt x="24" y="82"/>
                  </a:lnTo>
                  <a:lnTo>
                    <a:pt x="20" y="82"/>
                  </a:lnTo>
                  <a:lnTo>
                    <a:pt x="18" y="82"/>
                  </a:lnTo>
                  <a:lnTo>
                    <a:pt x="14" y="84"/>
                  </a:lnTo>
                  <a:lnTo>
                    <a:pt x="10" y="86"/>
                  </a:lnTo>
                  <a:lnTo>
                    <a:pt x="10" y="90"/>
                  </a:lnTo>
                  <a:lnTo>
                    <a:pt x="10" y="90"/>
                  </a:lnTo>
                  <a:lnTo>
                    <a:pt x="8" y="94"/>
                  </a:lnTo>
                  <a:lnTo>
                    <a:pt x="8" y="98"/>
                  </a:lnTo>
                  <a:lnTo>
                    <a:pt x="6" y="100"/>
                  </a:lnTo>
                  <a:lnTo>
                    <a:pt x="6" y="102"/>
                  </a:lnTo>
                  <a:lnTo>
                    <a:pt x="4" y="104"/>
                  </a:lnTo>
                  <a:lnTo>
                    <a:pt x="2" y="106"/>
                  </a:lnTo>
                  <a:lnTo>
                    <a:pt x="0" y="108"/>
                  </a:lnTo>
                  <a:lnTo>
                    <a:pt x="0" y="110"/>
                  </a:lnTo>
                  <a:lnTo>
                    <a:pt x="0" y="110"/>
                  </a:lnTo>
                  <a:lnTo>
                    <a:pt x="0" y="114"/>
                  </a:lnTo>
                  <a:lnTo>
                    <a:pt x="2" y="118"/>
                  </a:lnTo>
                  <a:lnTo>
                    <a:pt x="4" y="122"/>
                  </a:lnTo>
                  <a:lnTo>
                    <a:pt x="4" y="122"/>
                  </a:lnTo>
                  <a:lnTo>
                    <a:pt x="6" y="124"/>
                  </a:lnTo>
                  <a:lnTo>
                    <a:pt x="6" y="128"/>
                  </a:lnTo>
                  <a:lnTo>
                    <a:pt x="6" y="132"/>
                  </a:lnTo>
                  <a:lnTo>
                    <a:pt x="6" y="132"/>
                  </a:lnTo>
                  <a:lnTo>
                    <a:pt x="6" y="136"/>
                  </a:lnTo>
                  <a:lnTo>
                    <a:pt x="4" y="140"/>
                  </a:lnTo>
                  <a:lnTo>
                    <a:pt x="4" y="146"/>
                  </a:lnTo>
                  <a:lnTo>
                    <a:pt x="6" y="152"/>
                  </a:lnTo>
                  <a:lnTo>
                    <a:pt x="12" y="170"/>
                  </a:lnTo>
                  <a:lnTo>
                    <a:pt x="12" y="170"/>
                  </a:lnTo>
                  <a:lnTo>
                    <a:pt x="14" y="174"/>
                  </a:lnTo>
                  <a:lnTo>
                    <a:pt x="16" y="178"/>
                  </a:lnTo>
                  <a:lnTo>
                    <a:pt x="20" y="182"/>
                  </a:lnTo>
                  <a:lnTo>
                    <a:pt x="24" y="186"/>
                  </a:lnTo>
                  <a:lnTo>
                    <a:pt x="26" y="190"/>
                  </a:lnTo>
                  <a:lnTo>
                    <a:pt x="30" y="194"/>
                  </a:lnTo>
                  <a:lnTo>
                    <a:pt x="32" y="196"/>
                  </a:lnTo>
                  <a:lnTo>
                    <a:pt x="38" y="204"/>
                  </a:lnTo>
                  <a:lnTo>
                    <a:pt x="44" y="214"/>
                  </a:lnTo>
                  <a:lnTo>
                    <a:pt x="50" y="222"/>
                  </a:lnTo>
                  <a:lnTo>
                    <a:pt x="54" y="228"/>
                  </a:lnTo>
                  <a:lnTo>
                    <a:pt x="54" y="230"/>
                  </a:lnTo>
                  <a:lnTo>
                    <a:pt x="56" y="230"/>
                  </a:lnTo>
                  <a:lnTo>
                    <a:pt x="60" y="234"/>
                  </a:lnTo>
                  <a:lnTo>
                    <a:pt x="62" y="236"/>
                  </a:lnTo>
                  <a:lnTo>
                    <a:pt x="66" y="238"/>
                  </a:lnTo>
                  <a:lnTo>
                    <a:pt x="72" y="240"/>
                  </a:lnTo>
                  <a:lnTo>
                    <a:pt x="76" y="240"/>
                  </a:lnTo>
                  <a:lnTo>
                    <a:pt x="78" y="240"/>
                  </a:lnTo>
                  <a:lnTo>
                    <a:pt x="80" y="242"/>
                  </a:lnTo>
                  <a:lnTo>
                    <a:pt x="84" y="244"/>
                  </a:lnTo>
                  <a:lnTo>
                    <a:pt x="88" y="250"/>
                  </a:lnTo>
                  <a:lnTo>
                    <a:pt x="92" y="250"/>
                  </a:lnTo>
                  <a:lnTo>
                    <a:pt x="102" y="250"/>
                  </a:lnTo>
                  <a:lnTo>
                    <a:pt x="114" y="250"/>
                  </a:lnTo>
                  <a:lnTo>
                    <a:pt x="122" y="250"/>
                  </a:lnTo>
                  <a:lnTo>
                    <a:pt x="126" y="250"/>
                  </a:lnTo>
                  <a:lnTo>
                    <a:pt x="138" y="250"/>
                  </a:lnTo>
                  <a:lnTo>
                    <a:pt x="152" y="248"/>
                  </a:lnTo>
                  <a:lnTo>
                    <a:pt x="168" y="246"/>
                  </a:lnTo>
                  <a:lnTo>
                    <a:pt x="180" y="244"/>
                  </a:lnTo>
                  <a:lnTo>
                    <a:pt x="184" y="240"/>
                  </a:lnTo>
                  <a:lnTo>
                    <a:pt x="182" y="222"/>
                  </a:lnTo>
                  <a:lnTo>
                    <a:pt x="180" y="222"/>
                  </a:lnTo>
                  <a:lnTo>
                    <a:pt x="178" y="218"/>
                  </a:lnTo>
                  <a:lnTo>
                    <a:pt x="176" y="214"/>
                  </a:lnTo>
                  <a:lnTo>
                    <a:pt x="172" y="210"/>
                  </a:lnTo>
                  <a:lnTo>
                    <a:pt x="168" y="204"/>
                  </a:lnTo>
                  <a:lnTo>
                    <a:pt x="164" y="200"/>
                  </a:lnTo>
                  <a:lnTo>
                    <a:pt x="160" y="196"/>
                  </a:lnTo>
                  <a:lnTo>
                    <a:pt x="158" y="194"/>
                  </a:lnTo>
                  <a:lnTo>
                    <a:pt x="156" y="194"/>
                  </a:lnTo>
                  <a:lnTo>
                    <a:pt x="154" y="192"/>
                  </a:lnTo>
                  <a:lnTo>
                    <a:pt x="152" y="190"/>
                  </a:lnTo>
                  <a:lnTo>
                    <a:pt x="152" y="188"/>
                  </a:lnTo>
                  <a:lnTo>
                    <a:pt x="152" y="184"/>
                  </a:lnTo>
                  <a:lnTo>
                    <a:pt x="156" y="182"/>
                  </a:lnTo>
                  <a:lnTo>
                    <a:pt x="156" y="180"/>
                  </a:lnTo>
                  <a:lnTo>
                    <a:pt x="156" y="176"/>
                  </a:lnTo>
                  <a:lnTo>
                    <a:pt x="156" y="172"/>
                  </a:lnTo>
                  <a:lnTo>
                    <a:pt x="156" y="166"/>
                  </a:lnTo>
                  <a:lnTo>
                    <a:pt x="156" y="158"/>
                  </a:lnTo>
                  <a:lnTo>
                    <a:pt x="156" y="158"/>
                  </a:lnTo>
                  <a:lnTo>
                    <a:pt x="158" y="154"/>
                  </a:lnTo>
                  <a:lnTo>
                    <a:pt x="160" y="150"/>
                  </a:lnTo>
                  <a:lnTo>
                    <a:pt x="164" y="144"/>
                  </a:lnTo>
                  <a:lnTo>
                    <a:pt x="168" y="136"/>
                  </a:lnTo>
                  <a:lnTo>
                    <a:pt x="176" y="130"/>
                  </a:lnTo>
                  <a:lnTo>
                    <a:pt x="178" y="128"/>
                  </a:lnTo>
                  <a:lnTo>
                    <a:pt x="182" y="118"/>
                  </a:lnTo>
                  <a:lnTo>
                    <a:pt x="188" y="108"/>
                  </a:lnTo>
                  <a:lnTo>
                    <a:pt x="188" y="98"/>
                  </a:lnTo>
                  <a:lnTo>
                    <a:pt x="190" y="96"/>
                  </a:lnTo>
                  <a:lnTo>
                    <a:pt x="192" y="94"/>
                  </a:lnTo>
                  <a:lnTo>
                    <a:pt x="194" y="90"/>
                  </a:lnTo>
                  <a:lnTo>
                    <a:pt x="198" y="86"/>
                  </a:lnTo>
                  <a:lnTo>
                    <a:pt x="200" y="82"/>
                  </a:lnTo>
                  <a:lnTo>
                    <a:pt x="204" y="80"/>
                  </a:lnTo>
                  <a:lnTo>
                    <a:pt x="206" y="78"/>
                  </a:lnTo>
                  <a:lnTo>
                    <a:pt x="208" y="78"/>
                  </a:lnTo>
                  <a:lnTo>
                    <a:pt x="212" y="76"/>
                  </a:lnTo>
                  <a:lnTo>
                    <a:pt x="214" y="72"/>
                  </a:lnTo>
                  <a:lnTo>
                    <a:pt x="216" y="70"/>
                  </a:lnTo>
                  <a:lnTo>
                    <a:pt x="218" y="68"/>
                  </a:lnTo>
                  <a:lnTo>
                    <a:pt x="218" y="68"/>
                  </a:lnTo>
                  <a:lnTo>
                    <a:pt x="218" y="66"/>
                  </a:lnTo>
                  <a:lnTo>
                    <a:pt x="216" y="64"/>
                  </a:lnTo>
                  <a:lnTo>
                    <a:pt x="214" y="60"/>
                  </a:lnTo>
                  <a:lnTo>
                    <a:pt x="212" y="54"/>
                  </a:lnTo>
                  <a:lnTo>
                    <a:pt x="210" y="50"/>
                  </a:lnTo>
                  <a:lnTo>
                    <a:pt x="206" y="44"/>
                  </a:lnTo>
                  <a:lnTo>
                    <a:pt x="204" y="40"/>
                  </a:lnTo>
                  <a:lnTo>
                    <a:pt x="204" y="38"/>
                  </a:lnTo>
                  <a:lnTo>
                    <a:pt x="202" y="34"/>
                  </a:lnTo>
                  <a:lnTo>
                    <a:pt x="200" y="32"/>
                  </a:lnTo>
                  <a:lnTo>
                    <a:pt x="200" y="28"/>
                  </a:lnTo>
                  <a:lnTo>
                    <a:pt x="200" y="22"/>
                  </a:lnTo>
                  <a:lnTo>
                    <a:pt x="200" y="22"/>
                  </a:lnTo>
                  <a:lnTo>
                    <a:pt x="198" y="18"/>
                  </a:lnTo>
                  <a:lnTo>
                    <a:pt x="196" y="12"/>
                  </a:lnTo>
                  <a:lnTo>
                    <a:pt x="192" y="8"/>
                  </a:lnTo>
                  <a:lnTo>
                    <a:pt x="188"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23" name="Freeform 283">
              <a:extLst>
                <a:ext uri="{FF2B5EF4-FFF2-40B4-BE49-F238E27FC236}">
                  <a16:creationId xmlns:a16="http://schemas.microsoft.com/office/drawing/2014/main" id="{23035BD5-C1DD-4015-8434-AB26F352BF0D}"/>
                </a:ext>
              </a:extLst>
            </p:cNvPr>
            <p:cNvSpPr>
              <a:spLocks noChangeArrowheads="1"/>
            </p:cNvSpPr>
            <p:nvPr/>
          </p:nvSpPr>
          <p:spPr bwMode="auto">
            <a:xfrm>
              <a:off x="406" y="1616"/>
              <a:ext cx="148" cy="84"/>
            </a:xfrm>
            <a:custGeom>
              <a:avLst/>
              <a:gdLst>
                <a:gd name="T0" fmla="*/ 106 w 148"/>
                <a:gd name="T1" fmla="*/ 0 h 84"/>
                <a:gd name="T2" fmla="*/ 98 w 148"/>
                <a:gd name="T3" fmla="*/ 2 h 84"/>
                <a:gd name="T4" fmla="*/ 90 w 148"/>
                <a:gd name="T5" fmla="*/ 6 h 84"/>
                <a:gd name="T6" fmla="*/ 84 w 148"/>
                <a:gd name="T7" fmla="*/ 12 h 84"/>
                <a:gd name="T8" fmla="*/ 82 w 148"/>
                <a:gd name="T9" fmla="*/ 22 h 84"/>
                <a:gd name="T10" fmla="*/ 76 w 148"/>
                <a:gd name="T11" fmla="*/ 28 h 84"/>
                <a:gd name="T12" fmla="*/ 70 w 148"/>
                <a:gd name="T13" fmla="*/ 28 h 84"/>
                <a:gd name="T14" fmla="*/ 64 w 148"/>
                <a:gd name="T15" fmla="*/ 26 h 84"/>
                <a:gd name="T16" fmla="*/ 60 w 148"/>
                <a:gd name="T17" fmla="*/ 26 h 84"/>
                <a:gd name="T18" fmla="*/ 58 w 148"/>
                <a:gd name="T19" fmla="*/ 26 h 84"/>
                <a:gd name="T20" fmla="*/ 54 w 148"/>
                <a:gd name="T21" fmla="*/ 28 h 84"/>
                <a:gd name="T22" fmla="*/ 48 w 148"/>
                <a:gd name="T23" fmla="*/ 30 h 84"/>
                <a:gd name="T24" fmla="*/ 36 w 148"/>
                <a:gd name="T25" fmla="*/ 34 h 84"/>
                <a:gd name="T26" fmla="*/ 26 w 148"/>
                <a:gd name="T27" fmla="*/ 36 h 84"/>
                <a:gd name="T28" fmla="*/ 10 w 148"/>
                <a:gd name="T29" fmla="*/ 38 h 84"/>
                <a:gd name="T30" fmla="*/ 6 w 148"/>
                <a:gd name="T31" fmla="*/ 46 h 84"/>
                <a:gd name="T32" fmla="*/ 4 w 148"/>
                <a:gd name="T33" fmla="*/ 50 h 84"/>
                <a:gd name="T34" fmla="*/ 0 w 148"/>
                <a:gd name="T35" fmla="*/ 50 h 84"/>
                <a:gd name="T36" fmla="*/ 2 w 148"/>
                <a:gd name="T37" fmla="*/ 52 h 84"/>
                <a:gd name="T38" fmla="*/ 4 w 148"/>
                <a:gd name="T39" fmla="*/ 54 h 84"/>
                <a:gd name="T40" fmla="*/ 6 w 148"/>
                <a:gd name="T41" fmla="*/ 60 h 84"/>
                <a:gd name="T42" fmla="*/ 10 w 148"/>
                <a:gd name="T43" fmla="*/ 70 h 84"/>
                <a:gd name="T44" fmla="*/ 26 w 148"/>
                <a:gd name="T45" fmla="*/ 84 h 84"/>
                <a:gd name="T46" fmla="*/ 38 w 148"/>
                <a:gd name="T47" fmla="*/ 74 h 84"/>
                <a:gd name="T48" fmla="*/ 42 w 148"/>
                <a:gd name="T49" fmla="*/ 68 h 84"/>
                <a:gd name="T50" fmla="*/ 48 w 148"/>
                <a:gd name="T51" fmla="*/ 62 h 84"/>
                <a:gd name="T52" fmla="*/ 58 w 148"/>
                <a:gd name="T53" fmla="*/ 60 h 84"/>
                <a:gd name="T54" fmla="*/ 60 w 148"/>
                <a:gd name="T55" fmla="*/ 62 h 84"/>
                <a:gd name="T56" fmla="*/ 62 w 148"/>
                <a:gd name="T57" fmla="*/ 68 h 84"/>
                <a:gd name="T58" fmla="*/ 64 w 148"/>
                <a:gd name="T59" fmla="*/ 70 h 84"/>
                <a:gd name="T60" fmla="*/ 74 w 148"/>
                <a:gd name="T61" fmla="*/ 68 h 84"/>
                <a:gd name="T62" fmla="*/ 86 w 148"/>
                <a:gd name="T63" fmla="*/ 68 h 84"/>
                <a:gd name="T64" fmla="*/ 118 w 148"/>
                <a:gd name="T65" fmla="*/ 62 h 84"/>
                <a:gd name="T66" fmla="*/ 146 w 148"/>
                <a:gd name="T67" fmla="*/ 52 h 84"/>
                <a:gd name="T68" fmla="*/ 132 w 148"/>
                <a:gd name="T69" fmla="*/ 34 h 84"/>
                <a:gd name="T70" fmla="*/ 122 w 148"/>
                <a:gd name="T71" fmla="*/ 22 h 84"/>
                <a:gd name="T72" fmla="*/ 118 w 148"/>
                <a:gd name="T73" fmla="*/ 16 h 84"/>
                <a:gd name="T74" fmla="*/ 112 w 148"/>
                <a:gd name="T75" fmla="*/ 8 h 84"/>
                <a:gd name="T76" fmla="*/ 106 w 148"/>
                <a:gd name="T77" fmla="*/ 0 h 8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48"/>
                <a:gd name="T118" fmla="*/ 0 h 84"/>
                <a:gd name="T119" fmla="*/ 148 w 148"/>
                <a:gd name="T120" fmla="*/ 84 h 8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48" h="84">
                  <a:moveTo>
                    <a:pt x="106" y="0"/>
                  </a:moveTo>
                  <a:lnTo>
                    <a:pt x="106" y="0"/>
                  </a:lnTo>
                  <a:lnTo>
                    <a:pt x="102" y="0"/>
                  </a:lnTo>
                  <a:lnTo>
                    <a:pt x="98" y="2"/>
                  </a:lnTo>
                  <a:lnTo>
                    <a:pt x="94" y="4"/>
                  </a:lnTo>
                  <a:lnTo>
                    <a:pt x="90" y="6"/>
                  </a:lnTo>
                  <a:lnTo>
                    <a:pt x="86" y="10"/>
                  </a:lnTo>
                  <a:lnTo>
                    <a:pt x="84" y="12"/>
                  </a:lnTo>
                  <a:lnTo>
                    <a:pt x="84" y="18"/>
                  </a:lnTo>
                  <a:lnTo>
                    <a:pt x="82" y="22"/>
                  </a:lnTo>
                  <a:lnTo>
                    <a:pt x="78" y="26"/>
                  </a:lnTo>
                  <a:lnTo>
                    <a:pt x="76" y="28"/>
                  </a:lnTo>
                  <a:lnTo>
                    <a:pt x="74" y="28"/>
                  </a:lnTo>
                  <a:lnTo>
                    <a:pt x="70" y="28"/>
                  </a:lnTo>
                  <a:lnTo>
                    <a:pt x="68" y="28"/>
                  </a:lnTo>
                  <a:lnTo>
                    <a:pt x="64" y="26"/>
                  </a:lnTo>
                  <a:lnTo>
                    <a:pt x="62" y="26"/>
                  </a:lnTo>
                  <a:lnTo>
                    <a:pt x="60" y="26"/>
                  </a:lnTo>
                  <a:lnTo>
                    <a:pt x="60" y="24"/>
                  </a:lnTo>
                  <a:lnTo>
                    <a:pt x="58" y="26"/>
                  </a:lnTo>
                  <a:lnTo>
                    <a:pt x="56" y="28"/>
                  </a:lnTo>
                  <a:lnTo>
                    <a:pt x="54" y="28"/>
                  </a:lnTo>
                  <a:lnTo>
                    <a:pt x="52" y="28"/>
                  </a:lnTo>
                  <a:lnTo>
                    <a:pt x="48" y="30"/>
                  </a:lnTo>
                  <a:lnTo>
                    <a:pt x="42" y="32"/>
                  </a:lnTo>
                  <a:lnTo>
                    <a:pt x="36" y="34"/>
                  </a:lnTo>
                  <a:lnTo>
                    <a:pt x="30" y="36"/>
                  </a:lnTo>
                  <a:lnTo>
                    <a:pt x="26" y="36"/>
                  </a:lnTo>
                  <a:lnTo>
                    <a:pt x="10" y="36"/>
                  </a:lnTo>
                  <a:lnTo>
                    <a:pt x="10" y="38"/>
                  </a:lnTo>
                  <a:lnTo>
                    <a:pt x="8" y="42"/>
                  </a:lnTo>
                  <a:lnTo>
                    <a:pt x="6" y="46"/>
                  </a:lnTo>
                  <a:lnTo>
                    <a:pt x="4" y="50"/>
                  </a:lnTo>
                  <a:lnTo>
                    <a:pt x="4" y="50"/>
                  </a:lnTo>
                  <a:lnTo>
                    <a:pt x="2" y="50"/>
                  </a:lnTo>
                  <a:lnTo>
                    <a:pt x="0" y="50"/>
                  </a:lnTo>
                  <a:lnTo>
                    <a:pt x="2" y="52"/>
                  </a:lnTo>
                  <a:lnTo>
                    <a:pt x="2" y="52"/>
                  </a:lnTo>
                  <a:lnTo>
                    <a:pt x="4" y="52"/>
                  </a:lnTo>
                  <a:lnTo>
                    <a:pt x="4" y="54"/>
                  </a:lnTo>
                  <a:lnTo>
                    <a:pt x="4" y="56"/>
                  </a:lnTo>
                  <a:lnTo>
                    <a:pt x="6" y="60"/>
                  </a:lnTo>
                  <a:lnTo>
                    <a:pt x="6" y="66"/>
                  </a:lnTo>
                  <a:lnTo>
                    <a:pt x="10" y="70"/>
                  </a:lnTo>
                  <a:lnTo>
                    <a:pt x="14" y="74"/>
                  </a:lnTo>
                  <a:lnTo>
                    <a:pt x="26" y="84"/>
                  </a:lnTo>
                  <a:lnTo>
                    <a:pt x="38" y="74"/>
                  </a:lnTo>
                  <a:lnTo>
                    <a:pt x="38" y="74"/>
                  </a:lnTo>
                  <a:lnTo>
                    <a:pt x="40" y="72"/>
                  </a:lnTo>
                  <a:lnTo>
                    <a:pt x="42" y="68"/>
                  </a:lnTo>
                  <a:lnTo>
                    <a:pt x="44" y="66"/>
                  </a:lnTo>
                  <a:lnTo>
                    <a:pt x="48" y="62"/>
                  </a:lnTo>
                  <a:lnTo>
                    <a:pt x="52" y="60"/>
                  </a:lnTo>
                  <a:lnTo>
                    <a:pt x="58" y="60"/>
                  </a:lnTo>
                  <a:lnTo>
                    <a:pt x="58" y="60"/>
                  </a:lnTo>
                  <a:lnTo>
                    <a:pt x="60" y="62"/>
                  </a:lnTo>
                  <a:lnTo>
                    <a:pt x="60" y="66"/>
                  </a:lnTo>
                  <a:lnTo>
                    <a:pt x="62" y="68"/>
                  </a:lnTo>
                  <a:lnTo>
                    <a:pt x="64" y="70"/>
                  </a:lnTo>
                  <a:lnTo>
                    <a:pt x="64" y="70"/>
                  </a:lnTo>
                  <a:lnTo>
                    <a:pt x="68" y="70"/>
                  </a:lnTo>
                  <a:lnTo>
                    <a:pt x="74" y="68"/>
                  </a:lnTo>
                  <a:lnTo>
                    <a:pt x="80" y="68"/>
                  </a:lnTo>
                  <a:lnTo>
                    <a:pt x="86" y="68"/>
                  </a:lnTo>
                  <a:lnTo>
                    <a:pt x="90" y="68"/>
                  </a:lnTo>
                  <a:lnTo>
                    <a:pt x="118" y="62"/>
                  </a:lnTo>
                  <a:lnTo>
                    <a:pt x="148" y="56"/>
                  </a:lnTo>
                  <a:lnTo>
                    <a:pt x="146" y="52"/>
                  </a:lnTo>
                  <a:lnTo>
                    <a:pt x="140" y="44"/>
                  </a:lnTo>
                  <a:lnTo>
                    <a:pt x="132" y="34"/>
                  </a:lnTo>
                  <a:lnTo>
                    <a:pt x="124" y="22"/>
                  </a:lnTo>
                  <a:lnTo>
                    <a:pt x="122" y="22"/>
                  </a:lnTo>
                  <a:lnTo>
                    <a:pt x="120" y="20"/>
                  </a:lnTo>
                  <a:lnTo>
                    <a:pt x="118" y="16"/>
                  </a:lnTo>
                  <a:lnTo>
                    <a:pt x="114" y="12"/>
                  </a:lnTo>
                  <a:lnTo>
                    <a:pt x="112" y="8"/>
                  </a:lnTo>
                  <a:lnTo>
                    <a:pt x="108" y="2"/>
                  </a:lnTo>
                  <a:lnTo>
                    <a:pt x="106"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24" name="Freeform 284">
              <a:extLst>
                <a:ext uri="{FF2B5EF4-FFF2-40B4-BE49-F238E27FC236}">
                  <a16:creationId xmlns:a16="http://schemas.microsoft.com/office/drawing/2014/main" id="{EF648D22-8482-4ED0-B22D-34FCF0A4D8FF}"/>
                </a:ext>
              </a:extLst>
            </p:cNvPr>
            <p:cNvSpPr>
              <a:spLocks noChangeArrowheads="1"/>
            </p:cNvSpPr>
            <p:nvPr/>
          </p:nvSpPr>
          <p:spPr bwMode="auto">
            <a:xfrm>
              <a:off x="336" y="1712"/>
              <a:ext cx="74" cy="82"/>
            </a:xfrm>
            <a:custGeom>
              <a:avLst/>
              <a:gdLst>
                <a:gd name="T0" fmla="*/ 52 w 74"/>
                <a:gd name="T1" fmla="*/ 0 h 82"/>
                <a:gd name="T2" fmla="*/ 52 w 74"/>
                <a:gd name="T3" fmla="*/ 6 h 82"/>
                <a:gd name="T4" fmla="*/ 54 w 74"/>
                <a:gd name="T5" fmla="*/ 12 h 82"/>
                <a:gd name="T6" fmla="*/ 60 w 74"/>
                <a:gd name="T7" fmla="*/ 12 h 82"/>
                <a:gd name="T8" fmla="*/ 68 w 74"/>
                <a:gd name="T9" fmla="*/ 12 h 82"/>
                <a:gd name="T10" fmla="*/ 72 w 74"/>
                <a:gd name="T11" fmla="*/ 12 h 82"/>
                <a:gd name="T12" fmla="*/ 72 w 74"/>
                <a:gd name="T13" fmla="*/ 14 h 82"/>
                <a:gd name="T14" fmla="*/ 74 w 74"/>
                <a:gd name="T15" fmla="*/ 22 h 82"/>
                <a:gd name="T16" fmla="*/ 72 w 74"/>
                <a:gd name="T17" fmla="*/ 26 h 82"/>
                <a:gd name="T18" fmla="*/ 68 w 74"/>
                <a:gd name="T19" fmla="*/ 26 h 82"/>
                <a:gd name="T20" fmla="*/ 68 w 74"/>
                <a:gd name="T21" fmla="*/ 30 h 82"/>
                <a:gd name="T22" fmla="*/ 68 w 74"/>
                <a:gd name="T23" fmla="*/ 36 h 82"/>
                <a:gd name="T24" fmla="*/ 74 w 74"/>
                <a:gd name="T25" fmla="*/ 38 h 82"/>
                <a:gd name="T26" fmla="*/ 74 w 74"/>
                <a:gd name="T27" fmla="*/ 42 h 82"/>
                <a:gd name="T28" fmla="*/ 74 w 74"/>
                <a:gd name="T29" fmla="*/ 52 h 82"/>
                <a:gd name="T30" fmla="*/ 70 w 74"/>
                <a:gd name="T31" fmla="*/ 60 h 82"/>
                <a:gd name="T32" fmla="*/ 62 w 74"/>
                <a:gd name="T33" fmla="*/ 64 h 82"/>
                <a:gd name="T34" fmla="*/ 52 w 74"/>
                <a:gd name="T35" fmla="*/ 66 h 82"/>
                <a:gd name="T36" fmla="*/ 46 w 74"/>
                <a:gd name="T37" fmla="*/ 68 h 82"/>
                <a:gd name="T38" fmla="*/ 42 w 74"/>
                <a:gd name="T39" fmla="*/ 68 h 82"/>
                <a:gd name="T40" fmla="*/ 32 w 74"/>
                <a:gd name="T41" fmla="*/ 72 h 82"/>
                <a:gd name="T42" fmla="*/ 28 w 74"/>
                <a:gd name="T43" fmla="*/ 78 h 82"/>
                <a:gd name="T44" fmla="*/ 24 w 74"/>
                <a:gd name="T45" fmla="*/ 82 h 82"/>
                <a:gd name="T46" fmla="*/ 22 w 74"/>
                <a:gd name="T47" fmla="*/ 74 h 82"/>
                <a:gd name="T48" fmla="*/ 20 w 74"/>
                <a:gd name="T49" fmla="*/ 72 h 82"/>
                <a:gd name="T50" fmla="*/ 16 w 74"/>
                <a:gd name="T51" fmla="*/ 68 h 82"/>
                <a:gd name="T52" fmla="*/ 14 w 74"/>
                <a:gd name="T53" fmla="*/ 66 h 82"/>
                <a:gd name="T54" fmla="*/ 6 w 74"/>
                <a:gd name="T55" fmla="*/ 58 h 82"/>
                <a:gd name="T56" fmla="*/ 0 w 74"/>
                <a:gd name="T57" fmla="*/ 46 h 82"/>
                <a:gd name="T58" fmla="*/ 0 w 74"/>
                <a:gd name="T59" fmla="*/ 46 h 82"/>
                <a:gd name="T60" fmla="*/ 6 w 74"/>
                <a:gd name="T61" fmla="*/ 18 h 82"/>
                <a:gd name="T62" fmla="*/ 26 w 74"/>
                <a:gd name="T63" fmla="*/ 18 h 82"/>
                <a:gd name="T64" fmla="*/ 30 w 74"/>
                <a:gd name="T65" fmla="*/ 18 h 82"/>
                <a:gd name="T66" fmla="*/ 32 w 74"/>
                <a:gd name="T67" fmla="*/ 2 h 8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4"/>
                <a:gd name="T103" fmla="*/ 0 h 82"/>
                <a:gd name="T104" fmla="*/ 74 w 74"/>
                <a:gd name="T105" fmla="*/ 82 h 8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4" h="82">
                  <a:moveTo>
                    <a:pt x="32" y="2"/>
                  </a:moveTo>
                  <a:lnTo>
                    <a:pt x="52" y="0"/>
                  </a:lnTo>
                  <a:lnTo>
                    <a:pt x="52" y="2"/>
                  </a:lnTo>
                  <a:lnTo>
                    <a:pt x="52" y="6"/>
                  </a:lnTo>
                  <a:lnTo>
                    <a:pt x="52" y="10"/>
                  </a:lnTo>
                  <a:lnTo>
                    <a:pt x="54" y="12"/>
                  </a:lnTo>
                  <a:lnTo>
                    <a:pt x="56" y="12"/>
                  </a:lnTo>
                  <a:lnTo>
                    <a:pt x="60" y="12"/>
                  </a:lnTo>
                  <a:lnTo>
                    <a:pt x="64" y="12"/>
                  </a:lnTo>
                  <a:lnTo>
                    <a:pt x="68" y="12"/>
                  </a:lnTo>
                  <a:lnTo>
                    <a:pt x="72" y="12"/>
                  </a:lnTo>
                  <a:lnTo>
                    <a:pt x="72" y="12"/>
                  </a:lnTo>
                  <a:lnTo>
                    <a:pt x="72" y="12"/>
                  </a:lnTo>
                  <a:lnTo>
                    <a:pt x="72" y="14"/>
                  </a:lnTo>
                  <a:lnTo>
                    <a:pt x="74" y="18"/>
                  </a:lnTo>
                  <a:lnTo>
                    <a:pt x="74" y="22"/>
                  </a:lnTo>
                  <a:lnTo>
                    <a:pt x="72" y="26"/>
                  </a:lnTo>
                  <a:lnTo>
                    <a:pt x="72" y="26"/>
                  </a:lnTo>
                  <a:lnTo>
                    <a:pt x="70" y="26"/>
                  </a:lnTo>
                  <a:lnTo>
                    <a:pt x="68" y="26"/>
                  </a:lnTo>
                  <a:lnTo>
                    <a:pt x="68" y="28"/>
                  </a:lnTo>
                  <a:lnTo>
                    <a:pt x="68" y="30"/>
                  </a:lnTo>
                  <a:lnTo>
                    <a:pt x="68" y="34"/>
                  </a:lnTo>
                  <a:lnTo>
                    <a:pt x="68" y="36"/>
                  </a:lnTo>
                  <a:lnTo>
                    <a:pt x="68" y="36"/>
                  </a:lnTo>
                  <a:lnTo>
                    <a:pt x="74" y="38"/>
                  </a:lnTo>
                  <a:lnTo>
                    <a:pt x="74" y="38"/>
                  </a:lnTo>
                  <a:lnTo>
                    <a:pt x="74" y="42"/>
                  </a:lnTo>
                  <a:lnTo>
                    <a:pt x="74" y="46"/>
                  </a:lnTo>
                  <a:lnTo>
                    <a:pt x="74" y="52"/>
                  </a:lnTo>
                  <a:lnTo>
                    <a:pt x="72" y="56"/>
                  </a:lnTo>
                  <a:lnTo>
                    <a:pt x="70" y="60"/>
                  </a:lnTo>
                  <a:lnTo>
                    <a:pt x="68" y="62"/>
                  </a:lnTo>
                  <a:lnTo>
                    <a:pt x="62" y="64"/>
                  </a:lnTo>
                  <a:lnTo>
                    <a:pt x="56" y="66"/>
                  </a:lnTo>
                  <a:lnTo>
                    <a:pt x="52" y="66"/>
                  </a:lnTo>
                  <a:lnTo>
                    <a:pt x="48" y="68"/>
                  </a:lnTo>
                  <a:lnTo>
                    <a:pt x="46" y="68"/>
                  </a:lnTo>
                  <a:lnTo>
                    <a:pt x="44" y="62"/>
                  </a:lnTo>
                  <a:lnTo>
                    <a:pt x="42" y="68"/>
                  </a:lnTo>
                  <a:lnTo>
                    <a:pt x="32" y="72"/>
                  </a:lnTo>
                  <a:lnTo>
                    <a:pt x="32" y="72"/>
                  </a:lnTo>
                  <a:lnTo>
                    <a:pt x="30" y="74"/>
                  </a:lnTo>
                  <a:lnTo>
                    <a:pt x="28" y="78"/>
                  </a:lnTo>
                  <a:lnTo>
                    <a:pt x="26" y="80"/>
                  </a:lnTo>
                  <a:lnTo>
                    <a:pt x="24" y="82"/>
                  </a:lnTo>
                  <a:lnTo>
                    <a:pt x="24" y="82"/>
                  </a:lnTo>
                  <a:lnTo>
                    <a:pt x="22" y="74"/>
                  </a:lnTo>
                  <a:lnTo>
                    <a:pt x="22" y="74"/>
                  </a:lnTo>
                  <a:lnTo>
                    <a:pt x="20" y="72"/>
                  </a:lnTo>
                  <a:lnTo>
                    <a:pt x="20" y="68"/>
                  </a:lnTo>
                  <a:lnTo>
                    <a:pt x="16" y="68"/>
                  </a:lnTo>
                  <a:lnTo>
                    <a:pt x="16" y="66"/>
                  </a:lnTo>
                  <a:lnTo>
                    <a:pt x="14" y="66"/>
                  </a:lnTo>
                  <a:lnTo>
                    <a:pt x="10" y="62"/>
                  </a:lnTo>
                  <a:lnTo>
                    <a:pt x="6" y="58"/>
                  </a:lnTo>
                  <a:lnTo>
                    <a:pt x="2" y="54"/>
                  </a:lnTo>
                  <a:lnTo>
                    <a:pt x="0" y="46"/>
                  </a:lnTo>
                  <a:lnTo>
                    <a:pt x="0" y="46"/>
                  </a:lnTo>
                  <a:lnTo>
                    <a:pt x="0" y="46"/>
                  </a:lnTo>
                  <a:lnTo>
                    <a:pt x="0" y="44"/>
                  </a:lnTo>
                  <a:lnTo>
                    <a:pt x="6" y="18"/>
                  </a:lnTo>
                  <a:lnTo>
                    <a:pt x="26" y="18"/>
                  </a:lnTo>
                  <a:lnTo>
                    <a:pt x="26" y="18"/>
                  </a:lnTo>
                  <a:lnTo>
                    <a:pt x="28" y="18"/>
                  </a:lnTo>
                  <a:lnTo>
                    <a:pt x="30" y="18"/>
                  </a:lnTo>
                  <a:lnTo>
                    <a:pt x="30" y="14"/>
                  </a:lnTo>
                  <a:lnTo>
                    <a:pt x="32"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25" name="Freeform 285">
              <a:extLst>
                <a:ext uri="{FF2B5EF4-FFF2-40B4-BE49-F238E27FC236}">
                  <a16:creationId xmlns:a16="http://schemas.microsoft.com/office/drawing/2014/main" id="{131999FC-2A9A-495B-9C61-4D75739F1258}"/>
                </a:ext>
              </a:extLst>
            </p:cNvPr>
            <p:cNvSpPr>
              <a:spLocks noChangeArrowheads="1"/>
            </p:cNvSpPr>
            <p:nvPr/>
          </p:nvSpPr>
          <p:spPr bwMode="auto">
            <a:xfrm>
              <a:off x="342" y="1714"/>
              <a:ext cx="26" cy="16"/>
            </a:xfrm>
            <a:custGeom>
              <a:avLst/>
              <a:gdLst>
                <a:gd name="T0" fmla="*/ 20 w 26"/>
                <a:gd name="T1" fmla="*/ 0 h 16"/>
                <a:gd name="T2" fmla="*/ 20 w 26"/>
                <a:gd name="T3" fmla="*/ 0 h 16"/>
                <a:gd name="T4" fmla="*/ 18 w 26"/>
                <a:gd name="T5" fmla="*/ 0 h 16"/>
                <a:gd name="T6" fmla="*/ 14 w 26"/>
                <a:gd name="T7" fmla="*/ 0 h 16"/>
                <a:gd name="T8" fmla="*/ 10 w 26"/>
                <a:gd name="T9" fmla="*/ 2 h 16"/>
                <a:gd name="T10" fmla="*/ 6 w 26"/>
                <a:gd name="T11" fmla="*/ 4 h 16"/>
                <a:gd name="T12" fmla="*/ 4 w 26"/>
                <a:gd name="T13" fmla="*/ 8 h 16"/>
                <a:gd name="T14" fmla="*/ 0 w 26"/>
                <a:gd name="T15" fmla="*/ 16 h 16"/>
                <a:gd name="T16" fmla="*/ 22 w 26"/>
                <a:gd name="T17" fmla="*/ 16 h 16"/>
                <a:gd name="T18" fmla="*/ 22 w 26"/>
                <a:gd name="T19" fmla="*/ 16 h 16"/>
                <a:gd name="T20" fmla="*/ 24 w 26"/>
                <a:gd name="T21" fmla="*/ 14 h 16"/>
                <a:gd name="T22" fmla="*/ 24 w 26"/>
                <a:gd name="T23" fmla="*/ 12 h 16"/>
                <a:gd name="T24" fmla="*/ 24 w 26"/>
                <a:gd name="T25" fmla="*/ 10 h 16"/>
                <a:gd name="T26" fmla="*/ 26 w 26"/>
                <a:gd name="T27" fmla="*/ 6 h 16"/>
                <a:gd name="T28" fmla="*/ 26 w 26"/>
                <a:gd name="T29" fmla="*/ 2 h 16"/>
                <a:gd name="T30" fmla="*/ 26 w 26"/>
                <a:gd name="T31" fmla="*/ 0 h 16"/>
                <a:gd name="T32" fmla="*/ 20 w 26"/>
                <a:gd name="T33" fmla="*/ 0 h 1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
                <a:gd name="T52" fmla="*/ 0 h 16"/>
                <a:gd name="T53" fmla="*/ 26 w 26"/>
                <a:gd name="T54" fmla="*/ 16 h 1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 h="16">
                  <a:moveTo>
                    <a:pt x="20" y="0"/>
                  </a:moveTo>
                  <a:lnTo>
                    <a:pt x="20" y="0"/>
                  </a:lnTo>
                  <a:lnTo>
                    <a:pt x="18" y="0"/>
                  </a:lnTo>
                  <a:lnTo>
                    <a:pt x="14" y="0"/>
                  </a:lnTo>
                  <a:lnTo>
                    <a:pt x="10" y="2"/>
                  </a:lnTo>
                  <a:lnTo>
                    <a:pt x="6" y="4"/>
                  </a:lnTo>
                  <a:lnTo>
                    <a:pt x="4" y="8"/>
                  </a:lnTo>
                  <a:lnTo>
                    <a:pt x="0" y="16"/>
                  </a:lnTo>
                  <a:lnTo>
                    <a:pt x="22" y="16"/>
                  </a:lnTo>
                  <a:lnTo>
                    <a:pt x="22" y="16"/>
                  </a:lnTo>
                  <a:lnTo>
                    <a:pt x="24" y="14"/>
                  </a:lnTo>
                  <a:lnTo>
                    <a:pt x="24" y="12"/>
                  </a:lnTo>
                  <a:lnTo>
                    <a:pt x="24" y="10"/>
                  </a:lnTo>
                  <a:lnTo>
                    <a:pt x="26" y="6"/>
                  </a:lnTo>
                  <a:lnTo>
                    <a:pt x="26" y="2"/>
                  </a:lnTo>
                  <a:lnTo>
                    <a:pt x="26" y="0"/>
                  </a:lnTo>
                  <a:lnTo>
                    <a:pt x="20"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26" name="Freeform 286">
              <a:extLst>
                <a:ext uri="{FF2B5EF4-FFF2-40B4-BE49-F238E27FC236}">
                  <a16:creationId xmlns:a16="http://schemas.microsoft.com/office/drawing/2014/main" id="{8C365539-43EF-46B4-A5DB-A3D46EC2336B}"/>
                </a:ext>
              </a:extLst>
            </p:cNvPr>
            <p:cNvSpPr>
              <a:spLocks noChangeArrowheads="1"/>
            </p:cNvSpPr>
            <p:nvPr/>
          </p:nvSpPr>
          <p:spPr bwMode="auto">
            <a:xfrm>
              <a:off x="360" y="1690"/>
              <a:ext cx="88" cy="122"/>
            </a:xfrm>
            <a:custGeom>
              <a:avLst/>
              <a:gdLst>
                <a:gd name="T0" fmla="*/ 10 w 88"/>
                <a:gd name="T1" fmla="*/ 120 h 122"/>
                <a:gd name="T2" fmla="*/ 12 w 88"/>
                <a:gd name="T3" fmla="*/ 122 h 122"/>
                <a:gd name="T4" fmla="*/ 10 w 88"/>
                <a:gd name="T5" fmla="*/ 120 h 122"/>
                <a:gd name="T6" fmla="*/ 0 w 88"/>
                <a:gd name="T7" fmla="*/ 104 h 122"/>
                <a:gd name="T8" fmla="*/ 2 w 88"/>
                <a:gd name="T9" fmla="*/ 102 h 122"/>
                <a:gd name="T10" fmla="*/ 6 w 88"/>
                <a:gd name="T11" fmla="*/ 98 h 122"/>
                <a:gd name="T12" fmla="*/ 8 w 88"/>
                <a:gd name="T13" fmla="*/ 96 h 122"/>
                <a:gd name="T14" fmla="*/ 14 w 88"/>
                <a:gd name="T15" fmla="*/ 92 h 122"/>
                <a:gd name="T16" fmla="*/ 20 w 88"/>
                <a:gd name="T17" fmla="*/ 84 h 122"/>
                <a:gd name="T18" fmla="*/ 24 w 88"/>
                <a:gd name="T19" fmla="*/ 90 h 122"/>
                <a:gd name="T20" fmla="*/ 32 w 88"/>
                <a:gd name="T21" fmla="*/ 88 h 122"/>
                <a:gd name="T22" fmla="*/ 44 w 88"/>
                <a:gd name="T23" fmla="*/ 84 h 122"/>
                <a:gd name="T24" fmla="*/ 48 w 88"/>
                <a:gd name="T25" fmla="*/ 82 h 122"/>
                <a:gd name="T26" fmla="*/ 48 w 88"/>
                <a:gd name="T27" fmla="*/ 78 h 122"/>
                <a:gd name="T28" fmla="*/ 50 w 88"/>
                <a:gd name="T29" fmla="*/ 66 h 122"/>
                <a:gd name="T30" fmla="*/ 44 w 88"/>
                <a:gd name="T31" fmla="*/ 58 h 122"/>
                <a:gd name="T32" fmla="*/ 44 w 88"/>
                <a:gd name="T33" fmla="*/ 56 h 122"/>
                <a:gd name="T34" fmla="*/ 44 w 88"/>
                <a:gd name="T35" fmla="*/ 50 h 122"/>
                <a:gd name="T36" fmla="*/ 46 w 88"/>
                <a:gd name="T37" fmla="*/ 48 h 122"/>
                <a:gd name="T38" fmla="*/ 48 w 88"/>
                <a:gd name="T39" fmla="*/ 46 h 122"/>
                <a:gd name="T40" fmla="*/ 50 w 88"/>
                <a:gd name="T41" fmla="*/ 40 h 122"/>
                <a:gd name="T42" fmla="*/ 48 w 88"/>
                <a:gd name="T43" fmla="*/ 34 h 122"/>
                <a:gd name="T44" fmla="*/ 30 w 88"/>
                <a:gd name="T45" fmla="*/ 32 h 122"/>
                <a:gd name="T46" fmla="*/ 28 w 88"/>
                <a:gd name="T47" fmla="*/ 24 h 122"/>
                <a:gd name="T48" fmla="*/ 32 w 88"/>
                <a:gd name="T49" fmla="*/ 22 h 122"/>
                <a:gd name="T50" fmla="*/ 56 w 88"/>
                <a:gd name="T51" fmla="*/ 20 h 122"/>
                <a:gd name="T52" fmla="*/ 72 w 88"/>
                <a:gd name="T53" fmla="*/ 22 h 122"/>
                <a:gd name="T54" fmla="*/ 72 w 88"/>
                <a:gd name="T55" fmla="*/ 18 h 122"/>
                <a:gd name="T56" fmla="*/ 72 w 88"/>
                <a:gd name="T57" fmla="*/ 12 h 122"/>
                <a:gd name="T58" fmla="*/ 78 w 88"/>
                <a:gd name="T59" fmla="*/ 6 h 122"/>
                <a:gd name="T60" fmla="*/ 82 w 88"/>
                <a:gd name="T61" fmla="*/ 4 h 122"/>
                <a:gd name="T62" fmla="*/ 86 w 88"/>
                <a:gd name="T63" fmla="*/ 0 h 122"/>
                <a:gd name="T64" fmla="*/ 88 w 88"/>
                <a:gd name="T65" fmla="*/ 0 h 122"/>
                <a:gd name="T66" fmla="*/ 88 w 88"/>
                <a:gd name="T67" fmla="*/ 10 h 122"/>
                <a:gd name="T68" fmla="*/ 88 w 88"/>
                <a:gd name="T69" fmla="*/ 14 h 122"/>
                <a:gd name="T70" fmla="*/ 86 w 88"/>
                <a:gd name="T71" fmla="*/ 24 h 122"/>
                <a:gd name="T72" fmla="*/ 86 w 88"/>
                <a:gd name="T73" fmla="*/ 34 h 122"/>
                <a:gd name="T74" fmla="*/ 86 w 88"/>
                <a:gd name="T75" fmla="*/ 40 h 122"/>
                <a:gd name="T76" fmla="*/ 86 w 88"/>
                <a:gd name="T77" fmla="*/ 48 h 122"/>
                <a:gd name="T78" fmla="*/ 84 w 88"/>
                <a:gd name="T79" fmla="*/ 60 h 122"/>
                <a:gd name="T80" fmla="*/ 80 w 88"/>
                <a:gd name="T81" fmla="*/ 68 h 122"/>
                <a:gd name="T82" fmla="*/ 78 w 88"/>
                <a:gd name="T83" fmla="*/ 72 h 122"/>
                <a:gd name="T84" fmla="*/ 74 w 88"/>
                <a:gd name="T85" fmla="*/ 82 h 122"/>
                <a:gd name="T86" fmla="*/ 70 w 88"/>
                <a:gd name="T87" fmla="*/ 92 h 122"/>
                <a:gd name="T88" fmla="*/ 66 w 88"/>
                <a:gd name="T89" fmla="*/ 98 h 122"/>
                <a:gd name="T90" fmla="*/ 64 w 88"/>
                <a:gd name="T91" fmla="*/ 102 h 122"/>
                <a:gd name="T92" fmla="*/ 60 w 88"/>
                <a:gd name="T93" fmla="*/ 110 h 122"/>
                <a:gd name="T94" fmla="*/ 56 w 88"/>
                <a:gd name="T95" fmla="*/ 112 h 122"/>
                <a:gd name="T96" fmla="*/ 50 w 88"/>
                <a:gd name="T97" fmla="*/ 112 h 122"/>
                <a:gd name="T98" fmla="*/ 44 w 88"/>
                <a:gd name="T99" fmla="*/ 112 h 122"/>
                <a:gd name="T100" fmla="*/ 38 w 88"/>
                <a:gd name="T101" fmla="*/ 116 h 122"/>
                <a:gd name="T102" fmla="*/ 34 w 88"/>
                <a:gd name="T103" fmla="*/ 114 h 122"/>
                <a:gd name="T104" fmla="*/ 32 w 88"/>
                <a:gd name="T105" fmla="*/ 112 h 122"/>
                <a:gd name="T106" fmla="*/ 28 w 88"/>
                <a:gd name="T107" fmla="*/ 112 h 122"/>
                <a:gd name="T108" fmla="*/ 18 w 88"/>
                <a:gd name="T109" fmla="*/ 116 h 12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88"/>
                <a:gd name="T166" fmla="*/ 0 h 122"/>
                <a:gd name="T167" fmla="*/ 88 w 88"/>
                <a:gd name="T168" fmla="*/ 122 h 12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88" h="122">
                  <a:moveTo>
                    <a:pt x="10" y="120"/>
                  </a:moveTo>
                  <a:lnTo>
                    <a:pt x="10" y="120"/>
                  </a:lnTo>
                  <a:lnTo>
                    <a:pt x="12" y="122"/>
                  </a:lnTo>
                  <a:lnTo>
                    <a:pt x="12" y="122"/>
                  </a:lnTo>
                  <a:lnTo>
                    <a:pt x="12" y="122"/>
                  </a:lnTo>
                  <a:lnTo>
                    <a:pt x="10" y="120"/>
                  </a:lnTo>
                  <a:lnTo>
                    <a:pt x="0" y="108"/>
                  </a:lnTo>
                  <a:lnTo>
                    <a:pt x="0" y="104"/>
                  </a:lnTo>
                  <a:lnTo>
                    <a:pt x="0" y="104"/>
                  </a:lnTo>
                  <a:lnTo>
                    <a:pt x="2" y="102"/>
                  </a:lnTo>
                  <a:lnTo>
                    <a:pt x="4" y="100"/>
                  </a:lnTo>
                  <a:lnTo>
                    <a:pt x="6" y="98"/>
                  </a:lnTo>
                  <a:lnTo>
                    <a:pt x="6" y="96"/>
                  </a:lnTo>
                  <a:lnTo>
                    <a:pt x="8" y="96"/>
                  </a:lnTo>
                  <a:lnTo>
                    <a:pt x="10" y="92"/>
                  </a:lnTo>
                  <a:lnTo>
                    <a:pt x="14" y="92"/>
                  </a:lnTo>
                  <a:lnTo>
                    <a:pt x="18" y="90"/>
                  </a:lnTo>
                  <a:lnTo>
                    <a:pt x="20" y="84"/>
                  </a:lnTo>
                  <a:lnTo>
                    <a:pt x="22" y="90"/>
                  </a:lnTo>
                  <a:lnTo>
                    <a:pt x="24" y="90"/>
                  </a:lnTo>
                  <a:lnTo>
                    <a:pt x="28" y="90"/>
                  </a:lnTo>
                  <a:lnTo>
                    <a:pt x="32" y="88"/>
                  </a:lnTo>
                  <a:lnTo>
                    <a:pt x="38" y="86"/>
                  </a:lnTo>
                  <a:lnTo>
                    <a:pt x="44" y="84"/>
                  </a:lnTo>
                  <a:lnTo>
                    <a:pt x="46" y="82"/>
                  </a:lnTo>
                  <a:lnTo>
                    <a:pt x="48" y="82"/>
                  </a:lnTo>
                  <a:lnTo>
                    <a:pt x="48" y="80"/>
                  </a:lnTo>
                  <a:lnTo>
                    <a:pt x="48" y="78"/>
                  </a:lnTo>
                  <a:lnTo>
                    <a:pt x="50" y="74"/>
                  </a:lnTo>
                  <a:lnTo>
                    <a:pt x="50" y="66"/>
                  </a:lnTo>
                  <a:lnTo>
                    <a:pt x="50" y="58"/>
                  </a:lnTo>
                  <a:lnTo>
                    <a:pt x="44" y="58"/>
                  </a:lnTo>
                  <a:lnTo>
                    <a:pt x="44" y="58"/>
                  </a:lnTo>
                  <a:lnTo>
                    <a:pt x="44" y="56"/>
                  </a:lnTo>
                  <a:lnTo>
                    <a:pt x="44" y="52"/>
                  </a:lnTo>
                  <a:lnTo>
                    <a:pt x="44" y="50"/>
                  </a:lnTo>
                  <a:lnTo>
                    <a:pt x="44" y="48"/>
                  </a:lnTo>
                  <a:lnTo>
                    <a:pt x="46" y="48"/>
                  </a:lnTo>
                  <a:lnTo>
                    <a:pt x="48" y="48"/>
                  </a:lnTo>
                  <a:lnTo>
                    <a:pt x="48" y="46"/>
                  </a:lnTo>
                  <a:lnTo>
                    <a:pt x="48" y="42"/>
                  </a:lnTo>
                  <a:lnTo>
                    <a:pt x="50" y="40"/>
                  </a:lnTo>
                  <a:lnTo>
                    <a:pt x="50" y="36"/>
                  </a:lnTo>
                  <a:lnTo>
                    <a:pt x="48" y="34"/>
                  </a:lnTo>
                  <a:lnTo>
                    <a:pt x="30" y="32"/>
                  </a:lnTo>
                  <a:lnTo>
                    <a:pt x="30" y="32"/>
                  </a:lnTo>
                  <a:lnTo>
                    <a:pt x="28" y="28"/>
                  </a:lnTo>
                  <a:lnTo>
                    <a:pt x="28" y="24"/>
                  </a:lnTo>
                  <a:lnTo>
                    <a:pt x="28" y="22"/>
                  </a:lnTo>
                  <a:lnTo>
                    <a:pt x="32" y="22"/>
                  </a:lnTo>
                  <a:lnTo>
                    <a:pt x="42" y="22"/>
                  </a:lnTo>
                  <a:lnTo>
                    <a:pt x="56" y="20"/>
                  </a:lnTo>
                  <a:lnTo>
                    <a:pt x="66" y="20"/>
                  </a:lnTo>
                  <a:lnTo>
                    <a:pt x="72" y="22"/>
                  </a:lnTo>
                  <a:lnTo>
                    <a:pt x="72" y="20"/>
                  </a:lnTo>
                  <a:lnTo>
                    <a:pt x="72" y="18"/>
                  </a:lnTo>
                  <a:lnTo>
                    <a:pt x="70" y="16"/>
                  </a:lnTo>
                  <a:lnTo>
                    <a:pt x="72" y="12"/>
                  </a:lnTo>
                  <a:lnTo>
                    <a:pt x="74" y="8"/>
                  </a:lnTo>
                  <a:lnTo>
                    <a:pt x="78" y="6"/>
                  </a:lnTo>
                  <a:lnTo>
                    <a:pt x="80" y="6"/>
                  </a:lnTo>
                  <a:lnTo>
                    <a:pt x="82" y="4"/>
                  </a:lnTo>
                  <a:lnTo>
                    <a:pt x="84" y="2"/>
                  </a:lnTo>
                  <a:lnTo>
                    <a:pt x="86" y="0"/>
                  </a:lnTo>
                  <a:lnTo>
                    <a:pt x="86" y="0"/>
                  </a:lnTo>
                  <a:lnTo>
                    <a:pt x="88" y="0"/>
                  </a:lnTo>
                  <a:lnTo>
                    <a:pt x="88" y="4"/>
                  </a:lnTo>
                  <a:lnTo>
                    <a:pt x="88" y="10"/>
                  </a:lnTo>
                  <a:lnTo>
                    <a:pt x="88" y="10"/>
                  </a:lnTo>
                  <a:lnTo>
                    <a:pt x="88" y="14"/>
                  </a:lnTo>
                  <a:lnTo>
                    <a:pt x="88" y="18"/>
                  </a:lnTo>
                  <a:lnTo>
                    <a:pt x="86" y="24"/>
                  </a:lnTo>
                  <a:lnTo>
                    <a:pt x="86" y="28"/>
                  </a:lnTo>
                  <a:lnTo>
                    <a:pt x="86" y="34"/>
                  </a:lnTo>
                  <a:lnTo>
                    <a:pt x="86" y="38"/>
                  </a:lnTo>
                  <a:lnTo>
                    <a:pt x="86" y="40"/>
                  </a:lnTo>
                  <a:lnTo>
                    <a:pt x="86" y="44"/>
                  </a:lnTo>
                  <a:lnTo>
                    <a:pt x="86" y="48"/>
                  </a:lnTo>
                  <a:lnTo>
                    <a:pt x="84" y="54"/>
                  </a:lnTo>
                  <a:lnTo>
                    <a:pt x="84" y="60"/>
                  </a:lnTo>
                  <a:lnTo>
                    <a:pt x="82" y="66"/>
                  </a:lnTo>
                  <a:lnTo>
                    <a:pt x="80" y="68"/>
                  </a:lnTo>
                  <a:lnTo>
                    <a:pt x="80" y="70"/>
                  </a:lnTo>
                  <a:lnTo>
                    <a:pt x="78" y="72"/>
                  </a:lnTo>
                  <a:lnTo>
                    <a:pt x="76" y="78"/>
                  </a:lnTo>
                  <a:lnTo>
                    <a:pt x="74" y="82"/>
                  </a:lnTo>
                  <a:lnTo>
                    <a:pt x="72" y="88"/>
                  </a:lnTo>
                  <a:lnTo>
                    <a:pt x="70" y="92"/>
                  </a:lnTo>
                  <a:lnTo>
                    <a:pt x="68" y="96"/>
                  </a:lnTo>
                  <a:lnTo>
                    <a:pt x="66" y="98"/>
                  </a:lnTo>
                  <a:lnTo>
                    <a:pt x="66" y="100"/>
                  </a:lnTo>
                  <a:lnTo>
                    <a:pt x="64" y="102"/>
                  </a:lnTo>
                  <a:lnTo>
                    <a:pt x="62" y="106"/>
                  </a:lnTo>
                  <a:lnTo>
                    <a:pt x="60" y="110"/>
                  </a:lnTo>
                  <a:lnTo>
                    <a:pt x="56" y="112"/>
                  </a:lnTo>
                  <a:lnTo>
                    <a:pt x="56" y="112"/>
                  </a:lnTo>
                  <a:lnTo>
                    <a:pt x="54" y="112"/>
                  </a:lnTo>
                  <a:lnTo>
                    <a:pt x="50" y="112"/>
                  </a:lnTo>
                  <a:lnTo>
                    <a:pt x="46" y="110"/>
                  </a:lnTo>
                  <a:lnTo>
                    <a:pt x="44" y="112"/>
                  </a:lnTo>
                  <a:lnTo>
                    <a:pt x="42" y="112"/>
                  </a:lnTo>
                  <a:lnTo>
                    <a:pt x="38" y="116"/>
                  </a:lnTo>
                  <a:lnTo>
                    <a:pt x="34" y="114"/>
                  </a:lnTo>
                  <a:lnTo>
                    <a:pt x="34" y="114"/>
                  </a:lnTo>
                  <a:lnTo>
                    <a:pt x="34" y="112"/>
                  </a:lnTo>
                  <a:lnTo>
                    <a:pt x="32" y="112"/>
                  </a:lnTo>
                  <a:lnTo>
                    <a:pt x="30" y="112"/>
                  </a:lnTo>
                  <a:lnTo>
                    <a:pt x="28" y="112"/>
                  </a:lnTo>
                  <a:lnTo>
                    <a:pt x="24" y="114"/>
                  </a:lnTo>
                  <a:lnTo>
                    <a:pt x="18" y="116"/>
                  </a:lnTo>
                  <a:lnTo>
                    <a:pt x="10" y="12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27" name="Freeform 287">
              <a:extLst>
                <a:ext uri="{FF2B5EF4-FFF2-40B4-BE49-F238E27FC236}">
                  <a16:creationId xmlns:a16="http://schemas.microsoft.com/office/drawing/2014/main" id="{6B34D457-4E97-4AE9-9F23-CF39DE64BBCC}"/>
                </a:ext>
              </a:extLst>
            </p:cNvPr>
            <p:cNvSpPr>
              <a:spLocks noChangeArrowheads="1"/>
            </p:cNvSpPr>
            <p:nvPr/>
          </p:nvSpPr>
          <p:spPr bwMode="auto">
            <a:xfrm>
              <a:off x="370" y="1830"/>
              <a:ext cx="130" cy="156"/>
            </a:xfrm>
            <a:custGeom>
              <a:avLst/>
              <a:gdLst>
                <a:gd name="T0" fmla="*/ 24 w 130"/>
                <a:gd name="T1" fmla="*/ 2 h 156"/>
                <a:gd name="T2" fmla="*/ 42 w 130"/>
                <a:gd name="T3" fmla="*/ 0 h 156"/>
                <a:gd name="T4" fmla="*/ 56 w 130"/>
                <a:gd name="T5" fmla="*/ 0 h 156"/>
                <a:gd name="T6" fmla="*/ 86 w 130"/>
                <a:gd name="T7" fmla="*/ 26 h 156"/>
                <a:gd name="T8" fmla="*/ 86 w 130"/>
                <a:gd name="T9" fmla="*/ 18 h 156"/>
                <a:gd name="T10" fmla="*/ 88 w 130"/>
                <a:gd name="T11" fmla="*/ 14 h 156"/>
                <a:gd name="T12" fmla="*/ 102 w 130"/>
                <a:gd name="T13" fmla="*/ 18 h 156"/>
                <a:gd name="T14" fmla="*/ 112 w 130"/>
                <a:gd name="T15" fmla="*/ 24 h 156"/>
                <a:gd name="T16" fmla="*/ 112 w 130"/>
                <a:gd name="T17" fmla="*/ 34 h 156"/>
                <a:gd name="T18" fmla="*/ 114 w 130"/>
                <a:gd name="T19" fmla="*/ 38 h 156"/>
                <a:gd name="T20" fmla="*/ 116 w 130"/>
                <a:gd name="T21" fmla="*/ 48 h 156"/>
                <a:gd name="T22" fmla="*/ 114 w 130"/>
                <a:gd name="T23" fmla="*/ 56 h 156"/>
                <a:gd name="T24" fmla="*/ 114 w 130"/>
                <a:gd name="T25" fmla="*/ 60 h 156"/>
                <a:gd name="T26" fmla="*/ 128 w 130"/>
                <a:gd name="T27" fmla="*/ 62 h 156"/>
                <a:gd name="T28" fmla="*/ 128 w 130"/>
                <a:gd name="T29" fmla="*/ 70 h 156"/>
                <a:gd name="T30" fmla="*/ 128 w 130"/>
                <a:gd name="T31" fmla="*/ 82 h 156"/>
                <a:gd name="T32" fmla="*/ 128 w 130"/>
                <a:gd name="T33" fmla="*/ 88 h 156"/>
                <a:gd name="T34" fmla="*/ 112 w 130"/>
                <a:gd name="T35" fmla="*/ 136 h 156"/>
                <a:gd name="T36" fmla="*/ 114 w 130"/>
                <a:gd name="T37" fmla="*/ 138 h 156"/>
                <a:gd name="T38" fmla="*/ 118 w 130"/>
                <a:gd name="T39" fmla="*/ 144 h 156"/>
                <a:gd name="T40" fmla="*/ 130 w 130"/>
                <a:gd name="T41" fmla="*/ 152 h 156"/>
                <a:gd name="T42" fmla="*/ 126 w 130"/>
                <a:gd name="T43" fmla="*/ 152 h 156"/>
                <a:gd name="T44" fmla="*/ 116 w 130"/>
                <a:gd name="T45" fmla="*/ 154 h 156"/>
                <a:gd name="T46" fmla="*/ 106 w 130"/>
                <a:gd name="T47" fmla="*/ 156 h 156"/>
                <a:gd name="T48" fmla="*/ 100 w 130"/>
                <a:gd name="T49" fmla="*/ 156 h 156"/>
                <a:gd name="T50" fmla="*/ 92 w 130"/>
                <a:gd name="T51" fmla="*/ 156 h 156"/>
                <a:gd name="T52" fmla="*/ 82 w 130"/>
                <a:gd name="T53" fmla="*/ 154 h 156"/>
                <a:gd name="T54" fmla="*/ 76 w 130"/>
                <a:gd name="T55" fmla="*/ 150 h 156"/>
                <a:gd name="T56" fmla="*/ 30 w 130"/>
                <a:gd name="T57" fmla="*/ 150 h 156"/>
                <a:gd name="T58" fmla="*/ 24 w 130"/>
                <a:gd name="T59" fmla="*/ 150 h 156"/>
                <a:gd name="T60" fmla="*/ 20 w 130"/>
                <a:gd name="T61" fmla="*/ 144 h 156"/>
                <a:gd name="T62" fmla="*/ 16 w 130"/>
                <a:gd name="T63" fmla="*/ 142 h 156"/>
                <a:gd name="T64" fmla="*/ 6 w 130"/>
                <a:gd name="T65" fmla="*/ 142 h 156"/>
                <a:gd name="T66" fmla="*/ 2 w 130"/>
                <a:gd name="T67" fmla="*/ 140 h 156"/>
                <a:gd name="T68" fmla="*/ 6 w 130"/>
                <a:gd name="T69" fmla="*/ 118 h 156"/>
                <a:gd name="T70" fmla="*/ 10 w 130"/>
                <a:gd name="T71" fmla="*/ 100 h 156"/>
                <a:gd name="T72" fmla="*/ 12 w 130"/>
                <a:gd name="T73" fmla="*/ 94 h 156"/>
                <a:gd name="T74" fmla="*/ 16 w 130"/>
                <a:gd name="T75" fmla="*/ 82 h 156"/>
                <a:gd name="T76" fmla="*/ 24 w 130"/>
                <a:gd name="T77" fmla="*/ 68 h 156"/>
                <a:gd name="T78" fmla="*/ 26 w 130"/>
                <a:gd name="T79" fmla="*/ 68 h 156"/>
                <a:gd name="T80" fmla="*/ 28 w 130"/>
                <a:gd name="T81" fmla="*/ 66 h 156"/>
                <a:gd name="T82" fmla="*/ 28 w 130"/>
                <a:gd name="T83" fmla="*/ 58 h 156"/>
                <a:gd name="T84" fmla="*/ 26 w 130"/>
                <a:gd name="T85" fmla="*/ 46 h 156"/>
                <a:gd name="T86" fmla="*/ 14 w 130"/>
                <a:gd name="T87" fmla="*/ 16 h 156"/>
                <a:gd name="T88" fmla="*/ 6 w 130"/>
                <a:gd name="T89" fmla="*/ 4 h 15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0"/>
                <a:gd name="T136" fmla="*/ 0 h 156"/>
                <a:gd name="T137" fmla="*/ 130 w 130"/>
                <a:gd name="T138" fmla="*/ 156 h 15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0" h="156">
                  <a:moveTo>
                    <a:pt x="6" y="4"/>
                  </a:moveTo>
                  <a:lnTo>
                    <a:pt x="24" y="2"/>
                  </a:lnTo>
                  <a:lnTo>
                    <a:pt x="32" y="0"/>
                  </a:lnTo>
                  <a:lnTo>
                    <a:pt x="42" y="0"/>
                  </a:lnTo>
                  <a:lnTo>
                    <a:pt x="52" y="0"/>
                  </a:lnTo>
                  <a:lnTo>
                    <a:pt x="56" y="0"/>
                  </a:lnTo>
                  <a:lnTo>
                    <a:pt x="64" y="24"/>
                  </a:lnTo>
                  <a:lnTo>
                    <a:pt x="86" y="26"/>
                  </a:lnTo>
                  <a:lnTo>
                    <a:pt x="86" y="22"/>
                  </a:lnTo>
                  <a:lnTo>
                    <a:pt x="86" y="18"/>
                  </a:lnTo>
                  <a:lnTo>
                    <a:pt x="88" y="14"/>
                  </a:lnTo>
                  <a:lnTo>
                    <a:pt x="88" y="14"/>
                  </a:lnTo>
                  <a:lnTo>
                    <a:pt x="102" y="12"/>
                  </a:lnTo>
                  <a:lnTo>
                    <a:pt x="102" y="18"/>
                  </a:lnTo>
                  <a:lnTo>
                    <a:pt x="112" y="18"/>
                  </a:lnTo>
                  <a:lnTo>
                    <a:pt x="112" y="24"/>
                  </a:lnTo>
                  <a:lnTo>
                    <a:pt x="112" y="28"/>
                  </a:lnTo>
                  <a:lnTo>
                    <a:pt x="112" y="34"/>
                  </a:lnTo>
                  <a:lnTo>
                    <a:pt x="114" y="38"/>
                  </a:lnTo>
                  <a:lnTo>
                    <a:pt x="114" y="38"/>
                  </a:lnTo>
                  <a:lnTo>
                    <a:pt x="116" y="42"/>
                  </a:lnTo>
                  <a:lnTo>
                    <a:pt x="116" y="48"/>
                  </a:lnTo>
                  <a:lnTo>
                    <a:pt x="116" y="52"/>
                  </a:lnTo>
                  <a:lnTo>
                    <a:pt x="114" y="56"/>
                  </a:lnTo>
                  <a:lnTo>
                    <a:pt x="114" y="60"/>
                  </a:lnTo>
                  <a:lnTo>
                    <a:pt x="114" y="60"/>
                  </a:lnTo>
                  <a:lnTo>
                    <a:pt x="128" y="62"/>
                  </a:lnTo>
                  <a:lnTo>
                    <a:pt x="128" y="62"/>
                  </a:lnTo>
                  <a:lnTo>
                    <a:pt x="128" y="66"/>
                  </a:lnTo>
                  <a:lnTo>
                    <a:pt x="128" y="70"/>
                  </a:lnTo>
                  <a:lnTo>
                    <a:pt x="128" y="76"/>
                  </a:lnTo>
                  <a:lnTo>
                    <a:pt x="128" y="82"/>
                  </a:lnTo>
                  <a:lnTo>
                    <a:pt x="128" y="86"/>
                  </a:lnTo>
                  <a:lnTo>
                    <a:pt x="128" y="88"/>
                  </a:lnTo>
                  <a:lnTo>
                    <a:pt x="112" y="90"/>
                  </a:lnTo>
                  <a:lnTo>
                    <a:pt x="112" y="136"/>
                  </a:lnTo>
                  <a:lnTo>
                    <a:pt x="112" y="136"/>
                  </a:lnTo>
                  <a:lnTo>
                    <a:pt x="114" y="138"/>
                  </a:lnTo>
                  <a:lnTo>
                    <a:pt x="116" y="140"/>
                  </a:lnTo>
                  <a:lnTo>
                    <a:pt x="118" y="144"/>
                  </a:lnTo>
                  <a:lnTo>
                    <a:pt x="124" y="148"/>
                  </a:lnTo>
                  <a:lnTo>
                    <a:pt x="130" y="152"/>
                  </a:lnTo>
                  <a:lnTo>
                    <a:pt x="130" y="152"/>
                  </a:lnTo>
                  <a:lnTo>
                    <a:pt x="126" y="152"/>
                  </a:lnTo>
                  <a:lnTo>
                    <a:pt x="122" y="152"/>
                  </a:lnTo>
                  <a:lnTo>
                    <a:pt x="116" y="154"/>
                  </a:lnTo>
                  <a:lnTo>
                    <a:pt x="110" y="154"/>
                  </a:lnTo>
                  <a:lnTo>
                    <a:pt x="106" y="156"/>
                  </a:lnTo>
                  <a:lnTo>
                    <a:pt x="102" y="156"/>
                  </a:lnTo>
                  <a:lnTo>
                    <a:pt x="100" y="156"/>
                  </a:lnTo>
                  <a:lnTo>
                    <a:pt x="98" y="156"/>
                  </a:lnTo>
                  <a:lnTo>
                    <a:pt x="92" y="156"/>
                  </a:lnTo>
                  <a:lnTo>
                    <a:pt x="88" y="154"/>
                  </a:lnTo>
                  <a:lnTo>
                    <a:pt x="82" y="154"/>
                  </a:lnTo>
                  <a:lnTo>
                    <a:pt x="78" y="152"/>
                  </a:lnTo>
                  <a:lnTo>
                    <a:pt x="76" y="150"/>
                  </a:lnTo>
                  <a:lnTo>
                    <a:pt x="32" y="150"/>
                  </a:lnTo>
                  <a:lnTo>
                    <a:pt x="30" y="150"/>
                  </a:lnTo>
                  <a:lnTo>
                    <a:pt x="28" y="150"/>
                  </a:lnTo>
                  <a:lnTo>
                    <a:pt x="24" y="150"/>
                  </a:lnTo>
                  <a:lnTo>
                    <a:pt x="22" y="148"/>
                  </a:lnTo>
                  <a:lnTo>
                    <a:pt x="20" y="144"/>
                  </a:lnTo>
                  <a:lnTo>
                    <a:pt x="18" y="144"/>
                  </a:lnTo>
                  <a:lnTo>
                    <a:pt x="16" y="142"/>
                  </a:lnTo>
                  <a:lnTo>
                    <a:pt x="12" y="142"/>
                  </a:lnTo>
                  <a:lnTo>
                    <a:pt x="6" y="142"/>
                  </a:lnTo>
                  <a:lnTo>
                    <a:pt x="0" y="144"/>
                  </a:lnTo>
                  <a:lnTo>
                    <a:pt x="2" y="140"/>
                  </a:lnTo>
                  <a:lnTo>
                    <a:pt x="4" y="130"/>
                  </a:lnTo>
                  <a:lnTo>
                    <a:pt x="6" y="118"/>
                  </a:lnTo>
                  <a:lnTo>
                    <a:pt x="10" y="108"/>
                  </a:lnTo>
                  <a:lnTo>
                    <a:pt x="10" y="100"/>
                  </a:lnTo>
                  <a:lnTo>
                    <a:pt x="10" y="98"/>
                  </a:lnTo>
                  <a:lnTo>
                    <a:pt x="12" y="94"/>
                  </a:lnTo>
                  <a:lnTo>
                    <a:pt x="14" y="90"/>
                  </a:lnTo>
                  <a:lnTo>
                    <a:pt x="16" y="82"/>
                  </a:lnTo>
                  <a:lnTo>
                    <a:pt x="20" y="76"/>
                  </a:lnTo>
                  <a:lnTo>
                    <a:pt x="24" y="68"/>
                  </a:lnTo>
                  <a:lnTo>
                    <a:pt x="26" y="68"/>
                  </a:lnTo>
                  <a:lnTo>
                    <a:pt x="26" y="68"/>
                  </a:lnTo>
                  <a:lnTo>
                    <a:pt x="26" y="68"/>
                  </a:lnTo>
                  <a:lnTo>
                    <a:pt x="28" y="66"/>
                  </a:lnTo>
                  <a:lnTo>
                    <a:pt x="28" y="62"/>
                  </a:lnTo>
                  <a:lnTo>
                    <a:pt x="28" y="58"/>
                  </a:lnTo>
                  <a:lnTo>
                    <a:pt x="28" y="54"/>
                  </a:lnTo>
                  <a:lnTo>
                    <a:pt x="26" y="46"/>
                  </a:lnTo>
                  <a:lnTo>
                    <a:pt x="24" y="38"/>
                  </a:lnTo>
                  <a:lnTo>
                    <a:pt x="14" y="16"/>
                  </a:lnTo>
                  <a:lnTo>
                    <a:pt x="6" y="10"/>
                  </a:lnTo>
                  <a:lnTo>
                    <a:pt x="6" y="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28" name="Freeform 288">
              <a:extLst>
                <a:ext uri="{FF2B5EF4-FFF2-40B4-BE49-F238E27FC236}">
                  <a16:creationId xmlns:a16="http://schemas.microsoft.com/office/drawing/2014/main" id="{62A56A59-97AB-4E56-98CB-EA93C7AD2F7A}"/>
                </a:ext>
              </a:extLst>
            </p:cNvPr>
            <p:cNvSpPr>
              <a:spLocks noChangeArrowheads="1"/>
            </p:cNvSpPr>
            <p:nvPr/>
          </p:nvSpPr>
          <p:spPr bwMode="auto">
            <a:xfrm>
              <a:off x="374" y="1672"/>
              <a:ext cx="254" cy="258"/>
            </a:xfrm>
            <a:custGeom>
              <a:avLst/>
              <a:gdLst>
                <a:gd name="T0" fmla="*/ 24 w 254"/>
                <a:gd name="T1" fmla="*/ 132 h 258"/>
                <a:gd name="T2" fmla="*/ 32 w 254"/>
                <a:gd name="T3" fmla="*/ 128 h 258"/>
                <a:gd name="T4" fmla="*/ 40 w 254"/>
                <a:gd name="T5" fmla="*/ 130 h 258"/>
                <a:gd name="T6" fmla="*/ 46 w 254"/>
                <a:gd name="T7" fmla="*/ 128 h 258"/>
                <a:gd name="T8" fmla="*/ 50 w 254"/>
                <a:gd name="T9" fmla="*/ 120 h 258"/>
                <a:gd name="T10" fmla="*/ 66 w 254"/>
                <a:gd name="T11" fmla="*/ 86 h 258"/>
                <a:gd name="T12" fmla="*/ 68 w 254"/>
                <a:gd name="T13" fmla="*/ 80 h 258"/>
                <a:gd name="T14" fmla="*/ 72 w 254"/>
                <a:gd name="T15" fmla="*/ 70 h 258"/>
                <a:gd name="T16" fmla="*/ 72 w 254"/>
                <a:gd name="T17" fmla="*/ 52 h 258"/>
                <a:gd name="T18" fmla="*/ 72 w 254"/>
                <a:gd name="T19" fmla="*/ 40 h 258"/>
                <a:gd name="T20" fmla="*/ 76 w 254"/>
                <a:gd name="T21" fmla="*/ 30 h 258"/>
                <a:gd name="T22" fmla="*/ 72 w 254"/>
                <a:gd name="T23" fmla="*/ 18 h 258"/>
                <a:gd name="T24" fmla="*/ 74 w 254"/>
                <a:gd name="T25" fmla="*/ 12 h 258"/>
                <a:gd name="T26" fmla="*/ 84 w 254"/>
                <a:gd name="T27" fmla="*/ 6 h 258"/>
                <a:gd name="T28" fmla="*/ 92 w 254"/>
                <a:gd name="T29" fmla="*/ 8 h 258"/>
                <a:gd name="T30" fmla="*/ 96 w 254"/>
                <a:gd name="T31" fmla="*/ 16 h 258"/>
                <a:gd name="T32" fmla="*/ 104 w 254"/>
                <a:gd name="T33" fmla="*/ 14 h 258"/>
                <a:gd name="T34" fmla="*/ 122 w 254"/>
                <a:gd name="T35" fmla="*/ 12 h 258"/>
                <a:gd name="T36" fmla="*/ 130 w 254"/>
                <a:gd name="T37" fmla="*/ 12 h 258"/>
                <a:gd name="T38" fmla="*/ 180 w 254"/>
                <a:gd name="T39" fmla="*/ 2 h 258"/>
                <a:gd name="T40" fmla="*/ 188 w 254"/>
                <a:gd name="T41" fmla="*/ 10 h 258"/>
                <a:gd name="T42" fmla="*/ 202 w 254"/>
                <a:gd name="T43" fmla="*/ 14 h 258"/>
                <a:gd name="T44" fmla="*/ 212 w 254"/>
                <a:gd name="T45" fmla="*/ 18 h 258"/>
                <a:gd name="T46" fmla="*/ 222 w 254"/>
                <a:gd name="T47" fmla="*/ 24 h 258"/>
                <a:gd name="T48" fmla="*/ 244 w 254"/>
                <a:gd name="T49" fmla="*/ 26 h 258"/>
                <a:gd name="T50" fmla="*/ 242 w 254"/>
                <a:gd name="T51" fmla="*/ 32 h 258"/>
                <a:gd name="T52" fmla="*/ 240 w 254"/>
                <a:gd name="T53" fmla="*/ 40 h 258"/>
                <a:gd name="T54" fmla="*/ 238 w 254"/>
                <a:gd name="T55" fmla="*/ 50 h 258"/>
                <a:gd name="T56" fmla="*/ 236 w 254"/>
                <a:gd name="T57" fmla="*/ 60 h 258"/>
                <a:gd name="T58" fmla="*/ 230 w 254"/>
                <a:gd name="T59" fmla="*/ 74 h 258"/>
                <a:gd name="T60" fmla="*/ 234 w 254"/>
                <a:gd name="T61" fmla="*/ 118 h 258"/>
                <a:gd name="T62" fmla="*/ 244 w 254"/>
                <a:gd name="T63" fmla="*/ 170 h 258"/>
                <a:gd name="T64" fmla="*/ 250 w 254"/>
                <a:gd name="T65" fmla="*/ 194 h 258"/>
                <a:gd name="T66" fmla="*/ 242 w 254"/>
                <a:gd name="T67" fmla="*/ 194 h 258"/>
                <a:gd name="T68" fmla="*/ 232 w 254"/>
                <a:gd name="T69" fmla="*/ 196 h 258"/>
                <a:gd name="T70" fmla="*/ 226 w 254"/>
                <a:gd name="T71" fmla="*/ 204 h 258"/>
                <a:gd name="T72" fmla="*/ 228 w 254"/>
                <a:gd name="T73" fmla="*/ 214 h 258"/>
                <a:gd name="T74" fmla="*/ 234 w 254"/>
                <a:gd name="T75" fmla="*/ 228 h 258"/>
                <a:gd name="T76" fmla="*/ 240 w 254"/>
                <a:gd name="T77" fmla="*/ 240 h 258"/>
                <a:gd name="T78" fmla="*/ 250 w 254"/>
                <a:gd name="T79" fmla="*/ 258 h 258"/>
                <a:gd name="T80" fmla="*/ 214 w 254"/>
                <a:gd name="T81" fmla="*/ 230 h 258"/>
                <a:gd name="T82" fmla="*/ 210 w 254"/>
                <a:gd name="T83" fmla="*/ 230 h 258"/>
                <a:gd name="T84" fmla="*/ 206 w 254"/>
                <a:gd name="T85" fmla="*/ 224 h 258"/>
                <a:gd name="T86" fmla="*/ 204 w 254"/>
                <a:gd name="T87" fmla="*/ 230 h 258"/>
                <a:gd name="T88" fmla="*/ 192 w 254"/>
                <a:gd name="T89" fmla="*/ 230 h 258"/>
                <a:gd name="T90" fmla="*/ 164 w 254"/>
                <a:gd name="T91" fmla="*/ 224 h 258"/>
                <a:gd name="T92" fmla="*/ 158 w 254"/>
                <a:gd name="T93" fmla="*/ 222 h 258"/>
                <a:gd name="T94" fmla="*/ 156 w 254"/>
                <a:gd name="T95" fmla="*/ 220 h 258"/>
                <a:gd name="T96" fmla="*/ 146 w 254"/>
                <a:gd name="T97" fmla="*/ 218 h 258"/>
                <a:gd name="T98" fmla="*/ 136 w 254"/>
                <a:gd name="T99" fmla="*/ 218 h 258"/>
                <a:gd name="T100" fmla="*/ 110 w 254"/>
                <a:gd name="T101" fmla="*/ 218 h 258"/>
                <a:gd name="T102" fmla="*/ 112 w 254"/>
                <a:gd name="T103" fmla="*/ 210 h 258"/>
                <a:gd name="T104" fmla="*/ 110 w 254"/>
                <a:gd name="T105" fmla="*/ 196 h 258"/>
                <a:gd name="T106" fmla="*/ 108 w 254"/>
                <a:gd name="T107" fmla="*/ 186 h 258"/>
                <a:gd name="T108" fmla="*/ 98 w 254"/>
                <a:gd name="T109" fmla="*/ 176 h 258"/>
                <a:gd name="T110" fmla="*/ 84 w 254"/>
                <a:gd name="T111" fmla="*/ 172 h 258"/>
                <a:gd name="T112" fmla="*/ 82 w 254"/>
                <a:gd name="T113" fmla="*/ 184 h 258"/>
                <a:gd name="T114" fmla="*/ 48 w 254"/>
                <a:gd name="T115" fmla="*/ 158 h 258"/>
                <a:gd name="T116" fmla="*/ 20 w 254"/>
                <a:gd name="T117" fmla="*/ 160 h 25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54"/>
                <a:gd name="T178" fmla="*/ 0 h 258"/>
                <a:gd name="T179" fmla="*/ 254 w 254"/>
                <a:gd name="T180" fmla="*/ 258 h 25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54" h="258">
                  <a:moveTo>
                    <a:pt x="0" y="152"/>
                  </a:moveTo>
                  <a:lnTo>
                    <a:pt x="24" y="134"/>
                  </a:lnTo>
                  <a:lnTo>
                    <a:pt x="24" y="132"/>
                  </a:lnTo>
                  <a:lnTo>
                    <a:pt x="26" y="132"/>
                  </a:lnTo>
                  <a:lnTo>
                    <a:pt x="28" y="130"/>
                  </a:lnTo>
                  <a:lnTo>
                    <a:pt x="32" y="128"/>
                  </a:lnTo>
                  <a:lnTo>
                    <a:pt x="38" y="130"/>
                  </a:lnTo>
                  <a:lnTo>
                    <a:pt x="38" y="130"/>
                  </a:lnTo>
                  <a:lnTo>
                    <a:pt x="40" y="130"/>
                  </a:lnTo>
                  <a:lnTo>
                    <a:pt x="42" y="130"/>
                  </a:lnTo>
                  <a:lnTo>
                    <a:pt x="44" y="130"/>
                  </a:lnTo>
                  <a:lnTo>
                    <a:pt x="46" y="128"/>
                  </a:lnTo>
                  <a:lnTo>
                    <a:pt x="48" y="124"/>
                  </a:lnTo>
                  <a:lnTo>
                    <a:pt x="50" y="124"/>
                  </a:lnTo>
                  <a:lnTo>
                    <a:pt x="50" y="120"/>
                  </a:lnTo>
                  <a:lnTo>
                    <a:pt x="54" y="114"/>
                  </a:lnTo>
                  <a:lnTo>
                    <a:pt x="58" y="106"/>
                  </a:lnTo>
                  <a:lnTo>
                    <a:pt x="66" y="86"/>
                  </a:lnTo>
                  <a:lnTo>
                    <a:pt x="66" y="86"/>
                  </a:lnTo>
                  <a:lnTo>
                    <a:pt x="68" y="84"/>
                  </a:lnTo>
                  <a:lnTo>
                    <a:pt x="68" y="80"/>
                  </a:lnTo>
                  <a:lnTo>
                    <a:pt x="70" y="74"/>
                  </a:lnTo>
                  <a:lnTo>
                    <a:pt x="70" y="72"/>
                  </a:lnTo>
                  <a:lnTo>
                    <a:pt x="72" y="70"/>
                  </a:lnTo>
                  <a:lnTo>
                    <a:pt x="72" y="64"/>
                  </a:lnTo>
                  <a:lnTo>
                    <a:pt x="72" y="58"/>
                  </a:lnTo>
                  <a:lnTo>
                    <a:pt x="72" y="52"/>
                  </a:lnTo>
                  <a:lnTo>
                    <a:pt x="72" y="52"/>
                  </a:lnTo>
                  <a:lnTo>
                    <a:pt x="72" y="46"/>
                  </a:lnTo>
                  <a:lnTo>
                    <a:pt x="72" y="40"/>
                  </a:lnTo>
                  <a:lnTo>
                    <a:pt x="74" y="34"/>
                  </a:lnTo>
                  <a:lnTo>
                    <a:pt x="74" y="32"/>
                  </a:lnTo>
                  <a:lnTo>
                    <a:pt x="76" y="30"/>
                  </a:lnTo>
                  <a:lnTo>
                    <a:pt x="76" y="24"/>
                  </a:lnTo>
                  <a:lnTo>
                    <a:pt x="74" y="20"/>
                  </a:lnTo>
                  <a:lnTo>
                    <a:pt x="72" y="18"/>
                  </a:lnTo>
                  <a:lnTo>
                    <a:pt x="72" y="16"/>
                  </a:lnTo>
                  <a:lnTo>
                    <a:pt x="72" y="14"/>
                  </a:lnTo>
                  <a:lnTo>
                    <a:pt x="74" y="12"/>
                  </a:lnTo>
                  <a:lnTo>
                    <a:pt x="76" y="10"/>
                  </a:lnTo>
                  <a:lnTo>
                    <a:pt x="80" y="6"/>
                  </a:lnTo>
                  <a:lnTo>
                    <a:pt x="84" y="6"/>
                  </a:lnTo>
                  <a:lnTo>
                    <a:pt x="90" y="4"/>
                  </a:lnTo>
                  <a:lnTo>
                    <a:pt x="90" y="6"/>
                  </a:lnTo>
                  <a:lnTo>
                    <a:pt x="92" y="8"/>
                  </a:lnTo>
                  <a:lnTo>
                    <a:pt x="94" y="10"/>
                  </a:lnTo>
                  <a:lnTo>
                    <a:pt x="96" y="14"/>
                  </a:lnTo>
                  <a:lnTo>
                    <a:pt x="96" y="16"/>
                  </a:lnTo>
                  <a:lnTo>
                    <a:pt x="98" y="16"/>
                  </a:lnTo>
                  <a:lnTo>
                    <a:pt x="100" y="14"/>
                  </a:lnTo>
                  <a:lnTo>
                    <a:pt x="104" y="14"/>
                  </a:lnTo>
                  <a:lnTo>
                    <a:pt x="110" y="12"/>
                  </a:lnTo>
                  <a:lnTo>
                    <a:pt x="116" y="12"/>
                  </a:lnTo>
                  <a:lnTo>
                    <a:pt x="122" y="12"/>
                  </a:lnTo>
                  <a:lnTo>
                    <a:pt x="122" y="12"/>
                  </a:lnTo>
                  <a:lnTo>
                    <a:pt x="126" y="12"/>
                  </a:lnTo>
                  <a:lnTo>
                    <a:pt x="130" y="12"/>
                  </a:lnTo>
                  <a:lnTo>
                    <a:pt x="134" y="10"/>
                  </a:lnTo>
                  <a:lnTo>
                    <a:pt x="180" y="0"/>
                  </a:lnTo>
                  <a:lnTo>
                    <a:pt x="180" y="2"/>
                  </a:lnTo>
                  <a:lnTo>
                    <a:pt x="182" y="4"/>
                  </a:lnTo>
                  <a:lnTo>
                    <a:pt x="184" y="6"/>
                  </a:lnTo>
                  <a:lnTo>
                    <a:pt x="188" y="10"/>
                  </a:lnTo>
                  <a:lnTo>
                    <a:pt x="194" y="12"/>
                  </a:lnTo>
                  <a:lnTo>
                    <a:pt x="200" y="14"/>
                  </a:lnTo>
                  <a:lnTo>
                    <a:pt x="202" y="14"/>
                  </a:lnTo>
                  <a:lnTo>
                    <a:pt x="204" y="16"/>
                  </a:lnTo>
                  <a:lnTo>
                    <a:pt x="208" y="16"/>
                  </a:lnTo>
                  <a:lnTo>
                    <a:pt x="212" y="18"/>
                  </a:lnTo>
                  <a:lnTo>
                    <a:pt x="216" y="24"/>
                  </a:lnTo>
                  <a:lnTo>
                    <a:pt x="218" y="24"/>
                  </a:lnTo>
                  <a:lnTo>
                    <a:pt x="222" y="24"/>
                  </a:lnTo>
                  <a:lnTo>
                    <a:pt x="228" y="24"/>
                  </a:lnTo>
                  <a:lnTo>
                    <a:pt x="236" y="26"/>
                  </a:lnTo>
                  <a:lnTo>
                    <a:pt x="244" y="26"/>
                  </a:lnTo>
                  <a:lnTo>
                    <a:pt x="244" y="26"/>
                  </a:lnTo>
                  <a:lnTo>
                    <a:pt x="244" y="28"/>
                  </a:lnTo>
                  <a:lnTo>
                    <a:pt x="242" y="32"/>
                  </a:lnTo>
                  <a:lnTo>
                    <a:pt x="242" y="36"/>
                  </a:lnTo>
                  <a:lnTo>
                    <a:pt x="242" y="38"/>
                  </a:lnTo>
                  <a:lnTo>
                    <a:pt x="240" y="40"/>
                  </a:lnTo>
                  <a:lnTo>
                    <a:pt x="238" y="42"/>
                  </a:lnTo>
                  <a:lnTo>
                    <a:pt x="238" y="46"/>
                  </a:lnTo>
                  <a:lnTo>
                    <a:pt x="238" y="50"/>
                  </a:lnTo>
                  <a:lnTo>
                    <a:pt x="238" y="52"/>
                  </a:lnTo>
                  <a:lnTo>
                    <a:pt x="238" y="56"/>
                  </a:lnTo>
                  <a:lnTo>
                    <a:pt x="236" y="60"/>
                  </a:lnTo>
                  <a:lnTo>
                    <a:pt x="234" y="64"/>
                  </a:lnTo>
                  <a:lnTo>
                    <a:pt x="232" y="70"/>
                  </a:lnTo>
                  <a:lnTo>
                    <a:pt x="230" y="74"/>
                  </a:lnTo>
                  <a:lnTo>
                    <a:pt x="230" y="102"/>
                  </a:lnTo>
                  <a:lnTo>
                    <a:pt x="230" y="106"/>
                  </a:lnTo>
                  <a:lnTo>
                    <a:pt x="234" y="118"/>
                  </a:lnTo>
                  <a:lnTo>
                    <a:pt x="238" y="134"/>
                  </a:lnTo>
                  <a:lnTo>
                    <a:pt x="240" y="152"/>
                  </a:lnTo>
                  <a:lnTo>
                    <a:pt x="244" y="170"/>
                  </a:lnTo>
                  <a:lnTo>
                    <a:pt x="248" y="184"/>
                  </a:lnTo>
                  <a:lnTo>
                    <a:pt x="250" y="192"/>
                  </a:lnTo>
                  <a:lnTo>
                    <a:pt x="250" y="194"/>
                  </a:lnTo>
                  <a:lnTo>
                    <a:pt x="248" y="194"/>
                  </a:lnTo>
                  <a:lnTo>
                    <a:pt x="246" y="194"/>
                  </a:lnTo>
                  <a:lnTo>
                    <a:pt x="242" y="194"/>
                  </a:lnTo>
                  <a:lnTo>
                    <a:pt x="240" y="194"/>
                  </a:lnTo>
                  <a:lnTo>
                    <a:pt x="236" y="194"/>
                  </a:lnTo>
                  <a:lnTo>
                    <a:pt x="232" y="196"/>
                  </a:lnTo>
                  <a:lnTo>
                    <a:pt x="230" y="198"/>
                  </a:lnTo>
                  <a:lnTo>
                    <a:pt x="228" y="200"/>
                  </a:lnTo>
                  <a:lnTo>
                    <a:pt x="226" y="204"/>
                  </a:lnTo>
                  <a:lnTo>
                    <a:pt x="226" y="210"/>
                  </a:lnTo>
                  <a:lnTo>
                    <a:pt x="226" y="210"/>
                  </a:lnTo>
                  <a:lnTo>
                    <a:pt x="228" y="214"/>
                  </a:lnTo>
                  <a:lnTo>
                    <a:pt x="230" y="218"/>
                  </a:lnTo>
                  <a:lnTo>
                    <a:pt x="232" y="224"/>
                  </a:lnTo>
                  <a:lnTo>
                    <a:pt x="234" y="228"/>
                  </a:lnTo>
                  <a:lnTo>
                    <a:pt x="236" y="234"/>
                  </a:lnTo>
                  <a:lnTo>
                    <a:pt x="238" y="238"/>
                  </a:lnTo>
                  <a:lnTo>
                    <a:pt x="240" y="240"/>
                  </a:lnTo>
                  <a:lnTo>
                    <a:pt x="254" y="242"/>
                  </a:lnTo>
                  <a:lnTo>
                    <a:pt x="254" y="256"/>
                  </a:lnTo>
                  <a:lnTo>
                    <a:pt x="250" y="258"/>
                  </a:lnTo>
                  <a:lnTo>
                    <a:pt x="238" y="254"/>
                  </a:lnTo>
                  <a:lnTo>
                    <a:pt x="222" y="244"/>
                  </a:lnTo>
                  <a:lnTo>
                    <a:pt x="214" y="230"/>
                  </a:lnTo>
                  <a:lnTo>
                    <a:pt x="214" y="232"/>
                  </a:lnTo>
                  <a:lnTo>
                    <a:pt x="212" y="232"/>
                  </a:lnTo>
                  <a:lnTo>
                    <a:pt x="210" y="230"/>
                  </a:lnTo>
                  <a:lnTo>
                    <a:pt x="208" y="230"/>
                  </a:lnTo>
                  <a:lnTo>
                    <a:pt x="206" y="228"/>
                  </a:lnTo>
                  <a:lnTo>
                    <a:pt x="206" y="224"/>
                  </a:lnTo>
                  <a:lnTo>
                    <a:pt x="206" y="226"/>
                  </a:lnTo>
                  <a:lnTo>
                    <a:pt x="204" y="228"/>
                  </a:lnTo>
                  <a:lnTo>
                    <a:pt x="204" y="230"/>
                  </a:lnTo>
                  <a:lnTo>
                    <a:pt x="200" y="230"/>
                  </a:lnTo>
                  <a:lnTo>
                    <a:pt x="198" y="230"/>
                  </a:lnTo>
                  <a:lnTo>
                    <a:pt x="192" y="230"/>
                  </a:lnTo>
                  <a:lnTo>
                    <a:pt x="182" y="228"/>
                  </a:lnTo>
                  <a:lnTo>
                    <a:pt x="170" y="226"/>
                  </a:lnTo>
                  <a:lnTo>
                    <a:pt x="164" y="224"/>
                  </a:lnTo>
                  <a:lnTo>
                    <a:pt x="162" y="224"/>
                  </a:lnTo>
                  <a:lnTo>
                    <a:pt x="160" y="222"/>
                  </a:lnTo>
                  <a:lnTo>
                    <a:pt x="158" y="222"/>
                  </a:lnTo>
                  <a:lnTo>
                    <a:pt x="158" y="220"/>
                  </a:lnTo>
                  <a:lnTo>
                    <a:pt x="156" y="220"/>
                  </a:lnTo>
                  <a:lnTo>
                    <a:pt x="156" y="220"/>
                  </a:lnTo>
                  <a:lnTo>
                    <a:pt x="154" y="218"/>
                  </a:lnTo>
                  <a:lnTo>
                    <a:pt x="150" y="218"/>
                  </a:lnTo>
                  <a:lnTo>
                    <a:pt x="146" y="218"/>
                  </a:lnTo>
                  <a:lnTo>
                    <a:pt x="144" y="218"/>
                  </a:lnTo>
                  <a:lnTo>
                    <a:pt x="140" y="218"/>
                  </a:lnTo>
                  <a:lnTo>
                    <a:pt x="136" y="218"/>
                  </a:lnTo>
                  <a:lnTo>
                    <a:pt x="130" y="218"/>
                  </a:lnTo>
                  <a:lnTo>
                    <a:pt x="124" y="220"/>
                  </a:lnTo>
                  <a:lnTo>
                    <a:pt x="110" y="218"/>
                  </a:lnTo>
                  <a:lnTo>
                    <a:pt x="110" y="218"/>
                  </a:lnTo>
                  <a:lnTo>
                    <a:pt x="110" y="214"/>
                  </a:lnTo>
                  <a:lnTo>
                    <a:pt x="112" y="210"/>
                  </a:lnTo>
                  <a:lnTo>
                    <a:pt x="112" y="206"/>
                  </a:lnTo>
                  <a:lnTo>
                    <a:pt x="112" y="200"/>
                  </a:lnTo>
                  <a:lnTo>
                    <a:pt x="110" y="196"/>
                  </a:lnTo>
                  <a:lnTo>
                    <a:pt x="110" y="196"/>
                  </a:lnTo>
                  <a:lnTo>
                    <a:pt x="108" y="192"/>
                  </a:lnTo>
                  <a:lnTo>
                    <a:pt x="108" y="186"/>
                  </a:lnTo>
                  <a:lnTo>
                    <a:pt x="108" y="182"/>
                  </a:lnTo>
                  <a:lnTo>
                    <a:pt x="108" y="176"/>
                  </a:lnTo>
                  <a:lnTo>
                    <a:pt x="98" y="176"/>
                  </a:lnTo>
                  <a:lnTo>
                    <a:pt x="98" y="170"/>
                  </a:lnTo>
                  <a:lnTo>
                    <a:pt x="84" y="172"/>
                  </a:lnTo>
                  <a:lnTo>
                    <a:pt x="84" y="172"/>
                  </a:lnTo>
                  <a:lnTo>
                    <a:pt x="82" y="176"/>
                  </a:lnTo>
                  <a:lnTo>
                    <a:pt x="82" y="180"/>
                  </a:lnTo>
                  <a:lnTo>
                    <a:pt x="82" y="184"/>
                  </a:lnTo>
                  <a:lnTo>
                    <a:pt x="60" y="182"/>
                  </a:lnTo>
                  <a:lnTo>
                    <a:pt x="52" y="158"/>
                  </a:lnTo>
                  <a:lnTo>
                    <a:pt x="48" y="158"/>
                  </a:lnTo>
                  <a:lnTo>
                    <a:pt x="38" y="158"/>
                  </a:lnTo>
                  <a:lnTo>
                    <a:pt x="28" y="158"/>
                  </a:lnTo>
                  <a:lnTo>
                    <a:pt x="20" y="160"/>
                  </a:lnTo>
                  <a:lnTo>
                    <a:pt x="2" y="162"/>
                  </a:lnTo>
                  <a:lnTo>
                    <a:pt x="0" y="15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29" name="Freeform 289">
              <a:extLst>
                <a:ext uri="{FF2B5EF4-FFF2-40B4-BE49-F238E27FC236}">
                  <a16:creationId xmlns:a16="http://schemas.microsoft.com/office/drawing/2014/main" id="{B8B4FD90-DC01-4EA1-AD51-A90B27848F9E}"/>
                </a:ext>
              </a:extLst>
            </p:cNvPr>
            <p:cNvSpPr>
              <a:spLocks noChangeArrowheads="1"/>
            </p:cNvSpPr>
            <p:nvPr/>
          </p:nvSpPr>
          <p:spPr bwMode="auto">
            <a:xfrm>
              <a:off x="482" y="1864"/>
              <a:ext cx="194" cy="120"/>
            </a:xfrm>
            <a:custGeom>
              <a:avLst/>
              <a:gdLst>
                <a:gd name="T0" fmla="*/ 142 w 194"/>
                <a:gd name="T1" fmla="*/ 2 h 120"/>
                <a:gd name="T2" fmla="*/ 138 w 194"/>
                <a:gd name="T3" fmla="*/ 2 h 120"/>
                <a:gd name="T4" fmla="*/ 132 w 194"/>
                <a:gd name="T5" fmla="*/ 2 h 120"/>
                <a:gd name="T6" fmla="*/ 124 w 194"/>
                <a:gd name="T7" fmla="*/ 4 h 120"/>
                <a:gd name="T8" fmla="*/ 120 w 194"/>
                <a:gd name="T9" fmla="*/ 8 h 120"/>
                <a:gd name="T10" fmla="*/ 118 w 194"/>
                <a:gd name="T11" fmla="*/ 18 h 120"/>
                <a:gd name="T12" fmla="*/ 120 w 194"/>
                <a:gd name="T13" fmla="*/ 22 h 120"/>
                <a:gd name="T14" fmla="*/ 124 w 194"/>
                <a:gd name="T15" fmla="*/ 32 h 120"/>
                <a:gd name="T16" fmla="*/ 128 w 194"/>
                <a:gd name="T17" fmla="*/ 42 h 120"/>
                <a:gd name="T18" fmla="*/ 132 w 194"/>
                <a:gd name="T19" fmla="*/ 48 h 120"/>
                <a:gd name="T20" fmla="*/ 146 w 194"/>
                <a:gd name="T21" fmla="*/ 64 h 120"/>
                <a:gd name="T22" fmla="*/ 130 w 194"/>
                <a:gd name="T23" fmla="*/ 62 h 120"/>
                <a:gd name="T24" fmla="*/ 106 w 194"/>
                <a:gd name="T25" fmla="*/ 38 h 120"/>
                <a:gd name="T26" fmla="*/ 104 w 194"/>
                <a:gd name="T27" fmla="*/ 40 h 120"/>
                <a:gd name="T28" fmla="*/ 100 w 194"/>
                <a:gd name="T29" fmla="*/ 38 h 120"/>
                <a:gd name="T30" fmla="*/ 98 w 194"/>
                <a:gd name="T31" fmla="*/ 32 h 120"/>
                <a:gd name="T32" fmla="*/ 96 w 194"/>
                <a:gd name="T33" fmla="*/ 36 h 120"/>
                <a:gd name="T34" fmla="*/ 92 w 194"/>
                <a:gd name="T35" fmla="*/ 38 h 120"/>
                <a:gd name="T36" fmla="*/ 84 w 194"/>
                <a:gd name="T37" fmla="*/ 38 h 120"/>
                <a:gd name="T38" fmla="*/ 62 w 194"/>
                <a:gd name="T39" fmla="*/ 34 h 120"/>
                <a:gd name="T40" fmla="*/ 54 w 194"/>
                <a:gd name="T41" fmla="*/ 32 h 120"/>
                <a:gd name="T42" fmla="*/ 50 w 194"/>
                <a:gd name="T43" fmla="*/ 30 h 120"/>
                <a:gd name="T44" fmla="*/ 48 w 194"/>
                <a:gd name="T45" fmla="*/ 28 h 120"/>
                <a:gd name="T46" fmla="*/ 46 w 194"/>
                <a:gd name="T47" fmla="*/ 26 h 120"/>
                <a:gd name="T48" fmla="*/ 38 w 194"/>
                <a:gd name="T49" fmla="*/ 26 h 120"/>
                <a:gd name="T50" fmla="*/ 32 w 194"/>
                <a:gd name="T51" fmla="*/ 26 h 120"/>
                <a:gd name="T52" fmla="*/ 22 w 194"/>
                <a:gd name="T53" fmla="*/ 26 h 120"/>
                <a:gd name="T54" fmla="*/ 16 w 194"/>
                <a:gd name="T55" fmla="*/ 28 h 120"/>
                <a:gd name="T56" fmla="*/ 16 w 194"/>
                <a:gd name="T57" fmla="*/ 38 h 120"/>
                <a:gd name="T58" fmla="*/ 14 w 194"/>
                <a:gd name="T59" fmla="*/ 48 h 120"/>
                <a:gd name="T60" fmla="*/ 16 w 194"/>
                <a:gd name="T61" fmla="*/ 54 h 120"/>
                <a:gd name="T62" fmla="*/ 0 w 194"/>
                <a:gd name="T63" fmla="*/ 102 h 120"/>
                <a:gd name="T64" fmla="*/ 2 w 194"/>
                <a:gd name="T65" fmla="*/ 104 h 120"/>
                <a:gd name="T66" fmla="*/ 8 w 194"/>
                <a:gd name="T67" fmla="*/ 112 h 120"/>
                <a:gd name="T68" fmla="*/ 18 w 194"/>
                <a:gd name="T69" fmla="*/ 118 h 120"/>
                <a:gd name="T70" fmla="*/ 24 w 194"/>
                <a:gd name="T71" fmla="*/ 116 h 120"/>
                <a:gd name="T72" fmla="*/ 36 w 194"/>
                <a:gd name="T73" fmla="*/ 116 h 120"/>
                <a:gd name="T74" fmla="*/ 48 w 194"/>
                <a:gd name="T75" fmla="*/ 116 h 120"/>
                <a:gd name="T76" fmla="*/ 60 w 194"/>
                <a:gd name="T77" fmla="*/ 118 h 120"/>
                <a:gd name="T78" fmla="*/ 72 w 194"/>
                <a:gd name="T79" fmla="*/ 120 h 120"/>
                <a:gd name="T80" fmla="*/ 82 w 194"/>
                <a:gd name="T81" fmla="*/ 120 h 120"/>
                <a:gd name="T82" fmla="*/ 102 w 194"/>
                <a:gd name="T83" fmla="*/ 118 h 120"/>
                <a:gd name="T84" fmla="*/ 114 w 194"/>
                <a:gd name="T85" fmla="*/ 104 h 120"/>
                <a:gd name="T86" fmla="*/ 192 w 194"/>
                <a:gd name="T87" fmla="*/ 64 h 120"/>
                <a:gd name="T88" fmla="*/ 194 w 194"/>
                <a:gd name="T89" fmla="*/ 50 h 120"/>
                <a:gd name="T90" fmla="*/ 190 w 194"/>
                <a:gd name="T91" fmla="*/ 34 h 120"/>
                <a:gd name="T92" fmla="*/ 174 w 194"/>
                <a:gd name="T93" fmla="*/ 10 h 120"/>
                <a:gd name="T94" fmla="*/ 142 w 194"/>
                <a:gd name="T95" fmla="*/ 0 h 12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4"/>
                <a:gd name="T145" fmla="*/ 0 h 120"/>
                <a:gd name="T146" fmla="*/ 194 w 194"/>
                <a:gd name="T147" fmla="*/ 120 h 12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4" h="120">
                  <a:moveTo>
                    <a:pt x="142" y="0"/>
                  </a:moveTo>
                  <a:lnTo>
                    <a:pt x="142" y="2"/>
                  </a:lnTo>
                  <a:lnTo>
                    <a:pt x="140" y="2"/>
                  </a:lnTo>
                  <a:lnTo>
                    <a:pt x="138" y="2"/>
                  </a:lnTo>
                  <a:lnTo>
                    <a:pt x="134" y="2"/>
                  </a:lnTo>
                  <a:lnTo>
                    <a:pt x="132" y="2"/>
                  </a:lnTo>
                  <a:lnTo>
                    <a:pt x="128" y="2"/>
                  </a:lnTo>
                  <a:lnTo>
                    <a:pt x="124" y="4"/>
                  </a:lnTo>
                  <a:lnTo>
                    <a:pt x="122" y="6"/>
                  </a:lnTo>
                  <a:lnTo>
                    <a:pt x="120" y="8"/>
                  </a:lnTo>
                  <a:lnTo>
                    <a:pt x="118" y="12"/>
                  </a:lnTo>
                  <a:lnTo>
                    <a:pt x="118" y="18"/>
                  </a:lnTo>
                  <a:lnTo>
                    <a:pt x="118" y="18"/>
                  </a:lnTo>
                  <a:lnTo>
                    <a:pt x="120" y="22"/>
                  </a:lnTo>
                  <a:lnTo>
                    <a:pt x="122" y="26"/>
                  </a:lnTo>
                  <a:lnTo>
                    <a:pt x="124" y="32"/>
                  </a:lnTo>
                  <a:lnTo>
                    <a:pt x="126" y="36"/>
                  </a:lnTo>
                  <a:lnTo>
                    <a:pt x="128" y="42"/>
                  </a:lnTo>
                  <a:lnTo>
                    <a:pt x="130" y="46"/>
                  </a:lnTo>
                  <a:lnTo>
                    <a:pt x="132" y="48"/>
                  </a:lnTo>
                  <a:lnTo>
                    <a:pt x="146" y="50"/>
                  </a:lnTo>
                  <a:lnTo>
                    <a:pt x="146" y="64"/>
                  </a:lnTo>
                  <a:lnTo>
                    <a:pt x="142" y="66"/>
                  </a:lnTo>
                  <a:lnTo>
                    <a:pt x="130" y="62"/>
                  </a:lnTo>
                  <a:lnTo>
                    <a:pt x="114" y="52"/>
                  </a:lnTo>
                  <a:lnTo>
                    <a:pt x="106" y="38"/>
                  </a:lnTo>
                  <a:lnTo>
                    <a:pt x="106" y="40"/>
                  </a:lnTo>
                  <a:lnTo>
                    <a:pt x="104" y="40"/>
                  </a:lnTo>
                  <a:lnTo>
                    <a:pt x="102" y="38"/>
                  </a:lnTo>
                  <a:lnTo>
                    <a:pt x="100" y="38"/>
                  </a:lnTo>
                  <a:lnTo>
                    <a:pt x="98" y="36"/>
                  </a:lnTo>
                  <a:lnTo>
                    <a:pt x="98" y="32"/>
                  </a:lnTo>
                  <a:lnTo>
                    <a:pt x="98" y="34"/>
                  </a:lnTo>
                  <a:lnTo>
                    <a:pt x="96" y="36"/>
                  </a:lnTo>
                  <a:lnTo>
                    <a:pt x="96" y="38"/>
                  </a:lnTo>
                  <a:lnTo>
                    <a:pt x="92" y="38"/>
                  </a:lnTo>
                  <a:lnTo>
                    <a:pt x="90" y="38"/>
                  </a:lnTo>
                  <a:lnTo>
                    <a:pt x="84" y="38"/>
                  </a:lnTo>
                  <a:lnTo>
                    <a:pt x="74" y="36"/>
                  </a:lnTo>
                  <a:lnTo>
                    <a:pt x="62" y="34"/>
                  </a:lnTo>
                  <a:lnTo>
                    <a:pt x="56" y="32"/>
                  </a:lnTo>
                  <a:lnTo>
                    <a:pt x="54" y="32"/>
                  </a:lnTo>
                  <a:lnTo>
                    <a:pt x="52" y="30"/>
                  </a:lnTo>
                  <a:lnTo>
                    <a:pt x="50" y="30"/>
                  </a:lnTo>
                  <a:lnTo>
                    <a:pt x="50" y="28"/>
                  </a:lnTo>
                  <a:lnTo>
                    <a:pt x="48" y="28"/>
                  </a:lnTo>
                  <a:lnTo>
                    <a:pt x="48" y="28"/>
                  </a:lnTo>
                  <a:lnTo>
                    <a:pt x="46" y="26"/>
                  </a:lnTo>
                  <a:lnTo>
                    <a:pt x="42" y="26"/>
                  </a:lnTo>
                  <a:lnTo>
                    <a:pt x="38" y="26"/>
                  </a:lnTo>
                  <a:lnTo>
                    <a:pt x="36" y="26"/>
                  </a:lnTo>
                  <a:lnTo>
                    <a:pt x="32" y="26"/>
                  </a:lnTo>
                  <a:lnTo>
                    <a:pt x="28" y="26"/>
                  </a:lnTo>
                  <a:lnTo>
                    <a:pt x="22" y="26"/>
                  </a:lnTo>
                  <a:lnTo>
                    <a:pt x="16" y="28"/>
                  </a:lnTo>
                  <a:lnTo>
                    <a:pt x="16" y="28"/>
                  </a:lnTo>
                  <a:lnTo>
                    <a:pt x="16" y="32"/>
                  </a:lnTo>
                  <a:lnTo>
                    <a:pt x="16" y="38"/>
                  </a:lnTo>
                  <a:lnTo>
                    <a:pt x="14" y="42"/>
                  </a:lnTo>
                  <a:lnTo>
                    <a:pt x="14" y="48"/>
                  </a:lnTo>
                  <a:lnTo>
                    <a:pt x="16" y="52"/>
                  </a:lnTo>
                  <a:lnTo>
                    <a:pt x="16" y="54"/>
                  </a:lnTo>
                  <a:lnTo>
                    <a:pt x="0" y="56"/>
                  </a:lnTo>
                  <a:lnTo>
                    <a:pt x="0" y="102"/>
                  </a:lnTo>
                  <a:lnTo>
                    <a:pt x="0" y="102"/>
                  </a:lnTo>
                  <a:lnTo>
                    <a:pt x="2" y="104"/>
                  </a:lnTo>
                  <a:lnTo>
                    <a:pt x="4" y="108"/>
                  </a:lnTo>
                  <a:lnTo>
                    <a:pt x="8" y="112"/>
                  </a:lnTo>
                  <a:lnTo>
                    <a:pt x="12" y="114"/>
                  </a:lnTo>
                  <a:lnTo>
                    <a:pt x="18" y="118"/>
                  </a:lnTo>
                  <a:lnTo>
                    <a:pt x="20" y="118"/>
                  </a:lnTo>
                  <a:lnTo>
                    <a:pt x="24" y="116"/>
                  </a:lnTo>
                  <a:lnTo>
                    <a:pt x="30" y="116"/>
                  </a:lnTo>
                  <a:lnTo>
                    <a:pt x="36" y="116"/>
                  </a:lnTo>
                  <a:lnTo>
                    <a:pt x="46" y="116"/>
                  </a:lnTo>
                  <a:lnTo>
                    <a:pt x="48" y="116"/>
                  </a:lnTo>
                  <a:lnTo>
                    <a:pt x="54" y="116"/>
                  </a:lnTo>
                  <a:lnTo>
                    <a:pt x="60" y="118"/>
                  </a:lnTo>
                  <a:lnTo>
                    <a:pt x="66" y="118"/>
                  </a:lnTo>
                  <a:lnTo>
                    <a:pt x="72" y="120"/>
                  </a:lnTo>
                  <a:lnTo>
                    <a:pt x="78" y="120"/>
                  </a:lnTo>
                  <a:lnTo>
                    <a:pt x="82" y="120"/>
                  </a:lnTo>
                  <a:lnTo>
                    <a:pt x="90" y="120"/>
                  </a:lnTo>
                  <a:lnTo>
                    <a:pt x="102" y="118"/>
                  </a:lnTo>
                  <a:lnTo>
                    <a:pt x="110" y="114"/>
                  </a:lnTo>
                  <a:lnTo>
                    <a:pt x="114" y="104"/>
                  </a:lnTo>
                  <a:lnTo>
                    <a:pt x="192" y="88"/>
                  </a:lnTo>
                  <a:lnTo>
                    <a:pt x="192" y="64"/>
                  </a:lnTo>
                  <a:lnTo>
                    <a:pt x="190" y="56"/>
                  </a:lnTo>
                  <a:lnTo>
                    <a:pt x="194" y="50"/>
                  </a:lnTo>
                  <a:lnTo>
                    <a:pt x="194" y="46"/>
                  </a:lnTo>
                  <a:lnTo>
                    <a:pt x="190" y="34"/>
                  </a:lnTo>
                  <a:lnTo>
                    <a:pt x="184" y="20"/>
                  </a:lnTo>
                  <a:lnTo>
                    <a:pt x="174" y="10"/>
                  </a:lnTo>
                  <a:lnTo>
                    <a:pt x="160" y="4"/>
                  </a:lnTo>
                  <a:lnTo>
                    <a:pt x="142"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30" name="Freeform 290">
              <a:extLst>
                <a:ext uri="{FF2B5EF4-FFF2-40B4-BE49-F238E27FC236}">
                  <a16:creationId xmlns:a16="http://schemas.microsoft.com/office/drawing/2014/main" id="{5E25A8C3-EBC9-42B1-AC6A-D474FBF6C980}"/>
                </a:ext>
              </a:extLst>
            </p:cNvPr>
            <p:cNvSpPr>
              <a:spLocks noChangeArrowheads="1"/>
            </p:cNvSpPr>
            <p:nvPr/>
          </p:nvSpPr>
          <p:spPr bwMode="auto">
            <a:xfrm>
              <a:off x="368" y="1972"/>
              <a:ext cx="192" cy="166"/>
            </a:xfrm>
            <a:custGeom>
              <a:avLst/>
              <a:gdLst>
                <a:gd name="T0" fmla="*/ 130 w 192"/>
                <a:gd name="T1" fmla="*/ 10 h 166"/>
                <a:gd name="T2" fmla="*/ 122 w 192"/>
                <a:gd name="T3" fmla="*/ 10 h 166"/>
                <a:gd name="T4" fmla="*/ 112 w 192"/>
                <a:gd name="T5" fmla="*/ 12 h 166"/>
                <a:gd name="T6" fmla="*/ 104 w 192"/>
                <a:gd name="T7" fmla="*/ 14 h 166"/>
                <a:gd name="T8" fmla="*/ 98 w 192"/>
                <a:gd name="T9" fmla="*/ 14 h 166"/>
                <a:gd name="T10" fmla="*/ 88 w 192"/>
                <a:gd name="T11" fmla="*/ 12 h 166"/>
                <a:gd name="T12" fmla="*/ 80 w 192"/>
                <a:gd name="T13" fmla="*/ 10 h 166"/>
                <a:gd name="T14" fmla="*/ 34 w 192"/>
                <a:gd name="T15" fmla="*/ 8 h 166"/>
                <a:gd name="T16" fmla="*/ 30 w 192"/>
                <a:gd name="T17" fmla="*/ 8 h 166"/>
                <a:gd name="T18" fmla="*/ 24 w 192"/>
                <a:gd name="T19" fmla="*/ 6 h 166"/>
                <a:gd name="T20" fmla="*/ 20 w 192"/>
                <a:gd name="T21" fmla="*/ 2 h 166"/>
                <a:gd name="T22" fmla="*/ 14 w 192"/>
                <a:gd name="T23" fmla="*/ 0 h 166"/>
                <a:gd name="T24" fmla="*/ 2 w 192"/>
                <a:gd name="T25" fmla="*/ 2 h 166"/>
                <a:gd name="T26" fmla="*/ 2 w 192"/>
                <a:gd name="T27" fmla="*/ 12 h 166"/>
                <a:gd name="T28" fmla="*/ 12 w 192"/>
                <a:gd name="T29" fmla="*/ 32 h 166"/>
                <a:gd name="T30" fmla="*/ 18 w 192"/>
                <a:gd name="T31" fmla="*/ 54 h 166"/>
                <a:gd name="T32" fmla="*/ 24 w 192"/>
                <a:gd name="T33" fmla="*/ 72 h 166"/>
                <a:gd name="T34" fmla="*/ 34 w 192"/>
                <a:gd name="T35" fmla="*/ 110 h 166"/>
                <a:gd name="T36" fmla="*/ 46 w 192"/>
                <a:gd name="T37" fmla="*/ 136 h 166"/>
                <a:gd name="T38" fmla="*/ 48 w 192"/>
                <a:gd name="T39" fmla="*/ 140 h 166"/>
                <a:gd name="T40" fmla="*/ 52 w 192"/>
                <a:gd name="T41" fmla="*/ 148 h 166"/>
                <a:gd name="T42" fmla="*/ 58 w 192"/>
                <a:gd name="T43" fmla="*/ 158 h 166"/>
                <a:gd name="T44" fmla="*/ 60 w 192"/>
                <a:gd name="T45" fmla="*/ 164 h 166"/>
                <a:gd name="T46" fmla="*/ 72 w 192"/>
                <a:gd name="T47" fmla="*/ 160 h 166"/>
                <a:gd name="T48" fmla="*/ 74 w 192"/>
                <a:gd name="T49" fmla="*/ 156 h 166"/>
                <a:gd name="T50" fmla="*/ 76 w 192"/>
                <a:gd name="T51" fmla="*/ 152 h 166"/>
                <a:gd name="T52" fmla="*/ 78 w 192"/>
                <a:gd name="T53" fmla="*/ 150 h 166"/>
                <a:gd name="T54" fmla="*/ 82 w 192"/>
                <a:gd name="T55" fmla="*/ 152 h 166"/>
                <a:gd name="T56" fmla="*/ 82 w 192"/>
                <a:gd name="T57" fmla="*/ 156 h 166"/>
                <a:gd name="T58" fmla="*/ 82 w 192"/>
                <a:gd name="T59" fmla="*/ 162 h 166"/>
                <a:gd name="T60" fmla="*/ 86 w 192"/>
                <a:gd name="T61" fmla="*/ 164 h 166"/>
                <a:gd name="T62" fmla="*/ 94 w 192"/>
                <a:gd name="T63" fmla="*/ 164 h 166"/>
                <a:gd name="T64" fmla="*/ 104 w 192"/>
                <a:gd name="T65" fmla="*/ 166 h 166"/>
                <a:gd name="T66" fmla="*/ 112 w 192"/>
                <a:gd name="T67" fmla="*/ 162 h 166"/>
                <a:gd name="T68" fmla="*/ 114 w 192"/>
                <a:gd name="T69" fmla="*/ 60 h 166"/>
                <a:gd name="T70" fmla="*/ 128 w 192"/>
                <a:gd name="T71" fmla="*/ 16 h 166"/>
                <a:gd name="T72" fmla="*/ 144 w 192"/>
                <a:gd name="T73" fmla="*/ 16 h 166"/>
                <a:gd name="T74" fmla="*/ 164 w 192"/>
                <a:gd name="T75" fmla="*/ 16 h 166"/>
                <a:gd name="T76" fmla="*/ 168 w 192"/>
                <a:gd name="T77" fmla="*/ 18 h 166"/>
                <a:gd name="T78" fmla="*/ 170 w 192"/>
                <a:gd name="T79" fmla="*/ 22 h 166"/>
                <a:gd name="T80" fmla="*/ 172 w 192"/>
                <a:gd name="T81" fmla="*/ 20 h 166"/>
                <a:gd name="T82" fmla="*/ 182 w 192"/>
                <a:gd name="T83" fmla="*/ 16 h 166"/>
                <a:gd name="T84" fmla="*/ 190 w 192"/>
                <a:gd name="T85" fmla="*/ 12 h 166"/>
                <a:gd name="T86" fmla="*/ 188 w 192"/>
                <a:gd name="T87" fmla="*/ 12 h 166"/>
                <a:gd name="T88" fmla="*/ 166 w 192"/>
                <a:gd name="T89" fmla="*/ 8 h 166"/>
                <a:gd name="T90" fmla="*/ 132 w 192"/>
                <a:gd name="T91" fmla="*/ 10 h 16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92"/>
                <a:gd name="T139" fmla="*/ 0 h 166"/>
                <a:gd name="T140" fmla="*/ 192 w 192"/>
                <a:gd name="T141" fmla="*/ 166 h 16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92" h="166">
                  <a:moveTo>
                    <a:pt x="132" y="10"/>
                  </a:moveTo>
                  <a:lnTo>
                    <a:pt x="130" y="10"/>
                  </a:lnTo>
                  <a:lnTo>
                    <a:pt x="128" y="10"/>
                  </a:lnTo>
                  <a:lnTo>
                    <a:pt x="122" y="10"/>
                  </a:lnTo>
                  <a:lnTo>
                    <a:pt x="118" y="12"/>
                  </a:lnTo>
                  <a:lnTo>
                    <a:pt x="112" y="12"/>
                  </a:lnTo>
                  <a:lnTo>
                    <a:pt x="106" y="14"/>
                  </a:lnTo>
                  <a:lnTo>
                    <a:pt x="104" y="14"/>
                  </a:lnTo>
                  <a:lnTo>
                    <a:pt x="102" y="14"/>
                  </a:lnTo>
                  <a:lnTo>
                    <a:pt x="98" y="14"/>
                  </a:lnTo>
                  <a:lnTo>
                    <a:pt x="94" y="14"/>
                  </a:lnTo>
                  <a:lnTo>
                    <a:pt x="88" y="12"/>
                  </a:lnTo>
                  <a:lnTo>
                    <a:pt x="84" y="12"/>
                  </a:lnTo>
                  <a:lnTo>
                    <a:pt x="80" y="10"/>
                  </a:lnTo>
                  <a:lnTo>
                    <a:pt x="76" y="8"/>
                  </a:lnTo>
                  <a:lnTo>
                    <a:pt x="34" y="8"/>
                  </a:lnTo>
                  <a:lnTo>
                    <a:pt x="32" y="8"/>
                  </a:lnTo>
                  <a:lnTo>
                    <a:pt x="30" y="8"/>
                  </a:lnTo>
                  <a:lnTo>
                    <a:pt x="26" y="8"/>
                  </a:lnTo>
                  <a:lnTo>
                    <a:pt x="24" y="6"/>
                  </a:lnTo>
                  <a:lnTo>
                    <a:pt x="20" y="2"/>
                  </a:lnTo>
                  <a:lnTo>
                    <a:pt x="20" y="2"/>
                  </a:lnTo>
                  <a:lnTo>
                    <a:pt x="18" y="0"/>
                  </a:lnTo>
                  <a:lnTo>
                    <a:pt x="14" y="0"/>
                  </a:lnTo>
                  <a:lnTo>
                    <a:pt x="8" y="0"/>
                  </a:lnTo>
                  <a:lnTo>
                    <a:pt x="2" y="2"/>
                  </a:lnTo>
                  <a:lnTo>
                    <a:pt x="0" y="10"/>
                  </a:lnTo>
                  <a:lnTo>
                    <a:pt x="2" y="12"/>
                  </a:lnTo>
                  <a:lnTo>
                    <a:pt x="6" y="20"/>
                  </a:lnTo>
                  <a:lnTo>
                    <a:pt x="12" y="32"/>
                  </a:lnTo>
                  <a:lnTo>
                    <a:pt x="16" y="42"/>
                  </a:lnTo>
                  <a:lnTo>
                    <a:pt x="18" y="54"/>
                  </a:lnTo>
                  <a:lnTo>
                    <a:pt x="20" y="58"/>
                  </a:lnTo>
                  <a:lnTo>
                    <a:pt x="24" y="72"/>
                  </a:lnTo>
                  <a:lnTo>
                    <a:pt x="28" y="90"/>
                  </a:lnTo>
                  <a:lnTo>
                    <a:pt x="34" y="110"/>
                  </a:lnTo>
                  <a:lnTo>
                    <a:pt x="42" y="126"/>
                  </a:lnTo>
                  <a:lnTo>
                    <a:pt x="46" y="136"/>
                  </a:lnTo>
                  <a:lnTo>
                    <a:pt x="48" y="136"/>
                  </a:lnTo>
                  <a:lnTo>
                    <a:pt x="48" y="140"/>
                  </a:lnTo>
                  <a:lnTo>
                    <a:pt x="50" y="144"/>
                  </a:lnTo>
                  <a:lnTo>
                    <a:pt x="52" y="148"/>
                  </a:lnTo>
                  <a:lnTo>
                    <a:pt x="56" y="152"/>
                  </a:lnTo>
                  <a:lnTo>
                    <a:pt x="58" y="158"/>
                  </a:lnTo>
                  <a:lnTo>
                    <a:pt x="60" y="162"/>
                  </a:lnTo>
                  <a:lnTo>
                    <a:pt x="60" y="164"/>
                  </a:lnTo>
                  <a:lnTo>
                    <a:pt x="72" y="160"/>
                  </a:lnTo>
                  <a:lnTo>
                    <a:pt x="72" y="160"/>
                  </a:lnTo>
                  <a:lnTo>
                    <a:pt x="74" y="158"/>
                  </a:lnTo>
                  <a:lnTo>
                    <a:pt x="74" y="156"/>
                  </a:lnTo>
                  <a:lnTo>
                    <a:pt x="76" y="154"/>
                  </a:lnTo>
                  <a:lnTo>
                    <a:pt x="76" y="152"/>
                  </a:lnTo>
                  <a:lnTo>
                    <a:pt x="76" y="152"/>
                  </a:lnTo>
                  <a:lnTo>
                    <a:pt x="78" y="150"/>
                  </a:lnTo>
                  <a:lnTo>
                    <a:pt x="80" y="152"/>
                  </a:lnTo>
                  <a:lnTo>
                    <a:pt x="82" y="152"/>
                  </a:lnTo>
                  <a:lnTo>
                    <a:pt x="82" y="154"/>
                  </a:lnTo>
                  <a:lnTo>
                    <a:pt x="82" y="156"/>
                  </a:lnTo>
                  <a:lnTo>
                    <a:pt x="82" y="160"/>
                  </a:lnTo>
                  <a:lnTo>
                    <a:pt x="82" y="162"/>
                  </a:lnTo>
                  <a:lnTo>
                    <a:pt x="84" y="164"/>
                  </a:lnTo>
                  <a:lnTo>
                    <a:pt x="86" y="164"/>
                  </a:lnTo>
                  <a:lnTo>
                    <a:pt x="88" y="164"/>
                  </a:lnTo>
                  <a:lnTo>
                    <a:pt x="94" y="164"/>
                  </a:lnTo>
                  <a:lnTo>
                    <a:pt x="98" y="166"/>
                  </a:lnTo>
                  <a:lnTo>
                    <a:pt x="104" y="166"/>
                  </a:lnTo>
                  <a:lnTo>
                    <a:pt x="108" y="164"/>
                  </a:lnTo>
                  <a:lnTo>
                    <a:pt x="112" y="162"/>
                  </a:lnTo>
                  <a:lnTo>
                    <a:pt x="114" y="160"/>
                  </a:lnTo>
                  <a:lnTo>
                    <a:pt x="114" y="60"/>
                  </a:lnTo>
                  <a:lnTo>
                    <a:pt x="128" y="60"/>
                  </a:lnTo>
                  <a:lnTo>
                    <a:pt x="128" y="16"/>
                  </a:lnTo>
                  <a:lnTo>
                    <a:pt x="132" y="16"/>
                  </a:lnTo>
                  <a:lnTo>
                    <a:pt x="144" y="16"/>
                  </a:lnTo>
                  <a:lnTo>
                    <a:pt x="156" y="14"/>
                  </a:lnTo>
                  <a:lnTo>
                    <a:pt x="164" y="16"/>
                  </a:lnTo>
                  <a:lnTo>
                    <a:pt x="164" y="16"/>
                  </a:lnTo>
                  <a:lnTo>
                    <a:pt x="168" y="18"/>
                  </a:lnTo>
                  <a:lnTo>
                    <a:pt x="168" y="20"/>
                  </a:lnTo>
                  <a:lnTo>
                    <a:pt x="170" y="22"/>
                  </a:lnTo>
                  <a:lnTo>
                    <a:pt x="170" y="22"/>
                  </a:lnTo>
                  <a:lnTo>
                    <a:pt x="172" y="20"/>
                  </a:lnTo>
                  <a:lnTo>
                    <a:pt x="176" y="18"/>
                  </a:lnTo>
                  <a:lnTo>
                    <a:pt x="182" y="16"/>
                  </a:lnTo>
                  <a:lnTo>
                    <a:pt x="186" y="14"/>
                  </a:lnTo>
                  <a:lnTo>
                    <a:pt x="190" y="12"/>
                  </a:lnTo>
                  <a:lnTo>
                    <a:pt x="192" y="12"/>
                  </a:lnTo>
                  <a:lnTo>
                    <a:pt x="188" y="12"/>
                  </a:lnTo>
                  <a:lnTo>
                    <a:pt x="178" y="10"/>
                  </a:lnTo>
                  <a:lnTo>
                    <a:pt x="166" y="8"/>
                  </a:lnTo>
                  <a:lnTo>
                    <a:pt x="156" y="8"/>
                  </a:lnTo>
                  <a:lnTo>
                    <a:pt x="132" y="1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31" name="Freeform 291">
              <a:extLst>
                <a:ext uri="{FF2B5EF4-FFF2-40B4-BE49-F238E27FC236}">
                  <a16:creationId xmlns:a16="http://schemas.microsoft.com/office/drawing/2014/main" id="{19CA25AA-858A-4C03-A1CD-6C7650C743C4}"/>
                </a:ext>
              </a:extLst>
            </p:cNvPr>
            <p:cNvSpPr>
              <a:spLocks noChangeArrowheads="1"/>
            </p:cNvSpPr>
            <p:nvPr/>
          </p:nvSpPr>
          <p:spPr bwMode="auto">
            <a:xfrm>
              <a:off x="482" y="1986"/>
              <a:ext cx="120" cy="138"/>
            </a:xfrm>
            <a:custGeom>
              <a:avLst/>
              <a:gdLst>
                <a:gd name="T0" fmla="*/ 98 w 120"/>
                <a:gd name="T1" fmla="*/ 48 h 138"/>
                <a:gd name="T2" fmla="*/ 98 w 120"/>
                <a:gd name="T3" fmla="*/ 44 h 138"/>
                <a:gd name="T4" fmla="*/ 96 w 120"/>
                <a:gd name="T5" fmla="*/ 38 h 138"/>
                <a:gd name="T6" fmla="*/ 90 w 120"/>
                <a:gd name="T7" fmla="*/ 32 h 138"/>
                <a:gd name="T8" fmla="*/ 88 w 120"/>
                <a:gd name="T9" fmla="*/ 28 h 138"/>
                <a:gd name="T10" fmla="*/ 84 w 120"/>
                <a:gd name="T11" fmla="*/ 22 h 138"/>
                <a:gd name="T12" fmla="*/ 80 w 120"/>
                <a:gd name="T13" fmla="*/ 10 h 138"/>
                <a:gd name="T14" fmla="*/ 78 w 120"/>
                <a:gd name="T15" fmla="*/ 0 h 138"/>
                <a:gd name="T16" fmla="*/ 76 w 120"/>
                <a:gd name="T17" fmla="*/ 0 h 138"/>
                <a:gd name="T18" fmla="*/ 68 w 120"/>
                <a:gd name="T19" fmla="*/ 2 h 138"/>
                <a:gd name="T20" fmla="*/ 60 w 120"/>
                <a:gd name="T21" fmla="*/ 6 h 138"/>
                <a:gd name="T22" fmla="*/ 56 w 120"/>
                <a:gd name="T23" fmla="*/ 10 h 138"/>
                <a:gd name="T24" fmla="*/ 46 w 120"/>
                <a:gd name="T25" fmla="*/ 2 h 138"/>
                <a:gd name="T26" fmla="*/ 26 w 120"/>
                <a:gd name="T27" fmla="*/ 2 h 138"/>
                <a:gd name="T28" fmla="*/ 14 w 120"/>
                <a:gd name="T29" fmla="*/ 4 h 138"/>
                <a:gd name="T30" fmla="*/ 0 w 120"/>
                <a:gd name="T31" fmla="*/ 48 h 138"/>
                <a:gd name="T32" fmla="*/ 2 w 120"/>
                <a:gd name="T33" fmla="*/ 102 h 138"/>
                <a:gd name="T34" fmla="*/ 6 w 120"/>
                <a:gd name="T35" fmla="*/ 104 h 138"/>
                <a:gd name="T36" fmla="*/ 12 w 120"/>
                <a:gd name="T37" fmla="*/ 112 h 138"/>
                <a:gd name="T38" fmla="*/ 12 w 120"/>
                <a:gd name="T39" fmla="*/ 126 h 138"/>
                <a:gd name="T40" fmla="*/ 10 w 120"/>
                <a:gd name="T41" fmla="*/ 128 h 138"/>
                <a:gd name="T42" fmla="*/ 8 w 120"/>
                <a:gd name="T43" fmla="*/ 134 h 138"/>
                <a:gd name="T44" fmla="*/ 12 w 120"/>
                <a:gd name="T45" fmla="*/ 138 h 138"/>
                <a:gd name="T46" fmla="*/ 20 w 120"/>
                <a:gd name="T47" fmla="*/ 136 h 138"/>
                <a:gd name="T48" fmla="*/ 32 w 120"/>
                <a:gd name="T49" fmla="*/ 130 h 138"/>
                <a:gd name="T50" fmla="*/ 40 w 120"/>
                <a:gd name="T51" fmla="*/ 124 h 138"/>
                <a:gd name="T52" fmla="*/ 42 w 120"/>
                <a:gd name="T53" fmla="*/ 118 h 138"/>
                <a:gd name="T54" fmla="*/ 44 w 120"/>
                <a:gd name="T55" fmla="*/ 112 h 138"/>
                <a:gd name="T56" fmla="*/ 46 w 120"/>
                <a:gd name="T57" fmla="*/ 110 h 138"/>
                <a:gd name="T58" fmla="*/ 52 w 120"/>
                <a:gd name="T59" fmla="*/ 108 h 138"/>
                <a:gd name="T60" fmla="*/ 60 w 120"/>
                <a:gd name="T61" fmla="*/ 110 h 138"/>
                <a:gd name="T62" fmla="*/ 64 w 120"/>
                <a:gd name="T63" fmla="*/ 114 h 138"/>
                <a:gd name="T64" fmla="*/ 70 w 120"/>
                <a:gd name="T65" fmla="*/ 116 h 138"/>
                <a:gd name="T66" fmla="*/ 74 w 120"/>
                <a:gd name="T67" fmla="*/ 114 h 138"/>
                <a:gd name="T68" fmla="*/ 76 w 120"/>
                <a:gd name="T69" fmla="*/ 106 h 138"/>
                <a:gd name="T70" fmla="*/ 82 w 120"/>
                <a:gd name="T71" fmla="*/ 98 h 138"/>
                <a:gd name="T72" fmla="*/ 90 w 120"/>
                <a:gd name="T73" fmla="*/ 90 h 138"/>
                <a:gd name="T74" fmla="*/ 94 w 120"/>
                <a:gd name="T75" fmla="*/ 88 h 138"/>
                <a:gd name="T76" fmla="*/ 104 w 120"/>
                <a:gd name="T77" fmla="*/ 84 h 138"/>
                <a:gd name="T78" fmla="*/ 108 w 120"/>
                <a:gd name="T79" fmla="*/ 80 h 138"/>
                <a:gd name="T80" fmla="*/ 112 w 120"/>
                <a:gd name="T81" fmla="*/ 78 h 138"/>
                <a:gd name="T82" fmla="*/ 118 w 120"/>
                <a:gd name="T83" fmla="*/ 72 h 138"/>
                <a:gd name="T84" fmla="*/ 120 w 120"/>
                <a:gd name="T85" fmla="*/ 68 h 138"/>
                <a:gd name="T86" fmla="*/ 116 w 120"/>
                <a:gd name="T87" fmla="*/ 62 h 138"/>
                <a:gd name="T88" fmla="*/ 112 w 120"/>
                <a:gd name="T89" fmla="*/ 60 h 138"/>
                <a:gd name="T90" fmla="*/ 110 w 120"/>
                <a:gd name="T91" fmla="*/ 60 h 138"/>
                <a:gd name="T92" fmla="*/ 106 w 120"/>
                <a:gd name="T93" fmla="*/ 56 h 138"/>
                <a:gd name="T94" fmla="*/ 102 w 120"/>
                <a:gd name="T95" fmla="*/ 48 h 1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0"/>
                <a:gd name="T145" fmla="*/ 0 h 138"/>
                <a:gd name="T146" fmla="*/ 120 w 120"/>
                <a:gd name="T147" fmla="*/ 138 h 13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0" h="138">
                  <a:moveTo>
                    <a:pt x="102" y="48"/>
                  </a:moveTo>
                  <a:lnTo>
                    <a:pt x="98" y="48"/>
                  </a:lnTo>
                  <a:lnTo>
                    <a:pt x="100" y="46"/>
                  </a:lnTo>
                  <a:lnTo>
                    <a:pt x="98" y="44"/>
                  </a:lnTo>
                  <a:lnTo>
                    <a:pt x="98" y="40"/>
                  </a:lnTo>
                  <a:lnTo>
                    <a:pt x="96" y="38"/>
                  </a:lnTo>
                  <a:lnTo>
                    <a:pt x="92" y="34"/>
                  </a:lnTo>
                  <a:lnTo>
                    <a:pt x="90" y="32"/>
                  </a:lnTo>
                  <a:lnTo>
                    <a:pt x="90" y="30"/>
                  </a:lnTo>
                  <a:lnTo>
                    <a:pt x="88" y="28"/>
                  </a:lnTo>
                  <a:lnTo>
                    <a:pt x="86" y="26"/>
                  </a:lnTo>
                  <a:lnTo>
                    <a:pt x="84" y="22"/>
                  </a:lnTo>
                  <a:lnTo>
                    <a:pt x="82" y="16"/>
                  </a:lnTo>
                  <a:lnTo>
                    <a:pt x="80" y="10"/>
                  </a:lnTo>
                  <a:lnTo>
                    <a:pt x="80" y="4"/>
                  </a:lnTo>
                  <a:lnTo>
                    <a:pt x="78" y="0"/>
                  </a:lnTo>
                  <a:lnTo>
                    <a:pt x="78" y="0"/>
                  </a:lnTo>
                  <a:lnTo>
                    <a:pt x="76" y="0"/>
                  </a:lnTo>
                  <a:lnTo>
                    <a:pt x="72" y="0"/>
                  </a:lnTo>
                  <a:lnTo>
                    <a:pt x="68" y="2"/>
                  </a:lnTo>
                  <a:lnTo>
                    <a:pt x="64" y="4"/>
                  </a:lnTo>
                  <a:lnTo>
                    <a:pt x="60" y="6"/>
                  </a:lnTo>
                  <a:lnTo>
                    <a:pt x="56" y="8"/>
                  </a:lnTo>
                  <a:lnTo>
                    <a:pt x="56" y="10"/>
                  </a:lnTo>
                  <a:lnTo>
                    <a:pt x="52" y="4"/>
                  </a:lnTo>
                  <a:lnTo>
                    <a:pt x="46" y="2"/>
                  </a:lnTo>
                  <a:lnTo>
                    <a:pt x="36" y="0"/>
                  </a:lnTo>
                  <a:lnTo>
                    <a:pt x="26" y="2"/>
                  </a:lnTo>
                  <a:lnTo>
                    <a:pt x="18" y="2"/>
                  </a:lnTo>
                  <a:lnTo>
                    <a:pt x="14" y="4"/>
                  </a:lnTo>
                  <a:lnTo>
                    <a:pt x="14" y="46"/>
                  </a:lnTo>
                  <a:lnTo>
                    <a:pt x="0" y="48"/>
                  </a:lnTo>
                  <a:lnTo>
                    <a:pt x="0" y="100"/>
                  </a:lnTo>
                  <a:lnTo>
                    <a:pt x="2" y="102"/>
                  </a:lnTo>
                  <a:lnTo>
                    <a:pt x="4" y="102"/>
                  </a:lnTo>
                  <a:lnTo>
                    <a:pt x="6" y="104"/>
                  </a:lnTo>
                  <a:lnTo>
                    <a:pt x="10" y="108"/>
                  </a:lnTo>
                  <a:lnTo>
                    <a:pt x="12" y="112"/>
                  </a:lnTo>
                  <a:lnTo>
                    <a:pt x="14" y="118"/>
                  </a:lnTo>
                  <a:lnTo>
                    <a:pt x="12" y="126"/>
                  </a:lnTo>
                  <a:lnTo>
                    <a:pt x="12" y="126"/>
                  </a:lnTo>
                  <a:lnTo>
                    <a:pt x="10" y="128"/>
                  </a:lnTo>
                  <a:lnTo>
                    <a:pt x="8" y="130"/>
                  </a:lnTo>
                  <a:lnTo>
                    <a:pt x="8" y="134"/>
                  </a:lnTo>
                  <a:lnTo>
                    <a:pt x="10" y="136"/>
                  </a:lnTo>
                  <a:lnTo>
                    <a:pt x="12" y="138"/>
                  </a:lnTo>
                  <a:lnTo>
                    <a:pt x="16" y="138"/>
                  </a:lnTo>
                  <a:lnTo>
                    <a:pt x="20" y="136"/>
                  </a:lnTo>
                  <a:lnTo>
                    <a:pt x="26" y="134"/>
                  </a:lnTo>
                  <a:lnTo>
                    <a:pt x="32" y="130"/>
                  </a:lnTo>
                  <a:lnTo>
                    <a:pt x="38" y="124"/>
                  </a:lnTo>
                  <a:lnTo>
                    <a:pt x="40" y="124"/>
                  </a:lnTo>
                  <a:lnTo>
                    <a:pt x="40" y="122"/>
                  </a:lnTo>
                  <a:lnTo>
                    <a:pt x="42" y="118"/>
                  </a:lnTo>
                  <a:lnTo>
                    <a:pt x="44" y="116"/>
                  </a:lnTo>
                  <a:lnTo>
                    <a:pt x="44" y="112"/>
                  </a:lnTo>
                  <a:lnTo>
                    <a:pt x="44" y="112"/>
                  </a:lnTo>
                  <a:lnTo>
                    <a:pt x="46" y="110"/>
                  </a:lnTo>
                  <a:lnTo>
                    <a:pt x="50" y="110"/>
                  </a:lnTo>
                  <a:lnTo>
                    <a:pt x="52" y="108"/>
                  </a:lnTo>
                  <a:lnTo>
                    <a:pt x="56" y="108"/>
                  </a:lnTo>
                  <a:lnTo>
                    <a:pt x="60" y="110"/>
                  </a:lnTo>
                  <a:lnTo>
                    <a:pt x="64" y="114"/>
                  </a:lnTo>
                  <a:lnTo>
                    <a:pt x="64" y="114"/>
                  </a:lnTo>
                  <a:lnTo>
                    <a:pt x="68" y="116"/>
                  </a:lnTo>
                  <a:lnTo>
                    <a:pt x="70" y="116"/>
                  </a:lnTo>
                  <a:lnTo>
                    <a:pt x="74" y="116"/>
                  </a:lnTo>
                  <a:lnTo>
                    <a:pt x="74" y="114"/>
                  </a:lnTo>
                  <a:lnTo>
                    <a:pt x="74" y="112"/>
                  </a:lnTo>
                  <a:lnTo>
                    <a:pt x="76" y="106"/>
                  </a:lnTo>
                  <a:lnTo>
                    <a:pt x="80" y="102"/>
                  </a:lnTo>
                  <a:lnTo>
                    <a:pt x="82" y="98"/>
                  </a:lnTo>
                  <a:lnTo>
                    <a:pt x="86" y="94"/>
                  </a:lnTo>
                  <a:lnTo>
                    <a:pt x="90" y="90"/>
                  </a:lnTo>
                  <a:lnTo>
                    <a:pt x="90" y="90"/>
                  </a:lnTo>
                  <a:lnTo>
                    <a:pt x="94" y="88"/>
                  </a:lnTo>
                  <a:lnTo>
                    <a:pt x="98" y="86"/>
                  </a:lnTo>
                  <a:lnTo>
                    <a:pt x="104" y="84"/>
                  </a:lnTo>
                  <a:lnTo>
                    <a:pt x="106" y="82"/>
                  </a:lnTo>
                  <a:lnTo>
                    <a:pt x="108" y="80"/>
                  </a:lnTo>
                  <a:lnTo>
                    <a:pt x="110" y="78"/>
                  </a:lnTo>
                  <a:lnTo>
                    <a:pt x="112" y="78"/>
                  </a:lnTo>
                  <a:lnTo>
                    <a:pt x="116" y="76"/>
                  </a:lnTo>
                  <a:lnTo>
                    <a:pt x="118" y="72"/>
                  </a:lnTo>
                  <a:lnTo>
                    <a:pt x="120" y="70"/>
                  </a:lnTo>
                  <a:lnTo>
                    <a:pt x="120" y="68"/>
                  </a:lnTo>
                  <a:lnTo>
                    <a:pt x="120" y="66"/>
                  </a:lnTo>
                  <a:lnTo>
                    <a:pt x="116" y="62"/>
                  </a:lnTo>
                  <a:lnTo>
                    <a:pt x="112" y="60"/>
                  </a:lnTo>
                  <a:lnTo>
                    <a:pt x="112" y="60"/>
                  </a:lnTo>
                  <a:lnTo>
                    <a:pt x="110" y="60"/>
                  </a:lnTo>
                  <a:lnTo>
                    <a:pt x="110" y="60"/>
                  </a:lnTo>
                  <a:lnTo>
                    <a:pt x="108" y="58"/>
                  </a:lnTo>
                  <a:lnTo>
                    <a:pt x="106" y="56"/>
                  </a:lnTo>
                  <a:lnTo>
                    <a:pt x="104" y="54"/>
                  </a:lnTo>
                  <a:lnTo>
                    <a:pt x="102" y="4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32" name="Freeform 292">
              <a:extLst>
                <a:ext uri="{FF2B5EF4-FFF2-40B4-BE49-F238E27FC236}">
                  <a16:creationId xmlns:a16="http://schemas.microsoft.com/office/drawing/2014/main" id="{4FA390A8-DC54-40F0-89B9-E46C3500B06D}"/>
                </a:ext>
              </a:extLst>
            </p:cNvPr>
            <p:cNvSpPr>
              <a:spLocks noChangeArrowheads="1"/>
            </p:cNvSpPr>
            <p:nvPr/>
          </p:nvSpPr>
          <p:spPr bwMode="auto">
            <a:xfrm>
              <a:off x="760" y="1590"/>
              <a:ext cx="116" cy="164"/>
            </a:xfrm>
            <a:custGeom>
              <a:avLst/>
              <a:gdLst>
                <a:gd name="T0" fmla="*/ 4 w 116"/>
                <a:gd name="T1" fmla="*/ 164 h 164"/>
                <a:gd name="T2" fmla="*/ 28 w 116"/>
                <a:gd name="T3" fmla="*/ 148 h 164"/>
                <a:gd name="T4" fmla="*/ 32 w 116"/>
                <a:gd name="T5" fmla="*/ 144 h 164"/>
                <a:gd name="T6" fmla="*/ 38 w 116"/>
                <a:gd name="T7" fmla="*/ 136 h 164"/>
                <a:gd name="T8" fmla="*/ 50 w 116"/>
                <a:gd name="T9" fmla="*/ 126 h 164"/>
                <a:gd name="T10" fmla="*/ 62 w 116"/>
                <a:gd name="T11" fmla="*/ 112 h 164"/>
                <a:gd name="T12" fmla="*/ 72 w 116"/>
                <a:gd name="T13" fmla="*/ 98 h 164"/>
                <a:gd name="T14" fmla="*/ 82 w 116"/>
                <a:gd name="T15" fmla="*/ 84 h 164"/>
                <a:gd name="T16" fmla="*/ 92 w 116"/>
                <a:gd name="T17" fmla="*/ 66 h 164"/>
                <a:gd name="T18" fmla="*/ 100 w 116"/>
                <a:gd name="T19" fmla="*/ 50 h 164"/>
                <a:gd name="T20" fmla="*/ 106 w 116"/>
                <a:gd name="T21" fmla="*/ 36 h 164"/>
                <a:gd name="T22" fmla="*/ 108 w 116"/>
                <a:gd name="T23" fmla="*/ 32 h 164"/>
                <a:gd name="T24" fmla="*/ 116 w 116"/>
                <a:gd name="T25" fmla="*/ 18 h 164"/>
                <a:gd name="T26" fmla="*/ 116 w 116"/>
                <a:gd name="T27" fmla="*/ 0 h 164"/>
                <a:gd name="T28" fmla="*/ 108 w 116"/>
                <a:gd name="T29" fmla="*/ 0 h 164"/>
                <a:gd name="T30" fmla="*/ 108 w 116"/>
                <a:gd name="T31" fmla="*/ 0 h 164"/>
                <a:gd name="T32" fmla="*/ 106 w 116"/>
                <a:gd name="T33" fmla="*/ 2 h 164"/>
                <a:gd name="T34" fmla="*/ 102 w 116"/>
                <a:gd name="T35" fmla="*/ 2 h 164"/>
                <a:gd name="T36" fmla="*/ 98 w 116"/>
                <a:gd name="T37" fmla="*/ 4 h 164"/>
                <a:gd name="T38" fmla="*/ 92 w 116"/>
                <a:gd name="T39" fmla="*/ 4 h 164"/>
                <a:gd name="T40" fmla="*/ 80 w 116"/>
                <a:gd name="T41" fmla="*/ 6 h 164"/>
                <a:gd name="T42" fmla="*/ 66 w 116"/>
                <a:gd name="T43" fmla="*/ 8 h 164"/>
                <a:gd name="T44" fmla="*/ 54 w 116"/>
                <a:gd name="T45" fmla="*/ 10 h 164"/>
                <a:gd name="T46" fmla="*/ 50 w 116"/>
                <a:gd name="T47" fmla="*/ 10 h 164"/>
                <a:gd name="T48" fmla="*/ 28 w 116"/>
                <a:gd name="T49" fmla="*/ 14 h 164"/>
                <a:gd name="T50" fmla="*/ 28 w 116"/>
                <a:gd name="T51" fmla="*/ 14 h 164"/>
                <a:gd name="T52" fmla="*/ 26 w 116"/>
                <a:gd name="T53" fmla="*/ 12 h 164"/>
                <a:gd name="T54" fmla="*/ 24 w 116"/>
                <a:gd name="T55" fmla="*/ 12 h 164"/>
                <a:gd name="T56" fmla="*/ 20 w 116"/>
                <a:gd name="T57" fmla="*/ 10 h 164"/>
                <a:gd name="T58" fmla="*/ 14 w 116"/>
                <a:gd name="T59" fmla="*/ 20 h 164"/>
                <a:gd name="T60" fmla="*/ 16 w 116"/>
                <a:gd name="T61" fmla="*/ 22 h 164"/>
                <a:gd name="T62" fmla="*/ 14 w 116"/>
                <a:gd name="T63" fmla="*/ 28 h 164"/>
                <a:gd name="T64" fmla="*/ 24 w 116"/>
                <a:gd name="T65" fmla="*/ 34 h 164"/>
                <a:gd name="T66" fmla="*/ 56 w 116"/>
                <a:gd name="T67" fmla="*/ 52 h 164"/>
                <a:gd name="T68" fmla="*/ 70 w 116"/>
                <a:gd name="T69" fmla="*/ 54 h 164"/>
                <a:gd name="T70" fmla="*/ 40 w 116"/>
                <a:gd name="T71" fmla="*/ 96 h 164"/>
                <a:gd name="T72" fmla="*/ 24 w 116"/>
                <a:gd name="T73" fmla="*/ 102 h 164"/>
                <a:gd name="T74" fmla="*/ 22 w 116"/>
                <a:gd name="T75" fmla="*/ 108 h 164"/>
                <a:gd name="T76" fmla="*/ 6 w 116"/>
                <a:gd name="T77" fmla="*/ 108 h 164"/>
                <a:gd name="T78" fmla="*/ 0 w 116"/>
                <a:gd name="T79" fmla="*/ 122 h 164"/>
                <a:gd name="T80" fmla="*/ 0 w 116"/>
                <a:gd name="T81" fmla="*/ 156 h 164"/>
                <a:gd name="T82" fmla="*/ 4 w 116"/>
                <a:gd name="T83" fmla="*/ 164 h 1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6"/>
                <a:gd name="T127" fmla="*/ 0 h 164"/>
                <a:gd name="T128" fmla="*/ 116 w 116"/>
                <a:gd name="T129" fmla="*/ 164 h 16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6" h="164">
                  <a:moveTo>
                    <a:pt x="4" y="164"/>
                  </a:moveTo>
                  <a:lnTo>
                    <a:pt x="28" y="148"/>
                  </a:lnTo>
                  <a:lnTo>
                    <a:pt x="32" y="144"/>
                  </a:lnTo>
                  <a:lnTo>
                    <a:pt x="38" y="136"/>
                  </a:lnTo>
                  <a:lnTo>
                    <a:pt x="50" y="126"/>
                  </a:lnTo>
                  <a:lnTo>
                    <a:pt x="62" y="112"/>
                  </a:lnTo>
                  <a:lnTo>
                    <a:pt x="72" y="98"/>
                  </a:lnTo>
                  <a:lnTo>
                    <a:pt x="82" y="84"/>
                  </a:lnTo>
                  <a:lnTo>
                    <a:pt x="92" y="66"/>
                  </a:lnTo>
                  <a:lnTo>
                    <a:pt x="100" y="50"/>
                  </a:lnTo>
                  <a:lnTo>
                    <a:pt x="106" y="36"/>
                  </a:lnTo>
                  <a:lnTo>
                    <a:pt x="108" y="32"/>
                  </a:lnTo>
                  <a:lnTo>
                    <a:pt x="116" y="18"/>
                  </a:lnTo>
                  <a:lnTo>
                    <a:pt x="116" y="0"/>
                  </a:lnTo>
                  <a:lnTo>
                    <a:pt x="108" y="0"/>
                  </a:lnTo>
                  <a:lnTo>
                    <a:pt x="108" y="0"/>
                  </a:lnTo>
                  <a:lnTo>
                    <a:pt x="106" y="2"/>
                  </a:lnTo>
                  <a:lnTo>
                    <a:pt x="102" y="2"/>
                  </a:lnTo>
                  <a:lnTo>
                    <a:pt x="98" y="4"/>
                  </a:lnTo>
                  <a:lnTo>
                    <a:pt x="92" y="4"/>
                  </a:lnTo>
                  <a:lnTo>
                    <a:pt x="80" y="6"/>
                  </a:lnTo>
                  <a:lnTo>
                    <a:pt x="66" y="8"/>
                  </a:lnTo>
                  <a:lnTo>
                    <a:pt x="54" y="10"/>
                  </a:lnTo>
                  <a:lnTo>
                    <a:pt x="50" y="10"/>
                  </a:lnTo>
                  <a:lnTo>
                    <a:pt x="28" y="14"/>
                  </a:lnTo>
                  <a:lnTo>
                    <a:pt x="28" y="14"/>
                  </a:lnTo>
                  <a:lnTo>
                    <a:pt x="26" y="12"/>
                  </a:lnTo>
                  <a:lnTo>
                    <a:pt x="24" y="12"/>
                  </a:lnTo>
                  <a:lnTo>
                    <a:pt x="20" y="10"/>
                  </a:lnTo>
                  <a:lnTo>
                    <a:pt x="14" y="20"/>
                  </a:lnTo>
                  <a:lnTo>
                    <a:pt x="16" y="22"/>
                  </a:lnTo>
                  <a:lnTo>
                    <a:pt x="14" y="28"/>
                  </a:lnTo>
                  <a:lnTo>
                    <a:pt x="24" y="34"/>
                  </a:lnTo>
                  <a:lnTo>
                    <a:pt x="56" y="52"/>
                  </a:lnTo>
                  <a:lnTo>
                    <a:pt x="70" y="54"/>
                  </a:lnTo>
                  <a:lnTo>
                    <a:pt x="40" y="96"/>
                  </a:lnTo>
                  <a:lnTo>
                    <a:pt x="24" y="102"/>
                  </a:lnTo>
                  <a:lnTo>
                    <a:pt x="22" y="108"/>
                  </a:lnTo>
                  <a:lnTo>
                    <a:pt x="6" y="108"/>
                  </a:lnTo>
                  <a:lnTo>
                    <a:pt x="0" y="122"/>
                  </a:lnTo>
                  <a:lnTo>
                    <a:pt x="0" y="156"/>
                  </a:lnTo>
                  <a:lnTo>
                    <a:pt x="4" y="16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33" name="Freeform 293">
              <a:extLst>
                <a:ext uri="{FF2B5EF4-FFF2-40B4-BE49-F238E27FC236}">
                  <a16:creationId xmlns:a16="http://schemas.microsoft.com/office/drawing/2014/main" id="{70B5231E-EB22-4318-A76D-ED1BD2FB891E}"/>
                </a:ext>
              </a:extLst>
            </p:cNvPr>
            <p:cNvSpPr>
              <a:spLocks noChangeArrowheads="1"/>
            </p:cNvSpPr>
            <p:nvPr/>
          </p:nvSpPr>
          <p:spPr bwMode="auto">
            <a:xfrm>
              <a:off x="660" y="1686"/>
              <a:ext cx="106" cy="124"/>
            </a:xfrm>
            <a:custGeom>
              <a:avLst/>
              <a:gdLst>
                <a:gd name="T0" fmla="*/ 66 w 106"/>
                <a:gd name="T1" fmla="*/ 116 h 124"/>
                <a:gd name="T2" fmla="*/ 82 w 106"/>
                <a:gd name="T3" fmla="*/ 100 h 124"/>
                <a:gd name="T4" fmla="*/ 102 w 106"/>
                <a:gd name="T5" fmla="*/ 68 h 124"/>
                <a:gd name="T6" fmla="*/ 104 w 106"/>
                <a:gd name="T7" fmla="*/ 68 h 124"/>
                <a:gd name="T8" fmla="*/ 100 w 106"/>
                <a:gd name="T9" fmla="*/ 60 h 124"/>
                <a:gd name="T10" fmla="*/ 100 w 106"/>
                <a:gd name="T11" fmla="*/ 26 h 124"/>
                <a:gd name="T12" fmla="*/ 106 w 106"/>
                <a:gd name="T13" fmla="*/ 12 h 124"/>
                <a:gd name="T14" fmla="*/ 104 w 106"/>
                <a:gd name="T15" fmla="*/ 6 h 124"/>
                <a:gd name="T16" fmla="*/ 84 w 106"/>
                <a:gd name="T17" fmla="*/ 10 h 124"/>
                <a:gd name="T18" fmla="*/ 76 w 106"/>
                <a:gd name="T19" fmla="*/ 18 h 124"/>
                <a:gd name="T20" fmla="*/ 58 w 106"/>
                <a:gd name="T21" fmla="*/ 16 h 124"/>
                <a:gd name="T22" fmla="*/ 40 w 106"/>
                <a:gd name="T23" fmla="*/ 0 h 124"/>
                <a:gd name="T24" fmla="*/ 26 w 106"/>
                <a:gd name="T25" fmla="*/ 0 h 124"/>
                <a:gd name="T26" fmla="*/ 26 w 106"/>
                <a:gd name="T27" fmla="*/ 0 h 124"/>
                <a:gd name="T28" fmla="*/ 26 w 106"/>
                <a:gd name="T29" fmla="*/ 0 h 124"/>
                <a:gd name="T30" fmla="*/ 24 w 106"/>
                <a:gd name="T31" fmla="*/ 2 h 124"/>
                <a:gd name="T32" fmla="*/ 22 w 106"/>
                <a:gd name="T33" fmla="*/ 4 h 124"/>
                <a:gd name="T34" fmla="*/ 16 w 106"/>
                <a:gd name="T35" fmla="*/ 4 h 124"/>
                <a:gd name="T36" fmla="*/ 8 w 106"/>
                <a:gd name="T37" fmla="*/ 6 h 124"/>
                <a:gd name="T38" fmla="*/ 10 w 106"/>
                <a:gd name="T39" fmla="*/ 12 h 124"/>
                <a:gd name="T40" fmla="*/ 14 w 106"/>
                <a:gd name="T41" fmla="*/ 40 h 124"/>
                <a:gd name="T42" fmla="*/ 0 w 106"/>
                <a:gd name="T43" fmla="*/ 56 h 124"/>
                <a:gd name="T44" fmla="*/ 0 w 106"/>
                <a:gd name="T45" fmla="*/ 56 h 124"/>
                <a:gd name="T46" fmla="*/ 2 w 106"/>
                <a:gd name="T47" fmla="*/ 58 h 124"/>
                <a:gd name="T48" fmla="*/ 4 w 106"/>
                <a:gd name="T49" fmla="*/ 62 h 124"/>
                <a:gd name="T50" fmla="*/ 4 w 106"/>
                <a:gd name="T51" fmla="*/ 66 h 124"/>
                <a:gd name="T52" fmla="*/ 6 w 106"/>
                <a:gd name="T53" fmla="*/ 70 h 124"/>
                <a:gd name="T54" fmla="*/ 4 w 106"/>
                <a:gd name="T55" fmla="*/ 74 h 124"/>
                <a:gd name="T56" fmla="*/ 2 w 106"/>
                <a:gd name="T57" fmla="*/ 78 h 124"/>
                <a:gd name="T58" fmla="*/ 46 w 106"/>
                <a:gd name="T59" fmla="*/ 110 h 124"/>
                <a:gd name="T60" fmla="*/ 46 w 106"/>
                <a:gd name="T61" fmla="*/ 110 h 124"/>
                <a:gd name="T62" fmla="*/ 48 w 106"/>
                <a:gd name="T63" fmla="*/ 112 h 124"/>
                <a:gd name="T64" fmla="*/ 48 w 106"/>
                <a:gd name="T65" fmla="*/ 114 h 124"/>
                <a:gd name="T66" fmla="*/ 50 w 106"/>
                <a:gd name="T67" fmla="*/ 116 h 124"/>
                <a:gd name="T68" fmla="*/ 62 w 106"/>
                <a:gd name="T69" fmla="*/ 124 h 1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6"/>
                <a:gd name="T106" fmla="*/ 0 h 124"/>
                <a:gd name="T107" fmla="*/ 106 w 106"/>
                <a:gd name="T108" fmla="*/ 124 h 12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6" h="124">
                  <a:moveTo>
                    <a:pt x="66" y="116"/>
                  </a:moveTo>
                  <a:lnTo>
                    <a:pt x="82" y="100"/>
                  </a:lnTo>
                  <a:lnTo>
                    <a:pt x="102" y="68"/>
                  </a:lnTo>
                  <a:lnTo>
                    <a:pt x="104" y="68"/>
                  </a:lnTo>
                  <a:lnTo>
                    <a:pt x="100" y="60"/>
                  </a:lnTo>
                  <a:lnTo>
                    <a:pt x="100" y="26"/>
                  </a:lnTo>
                  <a:lnTo>
                    <a:pt x="106" y="12"/>
                  </a:lnTo>
                  <a:lnTo>
                    <a:pt x="104" y="6"/>
                  </a:lnTo>
                  <a:lnTo>
                    <a:pt x="84" y="10"/>
                  </a:lnTo>
                  <a:lnTo>
                    <a:pt x="76" y="18"/>
                  </a:lnTo>
                  <a:lnTo>
                    <a:pt x="58" y="16"/>
                  </a:lnTo>
                  <a:lnTo>
                    <a:pt x="40" y="0"/>
                  </a:lnTo>
                  <a:lnTo>
                    <a:pt x="26" y="0"/>
                  </a:lnTo>
                  <a:lnTo>
                    <a:pt x="26" y="0"/>
                  </a:lnTo>
                  <a:lnTo>
                    <a:pt x="26" y="0"/>
                  </a:lnTo>
                  <a:lnTo>
                    <a:pt x="24" y="2"/>
                  </a:lnTo>
                  <a:lnTo>
                    <a:pt x="22" y="4"/>
                  </a:lnTo>
                  <a:lnTo>
                    <a:pt x="16" y="4"/>
                  </a:lnTo>
                  <a:lnTo>
                    <a:pt x="8" y="6"/>
                  </a:lnTo>
                  <a:lnTo>
                    <a:pt x="10" y="12"/>
                  </a:lnTo>
                  <a:lnTo>
                    <a:pt x="14" y="40"/>
                  </a:lnTo>
                  <a:lnTo>
                    <a:pt x="0" y="56"/>
                  </a:lnTo>
                  <a:lnTo>
                    <a:pt x="0" y="56"/>
                  </a:lnTo>
                  <a:lnTo>
                    <a:pt x="2" y="58"/>
                  </a:lnTo>
                  <a:lnTo>
                    <a:pt x="4" y="62"/>
                  </a:lnTo>
                  <a:lnTo>
                    <a:pt x="4" y="66"/>
                  </a:lnTo>
                  <a:lnTo>
                    <a:pt x="6" y="70"/>
                  </a:lnTo>
                  <a:lnTo>
                    <a:pt x="4" y="74"/>
                  </a:lnTo>
                  <a:lnTo>
                    <a:pt x="2" y="78"/>
                  </a:lnTo>
                  <a:lnTo>
                    <a:pt x="46" y="110"/>
                  </a:lnTo>
                  <a:lnTo>
                    <a:pt x="46" y="110"/>
                  </a:lnTo>
                  <a:lnTo>
                    <a:pt x="48" y="112"/>
                  </a:lnTo>
                  <a:lnTo>
                    <a:pt x="48" y="114"/>
                  </a:lnTo>
                  <a:lnTo>
                    <a:pt x="50" y="116"/>
                  </a:lnTo>
                  <a:lnTo>
                    <a:pt x="62" y="12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34" name="Freeform 294">
              <a:extLst>
                <a:ext uri="{FF2B5EF4-FFF2-40B4-BE49-F238E27FC236}">
                  <a16:creationId xmlns:a16="http://schemas.microsoft.com/office/drawing/2014/main" id="{6DF798AF-2462-48E9-9540-C5D96B0BF8B3}"/>
                </a:ext>
              </a:extLst>
            </p:cNvPr>
            <p:cNvSpPr>
              <a:spLocks noChangeArrowheads="1"/>
            </p:cNvSpPr>
            <p:nvPr/>
          </p:nvSpPr>
          <p:spPr bwMode="auto">
            <a:xfrm>
              <a:off x="602" y="1692"/>
              <a:ext cx="72" cy="76"/>
            </a:xfrm>
            <a:custGeom>
              <a:avLst/>
              <a:gdLst>
                <a:gd name="T0" fmla="*/ 16 w 72"/>
                <a:gd name="T1" fmla="*/ 6 h 76"/>
                <a:gd name="T2" fmla="*/ 16 w 72"/>
                <a:gd name="T3" fmla="*/ 6 h 76"/>
                <a:gd name="T4" fmla="*/ 14 w 72"/>
                <a:gd name="T5" fmla="*/ 8 h 76"/>
                <a:gd name="T6" fmla="*/ 14 w 72"/>
                <a:gd name="T7" fmla="*/ 12 h 76"/>
                <a:gd name="T8" fmla="*/ 14 w 72"/>
                <a:gd name="T9" fmla="*/ 16 h 76"/>
                <a:gd name="T10" fmla="*/ 14 w 72"/>
                <a:gd name="T11" fmla="*/ 18 h 76"/>
                <a:gd name="T12" fmla="*/ 12 w 72"/>
                <a:gd name="T13" fmla="*/ 20 h 76"/>
                <a:gd name="T14" fmla="*/ 10 w 72"/>
                <a:gd name="T15" fmla="*/ 22 h 76"/>
                <a:gd name="T16" fmla="*/ 10 w 72"/>
                <a:gd name="T17" fmla="*/ 26 h 76"/>
                <a:gd name="T18" fmla="*/ 10 w 72"/>
                <a:gd name="T19" fmla="*/ 30 h 76"/>
                <a:gd name="T20" fmla="*/ 10 w 72"/>
                <a:gd name="T21" fmla="*/ 32 h 76"/>
                <a:gd name="T22" fmla="*/ 8 w 72"/>
                <a:gd name="T23" fmla="*/ 34 h 76"/>
                <a:gd name="T24" fmla="*/ 8 w 72"/>
                <a:gd name="T25" fmla="*/ 38 h 76"/>
                <a:gd name="T26" fmla="*/ 6 w 72"/>
                <a:gd name="T27" fmla="*/ 44 h 76"/>
                <a:gd name="T28" fmla="*/ 4 w 72"/>
                <a:gd name="T29" fmla="*/ 48 h 76"/>
                <a:gd name="T30" fmla="*/ 2 w 72"/>
                <a:gd name="T31" fmla="*/ 52 h 76"/>
                <a:gd name="T32" fmla="*/ 2 w 72"/>
                <a:gd name="T33" fmla="*/ 54 h 76"/>
                <a:gd name="T34" fmla="*/ 0 w 72"/>
                <a:gd name="T35" fmla="*/ 58 h 76"/>
                <a:gd name="T36" fmla="*/ 0 w 72"/>
                <a:gd name="T37" fmla="*/ 62 h 76"/>
                <a:gd name="T38" fmla="*/ 0 w 72"/>
                <a:gd name="T39" fmla="*/ 68 h 76"/>
                <a:gd name="T40" fmla="*/ 2 w 72"/>
                <a:gd name="T41" fmla="*/ 72 h 76"/>
                <a:gd name="T42" fmla="*/ 2 w 72"/>
                <a:gd name="T43" fmla="*/ 76 h 76"/>
                <a:gd name="T44" fmla="*/ 4 w 72"/>
                <a:gd name="T45" fmla="*/ 76 h 76"/>
                <a:gd name="T46" fmla="*/ 8 w 72"/>
                <a:gd name="T47" fmla="*/ 74 h 76"/>
                <a:gd name="T48" fmla="*/ 12 w 72"/>
                <a:gd name="T49" fmla="*/ 74 h 76"/>
                <a:gd name="T50" fmla="*/ 18 w 72"/>
                <a:gd name="T51" fmla="*/ 72 h 76"/>
                <a:gd name="T52" fmla="*/ 24 w 72"/>
                <a:gd name="T53" fmla="*/ 70 h 76"/>
                <a:gd name="T54" fmla="*/ 28 w 72"/>
                <a:gd name="T55" fmla="*/ 68 h 76"/>
                <a:gd name="T56" fmla="*/ 44 w 72"/>
                <a:gd name="T57" fmla="*/ 56 h 76"/>
                <a:gd name="T58" fmla="*/ 44 w 72"/>
                <a:gd name="T59" fmla="*/ 54 h 76"/>
                <a:gd name="T60" fmla="*/ 44 w 72"/>
                <a:gd name="T61" fmla="*/ 54 h 76"/>
                <a:gd name="T62" fmla="*/ 44 w 72"/>
                <a:gd name="T63" fmla="*/ 52 h 76"/>
                <a:gd name="T64" fmla="*/ 46 w 72"/>
                <a:gd name="T65" fmla="*/ 50 h 76"/>
                <a:gd name="T66" fmla="*/ 50 w 72"/>
                <a:gd name="T67" fmla="*/ 50 h 76"/>
                <a:gd name="T68" fmla="*/ 56 w 72"/>
                <a:gd name="T69" fmla="*/ 50 h 76"/>
                <a:gd name="T70" fmla="*/ 72 w 72"/>
                <a:gd name="T71" fmla="*/ 34 h 76"/>
                <a:gd name="T72" fmla="*/ 68 w 72"/>
                <a:gd name="T73" fmla="*/ 10 h 76"/>
                <a:gd name="T74" fmla="*/ 68 w 72"/>
                <a:gd name="T75" fmla="*/ 8 h 76"/>
                <a:gd name="T76" fmla="*/ 68 w 72"/>
                <a:gd name="T77" fmla="*/ 6 h 76"/>
                <a:gd name="T78" fmla="*/ 68 w 72"/>
                <a:gd name="T79" fmla="*/ 4 h 76"/>
                <a:gd name="T80" fmla="*/ 66 w 72"/>
                <a:gd name="T81" fmla="*/ 2 h 76"/>
                <a:gd name="T82" fmla="*/ 64 w 72"/>
                <a:gd name="T83" fmla="*/ 0 h 76"/>
                <a:gd name="T84" fmla="*/ 64 w 72"/>
                <a:gd name="T85" fmla="*/ 0 h 76"/>
                <a:gd name="T86" fmla="*/ 60 w 72"/>
                <a:gd name="T87" fmla="*/ 2 h 76"/>
                <a:gd name="T88" fmla="*/ 54 w 72"/>
                <a:gd name="T89" fmla="*/ 2 h 76"/>
                <a:gd name="T90" fmla="*/ 48 w 72"/>
                <a:gd name="T91" fmla="*/ 2 h 76"/>
                <a:gd name="T92" fmla="*/ 44 w 72"/>
                <a:gd name="T93" fmla="*/ 4 h 76"/>
                <a:gd name="T94" fmla="*/ 42 w 72"/>
                <a:gd name="T95" fmla="*/ 4 h 76"/>
                <a:gd name="T96" fmla="*/ 22 w 72"/>
                <a:gd name="T97" fmla="*/ 4 h 76"/>
                <a:gd name="T98" fmla="*/ 16 w 72"/>
                <a:gd name="T99" fmla="*/ 6 h 7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2"/>
                <a:gd name="T151" fmla="*/ 0 h 76"/>
                <a:gd name="T152" fmla="*/ 72 w 72"/>
                <a:gd name="T153" fmla="*/ 76 h 7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2" h="76">
                  <a:moveTo>
                    <a:pt x="16" y="6"/>
                  </a:moveTo>
                  <a:lnTo>
                    <a:pt x="16" y="6"/>
                  </a:lnTo>
                  <a:lnTo>
                    <a:pt x="14" y="8"/>
                  </a:lnTo>
                  <a:lnTo>
                    <a:pt x="14" y="12"/>
                  </a:lnTo>
                  <a:lnTo>
                    <a:pt x="14" y="16"/>
                  </a:lnTo>
                  <a:lnTo>
                    <a:pt x="14" y="18"/>
                  </a:lnTo>
                  <a:lnTo>
                    <a:pt x="12" y="20"/>
                  </a:lnTo>
                  <a:lnTo>
                    <a:pt x="10" y="22"/>
                  </a:lnTo>
                  <a:lnTo>
                    <a:pt x="10" y="26"/>
                  </a:lnTo>
                  <a:lnTo>
                    <a:pt x="10" y="30"/>
                  </a:lnTo>
                  <a:lnTo>
                    <a:pt x="10" y="32"/>
                  </a:lnTo>
                  <a:lnTo>
                    <a:pt x="8" y="34"/>
                  </a:lnTo>
                  <a:lnTo>
                    <a:pt x="8" y="38"/>
                  </a:lnTo>
                  <a:lnTo>
                    <a:pt x="6" y="44"/>
                  </a:lnTo>
                  <a:lnTo>
                    <a:pt x="4" y="48"/>
                  </a:lnTo>
                  <a:lnTo>
                    <a:pt x="2" y="52"/>
                  </a:lnTo>
                  <a:lnTo>
                    <a:pt x="2" y="54"/>
                  </a:lnTo>
                  <a:lnTo>
                    <a:pt x="0" y="58"/>
                  </a:lnTo>
                  <a:lnTo>
                    <a:pt x="0" y="62"/>
                  </a:lnTo>
                  <a:lnTo>
                    <a:pt x="0" y="68"/>
                  </a:lnTo>
                  <a:lnTo>
                    <a:pt x="2" y="72"/>
                  </a:lnTo>
                  <a:lnTo>
                    <a:pt x="2" y="76"/>
                  </a:lnTo>
                  <a:lnTo>
                    <a:pt x="4" y="76"/>
                  </a:lnTo>
                  <a:lnTo>
                    <a:pt x="8" y="74"/>
                  </a:lnTo>
                  <a:lnTo>
                    <a:pt x="12" y="74"/>
                  </a:lnTo>
                  <a:lnTo>
                    <a:pt x="18" y="72"/>
                  </a:lnTo>
                  <a:lnTo>
                    <a:pt x="24" y="70"/>
                  </a:lnTo>
                  <a:lnTo>
                    <a:pt x="28" y="68"/>
                  </a:lnTo>
                  <a:lnTo>
                    <a:pt x="44" y="56"/>
                  </a:lnTo>
                  <a:lnTo>
                    <a:pt x="44" y="54"/>
                  </a:lnTo>
                  <a:lnTo>
                    <a:pt x="44" y="54"/>
                  </a:lnTo>
                  <a:lnTo>
                    <a:pt x="44" y="52"/>
                  </a:lnTo>
                  <a:lnTo>
                    <a:pt x="46" y="50"/>
                  </a:lnTo>
                  <a:lnTo>
                    <a:pt x="50" y="50"/>
                  </a:lnTo>
                  <a:lnTo>
                    <a:pt x="56" y="50"/>
                  </a:lnTo>
                  <a:lnTo>
                    <a:pt x="72" y="34"/>
                  </a:lnTo>
                  <a:lnTo>
                    <a:pt x="68" y="10"/>
                  </a:lnTo>
                  <a:lnTo>
                    <a:pt x="68" y="8"/>
                  </a:lnTo>
                  <a:lnTo>
                    <a:pt x="68" y="6"/>
                  </a:lnTo>
                  <a:lnTo>
                    <a:pt x="68" y="4"/>
                  </a:lnTo>
                  <a:lnTo>
                    <a:pt x="66" y="2"/>
                  </a:lnTo>
                  <a:lnTo>
                    <a:pt x="64" y="0"/>
                  </a:lnTo>
                  <a:lnTo>
                    <a:pt x="64" y="0"/>
                  </a:lnTo>
                  <a:lnTo>
                    <a:pt x="60" y="2"/>
                  </a:lnTo>
                  <a:lnTo>
                    <a:pt x="54" y="2"/>
                  </a:lnTo>
                  <a:lnTo>
                    <a:pt x="48" y="2"/>
                  </a:lnTo>
                  <a:lnTo>
                    <a:pt x="44" y="4"/>
                  </a:lnTo>
                  <a:lnTo>
                    <a:pt x="42" y="4"/>
                  </a:lnTo>
                  <a:lnTo>
                    <a:pt x="22" y="4"/>
                  </a:lnTo>
                  <a:lnTo>
                    <a:pt x="16" y="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35" name="Freeform 295">
              <a:extLst>
                <a:ext uri="{FF2B5EF4-FFF2-40B4-BE49-F238E27FC236}">
                  <a16:creationId xmlns:a16="http://schemas.microsoft.com/office/drawing/2014/main" id="{A5C79840-E2F8-4491-A000-DC1F6E2D8E79}"/>
                </a:ext>
              </a:extLst>
            </p:cNvPr>
            <p:cNvSpPr>
              <a:spLocks noChangeArrowheads="1"/>
            </p:cNvSpPr>
            <p:nvPr/>
          </p:nvSpPr>
          <p:spPr bwMode="auto">
            <a:xfrm>
              <a:off x="654" y="1514"/>
              <a:ext cx="178" cy="190"/>
            </a:xfrm>
            <a:custGeom>
              <a:avLst/>
              <a:gdLst>
                <a:gd name="T0" fmla="*/ 66 w 178"/>
                <a:gd name="T1" fmla="*/ 0 h 190"/>
                <a:gd name="T2" fmla="*/ 62 w 178"/>
                <a:gd name="T3" fmla="*/ 4 h 190"/>
                <a:gd name="T4" fmla="*/ 56 w 178"/>
                <a:gd name="T5" fmla="*/ 10 h 190"/>
                <a:gd name="T6" fmla="*/ 52 w 178"/>
                <a:gd name="T7" fmla="*/ 12 h 190"/>
                <a:gd name="T8" fmla="*/ 46 w 178"/>
                <a:gd name="T9" fmla="*/ 18 h 190"/>
                <a:gd name="T10" fmla="*/ 40 w 178"/>
                <a:gd name="T11" fmla="*/ 26 h 190"/>
                <a:gd name="T12" fmla="*/ 36 w 178"/>
                <a:gd name="T13" fmla="*/ 30 h 190"/>
                <a:gd name="T14" fmla="*/ 30 w 178"/>
                <a:gd name="T15" fmla="*/ 50 h 190"/>
                <a:gd name="T16" fmla="*/ 24 w 178"/>
                <a:gd name="T17" fmla="*/ 62 h 190"/>
                <a:gd name="T18" fmla="*/ 12 w 178"/>
                <a:gd name="T19" fmla="*/ 76 h 190"/>
                <a:gd name="T20" fmla="*/ 6 w 178"/>
                <a:gd name="T21" fmla="*/ 86 h 190"/>
                <a:gd name="T22" fmla="*/ 4 w 178"/>
                <a:gd name="T23" fmla="*/ 90 h 190"/>
                <a:gd name="T24" fmla="*/ 4 w 178"/>
                <a:gd name="T25" fmla="*/ 104 h 190"/>
                <a:gd name="T26" fmla="*/ 4 w 178"/>
                <a:gd name="T27" fmla="*/ 112 h 190"/>
                <a:gd name="T28" fmla="*/ 0 w 178"/>
                <a:gd name="T29" fmla="*/ 116 h 190"/>
                <a:gd name="T30" fmla="*/ 0 w 178"/>
                <a:gd name="T31" fmla="*/ 122 h 190"/>
                <a:gd name="T32" fmla="*/ 4 w 178"/>
                <a:gd name="T33" fmla="*/ 126 h 190"/>
                <a:gd name="T34" fmla="*/ 8 w 178"/>
                <a:gd name="T35" fmla="*/ 128 h 190"/>
                <a:gd name="T36" fmla="*/ 14 w 178"/>
                <a:gd name="T37" fmla="*/ 134 h 190"/>
                <a:gd name="T38" fmla="*/ 22 w 178"/>
                <a:gd name="T39" fmla="*/ 144 h 190"/>
                <a:gd name="T40" fmla="*/ 28 w 178"/>
                <a:gd name="T41" fmla="*/ 152 h 190"/>
                <a:gd name="T42" fmla="*/ 30 w 178"/>
                <a:gd name="T43" fmla="*/ 154 h 190"/>
                <a:gd name="T44" fmla="*/ 46 w 178"/>
                <a:gd name="T45" fmla="*/ 172 h 190"/>
                <a:gd name="T46" fmla="*/ 82 w 178"/>
                <a:gd name="T47" fmla="*/ 190 h 190"/>
                <a:gd name="T48" fmla="*/ 110 w 178"/>
                <a:gd name="T49" fmla="*/ 178 h 190"/>
                <a:gd name="T50" fmla="*/ 128 w 178"/>
                <a:gd name="T51" fmla="*/ 184 h 190"/>
                <a:gd name="T52" fmla="*/ 146 w 178"/>
                <a:gd name="T53" fmla="*/ 172 h 190"/>
                <a:gd name="T54" fmla="*/ 162 w 178"/>
                <a:gd name="T55" fmla="*/ 128 h 190"/>
                <a:gd name="T56" fmla="*/ 120 w 178"/>
                <a:gd name="T57" fmla="*/ 104 h 190"/>
                <a:gd name="T58" fmla="*/ 120 w 178"/>
                <a:gd name="T59" fmla="*/ 96 h 190"/>
                <a:gd name="T60" fmla="*/ 104 w 178"/>
                <a:gd name="T61" fmla="*/ 80 h 190"/>
                <a:gd name="T62" fmla="*/ 114 w 178"/>
                <a:gd name="T63" fmla="*/ 74 h 190"/>
                <a:gd name="T64" fmla="*/ 118 w 178"/>
                <a:gd name="T65" fmla="*/ 68 h 190"/>
                <a:gd name="T66" fmla="*/ 118 w 178"/>
                <a:gd name="T67" fmla="*/ 66 h 190"/>
                <a:gd name="T68" fmla="*/ 114 w 178"/>
                <a:gd name="T69" fmla="*/ 60 h 190"/>
                <a:gd name="T70" fmla="*/ 104 w 178"/>
                <a:gd name="T71" fmla="*/ 50 h 190"/>
                <a:gd name="T72" fmla="*/ 96 w 178"/>
                <a:gd name="T73" fmla="*/ 42 h 190"/>
                <a:gd name="T74" fmla="*/ 90 w 178"/>
                <a:gd name="T75" fmla="*/ 38 h 190"/>
                <a:gd name="T76" fmla="*/ 82 w 178"/>
                <a:gd name="T77" fmla="*/ 30 h 190"/>
                <a:gd name="T78" fmla="*/ 76 w 178"/>
                <a:gd name="T79" fmla="*/ 20 h 190"/>
                <a:gd name="T80" fmla="*/ 72 w 178"/>
                <a:gd name="T81" fmla="*/ 14 h 190"/>
                <a:gd name="T82" fmla="*/ 70 w 178"/>
                <a:gd name="T83" fmla="*/ 10 h 190"/>
                <a:gd name="T84" fmla="*/ 66 w 178"/>
                <a:gd name="T85" fmla="*/ 0 h 1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78"/>
                <a:gd name="T130" fmla="*/ 0 h 190"/>
                <a:gd name="T131" fmla="*/ 178 w 178"/>
                <a:gd name="T132" fmla="*/ 190 h 1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78" h="190">
                  <a:moveTo>
                    <a:pt x="66" y="0"/>
                  </a:moveTo>
                  <a:lnTo>
                    <a:pt x="66" y="0"/>
                  </a:lnTo>
                  <a:lnTo>
                    <a:pt x="64" y="2"/>
                  </a:lnTo>
                  <a:lnTo>
                    <a:pt x="62" y="4"/>
                  </a:lnTo>
                  <a:lnTo>
                    <a:pt x="58" y="8"/>
                  </a:lnTo>
                  <a:lnTo>
                    <a:pt x="56" y="10"/>
                  </a:lnTo>
                  <a:lnTo>
                    <a:pt x="54" y="10"/>
                  </a:lnTo>
                  <a:lnTo>
                    <a:pt x="52" y="12"/>
                  </a:lnTo>
                  <a:lnTo>
                    <a:pt x="48" y="14"/>
                  </a:lnTo>
                  <a:lnTo>
                    <a:pt x="46" y="18"/>
                  </a:lnTo>
                  <a:lnTo>
                    <a:pt x="42" y="22"/>
                  </a:lnTo>
                  <a:lnTo>
                    <a:pt x="40" y="26"/>
                  </a:lnTo>
                  <a:lnTo>
                    <a:pt x="38" y="28"/>
                  </a:lnTo>
                  <a:lnTo>
                    <a:pt x="36" y="30"/>
                  </a:lnTo>
                  <a:lnTo>
                    <a:pt x="34" y="40"/>
                  </a:lnTo>
                  <a:lnTo>
                    <a:pt x="30" y="50"/>
                  </a:lnTo>
                  <a:lnTo>
                    <a:pt x="26" y="60"/>
                  </a:lnTo>
                  <a:lnTo>
                    <a:pt x="24" y="62"/>
                  </a:lnTo>
                  <a:lnTo>
                    <a:pt x="16" y="68"/>
                  </a:lnTo>
                  <a:lnTo>
                    <a:pt x="12" y="76"/>
                  </a:lnTo>
                  <a:lnTo>
                    <a:pt x="8" y="82"/>
                  </a:lnTo>
                  <a:lnTo>
                    <a:pt x="6" y="86"/>
                  </a:lnTo>
                  <a:lnTo>
                    <a:pt x="4" y="90"/>
                  </a:lnTo>
                  <a:lnTo>
                    <a:pt x="4" y="90"/>
                  </a:lnTo>
                  <a:lnTo>
                    <a:pt x="4" y="98"/>
                  </a:lnTo>
                  <a:lnTo>
                    <a:pt x="4" y="104"/>
                  </a:lnTo>
                  <a:lnTo>
                    <a:pt x="4" y="108"/>
                  </a:lnTo>
                  <a:lnTo>
                    <a:pt x="4" y="112"/>
                  </a:lnTo>
                  <a:lnTo>
                    <a:pt x="4" y="114"/>
                  </a:lnTo>
                  <a:lnTo>
                    <a:pt x="0" y="116"/>
                  </a:lnTo>
                  <a:lnTo>
                    <a:pt x="0" y="120"/>
                  </a:lnTo>
                  <a:lnTo>
                    <a:pt x="0" y="122"/>
                  </a:lnTo>
                  <a:lnTo>
                    <a:pt x="2" y="124"/>
                  </a:lnTo>
                  <a:lnTo>
                    <a:pt x="4" y="126"/>
                  </a:lnTo>
                  <a:lnTo>
                    <a:pt x="6" y="126"/>
                  </a:lnTo>
                  <a:lnTo>
                    <a:pt x="8" y="128"/>
                  </a:lnTo>
                  <a:lnTo>
                    <a:pt x="10" y="130"/>
                  </a:lnTo>
                  <a:lnTo>
                    <a:pt x="14" y="134"/>
                  </a:lnTo>
                  <a:lnTo>
                    <a:pt x="18" y="140"/>
                  </a:lnTo>
                  <a:lnTo>
                    <a:pt x="22" y="144"/>
                  </a:lnTo>
                  <a:lnTo>
                    <a:pt x="24" y="148"/>
                  </a:lnTo>
                  <a:lnTo>
                    <a:pt x="28" y="152"/>
                  </a:lnTo>
                  <a:lnTo>
                    <a:pt x="28" y="154"/>
                  </a:lnTo>
                  <a:lnTo>
                    <a:pt x="30" y="154"/>
                  </a:lnTo>
                  <a:lnTo>
                    <a:pt x="32" y="172"/>
                  </a:lnTo>
                  <a:lnTo>
                    <a:pt x="46" y="172"/>
                  </a:lnTo>
                  <a:lnTo>
                    <a:pt x="64" y="188"/>
                  </a:lnTo>
                  <a:lnTo>
                    <a:pt x="82" y="190"/>
                  </a:lnTo>
                  <a:lnTo>
                    <a:pt x="90" y="182"/>
                  </a:lnTo>
                  <a:lnTo>
                    <a:pt x="110" y="178"/>
                  </a:lnTo>
                  <a:lnTo>
                    <a:pt x="112" y="184"/>
                  </a:lnTo>
                  <a:lnTo>
                    <a:pt x="128" y="184"/>
                  </a:lnTo>
                  <a:lnTo>
                    <a:pt x="130" y="178"/>
                  </a:lnTo>
                  <a:lnTo>
                    <a:pt x="146" y="172"/>
                  </a:lnTo>
                  <a:lnTo>
                    <a:pt x="178" y="130"/>
                  </a:lnTo>
                  <a:lnTo>
                    <a:pt x="162" y="128"/>
                  </a:lnTo>
                  <a:lnTo>
                    <a:pt x="130" y="110"/>
                  </a:lnTo>
                  <a:lnTo>
                    <a:pt x="120" y="104"/>
                  </a:lnTo>
                  <a:lnTo>
                    <a:pt x="122" y="98"/>
                  </a:lnTo>
                  <a:lnTo>
                    <a:pt x="120" y="96"/>
                  </a:lnTo>
                  <a:lnTo>
                    <a:pt x="106" y="92"/>
                  </a:lnTo>
                  <a:lnTo>
                    <a:pt x="104" y="80"/>
                  </a:lnTo>
                  <a:lnTo>
                    <a:pt x="112" y="72"/>
                  </a:lnTo>
                  <a:lnTo>
                    <a:pt x="114" y="74"/>
                  </a:lnTo>
                  <a:lnTo>
                    <a:pt x="118" y="70"/>
                  </a:lnTo>
                  <a:lnTo>
                    <a:pt x="118" y="68"/>
                  </a:lnTo>
                  <a:lnTo>
                    <a:pt x="118" y="68"/>
                  </a:lnTo>
                  <a:lnTo>
                    <a:pt x="118" y="66"/>
                  </a:lnTo>
                  <a:lnTo>
                    <a:pt x="116" y="64"/>
                  </a:lnTo>
                  <a:lnTo>
                    <a:pt x="114" y="60"/>
                  </a:lnTo>
                  <a:lnTo>
                    <a:pt x="110" y="56"/>
                  </a:lnTo>
                  <a:lnTo>
                    <a:pt x="104" y="50"/>
                  </a:lnTo>
                  <a:lnTo>
                    <a:pt x="96" y="44"/>
                  </a:lnTo>
                  <a:lnTo>
                    <a:pt x="96" y="42"/>
                  </a:lnTo>
                  <a:lnTo>
                    <a:pt x="94" y="40"/>
                  </a:lnTo>
                  <a:lnTo>
                    <a:pt x="90" y="38"/>
                  </a:lnTo>
                  <a:lnTo>
                    <a:pt x="86" y="34"/>
                  </a:lnTo>
                  <a:lnTo>
                    <a:pt x="82" y="30"/>
                  </a:lnTo>
                  <a:lnTo>
                    <a:pt x="78" y="26"/>
                  </a:lnTo>
                  <a:lnTo>
                    <a:pt x="76" y="20"/>
                  </a:lnTo>
                  <a:lnTo>
                    <a:pt x="74" y="16"/>
                  </a:lnTo>
                  <a:lnTo>
                    <a:pt x="72" y="14"/>
                  </a:lnTo>
                  <a:lnTo>
                    <a:pt x="72" y="12"/>
                  </a:lnTo>
                  <a:lnTo>
                    <a:pt x="70" y="10"/>
                  </a:lnTo>
                  <a:lnTo>
                    <a:pt x="70" y="6"/>
                  </a:lnTo>
                  <a:lnTo>
                    <a:pt x="66"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36" name="Freeform 296">
              <a:extLst>
                <a:ext uri="{FF2B5EF4-FFF2-40B4-BE49-F238E27FC236}">
                  <a16:creationId xmlns:a16="http://schemas.microsoft.com/office/drawing/2014/main" id="{2CF38184-857F-4E66-93FF-43290BDBB2EF}"/>
                </a:ext>
              </a:extLst>
            </p:cNvPr>
            <p:cNvSpPr>
              <a:spLocks noChangeArrowheads="1"/>
            </p:cNvSpPr>
            <p:nvPr/>
          </p:nvSpPr>
          <p:spPr bwMode="auto">
            <a:xfrm>
              <a:off x="604" y="1762"/>
              <a:ext cx="22" cy="26"/>
            </a:xfrm>
            <a:custGeom>
              <a:avLst/>
              <a:gdLst>
                <a:gd name="T0" fmla="*/ 0 w 22"/>
                <a:gd name="T1" fmla="*/ 6 h 26"/>
                <a:gd name="T2" fmla="*/ 18 w 22"/>
                <a:gd name="T3" fmla="*/ 0 h 26"/>
                <a:gd name="T4" fmla="*/ 20 w 22"/>
                <a:gd name="T5" fmla="*/ 0 h 26"/>
                <a:gd name="T6" fmla="*/ 20 w 22"/>
                <a:gd name="T7" fmla="*/ 2 h 26"/>
                <a:gd name="T8" fmla="*/ 22 w 22"/>
                <a:gd name="T9" fmla="*/ 4 h 26"/>
                <a:gd name="T10" fmla="*/ 22 w 22"/>
                <a:gd name="T11" fmla="*/ 6 h 26"/>
                <a:gd name="T12" fmla="*/ 22 w 22"/>
                <a:gd name="T13" fmla="*/ 6 h 26"/>
                <a:gd name="T14" fmla="*/ 22 w 22"/>
                <a:gd name="T15" fmla="*/ 8 h 26"/>
                <a:gd name="T16" fmla="*/ 22 w 22"/>
                <a:gd name="T17" fmla="*/ 12 h 26"/>
                <a:gd name="T18" fmla="*/ 22 w 22"/>
                <a:gd name="T19" fmla="*/ 16 h 26"/>
                <a:gd name="T20" fmla="*/ 22 w 22"/>
                <a:gd name="T21" fmla="*/ 20 h 26"/>
                <a:gd name="T22" fmla="*/ 18 w 22"/>
                <a:gd name="T23" fmla="*/ 22 h 26"/>
                <a:gd name="T24" fmla="*/ 18 w 22"/>
                <a:gd name="T25" fmla="*/ 22 h 26"/>
                <a:gd name="T26" fmla="*/ 16 w 22"/>
                <a:gd name="T27" fmla="*/ 22 h 26"/>
                <a:gd name="T28" fmla="*/ 12 w 22"/>
                <a:gd name="T29" fmla="*/ 24 h 26"/>
                <a:gd name="T30" fmla="*/ 12 w 22"/>
                <a:gd name="T31" fmla="*/ 26 h 26"/>
                <a:gd name="T32" fmla="*/ 12 w 22"/>
                <a:gd name="T33" fmla="*/ 26 h 26"/>
                <a:gd name="T34" fmla="*/ 10 w 22"/>
                <a:gd name="T35" fmla="*/ 26 h 26"/>
                <a:gd name="T36" fmla="*/ 8 w 22"/>
                <a:gd name="T37" fmla="*/ 26 h 26"/>
                <a:gd name="T38" fmla="*/ 2 w 22"/>
                <a:gd name="T39" fmla="*/ 24 h 26"/>
                <a:gd name="T40" fmla="*/ 2 w 22"/>
                <a:gd name="T41" fmla="*/ 24 h 26"/>
                <a:gd name="T42" fmla="*/ 2 w 22"/>
                <a:gd name="T43" fmla="*/ 22 h 26"/>
                <a:gd name="T44" fmla="*/ 0 w 22"/>
                <a:gd name="T45" fmla="*/ 18 h 26"/>
                <a:gd name="T46" fmla="*/ 0 w 22"/>
                <a:gd name="T47" fmla="*/ 14 h 26"/>
                <a:gd name="T48" fmla="*/ 0 w 22"/>
                <a:gd name="T49" fmla="*/ 10 h 26"/>
                <a:gd name="T50" fmla="*/ 0 w 22"/>
                <a:gd name="T51" fmla="*/ 6 h 2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2"/>
                <a:gd name="T79" fmla="*/ 0 h 26"/>
                <a:gd name="T80" fmla="*/ 22 w 22"/>
                <a:gd name="T81" fmla="*/ 26 h 2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2" h="26">
                  <a:moveTo>
                    <a:pt x="0" y="6"/>
                  </a:moveTo>
                  <a:lnTo>
                    <a:pt x="18" y="0"/>
                  </a:lnTo>
                  <a:lnTo>
                    <a:pt x="20" y="0"/>
                  </a:lnTo>
                  <a:lnTo>
                    <a:pt x="20" y="2"/>
                  </a:lnTo>
                  <a:lnTo>
                    <a:pt x="22" y="4"/>
                  </a:lnTo>
                  <a:lnTo>
                    <a:pt x="22" y="6"/>
                  </a:lnTo>
                  <a:lnTo>
                    <a:pt x="22" y="6"/>
                  </a:lnTo>
                  <a:lnTo>
                    <a:pt x="22" y="8"/>
                  </a:lnTo>
                  <a:lnTo>
                    <a:pt x="22" y="12"/>
                  </a:lnTo>
                  <a:lnTo>
                    <a:pt x="22" y="16"/>
                  </a:lnTo>
                  <a:lnTo>
                    <a:pt x="22" y="20"/>
                  </a:lnTo>
                  <a:lnTo>
                    <a:pt x="18" y="22"/>
                  </a:lnTo>
                  <a:lnTo>
                    <a:pt x="18" y="22"/>
                  </a:lnTo>
                  <a:lnTo>
                    <a:pt x="16" y="22"/>
                  </a:lnTo>
                  <a:lnTo>
                    <a:pt x="12" y="24"/>
                  </a:lnTo>
                  <a:lnTo>
                    <a:pt x="12" y="26"/>
                  </a:lnTo>
                  <a:lnTo>
                    <a:pt x="12" y="26"/>
                  </a:lnTo>
                  <a:lnTo>
                    <a:pt x="10" y="26"/>
                  </a:lnTo>
                  <a:lnTo>
                    <a:pt x="8" y="26"/>
                  </a:lnTo>
                  <a:lnTo>
                    <a:pt x="2" y="24"/>
                  </a:lnTo>
                  <a:lnTo>
                    <a:pt x="2" y="24"/>
                  </a:lnTo>
                  <a:lnTo>
                    <a:pt x="2" y="22"/>
                  </a:lnTo>
                  <a:lnTo>
                    <a:pt x="0" y="18"/>
                  </a:lnTo>
                  <a:lnTo>
                    <a:pt x="0" y="14"/>
                  </a:lnTo>
                  <a:lnTo>
                    <a:pt x="0" y="10"/>
                  </a:lnTo>
                  <a:lnTo>
                    <a:pt x="0" y="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37" name="Freeform 297">
              <a:extLst>
                <a:ext uri="{FF2B5EF4-FFF2-40B4-BE49-F238E27FC236}">
                  <a16:creationId xmlns:a16="http://schemas.microsoft.com/office/drawing/2014/main" id="{429395A9-685A-47ED-9A19-3047AE0AEDE8}"/>
                </a:ext>
              </a:extLst>
            </p:cNvPr>
            <p:cNvSpPr>
              <a:spLocks noChangeArrowheads="1"/>
            </p:cNvSpPr>
            <p:nvPr/>
          </p:nvSpPr>
          <p:spPr bwMode="auto">
            <a:xfrm>
              <a:off x="606" y="1780"/>
              <a:ext cx="24" cy="32"/>
            </a:xfrm>
            <a:custGeom>
              <a:avLst/>
              <a:gdLst>
                <a:gd name="T0" fmla="*/ 18 w 24"/>
                <a:gd name="T1" fmla="*/ 0 h 32"/>
                <a:gd name="T2" fmla="*/ 18 w 24"/>
                <a:gd name="T3" fmla="*/ 2 h 32"/>
                <a:gd name="T4" fmla="*/ 16 w 24"/>
                <a:gd name="T5" fmla="*/ 2 h 32"/>
                <a:gd name="T6" fmla="*/ 12 w 24"/>
                <a:gd name="T7" fmla="*/ 6 h 32"/>
                <a:gd name="T8" fmla="*/ 12 w 24"/>
                <a:gd name="T9" fmla="*/ 6 h 32"/>
                <a:gd name="T10" fmla="*/ 12 w 24"/>
                <a:gd name="T11" fmla="*/ 6 h 32"/>
                <a:gd name="T12" fmla="*/ 10 w 24"/>
                <a:gd name="T13" fmla="*/ 6 h 32"/>
                <a:gd name="T14" fmla="*/ 10 w 24"/>
                <a:gd name="T15" fmla="*/ 8 h 32"/>
                <a:gd name="T16" fmla="*/ 8 w 24"/>
                <a:gd name="T17" fmla="*/ 8 h 32"/>
                <a:gd name="T18" fmla="*/ 6 w 24"/>
                <a:gd name="T19" fmla="*/ 8 h 32"/>
                <a:gd name="T20" fmla="*/ 2 w 24"/>
                <a:gd name="T21" fmla="*/ 6 h 32"/>
                <a:gd name="T22" fmla="*/ 0 w 24"/>
                <a:gd name="T23" fmla="*/ 6 h 32"/>
                <a:gd name="T24" fmla="*/ 8 w 24"/>
                <a:gd name="T25" fmla="*/ 32 h 32"/>
                <a:gd name="T26" fmla="*/ 8 w 24"/>
                <a:gd name="T27" fmla="*/ 32 h 32"/>
                <a:gd name="T28" fmla="*/ 10 w 24"/>
                <a:gd name="T29" fmla="*/ 30 h 32"/>
                <a:gd name="T30" fmla="*/ 14 w 24"/>
                <a:gd name="T31" fmla="*/ 28 h 32"/>
                <a:gd name="T32" fmla="*/ 16 w 24"/>
                <a:gd name="T33" fmla="*/ 24 h 32"/>
                <a:gd name="T34" fmla="*/ 20 w 24"/>
                <a:gd name="T35" fmla="*/ 20 h 32"/>
                <a:gd name="T36" fmla="*/ 22 w 24"/>
                <a:gd name="T37" fmla="*/ 16 h 32"/>
                <a:gd name="T38" fmla="*/ 24 w 24"/>
                <a:gd name="T39" fmla="*/ 12 h 32"/>
                <a:gd name="T40" fmla="*/ 24 w 24"/>
                <a:gd name="T41" fmla="*/ 10 h 32"/>
                <a:gd name="T42" fmla="*/ 22 w 24"/>
                <a:gd name="T43" fmla="*/ 8 h 32"/>
                <a:gd name="T44" fmla="*/ 20 w 24"/>
                <a:gd name="T45" fmla="*/ 6 h 32"/>
                <a:gd name="T46" fmla="*/ 20 w 24"/>
                <a:gd name="T47" fmla="*/ 4 h 32"/>
                <a:gd name="T48" fmla="*/ 18 w 24"/>
                <a:gd name="T49" fmla="*/ 0 h 3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
                <a:gd name="T76" fmla="*/ 0 h 32"/>
                <a:gd name="T77" fmla="*/ 24 w 24"/>
                <a:gd name="T78" fmla="*/ 32 h 3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 h="32">
                  <a:moveTo>
                    <a:pt x="18" y="0"/>
                  </a:moveTo>
                  <a:lnTo>
                    <a:pt x="18" y="2"/>
                  </a:lnTo>
                  <a:lnTo>
                    <a:pt x="16" y="2"/>
                  </a:lnTo>
                  <a:lnTo>
                    <a:pt x="12" y="6"/>
                  </a:lnTo>
                  <a:lnTo>
                    <a:pt x="12" y="6"/>
                  </a:lnTo>
                  <a:lnTo>
                    <a:pt x="12" y="6"/>
                  </a:lnTo>
                  <a:lnTo>
                    <a:pt x="10" y="6"/>
                  </a:lnTo>
                  <a:lnTo>
                    <a:pt x="10" y="8"/>
                  </a:lnTo>
                  <a:lnTo>
                    <a:pt x="8" y="8"/>
                  </a:lnTo>
                  <a:lnTo>
                    <a:pt x="6" y="8"/>
                  </a:lnTo>
                  <a:lnTo>
                    <a:pt x="2" y="6"/>
                  </a:lnTo>
                  <a:lnTo>
                    <a:pt x="0" y="6"/>
                  </a:lnTo>
                  <a:lnTo>
                    <a:pt x="8" y="32"/>
                  </a:lnTo>
                  <a:lnTo>
                    <a:pt x="8" y="32"/>
                  </a:lnTo>
                  <a:lnTo>
                    <a:pt x="10" y="30"/>
                  </a:lnTo>
                  <a:lnTo>
                    <a:pt x="14" y="28"/>
                  </a:lnTo>
                  <a:lnTo>
                    <a:pt x="16" y="24"/>
                  </a:lnTo>
                  <a:lnTo>
                    <a:pt x="20" y="20"/>
                  </a:lnTo>
                  <a:lnTo>
                    <a:pt x="22" y="16"/>
                  </a:lnTo>
                  <a:lnTo>
                    <a:pt x="24" y="12"/>
                  </a:lnTo>
                  <a:lnTo>
                    <a:pt x="24" y="10"/>
                  </a:lnTo>
                  <a:lnTo>
                    <a:pt x="22" y="8"/>
                  </a:lnTo>
                  <a:lnTo>
                    <a:pt x="20" y="6"/>
                  </a:lnTo>
                  <a:lnTo>
                    <a:pt x="20" y="4"/>
                  </a:lnTo>
                  <a:lnTo>
                    <a:pt x="18"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38" name="Freeform 298">
              <a:extLst>
                <a:ext uri="{FF2B5EF4-FFF2-40B4-BE49-F238E27FC236}">
                  <a16:creationId xmlns:a16="http://schemas.microsoft.com/office/drawing/2014/main" id="{46363420-78F0-40C1-8F2D-66AF3B925C41}"/>
                </a:ext>
              </a:extLst>
            </p:cNvPr>
            <p:cNvSpPr>
              <a:spLocks noChangeArrowheads="1"/>
            </p:cNvSpPr>
            <p:nvPr/>
          </p:nvSpPr>
          <p:spPr bwMode="auto">
            <a:xfrm>
              <a:off x="614" y="1760"/>
              <a:ext cx="126" cy="142"/>
            </a:xfrm>
            <a:custGeom>
              <a:avLst/>
              <a:gdLst>
                <a:gd name="T0" fmla="*/ 40 w 126"/>
                <a:gd name="T1" fmla="*/ 4 h 142"/>
                <a:gd name="T2" fmla="*/ 40 w 126"/>
                <a:gd name="T3" fmla="*/ 6 h 142"/>
                <a:gd name="T4" fmla="*/ 38 w 126"/>
                <a:gd name="T5" fmla="*/ 12 h 142"/>
                <a:gd name="T6" fmla="*/ 32 w 126"/>
                <a:gd name="T7" fmla="*/ 18 h 142"/>
                <a:gd name="T8" fmla="*/ 28 w 126"/>
                <a:gd name="T9" fmla="*/ 18 h 142"/>
                <a:gd name="T10" fmla="*/ 22 w 126"/>
                <a:gd name="T11" fmla="*/ 12 h 142"/>
                <a:gd name="T12" fmla="*/ 18 w 126"/>
                <a:gd name="T13" fmla="*/ 6 h 142"/>
                <a:gd name="T14" fmla="*/ 10 w 126"/>
                <a:gd name="T15" fmla="*/ 2 h 142"/>
                <a:gd name="T16" fmla="*/ 10 w 126"/>
                <a:gd name="T17" fmla="*/ 6 h 142"/>
                <a:gd name="T18" fmla="*/ 12 w 126"/>
                <a:gd name="T19" fmla="*/ 14 h 142"/>
                <a:gd name="T20" fmla="*/ 14 w 126"/>
                <a:gd name="T21" fmla="*/ 16 h 142"/>
                <a:gd name="T22" fmla="*/ 12 w 126"/>
                <a:gd name="T23" fmla="*/ 22 h 142"/>
                <a:gd name="T24" fmla="*/ 12 w 126"/>
                <a:gd name="T25" fmla="*/ 26 h 142"/>
                <a:gd name="T26" fmla="*/ 16 w 126"/>
                <a:gd name="T27" fmla="*/ 32 h 142"/>
                <a:gd name="T28" fmla="*/ 16 w 126"/>
                <a:gd name="T29" fmla="*/ 34 h 142"/>
                <a:gd name="T30" fmla="*/ 14 w 126"/>
                <a:gd name="T31" fmla="*/ 38 h 142"/>
                <a:gd name="T32" fmla="*/ 6 w 126"/>
                <a:gd name="T33" fmla="*/ 48 h 142"/>
                <a:gd name="T34" fmla="*/ 10 w 126"/>
                <a:gd name="T35" fmla="*/ 104 h 142"/>
                <a:gd name="T36" fmla="*/ 14 w 126"/>
                <a:gd name="T37" fmla="*/ 104 h 142"/>
                <a:gd name="T38" fmla="*/ 22 w 126"/>
                <a:gd name="T39" fmla="*/ 106 h 142"/>
                <a:gd name="T40" fmla="*/ 30 w 126"/>
                <a:gd name="T41" fmla="*/ 108 h 142"/>
                <a:gd name="T42" fmla="*/ 34 w 126"/>
                <a:gd name="T43" fmla="*/ 108 h 142"/>
                <a:gd name="T44" fmla="*/ 40 w 126"/>
                <a:gd name="T45" fmla="*/ 108 h 142"/>
                <a:gd name="T46" fmla="*/ 48 w 126"/>
                <a:gd name="T47" fmla="*/ 108 h 142"/>
                <a:gd name="T48" fmla="*/ 56 w 126"/>
                <a:gd name="T49" fmla="*/ 116 h 142"/>
                <a:gd name="T50" fmla="*/ 60 w 126"/>
                <a:gd name="T51" fmla="*/ 126 h 142"/>
                <a:gd name="T52" fmla="*/ 62 w 126"/>
                <a:gd name="T53" fmla="*/ 132 h 142"/>
                <a:gd name="T54" fmla="*/ 68 w 126"/>
                <a:gd name="T55" fmla="*/ 142 h 142"/>
                <a:gd name="T56" fmla="*/ 84 w 126"/>
                <a:gd name="T57" fmla="*/ 140 h 142"/>
                <a:gd name="T58" fmla="*/ 106 w 126"/>
                <a:gd name="T59" fmla="*/ 142 h 142"/>
                <a:gd name="T60" fmla="*/ 110 w 126"/>
                <a:gd name="T61" fmla="*/ 108 h 142"/>
                <a:gd name="T62" fmla="*/ 106 w 126"/>
                <a:gd name="T63" fmla="*/ 90 h 142"/>
                <a:gd name="T64" fmla="*/ 102 w 126"/>
                <a:gd name="T65" fmla="*/ 84 h 142"/>
                <a:gd name="T66" fmla="*/ 100 w 126"/>
                <a:gd name="T67" fmla="*/ 76 h 142"/>
                <a:gd name="T68" fmla="*/ 110 w 126"/>
                <a:gd name="T69" fmla="*/ 50 h 142"/>
                <a:gd name="T70" fmla="*/ 96 w 126"/>
                <a:gd name="T71" fmla="*/ 42 h 142"/>
                <a:gd name="T72" fmla="*/ 94 w 126"/>
                <a:gd name="T73" fmla="*/ 38 h 142"/>
                <a:gd name="T74" fmla="*/ 48 w 126"/>
                <a:gd name="T75" fmla="*/ 4 h 1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6"/>
                <a:gd name="T115" fmla="*/ 0 h 142"/>
                <a:gd name="T116" fmla="*/ 126 w 126"/>
                <a:gd name="T117" fmla="*/ 142 h 14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6" h="142">
                  <a:moveTo>
                    <a:pt x="48" y="4"/>
                  </a:moveTo>
                  <a:lnTo>
                    <a:pt x="40" y="4"/>
                  </a:lnTo>
                  <a:lnTo>
                    <a:pt x="40" y="4"/>
                  </a:lnTo>
                  <a:lnTo>
                    <a:pt x="40" y="6"/>
                  </a:lnTo>
                  <a:lnTo>
                    <a:pt x="38" y="10"/>
                  </a:lnTo>
                  <a:lnTo>
                    <a:pt x="38" y="12"/>
                  </a:lnTo>
                  <a:lnTo>
                    <a:pt x="36" y="16"/>
                  </a:lnTo>
                  <a:lnTo>
                    <a:pt x="32" y="18"/>
                  </a:lnTo>
                  <a:lnTo>
                    <a:pt x="28" y="18"/>
                  </a:lnTo>
                  <a:lnTo>
                    <a:pt x="28" y="18"/>
                  </a:lnTo>
                  <a:lnTo>
                    <a:pt x="24" y="16"/>
                  </a:lnTo>
                  <a:lnTo>
                    <a:pt x="22" y="12"/>
                  </a:lnTo>
                  <a:lnTo>
                    <a:pt x="20" y="10"/>
                  </a:lnTo>
                  <a:lnTo>
                    <a:pt x="18" y="6"/>
                  </a:lnTo>
                  <a:lnTo>
                    <a:pt x="18" y="0"/>
                  </a:lnTo>
                  <a:lnTo>
                    <a:pt x="10" y="2"/>
                  </a:lnTo>
                  <a:lnTo>
                    <a:pt x="10" y="4"/>
                  </a:lnTo>
                  <a:lnTo>
                    <a:pt x="10" y="6"/>
                  </a:lnTo>
                  <a:lnTo>
                    <a:pt x="12" y="10"/>
                  </a:lnTo>
                  <a:lnTo>
                    <a:pt x="12" y="14"/>
                  </a:lnTo>
                  <a:lnTo>
                    <a:pt x="12" y="14"/>
                  </a:lnTo>
                  <a:lnTo>
                    <a:pt x="14" y="16"/>
                  </a:lnTo>
                  <a:lnTo>
                    <a:pt x="12" y="18"/>
                  </a:lnTo>
                  <a:lnTo>
                    <a:pt x="12" y="22"/>
                  </a:lnTo>
                  <a:lnTo>
                    <a:pt x="12" y="22"/>
                  </a:lnTo>
                  <a:lnTo>
                    <a:pt x="12" y="26"/>
                  </a:lnTo>
                  <a:lnTo>
                    <a:pt x="14" y="28"/>
                  </a:lnTo>
                  <a:lnTo>
                    <a:pt x="16" y="32"/>
                  </a:lnTo>
                  <a:lnTo>
                    <a:pt x="16" y="32"/>
                  </a:lnTo>
                  <a:lnTo>
                    <a:pt x="16" y="34"/>
                  </a:lnTo>
                  <a:lnTo>
                    <a:pt x="16" y="36"/>
                  </a:lnTo>
                  <a:lnTo>
                    <a:pt x="14" y="38"/>
                  </a:lnTo>
                  <a:lnTo>
                    <a:pt x="10" y="42"/>
                  </a:lnTo>
                  <a:lnTo>
                    <a:pt x="6" y="48"/>
                  </a:lnTo>
                  <a:lnTo>
                    <a:pt x="0" y="54"/>
                  </a:lnTo>
                  <a:lnTo>
                    <a:pt x="10" y="104"/>
                  </a:lnTo>
                  <a:lnTo>
                    <a:pt x="10" y="104"/>
                  </a:lnTo>
                  <a:lnTo>
                    <a:pt x="14" y="104"/>
                  </a:lnTo>
                  <a:lnTo>
                    <a:pt x="16" y="106"/>
                  </a:lnTo>
                  <a:lnTo>
                    <a:pt x="22" y="106"/>
                  </a:lnTo>
                  <a:lnTo>
                    <a:pt x="26" y="108"/>
                  </a:lnTo>
                  <a:lnTo>
                    <a:pt x="30" y="108"/>
                  </a:lnTo>
                  <a:lnTo>
                    <a:pt x="34" y="108"/>
                  </a:lnTo>
                  <a:lnTo>
                    <a:pt x="34" y="108"/>
                  </a:lnTo>
                  <a:lnTo>
                    <a:pt x="36" y="108"/>
                  </a:lnTo>
                  <a:lnTo>
                    <a:pt x="40" y="108"/>
                  </a:lnTo>
                  <a:lnTo>
                    <a:pt x="42" y="108"/>
                  </a:lnTo>
                  <a:lnTo>
                    <a:pt x="48" y="108"/>
                  </a:lnTo>
                  <a:lnTo>
                    <a:pt x="52" y="112"/>
                  </a:lnTo>
                  <a:lnTo>
                    <a:pt x="56" y="116"/>
                  </a:lnTo>
                  <a:lnTo>
                    <a:pt x="60" y="124"/>
                  </a:lnTo>
                  <a:lnTo>
                    <a:pt x="60" y="126"/>
                  </a:lnTo>
                  <a:lnTo>
                    <a:pt x="62" y="128"/>
                  </a:lnTo>
                  <a:lnTo>
                    <a:pt x="62" y="132"/>
                  </a:lnTo>
                  <a:lnTo>
                    <a:pt x="64" y="138"/>
                  </a:lnTo>
                  <a:lnTo>
                    <a:pt x="68" y="142"/>
                  </a:lnTo>
                  <a:lnTo>
                    <a:pt x="80" y="142"/>
                  </a:lnTo>
                  <a:lnTo>
                    <a:pt x="84" y="140"/>
                  </a:lnTo>
                  <a:lnTo>
                    <a:pt x="86" y="142"/>
                  </a:lnTo>
                  <a:lnTo>
                    <a:pt x="106" y="142"/>
                  </a:lnTo>
                  <a:lnTo>
                    <a:pt x="126" y="134"/>
                  </a:lnTo>
                  <a:lnTo>
                    <a:pt x="110" y="108"/>
                  </a:lnTo>
                  <a:lnTo>
                    <a:pt x="108" y="90"/>
                  </a:lnTo>
                  <a:lnTo>
                    <a:pt x="106" y="90"/>
                  </a:lnTo>
                  <a:lnTo>
                    <a:pt x="104" y="88"/>
                  </a:lnTo>
                  <a:lnTo>
                    <a:pt x="102" y="84"/>
                  </a:lnTo>
                  <a:lnTo>
                    <a:pt x="102" y="80"/>
                  </a:lnTo>
                  <a:lnTo>
                    <a:pt x="100" y="76"/>
                  </a:lnTo>
                  <a:lnTo>
                    <a:pt x="102" y="70"/>
                  </a:lnTo>
                  <a:lnTo>
                    <a:pt x="110" y="50"/>
                  </a:lnTo>
                  <a:lnTo>
                    <a:pt x="98" y="44"/>
                  </a:lnTo>
                  <a:lnTo>
                    <a:pt x="96" y="42"/>
                  </a:lnTo>
                  <a:lnTo>
                    <a:pt x="94" y="40"/>
                  </a:lnTo>
                  <a:lnTo>
                    <a:pt x="94" y="38"/>
                  </a:lnTo>
                  <a:lnTo>
                    <a:pt x="94" y="36"/>
                  </a:lnTo>
                  <a:lnTo>
                    <a:pt x="48" y="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39" name="Freeform 299">
              <a:extLst>
                <a:ext uri="{FF2B5EF4-FFF2-40B4-BE49-F238E27FC236}">
                  <a16:creationId xmlns:a16="http://schemas.microsoft.com/office/drawing/2014/main" id="{951115D0-75FE-4FB7-8F74-D3526CBD09D1}"/>
                </a:ext>
              </a:extLst>
            </p:cNvPr>
            <p:cNvSpPr>
              <a:spLocks noChangeArrowheads="1"/>
            </p:cNvSpPr>
            <p:nvPr/>
          </p:nvSpPr>
          <p:spPr bwMode="auto">
            <a:xfrm>
              <a:off x="630" y="1894"/>
              <a:ext cx="112" cy="212"/>
            </a:xfrm>
            <a:custGeom>
              <a:avLst/>
              <a:gdLst>
                <a:gd name="T0" fmla="*/ 8 w 112"/>
                <a:gd name="T1" fmla="*/ 148 h 212"/>
                <a:gd name="T2" fmla="*/ 28 w 112"/>
                <a:gd name="T3" fmla="*/ 128 h 212"/>
                <a:gd name="T4" fmla="*/ 28 w 112"/>
                <a:gd name="T5" fmla="*/ 96 h 212"/>
                <a:gd name="T6" fmla="*/ 18 w 112"/>
                <a:gd name="T7" fmla="*/ 76 h 212"/>
                <a:gd name="T8" fmla="*/ 8 w 112"/>
                <a:gd name="T9" fmla="*/ 66 h 212"/>
                <a:gd name="T10" fmla="*/ 44 w 112"/>
                <a:gd name="T11" fmla="*/ 34 h 212"/>
                <a:gd name="T12" fmla="*/ 46 w 112"/>
                <a:gd name="T13" fmla="*/ 20 h 212"/>
                <a:gd name="T14" fmla="*/ 54 w 112"/>
                <a:gd name="T15" fmla="*/ 28 h 212"/>
                <a:gd name="T16" fmla="*/ 58 w 112"/>
                <a:gd name="T17" fmla="*/ 36 h 212"/>
                <a:gd name="T18" fmla="*/ 62 w 112"/>
                <a:gd name="T19" fmla="*/ 40 h 212"/>
                <a:gd name="T20" fmla="*/ 64 w 112"/>
                <a:gd name="T21" fmla="*/ 40 h 212"/>
                <a:gd name="T22" fmla="*/ 62 w 112"/>
                <a:gd name="T23" fmla="*/ 26 h 212"/>
                <a:gd name="T24" fmla="*/ 58 w 112"/>
                <a:gd name="T25" fmla="*/ 24 h 212"/>
                <a:gd name="T26" fmla="*/ 56 w 112"/>
                <a:gd name="T27" fmla="*/ 20 h 212"/>
                <a:gd name="T28" fmla="*/ 64 w 112"/>
                <a:gd name="T29" fmla="*/ 8 h 212"/>
                <a:gd name="T30" fmla="*/ 70 w 112"/>
                <a:gd name="T31" fmla="*/ 8 h 212"/>
                <a:gd name="T32" fmla="*/ 110 w 112"/>
                <a:gd name="T33" fmla="*/ 0 h 212"/>
                <a:gd name="T34" fmla="*/ 110 w 112"/>
                <a:gd name="T35" fmla="*/ 10 h 212"/>
                <a:gd name="T36" fmla="*/ 110 w 112"/>
                <a:gd name="T37" fmla="*/ 24 h 212"/>
                <a:gd name="T38" fmla="*/ 110 w 112"/>
                <a:gd name="T39" fmla="*/ 36 h 212"/>
                <a:gd name="T40" fmla="*/ 112 w 112"/>
                <a:gd name="T41" fmla="*/ 42 h 212"/>
                <a:gd name="T42" fmla="*/ 108 w 112"/>
                <a:gd name="T43" fmla="*/ 70 h 212"/>
                <a:gd name="T44" fmla="*/ 96 w 112"/>
                <a:gd name="T45" fmla="*/ 80 h 212"/>
                <a:gd name="T46" fmla="*/ 88 w 112"/>
                <a:gd name="T47" fmla="*/ 82 h 212"/>
                <a:gd name="T48" fmla="*/ 78 w 112"/>
                <a:gd name="T49" fmla="*/ 88 h 212"/>
                <a:gd name="T50" fmla="*/ 72 w 112"/>
                <a:gd name="T51" fmla="*/ 94 h 212"/>
                <a:gd name="T52" fmla="*/ 68 w 112"/>
                <a:gd name="T53" fmla="*/ 100 h 212"/>
                <a:gd name="T54" fmla="*/ 60 w 112"/>
                <a:gd name="T55" fmla="*/ 108 h 212"/>
                <a:gd name="T56" fmla="*/ 56 w 112"/>
                <a:gd name="T57" fmla="*/ 110 h 212"/>
                <a:gd name="T58" fmla="*/ 48 w 112"/>
                <a:gd name="T59" fmla="*/ 118 h 212"/>
                <a:gd name="T60" fmla="*/ 44 w 112"/>
                <a:gd name="T61" fmla="*/ 126 h 212"/>
                <a:gd name="T62" fmla="*/ 44 w 112"/>
                <a:gd name="T63" fmla="*/ 142 h 212"/>
                <a:gd name="T64" fmla="*/ 46 w 112"/>
                <a:gd name="T65" fmla="*/ 168 h 212"/>
                <a:gd name="T66" fmla="*/ 46 w 112"/>
                <a:gd name="T67" fmla="*/ 176 h 212"/>
                <a:gd name="T68" fmla="*/ 46 w 112"/>
                <a:gd name="T69" fmla="*/ 184 h 212"/>
                <a:gd name="T70" fmla="*/ 42 w 112"/>
                <a:gd name="T71" fmla="*/ 188 h 212"/>
                <a:gd name="T72" fmla="*/ 34 w 112"/>
                <a:gd name="T73" fmla="*/ 192 h 212"/>
                <a:gd name="T74" fmla="*/ 30 w 112"/>
                <a:gd name="T75" fmla="*/ 194 h 212"/>
                <a:gd name="T76" fmla="*/ 22 w 112"/>
                <a:gd name="T77" fmla="*/ 198 h 212"/>
                <a:gd name="T78" fmla="*/ 20 w 112"/>
                <a:gd name="T79" fmla="*/ 202 h 212"/>
                <a:gd name="T80" fmla="*/ 20 w 112"/>
                <a:gd name="T81" fmla="*/ 206 h 212"/>
                <a:gd name="T82" fmla="*/ 22 w 112"/>
                <a:gd name="T83" fmla="*/ 208 h 212"/>
                <a:gd name="T84" fmla="*/ 20 w 112"/>
                <a:gd name="T85" fmla="*/ 212 h 212"/>
                <a:gd name="T86" fmla="*/ 18 w 112"/>
                <a:gd name="T87" fmla="*/ 212 h 212"/>
                <a:gd name="T88" fmla="*/ 12 w 112"/>
                <a:gd name="T89" fmla="*/ 204 h 212"/>
                <a:gd name="T90" fmla="*/ 10 w 112"/>
                <a:gd name="T91" fmla="*/ 194 h 212"/>
                <a:gd name="T92" fmla="*/ 8 w 112"/>
                <a:gd name="T93" fmla="*/ 192 h 212"/>
                <a:gd name="T94" fmla="*/ 6 w 112"/>
                <a:gd name="T95" fmla="*/ 192 h 212"/>
                <a:gd name="T96" fmla="*/ 6 w 112"/>
                <a:gd name="T97" fmla="*/ 174 h 212"/>
                <a:gd name="T98" fmla="*/ 2 w 112"/>
                <a:gd name="T99" fmla="*/ 164 h 212"/>
                <a:gd name="T100" fmla="*/ 0 w 112"/>
                <a:gd name="T101" fmla="*/ 160 h 21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2"/>
                <a:gd name="T154" fmla="*/ 0 h 212"/>
                <a:gd name="T155" fmla="*/ 112 w 112"/>
                <a:gd name="T156" fmla="*/ 212 h 21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2" h="212">
                  <a:moveTo>
                    <a:pt x="2" y="156"/>
                  </a:moveTo>
                  <a:lnTo>
                    <a:pt x="8" y="148"/>
                  </a:lnTo>
                  <a:lnTo>
                    <a:pt x="20" y="140"/>
                  </a:lnTo>
                  <a:lnTo>
                    <a:pt x="28" y="128"/>
                  </a:lnTo>
                  <a:lnTo>
                    <a:pt x="30" y="112"/>
                  </a:lnTo>
                  <a:lnTo>
                    <a:pt x="28" y="96"/>
                  </a:lnTo>
                  <a:lnTo>
                    <a:pt x="30" y="82"/>
                  </a:lnTo>
                  <a:lnTo>
                    <a:pt x="18" y="76"/>
                  </a:lnTo>
                  <a:lnTo>
                    <a:pt x="8" y="72"/>
                  </a:lnTo>
                  <a:lnTo>
                    <a:pt x="8" y="66"/>
                  </a:lnTo>
                  <a:lnTo>
                    <a:pt x="44" y="58"/>
                  </a:lnTo>
                  <a:lnTo>
                    <a:pt x="44" y="34"/>
                  </a:lnTo>
                  <a:lnTo>
                    <a:pt x="42" y="26"/>
                  </a:lnTo>
                  <a:lnTo>
                    <a:pt x="46" y="20"/>
                  </a:lnTo>
                  <a:lnTo>
                    <a:pt x="50" y="28"/>
                  </a:lnTo>
                  <a:lnTo>
                    <a:pt x="54" y="28"/>
                  </a:lnTo>
                  <a:lnTo>
                    <a:pt x="56" y="34"/>
                  </a:lnTo>
                  <a:lnTo>
                    <a:pt x="58" y="36"/>
                  </a:lnTo>
                  <a:lnTo>
                    <a:pt x="60" y="38"/>
                  </a:lnTo>
                  <a:lnTo>
                    <a:pt x="62" y="40"/>
                  </a:lnTo>
                  <a:lnTo>
                    <a:pt x="64" y="40"/>
                  </a:lnTo>
                  <a:lnTo>
                    <a:pt x="64" y="40"/>
                  </a:lnTo>
                  <a:lnTo>
                    <a:pt x="64" y="32"/>
                  </a:lnTo>
                  <a:lnTo>
                    <a:pt x="62" y="26"/>
                  </a:lnTo>
                  <a:lnTo>
                    <a:pt x="60" y="26"/>
                  </a:lnTo>
                  <a:lnTo>
                    <a:pt x="58" y="24"/>
                  </a:lnTo>
                  <a:lnTo>
                    <a:pt x="56" y="22"/>
                  </a:lnTo>
                  <a:lnTo>
                    <a:pt x="56" y="20"/>
                  </a:lnTo>
                  <a:lnTo>
                    <a:pt x="52" y="8"/>
                  </a:lnTo>
                  <a:lnTo>
                    <a:pt x="64" y="8"/>
                  </a:lnTo>
                  <a:lnTo>
                    <a:pt x="68" y="6"/>
                  </a:lnTo>
                  <a:lnTo>
                    <a:pt x="70" y="8"/>
                  </a:lnTo>
                  <a:lnTo>
                    <a:pt x="92" y="8"/>
                  </a:lnTo>
                  <a:lnTo>
                    <a:pt x="110" y="0"/>
                  </a:lnTo>
                  <a:lnTo>
                    <a:pt x="110" y="4"/>
                  </a:lnTo>
                  <a:lnTo>
                    <a:pt x="110" y="10"/>
                  </a:lnTo>
                  <a:lnTo>
                    <a:pt x="110" y="18"/>
                  </a:lnTo>
                  <a:lnTo>
                    <a:pt x="110" y="24"/>
                  </a:lnTo>
                  <a:lnTo>
                    <a:pt x="110" y="32"/>
                  </a:lnTo>
                  <a:lnTo>
                    <a:pt x="110" y="36"/>
                  </a:lnTo>
                  <a:lnTo>
                    <a:pt x="112" y="40"/>
                  </a:lnTo>
                  <a:lnTo>
                    <a:pt x="112" y="42"/>
                  </a:lnTo>
                  <a:lnTo>
                    <a:pt x="112" y="58"/>
                  </a:lnTo>
                  <a:lnTo>
                    <a:pt x="108" y="70"/>
                  </a:lnTo>
                  <a:lnTo>
                    <a:pt x="102" y="76"/>
                  </a:lnTo>
                  <a:lnTo>
                    <a:pt x="96" y="80"/>
                  </a:lnTo>
                  <a:lnTo>
                    <a:pt x="90" y="82"/>
                  </a:lnTo>
                  <a:lnTo>
                    <a:pt x="88" y="82"/>
                  </a:lnTo>
                  <a:lnTo>
                    <a:pt x="82" y="86"/>
                  </a:lnTo>
                  <a:lnTo>
                    <a:pt x="78" y="88"/>
                  </a:lnTo>
                  <a:lnTo>
                    <a:pt x="74" y="92"/>
                  </a:lnTo>
                  <a:lnTo>
                    <a:pt x="72" y="94"/>
                  </a:lnTo>
                  <a:lnTo>
                    <a:pt x="72" y="94"/>
                  </a:lnTo>
                  <a:lnTo>
                    <a:pt x="68" y="100"/>
                  </a:lnTo>
                  <a:lnTo>
                    <a:pt x="62" y="106"/>
                  </a:lnTo>
                  <a:lnTo>
                    <a:pt x="60" y="108"/>
                  </a:lnTo>
                  <a:lnTo>
                    <a:pt x="56" y="110"/>
                  </a:lnTo>
                  <a:lnTo>
                    <a:pt x="56" y="110"/>
                  </a:lnTo>
                  <a:lnTo>
                    <a:pt x="50" y="114"/>
                  </a:lnTo>
                  <a:lnTo>
                    <a:pt x="48" y="118"/>
                  </a:lnTo>
                  <a:lnTo>
                    <a:pt x="46" y="122"/>
                  </a:lnTo>
                  <a:lnTo>
                    <a:pt x="44" y="126"/>
                  </a:lnTo>
                  <a:lnTo>
                    <a:pt x="44" y="126"/>
                  </a:lnTo>
                  <a:lnTo>
                    <a:pt x="44" y="142"/>
                  </a:lnTo>
                  <a:lnTo>
                    <a:pt x="44" y="158"/>
                  </a:lnTo>
                  <a:lnTo>
                    <a:pt x="46" y="168"/>
                  </a:lnTo>
                  <a:lnTo>
                    <a:pt x="46" y="172"/>
                  </a:lnTo>
                  <a:lnTo>
                    <a:pt x="46" y="176"/>
                  </a:lnTo>
                  <a:lnTo>
                    <a:pt x="46" y="180"/>
                  </a:lnTo>
                  <a:lnTo>
                    <a:pt x="46" y="184"/>
                  </a:lnTo>
                  <a:lnTo>
                    <a:pt x="46" y="184"/>
                  </a:lnTo>
                  <a:lnTo>
                    <a:pt x="42" y="188"/>
                  </a:lnTo>
                  <a:lnTo>
                    <a:pt x="38" y="190"/>
                  </a:lnTo>
                  <a:lnTo>
                    <a:pt x="34" y="192"/>
                  </a:lnTo>
                  <a:lnTo>
                    <a:pt x="30" y="194"/>
                  </a:lnTo>
                  <a:lnTo>
                    <a:pt x="30" y="194"/>
                  </a:lnTo>
                  <a:lnTo>
                    <a:pt x="24" y="196"/>
                  </a:lnTo>
                  <a:lnTo>
                    <a:pt x="22" y="198"/>
                  </a:lnTo>
                  <a:lnTo>
                    <a:pt x="20" y="200"/>
                  </a:lnTo>
                  <a:lnTo>
                    <a:pt x="20" y="202"/>
                  </a:lnTo>
                  <a:lnTo>
                    <a:pt x="20" y="202"/>
                  </a:lnTo>
                  <a:lnTo>
                    <a:pt x="20" y="206"/>
                  </a:lnTo>
                  <a:lnTo>
                    <a:pt x="22" y="208"/>
                  </a:lnTo>
                  <a:lnTo>
                    <a:pt x="22" y="208"/>
                  </a:lnTo>
                  <a:lnTo>
                    <a:pt x="22" y="210"/>
                  </a:lnTo>
                  <a:lnTo>
                    <a:pt x="20" y="212"/>
                  </a:lnTo>
                  <a:lnTo>
                    <a:pt x="20" y="212"/>
                  </a:lnTo>
                  <a:lnTo>
                    <a:pt x="18" y="212"/>
                  </a:lnTo>
                  <a:lnTo>
                    <a:pt x="14" y="212"/>
                  </a:lnTo>
                  <a:lnTo>
                    <a:pt x="12" y="204"/>
                  </a:lnTo>
                  <a:lnTo>
                    <a:pt x="10" y="198"/>
                  </a:lnTo>
                  <a:lnTo>
                    <a:pt x="10" y="194"/>
                  </a:lnTo>
                  <a:lnTo>
                    <a:pt x="8" y="192"/>
                  </a:lnTo>
                  <a:lnTo>
                    <a:pt x="8" y="192"/>
                  </a:lnTo>
                  <a:lnTo>
                    <a:pt x="6" y="192"/>
                  </a:lnTo>
                  <a:lnTo>
                    <a:pt x="6" y="192"/>
                  </a:lnTo>
                  <a:lnTo>
                    <a:pt x="8" y="182"/>
                  </a:lnTo>
                  <a:lnTo>
                    <a:pt x="6" y="174"/>
                  </a:lnTo>
                  <a:lnTo>
                    <a:pt x="4" y="168"/>
                  </a:lnTo>
                  <a:lnTo>
                    <a:pt x="2" y="164"/>
                  </a:lnTo>
                  <a:lnTo>
                    <a:pt x="0" y="162"/>
                  </a:lnTo>
                  <a:lnTo>
                    <a:pt x="0" y="160"/>
                  </a:lnTo>
                  <a:lnTo>
                    <a:pt x="2" y="15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40" name="Freeform 300">
              <a:extLst>
                <a:ext uri="{FF2B5EF4-FFF2-40B4-BE49-F238E27FC236}">
                  <a16:creationId xmlns:a16="http://schemas.microsoft.com/office/drawing/2014/main" id="{7EB5FE62-7312-43F7-9653-159E4993DEF2}"/>
                </a:ext>
              </a:extLst>
            </p:cNvPr>
            <p:cNvSpPr>
              <a:spLocks noChangeArrowheads="1"/>
            </p:cNvSpPr>
            <p:nvPr/>
          </p:nvSpPr>
          <p:spPr bwMode="auto">
            <a:xfrm>
              <a:off x="428" y="2054"/>
              <a:ext cx="224" cy="176"/>
            </a:xfrm>
            <a:custGeom>
              <a:avLst/>
              <a:gdLst>
                <a:gd name="T0" fmla="*/ 170 w 224"/>
                <a:gd name="T1" fmla="*/ 6 h 176"/>
                <a:gd name="T2" fmla="*/ 162 w 224"/>
                <a:gd name="T3" fmla="*/ 10 h 176"/>
                <a:gd name="T4" fmla="*/ 152 w 224"/>
                <a:gd name="T5" fmla="*/ 18 h 176"/>
                <a:gd name="T6" fmla="*/ 144 w 224"/>
                <a:gd name="T7" fmla="*/ 22 h 176"/>
                <a:gd name="T8" fmla="*/ 134 w 224"/>
                <a:gd name="T9" fmla="*/ 34 h 176"/>
                <a:gd name="T10" fmla="*/ 128 w 224"/>
                <a:gd name="T11" fmla="*/ 46 h 176"/>
                <a:gd name="T12" fmla="*/ 122 w 224"/>
                <a:gd name="T13" fmla="*/ 46 h 176"/>
                <a:gd name="T14" fmla="*/ 114 w 224"/>
                <a:gd name="T15" fmla="*/ 40 h 176"/>
                <a:gd name="T16" fmla="*/ 102 w 224"/>
                <a:gd name="T17" fmla="*/ 42 h 176"/>
                <a:gd name="T18" fmla="*/ 98 w 224"/>
                <a:gd name="T19" fmla="*/ 46 h 176"/>
                <a:gd name="T20" fmla="*/ 94 w 224"/>
                <a:gd name="T21" fmla="*/ 54 h 176"/>
                <a:gd name="T22" fmla="*/ 80 w 224"/>
                <a:gd name="T23" fmla="*/ 66 h 176"/>
                <a:gd name="T24" fmla="*/ 66 w 224"/>
                <a:gd name="T25" fmla="*/ 68 h 176"/>
                <a:gd name="T26" fmla="*/ 64 w 224"/>
                <a:gd name="T27" fmla="*/ 62 h 176"/>
                <a:gd name="T28" fmla="*/ 68 w 224"/>
                <a:gd name="T29" fmla="*/ 56 h 176"/>
                <a:gd name="T30" fmla="*/ 64 w 224"/>
                <a:gd name="T31" fmla="*/ 38 h 176"/>
                <a:gd name="T32" fmla="*/ 56 w 224"/>
                <a:gd name="T33" fmla="*/ 32 h 176"/>
                <a:gd name="T34" fmla="*/ 54 w 224"/>
                <a:gd name="T35" fmla="*/ 78 h 176"/>
                <a:gd name="T36" fmla="*/ 50 w 224"/>
                <a:gd name="T37" fmla="*/ 82 h 176"/>
                <a:gd name="T38" fmla="*/ 28 w 224"/>
                <a:gd name="T39" fmla="*/ 82 h 176"/>
                <a:gd name="T40" fmla="*/ 24 w 224"/>
                <a:gd name="T41" fmla="*/ 80 h 176"/>
                <a:gd name="T42" fmla="*/ 22 w 224"/>
                <a:gd name="T43" fmla="*/ 70 h 176"/>
                <a:gd name="T44" fmla="*/ 18 w 224"/>
                <a:gd name="T45" fmla="*/ 68 h 176"/>
                <a:gd name="T46" fmla="*/ 0 w 224"/>
                <a:gd name="T47" fmla="*/ 82 h 176"/>
                <a:gd name="T48" fmla="*/ 20 w 224"/>
                <a:gd name="T49" fmla="*/ 160 h 176"/>
                <a:gd name="T50" fmla="*/ 38 w 224"/>
                <a:gd name="T51" fmla="*/ 172 h 176"/>
                <a:gd name="T52" fmla="*/ 70 w 224"/>
                <a:gd name="T53" fmla="*/ 172 h 176"/>
                <a:gd name="T54" fmla="*/ 100 w 224"/>
                <a:gd name="T55" fmla="*/ 164 h 176"/>
                <a:gd name="T56" fmla="*/ 128 w 224"/>
                <a:gd name="T57" fmla="*/ 160 h 176"/>
                <a:gd name="T58" fmla="*/ 146 w 224"/>
                <a:gd name="T59" fmla="*/ 150 h 176"/>
                <a:gd name="T60" fmla="*/ 154 w 224"/>
                <a:gd name="T61" fmla="*/ 142 h 176"/>
                <a:gd name="T62" fmla="*/ 166 w 224"/>
                <a:gd name="T63" fmla="*/ 126 h 176"/>
                <a:gd name="T64" fmla="*/ 186 w 224"/>
                <a:gd name="T65" fmla="*/ 104 h 176"/>
                <a:gd name="T66" fmla="*/ 190 w 224"/>
                <a:gd name="T67" fmla="*/ 96 h 176"/>
                <a:gd name="T68" fmla="*/ 198 w 224"/>
                <a:gd name="T69" fmla="*/ 88 h 176"/>
                <a:gd name="T70" fmla="*/ 202 w 224"/>
                <a:gd name="T71" fmla="*/ 84 h 176"/>
                <a:gd name="T72" fmla="*/ 212 w 224"/>
                <a:gd name="T73" fmla="*/ 76 h 176"/>
                <a:gd name="T74" fmla="*/ 216 w 224"/>
                <a:gd name="T75" fmla="*/ 70 h 176"/>
                <a:gd name="T76" fmla="*/ 222 w 224"/>
                <a:gd name="T77" fmla="*/ 58 h 176"/>
                <a:gd name="T78" fmla="*/ 216 w 224"/>
                <a:gd name="T79" fmla="*/ 52 h 176"/>
                <a:gd name="T80" fmla="*/ 214 w 224"/>
                <a:gd name="T81" fmla="*/ 44 h 176"/>
                <a:gd name="T82" fmla="*/ 210 w 224"/>
                <a:gd name="T83" fmla="*/ 32 h 176"/>
                <a:gd name="T84" fmla="*/ 210 w 224"/>
                <a:gd name="T85" fmla="*/ 26 h 176"/>
                <a:gd name="T86" fmla="*/ 208 w 224"/>
                <a:gd name="T87" fmla="*/ 8 h 176"/>
                <a:gd name="T88" fmla="*/ 176 w 224"/>
                <a:gd name="T89" fmla="*/ 0 h 17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24"/>
                <a:gd name="T136" fmla="*/ 0 h 176"/>
                <a:gd name="T137" fmla="*/ 224 w 224"/>
                <a:gd name="T138" fmla="*/ 176 h 17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24" h="176">
                  <a:moveTo>
                    <a:pt x="176" y="0"/>
                  </a:moveTo>
                  <a:lnTo>
                    <a:pt x="174" y="4"/>
                  </a:lnTo>
                  <a:lnTo>
                    <a:pt x="170" y="6"/>
                  </a:lnTo>
                  <a:lnTo>
                    <a:pt x="166" y="8"/>
                  </a:lnTo>
                  <a:lnTo>
                    <a:pt x="164" y="10"/>
                  </a:lnTo>
                  <a:lnTo>
                    <a:pt x="162" y="10"/>
                  </a:lnTo>
                  <a:lnTo>
                    <a:pt x="160" y="14"/>
                  </a:lnTo>
                  <a:lnTo>
                    <a:pt x="158" y="16"/>
                  </a:lnTo>
                  <a:lnTo>
                    <a:pt x="152" y="18"/>
                  </a:lnTo>
                  <a:lnTo>
                    <a:pt x="148" y="20"/>
                  </a:lnTo>
                  <a:lnTo>
                    <a:pt x="146" y="20"/>
                  </a:lnTo>
                  <a:lnTo>
                    <a:pt x="144" y="22"/>
                  </a:lnTo>
                  <a:lnTo>
                    <a:pt x="140" y="24"/>
                  </a:lnTo>
                  <a:lnTo>
                    <a:pt x="136" y="28"/>
                  </a:lnTo>
                  <a:lnTo>
                    <a:pt x="134" y="34"/>
                  </a:lnTo>
                  <a:lnTo>
                    <a:pt x="132" y="38"/>
                  </a:lnTo>
                  <a:lnTo>
                    <a:pt x="130" y="42"/>
                  </a:lnTo>
                  <a:lnTo>
                    <a:pt x="128" y="46"/>
                  </a:lnTo>
                  <a:lnTo>
                    <a:pt x="128" y="48"/>
                  </a:lnTo>
                  <a:lnTo>
                    <a:pt x="124" y="48"/>
                  </a:lnTo>
                  <a:lnTo>
                    <a:pt x="122" y="46"/>
                  </a:lnTo>
                  <a:lnTo>
                    <a:pt x="120" y="44"/>
                  </a:lnTo>
                  <a:lnTo>
                    <a:pt x="118" y="44"/>
                  </a:lnTo>
                  <a:lnTo>
                    <a:pt x="114" y="40"/>
                  </a:lnTo>
                  <a:lnTo>
                    <a:pt x="110" y="40"/>
                  </a:lnTo>
                  <a:lnTo>
                    <a:pt x="106" y="40"/>
                  </a:lnTo>
                  <a:lnTo>
                    <a:pt x="102" y="42"/>
                  </a:lnTo>
                  <a:lnTo>
                    <a:pt x="100" y="42"/>
                  </a:lnTo>
                  <a:lnTo>
                    <a:pt x="98" y="44"/>
                  </a:lnTo>
                  <a:lnTo>
                    <a:pt x="98" y="46"/>
                  </a:lnTo>
                  <a:lnTo>
                    <a:pt x="96" y="50"/>
                  </a:lnTo>
                  <a:lnTo>
                    <a:pt x="94" y="52"/>
                  </a:lnTo>
                  <a:lnTo>
                    <a:pt x="94" y="54"/>
                  </a:lnTo>
                  <a:lnTo>
                    <a:pt x="94" y="56"/>
                  </a:lnTo>
                  <a:lnTo>
                    <a:pt x="88" y="62"/>
                  </a:lnTo>
                  <a:lnTo>
                    <a:pt x="80" y="66"/>
                  </a:lnTo>
                  <a:lnTo>
                    <a:pt x="74" y="68"/>
                  </a:lnTo>
                  <a:lnTo>
                    <a:pt x="70" y="68"/>
                  </a:lnTo>
                  <a:lnTo>
                    <a:pt x="66" y="68"/>
                  </a:lnTo>
                  <a:lnTo>
                    <a:pt x="64" y="68"/>
                  </a:lnTo>
                  <a:lnTo>
                    <a:pt x="62" y="64"/>
                  </a:lnTo>
                  <a:lnTo>
                    <a:pt x="64" y="62"/>
                  </a:lnTo>
                  <a:lnTo>
                    <a:pt x="66" y="58"/>
                  </a:lnTo>
                  <a:lnTo>
                    <a:pt x="66" y="58"/>
                  </a:lnTo>
                  <a:lnTo>
                    <a:pt x="68" y="56"/>
                  </a:lnTo>
                  <a:lnTo>
                    <a:pt x="68" y="50"/>
                  </a:lnTo>
                  <a:lnTo>
                    <a:pt x="66" y="44"/>
                  </a:lnTo>
                  <a:lnTo>
                    <a:pt x="64" y="38"/>
                  </a:lnTo>
                  <a:lnTo>
                    <a:pt x="60" y="36"/>
                  </a:lnTo>
                  <a:lnTo>
                    <a:pt x="58" y="34"/>
                  </a:lnTo>
                  <a:lnTo>
                    <a:pt x="56" y="32"/>
                  </a:lnTo>
                  <a:lnTo>
                    <a:pt x="54" y="32"/>
                  </a:lnTo>
                  <a:lnTo>
                    <a:pt x="54" y="78"/>
                  </a:lnTo>
                  <a:lnTo>
                    <a:pt x="54" y="78"/>
                  </a:lnTo>
                  <a:lnTo>
                    <a:pt x="54" y="80"/>
                  </a:lnTo>
                  <a:lnTo>
                    <a:pt x="52" y="80"/>
                  </a:lnTo>
                  <a:lnTo>
                    <a:pt x="50" y="82"/>
                  </a:lnTo>
                  <a:lnTo>
                    <a:pt x="46" y="82"/>
                  </a:lnTo>
                  <a:lnTo>
                    <a:pt x="38" y="82"/>
                  </a:lnTo>
                  <a:lnTo>
                    <a:pt x="28" y="82"/>
                  </a:lnTo>
                  <a:lnTo>
                    <a:pt x="26" y="82"/>
                  </a:lnTo>
                  <a:lnTo>
                    <a:pt x="26" y="82"/>
                  </a:lnTo>
                  <a:lnTo>
                    <a:pt x="24" y="80"/>
                  </a:lnTo>
                  <a:lnTo>
                    <a:pt x="24" y="80"/>
                  </a:lnTo>
                  <a:lnTo>
                    <a:pt x="22" y="76"/>
                  </a:lnTo>
                  <a:lnTo>
                    <a:pt x="22" y="70"/>
                  </a:lnTo>
                  <a:lnTo>
                    <a:pt x="20" y="70"/>
                  </a:lnTo>
                  <a:lnTo>
                    <a:pt x="20" y="68"/>
                  </a:lnTo>
                  <a:lnTo>
                    <a:pt x="18" y="68"/>
                  </a:lnTo>
                  <a:lnTo>
                    <a:pt x="16" y="68"/>
                  </a:lnTo>
                  <a:lnTo>
                    <a:pt x="12" y="78"/>
                  </a:lnTo>
                  <a:lnTo>
                    <a:pt x="0" y="82"/>
                  </a:lnTo>
                  <a:lnTo>
                    <a:pt x="8" y="110"/>
                  </a:lnTo>
                  <a:lnTo>
                    <a:pt x="20" y="126"/>
                  </a:lnTo>
                  <a:lnTo>
                    <a:pt x="20" y="160"/>
                  </a:lnTo>
                  <a:lnTo>
                    <a:pt x="20" y="162"/>
                  </a:lnTo>
                  <a:lnTo>
                    <a:pt x="28" y="168"/>
                  </a:lnTo>
                  <a:lnTo>
                    <a:pt x="38" y="172"/>
                  </a:lnTo>
                  <a:lnTo>
                    <a:pt x="56" y="176"/>
                  </a:lnTo>
                  <a:lnTo>
                    <a:pt x="60" y="176"/>
                  </a:lnTo>
                  <a:lnTo>
                    <a:pt x="70" y="172"/>
                  </a:lnTo>
                  <a:lnTo>
                    <a:pt x="82" y="166"/>
                  </a:lnTo>
                  <a:lnTo>
                    <a:pt x="92" y="164"/>
                  </a:lnTo>
                  <a:lnTo>
                    <a:pt x="100" y="164"/>
                  </a:lnTo>
                  <a:lnTo>
                    <a:pt x="104" y="164"/>
                  </a:lnTo>
                  <a:lnTo>
                    <a:pt x="116" y="164"/>
                  </a:lnTo>
                  <a:lnTo>
                    <a:pt x="128" y="160"/>
                  </a:lnTo>
                  <a:lnTo>
                    <a:pt x="142" y="154"/>
                  </a:lnTo>
                  <a:lnTo>
                    <a:pt x="144" y="152"/>
                  </a:lnTo>
                  <a:lnTo>
                    <a:pt x="146" y="150"/>
                  </a:lnTo>
                  <a:lnTo>
                    <a:pt x="148" y="148"/>
                  </a:lnTo>
                  <a:lnTo>
                    <a:pt x="152" y="144"/>
                  </a:lnTo>
                  <a:lnTo>
                    <a:pt x="154" y="142"/>
                  </a:lnTo>
                  <a:lnTo>
                    <a:pt x="156" y="138"/>
                  </a:lnTo>
                  <a:lnTo>
                    <a:pt x="158" y="136"/>
                  </a:lnTo>
                  <a:lnTo>
                    <a:pt x="166" y="126"/>
                  </a:lnTo>
                  <a:lnTo>
                    <a:pt x="174" y="116"/>
                  </a:lnTo>
                  <a:lnTo>
                    <a:pt x="182" y="108"/>
                  </a:lnTo>
                  <a:lnTo>
                    <a:pt x="186" y="104"/>
                  </a:lnTo>
                  <a:lnTo>
                    <a:pt x="186" y="102"/>
                  </a:lnTo>
                  <a:lnTo>
                    <a:pt x="188" y="100"/>
                  </a:lnTo>
                  <a:lnTo>
                    <a:pt x="190" y="96"/>
                  </a:lnTo>
                  <a:lnTo>
                    <a:pt x="194" y="94"/>
                  </a:lnTo>
                  <a:lnTo>
                    <a:pt x="196" y="90"/>
                  </a:lnTo>
                  <a:lnTo>
                    <a:pt x="198" y="88"/>
                  </a:lnTo>
                  <a:lnTo>
                    <a:pt x="198" y="86"/>
                  </a:lnTo>
                  <a:lnTo>
                    <a:pt x="200" y="86"/>
                  </a:lnTo>
                  <a:lnTo>
                    <a:pt x="202" y="84"/>
                  </a:lnTo>
                  <a:lnTo>
                    <a:pt x="206" y="82"/>
                  </a:lnTo>
                  <a:lnTo>
                    <a:pt x="208" y="80"/>
                  </a:lnTo>
                  <a:lnTo>
                    <a:pt x="212" y="76"/>
                  </a:lnTo>
                  <a:lnTo>
                    <a:pt x="214" y="74"/>
                  </a:lnTo>
                  <a:lnTo>
                    <a:pt x="216" y="72"/>
                  </a:lnTo>
                  <a:lnTo>
                    <a:pt x="216" y="70"/>
                  </a:lnTo>
                  <a:lnTo>
                    <a:pt x="218" y="68"/>
                  </a:lnTo>
                  <a:lnTo>
                    <a:pt x="220" y="62"/>
                  </a:lnTo>
                  <a:lnTo>
                    <a:pt x="222" y="58"/>
                  </a:lnTo>
                  <a:lnTo>
                    <a:pt x="224" y="54"/>
                  </a:lnTo>
                  <a:lnTo>
                    <a:pt x="224" y="52"/>
                  </a:lnTo>
                  <a:lnTo>
                    <a:pt x="216" y="52"/>
                  </a:lnTo>
                  <a:lnTo>
                    <a:pt x="214" y="52"/>
                  </a:lnTo>
                  <a:lnTo>
                    <a:pt x="214" y="48"/>
                  </a:lnTo>
                  <a:lnTo>
                    <a:pt x="214" y="44"/>
                  </a:lnTo>
                  <a:lnTo>
                    <a:pt x="214" y="40"/>
                  </a:lnTo>
                  <a:lnTo>
                    <a:pt x="212" y="36"/>
                  </a:lnTo>
                  <a:lnTo>
                    <a:pt x="210" y="32"/>
                  </a:lnTo>
                  <a:lnTo>
                    <a:pt x="208" y="30"/>
                  </a:lnTo>
                  <a:lnTo>
                    <a:pt x="208" y="30"/>
                  </a:lnTo>
                  <a:lnTo>
                    <a:pt x="210" y="26"/>
                  </a:lnTo>
                  <a:lnTo>
                    <a:pt x="210" y="20"/>
                  </a:lnTo>
                  <a:lnTo>
                    <a:pt x="208" y="14"/>
                  </a:lnTo>
                  <a:lnTo>
                    <a:pt x="208" y="8"/>
                  </a:lnTo>
                  <a:lnTo>
                    <a:pt x="204" y="4"/>
                  </a:lnTo>
                  <a:lnTo>
                    <a:pt x="202" y="0"/>
                  </a:lnTo>
                  <a:lnTo>
                    <a:pt x="176"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41" name="Freeform 301">
              <a:extLst>
                <a:ext uri="{FF2B5EF4-FFF2-40B4-BE49-F238E27FC236}">
                  <a16:creationId xmlns:a16="http://schemas.microsoft.com/office/drawing/2014/main" id="{187BEB39-AAA6-4ABF-B874-F8DA7BD63A0A}"/>
                </a:ext>
              </a:extLst>
            </p:cNvPr>
            <p:cNvSpPr>
              <a:spLocks noChangeArrowheads="1"/>
            </p:cNvSpPr>
            <p:nvPr/>
          </p:nvSpPr>
          <p:spPr bwMode="auto">
            <a:xfrm>
              <a:off x="630" y="2084"/>
              <a:ext cx="14" cy="28"/>
            </a:xfrm>
            <a:custGeom>
              <a:avLst/>
              <a:gdLst>
                <a:gd name="T0" fmla="*/ 4 w 14"/>
                <a:gd name="T1" fmla="*/ 2 h 28"/>
                <a:gd name="T2" fmla="*/ 4 w 14"/>
                <a:gd name="T3" fmla="*/ 2 h 28"/>
                <a:gd name="T4" fmla="*/ 6 w 14"/>
                <a:gd name="T5" fmla="*/ 2 h 28"/>
                <a:gd name="T6" fmla="*/ 6 w 14"/>
                <a:gd name="T7" fmla="*/ 0 h 28"/>
                <a:gd name="T8" fmla="*/ 6 w 14"/>
                <a:gd name="T9" fmla="*/ 2 h 28"/>
                <a:gd name="T10" fmla="*/ 8 w 14"/>
                <a:gd name="T11" fmla="*/ 2 h 28"/>
                <a:gd name="T12" fmla="*/ 8 w 14"/>
                <a:gd name="T13" fmla="*/ 4 h 28"/>
                <a:gd name="T14" fmla="*/ 10 w 14"/>
                <a:gd name="T15" fmla="*/ 6 h 28"/>
                <a:gd name="T16" fmla="*/ 12 w 14"/>
                <a:gd name="T17" fmla="*/ 10 h 28"/>
                <a:gd name="T18" fmla="*/ 12 w 14"/>
                <a:gd name="T19" fmla="*/ 14 h 28"/>
                <a:gd name="T20" fmla="*/ 14 w 14"/>
                <a:gd name="T21" fmla="*/ 22 h 28"/>
                <a:gd name="T22" fmla="*/ 12 w 14"/>
                <a:gd name="T23" fmla="*/ 24 h 28"/>
                <a:gd name="T24" fmla="*/ 12 w 14"/>
                <a:gd name="T25" fmla="*/ 24 h 28"/>
                <a:gd name="T26" fmla="*/ 10 w 14"/>
                <a:gd name="T27" fmla="*/ 26 h 28"/>
                <a:gd name="T28" fmla="*/ 6 w 14"/>
                <a:gd name="T29" fmla="*/ 28 h 28"/>
                <a:gd name="T30" fmla="*/ 4 w 14"/>
                <a:gd name="T31" fmla="*/ 26 h 28"/>
                <a:gd name="T32" fmla="*/ 2 w 14"/>
                <a:gd name="T33" fmla="*/ 24 h 28"/>
                <a:gd name="T34" fmla="*/ 2 w 14"/>
                <a:gd name="T35" fmla="*/ 22 h 28"/>
                <a:gd name="T36" fmla="*/ 0 w 14"/>
                <a:gd name="T37" fmla="*/ 18 h 28"/>
                <a:gd name="T38" fmla="*/ 0 w 14"/>
                <a:gd name="T39" fmla="*/ 14 h 28"/>
                <a:gd name="T40" fmla="*/ 0 w 14"/>
                <a:gd name="T41" fmla="*/ 8 h 28"/>
                <a:gd name="T42" fmla="*/ 4 w 14"/>
                <a:gd name="T43" fmla="*/ 2 h 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4"/>
                <a:gd name="T67" fmla="*/ 0 h 28"/>
                <a:gd name="T68" fmla="*/ 14 w 14"/>
                <a:gd name="T69" fmla="*/ 28 h 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4" h="28">
                  <a:moveTo>
                    <a:pt x="4" y="2"/>
                  </a:moveTo>
                  <a:lnTo>
                    <a:pt x="4" y="2"/>
                  </a:lnTo>
                  <a:lnTo>
                    <a:pt x="6" y="2"/>
                  </a:lnTo>
                  <a:lnTo>
                    <a:pt x="6" y="0"/>
                  </a:lnTo>
                  <a:lnTo>
                    <a:pt x="6" y="2"/>
                  </a:lnTo>
                  <a:lnTo>
                    <a:pt x="8" y="2"/>
                  </a:lnTo>
                  <a:lnTo>
                    <a:pt x="8" y="4"/>
                  </a:lnTo>
                  <a:lnTo>
                    <a:pt x="10" y="6"/>
                  </a:lnTo>
                  <a:lnTo>
                    <a:pt x="12" y="10"/>
                  </a:lnTo>
                  <a:lnTo>
                    <a:pt x="12" y="14"/>
                  </a:lnTo>
                  <a:lnTo>
                    <a:pt x="14" y="22"/>
                  </a:lnTo>
                  <a:lnTo>
                    <a:pt x="12" y="24"/>
                  </a:lnTo>
                  <a:lnTo>
                    <a:pt x="12" y="24"/>
                  </a:lnTo>
                  <a:lnTo>
                    <a:pt x="10" y="26"/>
                  </a:lnTo>
                  <a:lnTo>
                    <a:pt x="6" y="28"/>
                  </a:lnTo>
                  <a:lnTo>
                    <a:pt x="4" y="26"/>
                  </a:lnTo>
                  <a:lnTo>
                    <a:pt x="2" y="24"/>
                  </a:lnTo>
                  <a:lnTo>
                    <a:pt x="2" y="22"/>
                  </a:lnTo>
                  <a:lnTo>
                    <a:pt x="0" y="18"/>
                  </a:lnTo>
                  <a:lnTo>
                    <a:pt x="0" y="14"/>
                  </a:lnTo>
                  <a:lnTo>
                    <a:pt x="0" y="8"/>
                  </a:lnTo>
                  <a:lnTo>
                    <a:pt x="4"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42" name="Freeform 302">
              <a:extLst>
                <a:ext uri="{FF2B5EF4-FFF2-40B4-BE49-F238E27FC236}">
                  <a16:creationId xmlns:a16="http://schemas.microsoft.com/office/drawing/2014/main" id="{0058F438-147E-4C04-B2B3-BD685D38BC5A}"/>
                </a:ext>
              </a:extLst>
            </p:cNvPr>
            <p:cNvSpPr>
              <a:spLocks noChangeArrowheads="1"/>
            </p:cNvSpPr>
            <p:nvPr/>
          </p:nvSpPr>
          <p:spPr bwMode="auto">
            <a:xfrm>
              <a:off x="572" y="2130"/>
              <a:ext cx="22" cy="26"/>
            </a:xfrm>
            <a:custGeom>
              <a:avLst/>
              <a:gdLst>
                <a:gd name="T0" fmla="*/ 0 w 22"/>
                <a:gd name="T1" fmla="*/ 12 h 26"/>
                <a:gd name="T2" fmla="*/ 4 w 22"/>
                <a:gd name="T3" fmla="*/ 6 h 26"/>
                <a:gd name="T4" fmla="*/ 4 w 22"/>
                <a:gd name="T5" fmla="*/ 6 h 26"/>
                <a:gd name="T6" fmla="*/ 4 w 22"/>
                <a:gd name="T7" fmla="*/ 6 h 26"/>
                <a:gd name="T8" fmla="*/ 4 w 22"/>
                <a:gd name="T9" fmla="*/ 4 h 26"/>
                <a:gd name="T10" fmla="*/ 6 w 22"/>
                <a:gd name="T11" fmla="*/ 2 h 26"/>
                <a:gd name="T12" fmla="*/ 8 w 22"/>
                <a:gd name="T13" fmla="*/ 2 h 26"/>
                <a:gd name="T14" fmla="*/ 12 w 22"/>
                <a:gd name="T15" fmla="*/ 0 h 26"/>
                <a:gd name="T16" fmla="*/ 22 w 22"/>
                <a:gd name="T17" fmla="*/ 8 h 26"/>
                <a:gd name="T18" fmla="*/ 16 w 22"/>
                <a:gd name="T19" fmla="*/ 18 h 26"/>
                <a:gd name="T20" fmla="*/ 14 w 22"/>
                <a:gd name="T21" fmla="*/ 20 h 26"/>
                <a:gd name="T22" fmla="*/ 14 w 22"/>
                <a:gd name="T23" fmla="*/ 22 h 26"/>
                <a:gd name="T24" fmla="*/ 12 w 22"/>
                <a:gd name="T25" fmla="*/ 24 h 26"/>
                <a:gd name="T26" fmla="*/ 12 w 22"/>
                <a:gd name="T27" fmla="*/ 26 h 26"/>
                <a:gd name="T28" fmla="*/ 8 w 22"/>
                <a:gd name="T29" fmla="*/ 26 h 26"/>
                <a:gd name="T30" fmla="*/ 0 w 22"/>
                <a:gd name="T31" fmla="*/ 12 h 2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
                <a:gd name="T49" fmla="*/ 0 h 26"/>
                <a:gd name="T50" fmla="*/ 22 w 22"/>
                <a:gd name="T51" fmla="*/ 26 h 2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 h="26">
                  <a:moveTo>
                    <a:pt x="0" y="12"/>
                  </a:moveTo>
                  <a:lnTo>
                    <a:pt x="4" y="6"/>
                  </a:lnTo>
                  <a:lnTo>
                    <a:pt x="4" y="6"/>
                  </a:lnTo>
                  <a:lnTo>
                    <a:pt x="4" y="6"/>
                  </a:lnTo>
                  <a:lnTo>
                    <a:pt x="4" y="4"/>
                  </a:lnTo>
                  <a:lnTo>
                    <a:pt x="6" y="2"/>
                  </a:lnTo>
                  <a:lnTo>
                    <a:pt x="8" y="2"/>
                  </a:lnTo>
                  <a:lnTo>
                    <a:pt x="12" y="0"/>
                  </a:lnTo>
                  <a:lnTo>
                    <a:pt x="22" y="8"/>
                  </a:lnTo>
                  <a:lnTo>
                    <a:pt x="16" y="18"/>
                  </a:lnTo>
                  <a:lnTo>
                    <a:pt x="14" y="20"/>
                  </a:lnTo>
                  <a:lnTo>
                    <a:pt x="14" y="22"/>
                  </a:lnTo>
                  <a:lnTo>
                    <a:pt x="12" y="24"/>
                  </a:lnTo>
                  <a:lnTo>
                    <a:pt x="12" y="26"/>
                  </a:lnTo>
                  <a:lnTo>
                    <a:pt x="8" y="26"/>
                  </a:lnTo>
                  <a:lnTo>
                    <a:pt x="0" y="1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43" name="Freeform 303">
              <a:extLst>
                <a:ext uri="{FF2B5EF4-FFF2-40B4-BE49-F238E27FC236}">
                  <a16:creationId xmlns:a16="http://schemas.microsoft.com/office/drawing/2014/main" id="{4C822AE4-13A2-48D4-BDF2-E54978422FAC}"/>
                </a:ext>
              </a:extLst>
            </p:cNvPr>
            <p:cNvSpPr>
              <a:spLocks noChangeArrowheads="1"/>
            </p:cNvSpPr>
            <p:nvPr/>
          </p:nvSpPr>
          <p:spPr bwMode="auto">
            <a:xfrm>
              <a:off x="560" y="1958"/>
              <a:ext cx="100" cy="96"/>
            </a:xfrm>
            <a:custGeom>
              <a:avLst/>
              <a:gdLst>
                <a:gd name="T0" fmla="*/ 18 w 100"/>
                <a:gd name="T1" fmla="*/ 26 h 96"/>
                <a:gd name="T2" fmla="*/ 34 w 100"/>
                <a:gd name="T3" fmla="*/ 16 h 96"/>
                <a:gd name="T4" fmla="*/ 36 w 100"/>
                <a:gd name="T5" fmla="*/ 10 h 96"/>
                <a:gd name="T6" fmla="*/ 78 w 100"/>
                <a:gd name="T7" fmla="*/ 8 h 96"/>
                <a:gd name="T8" fmla="*/ 100 w 100"/>
                <a:gd name="T9" fmla="*/ 18 h 96"/>
                <a:gd name="T10" fmla="*/ 100 w 100"/>
                <a:gd name="T11" fmla="*/ 48 h 96"/>
                <a:gd name="T12" fmla="*/ 90 w 100"/>
                <a:gd name="T13" fmla="*/ 76 h 96"/>
                <a:gd name="T14" fmla="*/ 72 w 100"/>
                <a:gd name="T15" fmla="*/ 92 h 96"/>
                <a:gd name="T16" fmla="*/ 42 w 100"/>
                <a:gd name="T17" fmla="*/ 96 h 96"/>
                <a:gd name="T18" fmla="*/ 40 w 100"/>
                <a:gd name="T19" fmla="*/ 94 h 96"/>
                <a:gd name="T20" fmla="*/ 34 w 100"/>
                <a:gd name="T21" fmla="*/ 88 h 96"/>
                <a:gd name="T22" fmla="*/ 32 w 100"/>
                <a:gd name="T23" fmla="*/ 88 h 96"/>
                <a:gd name="T24" fmla="*/ 28 w 100"/>
                <a:gd name="T25" fmla="*/ 86 h 96"/>
                <a:gd name="T26" fmla="*/ 26 w 100"/>
                <a:gd name="T27" fmla="*/ 80 h 96"/>
                <a:gd name="T28" fmla="*/ 20 w 100"/>
                <a:gd name="T29" fmla="*/ 74 h 96"/>
                <a:gd name="T30" fmla="*/ 20 w 100"/>
                <a:gd name="T31" fmla="*/ 74 h 96"/>
                <a:gd name="T32" fmla="*/ 18 w 100"/>
                <a:gd name="T33" fmla="*/ 68 h 96"/>
                <a:gd name="T34" fmla="*/ 12 w 100"/>
                <a:gd name="T35" fmla="*/ 58 h 96"/>
                <a:gd name="T36" fmla="*/ 4 w 100"/>
                <a:gd name="T37" fmla="*/ 46 h 96"/>
                <a:gd name="T38" fmla="*/ 0 w 100"/>
                <a:gd name="T39" fmla="*/ 28 h 96"/>
                <a:gd name="T40" fmla="*/ 2 w 100"/>
                <a:gd name="T41" fmla="*/ 38 h 96"/>
                <a:gd name="T42" fmla="*/ 6 w 100"/>
                <a:gd name="T43" fmla="*/ 50 h 96"/>
                <a:gd name="T44" fmla="*/ 10 w 100"/>
                <a:gd name="T45" fmla="*/ 56 h 96"/>
                <a:gd name="T46" fmla="*/ 12 w 100"/>
                <a:gd name="T47" fmla="*/ 58 h 96"/>
                <a:gd name="T48" fmla="*/ 16 w 100"/>
                <a:gd name="T49" fmla="*/ 64 h 96"/>
                <a:gd name="T50" fmla="*/ 20 w 100"/>
                <a:gd name="T51" fmla="*/ 72 h 96"/>
                <a:gd name="T52" fmla="*/ 20 w 100"/>
                <a:gd name="T53" fmla="*/ 74 h 96"/>
                <a:gd name="T54" fmla="*/ 26 w 100"/>
                <a:gd name="T55" fmla="*/ 80 h 96"/>
                <a:gd name="T56" fmla="*/ 28 w 100"/>
                <a:gd name="T57" fmla="*/ 86 h 96"/>
                <a:gd name="T58" fmla="*/ 32 w 100"/>
                <a:gd name="T59" fmla="*/ 88 h 96"/>
                <a:gd name="T60" fmla="*/ 34 w 100"/>
                <a:gd name="T61" fmla="*/ 88 h 96"/>
                <a:gd name="T62" fmla="*/ 40 w 100"/>
                <a:gd name="T63" fmla="*/ 94 h 96"/>
                <a:gd name="T64" fmla="*/ 42 w 100"/>
                <a:gd name="T65" fmla="*/ 96 h 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0"/>
                <a:gd name="T100" fmla="*/ 0 h 96"/>
                <a:gd name="T101" fmla="*/ 100 w 100"/>
                <a:gd name="T102" fmla="*/ 96 h 9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0" h="96">
                  <a:moveTo>
                    <a:pt x="0" y="26"/>
                  </a:moveTo>
                  <a:lnTo>
                    <a:pt x="18" y="26"/>
                  </a:lnTo>
                  <a:lnTo>
                    <a:pt x="30" y="22"/>
                  </a:lnTo>
                  <a:lnTo>
                    <a:pt x="34" y="16"/>
                  </a:lnTo>
                  <a:lnTo>
                    <a:pt x="36" y="12"/>
                  </a:lnTo>
                  <a:lnTo>
                    <a:pt x="36" y="10"/>
                  </a:lnTo>
                  <a:lnTo>
                    <a:pt x="78" y="0"/>
                  </a:lnTo>
                  <a:lnTo>
                    <a:pt x="78" y="8"/>
                  </a:lnTo>
                  <a:lnTo>
                    <a:pt x="88" y="12"/>
                  </a:lnTo>
                  <a:lnTo>
                    <a:pt x="100" y="18"/>
                  </a:lnTo>
                  <a:lnTo>
                    <a:pt x="98" y="32"/>
                  </a:lnTo>
                  <a:lnTo>
                    <a:pt x="100" y="48"/>
                  </a:lnTo>
                  <a:lnTo>
                    <a:pt x="98" y="64"/>
                  </a:lnTo>
                  <a:lnTo>
                    <a:pt x="90" y="76"/>
                  </a:lnTo>
                  <a:lnTo>
                    <a:pt x="78" y="86"/>
                  </a:lnTo>
                  <a:lnTo>
                    <a:pt x="72" y="92"/>
                  </a:lnTo>
                  <a:lnTo>
                    <a:pt x="70" y="96"/>
                  </a:lnTo>
                  <a:lnTo>
                    <a:pt x="42" y="96"/>
                  </a:lnTo>
                  <a:lnTo>
                    <a:pt x="42" y="96"/>
                  </a:lnTo>
                  <a:lnTo>
                    <a:pt x="40" y="94"/>
                  </a:lnTo>
                  <a:lnTo>
                    <a:pt x="38" y="90"/>
                  </a:lnTo>
                  <a:lnTo>
                    <a:pt x="34" y="88"/>
                  </a:lnTo>
                  <a:lnTo>
                    <a:pt x="34" y="88"/>
                  </a:lnTo>
                  <a:lnTo>
                    <a:pt x="32" y="88"/>
                  </a:lnTo>
                  <a:lnTo>
                    <a:pt x="30" y="88"/>
                  </a:lnTo>
                  <a:lnTo>
                    <a:pt x="28" y="86"/>
                  </a:lnTo>
                  <a:lnTo>
                    <a:pt x="26" y="84"/>
                  </a:lnTo>
                  <a:lnTo>
                    <a:pt x="26" y="80"/>
                  </a:lnTo>
                  <a:lnTo>
                    <a:pt x="24" y="76"/>
                  </a:lnTo>
                  <a:lnTo>
                    <a:pt x="20" y="74"/>
                  </a:lnTo>
                  <a:lnTo>
                    <a:pt x="20" y="74"/>
                  </a:lnTo>
                  <a:lnTo>
                    <a:pt x="20" y="74"/>
                  </a:lnTo>
                  <a:lnTo>
                    <a:pt x="20" y="72"/>
                  </a:lnTo>
                  <a:lnTo>
                    <a:pt x="18" y="68"/>
                  </a:lnTo>
                  <a:lnTo>
                    <a:pt x="16" y="64"/>
                  </a:lnTo>
                  <a:lnTo>
                    <a:pt x="12" y="58"/>
                  </a:lnTo>
                  <a:lnTo>
                    <a:pt x="8" y="52"/>
                  </a:lnTo>
                  <a:lnTo>
                    <a:pt x="4" y="46"/>
                  </a:lnTo>
                  <a:lnTo>
                    <a:pt x="0" y="26"/>
                  </a:lnTo>
                  <a:lnTo>
                    <a:pt x="0" y="28"/>
                  </a:lnTo>
                  <a:lnTo>
                    <a:pt x="2" y="32"/>
                  </a:lnTo>
                  <a:lnTo>
                    <a:pt x="2" y="38"/>
                  </a:lnTo>
                  <a:lnTo>
                    <a:pt x="4" y="44"/>
                  </a:lnTo>
                  <a:lnTo>
                    <a:pt x="6" y="50"/>
                  </a:lnTo>
                  <a:lnTo>
                    <a:pt x="8" y="54"/>
                  </a:lnTo>
                  <a:lnTo>
                    <a:pt x="10" y="56"/>
                  </a:lnTo>
                  <a:lnTo>
                    <a:pt x="10" y="56"/>
                  </a:lnTo>
                  <a:lnTo>
                    <a:pt x="12" y="58"/>
                  </a:lnTo>
                  <a:lnTo>
                    <a:pt x="14" y="62"/>
                  </a:lnTo>
                  <a:lnTo>
                    <a:pt x="16" y="64"/>
                  </a:lnTo>
                  <a:lnTo>
                    <a:pt x="18" y="68"/>
                  </a:lnTo>
                  <a:lnTo>
                    <a:pt x="20" y="72"/>
                  </a:lnTo>
                  <a:lnTo>
                    <a:pt x="20" y="74"/>
                  </a:lnTo>
                  <a:lnTo>
                    <a:pt x="20" y="74"/>
                  </a:lnTo>
                  <a:lnTo>
                    <a:pt x="24" y="76"/>
                  </a:lnTo>
                  <a:lnTo>
                    <a:pt x="26" y="80"/>
                  </a:lnTo>
                  <a:lnTo>
                    <a:pt x="28" y="84"/>
                  </a:lnTo>
                  <a:lnTo>
                    <a:pt x="28" y="86"/>
                  </a:lnTo>
                  <a:lnTo>
                    <a:pt x="30" y="88"/>
                  </a:lnTo>
                  <a:lnTo>
                    <a:pt x="32" y="88"/>
                  </a:lnTo>
                  <a:lnTo>
                    <a:pt x="34" y="88"/>
                  </a:lnTo>
                  <a:lnTo>
                    <a:pt x="34" y="88"/>
                  </a:lnTo>
                  <a:lnTo>
                    <a:pt x="38" y="90"/>
                  </a:lnTo>
                  <a:lnTo>
                    <a:pt x="40" y="94"/>
                  </a:lnTo>
                  <a:lnTo>
                    <a:pt x="42" y="96"/>
                  </a:lnTo>
                  <a:lnTo>
                    <a:pt x="42" y="9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44" name="Freeform 304">
              <a:extLst>
                <a:ext uri="{FF2B5EF4-FFF2-40B4-BE49-F238E27FC236}">
                  <a16:creationId xmlns:a16="http://schemas.microsoft.com/office/drawing/2014/main" id="{095425B9-2FB1-4F64-B8CD-3049B839682E}"/>
                </a:ext>
              </a:extLst>
            </p:cNvPr>
            <p:cNvSpPr>
              <a:spLocks noChangeArrowheads="1"/>
            </p:cNvSpPr>
            <p:nvPr/>
          </p:nvSpPr>
          <p:spPr bwMode="auto">
            <a:xfrm>
              <a:off x="64" y="1398"/>
              <a:ext cx="210" cy="200"/>
            </a:xfrm>
            <a:custGeom>
              <a:avLst/>
              <a:gdLst>
                <a:gd name="T0" fmla="*/ 74 w 210"/>
                <a:gd name="T1" fmla="*/ 0 h 200"/>
                <a:gd name="T2" fmla="*/ 74 w 210"/>
                <a:gd name="T3" fmla="*/ 0 h 200"/>
                <a:gd name="T4" fmla="*/ 72 w 210"/>
                <a:gd name="T5" fmla="*/ 2 h 200"/>
                <a:gd name="T6" fmla="*/ 78 w 210"/>
                <a:gd name="T7" fmla="*/ 114 h 200"/>
                <a:gd name="T8" fmla="*/ 80 w 210"/>
                <a:gd name="T9" fmla="*/ 120 h 200"/>
                <a:gd name="T10" fmla="*/ 82 w 210"/>
                <a:gd name="T11" fmla="*/ 128 h 200"/>
                <a:gd name="T12" fmla="*/ 24 w 210"/>
                <a:gd name="T13" fmla="*/ 130 h 200"/>
                <a:gd name="T14" fmla="*/ 22 w 210"/>
                <a:gd name="T15" fmla="*/ 132 h 200"/>
                <a:gd name="T16" fmla="*/ 18 w 210"/>
                <a:gd name="T17" fmla="*/ 134 h 200"/>
                <a:gd name="T18" fmla="*/ 16 w 210"/>
                <a:gd name="T19" fmla="*/ 132 h 200"/>
                <a:gd name="T20" fmla="*/ 14 w 210"/>
                <a:gd name="T21" fmla="*/ 132 h 200"/>
                <a:gd name="T22" fmla="*/ 12 w 210"/>
                <a:gd name="T23" fmla="*/ 136 h 200"/>
                <a:gd name="T24" fmla="*/ 12 w 210"/>
                <a:gd name="T25" fmla="*/ 140 h 200"/>
                <a:gd name="T26" fmla="*/ 10 w 210"/>
                <a:gd name="T27" fmla="*/ 144 h 200"/>
                <a:gd name="T28" fmla="*/ 8 w 210"/>
                <a:gd name="T29" fmla="*/ 146 h 200"/>
                <a:gd name="T30" fmla="*/ 6 w 210"/>
                <a:gd name="T31" fmla="*/ 150 h 200"/>
                <a:gd name="T32" fmla="*/ 2 w 210"/>
                <a:gd name="T33" fmla="*/ 154 h 200"/>
                <a:gd name="T34" fmla="*/ 0 w 210"/>
                <a:gd name="T35" fmla="*/ 156 h 200"/>
                <a:gd name="T36" fmla="*/ 0 w 210"/>
                <a:gd name="T37" fmla="*/ 164 h 200"/>
                <a:gd name="T38" fmla="*/ 2 w 210"/>
                <a:gd name="T39" fmla="*/ 172 h 200"/>
                <a:gd name="T40" fmla="*/ 2 w 210"/>
                <a:gd name="T41" fmla="*/ 174 h 200"/>
                <a:gd name="T42" fmla="*/ 4 w 210"/>
                <a:gd name="T43" fmla="*/ 176 h 200"/>
                <a:gd name="T44" fmla="*/ 10 w 210"/>
                <a:gd name="T45" fmla="*/ 178 h 200"/>
                <a:gd name="T46" fmla="*/ 14 w 210"/>
                <a:gd name="T47" fmla="*/ 180 h 200"/>
                <a:gd name="T48" fmla="*/ 22 w 210"/>
                <a:gd name="T49" fmla="*/ 182 h 200"/>
                <a:gd name="T50" fmla="*/ 24 w 210"/>
                <a:gd name="T51" fmla="*/ 182 h 200"/>
                <a:gd name="T52" fmla="*/ 30 w 210"/>
                <a:gd name="T53" fmla="*/ 182 h 200"/>
                <a:gd name="T54" fmla="*/ 30 w 210"/>
                <a:gd name="T55" fmla="*/ 176 h 200"/>
                <a:gd name="T56" fmla="*/ 32 w 210"/>
                <a:gd name="T57" fmla="*/ 176 h 200"/>
                <a:gd name="T58" fmla="*/ 38 w 210"/>
                <a:gd name="T59" fmla="*/ 174 h 200"/>
                <a:gd name="T60" fmla="*/ 44 w 210"/>
                <a:gd name="T61" fmla="*/ 178 h 200"/>
                <a:gd name="T62" fmla="*/ 44 w 210"/>
                <a:gd name="T63" fmla="*/ 182 h 200"/>
                <a:gd name="T64" fmla="*/ 48 w 210"/>
                <a:gd name="T65" fmla="*/ 190 h 200"/>
                <a:gd name="T66" fmla="*/ 56 w 210"/>
                <a:gd name="T67" fmla="*/ 198 h 200"/>
                <a:gd name="T68" fmla="*/ 60 w 210"/>
                <a:gd name="T69" fmla="*/ 200 h 200"/>
                <a:gd name="T70" fmla="*/ 70 w 210"/>
                <a:gd name="T71" fmla="*/ 198 h 200"/>
                <a:gd name="T72" fmla="*/ 74 w 210"/>
                <a:gd name="T73" fmla="*/ 196 h 200"/>
                <a:gd name="T74" fmla="*/ 78 w 210"/>
                <a:gd name="T75" fmla="*/ 192 h 200"/>
                <a:gd name="T76" fmla="*/ 84 w 210"/>
                <a:gd name="T77" fmla="*/ 196 h 200"/>
                <a:gd name="T78" fmla="*/ 86 w 210"/>
                <a:gd name="T79" fmla="*/ 196 h 200"/>
                <a:gd name="T80" fmla="*/ 90 w 210"/>
                <a:gd name="T81" fmla="*/ 196 h 200"/>
                <a:gd name="T82" fmla="*/ 92 w 210"/>
                <a:gd name="T83" fmla="*/ 194 h 200"/>
                <a:gd name="T84" fmla="*/ 94 w 210"/>
                <a:gd name="T85" fmla="*/ 186 h 200"/>
                <a:gd name="T86" fmla="*/ 98 w 210"/>
                <a:gd name="T87" fmla="*/ 176 h 200"/>
                <a:gd name="T88" fmla="*/ 102 w 210"/>
                <a:gd name="T89" fmla="*/ 170 h 200"/>
                <a:gd name="T90" fmla="*/ 106 w 210"/>
                <a:gd name="T91" fmla="*/ 166 h 200"/>
                <a:gd name="T92" fmla="*/ 114 w 210"/>
                <a:gd name="T93" fmla="*/ 164 h 200"/>
                <a:gd name="T94" fmla="*/ 130 w 210"/>
                <a:gd name="T95" fmla="*/ 162 h 200"/>
                <a:gd name="T96" fmla="*/ 148 w 210"/>
                <a:gd name="T97" fmla="*/ 156 h 200"/>
                <a:gd name="T98" fmla="*/ 154 w 210"/>
                <a:gd name="T99" fmla="*/ 150 h 200"/>
                <a:gd name="T100" fmla="*/ 162 w 210"/>
                <a:gd name="T101" fmla="*/ 150 h 200"/>
                <a:gd name="T102" fmla="*/ 176 w 210"/>
                <a:gd name="T103" fmla="*/ 148 h 200"/>
                <a:gd name="T104" fmla="*/ 180 w 210"/>
                <a:gd name="T105" fmla="*/ 148 h 200"/>
                <a:gd name="T106" fmla="*/ 186 w 210"/>
                <a:gd name="T107" fmla="*/ 142 h 200"/>
                <a:gd name="T108" fmla="*/ 196 w 210"/>
                <a:gd name="T109" fmla="*/ 132 h 200"/>
                <a:gd name="T110" fmla="*/ 202 w 210"/>
                <a:gd name="T111" fmla="*/ 120 h 200"/>
                <a:gd name="T112" fmla="*/ 208 w 210"/>
                <a:gd name="T113" fmla="*/ 92 h 200"/>
                <a:gd name="T114" fmla="*/ 202 w 210"/>
                <a:gd name="T115" fmla="*/ 74 h 200"/>
                <a:gd name="T116" fmla="*/ 170 w 210"/>
                <a:gd name="T117" fmla="*/ 58 h 20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10"/>
                <a:gd name="T178" fmla="*/ 0 h 200"/>
                <a:gd name="T179" fmla="*/ 210 w 210"/>
                <a:gd name="T180" fmla="*/ 200 h 20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10" h="200">
                  <a:moveTo>
                    <a:pt x="94" y="0"/>
                  </a:moveTo>
                  <a:lnTo>
                    <a:pt x="74" y="0"/>
                  </a:lnTo>
                  <a:lnTo>
                    <a:pt x="74" y="0"/>
                  </a:lnTo>
                  <a:lnTo>
                    <a:pt x="74" y="0"/>
                  </a:lnTo>
                  <a:lnTo>
                    <a:pt x="72" y="0"/>
                  </a:lnTo>
                  <a:lnTo>
                    <a:pt x="72" y="2"/>
                  </a:lnTo>
                  <a:lnTo>
                    <a:pt x="78" y="114"/>
                  </a:lnTo>
                  <a:lnTo>
                    <a:pt x="78" y="114"/>
                  </a:lnTo>
                  <a:lnTo>
                    <a:pt x="80" y="118"/>
                  </a:lnTo>
                  <a:lnTo>
                    <a:pt x="80" y="120"/>
                  </a:lnTo>
                  <a:lnTo>
                    <a:pt x="82" y="124"/>
                  </a:lnTo>
                  <a:lnTo>
                    <a:pt x="82" y="128"/>
                  </a:lnTo>
                  <a:lnTo>
                    <a:pt x="76" y="136"/>
                  </a:lnTo>
                  <a:lnTo>
                    <a:pt x="24" y="130"/>
                  </a:lnTo>
                  <a:lnTo>
                    <a:pt x="24" y="130"/>
                  </a:lnTo>
                  <a:lnTo>
                    <a:pt x="22" y="132"/>
                  </a:lnTo>
                  <a:lnTo>
                    <a:pt x="20" y="134"/>
                  </a:lnTo>
                  <a:lnTo>
                    <a:pt x="18" y="134"/>
                  </a:lnTo>
                  <a:lnTo>
                    <a:pt x="16" y="132"/>
                  </a:lnTo>
                  <a:lnTo>
                    <a:pt x="16" y="132"/>
                  </a:lnTo>
                  <a:lnTo>
                    <a:pt x="16" y="132"/>
                  </a:lnTo>
                  <a:lnTo>
                    <a:pt x="14" y="132"/>
                  </a:lnTo>
                  <a:lnTo>
                    <a:pt x="12" y="134"/>
                  </a:lnTo>
                  <a:lnTo>
                    <a:pt x="12" y="136"/>
                  </a:lnTo>
                  <a:lnTo>
                    <a:pt x="12" y="138"/>
                  </a:lnTo>
                  <a:lnTo>
                    <a:pt x="12" y="140"/>
                  </a:lnTo>
                  <a:lnTo>
                    <a:pt x="12" y="144"/>
                  </a:lnTo>
                  <a:lnTo>
                    <a:pt x="10" y="144"/>
                  </a:lnTo>
                  <a:lnTo>
                    <a:pt x="8" y="144"/>
                  </a:lnTo>
                  <a:lnTo>
                    <a:pt x="8" y="146"/>
                  </a:lnTo>
                  <a:lnTo>
                    <a:pt x="8" y="148"/>
                  </a:lnTo>
                  <a:lnTo>
                    <a:pt x="6" y="150"/>
                  </a:lnTo>
                  <a:lnTo>
                    <a:pt x="4" y="154"/>
                  </a:lnTo>
                  <a:lnTo>
                    <a:pt x="2" y="154"/>
                  </a:lnTo>
                  <a:lnTo>
                    <a:pt x="0" y="154"/>
                  </a:lnTo>
                  <a:lnTo>
                    <a:pt x="0" y="156"/>
                  </a:lnTo>
                  <a:lnTo>
                    <a:pt x="0" y="158"/>
                  </a:lnTo>
                  <a:lnTo>
                    <a:pt x="0" y="164"/>
                  </a:lnTo>
                  <a:lnTo>
                    <a:pt x="2" y="168"/>
                  </a:lnTo>
                  <a:lnTo>
                    <a:pt x="2" y="172"/>
                  </a:lnTo>
                  <a:lnTo>
                    <a:pt x="2" y="174"/>
                  </a:lnTo>
                  <a:lnTo>
                    <a:pt x="2" y="174"/>
                  </a:lnTo>
                  <a:lnTo>
                    <a:pt x="2" y="176"/>
                  </a:lnTo>
                  <a:lnTo>
                    <a:pt x="4" y="176"/>
                  </a:lnTo>
                  <a:lnTo>
                    <a:pt x="6" y="178"/>
                  </a:lnTo>
                  <a:lnTo>
                    <a:pt x="10" y="178"/>
                  </a:lnTo>
                  <a:lnTo>
                    <a:pt x="10" y="178"/>
                  </a:lnTo>
                  <a:lnTo>
                    <a:pt x="14" y="180"/>
                  </a:lnTo>
                  <a:lnTo>
                    <a:pt x="18" y="182"/>
                  </a:lnTo>
                  <a:lnTo>
                    <a:pt x="22" y="182"/>
                  </a:lnTo>
                  <a:lnTo>
                    <a:pt x="22" y="182"/>
                  </a:lnTo>
                  <a:lnTo>
                    <a:pt x="24" y="182"/>
                  </a:lnTo>
                  <a:lnTo>
                    <a:pt x="28" y="182"/>
                  </a:lnTo>
                  <a:lnTo>
                    <a:pt x="30" y="182"/>
                  </a:lnTo>
                  <a:lnTo>
                    <a:pt x="30" y="180"/>
                  </a:lnTo>
                  <a:lnTo>
                    <a:pt x="30" y="176"/>
                  </a:lnTo>
                  <a:lnTo>
                    <a:pt x="32" y="176"/>
                  </a:lnTo>
                  <a:lnTo>
                    <a:pt x="32" y="176"/>
                  </a:lnTo>
                  <a:lnTo>
                    <a:pt x="36" y="174"/>
                  </a:lnTo>
                  <a:lnTo>
                    <a:pt x="38" y="174"/>
                  </a:lnTo>
                  <a:lnTo>
                    <a:pt x="42" y="176"/>
                  </a:lnTo>
                  <a:lnTo>
                    <a:pt x="44" y="178"/>
                  </a:lnTo>
                  <a:lnTo>
                    <a:pt x="44" y="180"/>
                  </a:lnTo>
                  <a:lnTo>
                    <a:pt x="44" y="182"/>
                  </a:lnTo>
                  <a:lnTo>
                    <a:pt x="46" y="186"/>
                  </a:lnTo>
                  <a:lnTo>
                    <a:pt x="48" y="190"/>
                  </a:lnTo>
                  <a:lnTo>
                    <a:pt x="50" y="194"/>
                  </a:lnTo>
                  <a:lnTo>
                    <a:pt x="56" y="198"/>
                  </a:lnTo>
                  <a:lnTo>
                    <a:pt x="56" y="198"/>
                  </a:lnTo>
                  <a:lnTo>
                    <a:pt x="60" y="200"/>
                  </a:lnTo>
                  <a:lnTo>
                    <a:pt x="64" y="200"/>
                  </a:lnTo>
                  <a:lnTo>
                    <a:pt x="70" y="198"/>
                  </a:lnTo>
                  <a:lnTo>
                    <a:pt x="74" y="196"/>
                  </a:lnTo>
                  <a:lnTo>
                    <a:pt x="74" y="196"/>
                  </a:lnTo>
                  <a:lnTo>
                    <a:pt x="76" y="194"/>
                  </a:lnTo>
                  <a:lnTo>
                    <a:pt x="78" y="192"/>
                  </a:lnTo>
                  <a:lnTo>
                    <a:pt x="82" y="192"/>
                  </a:lnTo>
                  <a:lnTo>
                    <a:pt x="84" y="196"/>
                  </a:lnTo>
                  <a:lnTo>
                    <a:pt x="86" y="196"/>
                  </a:lnTo>
                  <a:lnTo>
                    <a:pt x="86" y="196"/>
                  </a:lnTo>
                  <a:lnTo>
                    <a:pt x="88" y="198"/>
                  </a:lnTo>
                  <a:lnTo>
                    <a:pt x="90" y="196"/>
                  </a:lnTo>
                  <a:lnTo>
                    <a:pt x="92" y="194"/>
                  </a:lnTo>
                  <a:lnTo>
                    <a:pt x="92" y="194"/>
                  </a:lnTo>
                  <a:lnTo>
                    <a:pt x="92" y="190"/>
                  </a:lnTo>
                  <a:lnTo>
                    <a:pt x="94" y="186"/>
                  </a:lnTo>
                  <a:lnTo>
                    <a:pt x="96" y="180"/>
                  </a:lnTo>
                  <a:lnTo>
                    <a:pt x="98" y="176"/>
                  </a:lnTo>
                  <a:lnTo>
                    <a:pt x="100" y="172"/>
                  </a:lnTo>
                  <a:lnTo>
                    <a:pt x="102" y="170"/>
                  </a:lnTo>
                  <a:lnTo>
                    <a:pt x="102" y="168"/>
                  </a:lnTo>
                  <a:lnTo>
                    <a:pt x="106" y="166"/>
                  </a:lnTo>
                  <a:lnTo>
                    <a:pt x="108" y="164"/>
                  </a:lnTo>
                  <a:lnTo>
                    <a:pt x="114" y="164"/>
                  </a:lnTo>
                  <a:lnTo>
                    <a:pt x="120" y="164"/>
                  </a:lnTo>
                  <a:lnTo>
                    <a:pt x="130" y="162"/>
                  </a:lnTo>
                  <a:lnTo>
                    <a:pt x="140" y="160"/>
                  </a:lnTo>
                  <a:lnTo>
                    <a:pt x="148" y="156"/>
                  </a:lnTo>
                  <a:lnTo>
                    <a:pt x="152" y="150"/>
                  </a:lnTo>
                  <a:lnTo>
                    <a:pt x="154" y="150"/>
                  </a:lnTo>
                  <a:lnTo>
                    <a:pt x="158" y="150"/>
                  </a:lnTo>
                  <a:lnTo>
                    <a:pt x="162" y="150"/>
                  </a:lnTo>
                  <a:lnTo>
                    <a:pt x="168" y="150"/>
                  </a:lnTo>
                  <a:lnTo>
                    <a:pt x="176" y="148"/>
                  </a:lnTo>
                  <a:lnTo>
                    <a:pt x="176" y="148"/>
                  </a:lnTo>
                  <a:lnTo>
                    <a:pt x="180" y="148"/>
                  </a:lnTo>
                  <a:lnTo>
                    <a:pt x="182" y="146"/>
                  </a:lnTo>
                  <a:lnTo>
                    <a:pt x="186" y="142"/>
                  </a:lnTo>
                  <a:lnTo>
                    <a:pt x="192" y="138"/>
                  </a:lnTo>
                  <a:lnTo>
                    <a:pt x="196" y="132"/>
                  </a:lnTo>
                  <a:lnTo>
                    <a:pt x="200" y="124"/>
                  </a:lnTo>
                  <a:lnTo>
                    <a:pt x="202" y="120"/>
                  </a:lnTo>
                  <a:lnTo>
                    <a:pt x="204" y="108"/>
                  </a:lnTo>
                  <a:lnTo>
                    <a:pt x="208" y="92"/>
                  </a:lnTo>
                  <a:lnTo>
                    <a:pt x="210" y="72"/>
                  </a:lnTo>
                  <a:lnTo>
                    <a:pt x="202" y="74"/>
                  </a:lnTo>
                  <a:lnTo>
                    <a:pt x="198" y="58"/>
                  </a:lnTo>
                  <a:lnTo>
                    <a:pt x="170" y="58"/>
                  </a:lnTo>
                  <a:lnTo>
                    <a:pt x="94"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45" name="Freeform 305">
              <a:extLst>
                <a:ext uri="{FF2B5EF4-FFF2-40B4-BE49-F238E27FC236}">
                  <a16:creationId xmlns:a16="http://schemas.microsoft.com/office/drawing/2014/main" id="{15B9FF5F-A33D-4663-811D-BD2A513CC121}"/>
                </a:ext>
              </a:extLst>
            </p:cNvPr>
            <p:cNvSpPr>
              <a:spLocks noChangeArrowheads="1"/>
            </p:cNvSpPr>
            <p:nvPr/>
          </p:nvSpPr>
          <p:spPr bwMode="auto">
            <a:xfrm>
              <a:off x="552" y="1318"/>
              <a:ext cx="138" cy="150"/>
            </a:xfrm>
            <a:custGeom>
              <a:avLst/>
              <a:gdLst>
                <a:gd name="T0" fmla="*/ 0 w 138"/>
                <a:gd name="T1" fmla="*/ 150 h 150"/>
                <a:gd name="T2" fmla="*/ 0 w 138"/>
                <a:gd name="T3" fmla="*/ 0 h 150"/>
                <a:gd name="T4" fmla="*/ 2 w 138"/>
                <a:gd name="T5" fmla="*/ 0 h 150"/>
                <a:gd name="T6" fmla="*/ 6 w 138"/>
                <a:gd name="T7" fmla="*/ 2 h 150"/>
                <a:gd name="T8" fmla="*/ 12 w 138"/>
                <a:gd name="T9" fmla="*/ 2 h 150"/>
                <a:gd name="T10" fmla="*/ 18 w 138"/>
                <a:gd name="T11" fmla="*/ 2 h 150"/>
                <a:gd name="T12" fmla="*/ 22 w 138"/>
                <a:gd name="T13" fmla="*/ 2 h 150"/>
                <a:gd name="T14" fmla="*/ 26 w 138"/>
                <a:gd name="T15" fmla="*/ 4 h 150"/>
                <a:gd name="T16" fmla="*/ 28 w 138"/>
                <a:gd name="T17" fmla="*/ 4 h 150"/>
                <a:gd name="T18" fmla="*/ 30 w 138"/>
                <a:gd name="T19" fmla="*/ 6 h 150"/>
                <a:gd name="T20" fmla="*/ 34 w 138"/>
                <a:gd name="T21" fmla="*/ 8 h 150"/>
                <a:gd name="T22" fmla="*/ 38 w 138"/>
                <a:gd name="T23" fmla="*/ 10 h 150"/>
                <a:gd name="T24" fmla="*/ 44 w 138"/>
                <a:gd name="T25" fmla="*/ 10 h 150"/>
                <a:gd name="T26" fmla="*/ 68 w 138"/>
                <a:gd name="T27" fmla="*/ 4 h 150"/>
                <a:gd name="T28" fmla="*/ 68 w 138"/>
                <a:gd name="T29" fmla="*/ 4 h 150"/>
                <a:gd name="T30" fmla="*/ 70 w 138"/>
                <a:gd name="T31" fmla="*/ 4 h 150"/>
                <a:gd name="T32" fmla="*/ 72 w 138"/>
                <a:gd name="T33" fmla="*/ 2 h 150"/>
                <a:gd name="T34" fmla="*/ 76 w 138"/>
                <a:gd name="T35" fmla="*/ 2 h 150"/>
                <a:gd name="T36" fmla="*/ 80 w 138"/>
                <a:gd name="T37" fmla="*/ 4 h 150"/>
                <a:gd name="T38" fmla="*/ 86 w 138"/>
                <a:gd name="T39" fmla="*/ 6 h 150"/>
                <a:gd name="T40" fmla="*/ 86 w 138"/>
                <a:gd name="T41" fmla="*/ 6 h 150"/>
                <a:gd name="T42" fmla="*/ 86 w 138"/>
                <a:gd name="T43" fmla="*/ 10 h 150"/>
                <a:gd name="T44" fmla="*/ 86 w 138"/>
                <a:gd name="T45" fmla="*/ 14 h 150"/>
                <a:gd name="T46" fmla="*/ 88 w 138"/>
                <a:gd name="T47" fmla="*/ 20 h 150"/>
                <a:gd name="T48" fmla="*/ 92 w 138"/>
                <a:gd name="T49" fmla="*/ 26 h 150"/>
                <a:gd name="T50" fmla="*/ 92 w 138"/>
                <a:gd name="T51" fmla="*/ 30 h 150"/>
                <a:gd name="T52" fmla="*/ 98 w 138"/>
                <a:gd name="T53" fmla="*/ 40 h 150"/>
                <a:gd name="T54" fmla="*/ 106 w 138"/>
                <a:gd name="T55" fmla="*/ 56 h 150"/>
                <a:gd name="T56" fmla="*/ 114 w 138"/>
                <a:gd name="T57" fmla="*/ 74 h 150"/>
                <a:gd name="T58" fmla="*/ 122 w 138"/>
                <a:gd name="T59" fmla="*/ 92 h 150"/>
                <a:gd name="T60" fmla="*/ 130 w 138"/>
                <a:gd name="T61" fmla="*/ 108 h 150"/>
                <a:gd name="T62" fmla="*/ 136 w 138"/>
                <a:gd name="T63" fmla="*/ 122 h 150"/>
                <a:gd name="T64" fmla="*/ 138 w 138"/>
                <a:gd name="T65" fmla="*/ 128 h 150"/>
                <a:gd name="T66" fmla="*/ 138 w 138"/>
                <a:gd name="T67" fmla="*/ 130 h 150"/>
                <a:gd name="T68" fmla="*/ 136 w 138"/>
                <a:gd name="T69" fmla="*/ 132 h 150"/>
                <a:gd name="T70" fmla="*/ 132 w 138"/>
                <a:gd name="T71" fmla="*/ 138 h 150"/>
                <a:gd name="T72" fmla="*/ 126 w 138"/>
                <a:gd name="T73" fmla="*/ 142 h 150"/>
                <a:gd name="T74" fmla="*/ 120 w 138"/>
                <a:gd name="T75" fmla="*/ 146 h 150"/>
                <a:gd name="T76" fmla="*/ 110 w 138"/>
                <a:gd name="T77" fmla="*/ 150 h 150"/>
                <a:gd name="T78" fmla="*/ 0 w 138"/>
                <a:gd name="T79" fmla="*/ 150 h 15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38"/>
                <a:gd name="T121" fmla="*/ 0 h 150"/>
                <a:gd name="T122" fmla="*/ 138 w 138"/>
                <a:gd name="T123" fmla="*/ 150 h 15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38" h="150">
                  <a:moveTo>
                    <a:pt x="0" y="150"/>
                  </a:moveTo>
                  <a:lnTo>
                    <a:pt x="0" y="0"/>
                  </a:lnTo>
                  <a:lnTo>
                    <a:pt x="2" y="0"/>
                  </a:lnTo>
                  <a:lnTo>
                    <a:pt x="6" y="2"/>
                  </a:lnTo>
                  <a:lnTo>
                    <a:pt x="12" y="2"/>
                  </a:lnTo>
                  <a:lnTo>
                    <a:pt x="18" y="2"/>
                  </a:lnTo>
                  <a:lnTo>
                    <a:pt x="22" y="2"/>
                  </a:lnTo>
                  <a:lnTo>
                    <a:pt x="26" y="4"/>
                  </a:lnTo>
                  <a:lnTo>
                    <a:pt x="28" y="4"/>
                  </a:lnTo>
                  <a:lnTo>
                    <a:pt x="30" y="6"/>
                  </a:lnTo>
                  <a:lnTo>
                    <a:pt x="34" y="8"/>
                  </a:lnTo>
                  <a:lnTo>
                    <a:pt x="38" y="10"/>
                  </a:lnTo>
                  <a:lnTo>
                    <a:pt x="44" y="10"/>
                  </a:lnTo>
                  <a:lnTo>
                    <a:pt x="68" y="4"/>
                  </a:lnTo>
                  <a:lnTo>
                    <a:pt x="68" y="4"/>
                  </a:lnTo>
                  <a:lnTo>
                    <a:pt x="70" y="4"/>
                  </a:lnTo>
                  <a:lnTo>
                    <a:pt x="72" y="2"/>
                  </a:lnTo>
                  <a:lnTo>
                    <a:pt x="76" y="2"/>
                  </a:lnTo>
                  <a:lnTo>
                    <a:pt x="80" y="4"/>
                  </a:lnTo>
                  <a:lnTo>
                    <a:pt x="86" y="6"/>
                  </a:lnTo>
                  <a:lnTo>
                    <a:pt x="86" y="6"/>
                  </a:lnTo>
                  <a:lnTo>
                    <a:pt x="86" y="10"/>
                  </a:lnTo>
                  <a:lnTo>
                    <a:pt x="86" y="14"/>
                  </a:lnTo>
                  <a:lnTo>
                    <a:pt x="88" y="20"/>
                  </a:lnTo>
                  <a:lnTo>
                    <a:pt x="92" y="26"/>
                  </a:lnTo>
                  <a:lnTo>
                    <a:pt x="92" y="30"/>
                  </a:lnTo>
                  <a:lnTo>
                    <a:pt x="98" y="40"/>
                  </a:lnTo>
                  <a:lnTo>
                    <a:pt x="106" y="56"/>
                  </a:lnTo>
                  <a:lnTo>
                    <a:pt x="114" y="74"/>
                  </a:lnTo>
                  <a:lnTo>
                    <a:pt x="122" y="92"/>
                  </a:lnTo>
                  <a:lnTo>
                    <a:pt x="130" y="108"/>
                  </a:lnTo>
                  <a:lnTo>
                    <a:pt x="136" y="122"/>
                  </a:lnTo>
                  <a:lnTo>
                    <a:pt x="138" y="128"/>
                  </a:lnTo>
                  <a:lnTo>
                    <a:pt x="138" y="130"/>
                  </a:lnTo>
                  <a:lnTo>
                    <a:pt x="136" y="132"/>
                  </a:lnTo>
                  <a:lnTo>
                    <a:pt x="132" y="138"/>
                  </a:lnTo>
                  <a:lnTo>
                    <a:pt x="126" y="142"/>
                  </a:lnTo>
                  <a:lnTo>
                    <a:pt x="120" y="146"/>
                  </a:lnTo>
                  <a:lnTo>
                    <a:pt x="110" y="150"/>
                  </a:lnTo>
                  <a:lnTo>
                    <a:pt x="0" y="15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46" name="Freeform 306">
              <a:extLst>
                <a:ext uri="{FF2B5EF4-FFF2-40B4-BE49-F238E27FC236}">
                  <a16:creationId xmlns:a16="http://schemas.microsoft.com/office/drawing/2014/main" id="{0CD09546-814C-46BB-8ED2-13AA88571AD3}"/>
                </a:ext>
              </a:extLst>
            </p:cNvPr>
            <p:cNvSpPr>
              <a:spLocks noChangeArrowheads="1"/>
            </p:cNvSpPr>
            <p:nvPr/>
          </p:nvSpPr>
          <p:spPr bwMode="auto">
            <a:xfrm>
              <a:off x="638" y="1322"/>
              <a:ext cx="40" cy="50"/>
            </a:xfrm>
            <a:custGeom>
              <a:avLst/>
              <a:gdLst>
                <a:gd name="T0" fmla="*/ 0 w 40"/>
                <a:gd name="T1" fmla="*/ 0 h 50"/>
                <a:gd name="T2" fmla="*/ 0 w 40"/>
                <a:gd name="T3" fmla="*/ 8 h 50"/>
                <a:gd name="T4" fmla="*/ 0 w 40"/>
                <a:gd name="T5" fmla="*/ 10 h 50"/>
                <a:gd name="T6" fmla="*/ 2 w 40"/>
                <a:gd name="T7" fmla="*/ 12 h 50"/>
                <a:gd name="T8" fmla="*/ 2 w 40"/>
                <a:gd name="T9" fmla="*/ 16 h 50"/>
                <a:gd name="T10" fmla="*/ 4 w 40"/>
                <a:gd name="T11" fmla="*/ 20 h 50"/>
                <a:gd name="T12" fmla="*/ 6 w 40"/>
                <a:gd name="T13" fmla="*/ 24 h 50"/>
                <a:gd name="T14" fmla="*/ 8 w 40"/>
                <a:gd name="T15" fmla="*/ 28 h 50"/>
                <a:gd name="T16" fmla="*/ 10 w 40"/>
                <a:gd name="T17" fmla="*/ 30 h 50"/>
                <a:gd name="T18" fmla="*/ 14 w 40"/>
                <a:gd name="T19" fmla="*/ 34 h 50"/>
                <a:gd name="T20" fmla="*/ 16 w 40"/>
                <a:gd name="T21" fmla="*/ 38 h 50"/>
                <a:gd name="T22" fmla="*/ 22 w 40"/>
                <a:gd name="T23" fmla="*/ 42 h 50"/>
                <a:gd name="T24" fmla="*/ 26 w 40"/>
                <a:gd name="T25" fmla="*/ 44 h 50"/>
                <a:gd name="T26" fmla="*/ 30 w 40"/>
                <a:gd name="T27" fmla="*/ 48 h 50"/>
                <a:gd name="T28" fmla="*/ 32 w 40"/>
                <a:gd name="T29" fmla="*/ 50 h 50"/>
                <a:gd name="T30" fmla="*/ 32 w 40"/>
                <a:gd name="T31" fmla="*/ 50 h 50"/>
                <a:gd name="T32" fmla="*/ 34 w 40"/>
                <a:gd name="T33" fmla="*/ 50 h 50"/>
                <a:gd name="T34" fmla="*/ 36 w 40"/>
                <a:gd name="T35" fmla="*/ 48 h 50"/>
                <a:gd name="T36" fmla="*/ 38 w 40"/>
                <a:gd name="T37" fmla="*/ 44 h 50"/>
                <a:gd name="T38" fmla="*/ 40 w 40"/>
                <a:gd name="T39" fmla="*/ 32 h 50"/>
                <a:gd name="T40" fmla="*/ 38 w 40"/>
                <a:gd name="T41" fmla="*/ 28 h 50"/>
                <a:gd name="T42" fmla="*/ 32 w 40"/>
                <a:gd name="T43" fmla="*/ 18 h 50"/>
                <a:gd name="T44" fmla="*/ 26 w 40"/>
                <a:gd name="T45" fmla="*/ 8 h 50"/>
                <a:gd name="T46" fmla="*/ 22 w 40"/>
                <a:gd name="T47" fmla="*/ 0 h 50"/>
                <a:gd name="T48" fmla="*/ 22 w 40"/>
                <a:gd name="T49" fmla="*/ 0 h 50"/>
                <a:gd name="T50" fmla="*/ 18 w 40"/>
                <a:gd name="T51" fmla="*/ 0 h 50"/>
                <a:gd name="T52" fmla="*/ 12 w 40"/>
                <a:gd name="T53" fmla="*/ 0 h 50"/>
                <a:gd name="T54" fmla="*/ 8 w 40"/>
                <a:gd name="T55" fmla="*/ 0 h 50"/>
                <a:gd name="T56" fmla="*/ 2 w 40"/>
                <a:gd name="T57" fmla="*/ 0 h 50"/>
                <a:gd name="T58" fmla="*/ 0 w 40"/>
                <a:gd name="T59" fmla="*/ 0 h 5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0"/>
                <a:gd name="T91" fmla="*/ 0 h 50"/>
                <a:gd name="T92" fmla="*/ 40 w 40"/>
                <a:gd name="T93" fmla="*/ 50 h 5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0" h="50">
                  <a:moveTo>
                    <a:pt x="0" y="0"/>
                  </a:moveTo>
                  <a:lnTo>
                    <a:pt x="0" y="8"/>
                  </a:lnTo>
                  <a:lnTo>
                    <a:pt x="0" y="10"/>
                  </a:lnTo>
                  <a:lnTo>
                    <a:pt x="2" y="12"/>
                  </a:lnTo>
                  <a:lnTo>
                    <a:pt x="2" y="16"/>
                  </a:lnTo>
                  <a:lnTo>
                    <a:pt x="4" y="20"/>
                  </a:lnTo>
                  <a:lnTo>
                    <a:pt x="6" y="24"/>
                  </a:lnTo>
                  <a:lnTo>
                    <a:pt x="8" y="28"/>
                  </a:lnTo>
                  <a:lnTo>
                    <a:pt x="10" y="30"/>
                  </a:lnTo>
                  <a:lnTo>
                    <a:pt x="14" y="34"/>
                  </a:lnTo>
                  <a:lnTo>
                    <a:pt x="16" y="38"/>
                  </a:lnTo>
                  <a:lnTo>
                    <a:pt x="22" y="42"/>
                  </a:lnTo>
                  <a:lnTo>
                    <a:pt x="26" y="44"/>
                  </a:lnTo>
                  <a:lnTo>
                    <a:pt x="30" y="48"/>
                  </a:lnTo>
                  <a:lnTo>
                    <a:pt x="32" y="50"/>
                  </a:lnTo>
                  <a:lnTo>
                    <a:pt x="32" y="50"/>
                  </a:lnTo>
                  <a:lnTo>
                    <a:pt x="34" y="50"/>
                  </a:lnTo>
                  <a:lnTo>
                    <a:pt x="36" y="48"/>
                  </a:lnTo>
                  <a:lnTo>
                    <a:pt x="38" y="44"/>
                  </a:lnTo>
                  <a:lnTo>
                    <a:pt x="40" y="32"/>
                  </a:lnTo>
                  <a:lnTo>
                    <a:pt x="38" y="28"/>
                  </a:lnTo>
                  <a:lnTo>
                    <a:pt x="32" y="18"/>
                  </a:lnTo>
                  <a:lnTo>
                    <a:pt x="26" y="8"/>
                  </a:lnTo>
                  <a:lnTo>
                    <a:pt x="22" y="0"/>
                  </a:lnTo>
                  <a:lnTo>
                    <a:pt x="22" y="0"/>
                  </a:lnTo>
                  <a:lnTo>
                    <a:pt x="18" y="0"/>
                  </a:lnTo>
                  <a:lnTo>
                    <a:pt x="12" y="0"/>
                  </a:lnTo>
                  <a:lnTo>
                    <a:pt x="8" y="0"/>
                  </a:lnTo>
                  <a:lnTo>
                    <a:pt x="2" y="0"/>
                  </a:lnTo>
                  <a:lnTo>
                    <a:pt x="0"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47" name="Freeform 307">
              <a:extLst>
                <a:ext uri="{FF2B5EF4-FFF2-40B4-BE49-F238E27FC236}">
                  <a16:creationId xmlns:a16="http://schemas.microsoft.com/office/drawing/2014/main" id="{1E5F16D7-DBE7-47D2-9D6C-F9D0D8BD7E4B}"/>
                </a:ext>
              </a:extLst>
            </p:cNvPr>
            <p:cNvSpPr>
              <a:spLocks noChangeArrowheads="1"/>
            </p:cNvSpPr>
            <p:nvPr/>
          </p:nvSpPr>
          <p:spPr bwMode="auto">
            <a:xfrm>
              <a:off x="776" y="1896"/>
              <a:ext cx="86" cy="182"/>
            </a:xfrm>
            <a:custGeom>
              <a:avLst/>
              <a:gdLst>
                <a:gd name="T0" fmla="*/ 78 w 86"/>
                <a:gd name="T1" fmla="*/ 0 h 182"/>
                <a:gd name="T2" fmla="*/ 72 w 86"/>
                <a:gd name="T3" fmla="*/ 4 h 182"/>
                <a:gd name="T4" fmla="*/ 64 w 86"/>
                <a:gd name="T5" fmla="*/ 12 h 182"/>
                <a:gd name="T6" fmla="*/ 60 w 86"/>
                <a:gd name="T7" fmla="*/ 20 h 182"/>
                <a:gd name="T8" fmla="*/ 56 w 86"/>
                <a:gd name="T9" fmla="*/ 24 h 182"/>
                <a:gd name="T10" fmla="*/ 48 w 86"/>
                <a:gd name="T11" fmla="*/ 32 h 182"/>
                <a:gd name="T12" fmla="*/ 40 w 86"/>
                <a:gd name="T13" fmla="*/ 42 h 182"/>
                <a:gd name="T14" fmla="*/ 34 w 86"/>
                <a:gd name="T15" fmla="*/ 50 h 182"/>
                <a:gd name="T16" fmla="*/ 28 w 86"/>
                <a:gd name="T17" fmla="*/ 54 h 182"/>
                <a:gd name="T18" fmla="*/ 24 w 86"/>
                <a:gd name="T19" fmla="*/ 54 h 182"/>
                <a:gd name="T20" fmla="*/ 22 w 86"/>
                <a:gd name="T21" fmla="*/ 54 h 182"/>
                <a:gd name="T22" fmla="*/ 16 w 86"/>
                <a:gd name="T23" fmla="*/ 54 h 182"/>
                <a:gd name="T24" fmla="*/ 10 w 86"/>
                <a:gd name="T25" fmla="*/ 60 h 182"/>
                <a:gd name="T26" fmla="*/ 6 w 86"/>
                <a:gd name="T27" fmla="*/ 68 h 182"/>
                <a:gd name="T28" fmla="*/ 6 w 86"/>
                <a:gd name="T29" fmla="*/ 82 h 182"/>
                <a:gd name="T30" fmla="*/ 4 w 86"/>
                <a:gd name="T31" fmla="*/ 90 h 182"/>
                <a:gd name="T32" fmla="*/ 6 w 86"/>
                <a:gd name="T33" fmla="*/ 92 h 182"/>
                <a:gd name="T34" fmla="*/ 8 w 86"/>
                <a:gd name="T35" fmla="*/ 92 h 182"/>
                <a:gd name="T36" fmla="*/ 14 w 86"/>
                <a:gd name="T37" fmla="*/ 100 h 182"/>
                <a:gd name="T38" fmla="*/ 14 w 86"/>
                <a:gd name="T39" fmla="*/ 106 h 182"/>
                <a:gd name="T40" fmla="*/ 10 w 86"/>
                <a:gd name="T41" fmla="*/ 110 h 182"/>
                <a:gd name="T42" fmla="*/ 6 w 86"/>
                <a:gd name="T43" fmla="*/ 116 h 182"/>
                <a:gd name="T44" fmla="*/ 0 w 86"/>
                <a:gd name="T45" fmla="*/ 138 h 182"/>
                <a:gd name="T46" fmla="*/ 6 w 86"/>
                <a:gd name="T47" fmla="*/ 172 h 182"/>
                <a:gd name="T48" fmla="*/ 8 w 86"/>
                <a:gd name="T49" fmla="*/ 172 h 182"/>
                <a:gd name="T50" fmla="*/ 16 w 86"/>
                <a:gd name="T51" fmla="*/ 172 h 182"/>
                <a:gd name="T52" fmla="*/ 22 w 86"/>
                <a:gd name="T53" fmla="*/ 172 h 182"/>
                <a:gd name="T54" fmla="*/ 20 w 86"/>
                <a:gd name="T55" fmla="*/ 174 h 182"/>
                <a:gd name="T56" fmla="*/ 24 w 86"/>
                <a:gd name="T57" fmla="*/ 178 h 182"/>
                <a:gd name="T58" fmla="*/ 28 w 86"/>
                <a:gd name="T59" fmla="*/ 182 h 182"/>
                <a:gd name="T60" fmla="*/ 36 w 86"/>
                <a:gd name="T61" fmla="*/ 182 h 182"/>
                <a:gd name="T62" fmla="*/ 44 w 86"/>
                <a:gd name="T63" fmla="*/ 178 h 182"/>
                <a:gd name="T64" fmla="*/ 50 w 86"/>
                <a:gd name="T65" fmla="*/ 164 h 182"/>
                <a:gd name="T66" fmla="*/ 58 w 86"/>
                <a:gd name="T67" fmla="*/ 134 h 182"/>
                <a:gd name="T68" fmla="*/ 58 w 86"/>
                <a:gd name="T69" fmla="*/ 126 h 182"/>
                <a:gd name="T70" fmla="*/ 60 w 86"/>
                <a:gd name="T71" fmla="*/ 120 h 182"/>
                <a:gd name="T72" fmla="*/ 66 w 86"/>
                <a:gd name="T73" fmla="*/ 108 h 182"/>
                <a:gd name="T74" fmla="*/ 72 w 86"/>
                <a:gd name="T75" fmla="*/ 82 h 182"/>
                <a:gd name="T76" fmla="*/ 78 w 86"/>
                <a:gd name="T77" fmla="*/ 54 h 182"/>
                <a:gd name="T78" fmla="*/ 78 w 86"/>
                <a:gd name="T79" fmla="*/ 50 h 182"/>
                <a:gd name="T80" fmla="*/ 82 w 86"/>
                <a:gd name="T81" fmla="*/ 40 h 182"/>
                <a:gd name="T82" fmla="*/ 84 w 86"/>
                <a:gd name="T83" fmla="*/ 28 h 182"/>
                <a:gd name="T84" fmla="*/ 84 w 86"/>
                <a:gd name="T85" fmla="*/ 20 h 182"/>
                <a:gd name="T86" fmla="*/ 86 w 86"/>
                <a:gd name="T87" fmla="*/ 12 h 182"/>
                <a:gd name="T88" fmla="*/ 86 w 86"/>
                <a:gd name="T89" fmla="*/ 4 h 182"/>
                <a:gd name="T90" fmla="*/ 78 w 86"/>
                <a:gd name="T91" fmla="*/ 0 h 18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6"/>
                <a:gd name="T139" fmla="*/ 0 h 182"/>
                <a:gd name="T140" fmla="*/ 86 w 86"/>
                <a:gd name="T141" fmla="*/ 182 h 18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6" h="182">
                  <a:moveTo>
                    <a:pt x="78" y="0"/>
                  </a:moveTo>
                  <a:lnTo>
                    <a:pt x="78" y="0"/>
                  </a:lnTo>
                  <a:lnTo>
                    <a:pt x="76" y="2"/>
                  </a:lnTo>
                  <a:lnTo>
                    <a:pt x="72" y="4"/>
                  </a:lnTo>
                  <a:lnTo>
                    <a:pt x="68" y="6"/>
                  </a:lnTo>
                  <a:lnTo>
                    <a:pt x="64" y="12"/>
                  </a:lnTo>
                  <a:lnTo>
                    <a:pt x="62" y="20"/>
                  </a:lnTo>
                  <a:lnTo>
                    <a:pt x="60" y="20"/>
                  </a:lnTo>
                  <a:lnTo>
                    <a:pt x="58" y="22"/>
                  </a:lnTo>
                  <a:lnTo>
                    <a:pt x="56" y="24"/>
                  </a:lnTo>
                  <a:lnTo>
                    <a:pt x="52" y="28"/>
                  </a:lnTo>
                  <a:lnTo>
                    <a:pt x="48" y="32"/>
                  </a:lnTo>
                  <a:lnTo>
                    <a:pt x="44" y="36"/>
                  </a:lnTo>
                  <a:lnTo>
                    <a:pt x="40" y="42"/>
                  </a:lnTo>
                  <a:lnTo>
                    <a:pt x="38" y="46"/>
                  </a:lnTo>
                  <a:lnTo>
                    <a:pt x="34" y="50"/>
                  </a:lnTo>
                  <a:lnTo>
                    <a:pt x="30" y="52"/>
                  </a:lnTo>
                  <a:lnTo>
                    <a:pt x="28" y="54"/>
                  </a:lnTo>
                  <a:lnTo>
                    <a:pt x="26" y="54"/>
                  </a:lnTo>
                  <a:lnTo>
                    <a:pt x="24" y="54"/>
                  </a:lnTo>
                  <a:lnTo>
                    <a:pt x="24" y="54"/>
                  </a:lnTo>
                  <a:lnTo>
                    <a:pt x="22" y="54"/>
                  </a:lnTo>
                  <a:lnTo>
                    <a:pt x="20" y="54"/>
                  </a:lnTo>
                  <a:lnTo>
                    <a:pt x="16" y="54"/>
                  </a:lnTo>
                  <a:lnTo>
                    <a:pt x="14" y="56"/>
                  </a:lnTo>
                  <a:lnTo>
                    <a:pt x="10" y="60"/>
                  </a:lnTo>
                  <a:lnTo>
                    <a:pt x="8" y="64"/>
                  </a:lnTo>
                  <a:lnTo>
                    <a:pt x="6" y="68"/>
                  </a:lnTo>
                  <a:lnTo>
                    <a:pt x="6" y="76"/>
                  </a:lnTo>
                  <a:lnTo>
                    <a:pt x="6" y="82"/>
                  </a:lnTo>
                  <a:lnTo>
                    <a:pt x="6" y="88"/>
                  </a:lnTo>
                  <a:lnTo>
                    <a:pt x="4" y="90"/>
                  </a:lnTo>
                  <a:lnTo>
                    <a:pt x="6" y="90"/>
                  </a:lnTo>
                  <a:lnTo>
                    <a:pt x="6" y="92"/>
                  </a:lnTo>
                  <a:lnTo>
                    <a:pt x="6" y="92"/>
                  </a:lnTo>
                  <a:lnTo>
                    <a:pt x="8" y="92"/>
                  </a:lnTo>
                  <a:lnTo>
                    <a:pt x="12" y="96"/>
                  </a:lnTo>
                  <a:lnTo>
                    <a:pt x="14" y="100"/>
                  </a:lnTo>
                  <a:lnTo>
                    <a:pt x="14" y="102"/>
                  </a:lnTo>
                  <a:lnTo>
                    <a:pt x="14" y="106"/>
                  </a:lnTo>
                  <a:lnTo>
                    <a:pt x="12" y="108"/>
                  </a:lnTo>
                  <a:lnTo>
                    <a:pt x="10" y="110"/>
                  </a:lnTo>
                  <a:lnTo>
                    <a:pt x="8" y="112"/>
                  </a:lnTo>
                  <a:lnTo>
                    <a:pt x="6" y="116"/>
                  </a:lnTo>
                  <a:lnTo>
                    <a:pt x="2" y="124"/>
                  </a:lnTo>
                  <a:lnTo>
                    <a:pt x="0" y="138"/>
                  </a:lnTo>
                  <a:lnTo>
                    <a:pt x="0" y="154"/>
                  </a:lnTo>
                  <a:lnTo>
                    <a:pt x="6" y="172"/>
                  </a:lnTo>
                  <a:lnTo>
                    <a:pt x="8" y="172"/>
                  </a:lnTo>
                  <a:lnTo>
                    <a:pt x="8" y="172"/>
                  </a:lnTo>
                  <a:lnTo>
                    <a:pt x="12" y="172"/>
                  </a:lnTo>
                  <a:lnTo>
                    <a:pt x="16" y="172"/>
                  </a:lnTo>
                  <a:lnTo>
                    <a:pt x="20" y="172"/>
                  </a:lnTo>
                  <a:lnTo>
                    <a:pt x="22" y="172"/>
                  </a:lnTo>
                  <a:lnTo>
                    <a:pt x="22" y="172"/>
                  </a:lnTo>
                  <a:lnTo>
                    <a:pt x="20" y="174"/>
                  </a:lnTo>
                  <a:lnTo>
                    <a:pt x="22" y="176"/>
                  </a:lnTo>
                  <a:lnTo>
                    <a:pt x="24" y="178"/>
                  </a:lnTo>
                  <a:lnTo>
                    <a:pt x="26" y="180"/>
                  </a:lnTo>
                  <a:lnTo>
                    <a:pt x="28" y="182"/>
                  </a:lnTo>
                  <a:lnTo>
                    <a:pt x="32" y="182"/>
                  </a:lnTo>
                  <a:lnTo>
                    <a:pt x="36" y="182"/>
                  </a:lnTo>
                  <a:lnTo>
                    <a:pt x="40" y="182"/>
                  </a:lnTo>
                  <a:lnTo>
                    <a:pt x="44" y="178"/>
                  </a:lnTo>
                  <a:lnTo>
                    <a:pt x="46" y="172"/>
                  </a:lnTo>
                  <a:lnTo>
                    <a:pt x="50" y="164"/>
                  </a:lnTo>
                  <a:lnTo>
                    <a:pt x="56" y="146"/>
                  </a:lnTo>
                  <a:lnTo>
                    <a:pt x="58" y="134"/>
                  </a:lnTo>
                  <a:lnTo>
                    <a:pt x="60" y="128"/>
                  </a:lnTo>
                  <a:lnTo>
                    <a:pt x="58" y="126"/>
                  </a:lnTo>
                  <a:lnTo>
                    <a:pt x="58" y="124"/>
                  </a:lnTo>
                  <a:lnTo>
                    <a:pt x="60" y="120"/>
                  </a:lnTo>
                  <a:lnTo>
                    <a:pt x="62" y="114"/>
                  </a:lnTo>
                  <a:lnTo>
                    <a:pt x="66" y="108"/>
                  </a:lnTo>
                  <a:lnTo>
                    <a:pt x="70" y="98"/>
                  </a:lnTo>
                  <a:lnTo>
                    <a:pt x="72" y="82"/>
                  </a:lnTo>
                  <a:lnTo>
                    <a:pt x="76" y="66"/>
                  </a:lnTo>
                  <a:lnTo>
                    <a:pt x="78" y="54"/>
                  </a:lnTo>
                  <a:lnTo>
                    <a:pt x="78" y="52"/>
                  </a:lnTo>
                  <a:lnTo>
                    <a:pt x="78" y="50"/>
                  </a:lnTo>
                  <a:lnTo>
                    <a:pt x="80" y="44"/>
                  </a:lnTo>
                  <a:lnTo>
                    <a:pt x="82" y="40"/>
                  </a:lnTo>
                  <a:lnTo>
                    <a:pt x="82" y="34"/>
                  </a:lnTo>
                  <a:lnTo>
                    <a:pt x="84" y="28"/>
                  </a:lnTo>
                  <a:lnTo>
                    <a:pt x="84" y="24"/>
                  </a:lnTo>
                  <a:lnTo>
                    <a:pt x="84" y="20"/>
                  </a:lnTo>
                  <a:lnTo>
                    <a:pt x="86" y="16"/>
                  </a:lnTo>
                  <a:lnTo>
                    <a:pt x="86" y="12"/>
                  </a:lnTo>
                  <a:lnTo>
                    <a:pt x="86" y="8"/>
                  </a:lnTo>
                  <a:lnTo>
                    <a:pt x="86" y="4"/>
                  </a:lnTo>
                  <a:lnTo>
                    <a:pt x="84" y="2"/>
                  </a:lnTo>
                  <a:lnTo>
                    <a:pt x="78"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48" name="Freeform 308">
              <a:extLst>
                <a:ext uri="{FF2B5EF4-FFF2-40B4-BE49-F238E27FC236}">
                  <a16:creationId xmlns:a16="http://schemas.microsoft.com/office/drawing/2014/main" id="{955A9328-775A-48B0-BFA4-6A935E3C85CE}"/>
                </a:ext>
              </a:extLst>
            </p:cNvPr>
            <p:cNvSpPr>
              <a:spLocks noChangeArrowheads="1"/>
            </p:cNvSpPr>
            <p:nvPr/>
          </p:nvSpPr>
          <p:spPr bwMode="auto">
            <a:xfrm>
              <a:off x="2060" y="2356"/>
              <a:ext cx="58" cy="56"/>
            </a:xfrm>
            <a:custGeom>
              <a:avLst/>
              <a:gdLst>
                <a:gd name="T0" fmla="*/ 10 w 58"/>
                <a:gd name="T1" fmla="*/ 2 h 56"/>
                <a:gd name="T2" fmla="*/ 10 w 58"/>
                <a:gd name="T3" fmla="*/ 2 h 56"/>
                <a:gd name="T4" fmla="*/ 8 w 58"/>
                <a:gd name="T5" fmla="*/ 2 h 56"/>
                <a:gd name="T6" fmla="*/ 6 w 58"/>
                <a:gd name="T7" fmla="*/ 2 h 56"/>
                <a:gd name="T8" fmla="*/ 4 w 58"/>
                <a:gd name="T9" fmla="*/ 4 h 56"/>
                <a:gd name="T10" fmla="*/ 2 w 58"/>
                <a:gd name="T11" fmla="*/ 6 h 56"/>
                <a:gd name="T12" fmla="*/ 0 w 58"/>
                <a:gd name="T13" fmla="*/ 8 h 56"/>
                <a:gd name="T14" fmla="*/ 0 w 58"/>
                <a:gd name="T15" fmla="*/ 14 h 56"/>
                <a:gd name="T16" fmla="*/ 6 w 58"/>
                <a:gd name="T17" fmla="*/ 30 h 56"/>
                <a:gd name="T18" fmla="*/ 6 w 58"/>
                <a:gd name="T19" fmla="*/ 30 h 56"/>
                <a:gd name="T20" fmla="*/ 8 w 58"/>
                <a:gd name="T21" fmla="*/ 32 h 56"/>
                <a:gd name="T22" fmla="*/ 10 w 58"/>
                <a:gd name="T23" fmla="*/ 36 h 56"/>
                <a:gd name="T24" fmla="*/ 14 w 58"/>
                <a:gd name="T25" fmla="*/ 40 h 56"/>
                <a:gd name="T26" fmla="*/ 14 w 58"/>
                <a:gd name="T27" fmla="*/ 44 h 56"/>
                <a:gd name="T28" fmla="*/ 18 w 58"/>
                <a:gd name="T29" fmla="*/ 46 h 56"/>
                <a:gd name="T30" fmla="*/ 22 w 58"/>
                <a:gd name="T31" fmla="*/ 50 h 56"/>
                <a:gd name="T32" fmla="*/ 26 w 58"/>
                <a:gd name="T33" fmla="*/ 52 h 56"/>
                <a:gd name="T34" fmla="*/ 32 w 58"/>
                <a:gd name="T35" fmla="*/ 54 h 56"/>
                <a:gd name="T36" fmla="*/ 36 w 58"/>
                <a:gd name="T37" fmla="*/ 56 h 56"/>
                <a:gd name="T38" fmla="*/ 40 w 58"/>
                <a:gd name="T39" fmla="*/ 54 h 56"/>
                <a:gd name="T40" fmla="*/ 42 w 58"/>
                <a:gd name="T41" fmla="*/ 52 h 56"/>
                <a:gd name="T42" fmla="*/ 46 w 58"/>
                <a:gd name="T43" fmla="*/ 50 h 56"/>
                <a:gd name="T44" fmla="*/ 50 w 58"/>
                <a:gd name="T45" fmla="*/ 44 h 56"/>
                <a:gd name="T46" fmla="*/ 54 w 58"/>
                <a:gd name="T47" fmla="*/ 40 h 56"/>
                <a:gd name="T48" fmla="*/ 56 w 58"/>
                <a:gd name="T49" fmla="*/ 34 h 56"/>
                <a:gd name="T50" fmla="*/ 58 w 58"/>
                <a:gd name="T51" fmla="*/ 30 h 56"/>
                <a:gd name="T52" fmla="*/ 56 w 58"/>
                <a:gd name="T53" fmla="*/ 24 h 56"/>
                <a:gd name="T54" fmla="*/ 56 w 58"/>
                <a:gd name="T55" fmla="*/ 18 h 56"/>
                <a:gd name="T56" fmla="*/ 56 w 58"/>
                <a:gd name="T57" fmla="*/ 12 h 56"/>
                <a:gd name="T58" fmla="*/ 56 w 58"/>
                <a:gd name="T59" fmla="*/ 8 h 56"/>
                <a:gd name="T60" fmla="*/ 56 w 58"/>
                <a:gd name="T61" fmla="*/ 6 h 56"/>
                <a:gd name="T62" fmla="*/ 54 w 58"/>
                <a:gd name="T63" fmla="*/ 6 h 56"/>
                <a:gd name="T64" fmla="*/ 52 w 58"/>
                <a:gd name="T65" fmla="*/ 4 h 56"/>
                <a:gd name="T66" fmla="*/ 50 w 58"/>
                <a:gd name="T67" fmla="*/ 2 h 56"/>
                <a:gd name="T68" fmla="*/ 46 w 58"/>
                <a:gd name="T69" fmla="*/ 0 h 56"/>
                <a:gd name="T70" fmla="*/ 42 w 58"/>
                <a:gd name="T71" fmla="*/ 0 h 56"/>
                <a:gd name="T72" fmla="*/ 40 w 58"/>
                <a:gd name="T73" fmla="*/ 0 h 56"/>
                <a:gd name="T74" fmla="*/ 38 w 58"/>
                <a:gd name="T75" fmla="*/ 2 h 56"/>
                <a:gd name="T76" fmla="*/ 36 w 58"/>
                <a:gd name="T77" fmla="*/ 4 h 56"/>
                <a:gd name="T78" fmla="*/ 34 w 58"/>
                <a:gd name="T79" fmla="*/ 8 h 56"/>
                <a:gd name="T80" fmla="*/ 32 w 58"/>
                <a:gd name="T81" fmla="*/ 10 h 56"/>
                <a:gd name="T82" fmla="*/ 32 w 58"/>
                <a:gd name="T83" fmla="*/ 10 h 56"/>
                <a:gd name="T84" fmla="*/ 16 w 58"/>
                <a:gd name="T85" fmla="*/ 2 h 56"/>
                <a:gd name="T86" fmla="*/ 10 w 58"/>
                <a:gd name="T87" fmla="*/ 2 h 5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8"/>
                <a:gd name="T133" fmla="*/ 0 h 56"/>
                <a:gd name="T134" fmla="*/ 58 w 58"/>
                <a:gd name="T135" fmla="*/ 56 h 5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8" h="56">
                  <a:moveTo>
                    <a:pt x="10" y="2"/>
                  </a:moveTo>
                  <a:lnTo>
                    <a:pt x="10" y="2"/>
                  </a:lnTo>
                  <a:lnTo>
                    <a:pt x="8" y="2"/>
                  </a:lnTo>
                  <a:lnTo>
                    <a:pt x="6" y="2"/>
                  </a:lnTo>
                  <a:lnTo>
                    <a:pt x="4" y="4"/>
                  </a:lnTo>
                  <a:lnTo>
                    <a:pt x="2" y="6"/>
                  </a:lnTo>
                  <a:lnTo>
                    <a:pt x="0" y="8"/>
                  </a:lnTo>
                  <a:lnTo>
                    <a:pt x="0" y="14"/>
                  </a:lnTo>
                  <a:lnTo>
                    <a:pt x="6" y="30"/>
                  </a:lnTo>
                  <a:lnTo>
                    <a:pt x="6" y="30"/>
                  </a:lnTo>
                  <a:lnTo>
                    <a:pt x="8" y="32"/>
                  </a:lnTo>
                  <a:lnTo>
                    <a:pt x="10" y="36"/>
                  </a:lnTo>
                  <a:lnTo>
                    <a:pt x="14" y="40"/>
                  </a:lnTo>
                  <a:lnTo>
                    <a:pt x="14" y="44"/>
                  </a:lnTo>
                  <a:lnTo>
                    <a:pt x="18" y="46"/>
                  </a:lnTo>
                  <a:lnTo>
                    <a:pt x="22" y="50"/>
                  </a:lnTo>
                  <a:lnTo>
                    <a:pt x="26" y="52"/>
                  </a:lnTo>
                  <a:lnTo>
                    <a:pt x="32" y="54"/>
                  </a:lnTo>
                  <a:lnTo>
                    <a:pt x="36" y="56"/>
                  </a:lnTo>
                  <a:lnTo>
                    <a:pt x="40" y="54"/>
                  </a:lnTo>
                  <a:lnTo>
                    <a:pt x="42" y="52"/>
                  </a:lnTo>
                  <a:lnTo>
                    <a:pt x="46" y="50"/>
                  </a:lnTo>
                  <a:lnTo>
                    <a:pt x="50" y="44"/>
                  </a:lnTo>
                  <a:lnTo>
                    <a:pt x="54" y="40"/>
                  </a:lnTo>
                  <a:lnTo>
                    <a:pt x="56" y="34"/>
                  </a:lnTo>
                  <a:lnTo>
                    <a:pt x="58" y="30"/>
                  </a:lnTo>
                  <a:lnTo>
                    <a:pt x="56" y="24"/>
                  </a:lnTo>
                  <a:lnTo>
                    <a:pt x="56" y="18"/>
                  </a:lnTo>
                  <a:lnTo>
                    <a:pt x="56" y="12"/>
                  </a:lnTo>
                  <a:lnTo>
                    <a:pt x="56" y="8"/>
                  </a:lnTo>
                  <a:lnTo>
                    <a:pt x="56" y="6"/>
                  </a:lnTo>
                  <a:lnTo>
                    <a:pt x="54" y="6"/>
                  </a:lnTo>
                  <a:lnTo>
                    <a:pt x="52" y="4"/>
                  </a:lnTo>
                  <a:lnTo>
                    <a:pt x="50" y="2"/>
                  </a:lnTo>
                  <a:lnTo>
                    <a:pt x="46" y="0"/>
                  </a:lnTo>
                  <a:lnTo>
                    <a:pt x="42" y="0"/>
                  </a:lnTo>
                  <a:lnTo>
                    <a:pt x="40" y="0"/>
                  </a:lnTo>
                  <a:lnTo>
                    <a:pt x="38" y="2"/>
                  </a:lnTo>
                  <a:lnTo>
                    <a:pt x="36" y="4"/>
                  </a:lnTo>
                  <a:lnTo>
                    <a:pt x="34" y="8"/>
                  </a:lnTo>
                  <a:lnTo>
                    <a:pt x="32" y="10"/>
                  </a:lnTo>
                  <a:lnTo>
                    <a:pt x="32" y="10"/>
                  </a:lnTo>
                  <a:lnTo>
                    <a:pt x="16" y="2"/>
                  </a:lnTo>
                  <a:lnTo>
                    <a:pt x="10"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49" name="Freeform 309">
              <a:extLst>
                <a:ext uri="{FF2B5EF4-FFF2-40B4-BE49-F238E27FC236}">
                  <a16:creationId xmlns:a16="http://schemas.microsoft.com/office/drawing/2014/main" id="{133F804D-20F5-4DDC-80A1-47E301065830}"/>
                </a:ext>
              </a:extLst>
            </p:cNvPr>
            <p:cNvSpPr>
              <a:spLocks noChangeArrowheads="1"/>
            </p:cNvSpPr>
            <p:nvPr/>
          </p:nvSpPr>
          <p:spPr bwMode="auto">
            <a:xfrm>
              <a:off x="2114" y="1768"/>
              <a:ext cx="70" cy="54"/>
            </a:xfrm>
            <a:custGeom>
              <a:avLst/>
              <a:gdLst>
                <a:gd name="T0" fmla="*/ 2 w 70"/>
                <a:gd name="T1" fmla="*/ 44 h 54"/>
                <a:gd name="T2" fmla="*/ 34 w 70"/>
                <a:gd name="T3" fmla="*/ 28 h 54"/>
                <a:gd name="T4" fmla="*/ 34 w 70"/>
                <a:gd name="T5" fmla="*/ 28 h 54"/>
                <a:gd name="T6" fmla="*/ 38 w 70"/>
                <a:gd name="T7" fmla="*/ 26 h 54"/>
                <a:gd name="T8" fmla="*/ 40 w 70"/>
                <a:gd name="T9" fmla="*/ 22 h 54"/>
                <a:gd name="T10" fmla="*/ 44 w 70"/>
                <a:gd name="T11" fmla="*/ 18 h 54"/>
                <a:gd name="T12" fmla="*/ 48 w 70"/>
                <a:gd name="T13" fmla="*/ 14 h 54"/>
                <a:gd name="T14" fmla="*/ 52 w 70"/>
                <a:gd name="T15" fmla="*/ 10 h 54"/>
                <a:gd name="T16" fmla="*/ 54 w 70"/>
                <a:gd name="T17" fmla="*/ 4 h 54"/>
                <a:gd name="T18" fmla="*/ 54 w 70"/>
                <a:gd name="T19" fmla="*/ 0 h 54"/>
                <a:gd name="T20" fmla="*/ 64 w 70"/>
                <a:gd name="T21" fmla="*/ 0 h 54"/>
                <a:gd name="T22" fmla="*/ 70 w 70"/>
                <a:gd name="T23" fmla="*/ 8 h 54"/>
                <a:gd name="T24" fmla="*/ 68 w 70"/>
                <a:gd name="T25" fmla="*/ 12 h 54"/>
                <a:gd name="T26" fmla="*/ 64 w 70"/>
                <a:gd name="T27" fmla="*/ 22 h 54"/>
                <a:gd name="T28" fmla="*/ 56 w 70"/>
                <a:gd name="T29" fmla="*/ 32 h 54"/>
                <a:gd name="T30" fmla="*/ 46 w 70"/>
                <a:gd name="T31" fmla="*/ 42 h 54"/>
                <a:gd name="T32" fmla="*/ 28 w 70"/>
                <a:gd name="T33" fmla="*/ 50 h 54"/>
                <a:gd name="T34" fmla="*/ 16 w 70"/>
                <a:gd name="T35" fmla="*/ 54 h 54"/>
                <a:gd name="T36" fmla="*/ 10 w 70"/>
                <a:gd name="T37" fmla="*/ 54 h 54"/>
                <a:gd name="T38" fmla="*/ 10 w 70"/>
                <a:gd name="T39" fmla="*/ 54 h 54"/>
                <a:gd name="T40" fmla="*/ 8 w 70"/>
                <a:gd name="T41" fmla="*/ 54 h 54"/>
                <a:gd name="T42" fmla="*/ 6 w 70"/>
                <a:gd name="T43" fmla="*/ 54 h 54"/>
                <a:gd name="T44" fmla="*/ 4 w 70"/>
                <a:gd name="T45" fmla="*/ 52 h 54"/>
                <a:gd name="T46" fmla="*/ 2 w 70"/>
                <a:gd name="T47" fmla="*/ 52 h 54"/>
                <a:gd name="T48" fmla="*/ 0 w 70"/>
                <a:gd name="T49" fmla="*/ 50 h 54"/>
                <a:gd name="T50" fmla="*/ 0 w 70"/>
                <a:gd name="T51" fmla="*/ 48 h 54"/>
                <a:gd name="T52" fmla="*/ 2 w 70"/>
                <a:gd name="T53" fmla="*/ 44 h 5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0"/>
                <a:gd name="T82" fmla="*/ 0 h 54"/>
                <a:gd name="T83" fmla="*/ 70 w 70"/>
                <a:gd name="T84" fmla="*/ 54 h 5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0" h="54">
                  <a:moveTo>
                    <a:pt x="2" y="44"/>
                  </a:moveTo>
                  <a:lnTo>
                    <a:pt x="34" y="28"/>
                  </a:lnTo>
                  <a:lnTo>
                    <a:pt x="34" y="28"/>
                  </a:lnTo>
                  <a:lnTo>
                    <a:pt x="38" y="26"/>
                  </a:lnTo>
                  <a:lnTo>
                    <a:pt x="40" y="22"/>
                  </a:lnTo>
                  <a:lnTo>
                    <a:pt x="44" y="18"/>
                  </a:lnTo>
                  <a:lnTo>
                    <a:pt x="48" y="14"/>
                  </a:lnTo>
                  <a:lnTo>
                    <a:pt x="52" y="10"/>
                  </a:lnTo>
                  <a:lnTo>
                    <a:pt x="54" y="4"/>
                  </a:lnTo>
                  <a:lnTo>
                    <a:pt x="54" y="0"/>
                  </a:lnTo>
                  <a:lnTo>
                    <a:pt x="64" y="0"/>
                  </a:lnTo>
                  <a:lnTo>
                    <a:pt x="70" y="8"/>
                  </a:lnTo>
                  <a:lnTo>
                    <a:pt x="68" y="12"/>
                  </a:lnTo>
                  <a:lnTo>
                    <a:pt x="64" y="22"/>
                  </a:lnTo>
                  <a:lnTo>
                    <a:pt x="56" y="32"/>
                  </a:lnTo>
                  <a:lnTo>
                    <a:pt x="46" y="42"/>
                  </a:lnTo>
                  <a:lnTo>
                    <a:pt x="28" y="50"/>
                  </a:lnTo>
                  <a:lnTo>
                    <a:pt x="16" y="54"/>
                  </a:lnTo>
                  <a:lnTo>
                    <a:pt x="10" y="54"/>
                  </a:lnTo>
                  <a:lnTo>
                    <a:pt x="10" y="54"/>
                  </a:lnTo>
                  <a:lnTo>
                    <a:pt x="8" y="54"/>
                  </a:lnTo>
                  <a:lnTo>
                    <a:pt x="6" y="54"/>
                  </a:lnTo>
                  <a:lnTo>
                    <a:pt x="4" y="52"/>
                  </a:lnTo>
                  <a:lnTo>
                    <a:pt x="2" y="52"/>
                  </a:lnTo>
                  <a:lnTo>
                    <a:pt x="0" y="50"/>
                  </a:lnTo>
                  <a:lnTo>
                    <a:pt x="0" y="48"/>
                  </a:lnTo>
                  <a:lnTo>
                    <a:pt x="2" y="4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50" name="Freeform 310">
              <a:extLst>
                <a:ext uri="{FF2B5EF4-FFF2-40B4-BE49-F238E27FC236}">
                  <a16:creationId xmlns:a16="http://schemas.microsoft.com/office/drawing/2014/main" id="{21F5BE77-F236-4019-B7F4-CDD587A327F0}"/>
                </a:ext>
              </a:extLst>
            </p:cNvPr>
            <p:cNvSpPr>
              <a:spLocks noChangeArrowheads="1"/>
            </p:cNvSpPr>
            <p:nvPr/>
          </p:nvSpPr>
          <p:spPr bwMode="auto">
            <a:xfrm>
              <a:off x="2340" y="2336"/>
              <a:ext cx="74" cy="110"/>
            </a:xfrm>
            <a:custGeom>
              <a:avLst/>
              <a:gdLst>
                <a:gd name="T0" fmla="*/ 8 w 74"/>
                <a:gd name="T1" fmla="*/ 0 h 110"/>
                <a:gd name="T2" fmla="*/ 4 w 74"/>
                <a:gd name="T3" fmla="*/ 2 h 110"/>
                <a:gd name="T4" fmla="*/ 2 w 74"/>
                <a:gd name="T5" fmla="*/ 4 h 110"/>
                <a:gd name="T6" fmla="*/ 2 w 74"/>
                <a:gd name="T7" fmla="*/ 12 h 110"/>
                <a:gd name="T8" fmla="*/ 8 w 74"/>
                <a:gd name="T9" fmla="*/ 20 h 110"/>
                <a:gd name="T10" fmla="*/ 14 w 74"/>
                <a:gd name="T11" fmla="*/ 30 h 110"/>
                <a:gd name="T12" fmla="*/ 20 w 74"/>
                <a:gd name="T13" fmla="*/ 38 h 110"/>
                <a:gd name="T14" fmla="*/ 22 w 74"/>
                <a:gd name="T15" fmla="*/ 40 h 110"/>
                <a:gd name="T16" fmla="*/ 22 w 74"/>
                <a:gd name="T17" fmla="*/ 54 h 110"/>
                <a:gd name="T18" fmla="*/ 18 w 74"/>
                <a:gd name="T19" fmla="*/ 74 h 110"/>
                <a:gd name="T20" fmla="*/ 18 w 74"/>
                <a:gd name="T21" fmla="*/ 78 h 110"/>
                <a:gd name="T22" fmla="*/ 22 w 74"/>
                <a:gd name="T23" fmla="*/ 84 h 110"/>
                <a:gd name="T24" fmla="*/ 28 w 74"/>
                <a:gd name="T25" fmla="*/ 92 h 110"/>
                <a:gd name="T26" fmla="*/ 32 w 74"/>
                <a:gd name="T27" fmla="*/ 102 h 110"/>
                <a:gd name="T28" fmla="*/ 36 w 74"/>
                <a:gd name="T29" fmla="*/ 110 h 110"/>
                <a:gd name="T30" fmla="*/ 38 w 74"/>
                <a:gd name="T31" fmla="*/ 110 h 110"/>
                <a:gd name="T32" fmla="*/ 40 w 74"/>
                <a:gd name="T33" fmla="*/ 102 h 110"/>
                <a:gd name="T34" fmla="*/ 46 w 74"/>
                <a:gd name="T35" fmla="*/ 90 h 110"/>
                <a:gd name="T36" fmla="*/ 54 w 74"/>
                <a:gd name="T37" fmla="*/ 82 h 110"/>
                <a:gd name="T38" fmla="*/ 60 w 74"/>
                <a:gd name="T39" fmla="*/ 78 h 110"/>
                <a:gd name="T40" fmla="*/ 66 w 74"/>
                <a:gd name="T41" fmla="*/ 68 h 110"/>
                <a:gd name="T42" fmla="*/ 70 w 74"/>
                <a:gd name="T43" fmla="*/ 58 h 110"/>
                <a:gd name="T44" fmla="*/ 72 w 74"/>
                <a:gd name="T45" fmla="*/ 50 h 110"/>
                <a:gd name="T46" fmla="*/ 72 w 74"/>
                <a:gd name="T47" fmla="*/ 50 h 110"/>
                <a:gd name="T48" fmla="*/ 64 w 74"/>
                <a:gd name="T49" fmla="*/ 52 h 110"/>
                <a:gd name="T50" fmla="*/ 54 w 74"/>
                <a:gd name="T51" fmla="*/ 52 h 110"/>
                <a:gd name="T52" fmla="*/ 46 w 74"/>
                <a:gd name="T53" fmla="*/ 48 h 110"/>
                <a:gd name="T54" fmla="*/ 38 w 74"/>
                <a:gd name="T55" fmla="*/ 40 h 110"/>
                <a:gd name="T56" fmla="*/ 34 w 74"/>
                <a:gd name="T57" fmla="*/ 32 h 110"/>
                <a:gd name="T58" fmla="*/ 32 w 74"/>
                <a:gd name="T59" fmla="*/ 28 h 110"/>
                <a:gd name="T60" fmla="*/ 18 w 74"/>
                <a:gd name="T61" fmla="*/ 10 h 110"/>
                <a:gd name="T62" fmla="*/ 18 w 74"/>
                <a:gd name="T63" fmla="*/ 6 h 110"/>
                <a:gd name="T64" fmla="*/ 12 w 74"/>
                <a:gd name="T65" fmla="*/ 2 h 11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4"/>
                <a:gd name="T100" fmla="*/ 0 h 110"/>
                <a:gd name="T101" fmla="*/ 74 w 74"/>
                <a:gd name="T102" fmla="*/ 110 h 11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4" h="110">
                  <a:moveTo>
                    <a:pt x="10" y="0"/>
                  </a:moveTo>
                  <a:lnTo>
                    <a:pt x="8" y="0"/>
                  </a:lnTo>
                  <a:lnTo>
                    <a:pt x="6" y="2"/>
                  </a:lnTo>
                  <a:lnTo>
                    <a:pt x="4" y="2"/>
                  </a:lnTo>
                  <a:lnTo>
                    <a:pt x="2" y="2"/>
                  </a:lnTo>
                  <a:lnTo>
                    <a:pt x="2" y="4"/>
                  </a:lnTo>
                  <a:lnTo>
                    <a:pt x="0" y="8"/>
                  </a:lnTo>
                  <a:lnTo>
                    <a:pt x="2" y="12"/>
                  </a:lnTo>
                  <a:lnTo>
                    <a:pt x="4" y="16"/>
                  </a:lnTo>
                  <a:lnTo>
                    <a:pt x="8" y="20"/>
                  </a:lnTo>
                  <a:lnTo>
                    <a:pt x="10" y="26"/>
                  </a:lnTo>
                  <a:lnTo>
                    <a:pt x="14" y="30"/>
                  </a:lnTo>
                  <a:lnTo>
                    <a:pt x="16" y="34"/>
                  </a:lnTo>
                  <a:lnTo>
                    <a:pt x="20" y="38"/>
                  </a:lnTo>
                  <a:lnTo>
                    <a:pt x="22" y="40"/>
                  </a:lnTo>
                  <a:lnTo>
                    <a:pt x="22" y="40"/>
                  </a:lnTo>
                  <a:lnTo>
                    <a:pt x="22" y="44"/>
                  </a:lnTo>
                  <a:lnTo>
                    <a:pt x="22" y="54"/>
                  </a:lnTo>
                  <a:lnTo>
                    <a:pt x="20" y="64"/>
                  </a:lnTo>
                  <a:lnTo>
                    <a:pt x="18" y="74"/>
                  </a:lnTo>
                  <a:lnTo>
                    <a:pt x="18" y="74"/>
                  </a:lnTo>
                  <a:lnTo>
                    <a:pt x="18" y="78"/>
                  </a:lnTo>
                  <a:lnTo>
                    <a:pt x="18" y="80"/>
                  </a:lnTo>
                  <a:lnTo>
                    <a:pt x="22" y="84"/>
                  </a:lnTo>
                  <a:lnTo>
                    <a:pt x="24" y="88"/>
                  </a:lnTo>
                  <a:lnTo>
                    <a:pt x="28" y="92"/>
                  </a:lnTo>
                  <a:lnTo>
                    <a:pt x="30" y="96"/>
                  </a:lnTo>
                  <a:lnTo>
                    <a:pt x="32" y="102"/>
                  </a:lnTo>
                  <a:lnTo>
                    <a:pt x="34" y="106"/>
                  </a:lnTo>
                  <a:lnTo>
                    <a:pt x="36" y="110"/>
                  </a:lnTo>
                  <a:lnTo>
                    <a:pt x="36" y="110"/>
                  </a:lnTo>
                  <a:lnTo>
                    <a:pt x="38" y="110"/>
                  </a:lnTo>
                  <a:lnTo>
                    <a:pt x="38" y="106"/>
                  </a:lnTo>
                  <a:lnTo>
                    <a:pt x="40" y="102"/>
                  </a:lnTo>
                  <a:lnTo>
                    <a:pt x="44" y="96"/>
                  </a:lnTo>
                  <a:lnTo>
                    <a:pt x="46" y="90"/>
                  </a:lnTo>
                  <a:lnTo>
                    <a:pt x="50" y="86"/>
                  </a:lnTo>
                  <a:lnTo>
                    <a:pt x="54" y="82"/>
                  </a:lnTo>
                  <a:lnTo>
                    <a:pt x="56" y="80"/>
                  </a:lnTo>
                  <a:lnTo>
                    <a:pt x="60" y="78"/>
                  </a:lnTo>
                  <a:lnTo>
                    <a:pt x="64" y="74"/>
                  </a:lnTo>
                  <a:lnTo>
                    <a:pt x="66" y="68"/>
                  </a:lnTo>
                  <a:lnTo>
                    <a:pt x="68" y="64"/>
                  </a:lnTo>
                  <a:lnTo>
                    <a:pt x="70" y="58"/>
                  </a:lnTo>
                  <a:lnTo>
                    <a:pt x="72" y="54"/>
                  </a:lnTo>
                  <a:lnTo>
                    <a:pt x="72" y="50"/>
                  </a:lnTo>
                  <a:lnTo>
                    <a:pt x="74" y="50"/>
                  </a:lnTo>
                  <a:lnTo>
                    <a:pt x="72" y="50"/>
                  </a:lnTo>
                  <a:lnTo>
                    <a:pt x="68" y="50"/>
                  </a:lnTo>
                  <a:lnTo>
                    <a:pt x="64" y="52"/>
                  </a:lnTo>
                  <a:lnTo>
                    <a:pt x="58" y="52"/>
                  </a:lnTo>
                  <a:lnTo>
                    <a:pt x="54" y="52"/>
                  </a:lnTo>
                  <a:lnTo>
                    <a:pt x="48" y="50"/>
                  </a:lnTo>
                  <a:lnTo>
                    <a:pt x="46" y="48"/>
                  </a:lnTo>
                  <a:lnTo>
                    <a:pt x="42" y="44"/>
                  </a:lnTo>
                  <a:lnTo>
                    <a:pt x="38" y="40"/>
                  </a:lnTo>
                  <a:lnTo>
                    <a:pt x="36" y="36"/>
                  </a:lnTo>
                  <a:lnTo>
                    <a:pt x="34" y="32"/>
                  </a:lnTo>
                  <a:lnTo>
                    <a:pt x="32" y="30"/>
                  </a:lnTo>
                  <a:lnTo>
                    <a:pt x="32" y="28"/>
                  </a:lnTo>
                  <a:lnTo>
                    <a:pt x="18" y="10"/>
                  </a:lnTo>
                  <a:lnTo>
                    <a:pt x="18" y="10"/>
                  </a:lnTo>
                  <a:lnTo>
                    <a:pt x="18" y="8"/>
                  </a:lnTo>
                  <a:lnTo>
                    <a:pt x="18" y="6"/>
                  </a:lnTo>
                  <a:lnTo>
                    <a:pt x="16" y="2"/>
                  </a:lnTo>
                  <a:lnTo>
                    <a:pt x="12" y="2"/>
                  </a:lnTo>
                  <a:lnTo>
                    <a:pt x="10"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51" name="Freeform 311">
              <a:extLst>
                <a:ext uri="{FF2B5EF4-FFF2-40B4-BE49-F238E27FC236}">
                  <a16:creationId xmlns:a16="http://schemas.microsoft.com/office/drawing/2014/main" id="{F853BF20-05EA-42D1-BB3C-486CAD92D9AC}"/>
                </a:ext>
              </a:extLst>
            </p:cNvPr>
            <p:cNvSpPr>
              <a:spLocks noChangeArrowheads="1"/>
            </p:cNvSpPr>
            <p:nvPr/>
          </p:nvSpPr>
          <p:spPr bwMode="auto">
            <a:xfrm>
              <a:off x="2270" y="2440"/>
              <a:ext cx="92" cy="104"/>
            </a:xfrm>
            <a:custGeom>
              <a:avLst/>
              <a:gdLst>
                <a:gd name="T0" fmla="*/ 4 w 92"/>
                <a:gd name="T1" fmla="*/ 80 h 104"/>
                <a:gd name="T2" fmla="*/ 4 w 92"/>
                <a:gd name="T3" fmla="*/ 80 h 104"/>
                <a:gd name="T4" fmla="*/ 2 w 92"/>
                <a:gd name="T5" fmla="*/ 82 h 104"/>
                <a:gd name="T6" fmla="*/ 0 w 92"/>
                <a:gd name="T7" fmla="*/ 84 h 104"/>
                <a:gd name="T8" fmla="*/ 0 w 92"/>
                <a:gd name="T9" fmla="*/ 88 h 104"/>
                <a:gd name="T10" fmla="*/ 0 w 92"/>
                <a:gd name="T11" fmla="*/ 90 h 104"/>
                <a:gd name="T12" fmla="*/ 0 w 92"/>
                <a:gd name="T13" fmla="*/ 94 h 104"/>
                <a:gd name="T14" fmla="*/ 4 w 92"/>
                <a:gd name="T15" fmla="*/ 96 h 104"/>
                <a:gd name="T16" fmla="*/ 10 w 92"/>
                <a:gd name="T17" fmla="*/ 98 h 104"/>
                <a:gd name="T18" fmla="*/ 16 w 92"/>
                <a:gd name="T19" fmla="*/ 100 h 104"/>
                <a:gd name="T20" fmla="*/ 22 w 92"/>
                <a:gd name="T21" fmla="*/ 102 h 104"/>
                <a:gd name="T22" fmla="*/ 28 w 92"/>
                <a:gd name="T23" fmla="*/ 104 h 104"/>
                <a:gd name="T24" fmla="*/ 34 w 92"/>
                <a:gd name="T25" fmla="*/ 104 h 104"/>
                <a:gd name="T26" fmla="*/ 36 w 92"/>
                <a:gd name="T27" fmla="*/ 104 h 104"/>
                <a:gd name="T28" fmla="*/ 40 w 92"/>
                <a:gd name="T29" fmla="*/ 102 h 104"/>
                <a:gd name="T30" fmla="*/ 44 w 92"/>
                <a:gd name="T31" fmla="*/ 98 h 104"/>
                <a:gd name="T32" fmla="*/ 48 w 92"/>
                <a:gd name="T33" fmla="*/ 94 h 104"/>
                <a:gd name="T34" fmla="*/ 50 w 92"/>
                <a:gd name="T35" fmla="*/ 90 h 104"/>
                <a:gd name="T36" fmla="*/ 52 w 92"/>
                <a:gd name="T37" fmla="*/ 86 h 104"/>
                <a:gd name="T38" fmla="*/ 52 w 92"/>
                <a:gd name="T39" fmla="*/ 82 h 104"/>
                <a:gd name="T40" fmla="*/ 52 w 92"/>
                <a:gd name="T41" fmla="*/ 78 h 104"/>
                <a:gd name="T42" fmla="*/ 50 w 92"/>
                <a:gd name="T43" fmla="*/ 74 h 104"/>
                <a:gd name="T44" fmla="*/ 52 w 92"/>
                <a:gd name="T45" fmla="*/ 70 h 104"/>
                <a:gd name="T46" fmla="*/ 54 w 92"/>
                <a:gd name="T47" fmla="*/ 66 h 104"/>
                <a:gd name="T48" fmla="*/ 58 w 92"/>
                <a:gd name="T49" fmla="*/ 64 h 104"/>
                <a:gd name="T50" fmla="*/ 62 w 92"/>
                <a:gd name="T51" fmla="*/ 60 h 104"/>
                <a:gd name="T52" fmla="*/ 66 w 92"/>
                <a:gd name="T53" fmla="*/ 54 h 104"/>
                <a:gd name="T54" fmla="*/ 70 w 92"/>
                <a:gd name="T55" fmla="*/ 50 h 104"/>
                <a:gd name="T56" fmla="*/ 72 w 92"/>
                <a:gd name="T57" fmla="*/ 46 h 104"/>
                <a:gd name="T58" fmla="*/ 74 w 92"/>
                <a:gd name="T59" fmla="*/ 44 h 104"/>
                <a:gd name="T60" fmla="*/ 74 w 92"/>
                <a:gd name="T61" fmla="*/ 42 h 104"/>
                <a:gd name="T62" fmla="*/ 80 w 92"/>
                <a:gd name="T63" fmla="*/ 30 h 104"/>
                <a:gd name="T64" fmla="*/ 82 w 92"/>
                <a:gd name="T65" fmla="*/ 28 h 104"/>
                <a:gd name="T66" fmla="*/ 84 w 92"/>
                <a:gd name="T67" fmla="*/ 26 h 104"/>
                <a:gd name="T68" fmla="*/ 86 w 92"/>
                <a:gd name="T69" fmla="*/ 24 h 104"/>
                <a:gd name="T70" fmla="*/ 88 w 92"/>
                <a:gd name="T71" fmla="*/ 20 h 104"/>
                <a:gd name="T72" fmla="*/ 90 w 92"/>
                <a:gd name="T73" fmla="*/ 16 h 104"/>
                <a:gd name="T74" fmla="*/ 92 w 92"/>
                <a:gd name="T75" fmla="*/ 12 h 104"/>
                <a:gd name="T76" fmla="*/ 92 w 92"/>
                <a:gd name="T77" fmla="*/ 8 h 104"/>
                <a:gd name="T78" fmla="*/ 90 w 92"/>
                <a:gd name="T79" fmla="*/ 6 h 104"/>
                <a:gd name="T80" fmla="*/ 86 w 92"/>
                <a:gd name="T81" fmla="*/ 4 h 104"/>
                <a:gd name="T82" fmla="*/ 82 w 92"/>
                <a:gd name="T83" fmla="*/ 2 h 104"/>
                <a:gd name="T84" fmla="*/ 78 w 92"/>
                <a:gd name="T85" fmla="*/ 0 h 104"/>
                <a:gd name="T86" fmla="*/ 74 w 92"/>
                <a:gd name="T87" fmla="*/ 0 h 104"/>
                <a:gd name="T88" fmla="*/ 70 w 92"/>
                <a:gd name="T89" fmla="*/ 0 h 104"/>
                <a:gd name="T90" fmla="*/ 68 w 92"/>
                <a:gd name="T91" fmla="*/ 2 h 104"/>
                <a:gd name="T92" fmla="*/ 66 w 92"/>
                <a:gd name="T93" fmla="*/ 4 h 104"/>
                <a:gd name="T94" fmla="*/ 64 w 92"/>
                <a:gd name="T95" fmla="*/ 8 h 104"/>
                <a:gd name="T96" fmla="*/ 62 w 92"/>
                <a:gd name="T97" fmla="*/ 10 h 104"/>
                <a:gd name="T98" fmla="*/ 60 w 92"/>
                <a:gd name="T99" fmla="*/ 12 h 104"/>
                <a:gd name="T100" fmla="*/ 60 w 92"/>
                <a:gd name="T101" fmla="*/ 12 h 104"/>
                <a:gd name="T102" fmla="*/ 58 w 92"/>
                <a:gd name="T103" fmla="*/ 26 h 104"/>
                <a:gd name="T104" fmla="*/ 42 w 92"/>
                <a:gd name="T105" fmla="*/ 36 h 104"/>
                <a:gd name="T106" fmla="*/ 32 w 92"/>
                <a:gd name="T107" fmla="*/ 44 h 104"/>
                <a:gd name="T108" fmla="*/ 20 w 92"/>
                <a:gd name="T109" fmla="*/ 62 h 104"/>
                <a:gd name="T110" fmla="*/ 14 w 92"/>
                <a:gd name="T111" fmla="*/ 72 h 104"/>
                <a:gd name="T112" fmla="*/ 14 w 92"/>
                <a:gd name="T113" fmla="*/ 72 h 104"/>
                <a:gd name="T114" fmla="*/ 12 w 92"/>
                <a:gd name="T115" fmla="*/ 72 h 104"/>
                <a:gd name="T116" fmla="*/ 8 w 92"/>
                <a:gd name="T117" fmla="*/ 72 h 104"/>
                <a:gd name="T118" fmla="*/ 6 w 92"/>
                <a:gd name="T119" fmla="*/ 76 h 104"/>
                <a:gd name="T120" fmla="*/ 4 w 92"/>
                <a:gd name="T121" fmla="*/ 80 h 10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2"/>
                <a:gd name="T184" fmla="*/ 0 h 104"/>
                <a:gd name="T185" fmla="*/ 92 w 92"/>
                <a:gd name="T186" fmla="*/ 104 h 10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2" h="104">
                  <a:moveTo>
                    <a:pt x="4" y="80"/>
                  </a:moveTo>
                  <a:lnTo>
                    <a:pt x="4" y="80"/>
                  </a:lnTo>
                  <a:lnTo>
                    <a:pt x="2" y="82"/>
                  </a:lnTo>
                  <a:lnTo>
                    <a:pt x="0" y="84"/>
                  </a:lnTo>
                  <a:lnTo>
                    <a:pt x="0" y="88"/>
                  </a:lnTo>
                  <a:lnTo>
                    <a:pt x="0" y="90"/>
                  </a:lnTo>
                  <a:lnTo>
                    <a:pt x="0" y="94"/>
                  </a:lnTo>
                  <a:lnTo>
                    <a:pt x="4" y="96"/>
                  </a:lnTo>
                  <a:lnTo>
                    <a:pt x="10" y="98"/>
                  </a:lnTo>
                  <a:lnTo>
                    <a:pt x="16" y="100"/>
                  </a:lnTo>
                  <a:lnTo>
                    <a:pt x="22" y="102"/>
                  </a:lnTo>
                  <a:lnTo>
                    <a:pt x="28" y="104"/>
                  </a:lnTo>
                  <a:lnTo>
                    <a:pt x="34" y="104"/>
                  </a:lnTo>
                  <a:lnTo>
                    <a:pt x="36" y="104"/>
                  </a:lnTo>
                  <a:lnTo>
                    <a:pt x="40" y="102"/>
                  </a:lnTo>
                  <a:lnTo>
                    <a:pt x="44" y="98"/>
                  </a:lnTo>
                  <a:lnTo>
                    <a:pt x="48" y="94"/>
                  </a:lnTo>
                  <a:lnTo>
                    <a:pt x="50" y="90"/>
                  </a:lnTo>
                  <a:lnTo>
                    <a:pt x="52" y="86"/>
                  </a:lnTo>
                  <a:lnTo>
                    <a:pt x="52" y="82"/>
                  </a:lnTo>
                  <a:lnTo>
                    <a:pt x="52" y="78"/>
                  </a:lnTo>
                  <a:lnTo>
                    <a:pt x="50" y="74"/>
                  </a:lnTo>
                  <a:lnTo>
                    <a:pt x="52" y="70"/>
                  </a:lnTo>
                  <a:lnTo>
                    <a:pt x="54" y="66"/>
                  </a:lnTo>
                  <a:lnTo>
                    <a:pt x="58" y="64"/>
                  </a:lnTo>
                  <a:lnTo>
                    <a:pt x="62" y="60"/>
                  </a:lnTo>
                  <a:lnTo>
                    <a:pt x="66" y="54"/>
                  </a:lnTo>
                  <a:lnTo>
                    <a:pt x="70" y="50"/>
                  </a:lnTo>
                  <a:lnTo>
                    <a:pt x="72" y="46"/>
                  </a:lnTo>
                  <a:lnTo>
                    <a:pt x="74" y="44"/>
                  </a:lnTo>
                  <a:lnTo>
                    <a:pt x="74" y="42"/>
                  </a:lnTo>
                  <a:lnTo>
                    <a:pt x="80" y="30"/>
                  </a:lnTo>
                  <a:lnTo>
                    <a:pt x="82" y="28"/>
                  </a:lnTo>
                  <a:lnTo>
                    <a:pt x="84" y="26"/>
                  </a:lnTo>
                  <a:lnTo>
                    <a:pt x="86" y="24"/>
                  </a:lnTo>
                  <a:lnTo>
                    <a:pt x="88" y="20"/>
                  </a:lnTo>
                  <a:lnTo>
                    <a:pt x="90" y="16"/>
                  </a:lnTo>
                  <a:lnTo>
                    <a:pt x="92" y="12"/>
                  </a:lnTo>
                  <a:lnTo>
                    <a:pt x="92" y="8"/>
                  </a:lnTo>
                  <a:lnTo>
                    <a:pt x="90" y="6"/>
                  </a:lnTo>
                  <a:lnTo>
                    <a:pt x="86" y="4"/>
                  </a:lnTo>
                  <a:lnTo>
                    <a:pt x="82" y="2"/>
                  </a:lnTo>
                  <a:lnTo>
                    <a:pt x="78" y="0"/>
                  </a:lnTo>
                  <a:lnTo>
                    <a:pt x="74" y="0"/>
                  </a:lnTo>
                  <a:lnTo>
                    <a:pt x="70" y="0"/>
                  </a:lnTo>
                  <a:lnTo>
                    <a:pt x="68" y="2"/>
                  </a:lnTo>
                  <a:lnTo>
                    <a:pt x="66" y="4"/>
                  </a:lnTo>
                  <a:lnTo>
                    <a:pt x="64" y="8"/>
                  </a:lnTo>
                  <a:lnTo>
                    <a:pt x="62" y="10"/>
                  </a:lnTo>
                  <a:lnTo>
                    <a:pt x="60" y="12"/>
                  </a:lnTo>
                  <a:lnTo>
                    <a:pt x="60" y="12"/>
                  </a:lnTo>
                  <a:lnTo>
                    <a:pt x="58" y="26"/>
                  </a:lnTo>
                  <a:lnTo>
                    <a:pt x="42" y="36"/>
                  </a:lnTo>
                  <a:lnTo>
                    <a:pt x="32" y="44"/>
                  </a:lnTo>
                  <a:lnTo>
                    <a:pt x="20" y="62"/>
                  </a:lnTo>
                  <a:lnTo>
                    <a:pt x="14" y="72"/>
                  </a:lnTo>
                  <a:lnTo>
                    <a:pt x="14" y="72"/>
                  </a:lnTo>
                  <a:lnTo>
                    <a:pt x="12" y="72"/>
                  </a:lnTo>
                  <a:lnTo>
                    <a:pt x="8" y="72"/>
                  </a:lnTo>
                  <a:lnTo>
                    <a:pt x="6" y="76"/>
                  </a:lnTo>
                  <a:lnTo>
                    <a:pt x="4" y="8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52" name="Freeform 312">
              <a:extLst>
                <a:ext uri="{FF2B5EF4-FFF2-40B4-BE49-F238E27FC236}">
                  <a16:creationId xmlns:a16="http://schemas.microsoft.com/office/drawing/2014/main" id="{D8E149DC-E51C-4C04-B65D-9371D8CDFFC5}"/>
                </a:ext>
              </a:extLst>
            </p:cNvPr>
            <p:cNvSpPr>
              <a:spLocks noChangeArrowheads="1"/>
            </p:cNvSpPr>
            <p:nvPr/>
          </p:nvSpPr>
          <p:spPr bwMode="auto">
            <a:xfrm>
              <a:off x="1746" y="1498"/>
              <a:ext cx="36" cy="96"/>
            </a:xfrm>
            <a:custGeom>
              <a:avLst/>
              <a:gdLst>
                <a:gd name="T0" fmla="*/ 20 w 36"/>
                <a:gd name="T1" fmla="*/ 0 h 96"/>
                <a:gd name="T2" fmla="*/ 20 w 36"/>
                <a:gd name="T3" fmla="*/ 0 h 96"/>
                <a:gd name="T4" fmla="*/ 16 w 36"/>
                <a:gd name="T5" fmla="*/ 0 h 96"/>
                <a:gd name="T6" fmla="*/ 12 w 36"/>
                <a:gd name="T7" fmla="*/ 0 h 96"/>
                <a:gd name="T8" fmla="*/ 8 w 36"/>
                <a:gd name="T9" fmla="*/ 2 h 96"/>
                <a:gd name="T10" fmla="*/ 4 w 36"/>
                <a:gd name="T11" fmla="*/ 4 h 96"/>
                <a:gd name="T12" fmla="*/ 2 w 36"/>
                <a:gd name="T13" fmla="*/ 8 h 96"/>
                <a:gd name="T14" fmla="*/ 2 w 36"/>
                <a:gd name="T15" fmla="*/ 12 h 96"/>
                <a:gd name="T16" fmla="*/ 0 w 36"/>
                <a:gd name="T17" fmla="*/ 26 h 96"/>
                <a:gd name="T18" fmla="*/ 0 w 36"/>
                <a:gd name="T19" fmla="*/ 40 h 96"/>
                <a:gd name="T20" fmla="*/ 2 w 36"/>
                <a:gd name="T21" fmla="*/ 48 h 96"/>
                <a:gd name="T22" fmla="*/ 2 w 36"/>
                <a:gd name="T23" fmla="*/ 52 h 96"/>
                <a:gd name="T24" fmla="*/ 4 w 36"/>
                <a:gd name="T25" fmla="*/ 54 h 96"/>
                <a:gd name="T26" fmla="*/ 4 w 36"/>
                <a:gd name="T27" fmla="*/ 54 h 96"/>
                <a:gd name="T28" fmla="*/ 4 w 36"/>
                <a:gd name="T29" fmla="*/ 54 h 96"/>
                <a:gd name="T30" fmla="*/ 4 w 36"/>
                <a:gd name="T31" fmla="*/ 56 h 96"/>
                <a:gd name="T32" fmla="*/ 2 w 36"/>
                <a:gd name="T33" fmla="*/ 58 h 96"/>
                <a:gd name="T34" fmla="*/ 2 w 36"/>
                <a:gd name="T35" fmla="*/ 60 h 96"/>
                <a:gd name="T36" fmla="*/ 0 w 36"/>
                <a:gd name="T37" fmla="*/ 64 h 96"/>
                <a:gd name="T38" fmla="*/ 0 w 36"/>
                <a:gd name="T39" fmla="*/ 66 h 96"/>
                <a:gd name="T40" fmla="*/ 2 w 36"/>
                <a:gd name="T41" fmla="*/ 70 h 96"/>
                <a:gd name="T42" fmla="*/ 4 w 36"/>
                <a:gd name="T43" fmla="*/ 76 h 96"/>
                <a:gd name="T44" fmla="*/ 6 w 36"/>
                <a:gd name="T45" fmla="*/ 82 h 96"/>
                <a:gd name="T46" fmla="*/ 10 w 36"/>
                <a:gd name="T47" fmla="*/ 88 h 96"/>
                <a:gd name="T48" fmla="*/ 12 w 36"/>
                <a:gd name="T49" fmla="*/ 92 h 96"/>
                <a:gd name="T50" fmla="*/ 14 w 36"/>
                <a:gd name="T51" fmla="*/ 94 h 96"/>
                <a:gd name="T52" fmla="*/ 16 w 36"/>
                <a:gd name="T53" fmla="*/ 96 h 96"/>
                <a:gd name="T54" fmla="*/ 18 w 36"/>
                <a:gd name="T55" fmla="*/ 94 h 96"/>
                <a:gd name="T56" fmla="*/ 22 w 36"/>
                <a:gd name="T57" fmla="*/ 90 h 96"/>
                <a:gd name="T58" fmla="*/ 24 w 36"/>
                <a:gd name="T59" fmla="*/ 88 h 96"/>
                <a:gd name="T60" fmla="*/ 24 w 36"/>
                <a:gd name="T61" fmla="*/ 84 h 96"/>
                <a:gd name="T62" fmla="*/ 24 w 36"/>
                <a:gd name="T63" fmla="*/ 78 h 96"/>
                <a:gd name="T64" fmla="*/ 24 w 36"/>
                <a:gd name="T65" fmla="*/ 72 h 96"/>
                <a:gd name="T66" fmla="*/ 24 w 36"/>
                <a:gd name="T67" fmla="*/ 66 h 96"/>
                <a:gd name="T68" fmla="*/ 24 w 36"/>
                <a:gd name="T69" fmla="*/ 60 h 96"/>
                <a:gd name="T70" fmla="*/ 24 w 36"/>
                <a:gd name="T71" fmla="*/ 56 h 96"/>
                <a:gd name="T72" fmla="*/ 24 w 36"/>
                <a:gd name="T73" fmla="*/ 56 h 96"/>
                <a:gd name="T74" fmla="*/ 30 w 36"/>
                <a:gd name="T75" fmla="*/ 42 h 96"/>
                <a:gd name="T76" fmla="*/ 30 w 36"/>
                <a:gd name="T77" fmla="*/ 40 h 96"/>
                <a:gd name="T78" fmla="*/ 30 w 36"/>
                <a:gd name="T79" fmla="*/ 36 h 96"/>
                <a:gd name="T80" fmla="*/ 30 w 36"/>
                <a:gd name="T81" fmla="*/ 32 h 96"/>
                <a:gd name="T82" fmla="*/ 30 w 36"/>
                <a:gd name="T83" fmla="*/ 28 h 96"/>
                <a:gd name="T84" fmla="*/ 32 w 36"/>
                <a:gd name="T85" fmla="*/ 24 h 96"/>
                <a:gd name="T86" fmla="*/ 32 w 36"/>
                <a:gd name="T87" fmla="*/ 24 h 96"/>
                <a:gd name="T88" fmla="*/ 34 w 36"/>
                <a:gd name="T89" fmla="*/ 22 h 96"/>
                <a:gd name="T90" fmla="*/ 34 w 36"/>
                <a:gd name="T91" fmla="*/ 20 h 96"/>
                <a:gd name="T92" fmla="*/ 34 w 36"/>
                <a:gd name="T93" fmla="*/ 16 h 96"/>
                <a:gd name="T94" fmla="*/ 34 w 36"/>
                <a:gd name="T95" fmla="*/ 10 h 96"/>
                <a:gd name="T96" fmla="*/ 34 w 36"/>
                <a:gd name="T97" fmla="*/ 6 h 96"/>
                <a:gd name="T98" fmla="*/ 34 w 36"/>
                <a:gd name="T99" fmla="*/ 2 h 96"/>
                <a:gd name="T100" fmla="*/ 36 w 36"/>
                <a:gd name="T101" fmla="*/ 0 h 96"/>
                <a:gd name="T102" fmla="*/ 34 w 36"/>
                <a:gd name="T103" fmla="*/ 0 h 96"/>
                <a:gd name="T104" fmla="*/ 32 w 36"/>
                <a:gd name="T105" fmla="*/ 0 h 96"/>
                <a:gd name="T106" fmla="*/ 28 w 36"/>
                <a:gd name="T107" fmla="*/ 2 h 96"/>
                <a:gd name="T108" fmla="*/ 24 w 36"/>
                <a:gd name="T109" fmla="*/ 2 h 96"/>
                <a:gd name="T110" fmla="*/ 20 w 36"/>
                <a:gd name="T111" fmla="*/ 0 h 9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6"/>
                <a:gd name="T169" fmla="*/ 0 h 96"/>
                <a:gd name="T170" fmla="*/ 36 w 36"/>
                <a:gd name="T171" fmla="*/ 96 h 9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6" h="96">
                  <a:moveTo>
                    <a:pt x="20" y="0"/>
                  </a:moveTo>
                  <a:lnTo>
                    <a:pt x="20" y="0"/>
                  </a:lnTo>
                  <a:lnTo>
                    <a:pt x="16" y="0"/>
                  </a:lnTo>
                  <a:lnTo>
                    <a:pt x="12" y="0"/>
                  </a:lnTo>
                  <a:lnTo>
                    <a:pt x="8" y="2"/>
                  </a:lnTo>
                  <a:lnTo>
                    <a:pt x="4" y="4"/>
                  </a:lnTo>
                  <a:lnTo>
                    <a:pt x="2" y="8"/>
                  </a:lnTo>
                  <a:lnTo>
                    <a:pt x="2" y="12"/>
                  </a:lnTo>
                  <a:lnTo>
                    <a:pt x="0" y="26"/>
                  </a:lnTo>
                  <a:lnTo>
                    <a:pt x="0" y="40"/>
                  </a:lnTo>
                  <a:lnTo>
                    <a:pt x="2" y="48"/>
                  </a:lnTo>
                  <a:lnTo>
                    <a:pt x="2" y="52"/>
                  </a:lnTo>
                  <a:lnTo>
                    <a:pt x="4" y="54"/>
                  </a:lnTo>
                  <a:lnTo>
                    <a:pt x="4" y="54"/>
                  </a:lnTo>
                  <a:lnTo>
                    <a:pt x="4" y="54"/>
                  </a:lnTo>
                  <a:lnTo>
                    <a:pt x="4" y="56"/>
                  </a:lnTo>
                  <a:lnTo>
                    <a:pt x="2" y="58"/>
                  </a:lnTo>
                  <a:lnTo>
                    <a:pt x="2" y="60"/>
                  </a:lnTo>
                  <a:lnTo>
                    <a:pt x="0" y="64"/>
                  </a:lnTo>
                  <a:lnTo>
                    <a:pt x="0" y="66"/>
                  </a:lnTo>
                  <a:lnTo>
                    <a:pt x="2" y="70"/>
                  </a:lnTo>
                  <a:lnTo>
                    <a:pt x="4" y="76"/>
                  </a:lnTo>
                  <a:lnTo>
                    <a:pt x="6" y="82"/>
                  </a:lnTo>
                  <a:lnTo>
                    <a:pt x="10" y="88"/>
                  </a:lnTo>
                  <a:lnTo>
                    <a:pt x="12" y="92"/>
                  </a:lnTo>
                  <a:lnTo>
                    <a:pt x="14" y="94"/>
                  </a:lnTo>
                  <a:lnTo>
                    <a:pt x="16" y="96"/>
                  </a:lnTo>
                  <a:lnTo>
                    <a:pt x="18" y="94"/>
                  </a:lnTo>
                  <a:lnTo>
                    <a:pt x="22" y="90"/>
                  </a:lnTo>
                  <a:lnTo>
                    <a:pt x="24" y="88"/>
                  </a:lnTo>
                  <a:lnTo>
                    <a:pt x="24" y="84"/>
                  </a:lnTo>
                  <a:lnTo>
                    <a:pt x="24" y="78"/>
                  </a:lnTo>
                  <a:lnTo>
                    <a:pt x="24" y="72"/>
                  </a:lnTo>
                  <a:lnTo>
                    <a:pt x="24" y="66"/>
                  </a:lnTo>
                  <a:lnTo>
                    <a:pt x="24" y="60"/>
                  </a:lnTo>
                  <a:lnTo>
                    <a:pt x="24" y="56"/>
                  </a:lnTo>
                  <a:lnTo>
                    <a:pt x="24" y="56"/>
                  </a:lnTo>
                  <a:lnTo>
                    <a:pt x="30" y="42"/>
                  </a:lnTo>
                  <a:lnTo>
                    <a:pt x="30" y="40"/>
                  </a:lnTo>
                  <a:lnTo>
                    <a:pt x="30" y="36"/>
                  </a:lnTo>
                  <a:lnTo>
                    <a:pt x="30" y="32"/>
                  </a:lnTo>
                  <a:lnTo>
                    <a:pt x="30" y="28"/>
                  </a:lnTo>
                  <a:lnTo>
                    <a:pt x="32" y="24"/>
                  </a:lnTo>
                  <a:lnTo>
                    <a:pt x="32" y="24"/>
                  </a:lnTo>
                  <a:lnTo>
                    <a:pt x="34" y="22"/>
                  </a:lnTo>
                  <a:lnTo>
                    <a:pt x="34" y="20"/>
                  </a:lnTo>
                  <a:lnTo>
                    <a:pt x="34" y="16"/>
                  </a:lnTo>
                  <a:lnTo>
                    <a:pt x="34" y="10"/>
                  </a:lnTo>
                  <a:lnTo>
                    <a:pt x="34" y="6"/>
                  </a:lnTo>
                  <a:lnTo>
                    <a:pt x="34" y="2"/>
                  </a:lnTo>
                  <a:lnTo>
                    <a:pt x="36" y="0"/>
                  </a:lnTo>
                  <a:lnTo>
                    <a:pt x="34" y="0"/>
                  </a:lnTo>
                  <a:lnTo>
                    <a:pt x="32" y="0"/>
                  </a:lnTo>
                  <a:lnTo>
                    <a:pt x="28" y="2"/>
                  </a:lnTo>
                  <a:lnTo>
                    <a:pt x="24" y="2"/>
                  </a:lnTo>
                  <a:lnTo>
                    <a:pt x="20"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53" name="Freeform 313">
              <a:extLst>
                <a:ext uri="{FF2B5EF4-FFF2-40B4-BE49-F238E27FC236}">
                  <a16:creationId xmlns:a16="http://schemas.microsoft.com/office/drawing/2014/main" id="{FE757C95-B9CC-4EC1-A296-1331085CCE03}"/>
                </a:ext>
              </a:extLst>
            </p:cNvPr>
            <p:cNvSpPr>
              <a:spLocks noChangeArrowheads="1"/>
            </p:cNvSpPr>
            <p:nvPr/>
          </p:nvSpPr>
          <p:spPr bwMode="auto">
            <a:xfrm>
              <a:off x="1714" y="1598"/>
              <a:ext cx="32" cy="34"/>
            </a:xfrm>
            <a:custGeom>
              <a:avLst/>
              <a:gdLst>
                <a:gd name="T0" fmla="*/ 2 w 32"/>
                <a:gd name="T1" fmla="*/ 28 h 34"/>
                <a:gd name="T2" fmla="*/ 2 w 32"/>
                <a:gd name="T3" fmla="*/ 28 h 34"/>
                <a:gd name="T4" fmla="*/ 0 w 32"/>
                <a:gd name="T5" fmla="*/ 30 h 34"/>
                <a:gd name="T6" fmla="*/ 0 w 32"/>
                <a:gd name="T7" fmla="*/ 30 h 34"/>
                <a:gd name="T8" fmla="*/ 2 w 32"/>
                <a:gd name="T9" fmla="*/ 32 h 34"/>
                <a:gd name="T10" fmla="*/ 4 w 32"/>
                <a:gd name="T11" fmla="*/ 34 h 34"/>
                <a:gd name="T12" fmla="*/ 6 w 32"/>
                <a:gd name="T13" fmla="*/ 32 h 34"/>
                <a:gd name="T14" fmla="*/ 10 w 32"/>
                <a:gd name="T15" fmla="*/ 32 h 34"/>
                <a:gd name="T16" fmla="*/ 12 w 32"/>
                <a:gd name="T17" fmla="*/ 30 h 34"/>
                <a:gd name="T18" fmla="*/ 16 w 32"/>
                <a:gd name="T19" fmla="*/ 26 h 34"/>
                <a:gd name="T20" fmla="*/ 20 w 32"/>
                <a:gd name="T21" fmla="*/ 24 h 34"/>
                <a:gd name="T22" fmla="*/ 22 w 32"/>
                <a:gd name="T23" fmla="*/ 22 h 34"/>
                <a:gd name="T24" fmla="*/ 22 w 32"/>
                <a:gd name="T25" fmla="*/ 22 h 34"/>
                <a:gd name="T26" fmla="*/ 22 w 32"/>
                <a:gd name="T27" fmla="*/ 22 h 34"/>
                <a:gd name="T28" fmla="*/ 24 w 32"/>
                <a:gd name="T29" fmla="*/ 20 h 34"/>
                <a:gd name="T30" fmla="*/ 26 w 32"/>
                <a:gd name="T31" fmla="*/ 16 h 34"/>
                <a:gd name="T32" fmla="*/ 28 w 32"/>
                <a:gd name="T33" fmla="*/ 12 h 34"/>
                <a:gd name="T34" fmla="*/ 30 w 32"/>
                <a:gd name="T35" fmla="*/ 10 h 34"/>
                <a:gd name="T36" fmla="*/ 32 w 32"/>
                <a:gd name="T37" fmla="*/ 6 h 34"/>
                <a:gd name="T38" fmla="*/ 32 w 32"/>
                <a:gd name="T39" fmla="*/ 4 h 34"/>
                <a:gd name="T40" fmla="*/ 32 w 32"/>
                <a:gd name="T41" fmla="*/ 4 h 34"/>
                <a:gd name="T42" fmla="*/ 32 w 32"/>
                <a:gd name="T43" fmla="*/ 2 h 34"/>
                <a:gd name="T44" fmla="*/ 30 w 32"/>
                <a:gd name="T45" fmla="*/ 0 h 34"/>
                <a:gd name="T46" fmla="*/ 28 w 32"/>
                <a:gd name="T47" fmla="*/ 0 h 34"/>
                <a:gd name="T48" fmla="*/ 26 w 32"/>
                <a:gd name="T49" fmla="*/ 0 h 34"/>
                <a:gd name="T50" fmla="*/ 22 w 32"/>
                <a:gd name="T51" fmla="*/ 2 h 34"/>
                <a:gd name="T52" fmla="*/ 20 w 32"/>
                <a:gd name="T53" fmla="*/ 6 h 34"/>
                <a:gd name="T54" fmla="*/ 16 w 32"/>
                <a:gd name="T55" fmla="*/ 10 h 34"/>
                <a:gd name="T56" fmla="*/ 12 w 32"/>
                <a:gd name="T57" fmla="*/ 14 h 34"/>
                <a:gd name="T58" fmla="*/ 8 w 32"/>
                <a:gd name="T59" fmla="*/ 20 h 34"/>
                <a:gd name="T60" fmla="*/ 4 w 32"/>
                <a:gd name="T61" fmla="*/ 24 h 34"/>
                <a:gd name="T62" fmla="*/ 2 w 32"/>
                <a:gd name="T63" fmla="*/ 26 h 34"/>
                <a:gd name="T64" fmla="*/ 2 w 32"/>
                <a:gd name="T65" fmla="*/ 28 h 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
                <a:gd name="T100" fmla="*/ 0 h 34"/>
                <a:gd name="T101" fmla="*/ 32 w 32"/>
                <a:gd name="T102" fmla="*/ 34 h 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 h="34">
                  <a:moveTo>
                    <a:pt x="2" y="28"/>
                  </a:moveTo>
                  <a:lnTo>
                    <a:pt x="2" y="28"/>
                  </a:lnTo>
                  <a:lnTo>
                    <a:pt x="0" y="30"/>
                  </a:lnTo>
                  <a:lnTo>
                    <a:pt x="0" y="30"/>
                  </a:lnTo>
                  <a:lnTo>
                    <a:pt x="2" y="32"/>
                  </a:lnTo>
                  <a:lnTo>
                    <a:pt x="4" y="34"/>
                  </a:lnTo>
                  <a:lnTo>
                    <a:pt x="6" y="32"/>
                  </a:lnTo>
                  <a:lnTo>
                    <a:pt x="10" y="32"/>
                  </a:lnTo>
                  <a:lnTo>
                    <a:pt x="12" y="30"/>
                  </a:lnTo>
                  <a:lnTo>
                    <a:pt x="16" y="26"/>
                  </a:lnTo>
                  <a:lnTo>
                    <a:pt x="20" y="24"/>
                  </a:lnTo>
                  <a:lnTo>
                    <a:pt x="22" y="22"/>
                  </a:lnTo>
                  <a:lnTo>
                    <a:pt x="22" y="22"/>
                  </a:lnTo>
                  <a:lnTo>
                    <a:pt x="22" y="22"/>
                  </a:lnTo>
                  <a:lnTo>
                    <a:pt x="24" y="20"/>
                  </a:lnTo>
                  <a:lnTo>
                    <a:pt x="26" y="16"/>
                  </a:lnTo>
                  <a:lnTo>
                    <a:pt x="28" y="12"/>
                  </a:lnTo>
                  <a:lnTo>
                    <a:pt x="30" y="10"/>
                  </a:lnTo>
                  <a:lnTo>
                    <a:pt x="32" y="6"/>
                  </a:lnTo>
                  <a:lnTo>
                    <a:pt x="32" y="4"/>
                  </a:lnTo>
                  <a:lnTo>
                    <a:pt x="32" y="4"/>
                  </a:lnTo>
                  <a:lnTo>
                    <a:pt x="32" y="2"/>
                  </a:lnTo>
                  <a:lnTo>
                    <a:pt x="30" y="0"/>
                  </a:lnTo>
                  <a:lnTo>
                    <a:pt x="28" y="0"/>
                  </a:lnTo>
                  <a:lnTo>
                    <a:pt x="26" y="0"/>
                  </a:lnTo>
                  <a:lnTo>
                    <a:pt x="22" y="2"/>
                  </a:lnTo>
                  <a:lnTo>
                    <a:pt x="20" y="6"/>
                  </a:lnTo>
                  <a:lnTo>
                    <a:pt x="16" y="10"/>
                  </a:lnTo>
                  <a:lnTo>
                    <a:pt x="12" y="14"/>
                  </a:lnTo>
                  <a:lnTo>
                    <a:pt x="8" y="20"/>
                  </a:lnTo>
                  <a:lnTo>
                    <a:pt x="4" y="24"/>
                  </a:lnTo>
                  <a:lnTo>
                    <a:pt x="2" y="26"/>
                  </a:lnTo>
                  <a:lnTo>
                    <a:pt x="2" y="2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54" name="Freeform 314">
              <a:extLst>
                <a:ext uri="{FF2B5EF4-FFF2-40B4-BE49-F238E27FC236}">
                  <a16:creationId xmlns:a16="http://schemas.microsoft.com/office/drawing/2014/main" id="{46F840E7-CB6E-4529-AE2A-DEF4A326D5BD}"/>
                </a:ext>
              </a:extLst>
            </p:cNvPr>
            <p:cNvSpPr>
              <a:spLocks noChangeArrowheads="1"/>
            </p:cNvSpPr>
            <p:nvPr/>
          </p:nvSpPr>
          <p:spPr bwMode="auto">
            <a:xfrm>
              <a:off x="1774" y="1622"/>
              <a:ext cx="60" cy="46"/>
            </a:xfrm>
            <a:custGeom>
              <a:avLst/>
              <a:gdLst>
                <a:gd name="T0" fmla="*/ 42 w 60"/>
                <a:gd name="T1" fmla="*/ 2 h 46"/>
                <a:gd name="T2" fmla="*/ 30 w 60"/>
                <a:gd name="T3" fmla="*/ 8 h 46"/>
                <a:gd name="T4" fmla="*/ 20 w 60"/>
                <a:gd name="T5" fmla="*/ 10 h 46"/>
                <a:gd name="T6" fmla="*/ 6 w 60"/>
                <a:gd name="T7" fmla="*/ 16 h 46"/>
                <a:gd name="T8" fmla="*/ 6 w 60"/>
                <a:gd name="T9" fmla="*/ 18 h 46"/>
                <a:gd name="T10" fmla="*/ 4 w 60"/>
                <a:gd name="T11" fmla="*/ 20 h 46"/>
                <a:gd name="T12" fmla="*/ 2 w 60"/>
                <a:gd name="T13" fmla="*/ 22 h 46"/>
                <a:gd name="T14" fmla="*/ 2 w 60"/>
                <a:gd name="T15" fmla="*/ 26 h 46"/>
                <a:gd name="T16" fmla="*/ 0 w 60"/>
                <a:gd name="T17" fmla="*/ 30 h 46"/>
                <a:gd name="T18" fmla="*/ 0 w 60"/>
                <a:gd name="T19" fmla="*/ 32 h 46"/>
                <a:gd name="T20" fmla="*/ 0 w 60"/>
                <a:gd name="T21" fmla="*/ 34 h 46"/>
                <a:gd name="T22" fmla="*/ 2 w 60"/>
                <a:gd name="T23" fmla="*/ 36 h 46"/>
                <a:gd name="T24" fmla="*/ 8 w 60"/>
                <a:gd name="T25" fmla="*/ 34 h 46"/>
                <a:gd name="T26" fmla="*/ 12 w 60"/>
                <a:gd name="T27" fmla="*/ 34 h 46"/>
                <a:gd name="T28" fmla="*/ 16 w 60"/>
                <a:gd name="T29" fmla="*/ 32 h 46"/>
                <a:gd name="T30" fmla="*/ 20 w 60"/>
                <a:gd name="T31" fmla="*/ 32 h 46"/>
                <a:gd name="T32" fmla="*/ 20 w 60"/>
                <a:gd name="T33" fmla="*/ 32 h 46"/>
                <a:gd name="T34" fmla="*/ 20 w 60"/>
                <a:gd name="T35" fmla="*/ 32 h 46"/>
                <a:gd name="T36" fmla="*/ 20 w 60"/>
                <a:gd name="T37" fmla="*/ 34 h 46"/>
                <a:gd name="T38" fmla="*/ 20 w 60"/>
                <a:gd name="T39" fmla="*/ 38 h 46"/>
                <a:gd name="T40" fmla="*/ 22 w 60"/>
                <a:gd name="T41" fmla="*/ 40 h 46"/>
                <a:gd name="T42" fmla="*/ 24 w 60"/>
                <a:gd name="T43" fmla="*/ 42 h 46"/>
                <a:gd name="T44" fmla="*/ 26 w 60"/>
                <a:gd name="T45" fmla="*/ 44 h 46"/>
                <a:gd name="T46" fmla="*/ 30 w 60"/>
                <a:gd name="T47" fmla="*/ 44 h 46"/>
                <a:gd name="T48" fmla="*/ 32 w 60"/>
                <a:gd name="T49" fmla="*/ 46 h 46"/>
                <a:gd name="T50" fmla="*/ 36 w 60"/>
                <a:gd name="T51" fmla="*/ 46 h 46"/>
                <a:gd name="T52" fmla="*/ 40 w 60"/>
                <a:gd name="T53" fmla="*/ 46 h 46"/>
                <a:gd name="T54" fmla="*/ 42 w 60"/>
                <a:gd name="T55" fmla="*/ 46 h 46"/>
                <a:gd name="T56" fmla="*/ 44 w 60"/>
                <a:gd name="T57" fmla="*/ 42 h 46"/>
                <a:gd name="T58" fmla="*/ 44 w 60"/>
                <a:gd name="T59" fmla="*/ 38 h 46"/>
                <a:gd name="T60" fmla="*/ 44 w 60"/>
                <a:gd name="T61" fmla="*/ 34 h 46"/>
                <a:gd name="T62" fmla="*/ 42 w 60"/>
                <a:gd name="T63" fmla="*/ 32 h 46"/>
                <a:gd name="T64" fmla="*/ 42 w 60"/>
                <a:gd name="T65" fmla="*/ 30 h 46"/>
                <a:gd name="T66" fmla="*/ 44 w 60"/>
                <a:gd name="T67" fmla="*/ 28 h 46"/>
                <a:gd name="T68" fmla="*/ 46 w 60"/>
                <a:gd name="T69" fmla="*/ 28 h 46"/>
                <a:gd name="T70" fmla="*/ 48 w 60"/>
                <a:gd name="T71" fmla="*/ 30 h 46"/>
                <a:gd name="T72" fmla="*/ 50 w 60"/>
                <a:gd name="T73" fmla="*/ 32 h 46"/>
                <a:gd name="T74" fmla="*/ 52 w 60"/>
                <a:gd name="T75" fmla="*/ 34 h 46"/>
                <a:gd name="T76" fmla="*/ 54 w 60"/>
                <a:gd name="T77" fmla="*/ 36 h 46"/>
                <a:gd name="T78" fmla="*/ 56 w 60"/>
                <a:gd name="T79" fmla="*/ 34 h 46"/>
                <a:gd name="T80" fmla="*/ 58 w 60"/>
                <a:gd name="T81" fmla="*/ 30 h 46"/>
                <a:gd name="T82" fmla="*/ 60 w 60"/>
                <a:gd name="T83" fmla="*/ 24 h 46"/>
                <a:gd name="T84" fmla="*/ 60 w 60"/>
                <a:gd name="T85" fmla="*/ 20 h 46"/>
                <a:gd name="T86" fmla="*/ 60 w 60"/>
                <a:gd name="T87" fmla="*/ 16 h 46"/>
                <a:gd name="T88" fmla="*/ 58 w 60"/>
                <a:gd name="T89" fmla="*/ 12 h 46"/>
                <a:gd name="T90" fmla="*/ 56 w 60"/>
                <a:gd name="T91" fmla="*/ 8 h 46"/>
                <a:gd name="T92" fmla="*/ 52 w 60"/>
                <a:gd name="T93" fmla="*/ 4 h 46"/>
                <a:gd name="T94" fmla="*/ 48 w 60"/>
                <a:gd name="T95" fmla="*/ 2 h 46"/>
                <a:gd name="T96" fmla="*/ 46 w 60"/>
                <a:gd name="T97" fmla="*/ 0 h 46"/>
                <a:gd name="T98" fmla="*/ 42 w 60"/>
                <a:gd name="T99" fmla="*/ 2 h 4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0"/>
                <a:gd name="T151" fmla="*/ 0 h 46"/>
                <a:gd name="T152" fmla="*/ 60 w 60"/>
                <a:gd name="T153" fmla="*/ 46 h 4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0" h="46">
                  <a:moveTo>
                    <a:pt x="42" y="2"/>
                  </a:moveTo>
                  <a:lnTo>
                    <a:pt x="30" y="8"/>
                  </a:lnTo>
                  <a:lnTo>
                    <a:pt x="20" y="10"/>
                  </a:lnTo>
                  <a:lnTo>
                    <a:pt x="6" y="16"/>
                  </a:lnTo>
                  <a:lnTo>
                    <a:pt x="6" y="18"/>
                  </a:lnTo>
                  <a:lnTo>
                    <a:pt x="4" y="20"/>
                  </a:lnTo>
                  <a:lnTo>
                    <a:pt x="2" y="22"/>
                  </a:lnTo>
                  <a:lnTo>
                    <a:pt x="2" y="26"/>
                  </a:lnTo>
                  <a:lnTo>
                    <a:pt x="0" y="30"/>
                  </a:lnTo>
                  <a:lnTo>
                    <a:pt x="0" y="32"/>
                  </a:lnTo>
                  <a:lnTo>
                    <a:pt x="0" y="34"/>
                  </a:lnTo>
                  <a:lnTo>
                    <a:pt x="2" y="36"/>
                  </a:lnTo>
                  <a:lnTo>
                    <a:pt x="8" y="34"/>
                  </a:lnTo>
                  <a:lnTo>
                    <a:pt x="12" y="34"/>
                  </a:lnTo>
                  <a:lnTo>
                    <a:pt x="16" y="32"/>
                  </a:lnTo>
                  <a:lnTo>
                    <a:pt x="20" y="32"/>
                  </a:lnTo>
                  <a:lnTo>
                    <a:pt x="20" y="32"/>
                  </a:lnTo>
                  <a:lnTo>
                    <a:pt x="20" y="32"/>
                  </a:lnTo>
                  <a:lnTo>
                    <a:pt x="20" y="34"/>
                  </a:lnTo>
                  <a:lnTo>
                    <a:pt x="20" y="38"/>
                  </a:lnTo>
                  <a:lnTo>
                    <a:pt x="22" y="40"/>
                  </a:lnTo>
                  <a:lnTo>
                    <a:pt x="24" y="42"/>
                  </a:lnTo>
                  <a:lnTo>
                    <a:pt x="26" y="44"/>
                  </a:lnTo>
                  <a:lnTo>
                    <a:pt x="30" y="44"/>
                  </a:lnTo>
                  <a:lnTo>
                    <a:pt x="32" y="46"/>
                  </a:lnTo>
                  <a:lnTo>
                    <a:pt x="36" y="46"/>
                  </a:lnTo>
                  <a:lnTo>
                    <a:pt x="40" y="46"/>
                  </a:lnTo>
                  <a:lnTo>
                    <a:pt x="42" y="46"/>
                  </a:lnTo>
                  <a:lnTo>
                    <a:pt x="44" y="42"/>
                  </a:lnTo>
                  <a:lnTo>
                    <a:pt x="44" y="38"/>
                  </a:lnTo>
                  <a:lnTo>
                    <a:pt x="44" y="34"/>
                  </a:lnTo>
                  <a:lnTo>
                    <a:pt x="42" y="32"/>
                  </a:lnTo>
                  <a:lnTo>
                    <a:pt x="42" y="30"/>
                  </a:lnTo>
                  <a:lnTo>
                    <a:pt x="44" y="28"/>
                  </a:lnTo>
                  <a:lnTo>
                    <a:pt x="46" y="28"/>
                  </a:lnTo>
                  <a:lnTo>
                    <a:pt x="48" y="30"/>
                  </a:lnTo>
                  <a:lnTo>
                    <a:pt x="50" y="32"/>
                  </a:lnTo>
                  <a:lnTo>
                    <a:pt x="52" y="34"/>
                  </a:lnTo>
                  <a:lnTo>
                    <a:pt x="54" y="36"/>
                  </a:lnTo>
                  <a:lnTo>
                    <a:pt x="56" y="34"/>
                  </a:lnTo>
                  <a:lnTo>
                    <a:pt x="58" y="30"/>
                  </a:lnTo>
                  <a:lnTo>
                    <a:pt x="60" y="24"/>
                  </a:lnTo>
                  <a:lnTo>
                    <a:pt x="60" y="20"/>
                  </a:lnTo>
                  <a:lnTo>
                    <a:pt x="60" y="16"/>
                  </a:lnTo>
                  <a:lnTo>
                    <a:pt x="58" y="12"/>
                  </a:lnTo>
                  <a:lnTo>
                    <a:pt x="56" y="8"/>
                  </a:lnTo>
                  <a:lnTo>
                    <a:pt x="52" y="4"/>
                  </a:lnTo>
                  <a:lnTo>
                    <a:pt x="48" y="2"/>
                  </a:lnTo>
                  <a:lnTo>
                    <a:pt x="46" y="0"/>
                  </a:lnTo>
                  <a:lnTo>
                    <a:pt x="42"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55" name="Freeform 315">
              <a:extLst>
                <a:ext uri="{FF2B5EF4-FFF2-40B4-BE49-F238E27FC236}">
                  <a16:creationId xmlns:a16="http://schemas.microsoft.com/office/drawing/2014/main" id="{13CBB615-C09D-4174-83DB-7DF8B3AE05ED}"/>
                </a:ext>
              </a:extLst>
            </p:cNvPr>
            <p:cNvSpPr>
              <a:spLocks noChangeArrowheads="1"/>
            </p:cNvSpPr>
            <p:nvPr/>
          </p:nvSpPr>
          <p:spPr bwMode="auto">
            <a:xfrm>
              <a:off x="1632" y="1650"/>
              <a:ext cx="108" cy="96"/>
            </a:xfrm>
            <a:custGeom>
              <a:avLst/>
              <a:gdLst>
                <a:gd name="T0" fmla="*/ 70 w 108"/>
                <a:gd name="T1" fmla="*/ 46 h 96"/>
                <a:gd name="T2" fmla="*/ 90 w 108"/>
                <a:gd name="T3" fmla="*/ 46 h 96"/>
                <a:gd name="T4" fmla="*/ 100 w 108"/>
                <a:gd name="T5" fmla="*/ 44 h 96"/>
                <a:gd name="T6" fmla="*/ 86 w 108"/>
                <a:gd name="T7" fmla="*/ 38 h 96"/>
                <a:gd name="T8" fmla="*/ 108 w 108"/>
                <a:gd name="T9" fmla="*/ 30 h 96"/>
                <a:gd name="T10" fmla="*/ 108 w 108"/>
                <a:gd name="T11" fmla="*/ 26 h 96"/>
                <a:gd name="T12" fmla="*/ 104 w 108"/>
                <a:gd name="T13" fmla="*/ 22 h 96"/>
                <a:gd name="T14" fmla="*/ 98 w 108"/>
                <a:gd name="T15" fmla="*/ 16 h 96"/>
                <a:gd name="T16" fmla="*/ 92 w 108"/>
                <a:gd name="T17" fmla="*/ 10 h 96"/>
                <a:gd name="T18" fmla="*/ 90 w 108"/>
                <a:gd name="T19" fmla="*/ 6 h 96"/>
                <a:gd name="T20" fmla="*/ 88 w 108"/>
                <a:gd name="T21" fmla="*/ 4 h 96"/>
                <a:gd name="T22" fmla="*/ 84 w 108"/>
                <a:gd name="T23" fmla="*/ 0 h 96"/>
                <a:gd name="T24" fmla="*/ 78 w 108"/>
                <a:gd name="T25" fmla="*/ 2 h 96"/>
                <a:gd name="T26" fmla="*/ 72 w 108"/>
                <a:gd name="T27" fmla="*/ 4 h 96"/>
                <a:gd name="T28" fmla="*/ 66 w 108"/>
                <a:gd name="T29" fmla="*/ 10 h 96"/>
                <a:gd name="T30" fmla="*/ 58 w 108"/>
                <a:gd name="T31" fmla="*/ 14 h 96"/>
                <a:gd name="T32" fmla="*/ 48 w 108"/>
                <a:gd name="T33" fmla="*/ 38 h 96"/>
                <a:gd name="T34" fmla="*/ 42 w 108"/>
                <a:gd name="T35" fmla="*/ 40 h 96"/>
                <a:gd name="T36" fmla="*/ 36 w 108"/>
                <a:gd name="T37" fmla="*/ 46 h 96"/>
                <a:gd name="T38" fmla="*/ 30 w 108"/>
                <a:gd name="T39" fmla="*/ 48 h 96"/>
                <a:gd name="T40" fmla="*/ 24 w 108"/>
                <a:gd name="T41" fmla="*/ 54 h 96"/>
                <a:gd name="T42" fmla="*/ 18 w 108"/>
                <a:gd name="T43" fmla="*/ 60 h 96"/>
                <a:gd name="T44" fmla="*/ 16 w 108"/>
                <a:gd name="T45" fmla="*/ 64 h 96"/>
                <a:gd name="T46" fmla="*/ 0 w 108"/>
                <a:gd name="T47" fmla="*/ 88 h 96"/>
                <a:gd name="T48" fmla="*/ 2 w 108"/>
                <a:gd name="T49" fmla="*/ 90 h 96"/>
                <a:gd name="T50" fmla="*/ 10 w 108"/>
                <a:gd name="T51" fmla="*/ 94 h 96"/>
                <a:gd name="T52" fmla="*/ 16 w 108"/>
                <a:gd name="T53" fmla="*/ 96 h 96"/>
                <a:gd name="T54" fmla="*/ 22 w 108"/>
                <a:gd name="T55" fmla="*/ 90 h 96"/>
                <a:gd name="T56" fmla="*/ 24 w 108"/>
                <a:gd name="T57" fmla="*/ 86 h 96"/>
                <a:gd name="T58" fmla="*/ 28 w 108"/>
                <a:gd name="T59" fmla="*/ 82 h 96"/>
                <a:gd name="T60" fmla="*/ 32 w 108"/>
                <a:gd name="T61" fmla="*/ 80 h 96"/>
                <a:gd name="T62" fmla="*/ 46 w 108"/>
                <a:gd name="T63" fmla="*/ 74 h 96"/>
                <a:gd name="T64" fmla="*/ 62 w 108"/>
                <a:gd name="T65" fmla="*/ 56 h 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8"/>
                <a:gd name="T100" fmla="*/ 0 h 96"/>
                <a:gd name="T101" fmla="*/ 108 w 108"/>
                <a:gd name="T102" fmla="*/ 96 h 9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8" h="96">
                  <a:moveTo>
                    <a:pt x="62" y="56"/>
                  </a:moveTo>
                  <a:lnTo>
                    <a:pt x="70" y="46"/>
                  </a:lnTo>
                  <a:lnTo>
                    <a:pt x="84" y="46"/>
                  </a:lnTo>
                  <a:lnTo>
                    <a:pt x="90" y="46"/>
                  </a:lnTo>
                  <a:lnTo>
                    <a:pt x="96" y="44"/>
                  </a:lnTo>
                  <a:lnTo>
                    <a:pt x="100" y="44"/>
                  </a:lnTo>
                  <a:lnTo>
                    <a:pt x="102" y="42"/>
                  </a:lnTo>
                  <a:lnTo>
                    <a:pt x="86" y="38"/>
                  </a:lnTo>
                  <a:lnTo>
                    <a:pt x="108" y="32"/>
                  </a:lnTo>
                  <a:lnTo>
                    <a:pt x="108" y="30"/>
                  </a:lnTo>
                  <a:lnTo>
                    <a:pt x="108" y="28"/>
                  </a:lnTo>
                  <a:lnTo>
                    <a:pt x="108" y="26"/>
                  </a:lnTo>
                  <a:lnTo>
                    <a:pt x="104" y="24"/>
                  </a:lnTo>
                  <a:lnTo>
                    <a:pt x="104" y="22"/>
                  </a:lnTo>
                  <a:lnTo>
                    <a:pt x="102" y="20"/>
                  </a:lnTo>
                  <a:lnTo>
                    <a:pt x="98" y="16"/>
                  </a:lnTo>
                  <a:lnTo>
                    <a:pt x="96" y="14"/>
                  </a:lnTo>
                  <a:lnTo>
                    <a:pt x="92" y="10"/>
                  </a:lnTo>
                  <a:lnTo>
                    <a:pt x="90" y="8"/>
                  </a:lnTo>
                  <a:lnTo>
                    <a:pt x="90" y="6"/>
                  </a:lnTo>
                  <a:lnTo>
                    <a:pt x="88" y="6"/>
                  </a:lnTo>
                  <a:lnTo>
                    <a:pt x="88" y="4"/>
                  </a:lnTo>
                  <a:lnTo>
                    <a:pt x="86" y="2"/>
                  </a:lnTo>
                  <a:lnTo>
                    <a:pt x="84" y="0"/>
                  </a:lnTo>
                  <a:lnTo>
                    <a:pt x="82" y="0"/>
                  </a:lnTo>
                  <a:lnTo>
                    <a:pt x="78" y="2"/>
                  </a:lnTo>
                  <a:lnTo>
                    <a:pt x="74" y="4"/>
                  </a:lnTo>
                  <a:lnTo>
                    <a:pt x="72" y="4"/>
                  </a:lnTo>
                  <a:lnTo>
                    <a:pt x="70" y="6"/>
                  </a:lnTo>
                  <a:lnTo>
                    <a:pt x="66" y="10"/>
                  </a:lnTo>
                  <a:lnTo>
                    <a:pt x="62" y="12"/>
                  </a:lnTo>
                  <a:lnTo>
                    <a:pt x="58" y="14"/>
                  </a:lnTo>
                  <a:lnTo>
                    <a:pt x="48" y="36"/>
                  </a:lnTo>
                  <a:lnTo>
                    <a:pt x="48" y="38"/>
                  </a:lnTo>
                  <a:lnTo>
                    <a:pt x="46" y="38"/>
                  </a:lnTo>
                  <a:lnTo>
                    <a:pt x="42" y="40"/>
                  </a:lnTo>
                  <a:lnTo>
                    <a:pt x="38" y="44"/>
                  </a:lnTo>
                  <a:lnTo>
                    <a:pt x="36" y="46"/>
                  </a:lnTo>
                  <a:lnTo>
                    <a:pt x="32" y="48"/>
                  </a:lnTo>
                  <a:lnTo>
                    <a:pt x="30" y="48"/>
                  </a:lnTo>
                  <a:lnTo>
                    <a:pt x="26" y="52"/>
                  </a:lnTo>
                  <a:lnTo>
                    <a:pt x="24" y="54"/>
                  </a:lnTo>
                  <a:lnTo>
                    <a:pt x="20" y="58"/>
                  </a:lnTo>
                  <a:lnTo>
                    <a:pt x="18" y="60"/>
                  </a:lnTo>
                  <a:lnTo>
                    <a:pt x="16" y="62"/>
                  </a:lnTo>
                  <a:lnTo>
                    <a:pt x="16" y="64"/>
                  </a:lnTo>
                  <a:lnTo>
                    <a:pt x="8" y="84"/>
                  </a:lnTo>
                  <a:lnTo>
                    <a:pt x="0" y="88"/>
                  </a:lnTo>
                  <a:lnTo>
                    <a:pt x="0" y="88"/>
                  </a:lnTo>
                  <a:lnTo>
                    <a:pt x="2" y="90"/>
                  </a:lnTo>
                  <a:lnTo>
                    <a:pt x="6" y="92"/>
                  </a:lnTo>
                  <a:lnTo>
                    <a:pt x="10" y="94"/>
                  </a:lnTo>
                  <a:lnTo>
                    <a:pt x="14" y="96"/>
                  </a:lnTo>
                  <a:lnTo>
                    <a:pt x="16" y="96"/>
                  </a:lnTo>
                  <a:lnTo>
                    <a:pt x="18" y="94"/>
                  </a:lnTo>
                  <a:lnTo>
                    <a:pt x="22" y="90"/>
                  </a:lnTo>
                  <a:lnTo>
                    <a:pt x="24" y="86"/>
                  </a:lnTo>
                  <a:lnTo>
                    <a:pt x="24" y="86"/>
                  </a:lnTo>
                  <a:lnTo>
                    <a:pt x="26" y="84"/>
                  </a:lnTo>
                  <a:lnTo>
                    <a:pt x="28" y="82"/>
                  </a:lnTo>
                  <a:lnTo>
                    <a:pt x="28" y="82"/>
                  </a:lnTo>
                  <a:lnTo>
                    <a:pt x="32" y="80"/>
                  </a:lnTo>
                  <a:lnTo>
                    <a:pt x="38" y="78"/>
                  </a:lnTo>
                  <a:lnTo>
                    <a:pt x="46" y="74"/>
                  </a:lnTo>
                  <a:lnTo>
                    <a:pt x="54" y="70"/>
                  </a:lnTo>
                  <a:lnTo>
                    <a:pt x="62" y="5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56" name="Freeform 316">
              <a:extLst>
                <a:ext uri="{FF2B5EF4-FFF2-40B4-BE49-F238E27FC236}">
                  <a16:creationId xmlns:a16="http://schemas.microsoft.com/office/drawing/2014/main" id="{23EA2889-C51F-4699-AAFD-0307D5181EF3}"/>
                </a:ext>
              </a:extLst>
            </p:cNvPr>
            <p:cNvSpPr>
              <a:spLocks noChangeArrowheads="1"/>
            </p:cNvSpPr>
            <p:nvPr/>
          </p:nvSpPr>
          <p:spPr bwMode="auto">
            <a:xfrm>
              <a:off x="1612" y="1692"/>
              <a:ext cx="120" cy="110"/>
            </a:xfrm>
            <a:custGeom>
              <a:avLst/>
              <a:gdLst>
                <a:gd name="T0" fmla="*/ 102 w 120"/>
                <a:gd name="T1" fmla="*/ 32 h 110"/>
                <a:gd name="T2" fmla="*/ 104 w 120"/>
                <a:gd name="T3" fmla="*/ 34 h 110"/>
                <a:gd name="T4" fmla="*/ 112 w 120"/>
                <a:gd name="T5" fmla="*/ 36 h 110"/>
                <a:gd name="T6" fmla="*/ 120 w 120"/>
                <a:gd name="T7" fmla="*/ 42 h 110"/>
                <a:gd name="T8" fmla="*/ 116 w 120"/>
                <a:gd name="T9" fmla="*/ 46 h 110"/>
                <a:gd name="T10" fmla="*/ 114 w 120"/>
                <a:gd name="T11" fmla="*/ 48 h 110"/>
                <a:gd name="T12" fmla="*/ 106 w 120"/>
                <a:gd name="T13" fmla="*/ 50 h 110"/>
                <a:gd name="T14" fmla="*/ 102 w 120"/>
                <a:gd name="T15" fmla="*/ 54 h 110"/>
                <a:gd name="T16" fmla="*/ 100 w 120"/>
                <a:gd name="T17" fmla="*/ 56 h 110"/>
                <a:gd name="T18" fmla="*/ 94 w 120"/>
                <a:gd name="T19" fmla="*/ 70 h 110"/>
                <a:gd name="T20" fmla="*/ 88 w 120"/>
                <a:gd name="T21" fmla="*/ 76 h 110"/>
                <a:gd name="T22" fmla="*/ 86 w 120"/>
                <a:gd name="T23" fmla="*/ 80 h 110"/>
                <a:gd name="T24" fmla="*/ 84 w 120"/>
                <a:gd name="T25" fmla="*/ 84 h 110"/>
                <a:gd name="T26" fmla="*/ 82 w 120"/>
                <a:gd name="T27" fmla="*/ 94 h 110"/>
                <a:gd name="T28" fmla="*/ 78 w 120"/>
                <a:gd name="T29" fmla="*/ 102 h 110"/>
                <a:gd name="T30" fmla="*/ 74 w 120"/>
                <a:gd name="T31" fmla="*/ 106 h 110"/>
                <a:gd name="T32" fmla="*/ 66 w 120"/>
                <a:gd name="T33" fmla="*/ 108 h 110"/>
                <a:gd name="T34" fmla="*/ 60 w 120"/>
                <a:gd name="T35" fmla="*/ 100 h 110"/>
                <a:gd name="T36" fmla="*/ 50 w 120"/>
                <a:gd name="T37" fmla="*/ 98 h 110"/>
                <a:gd name="T38" fmla="*/ 46 w 120"/>
                <a:gd name="T39" fmla="*/ 96 h 110"/>
                <a:gd name="T40" fmla="*/ 40 w 120"/>
                <a:gd name="T41" fmla="*/ 96 h 110"/>
                <a:gd name="T42" fmla="*/ 34 w 120"/>
                <a:gd name="T43" fmla="*/ 96 h 110"/>
                <a:gd name="T44" fmla="*/ 26 w 120"/>
                <a:gd name="T45" fmla="*/ 94 h 110"/>
                <a:gd name="T46" fmla="*/ 22 w 120"/>
                <a:gd name="T47" fmla="*/ 90 h 110"/>
                <a:gd name="T48" fmla="*/ 16 w 120"/>
                <a:gd name="T49" fmla="*/ 86 h 110"/>
                <a:gd name="T50" fmla="*/ 6 w 120"/>
                <a:gd name="T51" fmla="*/ 82 h 110"/>
                <a:gd name="T52" fmla="*/ 0 w 120"/>
                <a:gd name="T53" fmla="*/ 78 h 110"/>
                <a:gd name="T54" fmla="*/ 0 w 120"/>
                <a:gd name="T55" fmla="*/ 74 h 110"/>
                <a:gd name="T56" fmla="*/ 4 w 120"/>
                <a:gd name="T57" fmla="*/ 72 h 110"/>
                <a:gd name="T58" fmla="*/ 2 w 120"/>
                <a:gd name="T59" fmla="*/ 60 h 110"/>
                <a:gd name="T60" fmla="*/ 2 w 120"/>
                <a:gd name="T61" fmla="*/ 52 h 110"/>
                <a:gd name="T62" fmla="*/ 6 w 120"/>
                <a:gd name="T63" fmla="*/ 44 h 110"/>
                <a:gd name="T64" fmla="*/ 8 w 120"/>
                <a:gd name="T65" fmla="*/ 42 h 110"/>
                <a:gd name="T66" fmla="*/ 20 w 120"/>
                <a:gd name="T67" fmla="*/ 46 h 110"/>
                <a:gd name="T68" fmla="*/ 22 w 120"/>
                <a:gd name="T69" fmla="*/ 48 h 110"/>
                <a:gd name="T70" fmla="*/ 28 w 120"/>
                <a:gd name="T71" fmla="*/ 52 h 110"/>
                <a:gd name="T72" fmla="*/ 36 w 120"/>
                <a:gd name="T73" fmla="*/ 52 h 110"/>
                <a:gd name="T74" fmla="*/ 44 w 120"/>
                <a:gd name="T75" fmla="*/ 44 h 110"/>
                <a:gd name="T76" fmla="*/ 48 w 120"/>
                <a:gd name="T77" fmla="*/ 42 h 110"/>
                <a:gd name="T78" fmla="*/ 56 w 120"/>
                <a:gd name="T79" fmla="*/ 38 h 110"/>
                <a:gd name="T80" fmla="*/ 62 w 120"/>
                <a:gd name="T81" fmla="*/ 34 h 110"/>
                <a:gd name="T82" fmla="*/ 70 w 120"/>
                <a:gd name="T83" fmla="*/ 30 h 110"/>
                <a:gd name="T84" fmla="*/ 74 w 120"/>
                <a:gd name="T85" fmla="*/ 28 h 110"/>
                <a:gd name="T86" fmla="*/ 90 w 120"/>
                <a:gd name="T87" fmla="*/ 4 h 110"/>
                <a:gd name="T88" fmla="*/ 94 w 120"/>
                <a:gd name="T89" fmla="*/ 4 h 110"/>
                <a:gd name="T90" fmla="*/ 106 w 120"/>
                <a:gd name="T91" fmla="*/ 4 h 110"/>
                <a:gd name="T92" fmla="*/ 116 w 120"/>
                <a:gd name="T93" fmla="*/ 2 h 110"/>
                <a:gd name="T94" fmla="*/ 120 w 120"/>
                <a:gd name="T95" fmla="*/ 2 h 110"/>
                <a:gd name="T96" fmla="*/ 116 w 120"/>
                <a:gd name="T97" fmla="*/ 6 h 110"/>
                <a:gd name="T98" fmla="*/ 108 w 120"/>
                <a:gd name="T99" fmla="*/ 12 h 110"/>
                <a:gd name="T100" fmla="*/ 102 w 120"/>
                <a:gd name="T101" fmla="*/ 28 h 1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20"/>
                <a:gd name="T154" fmla="*/ 0 h 110"/>
                <a:gd name="T155" fmla="*/ 120 w 120"/>
                <a:gd name="T156" fmla="*/ 110 h 11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20" h="110">
                  <a:moveTo>
                    <a:pt x="102" y="28"/>
                  </a:moveTo>
                  <a:lnTo>
                    <a:pt x="102" y="32"/>
                  </a:lnTo>
                  <a:lnTo>
                    <a:pt x="102" y="34"/>
                  </a:lnTo>
                  <a:lnTo>
                    <a:pt x="104" y="34"/>
                  </a:lnTo>
                  <a:lnTo>
                    <a:pt x="106" y="34"/>
                  </a:lnTo>
                  <a:lnTo>
                    <a:pt x="112" y="36"/>
                  </a:lnTo>
                  <a:lnTo>
                    <a:pt x="116" y="38"/>
                  </a:lnTo>
                  <a:lnTo>
                    <a:pt x="120" y="42"/>
                  </a:lnTo>
                  <a:lnTo>
                    <a:pt x="118" y="44"/>
                  </a:lnTo>
                  <a:lnTo>
                    <a:pt x="116" y="46"/>
                  </a:lnTo>
                  <a:lnTo>
                    <a:pt x="114" y="48"/>
                  </a:lnTo>
                  <a:lnTo>
                    <a:pt x="114" y="48"/>
                  </a:lnTo>
                  <a:lnTo>
                    <a:pt x="108" y="48"/>
                  </a:lnTo>
                  <a:lnTo>
                    <a:pt x="106" y="50"/>
                  </a:lnTo>
                  <a:lnTo>
                    <a:pt x="102" y="52"/>
                  </a:lnTo>
                  <a:lnTo>
                    <a:pt x="102" y="54"/>
                  </a:lnTo>
                  <a:lnTo>
                    <a:pt x="100" y="56"/>
                  </a:lnTo>
                  <a:lnTo>
                    <a:pt x="100" y="56"/>
                  </a:lnTo>
                  <a:lnTo>
                    <a:pt x="98" y="70"/>
                  </a:lnTo>
                  <a:lnTo>
                    <a:pt x="94" y="70"/>
                  </a:lnTo>
                  <a:lnTo>
                    <a:pt x="90" y="74"/>
                  </a:lnTo>
                  <a:lnTo>
                    <a:pt x="88" y="76"/>
                  </a:lnTo>
                  <a:lnTo>
                    <a:pt x="86" y="78"/>
                  </a:lnTo>
                  <a:lnTo>
                    <a:pt x="86" y="80"/>
                  </a:lnTo>
                  <a:lnTo>
                    <a:pt x="84" y="82"/>
                  </a:lnTo>
                  <a:lnTo>
                    <a:pt x="84" y="84"/>
                  </a:lnTo>
                  <a:lnTo>
                    <a:pt x="82" y="90"/>
                  </a:lnTo>
                  <a:lnTo>
                    <a:pt x="82" y="94"/>
                  </a:lnTo>
                  <a:lnTo>
                    <a:pt x="80" y="98"/>
                  </a:lnTo>
                  <a:lnTo>
                    <a:pt x="78" y="102"/>
                  </a:lnTo>
                  <a:lnTo>
                    <a:pt x="76" y="104"/>
                  </a:lnTo>
                  <a:lnTo>
                    <a:pt x="74" y="106"/>
                  </a:lnTo>
                  <a:lnTo>
                    <a:pt x="70" y="108"/>
                  </a:lnTo>
                  <a:lnTo>
                    <a:pt x="66" y="108"/>
                  </a:lnTo>
                  <a:lnTo>
                    <a:pt x="64" y="110"/>
                  </a:lnTo>
                  <a:lnTo>
                    <a:pt x="60" y="100"/>
                  </a:lnTo>
                  <a:lnTo>
                    <a:pt x="50" y="100"/>
                  </a:lnTo>
                  <a:lnTo>
                    <a:pt x="50" y="98"/>
                  </a:lnTo>
                  <a:lnTo>
                    <a:pt x="50" y="96"/>
                  </a:lnTo>
                  <a:lnTo>
                    <a:pt x="46" y="96"/>
                  </a:lnTo>
                  <a:lnTo>
                    <a:pt x="42" y="96"/>
                  </a:lnTo>
                  <a:lnTo>
                    <a:pt x="40" y="96"/>
                  </a:lnTo>
                  <a:lnTo>
                    <a:pt x="38" y="96"/>
                  </a:lnTo>
                  <a:lnTo>
                    <a:pt x="34" y="96"/>
                  </a:lnTo>
                  <a:lnTo>
                    <a:pt x="30" y="96"/>
                  </a:lnTo>
                  <a:lnTo>
                    <a:pt x="26" y="94"/>
                  </a:lnTo>
                  <a:lnTo>
                    <a:pt x="24" y="92"/>
                  </a:lnTo>
                  <a:lnTo>
                    <a:pt x="22" y="90"/>
                  </a:lnTo>
                  <a:lnTo>
                    <a:pt x="20" y="88"/>
                  </a:lnTo>
                  <a:lnTo>
                    <a:pt x="16" y="86"/>
                  </a:lnTo>
                  <a:lnTo>
                    <a:pt x="12" y="84"/>
                  </a:lnTo>
                  <a:lnTo>
                    <a:pt x="6" y="82"/>
                  </a:lnTo>
                  <a:lnTo>
                    <a:pt x="2" y="80"/>
                  </a:lnTo>
                  <a:lnTo>
                    <a:pt x="0" y="78"/>
                  </a:lnTo>
                  <a:lnTo>
                    <a:pt x="0" y="76"/>
                  </a:lnTo>
                  <a:lnTo>
                    <a:pt x="0" y="74"/>
                  </a:lnTo>
                  <a:lnTo>
                    <a:pt x="2" y="74"/>
                  </a:lnTo>
                  <a:lnTo>
                    <a:pt x="4" y="72"/>
                  </a:lnTo>
                  <a:lnTo>
                    <a:pt x="4" y="72"/>
                  </a:lnTo>
                  <a:lnTo>
                    <a:pt x="2" y="60"/>
                  </a:lnTo>
                  <a:lnTo>
                    <a:pt x="2" y="56"/>
                  </a:lnTo>
                  <a:lnTo>
                    <a:pt x="2" y="52"/>
                  </a:lnTo>
                  <a:lnTo>
                    <a:pt x="4" y="48"/>
                  </a:lnTo>
                  <a:lnTo>
                    <a:pt x="6" y="44"/>
                  </a:lnTo>
                  <a:lnTo>
                    <a:pt x="8" y="42"/>
                  </a:lnTo>
                  <a:lnTo>
                    <a:pt x="8" y="42"/>
                  </a:lnTo>
                  <a:lnTo>
                    <a:pt x="28" y="42"/>
                  </a:lnTo>
                  <a:lnTo>
                    <a:pt x="20" y="46"/>
                  </a:lnTo>
                  <a:lnTo>
                    <a:pt x="20" y="46"/>
                  </a:lnTo>
                  <a:lnTo>
                    <a:pt x="22" y="48"/>
                  </a:lnTo>
                  <a:lnTo>
                    <a:pt x="26" y="50"/>
                  </a:lnTo>
                  <a:lnTo>
                    <a:pt x="28" y="52"/>
                  </a:lnTo>
                  <a:lnTo>
                    <a:pt x="32" y="54"/>
                  </a:lnTo>
                  <a:lnTo>
                    <a:pt x="36" y="52"/>
                  </a:lnTo>
                  <a:lnTo>
                    <a:pt x="40" y="50"/>
                  </a:lnTo>
                  <a:lnTo>
                    <a:pt x="44" y="44"/>
                  </a:lnTo>
                  <a:lnTo>
                    <a:pt x="44" y="44"/>
                  </a:lnTo>
                  <a:lnTo>
                    <a:pt x="48" y="42"/>
                  </a:lnTo>
                  <a:lnTo>
                    <a:pt x="50" y="38"/>
                  </a:lnTo>
                  <a:lnTo>
                    <a:pt x="56" y="38"/>
                  </a:lnTo>
                  <a:lnTo>
                    <a:pt x="58" y="36"/>
                  </a:lnTo>
                  <a:lnTo>
                    <a:pt x="62" y="34"/>
                  </a:lnTo>
                  <a:lnTo>
                    <a:pt x="66" y="32"/>
                  </a:lnTo>
                  <a:lnTo>
                    <a:pt x="70" y="30"/>
                  </a:lnTo>
                  <a:lnTo>
                    <a:pt x="72" y="28"/>
                  </a:lnTo>
                  <a:lnTo>
                    <a:pt x="74" y="28"/>
                  </a:lnTo>
                  <a:lnTo>
                    <a:pt x="82" y="14"/>
                  </a:lnTo>
                  <a:lnTo>
                    <a:pt x="90" y="4"/>
                  </a:lnTo>
                  <a:lnTo>
                    <a:pt x="90" y="4"/>
                  </a:lnTo>
                  <a:lnTo>
                    <a:pt x="94" y="4"/>
                  </a:lnTo>
                  <a:lnTo>
                    <a:pt x="100" y="4"/>
                  </a:lnTo>
                  <a:lnTo>
                    <a:pt x="106" y="4"/>
                  </a:lnTo>
                  <a:lnTo>
                    <a:pt x="112" y="4"/>
                  </a:lnTo>
                  <a:lnTo>
                    <a:pt x="116" y="2"/>
                  </a:lnTo>
                  <a:lnTo>
                    <a:pt x="120" y="0"/>
                  </a:lnTo>
                  <a:lnTo>
                    <a:pt x="120" y="2"/>
                  </a:lnTo>
                  <a:lnTo>
                    <a:pt x="118" y="4"/>
                  </a:lnTo>
                  <a:lnTo>
                    <a:pt x="116" y="6"/>
                  </a:lnTo>
                  <a:lnTo>
                    <a:pt x="112" y="8"/>
                  </a:lnTo>
                  <a:lnTo>
                    <a:pt x="108" y="12"/>
                  </a:lnTo>
                  <a:lnTo>
                    <a:pt x="102" y="14"/>
                  </a:lnTo>
                  <a:lnTo>
                    <a:pt x="102" y="2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57" name="Freeform 317">
              <a:extLst>
                <a:ext uri="{FF2B5EF4-FFF2-40B4-BE49-F238E27FC236}">
                  <a16:creationId xmlns:a16="http://schemas.microsoft.com/office/drawing/2014/main" id="{CB4193B8-E8C5-43E1-990A-9F3B49899142}"/>
                </a:ext>
              </a:extLst>
            </p:cNvPr>
            <p:cNvSpPr>
              <a:spLocks noChangeArrowheads="1"/>
            </p:cNvSpPr>
            <p:nvPr/>
          </p:nvSpPr>
          <p:spPr bwMode="auto">
            <a:xfrm>
              <a:off x="2016" y="1776"/>
              <a:ext cx="128" cy="108"/>
            </a:xfrm>
            <a:custGeom>
              <a:avLst/>
              <a:gdLst>
                <a:gd name="T0" fmla="*/ 78 w 128"/>
                <a:gd name="T1" fmla="*/ 40 h 108"/>
                <a:gd name="T2" fmla="*/ 78 w 128"/>
                <a:gd name="T3" fmla="*/ 38 h 108"/>
                <a:gd name="T4" fmla="*/ 76 w 128"/>
                <a:gd name="T5" fmla="*/ 36 h 108"/>
                <a:gd name="T6" fmla="*/ 72 w 128"/>
                <a:gd name="T7" fmla="*/ 36 h 108"/>
                <a:gd name="T8" fmla="*/ 70 w 128"/>
                <a:gd name="T9" fmla="*/ 34 h 108"/>
                <a:gd name="T10" fmla="*/ 68 w 128"/>
                <a:gd name="T11" fmla="*/ 32 h 108"/>
                <a:gd name="T12" fmla="*/ 62 w 128"/>
                <a:gd name="T13" fmla="*/ 28 h 108"/>
                <a:gd name="T14" fmla="*/ 58 w 128"/>
                <a:gd name="T15" fmla="*/ 24 h 108"/>
                <a:gd name="T16" fmla="*/ 52 w 128"/>
                <a:gd name="T17" fmla="*/ 20 h 108"/>
                <a:gd name="T18" fmla="*/ 46 w 128"/>
                <a:gd name="T19" fmla="*/ 16 h 108"/>
                <a:gd name="T20" fmla="*/ 42 w 128"/>
                <a:gd name="T21" fmla="*/ 12 h 108"/>
                <a:gd name="T22" fmla="*/ 40 w 128"/>
                <a:gd name="T23" fmla="*/ 10 h 108"/>
                <a:gd name="T24" fmla="*/ 38 w 128"/>
                <a:gd name="T25" fmla="*/ 10 h 108"/>
                <a:gd name="T26" fmla="*/ 34 w 128"/>
                <a:gd name="T27" fmla="*/ 10 h 108"/>
                <a:gd name="T28" fmla="*/ 26 w 128"/>
                <a:gd name="T29" fmla="*/ 8 h 108"/>
                <a:gd name="T30" fmla="*/ 14 w 128"/>
                <a:gd name="T31" fmla="*/ 4 h 108"/>
                <a:gd name="T32" fmla="*/ 4 w 128"/>
                <a:gd name="T33" fmla="*/ 0 h 108"/>
                <a:gd name="T34" fmla="*/ 0 w 128"/>
                <a:gd name="T35" fmla="*/ 80 h 108"/>
                <a:gd name="T36" fmla="*/ 12 w 128"/>
                <a:gd name="T37" fmla="*/ 86 h 108"/>
                <a:gd name="T38" fmla="*/ 28 w 128"/>
                <a:gd name="T39" fmla="*/ 80 h 108"/>
                <a:gd name="T40" fmla="*/ 28 w 128"/>
                <a:gd name="T41" fmla="*/ 78 h 108"/>
                <a:gd name="T42" fmla="*/ 28 w 128"/>
                <a:gd name="T43" fmla="*/ 76 h 108"/>
                <a:gd name="T44" fmla="*/ 30 w 128"/>
                <a:gd name="T45" fmla="*/ 74 h 108"/>
                <a:gd name="T46" fmla="*/ 34 w 128"/>
                <a:gd name="T47" fmla="*/ 72 h 108"/>
                <a:gd name="T48" fmla="*/ 38 w 128"/>
                <a:gd name="T49" fmla="*/ 68 h 108"/>
                <a:gd name="T50" fmla="*/ 42 w 128"/>
                <a:gd name="T51" fmla="*/ 68 h 108"/>
                <a:gd name="T52" fmla="*/ 46 w 128"/>
                <a:gd name="T53" fmla="*/ 66 h 108"/>
                <a:gd name="T54" fmla="*/ 52 w 128"/>
                <a:gd name="T55" fmla="*/ 68 h 108"/>
                <a:gd name="T56" fmla="*/ 76 w 128"/>
                <a:gd name="T57" fmla="*/ 82 h 108"/>
                <a:gd name="T58" fmla="*/ 86 w 128"/>
                <a:gd name="T59" fmla="*/ 94 h 108"/>
                <a:gd name="T60" fmla="*/ 104 w 128"/>
                <a:gd name="T61" fmla="*/ 102 h 108"/>
                <a:gd name="T62" fmla="*/ 126 w 128"/>
                <a:gd name="T63" fmla="*/ 108 h 108"/>
                <a:gd name="T64" fmla="*/ 128 w 128"/>
                <a:gd name="T65" fmla="*/ 108 h 108"/>
                <a:gd name="T66" fmla="*/ 128 w 128"/>
                <a:gd name="T67" fmla="*/ 106 h 108"/>
                <a:gd name="T68" fmla="*/ 128 w 128"/>
                <a:gd name="T69" fmla="*/ 104 h 108"/>
                <a:gd name="T70" fmla="*/ 128 w 128"/>
                <a:gd name="T71" fmla="*/ 100 h 108"/>
                <a:gd name="T72" fmla="*/ 126 w 128"/>
                <a:gd name="T73" fmla="*/ 98 h 108"/>
                <a:gd name="T74" fmla="*/ 124 w 128"/>
                <a:gd name="T75" fmla="*/ 94 h 108"/>
                <a:gd name="T76" fmla="*/ 120 w 128"/>
                <a:gd name="T77" fmla="*/ 92 h 108"/>
                <a:gd name="T78" fmla="*/ 116 w 128"/>
                <a:gd name="T79" fmla="*/ 88 h 108"/>
                <a:gd name="T80" fmla="*/ 110 w 128"/>
                <a:gd name="T81" fmla="*/ 84 h 108"/>
                <a:gd name="T82" fmla="*/ 106 w 128"/>
                <a:gd name="T83" fmla="*/ 80 h 108"/>
                <a:gd name="T84" fmla="*/ 102 w 128"/>
                <a:gd name="T85" fmla="*/ 76 h 108"/>
                <a:gd name="T86" fmla="*/ 98 w 128"/>
                <a:gd name="T87" fmla="*/ 72 h 108"/>
                <a:gd name="T88" fmla="*/ 96 w 128"/>
                <a:gd name="T89" fmla="*/ 70 h 108"/>
                <a:gd name="T90" fmla="*/ 96 w 128"/>
                <a:gd name="T91" fmla="*/ 70 h 108"/>
                <a:gd name="T92" fmla="*/ 80 w 128"/>
                <a:gd name="T93" fmla="*/ 60 h 108"/>
                <a:gd name="T94" fmla="*/ 96 w 128"/>
                <a:gd name="T95" fmla="*/ 54 h 108"/>
                <a:gd name="T96" fmla="*/ 92 w 128"/>
                <a:gd name="T97" fmla="*/ 46 h 108"/>
                <a:gd name="T98" fmla="*/ 90 w 128"/>
                <a:gd name="T99" fmla="*/ 46 h 108"/>
                <a:gd name="T100" fmla="*/ 88 w 128"/>
                <a:gd name="T101" fmla="*/ 44 h 108"/>
                <a:gd name="T102" fmla="*/ 84 w 128"/>
                <a:gd name="T103" fmla="*/ 44 h 108"/>
                <a:gd name="T104" fmla="*/ 80 w 128"/>
                <a:gd name="T105" fmla="*/ 42 h 108"/>
                <a:gd name="T106" fmla="*/ 78 w 128"/>
                <a:gd name="T107" fmla="*/ 42 h 108"/>
                <a:gd name="T108" fmla="*/ 78 w 128"/>
                <a:gd name="T109" fmla="*/ 40 h 1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8"/>
                <a:gd name="T166" fmla="*/ 0 h 108"/>
                <a:gd name="T167" fmla="*/ 128 w 128"/>
                <a:gd name="T168" fmla="*/ 108 h 10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8" h="108">
                  <a:moveTo>
                    <a:pt x="78" y="40"/>
                  </a:moveTo>
                  <a:lnTo>
                    <a:pt x="78" y="38"/>
                  </a:lnTo>
                  <a:lnTo>
                    <a:pt x="76" y="36"/>
                  </a:lnTo>
                  <a:lnTo>
                    <a:pt x="72" y="36"/>
                  </a:lnTo>
                  <a:lnTo>
                    <a:pt x="70" y="34"/>
                  </a:lnTo>
                  <a:lnTo>
                    <a:pt x="68" y="32"/>
                  </a:lnTo>
                  <a:lnTo>
                    <a:pt x="62" y="28"/>
                  </a:lnTo>
                  <a:lnTo>
                    <a:pt x="58" y="24"/>
                  </a:lnTo>
                  <a:lnTo>
                    <a:pt x="52" y="20"/>
                  </a:lnTo>
                  <a:lnTo>
                    <a:pt x="46" y="16"/>
                  </a:lnTo>
                  <a:lnTo>
                    <a:pt x="42" y="12"/>
                  </a:lnTo>
                  <a:lnTo>
                    <a:pt x="40" y="10"/>
                  </a:lnTo>
                  <a:lnTo>
                    <a:pt x="38" y="10"/>
                  </a:lnTo>
                  <a:lnTo>
                    <a:pt x="34" y="10"/>
                  </a:lnTo>
                  <a:lnTo>
                    <a:pt x="26" y="8"/>
                  </a:lnTo>
                  <a:lnTo>
                    <a:pt x="14" y="4"/>
                  </a:lnTo>
                  <a:lnTo>
                    <a:pt x="4" y="0"/>
                  </a:lnTo>
                  <a:lnTo>
                    <a:pt x="0" y="80"/>
                  </a:lnTo>
                  <a:lnTo>
                    <a:pt x="12" y="86"/>
                  </a:lnTo>
                  <a:lnTo>
                    <a:pt x="28" y="80"/>
                  </a:lnTo>
                  <a:lnTo>
                    <a:pt x="28" y="78"/>
                  </a:lnTo>
                  <a:lnTo>
                    <a:pt x="28" y="76"/>
                  </a:lnTo>
                  <a:lnTo>
                    <a:pt x="30" y="74"/>
                  </a:lnTo>
                  <a:lnTo>
                    <a:pt x="34" y="72"/>
                  </a:lnTo>
                  <a:lnTo>
                    <a:pt x="38" y="68"/>
                  </a:lnTo>
                  <a:lnTo>
                    <a:pt x="42" y="68"/>
                  </a:lnTo>
                  <a:lnTo>
                    <a:pt x="46" y="66"/>
                  </a:lnTo>
                  <a:lnTo>
                    <a:pt x="52" y="68"/>
                  </a:lnTo>
                  <a:lnTo>
                    <a:pt x="76" y="82"/>
                  </a:lnTo>
                  <a:lnTo>
                    <a:pt x="86" y="94"/>
                  </a:lnTo>
                  <a:lnTo>
                    <a:pt x="104" y="102"/>
                  </a:lnTo>
                  <a:lnTo>
                    <a:pt x="126" y="108"/>
                  </a:lnTo>
                  <a:lnTo>
                    <a:pt x="128" y="108"/>
                  </a:lnTo>
                  <a:lnTo>
                    <a:pt x="128" y="106"/>
                  </a:lnTo>
                  <a:lnTo>
                    <a:pt x="128" y="104"/>
                  </a:lnTo>
                  <a:lnTo>
                    <a:pt x="128" y="100"/>
                  </a:lnTo>
                  <a:lnTo>
                    <a:pt x="126" y="98"/>
                  </a:lnTo>
                  <a:lnTo>
                    <a:pt x="124" y="94"/>
                  </a:lnTo>
                  <a:lnTo>
                    <a:pt x="120" y="92"/>
                  </a:lnTo>
                  <a:lnTo>
                    <a:pt x="116" y="88"/>
                  </a:lnTo>
                  <a:lnTo>
                    <a:pt x="110" y="84"/>
                  </a:lnTo>
                  <a:lnTo>
                    <a:pt x="106" y="80"/>
                  </a:lnTo>
                  <a:lnTo>
                    <a:pt x="102" y="76"/>
                  </a:lnTo>
                  <a:lnTo>
                    <a:pt x="98" y="72"/>
                  </a:lnTo>
                  <a:lnTo>
                    <a:pt x="96" y="70"/>
                  </a:lnTo>
                  <a:lnTo>
                    <a:pt x="96" y="70"/>
                  </a:lnTo>
                  <a:lnTo>
                    <a:pt x="80" y="60"/>
                  </a:lnTo>
                  <a:lnTo>
                    <a:pt x="96" y="54"/>
                  </a:lnTo>
                  <a:lnTo>
                    <a:pt x="92" y="46"/>
                  </a:lnTo>
                  <a:lnTo>
                    <a:pt x="90" y="46"/>
                  </a:lnTo>
                  <a:lnTo>
                    <a:pt x="88" y="44"/>
                  </a:lnTo>
                  <a:lnTo>
                    <a:pt x="84" y="44"/>
                  </a:lnTo>
                  <a:lnTo>
                    <a:pt x="80" y="42"/>
                  </a:lnTo>
                  <a:lnTo>
                    <a:pt x="78" y="42"/>
                  </a:lnTo>
                  <a:lnTo>
                    <a:pt x="78" y="4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58" name="Freeform 318">
              <a:extLst>
                <a:ext uri="{FF2B5EF4-FFF2-40B4-BE49-F238E27FC236}">
                  <a16:creationId xmlns:a16="http://schemas.microsoft.com/office/drawing/2014/main" id="{E4FF8748-6699-46B7-91FD-1E1FA2658204}"/>
                </a:ext>
              </a:extLst>
            </p:cNvPr>
            <p:cNvSpPr>
              <a:spLocks noChangeArrowheads="1"/>
            </p:cNvSpPr>
            <p:nvPr/>
          </p:nvSpPr>
          <p:spPr bwMode="auto">
            <a:xfrm>
              <a:off x="1896" y="1748"/>
              <a:ext cx="122" cy="108"/>
            </a:xfrm>
            <a:custGeom>
              <a:avLst/>
              <a:gdLst>
                <a:gd name="T0" fmla="*/ 122 w 122"/>
                <a:gd name="T1" fmla="*/ 28 h 108"/>
                <a:gd name="T2" fmla="*/ 114 w 122"/>
                <a:gd name="T3" fmla="*/ 24 h 108"/>
                <a:gd name="T4" fmla="*/ 102 w 122"/>
                <a:gd name="T5" fmla="*/ 18 h 108"/>
                <a:gd name="T6" fmla="*/ 92 w 122"/>
                <a:gd name="T7" fmla="*/ 14 h 108"/>
                <a:gd name="T8" fmla="*/ 80 w 122"/>
                <a:gd name="T9" fmla="*/ 14 h 108"/>
                <a:gd name="T10" fmla="*/ 72 w 122"/>
                <a:gd name="T11" fmla="*/ 20 h 108"/>
                <a:gd name="T12" fmla="*/ 72 w 122"/>
                <a:gd name="T13" fmla="*/ 20 h 108"/>
                <a:gd name="T14" fmla="*/ 72 w 122"/>
                <a:gd name="T15" fmla="*/ 24 h 108"/>
                <a:gd name="T16" fmla="*/ 72 w 122"/>
                <a:gd name="T17" fmla="*/ 28 h 108"/>
                <a:gd name="T18" fmla="*/ 70 w 122"/>
                <a:gd name="T19" fmla="*/ 32 h 108"/>
                <a:gd name="T20" fmla="*/ 70 w 122"/>
                <a:gd name="T21" fmla="*/ 36 h 108"/>
                <a:gd name="T22" fmla="*/ 66 w 122"/>
                <a:gd name="T23" fmla="*/ 40 h 108"/>
                <a:gd name="T24" fmla="*/ 64 w 122"/>
                <a:gd name="T25" fmla="*/ 42 h 108"/>
                <a:gd name="T26" fmla="*/ 58 w 122"/>
                <a:gd name="T27" fmla="*/ 42 h 108"/>
                <a:gd name="T28" fmla="*/ 52 w 122"/>
                <a:gd name="T29" fmla="*/ 42 h 108"/>
                <a:gd name="T30" fmla="*/ 48 w 122"/>
                <a:gd name="T31" fmla="*/ 40 h 108"/>
                <a:gd name="T32" fmla="*/ 42 w 122"/>
                <a:gd name="T33" fmla="*/ 38 h 108"/>
                <a:gd name="T34" fmla="*/ 40 w 122"/>
                <a:gd name="T35" fmla="*/ 32 h 108"/>
                <a:gd name="T36" fmla="*/ 38 w 122"/>
                <a:gd name="T37" fmla="*/ 28 h 108"/>
                <a:gd name="T38" fmla="*/ 34 w 122"/>
                <a:gd name="T39" fmla="*/ 22 h 108"/>
                <a:gd name="T40" fmla="*/ 34 w 122"/>
                <a:gd name="T41" fmla="*/ 18 h 108"/>
                <a:gd name="T42" fmla="*/ 32 w 122"/>
                <a:gd name="T43" fmla="*/ 14 h 108"/>
                <a:gd name="T44" fmla="*/ 32 w 122"/>
                <a:gd name="T45" fmla="*/ 12 h 108"/>
                <a:gd name="T46" fmla="*/ 30 w 122"/>
                <a:gd name="T47" fmla="*/ 12 h 108"/>
                <a:gd name="T48" fmla="*/ 28 w 122"/>
                <a:gd name="T49" fmla="*/ 10 h 108"/>
                <a:gd name="T50" fmla="*/ 26 w 122"/>
                <a:gd name="T51" fmla="*/ 6 h 108"/>
                <a:gd name="T52" fmla="*/ 22 w 122"/>
                <a:gd name="T53" fmla="*/ 4 h 108"/>
                <a:gd name="T54" fmla="*/ 18 w 122"/>
                <a:gd name="T55" fmla="*/ 2 h 108"/>
                <a:gd name="T56" fmla="*/ 12 w 122"/>
                <a:gd name="T57" fmla="*/ 0 h 108"/>
                <a:gd name="T58" fmla="*/ 8 w 122"/>
                <a:gd name="T59" fmla="*/ 2 h 108"/>
                <a:gd name="T60" fmla="*/ 2 w 122"/>
                <a:gd name="T61" fmla="*/ 4 h 108"/>
                <a:gd name="T62" fmla="*/ 2 w 122"/>
                <a:gd name="T63" fmla="*/ 6 h 108"/>
                <a:gd name="T64" fmla="*/ 0 w 122"/>
                <a:gd name="T65" fmla="*/ 8 h 108"/>
                <a:gd name="T66" fmla="*/ 0 w 122"/>
                <a:gd name="T67" fmla="*/ 10 h 108"/>
                <a:gd name="T68" fmla="*/ 2 w 122"/>
                <a:gd name="T69" fmla="*/ 14 h 108"/>
                <a:gd name="T70" fmla="*/ 6 w 122"/>
                <a:gd name="T71" fmla="*/ 18 h 108"/>
                <a:gd name="T72" fmla="*/ 10 w 122"/>
                <a:gd name="T73" fmla="*/ 26 h 108"/>
                <a:gd name="T74" fmla="*/ 12 w 122"/>
                <a:gd name="T75" fmla="*/ 32 h 108"/>
                <a:gd name="T76" fmla="*/ 14 w 122"/>
                <a:gd name="T77" fmla="*/ 38 h 108"/>
                <a:gd name="T78" fmla="*/ 14 w 122"/>
                <a:gd name="T79" fmla="*/ 42 h 108"/>
                <a:gd name="T80" fmla="*/ 16 w 122"/>
                <a:gd name="T81" fmla="*/ 46 h 108"/>
                <a:gd name="T82" fmla="*/ 18 w 122"/>
                <a:gd name="T83" fmla="*/ 48 h 108"/>
                <a:gd name="T84" fmla="*/ 20 w 122"/>
                <a:gd name="T85" fmla="*/ 50 h 108"/>
                <a:gd name="T86" fmla="*/ 24 w 122"/>
                <a:gd name="T87" fmla="*/ 50 h 108"/>
                <a:gd name="T88" fmla="*/ 28 w 122"/>
                <a:gd name="T89" fmla="*/ 48 h 108"/>
                <a:gd name="T90" fmla="*/ 34 w 122"/>
                <a:gd name="T91" fmla="*/ 48 h 108"/>
                <a:gd name="T92" fmla="*/ 38 w 122"/>
                <a:gd name="T93" fmla="*/ 50 h 108"/>
                <a:gd name="T94" fmla="*/ 42 w 122"/>
                <a:gd name="T95" fmla="*/ 52 h 108"/>
                <a:gd name="T96" fmla="*/ 46 w 122"/>
                <a:gd name="T97" fmla="*/ 54 h 108"/>
                <a:gd name="T98" fmla="*/ 50 w 122"/>
                <a:gd name="T99" fmla="*/ 54 h 108"/>
                <a:gd name="T100" fmla="*/ 56 w 122"/>
                <a:gd name="T101" fmla="*/ 56 h 108"/>
                <a:gd name="T102" fmla="*/ 62 w 122"/>
                <a:gd name="T103" fmla="*/ 56 h 108"/>
                <a:gd name="T104" fmla="*/ 68 w 122"/>
                <a:gd name="T105" fmla="*/ 58 h 108"/>
                <a:gd name="T106" fmla="*/ 70 w 122"/>
                <a:gd name="T107" fmla="*/ 58 h 108"/>
                <a:gd name="T108" fmla="*/ 72 w 122"/>
                <a:gd name="T109" fmla="*/ 58 h 108"/>
                <a:gd name="T110" fmla="*/ 88 w 122"/>
                <a:gd name="T111" fmla="*/ 72 h 108"/>
                <a:gd name="T112" fmla="*/ 98 w 122"/>
                <a:gd name="T113" fmla="*/ 90 h 108"/>
                <a:gd name="T114" fmla="*/ 114 w 122"/>
                <a:gd name="T115" fmla="*/ 104 h 108"/>
                <a:gd name="T116" fmla="*/ 118 w 122"/>
                <a:gd name="T117" fmla="*/ 108 h 108"/>
                <a:gd name="T118" fmla="*/ 122 w 122"/>
                <a:gd name="T119" fmla="*/ 28 h 10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2"/>
                <a:gd name="T181" fmla="*/ 0 h 108"/>
                <a:gd name="T182" fmla="*/ 122 w 122"/>
                <a:gd name="T183" fmla="*/ 108 h 10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2" h="108">
                  <a:moveTo>
                    <a:pt x="122" y="28"/>
                  </a:moveTo>
                  <a:lnTo>
                    <a:pt x="114" y="24"/>
                  </a:lnTo>
                  <a:lnTo>
                    <a:pt x="102" y="18"/>
                  </a:lnTo>
                  <a:lnTo>
                    <a:pt x="92" y="14"/>
                  </a:lnTo>
                  <a:lnTo>
                    <a:pt x="80" y="14"/>
                  </a:lnTo>
                  <a:lnTo>
                    <a:pt x="72" y="20"/>
                  </a:lnTo>
                  <a:lnTo>
                    <a:pt x="72" y="20"/>
                  </a:lnTo>
                  <a:lnTo>
                    <a:pt x="72" y="24"/>
                  </a:lnTo>
                  <a:lnTo>
                    <a:pt x="72" y="28"/>
                  </a:lnTo>
                  <a:lnTo>
                    <a:pt x="70" y="32"/>
                  </a:lnTo>
                  <a:lnTo>
                    <a:pt x="70" y="36"/>
                  </a:lnTo>
                  <a:lnTo>
                    <a:pt x="66" y="40"/>
                  </a:lnTo>
                  <a:lnTo>
                    <a:pt x="64" y="42"/>
                  </a:lnTo>
                  <a:lnTo>
                    <a:pt x="58" y="42"/>
                  </a:lnTo>
                  <a:lnTo>
                    <a:pt x="52" y="42"/>
                  </a:lnTo>
                  <a:lnTo>
                    <a:pt x="48" y="40"/>
                  </a:lnTo>
                  <a:lnTo>
                    <a:pt x="42" y="38"/>
                  </a:lnTo>
                  <a:lnTo>
                    <a:pt x="40" y="32"/>
                  </a:lnTo>
                  <a:lnTo>
                    <a:pt x="38" y="28"/>
                  </a:lnTo>
                  <a:lnTo>
                    <a:pt x="34" y="22"/>
                  </a:lnTo>
                  <a:lnTo>
                    <a:pt x="34" y="18"/>
                  </a:lnTo>
                  <a:lnTo>
                    <a:pt x="32" y="14"/>
                  </a:lnTo>
                  <a:lnTo>
                    <a:pt x="32" y="12"/>
                  </a:lnTo>
                  <a:lnTo>
                    <a:pt x="30" y="12"/>
                  </a:lnTo>
                  <a:lnTo>
                    <a:pt x="28" y="10"/>
                  </a:lnTo>
                  <a:lnTo>
                    <a:pt x="26" y="6"/>
                  </a:lnTo>
                  <a:lnTo>
                    <a:pt x="22" y="4"/>
                  </a:lnTo>
                  <a:lnTo>
                    <a:pt x="18" y="2"/>
                  </a:lnTo>
                  <a:lnTo>
                    <a:pt x="12" y="0"/>
                  </a:lnTo>
                  <a:lnTo>
                    <a:pt x="8" y="2"/>
                  </a:lnTo>
                  <a:lnTo>
                    <a:pt x="2" y="4"/>
                  </a:lnTo>
                  <a:lnTo>
                    <a:pt x="2" y="6"/>
                  </a:lnTo>
                  <a:lnTo>
                    <a:pt x="0" y="8"/>
                  </a:lnTo>
                  <a:lnTo>
                    <a:pt x="0" y="10"/>
                  </a:lnTo>
                  <a:lnTo>
                    <a:pt x="2" y="14"/>
                  </a:lnTo>
                  <a:lnTo>
                    <a:pt x="6" y="18"/>
                  </a:lnTo>
                  <a:lnTo>
                    <a:pt x="10" y="26"/>
                  </a:lnTo>
                  <a:lnTo>
                    <a:pt x="12" y="32"/>
                  </a:lnTo>
                  <a:lnTo>
                    <a:pt x="14" y="38"/>
                  </a:lnTo>
                  <a:lnTo>
                    <a:pt x="14" y="42"/>
                  </a:lnTo>
                  <a:lnTo>
                    <a:pt x="16" y="46"/>
                  </a:lnTo>
                  <a:lnTo>
                    <a:pt x="18" y="48"/>
                  </a:lnTo>
                  <a:lnTo>
                    <a:pt x="20" y="50"/>
                  </a:lnTo>
                  <a:lnTo>
                    <a:pt x="24" y="50"/>
                  </a:lnTo>
                  <a:lnTo>
                    <a:pt x="28" y="48"/>
                  </a:lnTo>
                  <a:lnTo>
                    <a:pt x="34" y="48"/>
                  </a:lnTo>
                  <a:lnTo>
                    <a:pt x="38" y="50"/>
                  </a:lnTo>
                  <a:lnTo>
                    <a:pt x="42" y="52"/>
                  </a:lnTo>
                  <a:lnTo>
                    <a:pt x="46" y="54"/>
                  </a:lnTo>
                  <a:lnTo>
                    <a:pt x="50" y="54"/>
                  </a:lnTo>
                  <a:lnTo>
                    <a:pt x="56" y="56"/>
                  </a:lnTo>
                  <a:lnTo>
                    <a:pt x="62" y="56"/>
                  </a:lnTo>
                  <a:lnTo>
                    <a:pt x="68" y="58"/>
                  </a:lnTo>
                  <a:lnTo>
                    <a:pt x="70" y="58"/>
                  </a:lnTo>
                  <a:lnTo>
                    <a:pt x="72" y="58"/>
                  </a:lnTo>
                  <a:lnTo>
                    <a:pt x="88" y="72"/>
                  </a:lnTo>
                  <a:lnTo>
                    <a:pt x="98" y="90"/>
                  </a:lnTo>
                  <a:lnTo>
                    <a:pt x="114" y="104"/>
                  </a:lnTo>
                  <a:lnTo>
                    <a:pt x="118" y="108"/>
                  </a:lnTo>
                  <a:lnTo>
                    <a:pt x="122" y="2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59" name="Freeform 319">
              <a:extLst>
                <a:ext uri="{FF2B5EF4-FFF2-40B4-BE49-F238E27FC236}">
                  <a16:creationId xmlns:a16="http://schemas.microsoft.com/office/drawing/2014/main" id="{2129E548-8CBA-4B89-898F-FA970A9BC237}"/>
                </a:ext>
              </a:extLst>
            </p:cNvPr>
            <p:cNvSpPr>
              <a:spLocks noChangeArrowheads="1"/>
            </p:cNvSpPr>
            <p:nvPr/>
          </p:nvSpPr>
          <p:spPr bwMode="auto">
            <a:xfrm>
              <a:off x="1668" y="1926"/>
              <a:ext cx="508" cy="408"/>
            </a:xfrm>
            <a:custGeom>
              <a:avLst/>
              <a:gdLst>
                <a:gd name="T0" fmla="*/ 98 w 508"/>
                <a:gd name="T1" fmla="*/ 124 h 408"/>
                <a:gd name="T2" fmla="*/ 110 w 508"/>
                <a:gd name="T3" fmla="*/ 100 h 408"/>
                <a:gd name="T4" fmla="*/ 128 w 508"/>
                <a:gd name="T5" fmla="*/ 86 h 408"/>
                <a:gd name="T6" fmla="*/ 134 w 508"/>
                <a:gd name="T7" fmla="*/ 70 h 408"/>
                <a:gd name="T8" fmla="*/ 170 w 508"/>
                <a:gd name="T9" fmla="*/ 48 h 408"/>
                <a:gd name="T10" fmla="*/ 190 w 508"/>
                <a:gd name="T11" fmla="*/ 60 h 408"/>
                <a:gd name="T12" fmla="*/ 202 w 508"/>
                <a:gd name="T13" fmla="*/ 56 h 408"/>
                <a:gd name="T14" fmla="*/ 196 w 508"/>
                <a:gd name="T15" fmla="*/ 44 h 408"/>
                <a:gd name="T16" fmla="*/ 204 w 508"/>
                <a:gd name="T17" fmla="*/ 28 h 408"/>
                <a:gd name="T18" fmla="*/ 230 w 508"/>
                <a:gd name="T19" fmla="*/ 18 h 408"/>
                <a:gd name="T20" fmla="*/ 222 w 508"/>
                <a:gd name="T21" fmla="*/ 8 h 408"/>
                <a:gd name="T22" fmla="*/ 238 w 508"/>
                <a:gd name="T23" fmla="*/ 0 h 408"/>
                <a:gd name="T24" fmla="*/ 246 w 508"/>
                <a:gd name="T25" fmla="*/ 8 h 408"/>
                <a:gd name="T26" fmla="*/ 252 w 508"/>
                <a:gd name="T27" fmla="*/ 12 h 408"/>
                <a:gd name="T28" fmla="*/ 256 w 508"/>
                <a:gd name="T29" fmla="*/ 4 h 408"/>
                <a:gd name="T30" fmla="*/ 268 w 508"/>
                <a:gd name="T31" fmla="*/ 20 h 408"/>
                <a:gd name="T32" fmla="*/ 298 w 508"/>
                <a:gd name="T33" fmla="*/ 18 h 408"/>
                <a:gd name="T34" fmla="*/ 300 w 508"/>
                <a:gd name="T35" fmla="*/ 32 h 408"/>
                <a:gd name="T36" fmla="*/ 286 w 508"/>
                <a:gd name="T37" fmla="*/ 52 h 408"/>
                <a:gd name="T38" fmla="*/ 326 w 508"/>
                <a:gd name="T39" fmla="*/ 82 h 408"/>
                <a:gd name="T40" fmla="*/ 344 w 508"/>
                <a:gd name="T41" fmla="*/ 78 h 408"/>
                <a:gd name="T42" fmla="*/ 358 w 508"/>
                <a:gd name="T43" fmla="*/ 10 h 408"/>
                <a:gd name="T44" fmla="*/ 364 w 508"/>
                <a:gd name="T45" fmla="*/ 0 h 408"/>
                <a:gd name="T46" fmla="*/ 378 w 508"/>
                <a:gd name="T47" fmla="*/ 20 h 408"/>
                <a:gd name="T48" fmla="*/ 376 w 508"/>
                <a:gd name="T49" fmla="*/ 36 h 408"/>
                <a:gd name="T50" fmla="*/ 390 w 508"/>
                <a:gd name="T51" fmla="*/ 42 h 408"/>
                <a:gd name="T52" fmla="*/ 404 w 508"/>
                <a:gd name="T53" fmla="*/ 66 h 408"/>
                <a:gd name="T54" fmla="*/ 412 w 508"/>
                <a:gd name="T55" fmla="*/ 80 h 408"/>
                <a:gd name="T56" fmla="*/ 424 w 508"/>
                <a:gd name="T57" fmla="*/ 100 h 408"/>
                <a:gd name="T58" fmla="*/ 454 w 508"/>
                <a:gd name="T59" fmla="*/ 136 h 408"/>
                <a:gd name="T60" fmla="*/ 506 w 508"/>
                <a:gd name="T61" fmla="*/ 210 h 408"/>
                <a:gd name="T62" fmla="*/ 508 w 508"/>
                <a:gd name="T63" fmla="*/ 272 h 408"/>
                <a:gd name="T64" fmla="*/ 488 w 508"/>
                <a:gd name="T65" fmla="*/ 294 h 408"/>
                <a:gd name="T66" fmla="*/ 472 w 508"/>
                <a:gd name="T67" fmla="*/ 332 h 408"/>
                <a:gd name="T68" fmla="*/ 460 w 508"/>
                <a:gd name="T69" fmla="*/ 352 h 408"/>
                <a:gd name="T70" fmla="*/ 460 w 508"/>
                <a:gd name="T71" fmla="*/ 384 h 408"/>
                <a:gd name="T72" fmla="*/ 414 w 508"/>
                <a:gd name="T73" fmla="*/ 408 h 408"/>
                <a:gd name="T74" fmla="*/ 394 w 508"/>
                <a:gd name="T75" fmla="*/ 392 h 408"/>
                <a:gd name="T76" fmla="*/ 376 w 508"/>
                <a:gd name="T77" fmla="*/ 396 h 408"/>
                <a:gd name="T78" fmla="*/ 344 w 508"/>
                <a:gd name="T79" fmla="*/ 388 h 408"/>
                <a:gd name="T80" fmla="*/ 274 w 508"/>
                <a:gd name="T81" fmla="*/ 318 h 408"/>
                <a:gd name="T82" fmla="*/ 214 w 508"/>
                <a:gd name="T83" fmla="*/ 294 h 408"/>
                <a:gd name="T84" fmla="*/ 134 w 508"/>
                <a:gd name="T85" fmla="*/ 326 h 408"/>
                <a:gd name="T86" fmla="*/ 120 w 508"/>
                <a:gd name="T87" fmla="*/ 340 h 408"/>
                <a:gd name="T88" fmla="*/ 80 w 508"/>
                <a:gd name="T89" fmla="*/ 338 h 408"/>
                <a:gd name="T90" fmla="*/ 64 w 508"/>
                <a:gd name="T91" fmla="*/ 352 h 408"/>
                <a:gd name="T92" fmla="*/ 36 w 508"/>
                <a:gd name="T93" fmla="*/ 350 h 408"/>
                <a:gd name="T94" fmla="*/ 30 w 508"/>
                <a:gd name="T95" fmla="*/ 340 h 408"/>
                <a:gd name="T96" fmla="*/ 20 w 508"/>
                <a:gd name="T97" fmla="*/ 342 h 408"/>
                <a:gd name="T98" fmla="*/ 26 w 508"/>
                <a:gd name="T99" fmla="*/ 326 h 408"/>
                <a:gd name="T100" fmla="*/ 24 w 508"/>
                <a:gd name="T101" fmla="*/ 284 h 408"/>
                <a:gd name="T102" fmla="*/ 4 w 508"/>
                <a:gd name="T103" fmla="*/ 228 h 408"/>
                <a:gd name="T104" fmla="*/ 4 w 508"/>
                <a:gd name="T105" fmla="*/ 194 h 408"/>
                <a:gd name="T106" fmla="*/ 12 w 508"/>
                <a:gd name="T107" fmla="*/ 154 h 408"/>
                <a:gd name="T108" fmla="*/ 30 w 508"/>
                <a:gd name="T109" fmla="*/ 138 h 4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08"/>
                <a:gd name="T166" fmla="*/ 0 h 408"/>
                <a:gd name="T167" fmla="*/ 508 w 508"/>
                <a:gd name="T168" fmla="*/ 408 h 40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08" h="408">
                  <a:moveTo>
                    <a:pt x="30" y="138"/>
                  </a:moveTo>
                  <a:lnTo>
                    <a:pt x="60" y="136"/>
                  </a:lnTo>
                  <a:lnTo>
                    <a:pt x="92" y="130"/>
                  </a:lnTo>
                  <a:lnTo>
                    <a:pt x="92" y="130"/>
                  </a:lnTo>
                  <a:lnTo>
                    <a:pt x="94" y="128"/>
                  </a:lnTo>
                  <a:lnTo>
                    <a:pt x="98" y="124"/>
                  </a:lnTo>
                  <a:lnTo>
                    <a:pt x="100" y="120"/>
                  </a:lnTo>
                  <a:lnTo>
                    <a:pt x="104" y="116"/>
                  </a:lnTo>
                  <a:lnTo>
                    <a:pt x="106" y="112"/>
                  </a:lnTo>
                  <a:lnTo>
                    <a:pt x="108" y="108"/>
                  </a:lnTo>
                  <a:lnTo>
                    <a:pt x="110" y="104"/>
                  </a:lnTo>
                  <a:lnTo>
                    <a:pt x="110" y="100"/>
                  </a:lnTo>
                  <a:lnTo>
                    <a:pt x="110" y="96"/>
                  </a:lnTo>
                  <a:lnTo>
                    <a:pt x="112" y="92"/>
                  </a:lnTo>
                  <a:lnTo>
                    <a:pt x="114" y="88"/>
                  </a:lnTo>
                  <a:lnTo>
                    <a:pt x="118" y="86"/>
                  </a:lnTo>
                  <a:lnTo>
                    <a:pt x="122" y="86"/>
                  </a:lnTo>
                  <a:lnTo>
                    <a:pt x="128" y="86"/>
                  </a:lnTo>
                  <a:lnTo>
                    <a:pt x="128" y="84"/>
                  </a:lnTo>
                  <a:lnTo>
                    <a:pt x="128" y="82"/>
                  </a:lnTo>
                  <a:lnTo>
                    <a:pt x="128" y="80"/>
                  </a:lnTo>
                  <a:lnTo>
                    <a:pt x="130" y="76"/>
                  </a:lnTo>
                  <a:lnTo>
                    <a:pt x="130" y="72"/>
                  </a:lnTo>
                  <a:lnTo>
                    <a:pt x="134" y="70"/>
                  </a:lnTo>
                  <a:lnTo>
                    <a:pt x="136" y="70"/>
                  </a:lnTo>
                  <a:lnTo>
                    <a:pt x="140" y="66"/>
                  </a:lnTo>
                  <a:lnTo>
                    <a:pt x="146" y="56"/>
                  </a:lnTo>
                  <a:lnTo>
                    <a:pt x="156" y="48"/>
                  </a:lnTo>
                  <a:lnTo>
                    <a:pt x="170" y="48"/>
                  </a:lnTo>
                  <a:lnTo>
                    <a:pt x="170" y="48"/>
                  </a:lnTo>
                  <a:lnTo>
                    <a:pt x="172" y="50"/>
                  </a:lnTo>
                  <a:lnTo>
                    <a:pt x="176" y="52"/>
                  </a:lnTo>
                  <a:lnTo>
                    <a:pt x="180" y="54"/>
                  </a:lnTo>
                  <a:lnTo>
                    <a:pt x="182" y="56"/>
                  </a:lnTo>
                  <a:lnTo>
                    <a:pt x="186" y="58"/>
                  </a:lnTo>
                  <a:lnTo>
                    <a:pt x="190" y="60"/>
                  </a:lnTo>
                  <a:lnTo>
                    <a:pt x="194" y="60"/>
                  </a:lnTo>
                  <a:lnTo>
                    <a:pt x="196" y="60"/>
                  </a:lnTo>
                  <a:lnTo>
                    <a:pt x="198" y="62"/>
                  </a:lnTo>
                  <a:lnTo>
                    <a:pt x="198" y="60"/>
                  </a:lnTo>
                  <a:lnTo>
                    <a:pt x="200" y="58"/>
                  </a:lnTo>
                  <a:lnTo>
                    <a:pt x="202" y="56"/>
                  </a:lnTo>
                  <a:lnTo>
                    <a:pt x="202" y="54"/>
                  </a:lnTo>
                  <a:lnTo>
                    <a:pt x="202" y="52"/>
                  </a:lnTo>
                  <a:lnTo>
                    <a:pt x="200" y="50"/>
                  </a:lnTo>
                  <a:lnTo>
                    <a:pt x="198" y="48"/>
                  </a:lnTo>
                  <a:lnTo>
                    <a:pt x="196" y="46"/>
                  </a:lnTo>
                  <a:lnTo>
                    <a:pt x="196" y="44"/>
                  </a:lnTo>
                  <a:lnTo>
                    <a:pt x="198" y="42"/>
                  </a:lnTo>
                  <a:lnTo>
                    <a:pt x="202" y="40"/>
                  </a:lnTo>
                  <a:lnTo>
                    <a:pt x="204" y="32"/>
                  </a:lnTo>
                  <a:lnTo>
                    <a:pt x="202" y="32"/>
                  </a:lnTo>
                  <a:lnTo>
                    <a:pt x="204" y="30"/>
                  </a:lnTo>
                  <a:lnTo>
                    <a:pt x="204" y="28"/>
                  </a:lnTo>
                  <a:lnTo>
                    <a:pt x="206" y="24"/>
                  </a:lnTo>
                  <a:lnTo>
                    <a:pt x="208" y="22"/>
                  </a:lnTo>
                  <a:lnTo>
                    <a:pt x="212" y="20"/>
                  </a:lnTo>
                  <a:lnTo>
                    <a:pt x="228" y="20"/>
                  </a:lnTo>
                  <a:lnTo>
                    <a:pt x="228" y="18"/>
                  </a:lnTo>
                  <a:lnTo>
                    <a:pt x="230" y="18"/>
                  </a:lnTo>
                  <a:lnTo>
                    <a:pt x="232" y="16"/>
                  </a:lnTo>
                  <a:lnTo>
                    <a:pt x="232" y="14"/>
                  </a:lnTo>
                  <a:lnTo>
                    <a:pt x="232" y="10"/>
                  </a:lnTo>
                  <a:lnTo>
                    <a:pt x="222" y="10"/>
                  </a:lnTo>
                  <a:lnTo>
                    <a:pt x="222" y="10"/>
                  </a:lnTo>
                  <a:lnTo>
                    <a:pt x="222" y="8"/>
                  </a:lnTo>
                  <a:lnTo>
                    <a:pt x="224" y="6"/>
                  </a:lnTo>
                  <a:lnTo>
                    <a:pt x="224" y="4"/>
                  </a:lnTo>
                  <a:lnTo>
                    <a:pt x="228" y="2"/>
                  </a:lnTo>
                  <a:lnTo>
                    <a:pt x="232" y="0"/>
                  </a:lnTo>
                  <a:lnTo>
                    <a:pt x="234" y="0"/>
                  </a:lnTo>
                  <a:lnTo>
                    <a:pt x="238" y="0"/>
                  </a:lnTo>
                  <a:lnTo>
                    <a:pt x="242" y="0"/>
                  </a:lnTo>
                  <a:lnTo>
                    <a:pt x="244" y="0"/>
                  </a:lnTo>
                  <a:lnTo>
                    <a:pt x="246" y="2"/>
                  </a:lnTo>
                  <a:lnTo>
                    <a:pt x="248" y="2"/>
                  </a:lnTo>
                  <a:lnTo>
                    <a:pt x="246" y="6"/>
                  </a:lnTo>
                  <a:lnTo>
                    <a:pt x="246" y="8"/>
                  </a:lnTo>
                  <a:lnTo>
                    <a:pt x="244" y="8"/>
                  </a:lnTo>
                  <a:lnTo>
                    <a:pt x="244" y="10"/>
                  </a:lnTo>
                  <a:lnTo>
                    <a:pt x="244" y="10"/>
                  </a:lnTo>
                  <a:lnTo>
                    <a:pt x="246" y="10"/>
                  </a:lnTo>
                  <a:lnTo>
                    <a:pt x="248" y="12"/>
                  </a:lnTo>
                  <a:lnTo>
                    <a:pt x="252" y="12"/>
                  </a:lnTo>
                  <a:lnTo>
                    <a:pt x="252" y="12"/>
                  </a:lnTo>
                  <a:lnTo>
                    <a:pt x="254" y="10"/>
                  </a:lnTo>
                  <a:lnTo>
                    <a:pt x="254" y="8"/>
                  </a:lnTo>
                  <a:lnTo>
                    <a:pt x="254" y="6"/>
                  </a:lnTo>
                  <a:lnTo>
                    <a:pt x="254" y="4"/>
                  </a:lnTo>
                  <a:lnTo>
                    <a:pt x="256" y="4"/>
                  </a:lnTo>
                  <a:lnTo>
                    <a:pt x="258" y="4"/>
                  </a:lnTo>
                  <a:lnTo>
                    <a:pt x="262" y="6"/>
                  </a:lnTo>
                  <a:lnTo>
                    <a:pt x="264" y="12"/>
                  </a:lnTo>
                  <a:lnTo>
                    <a:pt x="266" y="16"/>
                  </a:lnTo>
                  <a:lnTo>
                    <a:pt x="268" y="18"/>
                  </a:lnTo>
                  <a:lnTo>
                    <a:pt x="268" y="20"/>
                  </a:lnTo>
                  <a:lnTo>
                    <a:pt x="280" y="14"/>
                  </a:lnTo>
                  <a:lnTo>
                    <a:pt x="282" y="14"/>
                  </a:lnTo>
                  <a:lnTo>
                    <a:pt x="284" y="14"/>
                  </a:lnTo>
                  <a:lnTo>
                    <a:pt x="290" y="14"/>
                  </a:lnTo>
                  <a:lnTo>
                    <a:pt x="294" y="16"/>
                  </a:lnTo>
                  <a:lnTo>
                    <a:pt x="298" y="18"/>
                  </a:lnTo>
                  <a:lnTo>
                    <a:pt x="300" y="20"/>
                  </a:lnTo>
                  <a:lnTo>
                    <a:pt x="302" y="24"/>
                  </a:lnTo>
                  <a:lnTo>
                    <a:pt x="304" y="28"/>
                  </a:lnTo>
                  <a:lnTo>
                    <a:pt x="302" y="30"/>
                  </a:lnTo>
                  <a:lnTo>
                    <a:pt x="302" y="32"/>
                  </a:lnTo>
                  <a:lnTo>
                    <a:pt x="300" y="32"/>
                  </a:lnTo>
                  <a:lnTo>
                    <a:pt x="298" y="34"/>
                  </a:lnTo>
                  <a:lnTo>
                    <a:pt x="294" y="36"/>
                  </a:lnTo>
                  <a:lnTo>
                    <a:pt x="292" y="40"/>
                  </a:lnTo>
                  <a:lnTo>
                    <a:pt x="290" y="44"/>
                  </a:lnTo>
                  <a:lnTo>
                    <a:pt x="288" y="48"/>
                  </a:lnTo>
                  <a:lnTo>
                    <a:pt x="286" y="52"/>
                  </a:lnTo>
                  <a:lnTo>
                    <a:pt x="286" y="54"/>
                  </a:lnTo>
                  <a:lnTo>
                    <a:pt x="290" y="56"/>
                  </a:lnTo>
                  <a:lnTo>
                    <a:pt x="298" y="62"/>
                  </a:lnTo>
                  <a:lnTo>
                    <a:pt x="308" y="70"/>
                  </a:lnTo>
                  <a:lnTo>
                    <a:pt x="318" y="76"/>
                  </a:lnTo>
                  <a:lnTo>
                    <a:pt x="326" y="82"/>
                  </a:lnTo>
                  <a:lnTo>
                    <a:pt x="330" y="82"/>
                  </a:lnTo>
                  <a:lnTo>
                    <a:pt x="330" y="84"/>
                  </a:lnTo>
                  <a:lnTo>
                    <a:pt x="334" y="84"/>
                  </a:lnTo>
                  <a:lnTo>
                    <a:pt x="336" y="84"/>
                  </a:lnTo>
                  <a:lnTo>
                    <a:pt x="340" y="82"/>
                  </a:lnTo>
                  <a:lnTo>
                    <a:pt x="344" y="78"/>
                  </a:lnTo>
                  <a:lnTo>
                    <a:pt x="348" y="70"/>
                  </a:lnTo>
                  <a:lnTo>
                    <a:pt x="352" y="58"/>
                  </a:lnTo>
                  <a:lnTo>
                    <a:pt x="354" y="48"/>
                  </a:lnTo>
                  <a:lnTo>
                    <a:pt x="356" y="42"/>
                  </a:lnTo>
                  <a:lnTo>
                    <a:pt x="358" y="12"/>
                  </a:lnTo>
                  <a:lnTo>
                    <a:pt x="358" y="10"/>
                  </a:lnTo>
                  <a:lnTo>
                    <a:pt x="358" y="10"/>
                  </a:lnTo>
                  <a:lnTo>
                    <a:pt x="358" y="6"/>
                  </a:lnTo>
                  <a:lnTo>
                    <a:pt x="358" y="4"/>
                  </a:lnTo>
                  <a:lnTo>
                    <a:pt x="360" y="2"/>
                  </a:lnTo>
                  <a:lnTo>
                    <a:pt x="360" y="0"/>
                  </a:lnTo>
                  <a:lnTo>
                    <a:pt x="364" y="0"/>
                  </a:lnTo>
                  <a:lnTo>
                    <a:pt x="368" y="0"/>
                  </a:lnTo>
                  <a:lnTo>
                    <a:pt x="372" y="4"/>
                  </a:lnTo>
                  <a:lnTo>
                    <a:pt x="376" y="6"/>
                  </a:lnTo>
                  <a:lnTo>
                    <a:pt x="376" y="12"/>
                  </a:lnTo>
                  <a:lnTo>
                    <a:pt x="378" y="16"/>
                  </a:lnTo>
                  <a:lnTo>
                    <a:pt x="378" y="20"/>
                  </a:lnTo>
                  <a:lnTo>
                    <a:pt x="378" y="22"/>
                  </a:lnTo>
                  <a:lnTo>
                    <a:pt x="378" y="24"/>
                  </a:lnTo>
                  <a:lnTo>
                    <a:pt x="376" y="24"/>
                  </a:lnTo>
                  <a:lnTo>
                    <a:pt x="376" y="28"/>
                  </a:lnTo>
                  <a:lnTo>
                    <a:pt x="376" y="32"/>
                  </a:lnTo>
                  <a:lnTo>
                    <a:pt x="376" y="36"/>
                  </a:lnTo>
                  <a:lnTo>
                    <a:pt x="378" y="40"/>
                  </a:lnTo>
                  <a:lnTo>
                    <a:pt x="378" y="42"/>
                  </a:lnTo>
                  <a:lnTo>
                    <a:pt x="382" y="42"/>
                  </a:lnTo>
                  <a:lnTo>
                    <a:pt x="384" y="42"/>
                  </a:lnTo>
                  <a:lnTo>
                    <a:pt x="388" y="42"/>
                  </a:lnTo>
                  <a:lnTo>
                    <a:pt x="390" y="42"/>
                  </a:lnTo>
                  <a:lnTo>
                    <a:pt x="392" y="44"/>
                  </a:lnTo>
                  <a:lnTo>
                    <a:pt x="394" y="46"/>
                  </a:lnTo>
                  <a:lnTo>
                    <a:pt x="396" y="50"/>
                  </a:lnTo>
                  <a:lnTo>
                    <a:pt x="398" y="56"/>
                  </a:lnTo>
                  <a:lnTo>
                    <a:pt x="402" y="62"/>
                  </a:lnTo>
                  <a:lnTo>
                    <a:pt x="404" y="66"/>
                  </a:lnTo>
                  <a:lnTo>
                    <a:pt x="408" y="68"/>
                  </a:lnTo>
                  <a:lnTo>
                    <a:pt x="408" y="68"/>
                  </a:lnTo>
                  <a:lnTo>
                    <a:pt x="408" y="70"/>
                  </a:lnTo>
                  <a:lnTo>
                    <a:pt x="410" y="72"/>
                  </a:lnTo>
                  <a:lnTo>
                    <a:pt x="410" y="76"/>
                  </a:lnTo>
                  <a:lnTo>
                    <a:pt x="412" y="80"/>
                  </a:lnTo>
                  <a:lnTo>
                    <a:pt x="414" y="84"/>
                  </a:lnTo>
                  <a:lnTo>
                    <a:pt x="416" y="88"/>
                  </a:lnTo>
                  <a:lnTo>
                    <a:pt x="416" y="92"/>
                  </a:lnTo>
                  <a:lnTo>
                    <a:pt x="418" y="94"/>
                  </a:lnTo>
                  <a:lnTo>
                    <a:pt x="420" y="98"/>
                  </a:lnTo>
                  <a:lnTo>
                    <a:pt x="424" y="100"/>
                  </a:lnTo>
                  <a:lnTo>
                    <a:pt x="426" y="104"/>
                  </a:lnTo>
                  <a:lnTo>
                    <a:pt x="430" y="108"/>
                  </a:lnTo>
                  <a:lnTo>
                    <a:pt x="434" y="112"/>
                  </a:lnTo>
                  <a:lnTo>
                    <a:pt x="436" y="114"/>
                  </a:lnTo>
                  <a:lnTo>
                    <a:pt x="436" y="114"/>
                  </a:lnTo>
                  <a:lnTo>
                    <a:pt x="454" y="136"/>
                  </a:lnTo>
                  <a:lnTo>
                    <a:pt x="454" y="144"/>
                  </a:lnTo>
                  <a:lnTo>
                    <a:pt x="488" y="170"/>
                  </a:lnTo>
                  <a:lnTo>
                    <a:pt x="490" y="174"/>
                  </a:lnTo>
                  <a:lnTo>
                    <a:pt x="496" y="182"/>
                  </a:lnTo>
                  <a:lnTo>
                    <a:pt x="502" y="194"/>
                  </a:lnTo>
                  <a:lnTo>
                    <a:pt x="506" y="210"/>
                  </a:lnTo>
                  <a:lnTo>
                    <a:pt x="506" y="224"/>
                  </a:lnTo>
                  <a:lnTo>
                    <a:pt x="508" y="240"/>
                  </a:lnTo>
                  <a:lnTo>
                    <a:pt x="508" y="256"/>
                  </a:lnTo>
                  <a:lnTo>
                    <a:pt x="508" y="268"/>
                  </a:lnTo>
                  <a:lnTo>
                    <a:pt x="508" y="272"/>
                  </a:lnTo>
                  <a:lnTo>
                    <a:pt x="508" y="272"/>
                  </a:lnTo>
                  <a:lnTo>
                    <a:pt x="508" y="276"/>
                  </a:lnTo>
                  <a:lnTo>
                    <a:pt x="504" y="280"/>
                  </a:lnTo>
                  <a:lnTo>
                    <a:pt x="502" y="284"/>
                  </a:lnTo>
                  <a:lnTo>
                    <a:pt x="498" y="288"/>
                  </a:lnTo>
                  <a:lnTo>
                    <a:pt x="494" y="292"/>
                  </a:lnTo>
                  <a:lnTo>
                    <a:pt x="488" y="294"/>
                  </a:lnTo>
                  <a:lnTo>
                    <a:pt x="480" y="312"/>
                  </a:lnTo>
                  <a:lnTo>
                    <a:pt x="480" y="312"/>
                  </a:lnTo>
                  <a:lnTo>
                    <a:pt x="478" y="316"/>
                  </a:lnTo>
                  <a:lnTo>
                    <a:pt x="476" y="322"/>
                  </a:lnTo>
                  <a:lnTo>
                    <a:pt x="474" y="326"/>
                  </a:lnTo>
                  <a:lnTo>
                    <a:pt x="472" y="332"/>
                  </a:lnTo>
                  <a:lnTo>
                    <a:pt x="470" y="336"/>
                  </a:lnTo>
                  <a:lnTo>
                    <a:pt x="466" y="338"/>
                  </a:lnTo>
                  <a:lnTo>
                    <a:pt x="462" y="340"/>
                  </a:lnTo>
                  <a:lnTo>
                    <a:pt x="460" y="344"/>
                  </a:lnTo>
                  <a:lnTo>
                    <a:pt x="460" y="346"/>
                  </a:lnTo>
                  <a:lnTo>
                    <a:pt x="460" y="352"/>
                  </a:lnTo>
                  <a:lnTo>
                    <a:pt x="462" y="358"/>
                  </a:lnTo>
                  <a:lnTo>
                    <a:pt x="464" y="364"/>
                  </a:lnTo>
                  <a:lnTo>
                    <a:pt x="466" y="370"/>
                  </a:lnTo>
                  <a:lnTo>
                    <a:pt x="466" y="376"/>
                  </a:lnTo>
                  <a:lnTo>
                    <a:pt x="464" y="380"/>
                  </a:lnTo>
                  <a:lnTo>
                    <a:pt x="460" y="384"/>
                  </a:lnTo>
                  <a:lnTo>
                    <a:pt x="452" y="388"/>
                  </a:lnTo>
                  <a:lnTo>
                    <a:pt x="440" y="394"/>
                  </a:lnTo>
                  <a:lnTo>
                    <a:pt x="430" y="402"/>
                  </a:lnTo>
                  <a:lnTo>
                    <a:pt x="420" y="406"/>
                  </a:lnTo>
                  <a:lnTo>
                    <a:pt x="416" y="408"/>
                  </a:lnTo>
                  <a:lnTo>
                    <a:pt x="414" y="408"/>
                  </a:lnTo>
                  <a:lnTo>
                    <a:pt x="412" y="406"/>
                  </a:lnTo>
                  <a:lnTo>
                    <a:pt x="408" y="404"/>
                  </a:lnTo>
                  <a:lnTo>
                    <a:pt x="402" y="400"/>
                  </a:lnTo>
                  <a:lnTo>
                    <a:pt x="398" y="396"/>
                  </a:lnTo>
                  <a:lnTo>
                    <a:pt x="396" y="392"/>
                  </a:lnTo>
                  <a:lnTo>
                    <a:pt x="394" y="392"/>
                  </a:lnTo>
                  <a:lnTo>
                    <a:pt x="392" y="392"/>
                  </a:lnTo>
                  <a:lnTo>
                    <a:pt x="390" y="392"/>
                  </a:lnTo>
                  <a:lnTo>
                    <a:pt x="386" y="394"/>
                  </a:lnTo>
                  <a:lnTo>
                    <a:pt x="384" y="396"/>
                  </a:lnTo>
                  <a:lnTo>
                    <a:pt x="380" y="396"/>
                  </a:lnTo>
                  <a:lnTo>
                    <a:pt x="376" y="396"/>
                  </a:lnTo>
                  <a:lnTo>
                    <a:pt x="372" y="396"/>
                  </a:lnTo>
                  <a:lnTo>
                    <a:pt x="368" y="394"/>
                  </a:lnTo>
                  <a:lnTo>
                    <a:pt x="366" y="394"/>
                  </a:lnTo>
                  <a:lnTo>
                    <a:pt x="364" y="392"/>
                  </a:lnTo>
                  <a:lnTo>
                    <a:pt x="346" y="392"/>
                  </a:lnTo>
                  <a:lnTo>
                    <a:pt x="344" y="388"/>
                  </a:lnTo>
                  <a:lnTo>
                    <a:pt x="338" y="380"/>
                  </a:lnTo>
                  <a:lnTo>
                    <a:pt x="334" y="366"/>
                  </a:lnTo>
                  <a:lnTo>
                    <a:pt x="330" y="354"/>
                  </a:lnTo>
                  <a:lnTo>
                    <a:pt x="318" y="334"/>
                  </a:lnTo>
                  <a:lnTo>
                    <a:pt x="292" y="332"/>
                  </a:lnTo>
                  <a:lnTo>
                    <a:pt x="274" y="318"/>
                  </a:lnTo>
                  <a:lnTo>
                    <a:pt x="272" y="316"/>
                  </a:lnTo>
                  <a:lnTo>
                    <a:pt x="266" y="310"/>
                  </a:lnTo>
                  <a:lnTo>
                    <a:pt x="256" y="304"/>
                  </a:lnTo>
                  <a:lnTo>
                    <a:pt x="240" y="296"/>
                  </a:lnTo>
                  <a:lnTo>
                    <a:pt x="220" y="292"/>
                  </a:lnTo>
                  <a:lnTo>
                    <a:pt x="214" y="294"/>
                  </a:lnTo>
                  <a:lnTo>
                    <a:pt x="204" y="296"/>
                  </a:lnTo>
                  <a:lnTo>
                    <a:pt x="190" y="300"/>
                  </a:lnTo>
                  <a:lnTo>
                    <a:pt x="178" y="304"/>
                  </a:lnTo>
                  <a:lnTo>
                    <a:pt x="144" y="324"/>
                  </a:lnTo>
                  <a:lnTo>
                    <a:pt x="136" y="324"/>
                  </a:lnTo>
                  <a:lnTo>
                    <a:pt x="134" y="326"/>
                  </a:lnTo>
                  <a:lnTo>
                    <a:pt x="134" y="328"/>
                  </a:lnTo>
                  <a:lnTo>
                    <a:pt x="132" y="332"/>
                  </a:lnTo>
                  <a:lnTo>
                    <a:pt x="130" y="334"/>
                  </a:lnTo>
                  <a:lnTo>
                    <a:pt x="128" y="338"/>
                  </a:lnTo>
                  <a:lnTo>
                    <a:pt x="124" y="340"/>
                  </a:lnTo>
                  <a:lnTo>
                    <a:pt x="120" y="340"/>
                  </a:lnTo>
                  <a:lnTo>
                    <a:pt x="116" y="340"/>
                  </a:lnTo>
                  <a:lnTo>
                    <a:pt x="110" y="340"/>
                  </a:lnTo>
                  <a:lnTo>
                    <a:pt x="106" y="340"/>
                  </a:lnTo>
                  <a:lnTo>
                    <a:pt x="104" y="338"/>
                  </a:lnTo>
                  <a:lnTo>
                    <a:pt x="102" y="338"/>
                  </a:lnTo>
                  <a:lnTo>
                    <a:pt x="80" y="338"/>
                  </a:lnTo>
                  <a:lnTo>
                    <a:pt x="78" y="338"/>
                  </a:lnTo>
                  <a:lnTo>
                    <a:pt x="76" y="340"/>
                  </a:lnTo>
                  <a:lnTo>
                    <a:pt x="74" y="342"/>
                  </a:lnTo>
                  <a:lnTo>
                    <a:pt x="70" y="344"/>
                  </a:lnTo>
                  <a:lnTo>
                    <a:pt x="68" y="346"/>
                  </a:lnTo>
                  <a:lnTo>
                    <a:pt x="64" y="352"/>
                  </a:lnTo>
                  <a:lnTo>
                    <a:pt x="60" y="352"/>
                  </a:lnTo>
                  <a:lnTo>
                    <a:pt x="52" y="352"/>
                  </a:lnTo>
                  <a:lnTo>
                    <a:pt x="48" y="352"/>
                  </a:lnTo>
                  <a:lnTo>
                    <a:pt x="44" y="352"/>
                  </a:lnTo>
                  <a:lnTo>
                    <a:pt x="40" y="352"/>
                  </a:lnTo>
                  <a:lnTo>
                    <a:pt x="36" y="350"/>
                  </a:lnTo>
                  <a:lnTo>
                    <a:pt x="34" y="350"/>
                  </a:lnTo>
                  <a:lnTo>
                    <a:pt x="32" y="348"/>
                  </a:lnTo>
                  <a:lnTo>
                    <a:pt x="32" y="346"/>
                  </a:lnTo>
                  <a:lnTo>
                    <a:pt x="32" y="342"/>
                  </a:lnTo>
                  <a:lnTo>
                    <a:pt x="32" y="342"/>
                  </a:lnTo>
                  <a:lnTo>
                    <a:pt x="30" y="340"/>
                  </a:lnTo>
                  <a:lnTo>
                    <a:pt x="30" y="342"/>
                  </a:lnTo>
                  <a:lnTo>
                    <a:pt x="28" y="342"/>
                  </a:lnTo>
                  <a:lnTo>
                    <a:pt x="26" y="344"/>
                  </a:lnTo>
                  <a:lnTo>
                    <a:pt x="24" y="344"/>
                  </a:lnTo>
                  <a:lnTo>
                    <a:pt x="22" y="344"/>
                  </a:lnTo>
                  <a:lnTo>
                    <a:pt x="20" y="342"/>
                  </a:lnTo>
                  <a:lnTo>
                    <a:pt x="18" y="342"/>
                  </a:lnTo>
                  <a:lnTo>
                    <a:pt x="16" y="338"/>
                  </a:lnTo>
                  <a:lnTo>
                    <a:pt x="16" y="336"/>
                  </a:lnTo>
                  <a:lnTo>
                    <a:pt x="16" y="332"/>
                  </a:lnTo>
                  <a:lnTo>
                    <a:pt x="20" y="330"/>
                  </a:lnTo>
                  <a:lnTo>
                    <a:pt x="26" y="326"/>
                  </a:lnTo>
                  <a:lnTo>
                    <a:pt x="30" y="300"/>
                  </a:lnTo>
                  <a:lnTo>
                    <a:pt x="30" y="300"/>
                  </a:lnTo>
                  <a:lnTo>
                    <a:pt x="28" y="296"/>
                  </a:lnTo>
                  <a:lnTo>
                    <a:pt x="28" y="292"/>
                  </a:lnTo>
                  <a:lnTo>
                    <a:pt x="26" y="288"/>
                  </a:lnTo>
                  <a:lnTo>
                    <a:pt x="24" y="284"/>
                  </a:lnTo>
                  <a:lnTo>
                    <a:pt x="22" y="280"/>
                  </a:lnTo>
                  <a:lnTo>
                    <a:pt x="22" y="278"/>
                  </a:lnTo>
                  <a:lnTo>
                    <a:pt x="18" y="272"/>
                  </a:lnTo>
                  <a:lnTo>
                    <a:pt x="12" y="258"/>
                  </a:lnTo>
                  <a:lnTo>
                    <a:pt x="8" y="242"/>
                  </a:lnTo>
                  <a:lnTo>
                    <a:pt x="4" y="228"/>
                  </a:lnTo>
                  <a:lnTo>
                    <a:pt x="4" y="218"/>
                  </a:lnTo>
                  <a:lnTo>
                    <a:pt x="8" y="214"/>
                  </a:lnTo>
                  <a:lnTo>
                    <a:pt x="8" y="208"/>
                  </a:lnTo>
                  <a:lnTo>
                    <a:pt x="8" y="202"/>
                  </a:lnTo>
                  <a:lnTo>
                    <a:pt x="6" y="196"/>
                  </a:lnTo>
                  <a:lnTo>
                    <a:pt x="4" y="194"/>
                  </a:lnTo>
                  <a:lnTo>
                    <a:pt x="2" y="188"/>
                  </a:lnTo>
                  <a:lnTo>
                    <a:pt x="0" y="178"/>
                  </a:lnTo>
                  <a:lnTo>
                    <a:pt x="0" y="168"/>
                  </a:lnTo>
                  <a:lnTo>
                    <a:pt x="4" y="160"/>
                  </a:lnTo>
                  <a:lnTo>
                    <a:pt x="8" y="158"/>
                  </a:lnTo>
                  <a:lnTo>
                    <a:pt x="12" y="154"/>
                  </a:lnTo>
                  <a:lnTo>
                    <a:pt x="16" y="150"/>
                  </a:lnTo>
                  <a:lnTo>
                    <a:pt x="20" y="148"/>
                  </a:lnTo>
                  <a:lnTo>
                    <a:pt x="24" y="144"/>
                  </a:lnTo>
                  <a:lnTo>
                    <a:pt x="28" y="140"/>
                  </a:lnTo>
                  <a:lnTo>
                    <a:pt x="30" y="138"/>
                  </a:lnTo>
                  <a:lnTo>
                    <a:pt x="30" y="13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60" name="Freeform 320">
              <a:extLst>
                <a:ext uri="{FF2B5EF4-FFF2-40B4-BE49-F238E27FC236}">
                  <a16:creationId xmlns:a16="http://schemas.microsoft.com/office/drawing/2014/main" id="{5262D282-7B15-471F-85C9-2E10B07E6364}"/>
                </a:ext>
              </a:extLst>
            </p:cNvPr>
            <p:cNvSpPr>
              <a:spLocks noChangeArrowheads="1"/>
            </p:cNvSpPr>
            <p:nvPr/>
          </p:nvSpPr>
          <p:spPr bwMode="auto">
            <a:xfrm>
              <a:off x="1736" y="1714"/>
              <a:ext cx="82" cy="96"/>
            </a:xfrm>
            <a:custGeom>
              <a:avLst/>
              <a:gdLst>
                <a:gd name="T0" fmla="*/ 10 w 82"/>
                <a:gd name="T1" fmla="*/ 92 h 96"/>
                <a:gd name="T2" fmla="*/ 8 w 82"/>
                <a:gd name="T3" fmla="*/ 86 h 96"/>
                <a:gd name="T4" fmla="*/ 8 w 82"/>
                <a:gd name="T5" fmla="*/ 78 h 96"/>
                <a:gd name="T6" fmla="*/ 10 w 82"/>
                <a:gd name="T7" fmla="*/ 68 h 96"/>
                <a:gd name="T8" fmla="*/ 12 w 82"/>
                <a:gd name="T9" fmla="*/ 62 h 96"/>
                <a:gd name="T10" fmla="*/ 10 w 82"/>
                <a:gd name="T11" fmla="*/ 56 h 96"/>
                <a:gd name="T12" fmla="*/ 6 w 82"/>
                <a:gd name="T13" fmla="*/ 52 h 96"/>
                <a:gd name="T14" fmla="*/ 2 w 82"/>
                <a:gd name="T15" fmla="*/ 52 h 96"/>
                <a:gd name="T16" fmla="*/ 0 w 82"/>
                <a:gd name="T17" fmla="*/ 46 h 96"/>
                <a:gd name="T18" fmla="*/ 4 w 82"/>
                <a:gd name="T19" fmla="*/ 38 h 96"/>
                <a:gd name="T20" fmla="*/ 8 w 82"/>
                <a:gd name="T21" fmla="*/ 32 h 96"/>
                <a:gd name="T22" fmla="*/ 8 w 82"/>
                <a:gd name="T23" fmla="*/ 30 h 96"/>
                <a:gd name="T24" fmla="*/ 8 w 82"/>
                <a:gd name="T25" fmla="*/ 24 h 96"/>
                <a:gd name="T26" fmla="*/ 10 w 82"/>
                <a:gd name="T27" fmla="*/ 18 h 96"/>
                <a:gd name="T28" fmla="*/ 14 w 82"/>
                <a:gd name="T29" fmla="*/ 18 h 96"/>
                <a:gd name="T30" fmla="*/ 18 w 82"/>
                <a:gd name="T31" fmla="*/ 16 h 96"/>
                <a:gd name="T32" fmla="*/ 20 w 82"/>
                <a:gd name="T33" fmla="*/ 12 h 96"/>
                <a:gd name="T34" fmla="*/ 24 w 82"/>
                <a:gd name="T35" fmla="*/ 8 h 96"/>
                <a:gd name="T36" fmla="*/ 34 w 82"/>
                <a:gd name="T37" fmla="*/ 2 h 96"/>
                <a:gd name="T38" fmla="*/ 44 w 82"/>
                <a:gd name="T39" fmla="*/ 0 h 96"/>
                <a:gd name="T40" fmla="*/ 52 w 82"/>
                <a:gd name="T41" fmla="*/ 0 h 96"/>
                <a:gd name="T42" fmla="*/ 62 w 82"/>
                <a:gd name="T43" fmla="*/ 2 h 96"/>
                <a:gd name="T44" fmla="*/ 68 w 82"/>
                <a:gd name="T45" fmla="*/ 4 h 96"/>
                <a:gd name="T46" fmla="*/ 72 w 82"/>
                <a:gd name="T47" fmla="*/ 6 h 96"/>
                <a:gd name="T48" fmla="*/ 76 w 82"/>
                <a:gd name="T49" fmla="*/ 6 h 96"/>
                <a:gd name="T50" fmla="*/ 78 w 82"/>
                <a:gd name="T51" fmla="*/ 4 h 96"/>
                <a:gd name="T52" fmla="*/ 82 w 82"/>
                <a:gd name="T53" fmla="*/ 10 h 96"/>
                <a:gd name="T54" fmla="*/ 82 w 82"/>
                <a:gd name="T55" fmla="*/ 18 h 96"/>
                <a:gd name="T56" fmla="*/ 74 w 82"/>
                <a:gd name="T57" fmla="*/ 22 h 96"/>
                <a:gd name="T58" fmla="*/ 68 w 82"/>
                <a:gd name="T59" fmla="*/ 22 h 96"/>
                <a:gd name="T60" fmla="*/ 64 w 82"/>
                <a:gd name="T61" fmla="*/ 16 h 96"/>
                <a:gd name="T62" fmla="*/ 60 w 82"/>
                <a:gd name="T63" fmla="*/ 12 h 96"/>
                <a:gd name="T64" fmla="*/ 54 w 82"/>
                <a:gd name="T65" fmla="*/ 8 h 96"/>
                <a:gd name="T66" fmla="*/ 46 w 82"/>
                <a:gd name="T67" fmla="*/ 6 h 96"/>
                <a:gd name="T68" fmla="*/ 36 w 82"/>
                <a:gd name="T69" fmla="*/ 10 h 96"/>
                <a:gd name="T70" fmla="*/ 26 w 82"/>
                <a:gd name="T71" fmla="*/ 16 h 96"/>
                <a:gd name="T72" fmla="*/ 22 w 82"/>
                <a:gd name="T73" fmla="*/ 22 h 96"/>
                <a:gd name="T74" fmla="*/ 22 w 82"/>
                <a:gd name="T75" fmla="*/ 28 h 96"/>
                <a:gd name="T76" fmla="*/ 20 w 82"/>
                <a:gd name="T77" fmla="*/ 34 h 96"/>
                <a:gd name="T78" fmla="*/ 20 w 82"/>
                <a:gd name="T79" fmla="*/ 38 h 96"/>
                <a:gd name="T80" fmla="*/ 24 w 82"/>
                <a:gd name="T81" fmla="*/ 38 h 96"/>
                <a:gd name="T82" fmla="*/ 34 w 82"/>
                <a:gd name="T83" fmla="*/ 36 h 96"/>
                <a:gd name="T84" fmla="*/ 42 w 82"/>
                <a:gd name="T85" fmla="*/ 34 h 96"/>
                <a:gd name="T86" fmla="*/ 44 w 82"/>
                <a:gd name="T87" fmla="*/ 30 h 96"/>
                <a:gd name="T88" fmla="*/ 50 w 82"/>
                <a:gd name="T89" fmla="*/ 28 h 96"/>
                <a:gd name="T90" fmla="*/ 54 w 82"/>
                <a:gd name="T91" fmla="*/ 28 h 96"/>
                <a:gd name="T92" fmla="*/ 54 w 82"/>
                <a:gd name="T93" fmla="*/ 32 h 96"/>
                <a:gd name="T94" fmla="*/ 54 w 82"/>
                <a:gd name="T95" fmla="*/ 36 h 96"/>
                <a:gd name="T96" fmla="*/ 50 w 82"/>
                <a:gd name="T97" fmla="*/ 38 h 96"/>
                <a:gd name="T98" fmla="*/ 42 w 82"/>
                <a:gd name="T99" fmla="*/ 40 h 96"/>
                <a:gd name="T100" fmla="*/ 36 w 82"/>
                <a:gd name="T101" fmla="*/ 44 h 96"/>
                <a:gd name="T102" fmla="*/ 32 w 82"/>
                <a:gd name="T103" fmla="*/ 44 h 96"/>
                <a:gd name="T104" fmla="*/ 32 w 82"/>
                <a:gd name="T105" fmla="*/ 46 h 96"/>
                <a:gd name="T106" fmla="*/ 32 w 82"/>
                <a:gd name="T107" fmla="*/ 50 h 96"/>
                <a:gd name="T108" fmla="*/ 36 w 82"/>
                <a:gd name="T109" fmla="*/ 52 h 96"/>
                <a:gd name="T110" fmla="*/ 42 w 82"/>
                <a:gd name="T111" fmla="*/ 58 h 96"/>
                <a:gd name="T112" fmla="*/ 46 w 82"/>
                <a:gd name="T113" fmla="*/ 66 h 96"/>
                <a:gd name="T114" fmla="*/ 46 w 82"/>
                <a:gd name="T115" fmla="*/ 70 h 96"/>
                <a:gd name="T116" fmla="*/ 62 w 82"/>
                <a:gd name="T117" fmla="*/ 90 h 96"/>
                <a:gd name="T118" fmla="*/ 38 w 82"/>
                <a:gd name="T119" fmla="*/ 96 h 96"/>
                <a:gd name="T120" fmla="*/ 34 w 82"/>
                <a:gd name="T121" fmla="*/ 64 h 96"/>
                <a:gd name="T122" fmla="*/ 28 w 82"/>
                <a:gd name="T123" fmla="*/ 58 h 96"/>
                <a:gd name="T124" fmla="*/ 24 w 82"/>
                <a:gd name="T125" fmla="*/ 78 h 9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82"/>
                <a:gd name="T190" fmla="*/ 0 h 96"/>
                <a:gd name="T191" fmla="*/ 82 w 82"/>
                <a:gd name="T192" fmla="*/ 96 h 9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82" h="96">
                  <a:moveTo>
                    <a:pt x="16" y="88"/>
                  </a:moveTo>
                  <a:lnTo>
                    <a:pt x="10" y="92"/>
                  </a:lnTo>
                  <a:lnTo>
                    <a:pt x="10" y="90"/>
                  </a:lnTo>
                  <a:lnTo>
                    <a:pt x="8" y="86"/>
                  </a:lnTo>
                  <a:lnTo>
                    <a:pt x="8" y="82"/>
                  </a:lnTo>
                  <a:lnTo>
                    <a:pt x="8" y="78"/>
                  </a:lnTo>
                  <a:lnTo>
                    <a:pt x="8" y="72"/>
                  </a:lnTo>
                  <a:lnTo>
                    <a:pt x="10" y="68"/>
                  </a:lnTo>
                  <a:lnTo>
                    <a:pt x="12" y="64"/>
                  </a:lnTo>
                  <a:lnTo>
                    <a:pt x="12" y="62"/>
                  </a:lnTo>
                  <a:lnTo>
                    <a:pt x="12" y="58"/>
                  </a:lnTo>
                  <a:lnTo>
                    <a:pt x="10" y="56"/>
                  </a:lnTo>
                  <a:lnTo>
                    <a:pt x="8" y="54"/>
                  </a:lnTo>
                  <a:lnTo>
                    <a:pt x="6" y="52"/>
                  </a:lnTo>
                  <a:lnTo>
                    <a:pt x="2" y="52"/>
                  </a:lnTo>
                  <a:lnTo>
                    <a:pt x="2" y="52"/>
                  </a:lnTo>
                  <a:lnTo>
                    <a:pt x="0" y="50"/>
                  </a:lnTo>
                  <a:lnTo>
                    <a:pt x="0" y="46"/>
                  </a:lnTo>
                  <a:lnTo>
                    <a:pt x="2" y="42"/>
                  </a:lnTo>
                  <a:lnTo>
                    <a:pt x="4" y="38"/>
                  </a:lnTo>
                  <a:lnTo>
                    <a:pt x="6" y="34"/>
                  </a:lnTo>
                  <a:lnTo>
                    <a:pt x="8" y="32"/>
                  </a:lnTo>
                  <a:lnTo>
                    <a:pt x="8" y="30"/>
                  </a:lnTo>
                  <a:lnTo>
                    <a:pt x="8" y="30"/>
                  </a:lnTo>
                  <a:lnTo>
                    <a:pt x="8" y="28"/>
                  </a:lnTo>
                  <a:lnTo>
                    <a:pt x="8" y="24"/>
                  </a:lnTo>
                  <a:lnTo>
                    <a:pt x="8" y="20"/>
                  </a:lnTo>
                  <a:lnTo>
                    <a:pt x="10" y="18"/>
                  </a:lnTo>
                  <a:lnTo>
                    <a:pt x="14" y="16"/>
                  </a:lnTo>
                  <a:lnTo>
                    <a:pt x="14" y="18"/>
                  </a:lnTo>
                  <a:lnTo>
                    <a:pt x="16" y="18"/>
                  </a:lnTo>
                  <a:lnTo>
                    <a:pt x="18" y="16"/>
                  </a:lnTo>
                  <a:lnTo>
                    <a:pt x="20" y="16"/>
                  </a:lnTo>
                  <a:lnTo>
                    <a:pt x="20" y="12"/>
                  </a:lnTo>
                  <a:lnTo>
                    <a:pt x="22" y="10"/>
                  </a:lnTo>
                  <a:lnTo>
                    <a:pt x="24" y="8"/>
                  </a:lnTo>
                  <a:lnTo>
                    <a:pt x="30" y="4"/>
                  </a:lnTo>
                  <a:lnTo>
                    <a:pt x="34" y="2"/>
                  </a:lnTo>
                  <a:lnTo>
                    <a:pt x="42" y="0"/>
                  </a:lnTo>
                  <a:lnTo>
                    <a:pt x="44" y="0"/>
                  </a:lnTo>
                  <a:lnTo>
                    <a:pt x="46" y="0"/>
                  </a:lnTo>
                  <a:lnTo>
                    <a:pt x="52" y="0"/>
                  </a:lnTo>
                  <a:lnTo>
                    <a:pt x="56" y="0"/>
                  </a:lnTo>
                  <a:lnTo>
                    <a:pt x="62" y="2"/>
                  </a:lnTo>
                  <a:lnTo>
                    <a:pt x="68" y="4"/>
                  </a:lnTo>
                  <a:lnTo>
                    <a:pt x="68" y="4"/>
                  </a:lnTo>
                  <a:lnTo>
                    <a:pt x="70" y="6"/>
                  </a:lnTo>
                  <a:lnTo>
                    <a:pt x="72" y="6"/>
                  </a:lnTo>
                  <a:lnTo>
                    <a:pt x="74" y="6"/>
                  </a:lnTo>
                  <a:lnTo>
                    <a:pt x="76" y="6"/>
                  </a:lnTo>
                  <a:lnTo>
                    <a:pt x="76" y="4"/>
                  </a:lnTo>
                  <a:lnTo>
                    <a:pt x="78" y="4"/>
                  </a:lnTo>
                  <a:lnTo>
                    <a:pt x="80" y="6"/>
                  </a:lnTo>
                  <a:lnTo>
                    <a:pt x="82" y="10"/>
                  </a:lnTo>
                  <a:lnTo>
                    <a:pt x="82" y="14"/>
                  </a:lnTo>
                  <a:lnTo>
                    <a:pt x="82" y="18"/>
                  </a:lnTo>
                  <a:lnTo>
                    <a:pt x="78" y="20"/>
                  </a:lnTo>
                  <a:lnTo>
                    <a:pt x="74" y="22"/>
                  </a:lnTo>
                  <a:lnTo>
                    <a:pt x="72" y="22"/>
                  </a:lnTo>
                  <a:lnTo>
                    <a:pt x="68" y="22"/>
                  </a:lnTo>
                  <a:lnTo>
                    <a:pt x="66" y="20"/>
                  </a:lnTo>
                  <a:lnTo>
                    <a:pt x="64" y="16"/>
                  </a:lnTo>
                  <a:lnTo>
                    <a:pt x="62" y="14"/>
                  </a:lnTo>
                  <a:lnTo>
                    <a:pt x="60" y="12"/>
                  </a:lnTo>
                  <a:lnTo>
                    <a:pt x="58" y="10"/>
                  </a:lnTo>
                  <a:lnTo>
                    <a:pt x="54" y="8"/>
                  </a:lnTo>
                  <a:lnTo>
                    <a:pt x="50" y="8"/>
                  </a:lnTo>
                  <a:lnTo>
                    <a:pt x="46" y="6"/>
                  </a:lnTo>
                  <a:lnTo>
                    <a:pt x="40" y="8"/>
                  </a:lnTo>
                  <a:lnTo>
                    <a:pt x="36" y="10"/>
                  </a:lnTo>
                  <a:lnTo>
                    <a:pt x="30" y="14"/>
                  </a:lnTo>
                  <a:lnTo>
                    <a:pt x="26" y="16"/>
                  </a:lnTo>
                  <a:lnTo>
                    <a:pt x="24" y="18"/>
                  </a:lnTo>
                  <a:lnTo>
                    <a:pt x="22" y="22"/>
                  </a:lnTo>
                  <a:lnTo>
                    <a:pt x="22" y="24"/>
                  </a:lnTo>
                  <a:lnTo>
                    <a:pt x="22" y="28"/>
                  </a:lnTo>
                  <a:lnTo>
                    <a:pt x="22" y="30"/>
                  </a:lnTo>
                  <a:lnTo>
                    <a:pt x="20" y="34"/>
                  </a:lnTo>
                  <a:lnTo>
                    <a:pt x="20" y="36"/>
                  </a:lnTo>
                  <a:lnTo>
                    <a:pt x="20" y="38"/>
                  </a:lnTo>
                  <a:lnTo>
                    <a:pt x="20" y="38"/>
                  </a:lnTo>
                  <a:lnTo>
                    <a:pt x="24" y="38"/>
                  </a:lnTo>
                  <a:lnTo>
                    <a:pt x="28" y="36"/>
                  </a:lnTo>
                  <a:lnTo>
                    <a:pt x="34" y="36"/>
                  </a:lnTo>
                  <a:lnTo>
                    <a:pt x="40" y="36"/>
                  </a:lnTo>
                  <a:lnTo>
                    <a:pt x="42" y="34"/>
                  </a:lnTo>
                  <a:lnTo>
                    <a:pt x="44" y="32"/>
                  </a:lnTo>
                  <a:lnTo>
                    <a:pt x="44" y="30"/>
                  </a:lnTo>
                  <a:lnTo>
                    <a:pt x="48" y="28"/>
                  </a:lnTo>
                  <a:lnTo>
                    <a:pt x="50" y="28"/>
                  </a:lnTo>
                  <a:lnTo>
                    <a:pt x="52" y="28"/>
                  </a:lnTo>
                  <a:lnTo>
                    <a:pt x="54" y="28"/>
                  </a:lnTo>
                  <a:lnTo>
                    <a:pt x="54" y="30"/>
                  </a:lnTo>
                  <a:lnTo>
                    <a:pt x="54" y="32"/>
                  </a:lnTo>
                  <a:lnTo>
                    <a:pt x="54" y="34"/>
                  </a:lnTo>
                  <a:lnTo>
                    <a:pt x="54" y="36"/>
                  </a:lnTo>
                  <a:lnTo>
                    <a:pt x="52" y="38"/>
                  </a:lnTo>
                  <a:lnTo>
                    <a:pt x="50" y="38"/>
                  </a:lnTo>
                  <a:lnTo>
                    <a:pt x="46" y="40"/>
                  </a:lnTo>
                  <a:lnTo>
                    <a:pt x="42" y="40"/>
                  </a:lnTo>
                  <a:lnTo>
                    <a:pt x="38" y="42"/>
                  </a:lnTo>
                  <a:lnTo>
                    <a:pt x="36" y="44"/>
                  </a:lnTo>
                  <a:lnTo>
                    <a:pt x="32" y="44"/>
                  </a:lnTo>
                  <a:lnTo>
                    <a:pt x="32" y="44"/>
                  </a:lnTo>
                  <a:lnTo>
                    <a:pt x="32" y="46"/>
                  </a:lnTo>
                  <a:lnTo>
                    <a:pt x="32" y="46"/>
                  </a:lnTo>
                  <a:lnTo>
                    <a:pt x="30" y="48"/>
                  </a:lnTo>
                  <a:lnTo>
                    <a:pt x="32" y="50"/>
                  </a:lnTo>
                  <a:lnTo>
                    <a:pt x="32" y="50"/>
                  </a:lnTo>
                  <a:lnTo>
                    <a:pt x="36" y="52"/>
                  </a:lnTo>
                  <a:lnTo>
                    <a:pt x="40" y="54"/>
                  </a:lnTo>
                  <a:lnTo>
                    <a:pt x="42" y="58"/>
                  </a:lnTo>
                  <a:lnTo>
                    <a:pt x="44" y="62"/>
                  </a:lnTo>
                  <a:lnTo>
                    <a:pt x="46" y="66"/>
                  </a:lnTo>
                  <a:lnTo>
                    <a:pt x="46" y="68"/>
                  </a:lnTo>
                  <a:lnTo>
                    <a:pt x="46" y="70"/>
                  </a:lnTo>
                  <a:lnTo>
                    <a:pt x="58" y="76"/>
                  </a:lnTo>
                  <a:lnTo>
                    <a:pt x="62" y="90"/>
                  </a:lnTo>
                  <a:lnTo>
                    <a:pt x="46" y="92"/>
                  </a:lnTo>
                  <a:lnTo>
                    <a:pt x="38" y="96"/>
                  </a:lnTo>
                  <a:lnTo>
                    <a:pt x="34" y="80"/>
                  </a:lnTo>
                  <a:lnTo>
                    <a:pt x="34" y="64"/>
                  </a:lnTo>
                  <a:lnTo>
                    <a:pt x="32" y="62"/>
                  </a:lnTo>
                  <a:lnTo>
                    <a:pt x="28" y="58"/>
                  </a:lnTo>
                  <a:lnTo>
                    <a:pt x="24" y="58"/>
                  </a:lnTo>
                  <a:lnTo>
                    <a:pt x="24" y="78"/>
                  </a:lnTo>
                  <a:lnTo>
                    <a:pt x="16" y="8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61" name="Freeform 321">
              <a:extLst>
                <a:ext uri="{FF2B5EF4-FFF2-40B4-BE49-F238E27FC236}">
                  <a16:creationId xmlns:a16="http://schemas.microsoft.com/office/drawing/2014/main" id="{E1AA7C36-DD15-4E07-8477-7ED42B1D2C3D}"/>
                </a:ext>
              </a:extLst>
            </p:cNvPr>
            <p:cNvSpPr>
              <a:spLocks noChangeArrowheads="1"/>
            </p:cNvSpPr>
            <p:nvPr/>
          </p:nvSpPr>
          <p:spPr bwMode="auto">
            <a:xfrm>
              <a:off x="1430" y="1672"/>
              <a:ext cx="136" cy="148"/>
            </a:xfrm>
            <a:custGeom>
              <a:avLst/>
              <a:gdLst>
                <a:gd name="T0" fmla="*/ 2 w 136"/>
                <a:gd name="T1" fmla="*/ 2 h 148"/>
                <a:gd name="T2" fmla="*/ 8 w 136"/>
                <a:gd name="T3" fmla="*/ 4 h 148"/>
                <a:gd name="T4" fmla="*/ 18 w 136"/>
                <a:gd name="T5" fmla="*/ 2 h 148"/>
                <a:gd name="T6" fmla="*/ 24 w 136"/>
                <a:gd name="T7" fmla="*/ 0 h 148"/>
                <a:gd name="T8" fmla="*/ 32 w 136"/>
                <a:gd name="T9" fmla="*/ 4 h 148"/>
                <a:gd name="T10" fmla="*/ 38 w 136"/>
                <a:gd name="T11" fmla="*/ 14 h 148"/>
                <a:gd name="T12" fmla="*/ 42 w 136"/>
                <a:gd name="T13" fmla="*/ 18 h 148"/>
                <a:gd name="T14" fmla="*/ 42 w 136"/>
                <a:gd name="T15" fmla="*/ 20 h 148"/>
                <a:gd name="T16" fmla="*/ 66 w 136"/>
                <a:gd name="T17" fmla="*/ 42 h 148"/>
                <a:gd name="T18" fmla="*/ 72 w 136"/>
                <a:gd name="T19" fmla="*/ 42 h 148"/>
                <a:gd name="T20" fmla="*/ 92 w 136"/>
                <a:gd name="T21" fmla="*/ 60 h 148"/>
                <a:gd name="T22" fmla="*/ 110 w 136"/>
                <a:gd name="T23" fmla="*/ 74 h 148"/>
                <a:gd name="T24" fmla="*/ 108 w 136"/>
                <a:gd name="T25" fmla="*/ 74 h 148"/>
                <a:gd name="T26" fmla="*/ 104 w 136"/>
                <a:gd name="T27" fmla="*/ 76 h 148"/>
                <a:gd name="T28" fmla="*/ 104 w 136"/>
                <a:gd name="T29" fmla="*/ 78 h 148"/>
                <a:gd name="T30" fmla="*/ 114 w 136"/>
                <a:gd name="T31" fmla="*/ 88 h 148"/>
                <a:gd name="T32" fmla="*/ 126 w 136"/>
                <a:gd name="T33" fmla="*/ 100 h 148"/>
                <a:gd name="T34" fmla="*/ 128 w 136"/>
                <a:gd name="T35" fmla="*/ 102 h 148"/>
                <a:gd name="T36" fmla="*/ 132 w 136"/>
                <a:gd name="T37" fmla="*/ 108 h 148"/>
                <a:gd name="T38" fmla="*/ 136 w 136"/>
                <a:gd name="T39" fmla="*/ 116 h 148"/>
                <a:gd name="T40" fmla="*/ 134 w 136"/>
                <a:gd name="T41" fmla="*/ 116 h 148"/>
                <a:gd name="T42" fmla="*/ 134 w 136"/>
                <a:gd name="T43" fmla="*/ 120 h 148"/>
                <a:gd name="T44" fmla="*/ 136 w 136"/>
                <a:gd name="T45" fmla="*/ 128 h 148"/>
                <a:gd name="T46" fmla="*/ 136 w 136"/>
                <a:gd name="T47" fmla="*/ 132 h 148"/>
                <a:gd name="T48" fmla="*/ 136 w 136"/>
                <a:gd name="T49" fmla="*/ 140 h 148"/>
                <a:gd name="T50" fmla="*/ 132 w 136"/>
                <a:gd name="T51" fmla="*/ 146 h 148"/>
                <a:gd name="T52" fmla="*/ 126 w 136"/>
                <a:gd name="T53" fmla="*/ 148 h 148"/>
                <a:gd name="T54" fmla="*/ 122 w 136"/>
                <a:gd name="T55" fmla="*/ 148 h 148"/>
                <a:gd name="T56" fmla="*/ 100 w 136"/>
                <a:gd name="T57" fmla="*/ 138 h 148"/>
                <a:gd name="T58" fmla="*/ 82 w 136"/>
                <a:gd name="T59" fmla="*/ 116 h 148"/>
                <a:gd name="T60" fmla="*/ 62 w 136"/>
                <a:gd name="T61" fmla="*/ 88 h 148"/>
                <a:gd name="T62" fmla="*/ 52 w 136"/>
                <a:gd name="T63" fmla="*/ 68 h 148"/>
                <a:gd name="T64" fmla="*/ 44 w 136"/>
                <a:gd name="T65" fmla="*/ 60 h 148"/>
                <a:gd name="T66" fmla="*/ 40 w 136"/>
                <a:gd name="T67" fmla="*/ 54 h 148"/>
                <a:gd name="T68" fmla="*/ 34 w 136"/>
                <a:gd name="T69" fmla="*/ 46 h 148"/>
                <a:gd name="T70" fmla="*/ 14 w 136"/>
                <a:gd name="T71" fmla="*/ 18 h 148"/>
                <a:gd name="T72" fmla="*/ 12 w 136"/>
                <a:gd name="T73" fmla="*/ 16 h 148"/>
                <a:gd name="T74" fmla="*/ 6 w 136"/>
                <a:gd name="T75" fmla="*/ 12 h 148"/>
                <a:gd name="T76" fmla="*/ 0 w 136"/>
                <a:gd name="T77" fmla="*/ 6 h 148"/>
                <a:gd name="T78" fmla="*/ 0 w 136"/>
                <a:gd name="T79" fmla="*/ 0 h 14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36"/>
                <a:gd name="T121" fmla="*/ 0 h 148"/>
                <a:gd name="T122" fmla="*/ 136 w 136"/>
                <a:gd name="T123" fmla="*/ 148 h 14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36" h="148">
                  <a:moveTo>
                    <a:pt x="0" y="0"/>
                  </a:moveTo>
                  <a:lnTo>
                    <a:pt x="2" y="2"/>
                  </a:lnTo>
                  <a:lnTo>
                    <a:pt x="4" y="2"/>
                  </a:lnTo>
                  <a:lnTo>
                    <a:pt x="8" y="4"/>
                  </a:lnTo>
                  <a:lnTo>
                    <a:pt x="12" y="4"/>
                  </a:lnTo>
                  <a:lnTo>
                    <a:pt x="18" y="2"/>
                  </a:lnTo>
                  <a:lnTo>
                    <a:pt x="20" y="2"/>
                  </a:lnTo>
                  <a:lnTo>
                    <a:pt x="24" y="0"/>
                  </a:lnTo>
                  <a:lnTo>
                    <a:pt x="28" y="2"/>
                  </a:lnTo>
                  <a:lnTo>
                    <a:pt x="32" y="4"/>
                  </a:lnTo>
                  <a:lnTo>
                    <a:pt x="36" y="8"/>
                  </a:lnTo>
                  <a:lnTo>
                    <a:pt x="38" y="14"/>
                  </a:lnTo>
                  <a:lnTo>
                    <a:pt x="40" y="16"/>
                  </a:lnTo>
                  <a:lnTo>
                    <a:pt x="42" y="18"/>
                  </a:lnTo>
                  <a:lnTo>
                    <a:pt x="42" y="20"/>
                  </a:lnTo>
                  <a:lnTo>
                    <a:pt x="42" y="20"/>
                  </a:lnTo>
                  <a:lnTo>
                    <a:pt x="42" y="20"/>
                  </a:lnTo>
                  <a:lnTo>
                    <a:pt x="66" y="42"/>
                  </a:lnTo>
                  <a:lnTo>
                    <a:pt x="68" y="40"/>
                  </a:lnTo>
                  <a:lnTo>
                    <a:pt x="72" y="42"/>
                  </a:lnTo>
                  <a:lnTo>
                    <a:pt x="82" y="50"/>
                  </a:lnTo>
                  <a:lnTo>
                    <a:pt x="92" y="60"/>
                  </a:lnTo>
                  <a:lnTo>
                    <a:pt x="104" y="68"/>
                  </a:lnTo>
                  <a:lnTo>
                    <a:pt x="110" y="74"/>
                  </a:lnTo>
                  <a:lnTo>
                    <a:pt x="108" y="74"/>
                  </a:lnTo>
                  <a:lnTo>
                    <a:pt x="108" y="74"/>
                  </a:lnTo>
                  <a:lnTo>
                    <a:pt x="106" y="74"/>
                  </a:lnTo>
                  <a:lnTo>
                    <a:pt x="104" y="76"/>
                  </a:lnTo>
                  <a:lnTo>
                    <a:pt x="102" y="76"/>
                  </a:lnTo>
                  <a:lnTo>
                    <a:pt x="104" y="78"/>
                  </a:lnTo>
                  <a:lnTo>
                    <a:pt x="106" y="82"/>
                  </a:lnTo>
                  <a:lnTo>
                    <a:pt x="114" y="88"/>
                  </a:lnTo>
                  <a:lnTo>
                    <a:pt x="114" y="100"/>
                  </a:lnTo>
                  <a:lnTo>
                    <a:pt x="126" y="100"/>
                  </a:lnTo>
                  <a:lnTo>
                    <a:pt x="126" y="100"/>
                  </a:lnTo>
                  <a:lnTo>
                    <a:pt x="128" y="102"/>
                  </a:lnTo>
                  <a:lnTo>
                    <a:pt x="130" y="104"/>
                  </a:lnTo>
                  <a:lnTo>
                    <a:pt x="132" y="108"/>
                  </a:lnTo>
                  <a:lnTo>
                    <a:pt x="134" y="112"/>
                  </a:lnTo>
                  <a:lnTo>
                    <a:pt x="136" y="116"/>
                  </a:lnTo>
                  <a:lnTo>
                    <a:pt x="136" y="116"/>
                  </a:lnTo>
                  <a:lnTo>
                    <a:pt x="134" y="116"/>
                  </a:lnTo>
                  <a:lnTo>
                    <a:pt x="134" y="118"/>
                  </a:lnTo>
                  <a:lnTo>
                    <a:pt x="134" y="120"/>
                  </a:lnTo>
                  <a:lnTo>
                    <a:pt x="134" y="124"/>
                  </a:lnTo>
                  <a:lnTo>
                    <a:pt x="136" y="128"/>
                  </a:lnTo>
                  <a:lnTo>
                    <a:pt x="136" y="130"/>
                  </a:lnTo>
                  <a:lnTo>
                    <a:pt x="136" y="132"/>
                  </a:lnTo>
                  <a:lnTo>
                    <a:pt x="136" y="136"/>
                  </a:lnTo>
                  <a:lnTo>
                    <a:pt x="136" y="140"/>
                  </a:lnTo>
                  <a:lnTo>
                    <a:pt x="134" y="144"/>
                  </a:lnTo>
                  <a:lnTo>
                    <a:pt x="132" y="146"/>
                  </a:lnTo>
                  <a:lnTo>
                    <a:pt x="128" y="148"/>
                  </a:lnTo>
                  <a:lnTo>
                    <a:pt x="126" y="148"/>
                  </a:lnTo>
                  <a:lnTo>
                    <a:pt x="122" y="148"/>
                  </a:lnTo>
                  <a:lnTo>
                    <a:pt x="122" y="148"/>
                  </a:lnTo>
                  <a:lnTo>
                    <a:pt x="102" y="142"/>
                  </a:lnTo>
                  <a:lnTo>
                    <a:pt x="100" y="138"/>
                  </a:lnTo>
                  <a:lnTo>
                    <a:pt x="92" y="128"/>
                  </a:lnTo>
                  <a:lnTo>
                    <a:pt x="82" y="116"/>
                  </a:lnTo>
                  <a:lnTo>
                    <a:pt x="72" y="102"/>
                  </a:lnTo>
                  <a:lnTo>
                    <a:pt x="62" y="88"/>
                  </a:lnTo>
                  <a:lnTo>
                    <a:pt x="56" y="78"/>
                  </a:lnTo>
                  <a:lnTo>
                    <a:pt x="52" y="68"/>
                  </a:lnTo>
                  <a:lnTo>
                    <a:pt x="44" y="62"/>
                  </a:lnTo>
                  <a:lnTo>
                    <a:pt x="44" y="60"/>
                  </a:lnTo>
                  <a:lnTo>
                    <a:pt x="42" y="58"/>
                  </a:lnTo>
                  <a:lnTo>
                    <a:pt x="40" y="54"/>
                  </a:lnTo>
                  <a:lnTo>
                    <a:pt x="38" y="50"/>
                  </a:lnTo>
                  <a:lnTo>
                    <a:pt x="34" y="46"/>
                  </a:lnTo>
                  <a:lnTo>
                    <a:pt x="32" y="42"/>
                  </a:lnTo>
                  <a:lnTo>
                    <a:pt x="14" y="18"/>
                  </a:lnTo>
                  <a:lnTo>
                    <a:pt x="14" y="18"/>
                  </a:lnTo>
                  <a:lnTo>
                    <a:pt x="12" y="16"/>
                  </a:lnTo>
                  <a:lnTo>
                    <a:pt x="8" y="14"/>
                  </a:lnTo>
                  <a:lnTo>
                    <a:pt x="6" y="12"/>
                  </a:lnTo>
                  <a:lnTo>
                    <a:pt x="2" y="8"/>
                  </a:lnTo>
                  <a:lnTo>
                    <a:pt x="0" y="6"/>
                  </a:lnTo>
                  <a:lnTo>
                    <a:pt x="0" y="2"/>
                  </a:lnTo>
                  <a:lnTo>
                    <a:pt x="0"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62" name="Freeform 322">
              <a:extLst>
                <a:ext uri="{FF2B5EF4-FFF2-40B4-BE49-F238E27FC236}">
                  <a16:creationId xmlns:a16="http://schemas.microsoft.com/office/drawing/2014/main" id="{E6F0F455-1E65-4B5E-BCED-30A04AE0DC20}"/>
                </a:ext>
              </a:extLst>
            </p:cNvPr>
            <p:cNvSpPr>
              <a:spLocks noChangeArrowheads="1"/>
            </p:cNvSpPr>
            <p:nvPr/>
          </p:nvSpPr>
          <p:spPr bwMode="auto">
            <a:xfrm>
              <a:off x="1562" y="1824"/>
              <a:ext cx="116" cy="32"/>
            </a:xfrm>
            <a:custGeom>
              <a:avLst/>
              <a:gdLst>
                <a:gd name="T0" fmla="*/ 50 w 116"/>
                <a:gd name="T1" fmla="*/ 22 h 32"/>
                <a:gd name="T2" fmla="*/ 22 w 116"/>
                <a:gd name="T3" fmla="*/ 22 h 32"/>
                <a:gd name="T4" fmla="*/ 0 w 116"/>
                <a:gd name="T5" fmla="*/ 10 h 32"/>
                <a:gd name="T6" fmla="*/ 2 w 116"/>
                <a:gd name="T7" fmla="*/ 4 h 32"/>
                <a:gd name="T8" fmla="*/ 2 w 116"/>
                <a:gd name="T9" fmla="*/ 4 h 32"/>
                <a:gd name="T10" fmla="*/ 6 w 116"/>
                <a:gd name="T11" fmla="*/ 2 h 32"/>
                <a:gd name="T12" fmla="*/ 10 w 116"/>
                <a:gd name="T13" fmla="*/ 0 h 32"/>
                <a:gd name="T14" fmla="*/ 14 w 116"/>
                <a:gd name="T15" fmla="*/ 0 h 32"/>
                <a:gd name="T16" fmla="*/ 20 w 116"/>
                <a:gd name="T17" fmla="*/ 0 h 32"/>
                <a:gd name="T18" fmla="*/ 26 w 116"/>
                <a:gd name="T19" fmla="*/ 0 h 32"/>
                <a:gd name="T20" fmla="*/ 56 w 116"/>
                <a:gd name="T21" fmla="*/ 8 h 32"/>
                <a:gd name="T22" fmla="*/ 58 w 116"/>
                <a:gd name="T23" fmla="*/ 8 h 32"/>
                <a:gd name="T24" fmla="*/ 62 w 116"/>
                <a:gd name="T25" fmla="*/ 6 h 32"/>
                <a:gd name="T26" fmla="*/ 66 w 116"/>
                <a:gd name="T27" fmla="*/ 6 h 32"/>
                <a:gd name="T28" fmla="*/ 72 w 116"/>
                <a:gd name="T29" fmla="*/ 6 h 32"/>
                <a:gd name="T30" fmla="*/ 80 w 116"/>
                <a:gd name="T31" fmla="*/ 6 h 32"/>
                <a:gd name="T32" fmla="*/ 84 w 116"/>
                <a:gd name="T33" fmla="*/ 8 h 32"/>
                <a:gd name="T34" fmla="*/ 90 w 116"/>
                <a:gd name="T35" fmla="*/ 12 h 32"/>
                <a:gd name="T36" fmla="*/ 96 w 116"/>
                <a:gd name="T37" fmla="*/ 14 h 32"/>
                <a:gd name="T38" fmla="*/ 102 w 116"/>
                <a:gd name="T39" fmla="*/ 16 h 32"/>
                <a:gd name="T40" fmla="*/ 108 w 116"/>
                <a:gd name="T41" fmla="*/ 18 h 32"/>
                <a:gd name="T42" fmla="*/ 110 w 116"/>
                <a:gd name="T43" fmla="*/ 20 h 32"/>
                <a:gd name="T44" fmla="*/ 112 w 116"/>
                <a:gd name="T45" fmla="*/ 20 h 32"/>
                <a:gd name="T46" fmla="*/ 112 w 116"/>
                <a:gd name="T47" fmla="*/ 20 h 32"/>
                <a:gd name="T48" fmla="*/ 114 w 116"/>
                <a:gd name="T49" fmla="*/ 22 h 32"/>
                <a:gd name="T50" fmla="*/ 114 w 116"/>
                <a:gd name="T51" fmla="*/ 24 h 32"/>
                <a:gd name="T52" fmla="*/ 116 w 116"/>
                <a:gd name="T53" fmla="*/ 28 h 32"/>
                <a:gd name="T54" fmla="*/ 114 w 116"/>
                <a:gd name="T55" fmla="*/ 30 h 32"/>
                <a:gd name="T56" fmla="*/ 114 w 116"/>
                <a:gd name="T57" fmla="*/ 32 h 32"/>
                <a:gd name="T58" fmla="*/ 110 w 116"/>
                <a:gd name="T59" fmla="*/ 32 h 32"/>
                <a:gd name="T60" fmla="*/ 100 w 116"/>
                <a:gd name="T61" fmla="*/ 32 h 32"/>
                <a:gd name="T62" fmla="*/ 88 w 116"/>
                <a:gd name="T63" fmla="*/ 30 h 32"/>
                <a:gd name="T64" fmla="*/ 76 w 116"/>
                <a:gd name="T65" fmla="*/ 30 h 32"/>
                <a:gd name="T66" fmla="*/ 72 w 116"/>
                <a:gd name="T67" fmla="*/ 28 h 32"/>
                <a:gd name="T68" fmla="*/ 50 w 116"/>
                <a:gd name="T69" fmla="*/ 22 h 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6"/>
                <a:gd name="T106" fmla="*/ 0 h 32"/>
                <a:gd name="T107" fmla="*/ 116 w 116"/>
                <a:gd name="T108" fmla="*/ 32 h 3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6" h="32">
                  <a:moveTo>
                    <a:pt x="50" y="22"/>
                  </a:moveTo>
                  <a:lnTo>
                    <a:pt x="22" y="22"/>
                  </a:lnTo>
                  <a:lnTo>
                    <a:pt x="0" y="10"/>
                  </a:lnTo>
                  <a:lnTo>
                    <a:pt x="2" y="4"/>
                  </a:lnTo>
                  <a:lnTo>
                    <a:pt x="2" y="4"/>
                  </a:lnTo>
                  <a:lnTo>
                    <a:pt x="6" y="2"/>
                  </a:lnTo>
                  <a:lnTo>
                    <a:pt x="10" y="0"/>
                  </a:lnTo>
                  <a:lnTo>
                    <a:pt x="14" y="0"/>
                  </a:lnTo>
                  <a:lnTo>
                    <a:pt x="20" y="0"/>
                  </a:lnTo>
                  <a:lnTo>
                    <a:pt x="26" y="0"/>
                  </a:lnTo>
                  <a:lnTo>
                    <a:pt x="56" y="8"/>
                  </a:lnTo>
                  <a:lnTo>
                    <a:pt x="58" y="8"/>
                  </a:lnTo>
                  <a:lnTo>
                    <a:pt x="62" y="6"/>
                  </a:lnTo>
                  <a:lnTo>
                    <a:pt x="66" y="6"/>
                  </a:lnTo>
                  <a:lnTo>
                    <a:pt x="72" y="6"/>
                  </a:lnTo>
                  <a:lnTo>
                    <a:pt x="80" y="6"/>
                  </a:lnTo>
                  <a:lnTo>
                    <a:pt x="84" y="8"/>
                  </a:lnTo>
                  <a:lnTo>
                    <a:pt x="90" y="12"/>
                  </a:lnTo>
                  <a:lnTo>
                    <a:pt x="96" y="14"/>
                  </a:lnTo>
                  <a:lnTo>
                    <a:pt x="102" y="16"/>
                  </a:lnTo>
                  <a:lnTo>
                    <a:pt x="108" y="18"/>
                  </a:lnTo>
                  <a:lnTo>
                    <a:pt x="110" y="20"/>
                  </a:lnTo>
                  <a:lnTo>
                    <a:pt x="112" y="20"/>
                  </a:lnTo>
                  <a:lnTo>
                    <a:pt x="112" y="20"/>
                  </a:lnTo>
                  <a:lnTo>
                    <a:pt x="114" y="22"/>
                  </a:lnTo>
                  <a:lnTo>
                    <a:pt x="114" y="24"/>
                  </a:lnTo>
                  <a:lnTo>
                    <a:pt x="116" y="28"/>
                  </a:lnTo>
                  <a:lnTo>
                    <a:pt x="114" y="30"/>
                  </a:lnTo>
                  <a:lnTo>
                    <a:pt x="114" y="32"/>
                  </a:lnTo>
                  <a:lnTo>
                    <a:pt x="110" y="32"/>
                  </a:lnTo>
                  <a:lnTo>
                    <a:pt x="100" y="32"/>
                  </a:lnTo>
                  <a:lnTo>
                    <a:pt x="88" y="30"/>
                  </a:lnTo>
                  <a:lnTo>
                    <a:pt x="76" y="30"/>
                  </a:lnTo>
                  <a:lnTo>
                    <a:pt x="72" y="28"/>
                  </a:lnTo>
                  <a:lnTo>
                    <a:pt x="50" y="2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63" name="Freeform 323">
              <a:extLst>
                <a:ext uri="{FF2B5EF4-FFF2-40B4-BE49-F238E27FC236}">
                  <a16:creationId xmlns:a16="http://schemas.microsoft.com/office/drawing/2014/main" id="{5832D1D1-3EE2-4CEE-AB2B-6E58F1EE5AB5}"/>
                </a:ext>
              </a:extLst>
            </p:cNvPr>
            <p:cNvSpPr>
              <a:spLocks noChangeArrowheads="1"/>
            </p:cNvSpPr>
            <p:nvPr/>
          </p:nvSpPr>
          <p:spPr bwMode="auto">
            <a:xfrm>
              <a:off x="3934" y="1888"/>
              <a:ext cx="176" cy="204"/>
            </a:xfrm>
            <a:custGeom>
              <a:avLst/>
              <a:gdLst>
                <a:gd name="T0" fmla="*/ 2 w 176"/>
                <a:gd name="T1" fmla="*/ 94 h 204"/>
                <a:gd name="T2" fmla="*/ 8 w 176"/>
                <a:gd name="T3" fmla="*/ 90 h 204"/>
                <a:gd name="T4" fmla="*/ 22 w 176"/>
                <a:gd name="T5" fmla="*/ 84 h 204"/>
                <a:gd name="T6" fmla="*/ 28 w 176"/>
                <a:gd name="T7" fmla="*/ 80 h 204"/>
                <a:gd name="T8" fmla="*/ 26 w 176"/>
                <a:gd name="T9" fmla="*/ 70 h 204"/>
                <a:gd name="T10" fmla="*/ 24 w 176"/>
                <a:gd name="T11" fmla="*/ 66 h 204"/>
                <a:gd name="T12" fmla="*/ 24 w 176"/>
                <a:gd name="T13" fmla="*/ 52 h 204"/>
                <a:gd name="T14" fmla="*/ 28 w 176"/>
                <a:gd name="T15" fmla="*/ 44 h 204"/>
                <a:gd name="T16" fmla="*/ 26 w 176"/>
                <a:gd name="T17" fmla="*/ 36 h 204"/>
                <a:gd name="T18" fmla="*/ 34 w 176"/>
                <a:gd name="T19" fmla="*/ 18 h 204"/>
                <a:gd name="T20" fmla="*/ 42 w 176"/>
                <a:gd name="T21" fmla="*/ 16 h 204"/>
                <a:gd name="T22" fmla="*/ 48 w 176"/>
                <a:gd name="T23" fmla="*/ 8 h 204"/>
                <a:gd name="T24" fmla="*/ 58 w 176"/>
                <a:gd name="T25" fmla="*/ 4 h 204"/>
                <a:gd name="T26" fmla="*/ 64 w 176"/>
                <a:gd name="T27" fmla="*/ 6 h 204"/>
                <a:gd name="T28" fmla="*/ 68 w 176"/>
                <a:gd name="T29" fmla="*/ 0 h 204"/>
                <a:gd name="T30" fmla="*/ 74 w 176"/>
                <a:gd name="T31" fmla="*/ 2 h 204"/>
                <a:gd name="T32" fmla="*/ 72 w 176"/>
                <a:gd name="T33" fmla="*/ 20 h 204"/>
                <a:gd name="T34" fmla="*/ 98 w 176"/>
                <a:gd name="T35" fmla="*/ 46 h 204"/>
                <a:gd name="T36" fmla="*/ 110 w 176"/>
                <a:gd name="T37" fmla="*/ 48 h 204"/>
                <a:gd name="T38" fmla="*/ 118 w 176"/>
                <a:gd name="T39" fmla="*/ 60 h 204"/>
                <a:gd name="T40" fmla="*/ 128 w 176"/>
                <a:gd name="T41" fmla="*/ 66 h 204"/>
                <a:gd name="T42" fmla="*/ 140 w 176"/>
                <a:gd name="T43" fmla="*/ 78 h 204"/>
                <a:gd name="T44" fmla="*/ 166 w 176"/>
                <a:gd name="T45" fmla="*/ 90 h 204"/>
                <a:gd name="T46" fmla="*/ 166 w 176"/>
                <a:gd name="T47" fmla="*/ 98 h 204"/>
                <a:gd name="T48" fmla="*/ 168 w 176"/>
                <a:gd name="T49" fmla="*/ 104 h 204"/>
                <a:gd name="T50" fmla="*/ 174 w 176"/>
                <a:gd name="T51" fmla="*/ 108 h 204"/>
                <a:gd name="T52" fmla="*/ 176 w 176"/>
                <a:gd name="T53" fmla="*/ 120 h 204"/>
                <a:gd name="T54" fmla="*/ 174 w 176"/>
                <a:gd name="T55" fmla="*/ 156 h 204"/>
                <a:gd name="T56" fmla="*/ 162 w 176"/>
                <a:gd name="T57" fmla="*/ 152 h 204"/>
                <a:gd name="T58" fmla="*/ 132 w 176"/>
                <a:gd name="T59" fmla="*/ 150 h 204"/>
                <a:gd name="T60" fmla="*/ 112 w 176"/>
                <a:gd name="T61" fmla="*/ 180 h 204"/>
                <a:gd name="T62" fmla="*/ 106 w 176"/>
                <a:gd name="T63" fmla="*/ 190 h 204"/>
                <a:gd name="T64" fmla="*/ 98 w 176"/>
                <a:gd name="T65" fmla="*/ 186 h 204"/>
                <a:gd name="T66" fmla="*/ 84 w 176"/>
                <a:gd name="T67" fmla="*/ 200 h 204"/>
                <a:gd name="T68" fmla="*/ 82 w 176"/>
                <a:gd name="T69" fmla="*/ 194 h 204"/>
                <a:gd name="T70" fmla="*/ 76 w 176"/>
                <a:gd name="T71" fmla="*/ 188 h 204"/>
                <a:gd name="T72" fmla="*/ 56 w 176"/>
                <a:gd name="T73" fmla="*/ 188 h 204"/>
                <a:gd name="T74" fmla="*/ 50 w 176"/>
                <a:gd name="T75" fmla="*/ 198 h 204"/>
                <a:gd name="T76" fmla="*/ 46 w 176"/>
                <a:gd name="T77" fmla="*/ 202 h 204"/>
                <a:gd name="T78" fmla="*/ 40 w 176"/>
                <a:gd name="T79" fmla="*/ 204 h 204"/>
                <a:gd name="T80" fmla="*/ 30 w 176"/>
                <a:gd name="T81" fmla="*/ 160 h 204"/>
                <a:gd name="T82" fmla="*/ 30 w 176"/>
                <a:gd name="T83" fmla="*/ 150 h 204"/>
                <a:gd name="T84" fmla="*/ 24 w 176"/>
                <a:gd name="T85" fmla="*/ 138 h 204"/>
                <a:gd name="T86" fmla="*/ 10 w 176"/>
                <a:gd name="T87" fmla="*/ 118 h 204"/>
                <a:gd name="T88" fmla="*/ 2 w 176"/>
                <a:gd name="T89" fmla="*/ 102 h 20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76"/>
                <a:gd name="T136" fmla="*/ 0 h 204"/>
                <a:gd name="T137" fmla="*/ 176 w 176"/>
                <a:gd name="T138" fmla="*/ 204 h 20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76" h="204">
                  <a:moveTo>
                    <a:pt x="0" y="96"/>
                  </a:moveTo>
                  <a:lnTo>
                    <a:pt x="2" y="94"/>
                  </a:lnTo>
                  <a:lnTo>
                    <a:pt x="2" y="94"/>
                  </a:lnTo>
                  <a:lnTo>
                    <a:pt x="4" y="94"/>
                  </a:lnTo>
                  <a:lnTo>
                    <a:pt x="6" y="92"/>
                  </a:lnTo>
                  <a:lnTo>
                    <a:pt x="8" y="90"/>
                  </a:lnTo>
                  <a:lnTo>
                    <a:pt x="12" y="88"/>
                  </a:lnTo>
                  <a:lnTo>
                    <a:pt x="18" y="86"/>
                  </a:lnTo>
                  <a:lnTo>
                    <a:pt x="22" y="84"/>
                  </a:lnTo>
                  <a:lnTo>
                    <a:pt x="24" y="84"/>
                  </a:lnTo>
                  <a:lnTo>
                    <a:pt x="26" y="82"/>
                  </a:lnTo>
                  <a:lnTo>
                    <a:pt x="28" y="80"/>
                  </a:lnTo>
                  <a:lnTo>
                    <a:pt x="28" y="76"/>
                  </a:lnTo>
                  <a:lnTo>
                    <a:pt x="28" y="74"/>
                  </a:lnTo>
                  <a:lnTo>
                    <a:pt x="26" y="70"/>
                  </a:lnTo>
                  <a:lnTo>
                    <a:pt x="26" y="68"/>
                  </a:lnTo>
                  <a:lnTo>
                    <a:pt x="24" y="68"/>
                  </a:lnTo>
                  <a:lnTo>
                    <a:pt x="24" y="66"/>
                  </a:lnTo>
                  <a:lnTo>
                    <a:pt x="24" y="62"/>
                  </a:lnTo>
                  <a:lnTo>
                    <a:pt x="24" y="56"/>
                  </a:lnTo>
                  <a:lnTo>
                    <a:pt x="24" y="52"/>
                  </a:lnTo>
                  <a:lnTo>
                    <a:pt x="26" y="48"/>
                  </a:lnTo>
                  <a:lnTo>
                    <a:pt x="26" y="46"/>
                  </a:lnTo>
                  <a:lnTo>
                    <a:pt x="28" y="44"/>
                  </a:lnTo>
                  <a:lnTo>
                    <a:pt x="28" y="40"/>
                  </a:lnTo>
                  <a:lnTo>
                    <a:pt x="26" y="38"/>
                  </a:lnTo>
                  <a:lnTo>
                    <a:pt x="26" y="36"/>
                  </a:lnTo>
                  <a:lnTo>
                    <a:pt x="26" y="36"/>
                  </a:lnTo>
                  <a:lnTo>
                    <a:pt x="16" y="20"/>
                  </a:lnTo>
                  <a:lnTo>
                    <a:pt x="34" y="18"/>
                  </a:lnTo>
                  <a:lnTo>
                    <a:pt x="36" y="18"/>
                  </a:lnTo>
                  <a:lnTo>
                    <a:pt x="38" y="18"/>
                  </a:lnTo>
                  <a:lnTo>
                    <a:pt x="42" y="16"/>
                  </a:lnTo>
                  <a:lnTo>
                    <a:pt x="44" y="12"/>
                  </a:lnTo>
                  <a:lnTo>
                    <a:pt x="46" y="10"/>
                  </a:lnTo>
                  <a:lnTo>
                    <a:pt x="48" y="8"/>
                  </a:lnTo>
                  <a:lnTo>
                    <a:pt x="52" y="6"/>
                  </a:lnTo>
                  <a:lnTo>
                    <a:pt x="54" y="4"/>
                  </a:lnTo>
                  <a:lnTo>
                    <a:pt x="58" y="4"/>
                  </a:lnTo>
                  <a:lnTo>
                    <a:pt x="60" y="6"/>
                  </a:lnTo>
                  <a:lnTo>
                    <a:pt x="62" y="6"/>
                  </a:lnTo>
                  <a:lnTo>
                    <a:pt x="64" y="6"/>
                  </a:lnTo>
                  <a:lnTo>
                    <a:pt x="66" y="4"/>
                  </a:lnTo>
                  <a:lnTo>
                    <a:pt x="66" y="2"/>
                  </a:lnTo>
                  <a:lnTo>
                    <a:pt x="68" y="0"/>
                  </a:lnTo>
                  <a:lnTo>
                    <a:pt x="70" y="0"/>
                  </a:lnTo>
                  <a:lnTo>
                    <a:pt x="72" y="0"/>
                  </a:lnTo>
                  <a:lnTo>
                    <a:pt x="74" y="2"/>
                  </a:lnTo>
                  <a:lnTo>
                    <a:pt x="74" y="6"/>
                  </a:lnTo>
                  <a:lnTo>
                    <a:pt x="72" y="10"/>
                  </a:lnTo>
                  <a:lnTo>
                    <a:pt x="72" y="20"/>
                  </a:lnTo>
                  <a:lnTo>
                    <a:pt x="76" y="32"/>
                  </a:lnTo>
                  <a:lnTo>
                    <a:pt x="86" y="42"/>
                  </a:lnTo>
                  <a:lnTo>
                    <a:pt x="98" y="46"/>
                  </a:lnTo>
                  <a:lnTo>
                    <a:pt x="108" y="44"/>
                  </a:lnTo>
                  <a:lnTo>
                    <a:pt x="108" y="46"/>
                  </a:lnTo>
                  <a:lnTo>
                    <a:pt x="110" y="48"/>
                  </a:lnTo>
                  <a:lnTo>
                    <a:pt x="112" y="52"/>
                  </a:lnTo>
                  <a:lnTo>
                    <a:pt x="114" y="56"/>
                  </a:lnTo>
                  <a:lnTo>
                    <a:pt x="118" y="60"/>
                  </a:lnTo>
                  <a:lnTo>
                    <a:pt x="124" y="62"/>
                  </a:lnTo>
                  <a:lnTo>
                    <a:pt x="124" y="62"/>
                  </a:lnTo>
                  <a:lnTo>
                    <a:pt x="128" y="66"/>
                  </a:lnTo>
                  <a:lnTo>
                    <a:pt x="132" y="68"/>
                  </a:lnTo>
                  <a:lnTo>
                    <a:pt x="136" y="72"/>
                  </a:lnTo>
                  <a:lnTo>
                    <a:pt x="140" y="78"/>
                  </a:lnTo>
                  <a:lnTo>
                    <a:pt x="142" y="82"/>
                  </a:lnTo>
                  <a:lnTo>
                    <a:pt x="144" y="88"/>
                  </a:lnTo>
                  <a:lnTo>
                    <a:pt x="166" y="90"/>
                  </a:lnTo>
                  <a:lnTo>
                    <a:pt x="166" y="92"/>
                  </a:lnTo>
                  <a:lnTo>
                    <a:pt x="166" y="94"/>
                  </a:lnTo>
                  <a:lnTo>
                    <a:pt x="166" y="98"/>
                  </a:lnTo>
                  <a:lnTo>
                    <a:pt x="166" y="102"/>
                  </a:lnTo>
                  <a:lnTo>
                    <a:pt x="168" y="104"/>
                  </a:lnTo>
                  <a:lnTo>
                    <a:pt x="168" y="104"/>
                  </a:lnTo>
                  <a:lnTo>
                    <a:pt x="170" y="106"/>
                  </a:lnTo>
                  <a:lnTo>
                    <a:pt x="172" y="106"/>
                  </a:lnTo>
                  <a:lnTo>
                    <a:pt x="174" y="108"/>
                  </a:lnTo>
                  <a:lnTo>
                    <a:pt x="176" y="112"/>
                  </a:lnTo>
                  <a:lnTo>
                    <a:pt x="176" y="116"/>
                  </a:lnTo>
                  <a:lnTo>
                    <a:pt x="176" y="120"/>
                  </a:lnTo>
                  <a:lnTo>
                    <a:pt x="176" y="132"/>
                  </a:lnTo>
                  <a:lnTo>
                    <a:pt x="176" y="144"/>
                  </a:lnTo>
                  <a:lnTo>
                    <a:pt x="174" y="156"/>
                  </a:lnTo>
                  <a:lnTo>
                    <a:pt x="172" y="162"/>
                  </a:lnTo>
                  <a:lnTo>
                    <a:pt x="170" y="160"/>
                  </a:lnTo>
                  <a:lnTo>
                    <a:pt x="162" y="152"/>
                  </a:lnTo>
                  <a:lnTo>
                    <a:pt x="150" y="148"/>
                  </a:lnTo>
                  <a:lnTo>
                    <a:pt x="136" y="148"/>
                  </a:lnTo>
                  <a:lnTo>
                    <a:pt x="132" y="150"/>
                  </a:lnTo>
                  <a:lnTo>
                    <a:pt x="126" y="158"/>
                  </a:lnTo>
                  <a:lnTo>
                    <a:pt x="116" y="168"/>
                  </a:lnTo>
                  <a:lnTo>
                    <a:pt x="112" y="180"/>
                  </a:lnTo>
                  <a:lnTo>
                    <a:pt x="108" y="192"/>
                  </a:lnTo>
                  <a:lnTo>
                    <a:pt x="108" y="190"/>
                  </a:lnTo>
                  <a:lnTo>
                    <a:pt x="106" y="190"/>
                  </a:lnTo>
                  <a:lnTo>
                    <a:pt x="104" y="188"/>
                  </a:lnTo>
                  <a:lnTo>
                    <a:pt x="102" y="186"/>
                  </a:lnTo>
                  <a:lnTo>
                    <a:pt x="98" y="186"/>
                  </a:lnTo>
                  <a:lnTo>
                    <a:pt x="94" y="188"/>
                  </a:lnTo>
                  <a:lnTo>
                    <a:pt x="88" y="192"/>
                  </a:lnTo>
                  <a:lnTo>
                    <a:pt x="84" y="200"/>
                  </a:lnTo>
                  <a:lnTo>
                    <a:pt x="84" y="200"/>
                  </a:lnTo>
                  <a:lnTo>
                    <a:pt x="82" y="196"/>
                  </a:lnTo>
                  <a:lnTo>
                    <a:pt x="82" y="194"/>
                  </a:lnTo>
                  <a:lnTo>
                    <a:pt x="80" y="192"/>
                  </a:lnTo>
                  <a:lnTo>
                    <a:pt x="78" y="188"/>
                  </a:lnTo>
                  <a:lnTo>
                    <a:pt x="76" y="188"/>
                  </a:lnTo>
                  <a:lnTo>
                    <a:pt x="58" y="184"/>
                  </a:lnTo>
                  <a:lnTo>
                    <a:pt x="58" y="186"/>
                  </a:lnTo>
                  <a:lnTo>
                    <a:pt x="56" y="188"/>
                  </a:lnTo>
                  <a:lnTo>
                    <a:pt x="54" y="192"/>
                  </a:lnTo>
                  <a:lnTo>
                    <a:pt x="52" y="194"/>
                  </a:lnTo>
                  <a:lnTo>
                    <a:pt x="50" y="198"/>
                  </a:lnTo>
                  <a:lnTo>
                    <a:pt x="48" y="198"/>
                  </a:lnTo>
                  <a:lnTo>
                    <a:pt x="46" y="200"/>
                  </a:lnTo>
                  <a:lnTo>
                    <a:pt x="46" y="202"/>
                  </a:lnTo>
                  <a:lnTo>
                    <a:pt x="44" y="202"/>
                  </a:lnTo>
                  <a:lnTo>
                    <a:pt x="42" y="204"/>
                  </a:lnTo>
                  <a:lnTo>
                    <a:pt x="40" y="204"/>
                  </a:lnTo>
                  <a:lnTo>
                    <a:pt x="38" y="202"/>
                  </a:lnTo>
                  <a:lnTo>
                    <a:pt x="34" y="180"/>
                  </a:lnTo>
                  <a:lnTo>
                    <a:pt x="30" y="160"/>
                  </a:lnTo>
                  <a:lnTo>
                    <a:pt x="30" y="158"/>
                  </a:lnTo>
                  <a:lnTo>
                    <a:pt x="30" y="154"/>
                  </a:lnTo>
                  <a:lnTo>
                    <a:pt x="30" y="150"/>
                  </a:lnTo>
                  <a:lnTo>
                    <a:pt x="28" y="144"/>
                  </a:lnTo>
                  <a:lnTo>
                    <a:pt x="26" y="140"/>
                  </a:lnTo>
                  <a:lnTo>
                    <a:pt x="24" y="138"/>
                  </a:lnTo>
                  <a:lnTo>
                    <a:pt x="12" y="122"/>
                  </a:lnTo>
                  <a:lnTo>
                    <a:pt x="12" y="120"/>
                  </a:lnTo>
                  <a:lnTo>
                    <a:pt x="10" y="118"/>
                  </a:lnTo>
                  <a:lnTo>
                    <a:pt x="6" y="114"/>
                  </a:lnTo>
                  <a:lnTo>
                    <a:pt x="4" y="108"/>
                  </a:lnTo>
                  <a:lnTo>
                    <a:pt x="2" y="102"/>
                  </a:lnTo>
                  <a:lnTo>
                    <a:pt x="0" y="9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64" name="Freeform 324">
              <a:extLst>
                <a:ext uri="{FF2B5EF4-FFF2-40B4-BE49-F238E27FC236}">
                  <a16:creationId xmlns:a16="http://schemas.microsoft.com/office/drawing/2014/main" id="{3F98FBD7-BE48-4716-AB98-E8D00B1C7913}"/>
                </a:ext>
              </a:extLst>
            </p:cNvPr>
            <p:cNvSpPr>
              <a:spLocks noChangeArrowheads="1"/>
            </p:cNvSpPr>
            <p:nvPr/>
          </p:nvSpPr>
          <p:spPr bwMode="auto">
            <a:xfrm>
              <a:off x="3784" y="1748"/>
              <a:ext cx="178" cy="244"/>
            </a:xfrm>
            <a:custGeom>
              <a:avLst/>
              <a:gdLst>
                <a:gd name="T0" fmla="*/ 72 w 178"/>
                <a:gd name="T1" fmla="*/ 216 h 244"/>
                <a:gd name="T2" fmla="*/ 68 w 178"/>
                <a:gd name="T3" fmla="*/ 200 h 244"/>
                <a:gd name="T4" fmla="*/ 58 w 178"/>
                <a:gd name="T5" fmla="*/ 176 h 244"/>
                <a:gd name="T6" fmla="*/ 46 w 178"/>
                <a:gd name="T7" fmla="*/ 148 h 244"/>
                <a:gd name="T8" fmla="*/ 18 w 178"/>
                <a:gd name="T9" fmla="*/ 108 h 244"/>
                <a:gd name="T10" fmla="*/ 4 w 178"/>
                <a:gd name="T11" fmla="*/ 90 h 244"/>
                <a:gd name="T12" fmla="*/ 6 w 178"/>
                <a:gd name="T13" fmla="*/ 84 h 244"/>
                <a:gd name="T14" fmla="*/ 4 w 178"/>
                <a:gd name="T15" fmla="*/ 78 h 244"/>
                <a:gd name="T16" fmla="*/ 0 w 178"/>
                <a:gd name="T17" fmla="*/ 74 h 244"/>
                <a:gd name="T18" fmla="*/ 6 w 178"/>
                <a:gd name="T19" fmla="*/ 64 h 244"/>
                <a:gd name="T20" fmla="*/ 14 w 178"/>
                <a:gd name="T21" fmla="*/ 64 h 244"/>
                <a:gd name="T22" fmla="*/ 28 w 178"/>
                <a:gd name="T23" fmla="*/ 68 h 244"/>
                <a:gd name="T24" fmla="*/ 36 w 178"/>
                <a:gd name="T25" fmla="*/ 66 h 244"/>
                <a:gd name="T26" fmla="*/ 38 w 178"/>
                <a:gd name="T27" fmla="*/ 62 h 244"/>
                <a:gd name="T28" fmla="*/ 42 w 178"/>
                <a:gd name="T29" fmla="*/ 54 h 244"/>
                <a:gd name="T30" fmla="*/ 46 w 178"/>
                <a:gd name="T31" fmla="*/ 48 h 244"/>
                <a:gd name="T32" fmla="*/ 60 w 178"/>
                <a:gd name="T33" fmla="*/ 44 h 244"/>
                <a:gd name="T34" fmla="*/ 82 w 178"/>
                <a:gd name="T35" fmla="*/ 18 h 244"/>
                <a:gd name="T36" fmla="*/ 82 w 178"/>
                <a:gd name="T37" fmla="*/ 8 h 244"/>
                <a:gd name="T38" fmla="*/ 88 w 178"/>
                <a:gd name="T39" fmla="*/ 4 h 244"/>
                <a:gd name="T40" fmla="*/ 100 w 178"/>
                <a:gd name="T41" fmla="*/ 8 h 244"/>
                <a:gd name="T42" fmla="*/ 116 w 178"/>
                <a:gd name="T43" fmla="*/ 14 h 244"/>
                <a:gd name="T44" fmla="*/ 124 w 178"/>
                <a:gd name="T45" fmla="*/ 22 h 244"/>
                <a:gd name="T46" fmla="*/ 126 w 178"/>
                <a:gd name="T47" fmla="*/ 28 h 244"/>
                <a:gd name="T48" fmla="*/ 134 w 178"/>
                <a:gd name="T49" fmla="*/ 36 h 244"/>
                <a:gd name="T50" fmla="*/ 146 w 178"/>
                <a:gd name="T51" fmla="*/ 36 h 244"/>
                <a:gd name="T52" fmla="*/ 158 w 178"/>
                <a:gd name="T53" fmla="*/ 38 h 244"/>
                <a:gd name="T54" fmla="*/ 162 w 178"/>
                <a:gd name="T55" fmla="*/ 42 h 244"/>
                <a:gd name="T56" fmla="*/ 162 w 178"/>
                <a:gd name="T57" fmla="*/ 60 h 244"/>
                <a:gd name="T58" fmla="*/ 156 w 178"/>
                <a:gd name="T59" fmla="*/ 66 h 244"/>
                <a:gd name="T60" fmla="*/ 148 w 178"/>
                <a:gd name="T61" fmla="*/ 64 h 244"/>
                <a:gd name="T62" fmla="*/ 142 w 178"/>
                <a:gd name="T63" fmla="*/ 66 h 244"/>
                <a:gd name="T64" fmla="*/ 128 w 178"/>
                <a:gd name="T65" fmla="*/ 72 h 244"/>
                <a:gd name="T66" fmla="*/ 122 w 178"/>
                <a:gd name="T67" fmla="*/ 82 h 244"/>
                <a:gd name="T68" fmla="*/ 118 w 178"/>
                <a:gd name="T69" fmla="*/ 92 h 244"/>
                <a:gd name="T70" fmla="*/ 114 w 178"/>
                <a:gd name="T71" fmla="*/ 98 h 244"/>
                <a:gd name="T72" fmla="*/ 110 w 178"/>
                <a:gd name="T73" fmla="*/ 116 h 244"/>
                <a:gd name="T74" fmla="*/ 114 w 178"/>
                <a:gd name="T75" fmla="*/ 126 h 244"/>
                <a:gd name="T76" fmla="*/ 116 w 178"/>
                <a:gd name="T77" fmla="*/ 134 h 244"/>
                <a:gd name="T78" fmla="*/ 118 w 178"/>
                <a:gd name="T79" fmla="*/ 134 h 244"/>
                <a:gd name="T80" fmla="*/ 126 w 178"/>
                <a:gd name="T81" fmla="*/ 134 h 244"/>
                <a:gd name="T82" fmla="*/ 126 w 178"/>
                <a:gd name="T83" fmla="*/ 136 h 244"/>
                <a:gd name="T84" fmla="*/ 138 w 178"/>
                <a:gd name="T85" fmla="*/ 140 h 244"/>
                <a:gd name="T86" fmla="*/ 142 w 178"/>
                <a:gd name="T87" fmla="*/ 140 h 244"/>
                <a:gd name="T88" fmla="*/ 150 w 178"/>
                <a:gd name="T89" fmla="*/ 134 h 244"/>
                <a:gd name="T90" fmla="*/ 152 w 178"/>
                <a:gd name="T91" fmla="*/ 156 h 244"/>
                <a:gd name="T92" fmla="*/ 156 w 178"/>
                <a:gd name="T93" fmla="*/ 158 h 244"/>
                <a:gd name="T94" fmla="*/ 164 w 178"/>
                <a:gd name="T95" fmla="*/ 160 h 244"/>
                <a:gd name="T96" fmla="*/ 176 w 178"/>
                <a:gd name="T97" fmla="*/ 176 h 244"/>
                <a:gd name="T98" fmla="*/ 178 w 178"/>
                <a:gd name="T99" fmla="*/ 184 h 244"/>
                <a:gd name="T100" fmla="*/ 174 w 178"/>
                <a:gd name="T101" fmla="*/ 192 h 244"/>
                <a:gd name="T102" fmla="*/ 174 w 178"/>
                <a:gd name="T103" fmla="*/ 206 h 244"/>
                <a:gd name="T104" fmla="*/ 176 w 178"/>
                <a:gd name="T105" fmla="*/ 210 h 244"/>
                <a:gd name="T106" fmla="*/ 178 w 178"/>
                <a:gd name="T107" fmla="*/ 220 h 244"/>
                <a:gd name="T108" fmla="*/ 170 w 178"/>
                <a:gd name="T109" fmla="*/ 224 h 244"/>
                <a:gd name="T110" fmla="*/ 156 w 178"/>
                <a:gd name="T111" fmla="*/ 230 h 244"/>
                <a:gd name="T112" fmla="*/ 148 w 178"/>
                <a:gd name="T113" fmla="*/ 238 h 244"/>
                <a:gd name="T114" fmla="*/ 132 w 178"/>
                <a:gd name="T115" fmla="*/ 244 h 244"/>
                <a:gd name="T116" fmla="*/ 120 w 178"/>
                <a:gd name="T117" fmla="*/ 244 h 244"/>
                <a:gd name="T118" fmla="*/ 112 w 178"/>
                <a:gd name="T119" fmla="*/ 240 h 244"/>
                <a:gd name="T120" fmla="*/ 98 w 178"/>
                <a:gd name="T121" fmla="*/ 234 h 244"/>
                <a:gd name="T122" fmla="*/ 82 w 178"/>
                <a:gd name="T123" fmla="*/ 226 h 24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78"/>
                <a:gd name="T187" fmla="*/ 0 h 244"/>
                <a:gd name="T188" fmla="*/ 178 w 178"/>
                <a:gd name="T189" fmla="*/ 244 h 24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78" h="244">
                  <a:moveTo>
                    <a:pt x="82" y="226"/>
                  </a:moveTo>
                  <a:lnTo>
                    <a:pt x="76" y="222"/>
                  </a:lnTo>
                  <a:lnTo>
                    <a:pt x="72" y="216"/>
                  </a:lnTo>
                  <a:lnTo>
                    <a:pt x="70" y="210"/>
                  </a:lnTo>
                  <a:lnTo>
                    <a:pt x="68" y="204"/>
                  </a:lnTo>
                  <a:lnTo>
                    <a:pt x="68" y="200"/>
                  </a:lnTo>
                  <a:lnTo>
                    <a:pt x="66" y="196"/>
                  </a:lnTo>
                  <a:lnTo>
                    <a:pt x="64" y="190"/>
                  </a:lnTo>
                  <a:lnTo>
                    <a:pt x="58" y="176"/>
                  </a:lnTo>
                  <a:lnTo>
                    <a:pt x="52" y="164"/>
                  </a:lnTo>
                  <a:lnTo>
                    <a:pt x="48" y="152"/>
                  </a:lnTo>
                  <a:lnTo>
                    <a:pt x="46" y="148"/>
                  </a:lnTo>
                  <a:lnTo>
                    <a:pt x="40" y="136"/>
                  </a:lnTo>
                  <a:lnTo>
                    <a:pt x="30" y="122"/>
                  </a:lnTo>
                  <a:lnTo>
                    <a:pt x="18" y="108"/>
                  </a:lnTo>
                  <a:lnTo>
                    <a:pt x="10" y="98"/>
                  </a:lnTo>
                  <a:lnTo>
                    <a:pt x="6" y="94"/>
                  </a:lnTo>
                  <a:lnTo>
                    <a:pt x="4" y="90"/>
                  </a:lnTo>
                  <a:lnTo>
                    <a:pt x="4" y="86"/>
                  </a:lnTo>
                  <a:lnTo>
                    <a:pt x="4" y="84"/>
                  </a:lnTo>
                  <a:lnTo>
                    <a:pt x="6" y="84"/>
                  </a:lnTo>
                  <a:lnTo>
                    <a:pt x="6" y="84"/>
                  </a:lnTo>
                  <a:lnTo>
                    <a:pt x="6" y="80"/>
                  </a:lnTo>
                  <a:lnTo>
                    <a:pt x="4" y="78"/>
                  </a:lnTo>
                  <a:lnTo>
                    <a:pt x="4" y="76"/>
                  </a:lnTo>
                  <a:lnTo>
                    <a:pt x="2" y="74"/>
                  </a:lnTo>
                  <a:lnTo>
                    <a:pt x="0" y="74"/>
                  </a:lnTo>
                  <a:lnTo>
                    <a:pt x="2" y="68"/>
                  </a:lnTo>
                  <a:lnTo>
                    <a:pt x="4" y="66"/>
                  </a:lnTo>
                  <a:lnTo>
                    <a:pt x="6" y="64"/>
                  </a:lnTo>
                  <a:lnTo>
                    <a:pt x="8" y="62"/>
                  </a:lnTo>
                  <a:lnTo>
                    <a:pt x="10" y="62"/>
                  </a:lnTo>
                  <a:lnTo>
                    <a:pt x="14" y="64"/>
                  </a:lnTo>
                  <a:lnTo>
                    <a:pt x="16" y="66"/>
                  </a:lnTo>
                  <a:lnTo>
                    <a:pt x="26" y="66"/>
                  </a:lnTo>
                  <a:lnTo>
                    <a:pt x="28" y="68"/>
                  </a:lnTo>
                  <a:lnTo>
                    <a:pt x="30" y="68"/>
                  </a:lnTo>
                  <a:lnTo>
                    <a:pt x="34" y="68"/>
                  </a:lnTo>
                  <a:lnTo>
                    <a:pt x="36" y="66"/>
                  </a:lnTo>
                  <a:lnTo>
                    <a:pt x="36" y="64"/>
                  </a:lnTo>
                  <a:lnTo>
                    <a:pt x="36" y="64"/>
                  </a:lnTo>
                  <a:lnTo>
                    <a:pt x="38" y="62"/>
                  </a:lnTo>
                  <a:lnTo>
                    <a:pt x="40" y="60"/>
                  </a:lnTo>
                  <a:lnTo>
                    <a:pt x="40" y="56"/>
                  </a:lnTo>
                  <a:lnTo>
                    <a:pt x="42" y="54"/>
                  </a:lnTo>
                  <a:lnTo>
                    <a:pt x="42" y="54"/>
                  </a:lnTo>
                  <a:lnTo>
                    <a:pt x="44" y="50"/>
                  </a:lnTo>
                  <a:lnTo>
                    <a:pt x="46" y="48"/>
                  </a:lnTo>
                  <a:lnTo>
                    <a:pt x="46" y="48"/>
                  </a:lnTo>
                  <a:lnTo>
                    <a:pt x="48" y="48"/>
                  </a:lnTo>
                  <a:lnTo>
                    <a:pt x="60" y="44"/>
                  </a:lnTo>
                  <a:lnTo>
                    <a:pt x="70" y="36"/>
                  </a:lnTo>
                  <a:lnTo>
                    <a:pt x="78" y="28"/>
                  </a:lnTo>
                  <a:lnTo>
                    <a:pt x="82" y="18"/>
                  </a:lnTo>
                  <a:lnTo>
                    <a:pt x="84" y="14"/>
                  </a:lnTo>
                  <a:lnTo>
                    <a:pt x="84" y="10"/>
                  </a:lnTo>
                  <a:lnTo>
                    <a:pt x="82" y="8"/>
                  </a:lnTo>
                  <a:lnTo>
                    <a:pt x="82" y="4"/>
                  </a:lnTo>
                  <a:lnTo>
                    <a:pt x="82" y="0"/>
                  </a:lnTo>
                  <a:lnTo>
                    <a:pt x="88" y="4"/>
                  </a:lnTo>
                  <a:lnTo>
                    <a:pt x="94" y="6"/>
                  </a:lnTo>
                  <a:lnTo>
                    <a:pt x="96" y="6"/>
                  </a:lnTo>
                  <a:lnTo>
                    <a:pt x="100" y="8"/>
                  </a:lnTo>
                  <a:lnTo>
                    <a:pt x="104" y="10"/>
                  </a:lnTo>
                  <a:lnTo>
                    <a:pt x="110" y="12"/>
                  </a:lnTo>
                  <a:lnTo>
                    <a:pt x="116" y="14"/>
                  </a:lnTo>
                  <a:lnTo>
                    <a:pt x="122" y="18"/>
                  </a:lnTo>
                  <a:lnTo>
                    <a:pt x="124" y="22"/>
                  </a:lnTo>
                  <a:lnTo>
                    <a:pt x="124" y="22"/>
                  </a:lnTo>
                  <a:lnTo>
                    <a:pt x="124" y="24"/>
                  </a:lnTo>
                  <a:lnTo>
                    <a:pt x="124" y="26"/>
                  </a:lnTo>
                  <a:lnTo>
                    <a:pt x="126" y="28"/>
                  </a:lnTo>
                  <a:lnTo>
                    <a:pt x="126" y="32"/>
                  </a:lnTo>
                  <a:lnTo>
                    <a:pt x="130" y="34"/>
                  </a:lnTo>
                  <a:lnTo>
                    <a:pt x="134" y="36"/>
                  </a:lnTo>
                  <a:lnTo>
                    <a:pt x="140" y="36"/>
                  </a:lnTo>
                  <a:lnTo>
                    <a:pt x="142" y="36"/>
                  </a:lnTo>
                  <a:lnTo>
                    <a:pt x="146" y="36"/>
                  </a:lnTo>
                  <a:lnTo>
                    <a:pt x="150" y="36"/>
                  </a:lnTo>
                  <a:lnTo>
                    <a:pt x="154" y="38"/>
                  </a:lnTo>
                  <a:lnTo>
                    <a:pt x="158" y="38"/>
                  </a:lnTo>
                  <a:lnTo>
                    <a:pt x="158" y="38"/>
                  </a:lnTo>
                  <a:lnTo>
                    <a:pt x="160" y="40"/>
                  </a:lnTo>
                  <a:lnTo>
                    <a:pt x="162" y="42"/>
                  </a:lnTo>
                  <a:lnTo>
                    <a:pt x="162" y="44"/>
                  </a:lnTo>
                  <a:lnTo>
                    <a:pt x="156" y="60"/>
                  </a:lnTo>
                  <a:lnTo>
                    <a:pt x="162" y="60"/>
                  </a:lnTo>
                  <a:lnTo>
                    <a:pt x="162" y="66"/>
                  </a:lnTo>
                  <a:lnTo>
                    <a:pt x="156" y="66"/>
                  </a:lnTo>
                  <a:lnTo>
                    <a:pt x="156" y="66"/>
                  </a:lnTo>
                  <a:lnTo>
                    <a:pt x="154" y="64"/>
                  </a:lnTo>
                  <a:lnTo>
                    <a:pt x="152" y="64"/>
                  </a:lnTo>
                  <a:lnTo>
                    <a:pt x="148" y="64"/>
                  </a:lnTo>
                  <a:lnTo>
                    <a:pt x="146" y="66"/>
                  </a:lnTo>
                  <a:lnTo>
                    <a:pt x="146" y="66"/>
                  </a:lnTo>
                  <a:lnTo>
                    <a:pt x="142" y="66"/>
                  </a:lnTo>
                  <a:lnTo>
                    <a:pt x="138" y="68"/>
                  </a:lnTo>
                  <a:lnTo>
                    <a:pt x="134" y="68"/>
                  </a:lnTo>
                  <a:lnTo>
                    <a:pt x="128" y="72"/>
                  </a:lnTo>
                  <a:lnTo>
                    <a:pt x="124" y="76"/>
                  </a:lnTo>
                  <a:lnTo>
                    <a:pt x="122" y="80"/>
                  </a:lnTo>
                  <a:lnTo>
                    <a:pt x="122" y="82"/>
                  </a:lnTo>
                  <a:lnTo>
                    <a:pt x="122" y="86"/>
                  </a:lnTo>
                  <a:lnTo>
                    <a:pt x="120" y="90"/>
                  </a:lnTo>
                  <a:lnTo>
                    <a:pt x="118" y="92"/>
                  </a:lnTo>
                  <a:lnTo>
                    <a:pt x="118" y="94"/>
                  </a:lnTo>
                  <a:lnTo>
                    <a:pt x="116" y="96"/>
                  </a:lnTo>
                  <a:lnTo>
                    <a:pt x="114" y="98"/>
                  </a:lnTo>
                  <a:lnTo>
                    <a:pt x="112" y="102"/>
                  </a:lnTo>
                  <a:lnTo>
                    <a:pt x="110" y="108"/>
                  </a:lnTo>
                  <a:lnTo>
                    <a:pt x="110" y="116"/>
                  </a:lnTo>
                  <a:lnTo>
                    <a:pt x="114" y="122"/>
                  </a:lnTo>
                  <a:lnTo>
                    <a:pt x="114" y="124"/>
                  </a:lnTo>
                  <a:lnTo>
                    <a:pt x="114" y="126"/>
                  </a:lnTo>
                  <a:lnTo>
                    <a:pt x="116" y="128"/>
                  </a:lnTo>
                  <a:lnTo>
                    <a:pt x="116" y="132"/>
                  </a:lnTo>
                  <a:lnTo>
                    <a:pt x="116" y="134"/>
                  </a:lnTo>
                  <a:lnTo>
                    <a:pt x="116" y="134"/>
                  </a:lnTo>
                  <a:lnTo>
                    <a:pt x="116" y="134"/>
                  </a:lnTo>
                  <a:lnTo>
                    <a:pt x="118" y="134"/>
                  </a:lnTo>
                  <a:lnTo>
                    <a:pt x="120" y="132"/>
                  </a:lnTo>
                  <a:lnTo>
                    <a:pt x="122" y="132"/>
                  </a:lnTo>
                  <a:lnTo>
                    <a:pt x="126" y="134"/>
                  </a:lnTo>
                  <a:lnTo>
                    <a:pt x="126" y="136"/>
                  </a:lnTo>
                  <a:lnTo>
                    <a:pt x="126" y="136"/>
                  </a:lnTo>
                  <a:lnTo>
                    <a:pt x="126" y="136"/>
                  </a:lnTo>
                  <a:lnTo>
                    <a:pt x="128" y="138"/>
                  </a:lnTo>
                  <a:lnTo>
                    <a:pt x="132" y="138"/>
                  </a:lnTo>
                  <a:lnTo>
                    <a:pt x="138" y="140"/>
                  </a:lnTo>
                  <a:lnTo>
                    <a:pt x="140" y="140"/>
                  </a:lnTo>
                  <a:lnTo>
                    <a:pt x="142" y="140"/>
                  </a:lnTo>
                  <a:lnTo>
                    <a:pt x="142" y="140"/>
                  </a:lnTo>
                  <a:lnTo>
                    <a:pt x="144" y="138"/>
                  </a:lnTo>
                  <a:lnTo>
                    <a:pt x="148" y="136"/>
                  </a:lnTo>
                  <a:lnTo>
                    <a:pt x="150" y="134"/>
                  </a:lnTo>
                  <a:lnTo>
                    <a:pt x="152" y="132"/>
                  </a:lnTo>
                  <a:lnTo>
                    <a:pt x="154" y="130"/>
                  </a:lnTo>
                  <a:lnTo>
                    <a:pt x="152" y="156"/>
                  </a:lnTo>
                  <a:lnTo>
                    <a:pt x="152" y="156"/>
                  </a:lnTo>
                  <a:lnTo>
                    <a:pt x="154" y="158"/>
                  </a:lnTo>
                  <a:lnTo>
                    <a:pt x="156" y="158"/>
                  </a:lnTo>
                  <a:lnTo>
                    <a:pt x="160" y="160"/>
                  </a:lnTo>
                  <a:lnTo>
                    <a:pt x="160" y="160"/>
                  </a:lnTo>
                  <a:lnTo>
                    <a:pt x="164" y="160"/>
                  </a:lnTo>
                  <a:lnTo>
                    <a:pt x="166" y="160"/>
                  </a:lnTo>
                  <a:lnTo>
                    <a:pt x="176" y="176"/>
                  </a:lnTo>
                  <a:lnTo>
                    <a:pt x="176" y="176"/>
                  </a:lnTo>
                  <a:lnTo>
                    <a:pt x="176" y="178"/>
                  </a:lnTo>
                  <a:lnTo>
                    <a:pt x="178" y="180"/>
                  </a:lnTo>
                  <a:lnTo>
                    <a:pt x="178" y="184"/>
                  </a:lnTo>
                  <a:lnTo>
                    <a:pt x="176" y="186"/>
                  </a:lnTo>
                  <a:lnTo>
                    <a:pt x="176" y="188"/>
                  </a:lnTo>
                  <a:lnTo>
                    <a:pt x="174" y="192"/>
                  </a:lnTo>
                  <a:lnTo>
                    <a:pt x="174" y="196"/>
                  </a:lnTo>
                  <a:lnTo>
                    <a:pt x="174" y="202"/>
                  </a:lnTo>
                  <a:lnTo>
                    <a:pt x="174" y="206"/>
                  </a:lnTo>
                  <a:lnTo>
                    <a:pt x="174" y="208"/>
                  </a:lnTo>
                  <a:lnTo>
                    <a:pt x="176" y="208"/>
                  </a:lnTo>
                  <a:lnTo>
                    <a:pt x="176" y="210"/>
                  </a:lnTo>
                  <a:lnTo>
                    <a:pt x="178" y="214"/>
                  </a:lnTo>
                  <a:lnTo>
                    <a:pt x="178" y="216"/>
                  </a:lnTo>
                  <a:lnTo>
                    <a:pt x="178" y="220"/>
                  </a:lnTo>
                  <a:lnTo>
                    <a:pt x="176" y="222"/>
                  </a:lnTo>
                  <a:lnTo>
                    <a:pt x="174" y="224"/>
                  </a:lnTo>
                  <a:lnTo>
                    <a:pt x="170" y="224"/>
                  </a:lnTo>
                  <a:lnTo>
                    <a:pt x="166" y="226"/>
                  </a:lnTo>
                  <a:lnTo>
                    <a:pt x="160" y="228"/>
                  </a:lnTo>
                  <a:lnTo>
                    <a:pt x="156" y="230"/>
                  </a:lnTo>
                  <a:lnTo>
                    <a:pt x="154" y="234"/>
                  </a:lnTo>
                  <a:lnTo>
                    <a:pt x="152" y="236"/>
                  </a:lnTo>
                  <a:lnTo>
                    <a:pt x="148" y="238"/>
                  </a:lnTo>
                  <a:lnTo>
                    <a:pt x="142" y="240"/>
                  </a:lnTo>
                  <a:lnTo>
                    <a:pt x="138" y="242"/>
                  </a:lnTo>
                  <a:lnTo>
                    <a:pt x="132" y="244"/>
                  </a:lnTo>
                  <a:lnTo>
                    <a:pt x="130" y="244"/>
                  </a:lnTo>
                  <a:lnTo>
                    <a:pt x="128" y="244"/>
                  </a:lnTo>
                  <a:lnTo>
                    <a:pt x="120" y="244"/>
                  </a:lnTo>
                  <a:lnTo>
                    <a:pt x="118" y="244"/>
                  </a:lnTo>
                  <a:lnTo>
                    <a:pt x="116" y="242"/>
                  </a:lnTo>
                  <a:lnTo>
                    <a:pt x="112" y="240"/>
                  </a:lnTo>
                  <a:lnTo>
                    <a:pt x="108" y="238"/>
                  </a:lnTo>
                  <a:lnTo>
                    <a:pt x="104" y="236"/>
                  </a:lnTo>
                  <a:lnTo>
                    <a:pt x="98" y="234"/>
                  </a:lnTo>
                  <a:lnTo>
                    <a:pt x="96" y="232"/>
                  </a:lnTo>
                  <a:lnTo>
                    <a:pt x="94" y="230"/>
                  </a:lnTo>
                  <a:lnTo>
                    <a:pt x="82" y="22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65" name="Freeform 325">
              <a:extLst>
                <a:ext uri="{FF2B5EF4-FFF2-40B4-BE49-F238E27FC236}">
                  <a16:creationId xmlns:a16="http://schemas.microsoft.com/office/drawing/2014/main" id="{6E869ED8-41BA-4174-9D44-14C8DD8329EB}"/>
                </a:ext>
              </a:extLst>
            </p:cNvPr>
            <p:cNvSpPr>
              <a:spLocks noChangeArrowheads="1"/>
            </p:cNvSpPr>
            <p:nvPr/>
          </p:nvSpPr>
          <p:spPr bwMode="auto">
            <a:xfrm>
              <a:off x="3908" y="1568"/>
              <a:ext cx="176" cy="172"/>
            </a:xfrm>
            <a:custGeom>
              <a:avLst/>
              <a:gdLst>
                <a:gd name="T0" fmla="*/ 166 w 176"/>
                <a:gd name="T1" fmla="*/ 50 h 172"/>
                <a:gd name="T2" fmla="*/ 162 w 176"/>
                <a:gd name="T3" fmla="*/ 46 h 172"/>
                <a:gd name="T4" fmla="*/ 152 w 176"/>
                <a:gd name="T5" fmla="*/ 38 h 172"/>
                <a:gd name="T6" fmla="*/ 142 w 176"/>
                <a:gd name="T7" fmla="*/ 34 h 172"/>
                <a:gd name="T8" fmla="*/ 134 w 176"/>
                <a:gd name="T9" fmla="*/ 26 h 172"/>
                <a:gd name="T10" fmla="*/ 126 w 176"/>
                <a:gd name="T11" fmla="*/ 22 h 172"/>
                <a:gd name="T12" fmla="*/ 110 w 176"/>
                <a:gd name="T13" fmla="*/ 26 h 172"/>
                <a:gd name="T14" fmla="*/ 100 w 176"/>
                <a:gd name="T15" fmla="*/ 30 h 172"/>
                <a:gd name="T16" fmla="*/ 84 w 176"/>
                <a:gd name="T17" fmla="*/ 32 h 172"/>
                <a:gd name="T18" fmla="*/ 72 w 176"/>
                <a:gd name="T19" fmla="*/ 30 h 172"/>
                <a:gd name="T20" fmla="*/ 62 w 176"/>
                <a:gd name="T21" fmla="*/ 22 h 172"/>
                <a:gd name="T22" fmla="*/ 54 w 176"/>
                <a:gd name="T23" fmla="*/ 14 h 172"/>
                <a:gd name="T24" fmla="*/ 48 w 176"/>
                <a:gd name="T25" fmla="*/ 6 h 172"/>
                <a:gd name="T26" fmla="*/ 42 w 176"/>
                <a:gd name="T27" fmla="*/ 4 h 172"/>
                <a:gd name="T28" fmla="*/ 42 w 176"/>
                <a:gd name="T29" fmla="*/ 0 h 172"/>
                <a:gd name="T30" fmla="*/ 40 w 176"/>
                <a:gd name="T31" fmla="*/ 2 h 172"/>
                <a:gd name="T32" fmla="*/ 40 w 176"/>
                <a:gd name="T33" fmla="*/ 6 h 172"/>
                <a:gd name="T34" fmla="*/ 38 w 176"/>
                <a:gd name="T35" fmla="*/ 8 h 172"/>
                <a:gd name="T36" fmla="*/ 36 w 176"/>
                <a:gd name="T37" fmla="*/ 12 h 172"/>
                <a:gd name="T38" fmla="*/ 36 w 176"/>
                <a:gd name="T39" fmla="*/ 16 h 172"/>
                <a:gd name="T40" fmla="*/ 36 w 176"/>
                <a:gd name="T41" fmla="*/ 20 h 172"/>
                <a:gd name="T42" fmla="*/ 32 w 176"/>
                <a:gd name="T43" fmla="*/ 18 h 172"/>
                <a:gd name="T44" fmla="*/ 32 w 176"/>
                <a:gd name="T45" fmla="*/ 14 h 172"/>
                <a:gd name="T46" fmla="*/ 34 w 176"/>
                <a:gd name="T47" fmla="*/ 10 h 172"/>
                <a:gd name="T48" fmla="*/ 32 w 176"/>
                <a:gd name="T49" fmla="*/ 6 h 172"/>
                <a:gd name="T50" fmla="*/ 24 w 176"/>
                <a:gd name="T51" fmla="*/ 10 h 172"/>
                <a:gd name="T52" fmla="*/ 18 w 176"/>
                <a:gd name="T53" fmla="*/ 16 h 172"/>
                <a:gd name="T54" fmla="*/ 10 w 176"/>
                <a:gd name="T55" fmla="*/ 20 h 172"/>
                <a:gd name="T56" fmla="*/ 0 w 176"/>
                <a:gd name="T57" fmla="*/ 30 h 172"/>
                <a:gd name="T58" fmla="*/ 0 w 176"/>
                <a:gd name="T59" fmla="*/ 36 h 172"/>
                <a:gd name="T60" fmla="*/ 2 w 176"/>
                <a:gd name="T61" fmla="*/ 48 h 172"/>
                <a:gd name="T62" fmla="*/ 4 w 176"/>
                <a:gd name="T63" fmla="*/ 54 h 172"/>
                <a:gd name="T64" fmla="*/ 2 w 176"/>
                <a:gd name="T65" fmla="*/ 62 h 172"/>
                <a:gd name="T66" fmla="*/ 0 w 176"/>
                <a:gd name="T67" fmla="*/ 72 h 172"/>
                <a:gd name="T68" fmla="*/ 6 w 176"/>
                <a:gd name="T69" fmla="*/ 84 h 172"/>
                <a:gd name="T70" fmla="*/ 48 w 176"/>
                <a:gd name="T71" fmla="*/ 98 h 172"/>
                <a:gd name="T72" fmla="*/ 56 w 176"/>
                <a:gd name="T73" fmla="*/ 98 h 172"/>
                <a:gd name="T74" fmla="*/ 62 w 176"/>
                <a:gd name="T75" fmla="*/ 96 h 172"/>
                <a:gd name="T76" fmla="*/ 66 w 176"/>
                <a:gd name="T77" fmla="*/ 96 h 172"/>
                <a:gd name="T78" fmla="*/ 66 w 176"/>
                <a:gd name="T79" fmla="*/ 102 h 172"/>
                <a:gd name="T80" fmla="*/ 60 w 176"/>
                <a:gd name="T81" fmla="*/ 108 h 172"/>
                <a:gd name="T82" fmla="*/ 60 w 176"/>
                <a:gd name="T83" fmla="*/ 122 h 172"/>
                <a:gd name="T84" fmla="*/ 60 w 176"/>
                <a:gd name="T85" fmla="*/ 140 h 172"/>
                <a:gd name="T86" fmla="*/ 64 w 176"/>
                <a:gd name="T87" fmla="*/ 148 h 172"/>
                <a:gd name="T88" fmla="*/ 68 w 176"/>
                <a:gd name="T89" fmla="*/ 164 h 172"/>
                <a:gd name="T90" fmla="*/ 116 w 176"/>
                <a:gd name="T91" fmla="*/ 152 h 172"/>
                <a:gd name="T92" fmla="*/ 122 w 176"/>
                <a:gd name="T93" fmla="*/ 140 h 172"/>
                <a:gd name="T94" fmla="*/ 116 w 176"/>
                <a:gd name="T95" fmla="*/ 140 h 172"/>
                <a:gd name="T96" fmla="*/ 112 w 176"/>
                <a:gd name="T97" fmla="*/ 136 h 172"/>
                <a:gd name="T98" fmla="*/ 108 w 176"/>
                <a:gd name="T99" fmla="*/ 126 h 172"/>
                <a:gd name="T100" fmla="*/ 104 w 176"/>
                <a:gd name="T101" fmla="*/ 124 h 172"/>
                <a:gd name="T102" fmla="*/ 106 w 176"/>
                <a:gd name="T103" fmla="*/ 118 h 172"/>
                <a:gd name="T104" fmla="*/ 126 w 176"/>
                <a:gd name="T105" fmla="*/ 124 h 172"/>
                <a:gd name="T106" fmla="*/ 144 w 176"/>
                <a:gd name="T107" fmla="*/ 124 h 172"/>
                <a:gd name="T108" fmla="*/ 156 w 176"/>
                <a:gd name="T109" fmla="*/ 122 h 172"/>
                <a:gd name="T110" fmla="*/ 162 w 176"/>
                <a:gd name="T111" fmla="*/ 120 h 172"/>
                <a:gd name="T112" fmla="*/ 156 w 176"/>
                <a:gd name="T113" fmla="*/ 100 h 172"/>
                <a:gd name="T114" fmla="*/ 154 w 176"/>
                <a:gd name="T115" fmla="*/ 90 h 172"/>
                <a:gd name="T116" fmla="*/ 166 w 176"/>
                <a:gd name="T117" fmla="*/ 76 h 172"/>
                <a:gd name="T118" fmla="*/ 168 w 176"/>
                <a:gd name="T119" fmla="*/ 62 h 172"/>
                <a:gd name="T120" fmla="*/ 176 w 176"/>
                <a:gd name="T121" fmla="*/ 58 h 17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76"/>
                <a:gd name="T184" fmla="*/ 0 h 172"/>
                <a:gd name="T185" fmla="*/ 176 w 176"/>
                <a:gd name="T186" fmla="*/ 172 h 17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76" h="172">
                  <a:moveTo>
                    <a:pt x="176" y="58"/>
                  </a:moveTo>
                  <a:lnTo>
                    <a:pt x="170" y="54"/>
                  </a:lnTo>
                  <a:lnTo>
                    <a:pt x="166" y="50"/>
                  </a:lnTo>
                  <a:lnTo>
                    <a:pt x="166" y="50"/>
                  </a:lnTo>
                  <a:lnTo>
                    <a:pt x="164" y="48"/>
                  </a:lnTo>
                  <a:lnTo>
                    <a:pt x="162" y="46"/>
                  </a:lnTo>
                  <a:lnTo>
                    <a:pt x="160" y="44"/>
                  </a:lnTo>
                  <a:lnTo>
                    <a:pt x="156" y="40"/>
                  </a:lnTo>
                  <a:lnTo>
                    <a:pt x="152" y="38"/>
                  </a:lnTo>
                  <a:lnTo>
                    <a:pt x="146" y="36"/>
                  </a:lnTo>
                  <a:lnTo>
                    <a:pt x="144" y="34"/>
                  </a:lnTo>
                  <a:lnTo>
                    <a:pt x="142" y="34"/>
                  </a:lnTo>
                  <a:lnTo>
                    <a:pt x="138" y="32"/>
                  </a:lnTo>
                  <a:lnTo>
                    <a:pt x="136" y="28"/>
                  </a:lnTo>
                  <a:lnTo>
                    <a:pt x="134" y="26"/>
                  </a:lnTo>
                  <a:lnTo>
                    <a:pt x="132" y="24"/>
                  </a:lnTo>
                  <a:lnTo>
                    <a:pt x="132" y="24"/>
                  </a:lnTo>
                  <a:lnTo>
                    <a:pt x="126" y="22"/>
                  </a:lnTo>
                  <a:lnTo>
                    <a:pt x="120" y="24"/>
                  </a:lnTo>
                  <a:lnTo>
                    <a:pt x="116" y="24"/>
                  </a:lnTo>
                  <a:lnTo>
                    <a:pt x="110" y="26"/>
                  </a:lnTo>
                  <a:lnTo>
                    <a:pt x="108" y="26"/>
                  </a:lnTo>
                  <a:lnTo>
                    <a:pt x="106" y="28"/>
                  </a:lnTo>
                  <a:lnTo>
                    <a:pt x="100" y="30"/>
                  </a:lnTo>
                  <a:lnTo>
                    <a:pt x="94" y="32"/>
                  </a:lnTo>
                  <a:lnTo>
                    <a:pt x="88" y="32"/>
                  </a:lnTo>
                  <a:lnTo>
                    <a:pt x="84" y="32"/>
                  </a:lnTo>
                  <a:lnTo>
                    <a:pt x="80" y="32"/>
                  </a:lnTo>
                  <a:lnTo>
                    <a:pt x="78" y="32"/>
                  </a:lnTo>
                  <a:lnTo>
                    <a:pt x="72" y="30"/>
                  </a:lnTo>
                  <a:lnTo>
                    <a:pt x="68" y="28"/>
                  </a:lnTo>
                  <a:lnTo>
                    <a:pt x="64" y="24"/>
                  </a:lnTo>
                  <a:lnTo>
                    <a:pt x="62" y="22"/>
                  </a:lnTo>
                  <a:lnTo>
                    <a:pt x="62" y="22"/>
                  </a:lnTo>
                  <a:lnTo>
                    <a:pt x="56" y="18"/>
                  </a:lnTo>
                  <a:lnTo>
                    <a:pt x="54" y="14"/>
                  </a:lnTo>
                  <a:lnTo>
                    <a:pt x="50" y="10"/>
                  </a:lnTo>
                  <a:lnTo>
                    <a:pt x="50" y="8"/>
                  </a:lnTo>
                  <a:lnTo>
                    <a:pt x="48" y="6"/>
                  </a:lnTo>
                  <a:lnTo>
                    <a:pt x="46" y="4"/>
                  </a:lnTo>
                  <a:lnTo>
                    <a:pt x="44" y="4"/>
                  </a:lnTo>
                  <a:lnTo>
                    <a:pt x="42" y="4"/>
                  </a:lnTo>
                  <a:lnTo>
                    <a:pt x="42" y="2"/>
                  </a:lnTo>
                  <a:lnTo>
                    <a:pt x="42" y="2"/>
                  </a:lnTo>
                  <a:lnTo>
                    <a:pt x="42" y="0"/>
                  </a:lnTo>
                  <a:lnTo>
                    <a:pt x="42" y="0"/>
                  </a:lnTo>
                  <a:lnTo>
                    <a:pt x="40" y="0"/>
                  </a:lnTo>
                  <a:lnTo>
                    <a:pt x="40" y="2"/>
                  </a:lnTo>
                  <a:lnTo>
                    <a:pt x="42" y="4"/>
                  </a:lnTo>
                  <a:lnTo>
                    <a:pt x="40" y="4"/>
                  </a:lnTo>
                  <a:lnTo>
                    <a:pt x="40" y="6"/>
                  </a:lnTo>
                  <a:lnTo>
                    <a:pt x="40" y="8"/>
                  </a:lnTo>
                  <a:lnTo>
                    <a:pt x="38" y="8"/>
                  </a:lnTo>
                  <a:lnTo>
                    <a:pt x="38" y="8"/>
                  </a:lnTo>
                  <a:lnTo>
                    <a:pt x="38" y="10"/>
                  </a:lnTo>
                  <a:lnTo>
                    <a:pt x="36" y="12"/>
                  </a:lnTo>
                  <a:lnTo>
                    <a:pt x="36" y="12"/>
                  </a:lnTo>
                  <a:lnTo>
                    <a:pt x="36" y="12"/>
                  </a:lnTo>
                  <a:lnTo>
                    <a:pt x="36" y="14"/>
                  </a:lnTo>
                  <a:lnTo>
                    <a:pt x="36" y="16"/>
                  </a:lnTo>
                  <a:lnTo>
                    <a:pt x="36" y="16"/>
                  </a:lnTo>
                  <a:lnTo>
                    <a:pt x="36" y="18"/>
                  </a:lnTo>
                  <a:lnTo>
                    <a:pt x="36" y="20"/>
                  </a:lnTo>
                  <a:lnTo>
                    <a:pt x="34" y="20"/>
                  </a:lnTo>
                  <a:lnTo>
                    <a:pt x="34" y="20"/>
                  </a:lnTo>
                  <a:lnTo>
                    <a:pt x="32" y="18"/>
                  </a:lnTo>
                  <a:lnTo>
                    <a:pt x="32" y="16"/>
                  </a:lnTo>
                  <a:lnTo>
                    <a:pt x="32" y="16"/>
                  </a:lnTo>
                  <a:lnTo>
                    <a:pt x="32" y="14"/>
                  </a:lnTo>
                  <a:lnTo>
                    <a:pt x="34" y="14"/>
                  </a:lnTo>
                  <a:lnTo>
                    <a:pt x="34" y="12"/>
                  </a:lnTo>
                  <a:lnTo>
                    <a:pt x="34" y="10"/>
                  </a:lnTo>
                  <a:lnTo>
                    <a:pt x="32" y="8"/>
                  </a:lnTo>
                  <a:lnTo>
                    <a:pt x="32" y="6"/>
                  </a:lnTo>
                  <a:lnTo>
                    <a:pt x="32" y="6"/>
                  </a:lnTo>
                  <a:lnTo>
                    <a:pt x="32" y="4"/>
                  </a:lnTo>
                  <a:lnTo>
                    <a:pt x="28" y="6"/>
                  </a:lnTo>
                  <a:lnTo>
                    <a:pt x="24" y="10"/>
                  </a:lnTo>
                  <a:lnTo>
                    <a:pt x="22" y="14"/>
                  </a:lnTo>
                  <a:lnTo>
                    <a:pt x="20" y="16"/>
                  </a:lnTo>
                  <a:lnTo>
                    <a:pt x="18" y="16"/>
                  </a:lnTo>
                  <a:lnTo>
                    <a:pt x="18" y="18"/>
                  </a:lnTo>
                  <a:lnTo>
                    <a:pt x="14" y="18"/>
                  </a:lnTo>
                  <a:lnTo>
                    <a:pt x="10" y="20"/>
                  </a:lnTo>
                  <a:lnTo>
                    <a:pt x="6" y="24"/>
                  </a:lnTo>
                  <a:lnTo>
                    <a:pt x="2" y="26"/>
                  </a:lnTo>
                  <a:lnTo>
                    <a:pt x="0" y="30"/>
                  </a:lnTo>
                  <a:lnTo>
                    <a:pt x="0" y="30"/>
                  </a:lnTo>
                  <a:lnTo>
                    <a:pt x="0" y="32"/>
                  </a:lnTo>
                  <a:lnTo>
                    <a:pt x="0" y="36"/>
                  </a:lnTo>
                  <a:lnTo>
                    <a:pt x="0" y="42"/>
                  </a:lnTo>
                  <a:lnTo>
                    <a:pt x="0" y="46"/>
                  </a:lnTo>
                  <a:lnTo>
                    <a:pt x="2" y="48"/>
                  </a:lnTo>
                  <a:lnTo>
                    <a:pt x="2" y="48"/>
                  </a:lnTo>
                  <a:lnTo>
                    <a:pt x="2" y="50"/>
                  </a:lnTo>
                  <a:lnTo>
                    <a:pt x="4" y="54"/>
                  </a:lnTo>
                  <a:lnTo>
                    <a:pt x="4" y="58"/>
                  </a:lnTo>
                  <a:lnTo>
                    <a:pt x="2" y="60"/>
                  </a:lnTo>
                  <a:lnTo>
                    <a:pt x="2" y="62"/>
                  </a:lnTo>
                  <a:lnTo>
                    <a:pt x="2" y="64"/>
                  </a:lnTo>
                  <a:lnTo>
                    <a:pt x="0" y="68"/>
                  </a:lnTo>
                  <a:lnTo>
                    <a:pt x="0" y="72"/>
                  </a:lnTo>
                  <a:lnTo>
                    <a:pt x="2" y="76"/>
                  </a:lnTo>
                  <a:lnTo>
                    <a:pt x="2" y="80"/>
                  </a:lnTo>
                  <a:lnTo>
                    <a:pt x="6" y="84"/>
                  </a:lnTo>
                  <a:lnTo>
                    <a:pt x="12" y="86"/>
                  </a:lnTo>
                  <a:lnTo>
                    <a:pt x="44" y="90"/>
                  </a:lnTo>
                  <a:lnTo>
                    <a:pt x="48" y="98"/>
                  </a:lnTo>
                  <a:lnTo>
                    <a:pt x="48" y="98"/>
                  </a:lnTo>
                  <a:lnTo>
                    <a:pt x="52" y="98"/>
                  </a:lnTo>
                  <a:lnTo>
                    <a:pt x="56" y="98"/>
                  </a:lnTo>
                  <a:lnTo>
                    <a:pt x="60" y="98"/>
                  </a:lnTo>
                  <a:lnTo>
                    <a:pt x="60" y="98"/>
                  </a:lnTo>
                  <a:lnTo>
                    <a:pt x="62" y="96"/>
                  </a:lnTo>
                  <a:lnTo>
                    <a:pt x="62" y="96"/>
                  </a:lnTo>
                  <a:lnTo>
                    <a:pt x="64" y="96"/>
                  </a:lnTo>
                  <a:lnTo>
                    <a:pt x="66" y="96"/>
                  </a:lnTo>
                  <a:lnTo>
                    <a:pt x="66" y="98"/>
                  </a:lnTo>
                  <a:lnTo>
                    <a:pt x="66" y="102"/>
                  </a:lnTo>
                  <a:lnTo>
                    <a:pt x="66" y="102"/>
                  </a:lnTo>
                  <a:lnTo>
                    <a:pt x="64" y="104"/>
                  </a:lnTo>
                  <a:lnTo>
                    <a:pt x="62" y="106"/>
                  </a:lnTo>
                  <a:lnTo>
                    <a:pt x="60" y="108"/>
                  </a:lnTo>
                  <a:lnTo>
                    <a:pt x="60" y="112"/>
                  </a:lnTo>
                  <a:lnTo>
                    <a:pt x="58" y="116"/>
                  </a:lnTo>
                  <a:lnTo>
                    <a:pt x="60" y="122"/>
                  </a:lnTo>
                  <a:lnTo>
                    <a:pt x="62" y="128"/>
                  </a:lnTo>
                  <a:lnTo>
                    <a:pt x="68" y="132"/>
                  </a:lnTo>
                  <a:lnTo>
                    <a:pt x="60" y="140"/>
                  </a:lnTo>
                  <a:lnTo>
                    <a:pt x="62" y="140"/>
                  </a:lnTo>
                  <a:lnTo>
                    <a:pt x="62" y="144"/>
                  </a:lnTo>
                  <a:lnTo>
                    <a:pt x="64" y="148"/>
                  </a:lnTo>
                  <a:lnTo>
                    <a:pt x="66" y="154"/>
                  </a:lnTo>
                  <a:lnTo>
                    <a:pt x="68" y="160"/>
                  </a:lnTo>
                  <a:lnTo>
                    <a:pt x="68" y="164"/>
                  </a:lnTo>
                  <a:lnTo>
                    <a:pt x="80" y="166"/>
                  </a:lnTo>
                  <a:lnTo>
                    <a:pt x="98" y="172"/>
                  </a:lnTo>
                  <a:lnTo>
                    <a:pt x="116" y="152"/>
                  </a:lnTo>
                  <a:lnTo>
                    <a:pt x="124" y="148"/>
                  </a:lnTo>
                  <a:lnTo>
                    <a:pt x="124" y="140"/>
                  </a:lnTo>
                  <a:lnTo>
                    <a:pt x="122" y="140"/>
                  </a:lnTo>
                  <a:lnTo>
                    <a:pt x="122" y="140"/>
                  </a:lnTo>
                  <a:lnTo>
                    <a:pt x="118" y="140"/>
                  </a:lnTo>
                  <a:lnTo>
                    <a:pt x="116" y="140"/>
                  </a:lnTo>
                  <a:lnTo>
                    <a:pt x="114" y="140"/>
                  </a:lnTo>
                  <a:lnTo>
                    <a:pt x="112" y="138"/>
                  </a:lnTo>
                  <a:lnTo>
                    <a:pt x="112" y="136"/>
                  </a:lnTo>
                  <a:lnTo>
                    <a:pt x="112" y="130"/>
                  </a:lnTo>
                  <a:lnTo>
                    <a:pt x="110" y="128"/>
                  </a:lnTo>
                  <a:lnTo>
                    <a:pt x="108" y="126"/>
                  </a:lnTo>
                  <a:lnTo>
                    <a:pt x="106" y="124"/>
                  </a:lnTo>
                  <a:lnTo>
                    <a:pt x="104" y="124"/>
                  </a:lnTo>
                  <a:lnTo>
                    <a:pt x="104" y="124"/>
                  </a:lnTo>
                  <a:lnTo>
                    <a:pt x="104" y="122"/>
                  </a:lnTo>
                  <a:lnTo>
                    <a:pt x="104" y="118"/>
                  </a:lnTo>
                  <a:lnTo>
                    <a:pt x="106" y="118"/>
                  </a:lnTo>
                  <a:lnTo>
                    <a:pt x="108" y="120"/>
                  </a:lnTo>
                  <a:lnTo>
                    <a:pt x="114" y="122"/>
                  </a:lnTo>
                  <a:lnTo>
                    <a:pt x="126" y="124"/>
                  </a:lnTo>
                  <a:lnTo>
                    <a:pt x="128" y="130"/>
                  </a:lnTo>
                  <a:lnTo>
                    <a:pt x="144" y="128"/>
                  </a:lnTo>
                  <a:lnTo>
                    <a:pt x="144" y="124"/>
                  </a:lnTo>
                  <a:lnTo>
                    <a:pt x="152" y="120"/>
                  </a:lnTo>
                  <a:lnTo>
                    <a:pt x="154" y="120"/>
                  </a:lnTo>
                  <a:lnTo>
                    <a:pt x="156" y="122"/>
                  </a:lnTo>
                  <a:lnTo>
                    <a:pt x="158" y="122"/>
                  </a:lnTo>
                  <a:lnTo>
                    <a:pt x="160" y="120"/>
                  </a:lnTo>
                  <a:lnTo>
                    <a:pt x="162" y="120"/>
                  </a:lnTo>
                  <a:lnTo>
                    <a:pt x="164" y="118"/>
                  </a:lnTo>
                  <a:lnTo>
                    <a:pt x="164" y="116"/>
                  </a:lnTo>
                  <a:lnTo>
                    <a:pt x="156" y="100"/>
                  </a:lnTo>
                  <a:lnTo>
                    <a:pt x="156" y="98"/>
                  </a:lnTo>
                  <a:lnTo>
                    <a:pt x="154" y="96"/>
                  </a:lnTo>
                  <a:lnTo>
                    <a:pt x="154" y="90"/>
                  </a:lnTo>
                  <a:lnTo>
                    <a:pt x="154" y="84"/>
                  </a:lnTo>
                  <a:lnTo>
                    <a:pt x="156" y="78"/>
                  </a:lnTo>
                  <a:lnTo>
                    <a:pt x="166" y="76"/>
                  </a:lnTo>
                  <a:lnTo>
                    <a:pt x="164" y="64"/>
                  </a:lnTo>
                  <a:lnTo>
                    <a:pt x="164" y="64"/>
                  </a:lnTo>
                  <a:lnTo>
                    <a:pt x="168" y="62"/>
                  </a:lnTo>
                  <a:lnTo>
                    <a:pt x="170" y="62"/>
                  </a:lnTo>
                  <a:lnTo>
                    <a:pt x="174" y="60"/>
                  </a:lnTo>
                  <a:lnTo>
                    <a:pt x="176" y="58"/>
                  </a:lnTo>
                  <a:lnTo>
                    <a:pt x="176" y="5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66" name="Freeform 326">
              <a:extLst>
                <a:ext uri="{FF2B5EF4-FFF2-40B4-BE49-F238E27FC236}">
                  <a16:creationId xmlns:a16="http://schemas.microsoft.com/office/drawing/2014/main" id="{B505B65B-29BB-4FE5-B0A7-262113790F6B}"/>
                </a:ext>
              </a:extLst>
            </p:cNvPr>
            <p:cNvSpPr>
              <a:spLocks noChangeArrowheads="1"/>
            </p:cNvSpPr>
            <p:nvPr/>
          </p:nvSpPr>
          <p:spPr bwMode="auto">
            <a:xfrm>
              <a:off x="4062" y="1626"/>
              <a:ext cx="52" cy="86"/>
            </a:xfrm>
            <a:custGeom>
              <a:avLst/>
              <a:gdLst>
                <a:gd name="T0" fmla="*/ 52 w 52"/>
                <a:gd name="T1" fmla="*/ 28 h 86"/>
                <a:gd name="T2" fmla="*/ 52 w 52"/>
                <a:gd name="T3" fmla="*/ 28 h 86"/>
                <a:gd name="T4" fmla="*/ 48 w 52"/>
                <a:gd name="T5" fmla="*/ 26 h 86"/>
                <a:gd name="T6" fmla="*/ 46 w 52"/>
                <a:gd name="T7" fmla="*/ 22 h 86"/>
                <a:gd name="T8" fmla="*/ 40 w 52"/>
                <a:gd name="T9" fmla="*/ 16 h 86"/>
                <a:gd name="T10" fmla="*/ 34 w 52"/>
                <a:gd name="T11" fmla="*/ 12 h 86"/>
                <a:gd name="T12" fmla="*/ 28 w 52"/>
                <a:gd name="T13" fmla="*/ 6 h 86"/>
                <a:gd name="T14" fmla="*/ 22 w 52"/>
                <a:gd name="T15" fmla="*/ 0 h 86"/>
                <a:gd name="T16" fmla="*/ 22 w 52"/>
                <a:gd name="T17" fmla="*/ 0 h 86"/>
                <a:gd name="T18" fmla="*/ 20 w 52"/>
                <a:gd name="T19" fmla="*/ 2 h 86"/>
                <a:gd name="T20" fmla="*/ 16 w 52"/>
                <a:gd name="T21" fmla="*/ 4 h 86"/>
                <a:gd name="T22" fmla="*/ 14 w 52"/>
                <a:gd name="T23" fmla="*/ 4 h 86"/>
                <a:gd name="T24" fmla="*/ 10 w 52"/>
                <a:gd name="T25" fmla="*/ 6 h 86"/>
                <a:gd name="T26" fmla="*/ 10 w 52"/>
                <a:gd name="T27" fmla="*/ 6 h 86"/>
                <a:gd name="T28" fmla="*/ 12 w 52"/>
                <a:gd name="T29" fmla="*/ 18 h 86"/>
                <a:gd name="T30" fmla="*/ 2 w 52"/>
                <a:gd name="T31" fmla="*/ 20 h 86"/>
                <a:gd name="T32" fmla="*/ 0 w 52"/>
                <a:gd name="T33" fmla="*/ 26 h 86"/>
                <a:gd name="T34" fmla="*/ 0 w 52"/>
                <a:gd name="T35" fmla="*/ 32 h 86"/>
                <a:gd name="T36" fmla="*/ 0 w 52"/>
                <a:gd name="T37" fmla="*/ 38 h 86"/>
                <a:gd name="T38" fmla="*/ 2 w 52"/>
                <a:gd name="T39" fmla="*/ 40 h 86"/>
                <a:gd name="T40" fmla="*/ 2 w 52"/>
                <a:gd name="T41" fmla="*/ 42 h 86"/>
                <a:gd name="T42" fmla="*/ 10 w 52"/>
                <a:gd name="T43" fmla="*/ 58 h 86"/>
                <a:gd name="T44" fmla="*/ 14 w 52"/>
                <a:gd name="T45" fmla="*/ 58 h 86"/>
                <a:gd name="T46" fmla="*/ 16 w 52"/>
                <a:gd name="T47" fmla="*/ 60 h 86"/>
                <a:gd name="T48" fmla="*/ 16 w 52"/>
                <a:gd name="T49" fmla="*/ 62 h 86"/>
                <a:gd name="T50" fmla="*/ 18 w 52"/>
                <a:gd name="T51" fmla="*/ 66 h 86"/>
                <a:gd name="T52" fmla="*/ 18 w 52"/>
                <a:gd name="T53" fmla="*/ 70 h 86"/>
                <a:gd name="T54" fmla="*/ 18 w 52"/>
                <a:gd name="T55" fmla="*/ 72 h 86"/>
                <a:gd name="T56" fmla="*/ 16 w 52"/>
                <a:gd name="T57" fmla="*/ 74 h 86"/>
                <a:gd name="T58" fmla="*/ 16 w 52"/>
                <a:gd name="T59" fmla="*/ 78 h 86"/>
                <a:gd name="T60" fmla="*/ 16 w 52"/>
                <a:gd name="T61" fmla="*/ 80 h 86"/>
                <a:gd name="T62" fmla="*/ 16 w 52"/>
                <a:gd name="T63" fmla="*/ 84 h 86"/>
                <a:gd name="T64" fmla="*/ 18 w 52"/>
                <a:gd name="T65" fmla="*/ 86 h 86"/>
                <a:gd name="T66" fmla="*/ 24 w 52"/>
                <a:gd name="T67" fmla="*/ 84 h 86"/>
                <a:gd name="T68" fmla="*/ 26 w 52"/>
                <a:gd name="T69" fmla="*/ 84 h 86"/>
                <a:gd name="T70" fmla="*/ 36 w 52"/>
                <a:gd name="T71" fmla="*/ 82 h 86"/>
                <a:gd name="T72" fmla="*/ 40 w 52"/>
                <a:gd name="T73" fmla="*/ 82 h 86"/>
                <a:gd name="T74" fmla="*/ 46 w 52"/>
                <a:gd name="T75" fmla="*/ 82 h 86"/>
                <a:gd name="T76" fmla="*/ 46 w 52"/>
                <a:gd name="T77" fmla="*/ 82 h 86"/>
                <a:gd name="T78" fmla="*/ 44 w 52"/>
                <a:gd name="T79" fmla="*/ 80 h 86"/>
                <a:gd name="T80" fmla="*/ 42 w 52"/>
                <a:gd name="T81" fmla="*/ 78 h 86"/>
                <a:gd name="T82" fmla="*/ 42 w 52"/>
                <a:gd name="T83" fmla="*/ 74 h 86"/>
                <a:gd name="T84" fmla="*/ 40 w 52"/>
                <a:gd name="T85" fmla="*/ 64 h 86"/>
                <a:gd name="T86" fmla="*/ 36 w 52"/>
                <a:gd name="T87" fmla="*/ 62 h 86"/>
                <a:gd name="T88" fmla="*/ 36 w 52"/>
                <a:gd name="T89" fmla="*/ 62 h 86"/>
                <a:gd name="T90" fmla="*/ 34 w 52"/>
                <a:gd name="T91" fmla="*/ 58 h 86"/>
                <a:gd name="T92" fmla="*/ 32 w 52"/>
                <a:gd name="T93" fmla="*/ 54 h 86"/>
                <a:gd name="T94" fmla="*/ 32 w 52"/>
                <a:gd name="T95" fmla="*/ 50 h 86"/>
                <a:gd name="T96" fmla="*/ 32 w 52"/>
                <a:gd name="T97" fmla="*/ 44 h 86"/>
                <a:gd name="T98" fmla="*/ 34 w 52"/>
                <a:gd name="T99" fmla="*/ 40 h 86"/>
                <a:gd name="T100" fmla="*/ 38 w 52"/>
                <a:gd name="T101" fmla="*/ 40 h 86"/>
                <a:gd name="T102" fmla="*/ 40 w 52"/>
                <a:gd name="T103" fmla="*/ 40 h 86"/>
                <a:gd name="T104" fmla="*/ 42 w 52"/>
                <a:gd name="T105" fmla="*/ 42 h 86"/>
                <a:gd name="T106" fmla="*/ 44 w 52"/>
                <a:gd name="T107" fmla="*/ 42 h 86"/>
                <a:gd name="T108" fmla="*/ 44 w 52"/>
                <a:gd name="T109" fmla="*/ 40 h 86"/>
                <a:gd name="T110" fmla="*/ 46 w 52"/>
                <a:gd name="T111" fmla="*/ 38 h 86"/>
                <a:gd name="T112" fmla="*/ 46 w 52"/>
                <a:gd name="T113" fmla="*/ 38 h 86"/>
                <a:gd name="T114" fmla="*/ 46 w 52"/>
                <a:gd name="T115" fmla="*/ 36 h 86"/>
                <a:gd name="T116" fmla="*/ 48 w 52"/>
                <a:gd name="T117" fmla="*/ 34 h 86"/>
                <a:gd name="T118" fmla="*/ 48 w 52"/>
                <a:gd name="T119" fmla="*/ 32 h 86"/>
                <a:gd name="T120" fmla="*/ 52 w 52"/>
                <a:gd name="T121" fmla="*/ 28 h 8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2"/>
                <a:gd name="T184" fmla="*/ 0 h 86"/>
                <a:gd name="T185" fmla="*/ 52 w 52"/>
                <a:gd name="T186" fmla="*/ 86 h 8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2" h="86">
                  <a:moveTo>
                    <a:pt x="52" y="28"/>
                  </a:moveTo>
                  <a:lnTo>
                    <a:pt x="52" y="28"/>
                  </a:lnTo>
                  <a:lnTo>
                    <a:pt x="48" y="26"/>
                  </a:lnTo>
                  <a:lnTo>
                    <a:pt x="46" y="22"/>
                  </a:lnTo>
                  <a:lnTo>
                    <a:pt x="40" y="16"/>
                  </a:lnTo>
                  <a:lnTo>
                    <a:pt x="34" y="12"/>
                  </a:lnTo>
                  <a:lnTo>
                    <a:pt x="28" y="6"/>
                  </a:lnTo>
                  <a:lnTo>
                    <a:pt x="22" y="0"/>
                  </a:lnTo>
                  <a:lnTo>
                    <a:pt x="22" y="0"/>
                  </a:lnTo>
                  <a:lnTo>
                    <a:pt x="20" y="2"/>
                  </a:lnTo>
                  <a:lnTo>
                    <a:pt x="16" y="4"/>
                  </a:lnTo>
                  <a:lnTo>
                    <a:pt x="14" y="4"/>
                  </a:lnTo>
                  <a:lnTo>
                    <a:pt x="10" y="6"/>
                  </a:lnTo>
                  <a:lnTo>
                    <a:pt x="10" y="6"/>
                  </a:lnTo>
                  <a:lnTo>
                    <a:pt x="12" y="18"/>
                  </a:lnTo>
                  <a:lnTo>
                    <a:pt x="2" y="20"/>
                  </a:lnTo>
                  <a:lnTo>
                    <a:pt x="0" y="26"/>
                  </a:lnTo>
                  <a:lnTo>
                    <a:pt x="0" y="32"/>
                  </a:lnTo>
                  <a:lnTo>
                    <a:pt x="0" y="38"/>
                  </a:lnTo>
                  <a:lnTo>
                    <a:pt x="2" y="40"/>
                  </a:lnTo>
                  <a:lnTo>
                    <a:pt x="2" y="42"/>
                  </a:lnTo>
                  <a:lnTo>
                    <a:pt x="10" y="58"/>
                  </a:lnTo>
                  <a:lnTo>
                    <a:pt x="14" y="58"/>
                  </a:lnTo>
                  <a:lnTo>
                    <a:pt x="16" y="60"/>
                  </a:lnTo>
                  <a:lnTo>
                    <a:pt x="16" y="62"/>
                  </a:lnTo>
                  <a:lnTo>
                    <a:pt x="18" y="66"/>
                  </a:lnTo>
                  <a:lnTo>
                    <a:pt x="18" y="70"/>
                  </a:lnTo>
                  <a:lnTo>
                    <a:pt x="18" y="72"/>
                  </a:lnTo>
                  <a:lnTo>
                    <a:pt x="16" y="74"/>
                  </a:lnTo>
                  <a:lnTo>
                    <a:pt x="16" y="78"/>
                  </a:lnTo>
                  <a:lnTo>
                    <a:pt x="16" y="80"/>
                  </a:lnTo>
                  <a:lnTo>
                    <a:pt x="16" y="84"/>
                  </a:lnTo>
                  <a:lnTo>
                    <a:pt x="18" y="86"/>
                  </a:lnTo>
                  <a:lnTo>
                    <a:pt x="24" y="84"/>
                  </a:lnTo>
                  <a:lnTo>
                    <a:pt x="26" y="84"/>
                  </a:lnTo>
                  <a:lnTo>
                    <a:pt x="36" y="82"/>
                  </a:lnTo>
                  <a:lnTo>
                    <a:pt x="40" y="82"/>
                  </a:lnTo>
                  <a:lnTo>
                    <a:pt x="46" y="82"/>
                  </a:lnTo>
                  <a:lnTo>
                    <a:pt x="46" y="82"/>
                  </a:lnTo>
                  <a:lnTo>
                    <a:pt x="44" y="80"/>
                  </a:lnTo>
                  <a:lnTo>
                    <a:pt x="42" y="78"/>
                  </a:lnTo>
                  <a:lnTo>
                    <a:pt x="42" y="74"/>
                  </a:lnTo>
                  <a:lnTo>
                    <a:pt x="40" y="64"/>
                  </a:lnTo>
                  <a:lnTo>
                    <a:pt x="36" y="62"/>
                  </a:lnTo>
                  <a:lnTo>
                    <a:pt x="36" y="62"/>
                  </a:lnTo>
                  <a:lnTo>
                    <a:pt x="34" y="58"/>
                  </a:lnTo>
                  <a:lnTo>
                    <a:pt x="32" y="54"/>
                  </a:lnTo>
                  <a:lnTo>
                    <a:pt x="32" y="50"/>
                  </a:lnTo>
                  <a:lnTo>
                    <a:pt x="32" y="44"/>
                  </a:lnTo>
                  <a:lnTo>
                    <a:pt x="34" y="40"/>
                  </a:lnTo>
                  <a:lnTo>
                    <a:pt x="38" y="40"/>
                  </a:lnTo>
                  <a:lnTo>
                    <a:pt x="40" y="40"/>
                  </a:lnTo>
                  <a:lnTo>
                    <a:pt x="42" y="42"/>
                  </a:lnTo>
                  <a:lnTo>
                    <a:pt x="44" y="42"/>
                  </a:lnTo>
                  <a:lnTo>
                    <a:pt x="44" y="40"/>
                  </a:lnTo>
                  <a:lnTo>
                    <a:pt x="46" y="38"/>
                  </a:lnTo>
                  <a:lnTo>
                    <a:pt x="46" y="38"/>
                  </a:lnTo>
                  <a:lnTo>
                    <a:pt x="46" y="36"/>
                  </a:lnTo>
                  <a:lnTo>
                    <a:pt x="48" y="34"/>
                  </a:lnTo>
                  <a:lnTo>
                    <a:pt x="48" y="32"/>
                  </a:lnTo>
                  <a:lnTo>
                    <a:pt x="52" y="2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67" name="Freeform 327">
              <a:extLst>
                <a:ext uri="{FF2B5EF4-FFF2-40B4-BE49-F238E27FC236}">
                  <a16:creationId xmlns:a16="http://schemas.microsoft.com/office/drawing/2014/main" id="{C6F60262-A00C-4AB0-A7BD-A97A46FDF4C9}"/>
                </a:ext>
              </a:extLst>
            </p:cNvPr>
            <p:cNvSpPr>
              <a:spLocks noChangeArrowheads="1"/>
            </p:cNvSpPr>
            <p:nvPr/>
          </p:nvSpPr>
          <p:spPr bwMode="auto">
            <a:xfrm>
              <a:off x="4094" y="1654"/>
              <a:ext cx="46" cy="56"/>
            </a:xfrm>
            <a:custGeom>
              <a:avLst/>
              <a:gdLst>
                <a:gd name="T0" fmla="*/ 20 w 46"/>
                <a:gd name="T1" fmla="*/ 0 h 56"/>
                <a:gd name="T2" fmla="*/ 28 w 46"/>
                <a:gd name="T3" fmla="*/ 4 h 56"/>
                <a:gd name="T4" fmla="*/ 36 w 46"/>
                <a:gd name="T5" fmla="*/ 8 h 56"/>
                <a:gd name="T6" fmla="*/ 46 w 46"/>
                <a:gd name="T7" fmla="*/ 10 h 56"/>
                <a:gd name="T8" fmla="*/ 44 w 46"/>
                <a:gd name="T9" fmla="*/ 16 h 56"/>
                <a:gd name="T10" fmla="*/ 44 w 46"/>
                <a:gd name="T11" fmla="*/ 16 h 56"/>
                <a:gd name="T12" fmla="*/ 42 w 46"/>
                <a:gd name="T13" fmla="*/ 18 h 56"/>
                <a:gd name="T14" fmla="*/ 40 w 46"/>
                <a:gd name="T15" fmla="*/ 20 h 56"/>
                <a:gd name="T16" fmla="*/ 38 w 46"/>
                <a:gd name="T17" fmla="*/ 22 h 56"/>
                <a:gd name="T18" fmla="*/ 38 w 46"/>
                <a:gd name="T19" fmla="*/ 24 h 56"/>
                <a:gd name="T20" fmla="*/ 36 w 46"/>
                <a:gd name="T21" fmla="*/ 26 h 56"/>
                <a:gd name="T22" fmla="*/ 36 w 46"/>
                <a:gd name="T23" fmla="*/ 28 h 56"/>
                <a:gd name="T24" fmla="*/ 38 w 46"/>
                <a:gd name="T25" fmla="*/ 30 h 56"/>
                <a:gd name="T26" fmla="*/ 38 w 46"/>
                <a:gd name="T27" fmla="*/ 30 h 56"/>
                <a:gd name="T28" fmla="*/ 40 w 46"/>
                <a:gd name="T29" fmla="*/ 32 h 56"/>
                <a:gd name="T30" fmla="*/ 42 w 46"/>
                <a:gd name="T31" fmla="*/ 36 h 56"/>
                <a:gd name="T32" fmla="*/ 42 w 46"/>
                <a:gd name="T33" fmla="*/ 38 h 56"/>
                <a:gd name="T34" fmla="*/ 42 w 46"/>
                <a:gd name="T35" fmla="*/ 38 h 56"/>
                <a:gd name="T36" fmla="*/ 40 w 46"/>
                <a:gd name="T37" fmla="*/ 42 h 56"/>
                <a:gd name="T38" fmla="*/ 40 w 46"/>
                <a:gd name="T39" fmla="*/ 44 h 56"/>
                <a:gd name="T40" fmla="*/ 40 w 46"/>
                <a:gd name="T41" fmla="*/ 46 h 56"/>
                <a:gd name="T42" fmla="*/ 40 w 46"/>
                <a:gd name="T43" fmla="*/ 48 h 56"/>
                <a:gd name="T44" fmla="*/ 40 w 46"/>
                <a:gd name="T45" fmla="*/ 50 h 56"/>
                <a:gd name="T46" fmla="*/ 38 w 46"/>
                <a:gd name="T47" fmla="*/ 52 h 56"/>
                <a:gd name="T48" fmla="*/ 36 w 46"/>
                <a:gd name="T49" fmla="*/ 52 h 56"/>
                <a:gd name="T50" fmla="*/ 34 w 46"/>
                <a:gd name="T51" fmla="*/ 52 h 56"/>
                <a:gd name="T52" fmla="*/ 34 w 46"/>
                <a:gd name="T53" fmla="*/ 52 h 56"/>
                <a:gd name="T54" fmla="*/ 32 w 46"/>
                <a:gd name="T55" fmla="*/ 50 h 56"/>
                <a:gd name="T56" fmla="*/ 28 w 46"/>
                <a:gd name="T57" fmla="*/ 50 h 56"/>
                <a:gd name="T58" fmla="*/ 26 w 46"/>
                <a:gd name="T59" fmla="*/ 52 h 56"/>
                <a:gd name="T60" fmla="*/ 24 w 46"/>
                <a:gd name="T61" fmla="*/ 52 h 56"/>
                <a:gd name="T62" fmla="*/ 20 w 46"/>
                <a:gd name="T63" fmla="*/ 50 h 56"/>
                <a:gd name="T64" fmla="*/ 20 w 46"/>
                <a:gd name="T65" fmla="*/ 50 h 56"/>
                <a:gd name="T66" fmla="*/ 18 w 46"/>
                <a:gd name="T67" fmla="*/ 54 h 56"/>
                <a:gd name="T68" fmla="*/ 20 w 46"/>
                <a:gd name="T69" fmla="*/ 56 h 56"/>
                <a:gd name="T70" fmla="*/ 14 w 46"/>
                <a:gd name="T71" fmla="*/ 54 h 56"/>
                <a:gd name="T72" fmla="*/ 14 w 46"/>
                <a:gd name="T73" fmla="*/ 54 h 56"/>
                <a:gd name="T74" fmla="*/ 12 w 46"/>
                <a:gd name="T75" fmla="*/ 52 h 56"/>
                <a:gd name="T76" fmla="*/ 10 w 46"/>
                <a:gd name="T77" fmla="*/ 50 h 56"/>
                <a:gd name="T78" fmla="*/ 10 w 46"/>
                <a:gd name="T79" fmla="*/ 46 h 56"/>
                <a:gd name="T80" fmla="*/ 8 w 46"/>
                <a:gd name="T81" fmla="*/ 36 h 56"/>
                <a:gd name="T82" fmla="*/ 4 w 46"/>
                <a:gd name="T83" fmla="*/ 34 h 56"/>
                <a:gd name="T84" fmla="*/ 4 w 46"/>
                <a:gd name="T85" fmla="*/ 34 h 56"/>
                <a:gd name="T86" fmla="*/ 2 w 46"/>
                <a:gd name="T87" fmla="*/ 30 h 56"/>
                <a:gd name="T88" fmla="*/ 0 w 46"/>
                <a:gd name="T89" fmla="*/ 26 h 56"/>
                <a:gd name="T90" fmla="*/ 0 w 46"/>
                <a:gd name="T91" fmla="*/ 22 h 56"/>
                <a:gd name="T92" fmla="*/ 0 w 46"/>
                <a:gd name="T93" fmla="*/ 16 h 56"/>
                <a:gd name="T94" fmla="*/ 2 w 46"/>
                <a:gd name="T95" fmla="*/ 12 h 56"/>
                <a:gd name="T96" fmla="*/ 6 w 46"/>
                <a:gd name="T97" fmla="*/ 12 h 56"/>
                <a:gd name="T98" fmla="*/ 8 w 46"/>
                <a:gd name="T99" fmla="*/ 12 h 56"/>
                <a:gd name="T100" fmla="*/ 10 w 46"/>
                <a:gd name="T101" fmla="*/ 14 h 56"/>
                <a:gd name="T102" fmla="*/ 12 w 46"/>
                <a:gd name="T103" fmla="*/ 14 h 56"/>
                <a:gd name="T104" fmla="*/ 12 w 46"/>
                <a:gd name="T105" fmla="*/ 12 h 56"/>
                <a:gd name="T106" fmla="*/ 14 w 46"/>
                <a:gd name="T107" fmla="*/ 10 h 56"/>
                <a:gd name="T108" fmla="*/ 14 w 46"/>
                <a:gd name="T109" fmla="*/ 10 h 56"/>
                <a:gd name="T110" fmla="*/ 14 w 46"/>
                <a:gd name="T111" fmla="*/ 8 h 56"/>
                <a:gd name="T112" fmla="*/ 16 w 46"/>
                <a:gd name="T113" fmla="*/ 6 h 56"/>
                <a:gd name="T114" fmla="*/ 16 w 46"/>
                <a:gd name="T115" fmla="*/ 4 h 56"/>
                <a:gd name="T116" fmla="*/ 20 w 46"/>
                <a:gd name="T117" fmla="*/ 0 h 5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6"/>
                <a:gd name="T178" fmla="*/ 0 h 56"/>
                <a:gd name="T179" fmla="*/ 46 w 46"/>
                <a:gd name="T180" fmla="*/ 56 h 5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6" h="56">
                  <a:moveTo>
                    <a:pt x="20" y="0"/>
                  </a:moveTo>
                  <a:lnTo>
                    <a:pt x="28" y="4"/>
                  </a:lnTo>
                  <a:lnTo>
                    <a:pt x="36" y="8"/>
                  </a:lnTo>
                  <a:lnTo>
                    <a:pt x="46" y="10"/>
                  </a:lnTo>
                  <a:lnTo>
                    <a:pt x="44" y="16"/>
                  </a:lnTo>
                  <a:lnTo>
                    <a:pt x="44" y="16"/>
                  </a:lnTo>
                  <a:lnTo>
                    <a:pt x="42" y="18"/>
                  </a:lnTo>
                  <a:lnTo>
                    <a:pt x="40" y="20"/>
                  </a:lnTo>
                  <a:lnTo>
                    <a:pt x="38" y="22"/>
                  </a:lnTo>
                  <a:lnTo>
                    <a:pt x="38" y="24"/>
                  </a:lnTo>
                  <a:lnTo>
                    <a:pt x="36" y="26"/>
                  </a:lnTo>
                  <a:lnTo>
                    <a:pt x="36" y="28"/>
                  </a:lnTo>
                  <a:lnTo>
                    <a:pt x="38" y="30"/>
                  </a:lnTo>
                  <a:lnTo>
                    <a:pt x="38" y="30"/>
                  </a:lnTo>
                  <a:lnTo>
                    <a:pt x="40" y="32"/>
                  </a:lnTo>
                  <a:lnTo>
                    <a:pt x="42" y="36"/>
                  </a:lnTo>
                  <a:lnTo>
                    <a:pt x="42" y="38"/>
                  </a:lnTo>
                  <a:lnTo>
                    <a:pt x="42" y="38"/>
                  </a:lnTo>
                  <a:lnTo>
                    <a:pt x="40" y="42"/>
                  </a:lnTo>
                  <a:lnTo>
                    <a:pt x="40" y="44"/>
                  </a:lnTo>
                  <a:lnTo>
                    <a:pt x="40" y="46"/>
                  </a:lnTo>
                  <a:lnTo>
                    <a:pt x="40" y="48"/>
                  </a:lnTo>
                  <a:lnTo>
                    <a:pt x="40" y="50"/>
                  </a:lnTo>
                  <a:lnTo>
                    <a:pt x="38" y="52"/>
                  </a:lnTo>
                  <a:lnTo>
                    <a:pt x="36" y="52"/>
                  </a:lnTo>
                  <a:lnTo>
                    <a:pt x="34" y="52"/>
                  </a:lnTo>
                  <a:lnTo>
                    <a:pt x="34" y="52"/>
                  </a:lnTo>
                  <a:lnTo>
                    <a:pt x="32" y="50"/>
                  </a:lnTo>
                  <a:lnTo>
                    <a:pt x="28" y="50"/>
                  </a:lnTo>
                  <a:lnTo>
                    <a:pt x="26" y="52"/>
                  </a:lnTo>
                  <a:lnTo>
                    <a:pt x="24" y="52"/>
                  </a:lnTo>
                  <a:lnTo>
                    <a:pt x="20" y="50"/>
                  </a:lnTo>
                  <a:lnTo>
                    <a:pt x="20" y="50"/>
                  </a:lnTo>
                  <a:lnTo>
                    <a:pt x="18" y="54"/>
                  </a:lnTo>
                  <a:lnTo>
                    <a:pt x="20" y="56"/>
                  </a:lnTo>
                  <a:lnTo>
                    <a:pt x="14" y="54"/>
                  </a:lnTo>
                  <a:lnTo>
                    <a:pt x="14" y="54"/>
                  </a:lnTo>
                  <a:lnTo>
                    <a:pt x="12" y="52"/>
                  </a:lnTo>
                  <a:lnTo>
                    <a:pt x="10" y="50"/>
                  </a:lnTo>
                  <a:lnTo>
                    <a:pt x="10" y="46"/>
                  </a:lnTo>
                  <a:lnTo>
                    <a:pt x="8" y="36"/>
                  </a:lnTo>
                  <a:lnTo>
                    <a:pt x="4" y="34"/>
                  </a:lnTo>
                  <a:lnTo>
                    <a:pt x="4" y="34"/>
                  </a:lnTo>
                  <a:lnTo>
                    <a:pt x="2" y="30"/>
                  </a:lnTo>
                  <a:lnTo>
                    <a:pt x="0" y="26"/>
                  </a:lnTo>
                  <a:lnTo>
                    <a:pt x="0" y="22"/>
                  </a:lnTo>
                  <a:lnTo>
                    <a:pt x="0" y="16"/>
                  </a:lnTo>
                  <a:lnTo>
                    <a:pt x="2" y="12"/>
                  </a:lnTo>
                  <a:lnTo>
                    <a:pt x="6" y="12"/>
                  </a:lnTo>
                  <a:lnTo>
                    <a:pt x="8" y="12"/>
                  </a:lnTo>
                  <a:lnTo>
                    <a:pt x="10" y="14"/>
                  </a:lnTo>
                  <a:lnTo>
                    <a:pt x="12" y="14"/>
                  </a:lnTo>
                  <a:lnTo>
                    <a:pt x="12" y="12"/>
                  </a:lnTo>
                  <a:lnTo>
                    <a:pt x="14" y="10"/>
                  </a:lnTo>
                  <a:lnTo>
                    <a:pt x="14" y="10"/>
                  </a:lnTo>
                  <a:lnTo>
                    <a:pt x="14" y="8"/>
                  </a:lnTo>
                  <a:lnTo>
                    <a:pt x="16" y="6"/>
                  </a:lnTo>
                  <a:lnTo>
                    <a:pt x="16" y="4"/>
                  </a:lnTo>
                  <a:lnTo>
                    <a:pt x="20"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68" name="Freeform 328">
              <a:extLst>
                <a:ext uri="{FF2B5EF4-FFF2-40B4-BE49-F238E27FC236}">
                  <a16:creationId xmlns:a16="http://schemas.microsoft.com/office/drawing/2014/main" id="{210A5325-667D-4886-963D-25574AECEF21}"/>
                </a:ext>
              </a:extLst>
            </p:cNvPr>
            <p:cNvSpPr>
              <a:spLocks noChangeArrowheads="1"/>
            </p:cNvSpPr>
            <p:nvPr/>
          </p:nvSpPr>
          <p:spPr bwMode="auto">
            <a:xfrm>
              <a:off x="4130" y="1664"/>
              <a:ext cx="46" cy="42"/>
            </a:xfrm>
            <a:custGeom>
              <a:avLst/>
              <a:gdLst>
                <a:gd name="T0" fmla="*/ 46 w 46"/>
                <a:gd name="T1" fmla="*/ 18 h 42"/>
                <a:gd name="T2" fmla="*/ 38 w 46"/>
                <a:gd name="T3" fmla="*/ 12 h 42"/>
                <a:gd name="T4" fmla="*/ 32 w 46"/>
                <a:gd name="T5" fmla="*/ 8 h 42"/>
                <a:gd name="T6" fmla="*/ 20 w 46"/>
                <a:gd name="T7" fmla="*/ 4 h 42"/>
                <a:gd name="T8" fmla="*/ 10 w 46"/>
                <a:gd name="T9" fmla="*/ 0 h 42"/>
                <a:gd name="T10" fmla="*/ 8 w 46"/>
                <a:gd name="T11" fmla="*/ 2 h 42"/>
                <a:gd name="T12" fmla="*/ 8 w 46"/>
                <a:gd name="T13" fmla="*/ 6 h 42"/>
                <a:gd name="T14" fmla="*/ 8 w 46"/>
                <a:gd name="T15" fmla="*/ 6 h 42"/>
                <a:gd name="T16" fmla="*/ 6 w 46"/>
                <a:gd name="T17" fmla="*/ 8 h 42"/>
                <a:gd name="T18" fmla="*/ 4 w 46"/>
                <a:gd name="T19" fmla="*/ 10 h 42"/>
                <a:gd name="T20" fmla="*/ 2 w 46"/>
                <a:gd name="T21" fmla="*/ 12 h 42"/>
                <a:gd name="T22" fmla="*/ 2 w 46"/>
                <a:gd name="T23" fmla="*/ 14 h 42"/>
                <a:gd name="T24" fmla="*/ 0 w 46"/>
                <a:gd name="T25" fmla="*/ 16 h 42"/>
                <a:gd name="T26" fmla="*/ 0 w 46"/>
                <a:gd name="T27" fmla="*/ 18 h 42"/>
                <a:gd name="T28" fmla="*/ 2 w 46"/>
                <a:gd name="T29" fmla="*/ 20 h 42"/>
                <a:gd name="T30" fmla="*/ 2 w 46"/>
                <a:gd name="T31" fmla="*/ 20 h 42"/>
                <a:gd name="T32" fmla="*/ 4 w 46"/>
                <a:gd name="T33" fmla="*/ 22 h 42"/>
                <a:gd name="T34" fmla="*/ 6 w 46"/>
                <a:gd name="T35" fmla="*/ 26 h 42"/>
                <a:gd name="T36" fmla="*/ 6 w 46"/>
                <a:gd name="T37" fmla="*/ 28 h 42"/>
                <a:gd name="T38" fmla="*/ 6 w 46"/>
                <a:gd name="T39" fmla="*/ 28 h 42"/>
                <a:gd name="T40" fmla="*/ 4 w 46"/>
                <a:gd name="T41" fmla="*/ 32 h 42"/>
                <a:gd name="T42" fmla="*/ 4 w 46"/>
                <a:gd name="T43" fmla="*/ 34 h 42"/>
                <a:gd name="T44" fmla="*/ 4 w 46"/>
                <a:gd name="T45" fmla="*/ 36 h 42"/>
                <a:gd name="T46" fmla="*/ 4 w 46"/>
                <a:gd name="T47" fmla="*/ 38 h 42"/>
                <a:gd name="T48" fmla="*/ 4 w 46"/>
                <a:gd name="T49" fmla="*/ 40 h 42"/>
                <a:gd name="T50" fmla="*/ 2 w 46"/>
                <a:gd name="T51" fmla="*/ 40 h 42"/>
                <a:gd name="T52" fmla="*/ 2 w 46"/>
                <a:gd name="T53" fmla="*/ 42 h 42"/>
                <a:gd name="T54" fmla="*/ 4 w 46"/>
                <a:gd name="T55" fmla="*/ 42 h 42"/>
                <a:gd name="T56" fmla="*/ 8 w 46"/>
                <a:gd name="T57" fmla="*/ 42 h 42"/>
                <a:gd name="T58" fmla="*/ 8 w 46"/>
                <a:gd name="T59" fmla="*/ 42 h 42"/>
                <a:gd name="T60" fmla="*/ 10 w 46"/>
                <a:gd name="T61" fmla="*/ 40 h 42"/>
                <a:gd name="T62" fmla="*/ 10 w 46"/>
                <a:gd name="T63" fmla="*/ 40 h 42"/>
                <a:gd name="T64" fmla="*/ 12 w 46"/>
                <a:gd name="T65" fmla="*/ 40 h 42"/>
                <a:gd name="T66" fmla="*/ 14 w 46"/>
                <a:gd name="T67" fmla="*/ 40 h 42"/>
                <a:gd name="T68" fmla="*/ 16 w 46"/>
                <a:gd name="T69" fmla="*/ 40 h 42"/>
                <a:gd name="T70" fmla="*/ 16 w 46"/>
                <a:gd name="T71" fmla="*/ 40 h 42"/>
                <a:gd name="T72" fmla="*/ 18 w 46"/>
                <a:gd name="T73" fmla="*/ 40 h 42"/>
                <a:gd name="T74" fmla="*/ 20 w 46"/>
                <a:gd name="T75" fmla="*/ 40 h 42"/>
                <a:gd name="T76" fmla="*/ 22 w 46"/>
                <a:gd name="T77" fmla="*/ 42 h 42"/>
                <a:gd name="T78" fmla="*/ 24 w 46"/>
                <a:gd name="T79" fmla="*/ 42 h 42"/>
                <a:gd name="T80" fmla="*/ 26 w 46"/>
                <a:gd name="T81" fmla="*/ 42 h 42"/>
                <a:gd name="T82" fmla="*/ 26 w 46"/>
                <a:gd name="T83" fmla="*/ 42 h 42"/>
                <a:gd name="T84" fmla="*/ 28 w 46"/>
                <a:gd name="T85" fmla="*/ 42 h 42"/>
                <a:gd name="T86" fmla="*/ 28 w 46"/>
                <a:gd name="T87" fmla="*/ 40 h 42"/>
                <a:gd name="T88" fmla="*/ 30 w 46"/>
                <a:gd name="T89" fmla="*/ 38 h 42"/>
                <a:gd name="T90" fmla="*/ 30 w 46"/>
                <a:gd name="T91" fmla="*/ 36 h 42"/>
                <a:gd name="T92" fmla="*/ 32 w 46"/>
                <a:gd name="T93" fmla="*/ 32 h 42"/>
                <a:gd name="T94" fmla="*/ 34 w 46"/>
                <a:gd name="T95" fmla="*/ 28 h 42"/>
                <a:gd name="T96" fmla="*/ 36 w 46"/>
                <a:gd name="T97" fmla="*/ 26 h 42"/>
                <a:gd name="T98" fmla="*/ 40 w 46"/>
                <a:gd name="T99" fmla="*/ 26 h 42"/>
                <a:gd name="T100" fmla="*/ 42 w 46"/>
                <a:gd name="T101" fmla="*/ 22 h 42"/>
                <a:gd name="T102" fmla="*/ 46 w 46"/>
                <a:gd name="T103" fmla="*/ 18 h 4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6"/>
                <a:gd name="T157" fmla="*/ 0 h 42"/>
                <a:gd name="T158" fmla="*/ 46 w 46"/>
                <a:gd name="T159" fmla="*/ 42 h 4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6" h="42">
                  <a:moveTo>
                    <a:pt x="46" y="18"/>
                  </a:moveTo>
                  <a:lnTo>
                    <a:pt x="38" y="12"/>
                  </a:lnTo>
                  <a:lnTo>
                    <a:pt x="32" y="8"/>
                  </a:lnTo>
                  <a:lnTo>
                    <a:pt x="20" y="4"/>
                  </a:lnTo>
                  <a:lnTo>
                    <a:pt x="10" y="0"/>
                  </a:lnTo>
                  <a:lnTo>
                    <a:pt x="8" y="2"/>
                  </a:lnTo>
                  <a:lnTo>
                    <a:pt x="8" y="6"/>
                  </a:lnTo>
                  <a:lnTo>
                    <a:pt x="8" y="6"/>
                  </a:lnTo>
                  <a:lnTo>
                    <a:pt x="6" y="8"/>
                  </a:lnTo>
                  <a:lnTo>
                    <a:pt x="4" y="10"/>
                  </a:lnTo>
                  <a:lnTo>
                    <a:pt x="2" y="12"/>
                  </a:lnTo>
                  <a:lnTo>
                    <a:pt x="2" y="14"/>
                  </a:lnTo>
                  <a:lnTo>
                    <a:pt x="0" y="16"/>
                  </a:lnTo>
                  <a:lnTo>
                    <a:pt x="0" y="18"/>
                  </a:lnTo>
                  <a:lnTo>
                    <a:pt x="2" y="20"/>
                  </a:lnTo>
                  <a:lnTo>
                    <a:pt x="2" y="20"/>
                  </a:lnTo>
                  <a:lnTo>
                    <a:pt x="4" y="22"/>
                  </a:lnTo>
                  <a:lnTo>
                    <a:pt x="6" y="26"/>
                  </a:lnTo>
                  <a:lnTo>
                    <a:pt x="6" y="28"/>
                  </a:lnTo>
                  <a:lnTo>
                    <a:pt x="6" y="28"/>
                  </a:lnTo>
                  <a:lnTo>
                    <a:pt x="4" y="32"/>
                  </a:lnTo>
                  <a:lnTo>
                    <a:pt x="4" y="34"/>
                  </a:lnTo>
                  <a:lnTo>
                    <a:pt x="4" y="36"/>
                  </a:lnTo>
                  <a:lnTo>
                    <a:pt x="4" y="38"/>
                  </a:lnTo>
                  <a:lnTo>
                    <a:pt x="4" y="40"/>
                  </a:lnTo>
                  <a:lnTo>
                    <a:pt x="2" y="40"/>
                  </a:lnTo>
                  <a:lnTo>
                    <a:pt x="2" y="42"/>
                  </a:lnTo>
                  <a:lnTo>
                    <a:pt x="4" y="42"/>
                  </a:lnTo>
                  <a:lnTo>
                    <a:pt x="8" y="42"/>
                  </a:lnTo>
                  <a:lnTo>
                    <a:pt x="8" y="42"/>
                  </a:lnTo>
                  <a:lnTo>
                    <a:pt x="10" y="40"/>
                  </a:lnTo>
                  <a:lnTo>
                    <a:pt x="10" y="40"/>
                  </a:lnTo>
                  <a:lnTo>
                    <a:pt x="12" y="40"/>
                  </a:lnTo>
                  <a:lnTo>
                    <a:pt x="14" y="40"/>
                  </a:lnTo>
                  <a:lnTo>
                    <a:pt x="16" y="40"/>
                  </a:lnTo>
                  <a:lnTo>
                    <a:pt x="16" y="40"/>
                  </a:lnTo>
                  <a:lnTo>
                    <a:pt x="18" y="40"/>
                  </a:lnTo>
                  <a:lnTo>
                    <a:pt x="20" y="40"/>
                  </a:lnTo>
                  <a:lnTo>
                    <a:pt x="22" y="42"/>
                  </a:lnTo>
                  <a:lnTo>
                    <a:pt x="24" y="42"/>
                  </a:lnTo>
                  <a:lnTo>
                    <a:pt x="26" y="42"/>
                  </a:lnTo>
                  <a:lnTo>
                    <a:pt x="26" y="42"/>
                  </a:lnTo>
                  <a:lnTo>
                    <a:pt x="28" y="42"/>
                  </a:lnTo>
                  <a:lnTo>
                    <a:pt x="28" y="40"/>
                  </a:lnTo>
                  <a:lnTo>
                    <a:pt x="30" y="38"/>
                  </a:lnTo>
                  <a:lnTo>
                    <a:pt x="30" y="36"/>
                  </a:lnTo>
                  <a:lnTo>
                    <a:pt x="32" y="32"/>
                  </a:lnTo>
                  <a:lnTo>
                    <a:pt x="34" y="28"/>
                  </a:lnTo>
                  <a:lnTo>
                    <a:pt x="36" y="26"/>
                  </a:lnTo>
                  <a:lnTo>
                    <a:pt x="40" y="26"/>
                  </a:lnTo>
                  <a:lnTo>
                    <a:pt x="42" y="22"/>
                  </a:lnTo>
                  <a:lnTo>
                    <a:pt x="46" y="1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69" name="Freeform 329">
              <a:extLst>
                <a:ext uri="{FF2B5EF4-FFF2-40B4-BE49-F238E27FC236}">
                  <a16:creationId xmlns:a16="http://schemas.microsoft.com/office/drawing/2014/main" id="{64269E30-3BB3-4144-AC9E-03327DA47FDB}"/>
                </a:ext>
              </a:extLst>
            </p:cNvPr>
            <p:cNvSpPr>
              <a:spLocks noChangeArrowheads="1"/>
            </p:cNvSpPr>
            <p:nvPr/>
          </p:nvSpPr>
          <p:spPr bwMode="auto">
            <a:xfrm>
              <a:off x="3828" y="1566"/>
              <a:ext cx="148" cy="242"/>
            </a:xfrm>
            <a:custGeom>
              <a:avLst/>
              <a:gdLst>
                <a:gd name="T0" fmla="*/ 128 w 148"/>
                <a:gd name="T1" fmla="*/ 204 h 242"/>
                <a:gd name="T2" fmla="*/ 126 w 148"/>
                <a:gd name="T3" fmla="*/ 212 h 242"/>
                <a:gd name="T4" fmla="*/ 114 w 148"/>
                <a:gd name="T5" fmla="*/ 240 h 242"/>
                <a:gd name="T6" fmla="*/ 118 w 148"/>
                <a:gd name="T7" fmla="*/ 226 h 242"/>
                <a:gd name="T8" fmla="*/ 114 w 148"/>
                <a:gd name="T9" fmla="*/ 220 h 242"/>
                <a:gd name="T10" fmla="*/ 106 w 148"/>
                <a:gd name="T11" fmla="*/ 218 h 242"/>
                <a:gd name="T12" fmla="*/ 96 w 148"/>
                <a:gd name="T13" fmla="*/ 218 h 242"/>
                <a:gd name="T14" fmla="*/ 82 w 148"/>
                <a:gd name="T15" fmla="*/ 214 h 242"/>
                <a:gd name="T16" fmla="*/ 80 w 148"/>
                <a:gd name="T17" fmla="*/ 206 h 242"/>
                <a:gd name="T18" fmla="*/ 78 w 148"/>
                <a:gd name="T19" fmla="*/ 200 h 242"/>
                <a:gd name="T20" fmla="*/ 60 w 148"/>
                <a:gd name="T21" fmla="*/ 192 h 242"/>
                <a:gd name="T22" fmla="*/ 50 w 148"/>
                <a:gd name="T23" fmla="*/ 188 h 242"/>
                <a:gd name="T24" fmla="*/ 36 w 148"/>
                <a:gd name="T25" fmla="*/ 180 h 242"/>
                <a:gd name="T26" fmla="*/ 26 w 148"/>
                <a:gd name="T27" fmla="*/ 172 h 242"/>
                <a:gd name="T28" fmla="*/ 26 w 148"/>
                <a:gd name="T29" fmla="*/ 172 h 242"/>
                <a:gd name="T30" fmla="*/ 14 w 148"/>
                <a:gd name="T31" fmla="*/ 168 h 242"/>
                <a:gd name="T32" fmla="*/ 2 w 148"/>
                <a:gd name="T33" fmla="*/ 166 h 242"/>
                <a:gd name="T34" fmla="*/ 4 w 148"/>
                <a:gd name="T35" fmla="*/ 160 h 242"/>
                <a:gd name="T36" fmla="*/ 14 w 148"/>
                <a:gd name="T37" fmla="*/ 142 h 242"/>
                <a:gd name="T38" fmla="*/ 18 w 148"/>
                <a:gd name="T39" fmla="*/ 122 h 242"/>
                <a:gd name="T40" fmla="*/ 18 w 148"/>
                <a:gd name="T41" fmla="*/ 92 h 242"/>
                <a:gd name="T42" fmla="*/ 20 w 148"/>
                <a:gd name="T43" fmla="*/ 72 h 242"/>
                <a:gd name="T44" fmla="*/ 18 w 148"/>
                <a:gd name="T45" fmla="*/ 66 h 242"/>
                <a:gd name="T46" fmla="*/ 18 w 148"/>
                <a:gd name="T47" fmla="*/ 56 h 242"/>
                <a:gd name="T48" fmla="*/ 34 w 148"/>
                <a:gd name="T49" fmla="*/ 50 h 242"/>
                <a:gd name="T50" fmla="*/ 68 w 148"/>
                <a:gd name="T51" fmla="*/ 22 h 242"/>
                <a:gd name="T52" fmla="*/ 78 w 148"/>
                <a:gd name="T53" fmla="*/ 12 h 242"/>
                <a:gd name="T54" fmla="*/ 86 w 148"/>
                <a:gd name="T55" fmla="*/ 8 h 242"/>
                <a:gd name="T56" fmla="*/ 94 w 148"/>
                <a:gd name="T57" fmla="*/ 6 h 242"/>
                <a:gd name="T58" fmla="*/ 102 w 148"/>
                <a:gd name="T59" fmla="*/ 2 h 242"/>
                <a:gd name="T60" fmla="*/ 112 w 148"/>
                <a:gd name="T61" fmla="*/ 0 h 242"/>
                <a:gd name="T62" fmla="*/ 116 w 148"/>
                <a:gd name="T63" fmla="*/ 2 h 242"/>
                <a:gd name="T64" fmla="*/ 114 w 148"/>
                <a:gd name="T65" fmla="*/ 6 h 242"/>
                <a:gd name="T66" fmla="*/ 106 w 148"/>
                <a:gd name="T67" fmla="*/ 10 h 242"/>
                <a:gd name="T68" fmla="*/ 98 w 148"/>
                <a:gd name="T69" fmla="*/ 20 h 242"/>
                <a:gd name="T70" fmla="*/ 86 w 148"/>
                <a:gd name="T71" fmla="*/ 26 h 242"/>
                <a:gd name="T72" fmla="*/ 80 w 148"/>
                <a:gd name="T73" fmla="*/ 32 h 242"/>
                <a:gd name="T74" fmla="*/ 80 w 148"/>
                <a:gd name="T75" fmla="*/ 44 h 242"/>
                <a:gd name="T76" fmla="*/ 82 w 148"/>
                <a:gd name="T77" fmla="*/ 50 h 242"/>
                <a:gd name="T78" fmla="*/ 84 w 148"/>
                <a:gd name="T79" fmla="*/ 60 h 242"/>
                <a:gd name="T80" fmla="*/ 82 w 148"/>
                <a:gd name="T81" fmla="*/ 66 h 242"/>
                <a:gd name="T82" fmla="*/ 82 w 148"/>
                <a:gd name="T83" fmla="*/ 78 h 242"/>
                <a:gd name="T84" fmla="*/ 92 w 148"/>
                <a:gd name="T85" fmla="*/ 88 h 242"/>
                <a:gd name="T86" fmla="*/ 128 w 148"/>
                <a:gd name="T87" fmla="*/ 100 h 242"/>
                <a:gd name="T88" fmla="*/ 140 w 148"/>
                <a:gd name="T89" fmla="*/ 100 h 242"/>
                <a:gd name="T90" fmla="*/ 142 w 148"/>
                <a:gd name="T91" fmla="*/ 98 h 242"/>
                <a:gd name="T92" fmla="*/ 146 w 148"/>
                <a:gd name="T93" fmla="*/ 100 h 242"/>
                <a:gd name="T94" fmla="*/ 144 w 148"/>
                <a:gd name="T95" fmla="*/ 106 h 242"/>
                <a:gd name="T96" fmla="*/ 140 w 148"/>
                <a:gd name="T97" fmla="*/ 114 h 242"/>
                <a:gd name="T98" fmla="*/ 142 w 148"/>
                <a:gd name="T99" fmla="*/ 130 h 242"/>
                <a:gd name="T100" fmla="*/ 142 w 148"/>
                <a:gd name="T101" fmla="*/ 142 h 242"/>
                <a:gd name="T102" fmla="*/ 146 w 148"/>
                <a:gd name="T103" fmla="*/ 156 h 242"/>
                <a:gd name="T104" fmla="*/ 146 w 148"/>
                <a:gd name="T105" fmla="*/ 166 h 242"/>
                <a:gd name="T106" fmla="*/ 144 w 148"/>
                <a:gd name="T107" fmla="*/ 160 h 242"/>
                <a:gd name="T108" fmla="*/ 120 w 148"/>
                <a:gd name="T109" fmla="*/ 168 h 242"/>
                <a:gd name="T110" fmla="*/ 128 w 148"/>
                <a:gd name="T111" fmla="*/ 178 h 242"/>
                <a:gd name="T112" fmla="*/ 122 w 148"/>
                <a:gd name="T113" fmla="*/ 174 h 242"/>
                <a:gd name="T114" fmla="*/ 120 w 148"/>
                <a:gd name="T115" fmla="*/ 186 h 242"/>
                <a:gd name="T116" fmla="*/ 124 w 148"/>
                <a:gd name="T117" fmla="*/ 194 h 24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48"/>
                <a:gd name="T178" fmla="*/ 0 h 242"/>
                <a:gd name="T179" fmla="*/ 148 w 148"/>
                <a:gd name="T180" fmla="*/ 242 h 24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48" h="242">
                  <a:moveTo>
                    <a:pt x="124" y="194"/>
                  </a:moveTo>
                  <a:lnTo>
                    <a:pt x="126" y="200"/>
                  </a:lnTo>
                  <a:lnTo>
                    <a:pt x="128" y="204"/>
                  </a:lnTo>
                  <a:lnTo>
                    <a:pt x="128" y="208"/>
                  </a:lnTo>
                  <a:lnTo>
                    <a:pt x="126" y="212"/>
                  </a:lnTo>
                  <a:lnTo>
                    <a:pt x="126" y="212"/>
                  </a:lnTo>
                  <a:lnTo>
                    <a:pt x="118" y="242"/>
                  </a:lnTo>
                  <a:lnTo>
                    <a:pt x="116" y="240"/>
                  </a:lnTo>
                  <a:lnTo>
                    <a:pt x="114" y="240"/>
                  </a:lnTo>
                  <a:lnTo>
                    <a:pt x="112" y="242"/>
                  </a:lnTo>
                  <a:lnTo>
                    <a:pt x="112" y="242"/>
                  </a:lnTo>
                  <a:lnTo>
                    <a:pt x="118" y="226"/>
                  </a:lnTo>
                  <a:lnTo>
                    <a:pt x="118" y="224"/>
                  </a:lnTo>
                  <a:lnTo>
                    <a:pt x="116" y="222"/>
                  </a:lnTo>
                  <a:lnTo>
                    <a:pt x="114" y="220"/>
                  </a:lnTo>
                  <a:lnTo>
                    <a:pt x="114" y="220"/>
                  </a:lnTo>
                  <a:lnTo>
                    <a:pt x="110" y="220"/>
                  </a:lnTo>
                  <a:lnTo>
                    <a:pt x="106" y="218"/>
                  </a:lnTo>
                  <a:lnTo>
                    <a:pt x="102" y="218"/>
                  </a:lnTo>
                  <a:lnTo>
                    <a:pt x="98" y="218"/>
                  </a:lnTo>
                  <a:lnTo>
                    <a:pt x="96" y="218"/>
                  </a:lnTo>
                  <a:lnTo>
                    <a:pt x="90" y="218"/>
                  </a:lnTo>
                  <a:lnTo>
                    <a:pt x="86" y="216"/>
                  </a:lnTo>
                  <a:lnTo>
                    <a:pt x="82" y="214"/>
                  </a:lnTo>
                  <a:lnTo>
                    <a:pt x="82" y="210"/>
                  </a:lnTo>
                  <a:lnTo>
                    <a:pt x="80" y="208"/>
                  </a:lnTo>
                  <a:lnTo>
                    <a:pt x="80" y="206"/>
                  </a:lnTo>
                  <a:lnTo>
                    <a:pt x="80" y="204"/>
                  </a:lnTo>
                  <a:lnTo>
                    <a:pt x="80" y="204"/>
                  </a:lnTo>
                  <a:lnTo>
                    <a:pt x="78" y="200"/>
                  </a:lnTo>
                  <a:lnTo>
                    <a:pt x="72" y="196"/>
                  </a:lnTo>
                  <a:lnTo>
                    <a:pt x="66" y="194"/>
                  </a:lnTo>
                  <a:lnTo>
                    <a:pt x="60" y="192"/>
                  </a:lnTo>
                  <a:lnTo>
                    <a:pt x="56" y="190"/>
                  </a:lnTo>
                  <a:lnTo>
                    <a:pt x="52" y="188"/>
                  </a:lnTo>
                  <a:lnTo>
                    <a:pt x="50" y="188"/>
                  </a:lnTo>
                  <a:lnTo>
                    <a:pt x="46" y="186"/>
                  </a:lnTo>
                  <a:lnTo>
                    <a:pt x="40" y="184"/>
                  </a:lnTo>
                  <a:lnTo>
                    <a:pt x="36" y="180"/>
                  </a:lnTo>
                  <a:lnTo>
                    <a:pt x="32" y="178"/>
                  </a:lnTo>
                  <a:lnTo>
                    <a:pt x="28" y="174"/>
                  </a:lnTo>
                  <a:lnTo>
                    <a:pt x="26" y="172"/>
                  </a:lnTo>
                  <a:lnTo>
                    <a:pt x="26" y="172"/>
                  </a:lnTo>
                  <a:lnTo>
                    <a:pt x="26" y="172"/>
                  </a:lnTo>
                  <a:lnTo>
                    <a:pt x="26" y="172"/>
                  </a:lnTo>
                  <a:lnTo>
                    <a:pt x="26" y="172"/>
                  </a:lnTo>
                  <a:lnTo>
                    <a:pt x="20" y="170"/>
                  </a:lnTo>
                  <a:lnTo>
                    <a:pt x="14" y="168"/>
                  </a:lnTo>
                  <a:lnTo>
                    <a:pt x="10" y="168"/>
                  </a:lnTo>
                  <a:lnTo>
                    <a:pt x="4" y="166"/>
                  </a:lnTo>
                  <a:lnTo>
                    <a:pt x="2" y="166"/>
                  </a:lnTo>
                  <a:lnTo>
                    <a:pt x="0" y="166"/>
                  </a:lnTo>
                  <a:lnTo>
                    <a:pt x="2" y="162"/>
                  </a:lnTo>
                  <a:lnTo>
                    <a:pt x="4" y="160"/>
                  </a:lnTo>
                  <a:lnTo>
                    <a:pt x="4" y="160"/>
                  </a:lnTo>
                  <a:lnTo>
                    <a:pt x="10" y="154"/>
                  </a:lnTo>
                  <a:lnTo>
                    <a:pt x="14" y="142"/>
                  </a:lnTo>
                  <a:lnTo>
                    <a:pt x="16" y="136"/>
                  </a:lnTo>
                  <a:lnTo>
                    <a:pt x="18" y="130"/>
                  </a:lnTo>
                  <a:lnTo>
                    <a:pt x="18" y="122"/>
                  </a:lnTo>
                  <a:lnTo>
                    <a:pt x="18" y="114"/>
                  </a:lnTo>
                  <a:lnTo>
                    <a:pt x="18" y="104"/>
                  </a:lnTo>
                  <a:lnTo>
                    <a:pt x="18" y="92"/>
                  </a:lnTo>
                  <a:lnTo>
                    <a:pt x="18" y="80"/>
                  </a:lnTo>
                  <a:lnTo>
                    <a:pt x="20" y="74"/>
                  </a:lnTo>
                  <a:lnTo>
                    <a:pt x="20" y="72"/>
                  </a:lnTo>
                  <a:lnTo>
                    <a:pt x="20" y="70"/>
                  </a:lnTo>
                  <a:lnTo>
                    <a:pt x="18" y="68"/>
                  </a:lnTo>
                  <a:lnTo>
                    <a:pt x="18" y="66"/>
                  </a:lnTo>
                  <a:lnTo>
                    <a:pt x="20" y="62"/>
                  </a:lnTo>
                  <a:lnTo>
                    <a:pt x="18" y="58"/>
                  </a:lnTo>
                  <a:lnTo>
                    <a:pt x="18" y="56"/>
                  </a:lnTo>
                  <a:lnTo>
                    <a:pt x="20" y="56"/>
                  </a:lnTo>
                  <a:lnTo>
                    <a:pt x="20" y="54"/>
                  </a:lnTo>
                  <a:lnTo>
                    <a:pt x="34" y="50"/>
                  </a:lnTo>
                  <a:lnTo>
                    <a:pt x="44" y="34"/>
                  </a:lnTo>
                  <a:lnTo>
                    <a:pt x="50" y="24"/>
                  </a:lnTo>
                  <a:lnTo>
                    <a:pt x="68" y="22"/>
                  </a:lnTo>
                  <a:lnTo>
                    <a:pt x="76" y="14"/>
                  </a:lnTo>
                  <a:lnTo>
                    <a:pt x="76" y="14"/>
                  </a:lnTo>
                  <a:lnTo>
                    <a:pt x="78" y="12"/>
                  </a:lnTo>
                  <a:lnTo>
                    <a:pt x="80" y="10"/>
                  </a:lnTo>
                  <a:lnTo>
                    <a:pt x="84" y="8"/>
                  </a:lnTo>
                  <a:lnTo>
                    <a:pt x="86" y="8"/>
                  </a:lnTo>
                  <a:lnTo>
                    <a:pt x="88" y="8"/>
                  </a:lnTo>
                  <a:lnTo>
                    <a:pt x="92" y="8"/>
                  </a:lnTo>
                  <a:lnTo>
                    <a:pt x="94" y="6"/>
                  </a:lnTo>
                  <a:lnTo>
                    <a:pt x="96" y="6"/>
                  </a:lnTo>
                  <a:lnTo>
                    <a:pt x="98" y="4"/>
                  </a:lnTo>
                  <a:lnTo>
                    <a:pt x="102" y="2"/>
                  </a:lnTo>
                  <a:lnTo>
                    <a:pt x="106" y="2"/>
                  </a:lnTo>
                  <a:lnTo>
                    <a:pt x="110" y="0"/>
                  </a:lnTo>
                  <a:lnTo>
                    <a:pt x="112" y="0"/>
                  </a:lnTo>
                  <a:lnTo>
                    <a:pt x="114" y="0"/>
                  </a:lnTo>
                  <a:lnTo>
                    <a:pt x="114" y="2"/>
                  </a:lnTo>
                  <a:lnTo>
                    <a:pt x="116" y="2"/>
                  </a:lnTo>
                  <a:lnTo>
                    <a:pt x="116" y="4"/>
                  </a:lnTo>
                  <a:lnTo>
                    <a:pt x="114" y="4"/>
                  </a:lnTo>
                  <a:lnTo>
                    <a:pt x="114" y="6"/>
                  </a:lnTo>
                  <a:lnTo>
                    <a:pt x="112" y="6"/>
                  </a:lnTo>
                  <a:lnTo>
                    <a:pt x="110" y="8"/>
                  </a:lnTo>
                  <a:lnTo>
                    <a:pt x="106" y="10"/>
                  </a:lnTo>
                  <a:lnTo>
                    <a:pt x="102" y="14"/>
                  </a:lnTo>
                  <a:lnTo>
                    <a:pt x="98" y="18"/>
                  </a:lnTo>
                  <a:lnTo>
                    <a:pt x="98" y="20"/>
                  </a:lnTo>
                  <a:lnTo>
                    <a:pt x="94" y="20"/>
                  </a:lnTo>
                  <a:lnTo>
                    <a:pt x="90" y="22"/>
                  </a:lnTo>
                  <a:lnTo>
                    <a:pt x="86" y="26"/>
                  </a:lnTo>
                  <a:lnTo>
                    <a:pt x="82" y="28"/>
                  </a:lnTo>
                  <a:lnTo>
                    <a:pt x="80" y="32"/>
                  </a:lnTo>
                  <a:lnTo>
                    <a:pt x="80" y="32"/>
                  </a:lnTo>
                  <a:lnTo>
                    <a:pt x="80" y="34"/>
                  </a:lnTo>
                  <a:lnTo>
                    <a:pt x="80" y="38"/>
                  </a:lnTo>
                  <a:lnTo>
                    <a:pt x="80" y="44"/>
                  </a:lnTo>
                  <a:lnTo>
                    <a:pt x="80" y="48"/>
                  </a:lnTo>
                  <a:lnTo>
                    <a:pt x="82" y="50"/>
                  </a:lnTo>
                  <a:lnTo>
                    <a:pt x="82" y="50"/>
                  </a:lnTo>
                  <a:lnTo>
                    <a:pt x="82" y="52"/>
                  </a:lnTo>
                  <a:lnTo>
                    <a:pt x="84" y="56"/>
                  </a:lnTo>
                  <a:lnTo>
                    <a:pt x="84" y="60"/>
                  </a:lnTo>
                  <a:lnTo>
                    <a:pt x="82" y="62"/>
                  </a:lnTo>
                  <a:lnTo>
                    <a:pt x="82" y="64"/>
                  </a:lnTo>
                  <a:lnTo>
                    <a:pt x="82" y="66"/>
                  </a:lnTo>
                  <a:lnTo>
                    <a:pt x="80" y="70"/>
                  </a:lnTo>
                  <a:lnTo>
                    <a:pt x="80" y="74"/>
                  </a:lnTo>
                  <a:lnTo>
                    <a:pt x="82" y="78"/>
                  </a:lnTo>
                  <a:lnTo>
                    <a:pt x="82" y="82"/>
                  </a:lnTo>
                  <a:lnTo>
                    <a:pt x="86" y="86"/>
                  </a:lnTo>
                  <a:lnTo>
                    <a:pt x="92" y="88"/>
                  </a:lnTo>
                  <a:lnTo>
                    <a:pt x="124" y="92"/>
                  </a:lnTo>
                  <a:lnTo>
                    <a:pt x="128" y="100"/>
                  </a:lnTo>
                  <a:lnTo>
                    <a:pt x="128" y="100"/>
                  </a:lnTo>
                  <a:lnTo>
                    <a:pt x="132" y="100"/>
                  </a:lnTo>
                  <a:lnTo>
                    <a:pt x="136" y="100"/>
                  </a:lnTo>
                  <a:lnTo>
                    <a:pt x="140" y="100"/>
                  </a:lnTo>
                  <a:lnTo>
                    <a:pt x="140" y="100"/>
                  </a:lnTo>
                  <a:lnTo>
                    <a:pt x="142" y="98"/>
                  </a:lnTo>
                  <a:lnTo>
                    <a:pt x="142" y="98"/>
                  </a:lnTo>
                  <a:lnTo>
                    <a:pt x="144" y="98"/>
                  </a:lnTo>
                  <a:lnTo>
                    <a:pt x="146" y="98"/>
                  </a:lnTo>
                  <a:lnTo>
                    <a:pt x="146" y="100"/>
                  </a:lnTo>
                  <a:lnTo>
                    <a:pt x="146" y="104"/>
                  </a:lnTo>
                  <a:lnTo>
                    <a:pt x="146" y="104"/>
                  </a:lnTo>
                  <a:lnTo>
                    <a:pt x="144" y="106"/>
                  </a:lnTo>
                  <a:lnTo>
                    <a:pt x="142" y="108"/>
                  </a:lnTo>
                  <a:lnTo>
                    <a:pt x="140" y="110"/>
                  </a:lnTo>
                  <a:lnTo>
                    <a:pt x="140" y="114"/>
                  </a:lnTo>
                  <a:lnTo>
                    <a:pt x="138" y="118"/>
                  </a:lnTo>
                  <a:lnTo>
                    <a:pt x="140" y="124"/>
                  </a:lnTo>
                  <a:lnTo>
                    <a:pt x="142" y="130"/>
                  </a:lnTo>
                  <a:lnTo>
                    <a:pt x="148" y="134"/>
                  </a:lnTo>
                  <a:lnTo>
                    <a:pt x="140" y="142"/>
                  </a:lnTo>
                  <a:lnTo>
                    <a:pt x="142" y="142"/>
                  </a:lnTo>
                  <a:lnTo>
                    <a:pt x="142" y="146"/>
                  </a:lnTo>
                  <a:lnTo>
                    <a:pt x="144" y="150"/>
                  </a:lnTo>
                  <a:lnTo>
                    <a:pt x="146" y="156"/>
                  </a:lnTo>
                  <a:lnTo>
                    <a:pt x="148" y="162"/>
                  </a:lnTo>
                  <a:lnTo>
                    <a:pt x="148" y="166"/>
                  </a:lnTo>
                  <a:lnTo>
                    <a:pt x="146" y="166"/>
                  </a:lnTo>
                  <a:lnTo>
                    <a:pt x="146" y="166"/>
                  </a:lnTo>
                  <a:lnTo>
                    <a:pt x="146" y="164"/>
                  </a:lnTo>
                  <a:lnTo>
                    <a:pt x="144" y="160"/>
                  </a:lnTo>
                  <a:lnTo>
                    <a:pt x="142" y="156"/>
                  </a:lnTo>
                  <a:lnTo>
                    <a:pt x="118" y="160"/>
                  </a:lnTo>
                  <a:lnTo>
                    <a:pt x="120" y="168"/>
                  </a:lnTo>
                  <a:lnTo>
                    <a:pt x="126" y="168"/>
                  </a:lnTo>
                  <a:lnTo>
                    <a:pt x="130" y="178"/>
                  </a:lnTo>
                  <a:lnTo>
                    <a:pt x="128" y="178"/>
                  </a:lnTo>
                  <a:lnTo>
                    <a:pt x="126" y="176"/>
                  </a:lnTo>
                  <a:lnTo>
                    <a:pt x="124" y="176"/>
                  </a:lnTo>
                  <a:lnTo>
                    <a:pt x="122" y="174"/>
                  </a:lnTo>
                  <a:lnTo>
                    <a:pt x="120" y="174"/>
                  </a:lnTo>
                  <a:lnTo>
                    <a:pt x="120" y="176"/>
                  </a:lnTo>
                  <a:lnTo>
                    <a:pt x="120" y="186"/>
                  </a:lnTo>
                  <a:lnTo>
                    <a:pt x="120" y="186"/>
                  </a:lnTo>
                  <a:lnTo>
                    <a:pt x="122" y="188"/>
                  </a:lnTo>
                  <a:lnTo>
                    <a:pt x="124" y="19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70" name="Freeform 330">
              <a:extLst>
                <a:ext uri="{FF2B5EF4-FFF2-40B4-BE49-F238E27FC236}">
                  <a16:creationId xmlns:a16="http://schemas.microsoft.com/office/drawing/2014/main" id="{215F4FBF-6926-418C-9602-42B4CE54DF9C}"/>
                </a:ext>
              </a:extLst>
            </p:cNvPr>
            <p:cNvSpPr>
              <a:spLocks noChangeArrowheads="1"/>
            </p:cNvSpPr>
            <p:nvPr/>
          </p:nvSpPr>
          <p:spPr bwMode="auto">
            <a:xfrm>
              <a:off x="3788" y="1732"/>
              <a:ext cx="80" cy="84"/>
            </a:xfrm>
            <a:custGeom>
              <a:avLst/>
              <a:gdLst>
                <a:gd name="T0" fmla="*/ 10 w 80"/>
                <a:gd name="T1" fmla="*/ 80 h 84"/>
                <a:gd name="T2" fmla="*/ 10 w 80"/>
                <a:gd name="T3" fmla="*/ 74 h 84"/>
                <a:gd name="T4" fmla="*/ 6 w 80"/>
                <a:gd name="T5" fmla="*/ 74 h 84"/>
                <a:gd name="T6" fmla="*/ 4 w 80"/>
                <a:gd name="T7" fmla="*/ 72 h 84"/>
                <a:gd name="T8" fmla="*/ 2 w 80"/>
                <a:gd name="T9" fmla="*/ 70 h 84"/>
                <a:gd name="T10" fmla="*/ 0 w 80"/>
                <a:gd name="T11" fmla="*/ 68 h 84"/>
                <a:gd name="T12" fmla="*/ 0 w 80"/>
                <a:gd name="T13" fmla="*/ 66 h 84"/>
                <a:gd name="T14" fmla="*/ 6 w 80"/>
                <a:gd name="T15" fmla="*/ 54 h 84"/>
                <a:gd name="T16" fmla="*/ 14 w 80"/>
                <a:gd name="T17" fmla="*/ 44 h 84"/>
                <a:gd name="T18" fmla="*/ 24 w 80"/>
                <a:gd name="T19" fmla="*/ 36 h 84"/>
                <a:gd name="T20" fmla="*/ 28 w 80"/>
                <a:gd name="T21" fmla="*/ 34 h 84"/>
                <a:gd name="T22" fmla="*/ 30 w 80"/>
                <a:gd name="T23" fmla="*/ 22 h 84"/>
                <a:gd name="T24" fmla="*/ 32 w 80"/>
                <a:gd name="T25" fmla="*/ 20 h 84"/>
                <a:gd name="T26" fmla="*/ 34 w 80"/>
                <a:gd name="T27" fmla="*/ 18 h 84"/>
                <a:gd name="T28" fmla="*/ 36 w 80"/>
                <a:gd name="T29" fmla="*/ 18 h 84"/>
                <a:gd name="T30" fmla="*/ 38 w 80"/>
                <a:gd name="T31" fmla="*/ 16 h 84"/>
                <a:gd name="T32" fmla="*/ 38 w 80"/>
                <a:gd name="T33" fmla="*/ 12 h 84"/>
                <a:gd name="T34" fmla="*/ 38 w 80"/>
                <a:gd name="T35" fmla="*/ 8 h 84"/>
                <a:gd name="T36" fmla="*/ 38 w 80"/>
                <a:gd name="T37" fmla="*/ 6 h 84"/>
                <a:gd name="T38" fmla="*/ 40 w 80"/>
                <a:gd name="T39" fmla="*/ 2 h 84"/>
                <a:gd name="T40" fmla="*/ 40 w 80"/>
                <a:gd name="T41" fmla="*/ 0 h 84"/>
                <a:gd name="T42" fmla="*/ 42 w 80"/>
                <a:gd name="T43" fmla="*/ 0 h 84"/>
                <a:gd name="T44" fmla="*/ 44 w 80"/>
                <a:gd name="T45" fmla="*/ 0 h 84"/>
                <a:gd name="T46" fmla="*/ 50 w 80"/>
                <a:gd name="T47" fmla="*/ 2 h 84"/>
                <a:gd name="T48" fmla="*/ 54 w 80"/>
                <a:gd name="T49" fmla="*/ 2 h 84"/>
                <a:gd name="T50" fmla="*/ 60 w 80"/>
                <a:gd name="T51" fmla="*/ 4 h 84"/>
                <a:gd name="T52" fmla="*/ 66 w 80"/>
                <a:gd name="T53" fmla="*/ 6 h 84"/>
                <a:gd name="T54" fmla="*/ 66 w 80"/>
                <a:gd name="T55" fmla="*/ 6 h 84"/>
                <a:gd name="T56" fmla="*/ 66 w 80"/>
                <a:gd name="T57" fmla="*/ 6 h 84"/>
                <a:gd name="T58" fmla="*/ 66 w 80"/>
                <a:gd name="T59" fmla="*/ 6 h 84"/>
                <a:gd name="T60" fmla="*/ 68 w 80"/>
                <a:gd name="T61" fmla="*/ 6 h 84"/>
                <a:gd name="T62" fmla="*/ 70 w 80"/>
                <a:gd name="T63" fmla="*/ 10 h 84"/>
                <a:gd name="T64" fmla="*/ 74 w 80"/>
                <a:gd name="T65" fmla="*/ 12 h 84"/>
                <a:gd name="T66" fmla="*/ 78 w 80"/>
                <a:gd name="T67" fmla="*/ 16 h 84"/>
                <a:gd name="T68" fmla="*/ 78 w 80"/>
                <a:gd name="T69" fmla="*/ 18 h 84"/>
                <a:gd name="T70" fmla="*/ 78 w 80"/>
                <a:gd name="T71" fmla="*/ 20 h 84"/>
                <a:gd name="T72" fmla="*/ 78 w 80"/>
                <a:gd name="T73" fmla="*/ 24 h 84"/>
                <a:gd name="T74" fmla="*/ 80 w 80"/>
                <a:gd name="T75" fmla="*/ 26 h 84"/>
                <a:gd name="T76" fmla="*/ 80 w 80"/>
                <a:gd name="T77" fmla="*/ 30 h 84"/>
                <a:gd name="T78" fmla="*/ 78 w 80"/>
                <a:gd name="T79" fmla="*/ 34 h 84"/>
                <a:gd name="T80" fmla="*/ 74 w 80"/>
                <a:gd name="T81" fmla="*/ 44 h 84"/>
                <a:gd name="T82" fmla="*/ 66 w 80"/>
                <a:gd name="T83" fmla="*/ 52 h 84"/>
                <a:gd name="T84" fmla="*/ 56 w 80"/>
                <a:gd name="T85" fmla="*/ 60 h 84"/>
                <a:gd name="T86" fmla="*/ 44 w 80"/>
                <a:gd name="T87" fmla="*/ 64 h 84"/>
                <a:gd name="T88" fmla="*/ 42 w 80"/>
                <a:gd name="T89" fmla="*/ 64 h 84"/>
                <a:gd name="T90" fmla="*/ 42 w 80"/>
                <a:gd name="T91" fmla="*/ 64 h 84"/>
                <a:gd name="T92" fmla="*/ 40 w 80"/>
                <a:gd name="T93" fmla="*/ 66 h 84"/>
                <a:gd name="T94" fmla="*/ 38 w 80"/>
                <a:gd name="T95" fmla="*/ 70 h 84"/>
                <a:gd name="T96" fmla="*/ 38 w 80"/>
                <a:gd name="T97" fmla="*/ 70 h 84"/>
                <a:gd name="T98" fmla="*/ 36 w 80"/>
                <a:gd name="T99" fmla="*/ 72 h 84"/>
                <a:gd name="T100" fmla="*/ 36 w 80"/>
                <a:gd name="T101" fmla="*/ 76 h 84"/>
                <a:gd name="T102" fmla="*/ 34 w 80"/>
                <a:gd name="T103" fmla="*/ 78 h 84"/>
                <a:gd name="T104" fmla="*/ 32 w 80"/>
                <a:gd name="T105" fmla="*/ 80 h 84"/>
                <a:gd name="T106" fmla="*/ 32 w 80"/>
                <a:gd name="T107" fmla="*/ 80 h 84"/>
                <a:gd name="T108" fmla="*/ 32 w 80"/>
                <a:gd name="T109" fmla="*/ 82 h 84"/>
                <a:gd name="T110" fmla="*/ 30 w 80"/>
                <a:gd name="T111" fmla="*/ 84 h 84"/>
                <a:gd name="T112" fmla="*/ 26 w 80"/>
                <a:gd name="T113" fmla="*/ 84 h 84"/>
                <a:gd name="T114" fmla="*/ 24 w 80"/>
                <a:gd name="T115" fmla="*/ 84 h 84"/>
                <a:gd name="T116" fmla="*/ 22 w 80"/>
                <a:gd name="T117" fmla="*/ 82 h 84"/>
                <a:gd name="T118" fmla="*/ 12 w 80"/>
                <a:gd name="T119" fmla="*/ 82 h 84"/>
                <a:gd name="T120" fmla="*/ 10 w 80"/>
                <a:gd name="T121" fmla="*/ 80 h 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0"/>
                <a:gd name="T184" fmla="*/ 0 h 84"/>
                <a:gd name="T185" fmla="*/ 80 w 80"/>
                <a:gd name="T186" fmla="*/ 84 h 8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0" h="84">
                  <a:moveTo>
                    <a:pt x="10" y="80"/>
                  </a:moveTo>
                  <a:lnTo>
                    <a:pt x="10" y="74"/>
                  </a:lnTo>
                  <a:lnTo>
                    <a:pt x="6" y="74"/>
                  </a:lnTo>
                  <a:lnTo>
                    <a:pt x="4" y="72"/>
                  </a:lnTo>
                  <a:lnTo>
                    <a:pt x="2" y="70"/>
                  </a:lnTo>
                  <a:lnTo>
                    <a:pt x="0" y="68"/>
                  </a:lnTo>
                  <a:lnTo>
                    <a:pt x="0" y="66"/>
                  </a:lnTo>
                  <a:lnTo>
                    <a:pt x="6" y="54"/>
                  </a:lnTo>
                  <a:lnTo>
                    <a:pt x="14" y="44"/>
                  </a:lnTo>
                  <a:lnTo>
                    <a:pt x="24" y="36"/>
                  </a:lnTo>
                  <a:lnTo>
                    <a:pt x="28" y="34"/>
                  </a:lnTo>
                  <a:lnTo>
                    <a:pt x="30" y="22"/>
                  </a:lnTo>
                  <a:lnTo>
                    <a:pt x="32" y="20"/>
                  </a:lnTo>
                  <a:lnTo>
                    <a:pt x="34" y="18"/>
                  </a:lnTo>
                  <a:lnTo>
                    <a:pt x="36" y="18"/>
                  </a:lnTo>
                  <a:lnTo>
                    <a:pt x="38" y="16"/>
                  </a:lnTo>
                  <a:lnTo>
                    <a:pt x="38" y="12"/>
                  </a:lnTo>
                  <a:lnTo>
                    <a:pt x="38" y="8"/>
                  </a:lnTo>
                  <a:lnTo>
                    <a:pt x="38" y="6"/>
                  </a:lnTo>
                  <a:lnTo>
                    <a:pt x="40" y="2"/>
                  </a:lnTo>
                  <a:lnTo>
                    <a:pt x="40" y="0"/>
                  </a:lnTo>
                  <a:lnTo>
                    <a:pt x="42" y="0"/>
                  </a:lnTo>
                  <a:lnTo>
                    <a:pt x="44" y="0"/>
                  </a:lnTo>
                  <a:lnTo>
                    <a:pt x="50" y="2"/>
                  </a:lnTo>
                  <a:lnTo>
                    <a:pt x="54" y="2"/>
                  </a:lnTo>
                  <a:lnTo>
                    <a:pt x="60" y="4"/>
                  </a:lnTo>
                  <a:lnTo>
                    <a:pt x="66" y="6"/>
                  </a:lnTo>
                  <a:lnTo>
                    <a:pt x="66" y="6"/>
                  </a:lnTo>
                  <a:lnTo>
                    <a:pt x="66" y="6"/>
                  </a:lnTo>
                  <a:lnTo>
                    <a:pt x="66" y="6"/>
                  </a:lnTo>
                  <a:lnTo>
                    <a:pt x="68" y="6"/>
                  </a:lnTo>
                  <a:lnTo>
                    <a:pt x="70" y="10"/>
                  </a:lnTo>
                  <a:lnTo>
                    <a:pt x="74" y="12"/>
                  </a:lnTo>
                  <a:lnTo>
                    <a:pt x="78" y="16"/>
                  </a:lnTo>
                  <a:lnTo>
                    <a:pt x="78" y="18"/>
                  </a:lnTo>
                  <a:lnTo>
                    <a:pt x="78" y="20"/>
                  </a:lnTo>
                  <a:lnTo>
                    <a:pt x="78" y="24"/>
                  </a:lnTo>
                  <a:lnTo>
                    <a:pt x="80" y="26"/>
                  </a:lnTo>
                  <a:lnTo>
                    <a:pt x="80" y="30"/>
                  </a:lnTo>
                  <a:lnTo>
                    <a:pt x="78" y="34"/>
                  </a:lnTo>
                  <a:lnTo>
                    <a:pt x="74" y="44"/>
                  </a:lnTo>
                  <a:lnTo>
                    <a:pt x="66" y="52"/>
                  </a:lnTo>
                  <a:lnTo>
                    <a:pt x="56" y="60"/>
                  </a:lnTo>
                  <a:lnTo>
                    <a:pt x="44" y="64"/>
                  </a:lnTo>
                  <a:lnTo>
                    <a:pt x="42" y="64"/>
                  </a:lnTo>
                  <a:lnTo>
                    <a:pt x="42" y="64"/>
                  </a:lnTo>
                  <a:lnTo>
                    <a:pt x="40" y="66"/>
                  </a:lnTo>
                  <a:lnTo>
                    <a:pt x="38" y="70"/>
                  </a:lnTo>
                  <a:lnTo>
                    <a:pt x="38" y="70"/>
                  </a:lnTo>
                  <a:lnTo>
                    <a:pt x="36" y="72"/>
                  </a:lnTo>
                  <a:lnTo>
                    <a:pt x="36" y="76"/>
                  </a:lnTo>
                  <a:lnTo>
                    <a:pt x="34" y="78"/>
                  </a:lnTo>
                  <a:lnTo>
                    <a:pt x="32" y="80"/>
                  </a:lnTo>
                  <a:lnTo>
                    <a:pt x="32" y="80"/>
                  </a:lnTo>
                  <a:lnTo>
                    <a:pt x="32" y="82"/>
                  </a:lnTo>
                  <a:lnTo>
                    <a:pt x="30" y="84"/>
                  </a:lnTo>
                  <a:lnTo>
                    <a:pt x="26" y="84"/>
                  </a:lnTo>
                  <a:lnTo>
                    <a:pt x="24" y="84"/>
                  </a:lnTo>
                  <a:lnTo>
                    <a:pt x="22" y="82"/>
                  </a:lnTo>
                  <a:lnTo>
                    <a:pt x="12" y="82"/>
                  </a:lnTo>
                  <a:lnTo>
                    <a:pt x="10" y="8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71" name="Freeform 331">
              <a:extLst>
                <a:ext uri="{FF2B5EF4-FFF2-40B4-BE49-F238E27FC236}">
                  <a16:creationId xmlns:a16="http://schemas.microsoft.com/office/drawing/2014/main" id="{C84410A7-5AAA-4030-9241-22CFA9DB013B}"/>
                </a:ext>
              </a:extLst>
            </p:cNvPr>
            <p:cNvSpPr>
              <a:spLocks noChangeArrowheads="1"/>
            </p:cNvSpPr>
            <p:nvPr/>
          </p:nvSpPr>
          <p:spPr bwMode="auto">
            <a:xfrm>
              <a:off x="3898" y="2072"/>
              <a:ext cx="268" cy="660"/>
            </a:xfrm>
            <a:custGeom>
              <a:avLst/>
              <a:gdLst>
                <a:gd name="T0" fmla="*/ 82 w 268"/>
                <a:gd name="T1" fmla="*/ 28 h 660"/>
                <a:gd name="T2" fmla="*/ 78 w 268"/>
                <a:gd name="T3" fmla="*/ 38 h 660"/>
                <a:gd name="T4" fmla="*/ 68 w 268"/>
                <a:gd name="T5" fmla="*/ 58 h 660"/>
                <a:gd name="T6" fmla="*/ 52 w 268"/>
                <a:gd name="T7" fmla="*/ 90 h 660"/>
                <a:gd name="T8" fmla="*/ 46 w 268"/>
                <a:gd name="T9" fmla="*/ 126 h 660"/>
                <a:gd name="T10" fmla="*/ 44 w 268"/>
                <a:gd name="T11" fmla="*/ 238 h 660"/>
                <a:gd name="T12" fmla="*/ 32 w 268"/>
                <a:gd name="T13" fmla="*/ 256 h 660"/>
                <a:gd name="T14" fmla="*/ 22 w 268"/>
                <a:gd name="T15" fmla="*/ 282 h 660"/>
                <a:gd name="T16" fmla="*/ 24 w 268"/>
                <a:gd name="T17" fmla="*/ 310 h 660"/>
                <a:gd name="T18" fmla="*/ 20 w 268"/>
                <a:gd name="T19" fmla="*/ 332 h 660"/>
                <a:gd name="T20" fmla="*/ 20 w 268"/>
                <a:gd name="T21" fmla="*/ 370 h 660"/>
                <a:gd name="T22" fmla="*/ 18 w 268"/>
                <a:gd name="T23" fmla="*/ 382 h 660"/>
                <a:gd name="T24" fmla="*/ 22 w 268"/>
                <a:gd name="T25" fmla="*/ 390 h 660"/>
                <a:gd name="T26" fmla="*/ 20 w 268"/>
                <a:gd name="T27" fmla="*/ 428 h 660"/>
                <a:gd name="T28" fmla="*/ 10 w 268"/>
                <a:gd name="T29" fmla="*/ 438 h 660"/>
                <a:gd name="T30" fmla="*/ 2 w 268"/>
                <a:gd name="T31" fmla="*/ 466 h 660"/>
                <a:gd name="T32" fmla="*/ 2 w 268"/>
                <a:gd name="T33" fmla="*/ 530 h 660"/>
                <a:gd name="T34" fmla="*/ 2 w 268"/>
                <a:gd name="T35" fmla="*/ 554 h 660"/>
                <a:gd name="T36" fmla="*/ 54 w 268"/>
                <a:gd name="T37" fmla="*/ 570 h 660"/>
                <a:gd name="T38" fmla="*/ 56 w 268"/>
                <a:gd name="T39" fmla="*/ 588 h 660"/>
                <a:gd name="T40" fmla="*/ 114 w 268"/>
                <a:gd name="T41" fmla="*/ 660 h 660"/>
                <a:gd name="T42" fmla="*/ 106 w 268"/>
                <a:gd name="T43" fmla="*/ 624 h 660"/>
                <a:gd name="T44" fmla="*/ 82 w 268"/>
                <a:gd name="T45" fmla="*/ 616 h 660"/>
                <a:gd name="T46" fmla="*/ 56 w 268"/>
                <a:gd name="T47" fmla="*/ 568 h 660"/>
                <a:gd name="T48" fmla="*/ 54 w 268"/>
                <a:gd name="T49" fmla="*/ 534 h 660"/>
                <a:gd name="T50" fmla="*/ 78 w 268"/>
                <a:gd name="T51" fmla="*/ 506 h 660"/>
                <a:gd name="T52" fmla="*/ 92 w 268"/>
                <a:gd name="T53" fmla="*/ 492 h 660"/>
                <a:gd name="T54" fmla="*/ 96 w 268"/>
                <a:gd name="T55" fmla="*/ 482 h 660"/>
                <a:gd name="T56" fmla="*/ 96 w 268"/>
                <a:gd name="T57" fmla="*/ 466 h 660"/>
                <a:gd name="T58" fmla="*/ 82 w 268"/>
                <a:gd name="T59" fmla="*/ 456 h 660"/>
                <a:gd name="T60" fmla="*/ 74 w 268"/>
                <a:gd name="T61" fmla="*/ 436 h 660"/>
                <a:gd name="T62" fmla="*/ 82 w 268"/>
                <a:gd name="T63" fmla="*/ 424 h 660"/>
                <a:gd name="T64" fmla="*/ 88 w 268"/>
                <a:gd name="T65" fmla="*/ 424 h 660"/>
                <a:gd name="T66" fmla="*/ 124 w 268"/>
                <a:gd name="T67" fmla="*/ 368 h 660"/>
                <a:gd name="T68" fmla="*/ 112 w 268"/>
                <a:gd name="T69" fmla="*/ 346 h 660"/>
                <a:gd name="T70" fmla="*/ 112 w 268"/>
                <a:gd name="T71" fmla="*/ 334 h 660"/>
                <a:gd name="T72" fmla="*/ 142 w 268"/>
                <a:gd name="T73" fmla="*/ 314 h 660"/>
                <a:gd name="T74" fmla="*/ 148 w 268"/>
                <a:gd name="T75" fmla="*/ 300 h 660"/>
                <a:gd name="T76" fmla="*/ 164 w 268"/>
                <a:gd name="T77" fmla="*/ 294 h 660"/>
                <a:gd name="T78" fmla="*/ 210 w 268"/>
                <a:gd name="T79" fmla="*/ 282 h 660"/>
                <a:gd name="T80" fmla="*/ 218 w 268"/>
                <a:gd name="T81" fmla="*/ 250 h 660"/>
                <a:gd name="T82" fmla="*/ 206 w 268"/>
                <a:gd name="T83" fmla="*/ 216 h 660"/>
                <a:gd name="T84" fmla="*/ 200 w 268"/>
                <a:gd name="T85" fmla="*/ 202 h 660"/>
                <a:gd name="T86" fmla="*/ 200 w 268"/>
                <a:gd name="T87" fmla="*/ 180 h 660"/>
                <a:gd name="T88" fmla="*/ 214 w 268"/>
                <a:gd name="T89" fmla="*/ 134 h 660"/>
                <a:gd name="T90" fmla="*/ 220 w 268"/>
                <a:gd name="T91" fmla="*/ 120 h 660"/>
                <a:gd name="T92" fmla="*/ 230 w 268"/>
                <a:gd name="T93" fmla="*/ 110 h 660"/>
                <a:gd name="T94" fmla="*/ 262 w 268"/>
                <a:gd name="T95" fmla="*/ 84 h 660"/>
                <a:gd name="T96" fmla="*/ 268 w 268"/>
                <a:gd name="T97" fmla="*/ 68 h 660"/>
                <a:gd name="T98" fmla="*/ 262 w 268"/>
                <a:gd name="T99" fmla="*/ 62 h 660"/>
                <a:gd name="T100" fmla="*/ 258 w 268"/>
                <a:gd name="T101" fmla="*/ 58 h 660"/>
                <a:gd name="T102" fmla="*/ 252 w 268"/>
                <a:gd name="T103" fmla="*/ 58 h 660"/>
                <a:gd name="T104" fmla="*/ 250 w 268"/>
                <a:gd name="T105" fmla="*/ 72 h 660"/>
                <a:gd name="T106" fmla="*/ 246 w 268"/>
                <a:gd name="T107" fmla="*/ 86 h 660"/>
                <a:gd name="T108" fmla="*/ 176 w 268"/>
                <a:gd name="T109" fmla="*/ 34 h 660"/>
                <a:gd name="T110" fmla="*/ 146 w 268"/>
                <a:gd name="T111" fmla="*/ 18 h 660"/>
                <a:gd name="T112" fmla="*/ 144 w 268"/>
                <a:gd name="T113" fmla="*/ 6 h 660"/>
                <a:gd name="T114" fmla="*/ 138 w 268"/>
                <a:gd name="T115" fmla="*/ 2 h 660"/>
                <a:gd name="T116" fmla="*/ 120 w 268"/>
                <a:gd name="T117" fmla="*/ 16 h 660"/>
                <a:gd name="T118" fmla="*/ 118 w 268"/>
                <a:gd name="T119" fmla="*/ 8 h 660"/>
                <a:gd name="T120" fmla="*/ 94 w 268"/>
                <a:gd name="T121" fmla="*/ 0 h 660"/>
                <a:gd name="T122" fmla="*/ 86 w 268"/>
                <a:gd name="T123" fmla="*/ 14 h 66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68"/>
                <a:gd name="T187" fmla="*/ 0 h 660"/>
                <a:gd name="T188" fmla="*/ 268 w 268"/>
                <a:gd name="T189" fmla="*/ 660 h 66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68" h="660">
                  <a:moveTo>
                    <a:pt x="82" y="18"/>
                  </a:moveTo>
                  <a:lnTo>
                    <a:pt x="82" y="20"/>
                  </a:lnTo>
                  <a:lnTo>
                    <a:pt x="82" y="22"/>
                  </a:lnTo>
                  <a:lnTo>
                    <a:pt x="82" y="28"/>
                  </a:lnTo>
                  <a:lnTo>
                    <a:pt x="82" y="32"/>
                  </a:lnTo>
                  <a:lnTo>
                    <a:pt x="82" y="36"/>
                  </a:lnTo>
                  <a:lnTo>
                    <a:pt x="80" y="36"/>
                  </a:lnTo>
                  <a:lnTo>
                    <a:pt x="78" y="38"/>
                  </a:lnTo>
                  <a:lnTo>
                    <a:pt x="76" y="40"/>
                  </a:lnTo>
                  <a:lnTo>
                    <a:pt x="72" y="44"/>
                  </a:lnTo>
                  <a:lnTo>
                    <a:pt x="70" y="50"/>
                  </a:lnTo>
                  <a:lnTo>
                    <a:pt x="68" y="58"/>
                  </a:lnTo>
                  <a:lnTo>
                    <a:pt x="66" y="62"/>
                  </a:lnTo>
                  <a:lnTo>
                    <a:pt x="62" y="70"/>
                  </a:lnTo>
                  <a:lnTo>
                    <a:pt x="56" y="80"/>
                  </a:lnTo>
                  <a:lnTo>
                    <a:pt x="52" y="90"/>
                  </a:lnTo>
                  <a:lnTo>
                    <a:pt x="50" y="98"/>
                  </a:lnTo>
                  <a:lnTo>
                    <a:pt x="48" y="104"/>
                  </a:lnTo>
                  <a:lnTo>
                    <a:pt x="48" y="112"/>
                  </a:lnTo>
                  <a:lnTo>
                    <a:pt x="46" y="126"/>
                  </a:lnTo>
                  <a:lnTo>
                    <a:pt x="48" y="144"/>
                  </a:lnTo>
                  <a:lnTo>
                    <a:pt x="46" y="234"/>
                  </a:lnTo>
                  <a:lnTo>
                    <a:pt x="46" y="236"/>
                  </a:lnTo>
                  <a:lnTo>
                    <a:pt x="44" y="238"/>
                  </a:lnTo>
                  <a:lnTo>
                    <a:pt x="40" y="242"/>
                  </a:lnTo>
                  <a:lnTo>
                    <a:pt x="38" y="246"/>
                  </a:lnTo>
                  <a:lnTo>
                    <a:pt x="34" y="250"/>
                  </a:lnTo>
                  <a:lnTo>
                    <a:pt x="32" y="256"/>
                  </a:lnTo>
                  <a:lnTo>
                    <a:pt x="30" y="260"/>
                  </a:lnTo>
                  <a:lnTo>
                    <a:pt x="28" y="262"/>
                  </a:lnTo>
                  <a:lnTo>
                    <a:pt x="24" y="280"/>
                  </a:lnTo>
                  <a:lnTo>
                    <a:pt x="22" y="282"/>
                  </a:lnTo>
                  <a:lnTo>
                    <a:pt x="22" y="284"/>
                  </a:lnTo>
                  <a:lnTo>
                    <a:pt x="24" y="292"/>
                  </a:lnTo>
                  <a:lnTo>
                    <a:pt x="22" y="302"/>
                  </a:lnTo>
                  <a:lnTo>
                    <a:pt x="24" y="310"/>
                  </a:lnTo>
                  <a:lnTo>
                    <a:pt x="22" y="322"/>
                  </a:lnTo>
                  <a:lnTo>
                    <a:pt x="18" y="324"/>
                  </a:lnTo>
                  <a:lnTo>
                    <a:pt x="18" y="332"/>
                  </a:lnTo>
                  <a:lnTo>
                    <a:pt x="20" y="332"/>
                  </a:lnTo>
                  <a:lnTo>
                    <a:pt x="20" y="336"/>
                  </a:lnTo>
                  <a:lnTo>
                    <a:pt x="20" y="348"/>
                  </a:lnTo>
                  <a:lnTo>
                    <a:pt x="20" y="360"/>
                  </a:lnTo>
                  <a:lnTo>
                    <a:pt x="20" y="370"/>
                  </a:lnTo>
                  <a:lnTo>
                    <a:pt x="20" y="374"/>
                  </a:lnTo>
                  <a:lnTo>
                    <a:pt x="18" y="378"/>
                  </a:lnTo>
                  <a:lnTo>
                    <a:pt x="18" y="380"/>
                  </a:lnTo>
                  <a:lnTo>
                    <a:pt x="18" y="382"/>
                  </a:lnTo>
                  <a:lnTo>
                    <a:pt x="18" y="384"/>
                  </a:lnTo>
                  <a:lnTo>
                    <a:pt x="20" y="386"/>
                  </a:lnTo>
                  <a:lnTo>
                    <a:pt x="20" y="388"/>
                  </a:lnTo>
                  <a:lnTo>
                    <a:pt x="22" y="390"/>
                  </a:lnTo>
                  <a:lnTo>
                    <a:pt x="22" y="396"/>
                  </a:lnTo>
                  <a:lnTo>
                    <a:pt x="22" y="408"/>
                  </a:lnTo>
                  <a:lnTo>
                    <a:pt x="22" y="420"/>
                  </a:lnTo>
                  <a:lnTo>
                    <a:pt x="20" y="428"/>
                  </a:lnTo>
                  <a:lnTo>
                    <a:pt x="20" y="430"/>
                  </a:lnTo>
                  <a:lnTo>
                    <a:pt x="16" y="432"/>
                  </a:lnTo>
                  <a:lnTo>
                    <a:pt x="14" y="434"/>
                  </a:lnTo>
                  <a:lnTo>
                    <a:pt x="10" y="438"/>
                  </a:lnTo>
                  <a:lnTo>
                    <a:pt x="6" y="442"/>
                  </a:lnTo>
                  <a:lnTo>
                    <a:pt x="4" y="446"/>
                  </a:lnTo>
                  <a:lnTo>
                    <a:pt x="2" y="452"/>
                  </a:lnTo>
                  <a:lnTo>
                    <a:pt x="2" y="466"/>
                  </a:lnTo>
                  <a:lnTo>
                    <a:pt x="2" y="486"/>
                  </a:lnTo>
                  <a:lnTo>
                    <a:pt x="2" y="506"/>
                  </a:lnTo>
                  <a:lnTo>
                    <a:pt x="2" y="524"/>
                  </a:lnTo>
                  <a:lnTo>
                    <a:pt x="2" y="530"/>
                  </a:lnTo>
                  <a:lnTo>
                    <a:pt x="0" y="532"/>
                  </a:lnTo>
                  <a:lnTo>
                    <a:pt x="0" y="536"/>
                  </a:lnTo>
                  <a:lnTo>
                    <a:pt x="2" y="542"/>
                  </a:lnTo>
                  <a:lnTo>
                    <a:pt x="2" y="554"/>
                  </a:lnTo>
                  <a:lnTo>
                    <a:pt x="14" y="568"/>
                  </a:lnTo>
                  <a:lnTo>
                    <a:pt x="52" y="568"/>
                  </a:lnTo>
                  <a:lnTo>
                    <a:pt x="54" y="568"/>
                  </a:lnTo>
                  <a:lnTo>
                    <a:pt x="54" y="570"/>
                  </a:lnTo>
                  <a:lnTo>
                    <a:pt x="54" y="572"/>
                  </a:lnTo>
                  <a:lnTo>
                    <a:pt x="54" y="574"/>
                  </a:lnTo>
                  <a:lnTo>
                    <a:pt x="54" y="580"/>
                  </a:lnTo>
                  <a:lnTo>
                    <a:pt x="56" y="588"/>
                  </a:lnTo>
                  <a:lnTo>
                    <a:pt x="56" y="612"/>
                  </a:lnTo>
                  <a:lnTo>
                    <a:pt x="60" y="638"/>
                  </a:lnTo>
                  <a:lnTo>
                    <a:pt x="100" y="640"/>
                  </a:lnTo>
                  <a:lnTo>
                    <a:pt x="114" y="660"/>
                  </a:lnTo>
                  <a:lnTo>
                    <a:pt x="116" y="654"/>
                  </a:lnTo>
                  <a:lnTo>
                    <a:pt x="118" y="648"/>
                  </a:lnTo>
                  <a:lnTo>
                    <a:pt x="118" y="638"/>
                  </a:lnTo>
                  <a:lnTo>
                    <a:pt x="106" y="624"/>
                  </a:lnTo>
                  <a:lnTo>
                    <a:pt x="94" y="614"/>
                  </a:lnTo>
                  <a:lnTo>
                    <a:pt x="92" y="616"/>
                  </a:lnTo>
                  <a:lnTo>
                    <a:pt x="88" y="616"/>
                  </a:lnTo>
                  <a:lnTo>
                    <a:pt x="82" y="616"/>
                  </a:lnTo>
                  <a:lnTo>
                    <a:pt x="74" y="612"/>
                  </a:lnTo>
                  <a:lnTo>
                    <a:pt x="66" y="604"/>
                  </a:lnTo>
                  <a:lnTo>
                    <a:pt x="60" y="590"/>
                  </a:lnTo>
                  <a:lnTo>
                    <a:pt x="56" y="568"/>
                  </a:lnTo>
                  <a:lnTo>
                    <a:pt x="56" y="564"/>
                  </a:lnTo>
                  <a:lnTo>
                    <a:pt x="54" y="554"/>
                  </a:lnTo>
                  <a:lnTo>
                    <a:pt x="52" y="544"/>
                  </a:lnTo>
                  <a:lnTo>
                    <a:pt x="54" y="534"/>
                  </a:lnTo>
                  <a:lnTo>
                    <a:pt x="62" y="526"/>
                  </a:lnTo>
                  <a:lnTo>
                    <a:pt x="74" y="508"/>
                  </a:lnTo>
                  <a:lnTo>
                    <a:pt x="74" y="508"/>
                  </a:lnTo>
                  <a:lnTo>
                    <a:pt x="78" y="506"/>
                  </a:lnTo>
                  <a:lnTo>
                    <a:pt x="80" y="502"/>
                  </a:lnTo>
                  <a:lnTo>
                    <a:pt x="84" y="500"/>
                  </a:lnTo>
                  <a:lnTo>
                    <a:pt x="88" y="496"/>
                  </a:lnTo>
                  <a:lnTo>
                    <a:pt x="92" y="492"/>
                  </a:lnTo>
                  <a:lnTo>
                    <a:pt x="94" y="490"/>
                  </a:lnTo>
                  <a:lnTo>
                    <a:pt x="94" y="486"/>
                  </a:lnTo>
                  <a:lnTo>
                    <a:pt x="94" y="484"/>
                  </a:lnTo>
                  <a:lnTo>
                    <a:pt x="96" y="482"/>
                  </a:lnTo>
                  <a:lnTo>
                    <a:pt x="96" y="478"/>
                  </a:lnTo>
                  <a:lnTo>
                    <a:pt x="96" y="474"/>
                  </a:lnTo>
                  <a:lnTo>
                    <a:pt x="96" y="470"/>
                  </a:lnTo>
                  <a:lnTo>
                    <a:pt x="96" y="466"/>
                  </a:lnTo>
                  <a:lnTo>
                    <a:pt x="94" y="462"/>
                  </a:lnTo>
                  <a:lnTo>
                    <a:pt x="90" y="460"/>
                  </a:lnTo>
                  <a:lnTo>
                    <a:pt x="86" y="458"/>
                  </a:lnTo>
                  <a:lnTo>
                    <a:pt x="82" y="456"/>
                  </a:lnTo>
                  <a:lnTo>
                    <a:pt x="78" y="452"/>
                  </a:lnTo>
                  <a:lnTo>
                    <a:pt x="76" y="448"/>
                  </a:lnTo>
                  <a:lnTo>
                    <a:pt x="74" y="444"/>
                  </a:lnTo>
                  <a:lnTo>
                    <a:pt x="74" y="436"/>
                  </a:lnTo>
                  <a:lnTo>
                    <a:pt x="74" y="432"/>
                  </a:lnTo>
                  <a:lnTo>
                    <a:pt x="76" y="428"/>
                  </a:lnTo>
                  <a:lnTo>
                    <a:pt x="78" y="426"/>
                  </a:lnTo>
                  <a:lnTo>
                    <a:pt x="82" y="424"/>
                  </a:lnTo>
                  <a:lnTo>
                    <a:pt x="84" y="424"/>
                  </a:lnTo>
                  <a:lnTo>
                    <a:pt x="86" y="424"/>
                  </a:lnTo>
                  <a:lnTo>
                    <a:pt x="88" y="424"/>
                  </a:lnTo>
                  <a:lnTo>
                    <a:pt x="88" y="424"/>
                  </a:lnTo>
                  <a:lnTo>
                    <a:pt x="104" y="402"/>
                  </a:lnTo>
                  <a:lnTo>
                    <a:pt x="112" y="382"/>
                  </a:lnTo>
                  <a:lnTo>
                    <a:pt x="112" y="370"/>
                  </a:lnTo>
                  <a:lnTo>
                    <a:pt x="124" y="368"/>
                  </a:lnTo>
                  <a:lnTo>
                    <a:pt x="124" y="354"/>
                  </a:lnTo>
                  <a:lnTo>
                    <a:pt x="112" y="348"/>
                  </a:lnTo>
                  <a:lnTo>
                    <a:pt x="112" y="348"/>
                  </a:lnTo>
                  <a:lnTo>
                    <a:pt x="112" y="346"/>
                  </a:lnTo>
                  <a:lnTo>
                    <a:pt x="110" y="344"/>
                  </a:lnTo>
                  <a:lnTo>
                    <a:pt x="110" y="340"/>
                  </a:lnTo>
                  <a:lnTo>
                    <a:pt x="110" y="336"/>
                  </a:lnTo>
                  <a:lnTo>
                    <a:pt x="112" y="334"/>
                  </a:lnTo>
                  <a:lnTo>
                    <a:pt x="114" y="332"/>
                  </a:lnTo>
                  <a:lnTo>
                    <a:pt x="118" y="332"/>
                  </a:lnTo>
                  <a:lnTo>
                    <a:pt x="138" y="334"/>
                  </a:lnTo>
                  <a:lnTo>
                    <a:pt x="142" y="314"/>
                  </a:lnTo>
                  <a:lnTo>
                    <a:pt x="142" y="312"/>
                  </a:lnTo>
                  <a:lnTo>
                    <a:pt x="144" y="310"/>
                  </a:lnTo>
                  <a:lnTo>
                    <a:pt x="144" y="306"/>
                  </a:lnTo>
                  <a:lnTo>
                    <a:pt x="148" y="300"/>
                  </a:lnTo>
                  <a:lnTo>
                    <a:pt x="150" y="296"/>
                  </a:lnTo>
                  <a:lnTo>
                    <a:pt x="154" y="294"/>
                  </a:lnTo>
                  <a:lnTo>
                    <a:pt x="160" y="292"/>
                  </a:lnTo>
                  <a:lnTo>
                    <a:pt x="164" y="294"/>
                  </a:lnTo>
                  <a:lnTo>
                    <a:pt x="172" y="294"/>
                  </a:lnTo>
                  <a:lnTo>
                    <a:pt x="184" y="294"/>
                  </a:lnTo>
                  <a:lnTo>
                    <a:pt x="198" y="290"/>
                  </a:lnTo>
                  <a:lnTo>
                    <a:pt x="210" y="282"/>
                  </a:lnTo>
                  <a:lnTo>
                    <a:pt x="218" y="266"/>
                  </a:lnTo>
                  <a:lnTo>
                    <a:pt x="220" y="262"/>
                  </a:lnTo>
                  <a:lnTo>
                    <a:pt x="220" y="256"/>
                  </a:lnTo>
                  <a:lnTo>
                    <a:pt x="218" y="250"/>
                  </a:lnTo>
                  <a:lnTo>
                    <a:pt x="216" y="242"/>
                  </a:lnTo>
                  <a:lnTo>
                    <a:pt x="214" y="234"/>
                  </a:lnTo>
                  <a:lnTo>
                    <a:pt x="208" y="218"/>
                  </a:lnTo>
                  <a:lnTo>
                    <a:pt x="206" y="216"/>
                  </a:lnTo>
                  <a:lnTo>
                    <a:pt x="206" y="214"/>
                  </a:lnTo>
                  <a:lnTo>
                    <a:pt x="204" y="210"/>
                  </a:lnTo>
                  <a:lnTo>
                    <a:pt x="202" y="206"/>
                  </a:lnTo>
                  <a:lnTo>
                    <a:pt x="200" y="202"/>
                  </a:lnTo>
                  <a:lnTo>
                    <a:pt x="200" y="196"/>
                  </a:lnTo>
                  <a:lnTo>
                    <a:pt x="202" y="194"/>
                  </a:lnTo>
                  <a:lnTo>
                    <a:pt x="202" y="190"/>
                  </a:lnTo>
                  <a:lnTo>
                    <a:pt x="200" y="180"/>
                  </a:lnTo>
                  <a:lnTo>
                    <a:pt x="200" y="168"/>
                  </a:lnTo>
                  <a:lnTo>
                    <a:pt x="200" y="158"/>
                  </a:lnTo>
                  <a:lnTo>
                    <a:pt x="202" y="152"/>
                  </a:lnTo>
                  <a:lnTo>
                    <a:pt x="214" y="134"/>
                  </a:lnTo>
                  <a:lnTo>
                    <a:pt x="214" y="132"/>
                  </a:lnTo>
                  <a:lnTo>
                    <a:pt x="214" y="128"/>
                  </a:lnTo>
                  <a:lnTo>
                    <a:pt x="218" y="124"/>
                  </a:lnTo>
                  <a:lnTo>
                    <a:pt x="220" y="120"/>
                  </a:lnTo>
                  <a:lnTo>
                    <a:pt x="224" y="116"/>
                  </a:lnTo>
                  <a:lnTo>
                    <a:pt x="228" y="112"/>
                  </a:lnTo>
                  <a:lnTo>
                    <a:pt x="230" y="110"/>
                  </a:lnTo>
                  <a:lnTo>
                    <a:pt x="230" y="110"/>
                  </a:lnTo>
                  <a:lnTo>
                    <a:pt x="238" y="104"/>
                  </a:lnTo>
                  <a:lnTo>
                    <a:pt x="246" y="98"/>
                  </a:lnTo>
                  <a:lnTo>
                    <a:pt x="254" y="90"/>
                  </a:lnTo>
                  <a:lnTo>
                    <a:pt x="262" y="84"/>
                  </a:lnTo>
                  <a:lnTo>
                    <a:pt x="264" y="82"/>
                  </a:lnTo>
                  <a:lnTo>
                    <a:pt x="266" y="76"/>
                  </a:lnTo>
                  <a:lnTo>
                    <a:pt x="268" y="72"/>
                  </a:lnTo>
                  <a:lnTo>
                    <a:pt x="268" y="68"/>
                  </a:lnTo>
                  <a:lnTo>
                    <a:pt x="268" y="64"/>
                  </a:lnTo>
                  <a:lnTo>
                    <a:pt x="266" y="62"/>
                  </a:lnTo>
                  <a:lnTo>
                    <a:pt x="264" y="62"/>
                  </a:lnTo>
                  <a:lnTo>
                    <a:pt x="262" y="62"/>
                  </a:lnTo>
                  <a:lnTo>
                    <a:pt x="262" y="60"/>
                  </a:lnTo>
                  <a:lnTo>
                    <a:pt x="260" y="60"/>
                  </a:lnTo>
                  <a:lnTo>
                    <a:pt x="258" y="60"/>
                  </a:lnTo>
                  <a:lnTo>
                    <a:pt x="258" y="58"/>
                  </a:lnTo>
                  <a:lnTo>
                    <a:pt x="258" y="58"/>
                  </a:lnTo>
                  <a:lnTo>
                    <a:pt x="258" y="56"/>
                  </a:lnTo>
                  <a:lnTo>
                    <a:pt x="260" y="56"/>
                  </a:lnTo>
                  <a:lnTo>
                    <a:pt x="252" y="58"/>
                  </a:lnTo>
                  <a:lnTo>
                    <a:pt x="252" y="60"/>
                  </a:lnTo>
                  <a:lnTo>
                    <a:pt x="250" y="66"/>
                  </a:lnTo>
                  <a:lnTo>
                    <a:pt x="250" y="70"/>
                  </a:lnTo>
                  <a:lnTo>
                    <a:pt x="250" y="72"/>
                  </a:lnTo>
                  <a:lnTo>
                    <a:pt x="250" y="74"/>
                  </a:lnTo>
                  <a:lnTo>
                    <a:pt x="248" y="78"/>
                  </a:lnTo>
                  <a:lnTo>
                    <a:pt x="246" y="82"/>
                  </a:lnTo>
                  <a:lnTo>
                    <a:pt x="246" y="86"/>
                  </a:lnTo>
                  <a:lnTo>
                    <a:pt x="246" y="88"/>
                  </a:lnTo>
                  <a:lnTo>
                    <a:pt x="194" y="88"/>
                  </a:lnTo>
                  <a:lnTo>
                    <a:pt x="210" y="52"/>
                  </a:lnTo>
                  <a:lnTo>
                    <a:pt x="176" y="34"/>
                  </a:lnTo>
                  <a:lnTo>
                    <a:pt x="170" y="28"/>
                  </a:lnTo>
                  <a:lnTo>
                    <a:pt x="154" y="22"/>
                  </a:lnTo>
                  <a:lnTo>
                    <a:pt x="150" y="20"/>
                  </a:lnTo>
                  <a:lnTo>
                    <a:pt x="146" y="18"/>
                  </a:lnTo>
                  <a:lnTo>
                    <a:pt x="144" y="16"/>
                  </a:lnTo>
                  <a:lnTo>
                    <a:pt x="144" y="14"/>
                  </a:lnTo>
                  <a:lnTo>
                    <a:pt x="144" y="10"/>
                  </a:lnTo>
                  <a:lnTo>
                    <a:pt x="144" y="6"/>
                  </a:lnTo>
                  <a:lnTo>
                    <a:pt x="144" y="6"/>
                  </a:lnTo>
                  <a:lnTo>
                    <a:pt x="142" y="4"/>
                  </a:lnTo>
                  <a:lnTo>
                    <a:pt x="140" y="2"/>
                  </a:lnTo>
                  <a:lnTo>
                    <a:pt x="138" y="2"/>
                  </a:lnTo>
                  <a:lnTo>
                    <a:pt x="134" y="0"/>
                  </a:lnTo>
                  <a:lnTo>
                    <a:pt x="132" y="2"/>
                  </a:lnTo>
                  <a:lnTo>
                    <a:pt x="130" y="4"/>
                  </a:lnTo>
                  <a:lnTo>
                    <a:pt x="120" y="16"/>
                  </a:lnTo>
                  <a:lnTo>
                    <a:pt x="120" y="16"/>
                  </a:lnTo>
                  <a:lnTo>
                    <a:pt x="120" y="14"/>
                  </a:lnTo>
                  <a:lnTo>
                    <a:pt x="120" y="12"/>
                  </a:lnTo>
                  <a:lnTo>
                    <a:pt x="118" y="8"/>
                  </a:lnTo>
                  <a:lnTo>
                    <a:pt x="116" y="6"/>
                  </a:lnTo>
                  <a:lnTo>
                    <a:pt x="114" y="4"/>
                  </a:lnTo>
                  <a:lnTo>
                    <a:pt x="108" y="4"/>
                  </a:lnTo>
                  <a:lnTo>
                    <a:pt x="94" y="0"/>
                  </a:lnTo>
                  <a:lnTo>
                    <a:pt x="94" y="2"/>
                  </a:lnTo>
                  <a:lnTo>
                    <a:pt x="92" y="6"/>
                  </a:lnTo>
                  <a:lnTo>
                    <a:pt x="90" y="10"/>
                  </a:lnTo>
                  <a:lnTo>
                    <a:pt x="86" y="14"/>
                  </a:lnTo>
                  <a:lnTo>
                    <a:pt x="82" y="1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72" name="Freeform 332">
              <a:extLst>
                <a:ext uri="{FF2B5EF4-FFF2-40B4-BE49-F238E27FC236}">
                  <a16:creationId xmlns:a16="http://schemas.microsoft.com/office/drawing/2014/main" id="{62C2CE98-038D-46FD-BF5D-060FE7EB86A6}"/>
                </a:ext>
              </a:extLst>
            </p:cNvPr>
            <p:cNvSpPr>
              <a:spLocks noChangeArrowheads="1"/>
            </p:cNvSpPr>
            <p:nvPr/>
          </p:nvSpPr>
          <p:spPr bwMode="auto">
            <a:xfrm>
              <a:off x="3894" y="1682"/>
              <a:ext cx="532" cy="572"/>
            </a:xfrm>
            <a:custGeom>
              <a:avLst/>
              <a:gdLst>
                <a:gd name="T0" fmla="*/ 324 w 532"/>
                <a:gd name="T1" fmla="*/ 492 h 572"/>
                <a:gd name="T2" fmla="*/ 418 w 532"/>
                <a:gd name="T3" fmla="*/ 404 h 572"/>
                <a:gd name="T4" fmla="*/ 474 w 532"/>
                <a:gd name="T5" fmla="*/ 284 h 572"/>
                <a:gd name="T6" fmla="*/ 532 w 532"/>
                <a:gd name="T7" fmla="*/ 162 h 572"/>
                <a:gd name="T8" fmla="*/ 478 w 532"/>
                <a:gd name="T9" fmla="*/ 116 h 572"/>
                <a:gd name="T10" fmla="*/ 382 w 532"/>
                <a:gd name="T11" fmla="*/ 96 h 572"/>
                <a:gd name="T12" fmla="*/ 384 w 532"/>
                <a:gd name="T13" fmla="*/ 80 h 572"/>
                <a:gd name="T14" fmla="*/ 366 w 532"/>
                <a:gd name="T15" fmla="*/ 76 h 572"/>
                <a:gd name="T16" fmla="*/ 336 w 532"/>
                <a:gd name="T17" fmla="*/ 72 h 572"/>
                <a:gd name="T18" fmla="*/ 306 w 532"/>
                <a:gd name="T19" fmla="*/ 84 h 572"/>
                <a:gd name="T20" fmla="*/ 282 w 532"/>
                <a:gd name="T21" fmla="*/ 96 h 572"/>
                <a:gd name="T22" fmla="*/ 300 w 532"/>
                <a:gd name="T23" fmla="*/ 76 h 572"/>
                <a:gd name="T24" fmla="*/ 322 w 532"/>
                <a:gd name="T25" fmla="*/ 50 h 572"/>
                <a:gd name="T26" fmla="*/ 282 w 532"/>
                <a:gd name="T27" fmla="*/ 0 h 572"/>
                <a:gd name="T28" fmla="*/ 264 w 532"/>
                <a:gd name="T29" fmla="*/ 20 h 572"/>
                <a:gd name="T30" fmla="*/ 254 w 532"/>
                <a:gd name="T31" fmla="*/ 22 h 572"/>
                <a:gd name="T32" fmla="*/ 244 w 532"/>
                <a:gd name="T33" fmla="*/ 22 h 572"/>
                <a:gd name="T34" fmla="*/ 234 w 532"/>
                <a:gd name="T35" fmla="*/ 24 h 572"/>
                <a:gd name="T36" fmla="*/ 218 w 532"/>
                <a:gd name="T37" fmla="*/ 22 h 572"/>
                <a:gd name="T38" fmla="*/ 202 w 532"/>
                <a:gd name="T39" fmla="*/ 26 h 572"/>
                <a:gd name="T40" fmla="*/ 184 w 532"/>
                <a:gd name="T41" fmla="*/ 24 h 572"/>
                <a:gd name="T42" fmla="*/ 176 w 532"/>
                <a:gd name="T43" fmla="*/ 2 h 572"/>
                <a:gd name="T44" fmla="*/ 156 w 532"/>
                <a:gd name="T45" fmla="*/ 14 h 572"/>
                <a:gd name="T46" fmla="*/ 120 w 532"/>
                <a:gd name="T47" fmla="*/ 6 h 572"/>
                <a:gd name="T48" fmla="*/ 120 w 532"/>
                <a:gd name="T49" fmla="*/ 10 h 572"/>
                <a:gd name="T50" fmla="*/ 130 w 532"/>
                <a:gd name="T51" fmla="*/ 26 h 572"/>
                <a:gd name="T52" fmla="*/ 90 w 532"/>
                <a:gd name="T53" fmla="*/ 52 h 572"/>
                <a:gd name="T54" fmla="*/ 76 w 532"/>
                <a:gd name="T55" fmla="*/ 44 h 572"/>
                <a:gd name="T56" fmla="*/ 62 w 532"/>
                <a:gd name="T57" fmla="*/ 62 h 572"/>
                <a:gd name="T58" fmla="*/ 52 w 532"/>
                <a:gd name="T59" fmla="*/ 70 h 572"/>
                <a:gd name="T60" fmla="*/ 60 w 532"/>
                <a:gd name="T61" fmla="*/ 96 h 572"/>
                <a:gd name="T62" fmla="*/ 36 w 532"/>
                <a:gd name="T63" fmla="*/ 132 h 572"/>
                <a:gd name="T64" fmla="*/ 10 w 532"/>
                <a:gd name="T65" fmla="*/ 146 h 572"/>
                <a:gd name="T66" fmla="*/ 2 w 532"/>
                <a:gd name="T67" fmla="*/ 164 h 572"/>
                <a:gd name="T68" fmla="*/ 4 w 532"/>
                <a:gd name="T69" fmla="*/ 194 h 572"/>
                <a:gd name="T70" fmla="*/ 12 w 532"/>
                <a:gd name="T71" fmla="*/ 198 h 572"/>
                <a:gd name="T72" fmla="*/ 26 w 532"/>
                <a:gd name="T73" fmla="*/ 206 h 572"/>
                <a:gd name="T74" fmla="*/ 42 w 532"/>
                <a:gd name="T75" fmla="*/ 198 h 572"/>
                <a:gd name="T76" fmla="*/ 50 w 532"/>
                <a:gd name="T77" fmla="*/ 226 h 572"/>
                <a:gd name="T78" fmla="*/ 78 w 532"/>
                <a:gd name="T79" fmla="*/ 224 h 572"/>
                <a:gd name="T80" fmla="*/ 96 w 532"/>
                <a:gd name="T81" fmla="*/ 210 h 572"/>
                <a:gd name="T82" fmla="*/ 110 w 532"/>
                <a:gd name="T83" fmla="*/ 206 h 572"/>
                <a:gd name="T84" fmla="*/ 124 w 532"/>
                <a:gd name="T85" fmla="*/ 248 h 572"/>
                <a:gd name="T86" fmla="*/ 156 w 532"/>
                <a:gd name="T87" fmla="*/ 266 h 572"/>
                <a:gd name="T88" fmla="*/ 182 w 532"/>
                <a:gd name="T89" fmla="*/ 288 h 572"/>
                <a:gd name="T90" fmla="*/ 206 w 532"/>
                <a:gd name="T91" fmla="*/ 310 h 572"/>
                <a:gd name="T92" fmla="*/ 214 w 532"/>
                <a:gd name="T93" fmla="*/ 326 h 572"/>
                <a:gd name="T94" fmla="*/ 214 w 532"/>
                <a:gd name="T95" fmla="*/ 372 h 572"/>
                <a:gd name="T96" fmla="*/ 220 w 532"/>
                <a:gd name="T97" fmla="*/ 416 h 572"/>
                <a:gd name="T98" fmla="*/ 242 w 532"/>
                <a:gd name="T99" fmla="*/ 422 h 572"/>
                <a:gd name="T100" fmla="*/ 254 w 532"/>
                <a:gd name="T101" fmla="*/ 436 h 572"/>
                <a:gd name="T102" fmla="*/ 264 w 532"/>
                <a:gd name="T103" fmla="*/ 450 h 572"/>
                <a:gd name="T104" fmla="*/ 270 w 532"/>
                <a:gd name="T105" fmla="*/ 466 h 572"/>
                <a:gd name="T106" fmla="*/ 232 w 532"/>
                <a:gd name="T107" fmla="*/ 500 h 572"/>
                <a:gd name="T108" fmla="*/ 216 w 532"/>
                <a:gd name="T109" fmla="*/ 524 h 572"/>
                <a:gd name="T110" fmla="*/ 240 w 532"/>
                <a:gd name="T111" fmla="*/ 538 h 572"/>
                <a:gd name="T112" fmla="*/ 264 w 532"/>
                <a:gd name="T113" fmla="*/ 552 h 57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32"/>
                <a:gd name="T172" fmla="*/ 0 h 572"/>
                <a:gd name="T173" fmla="*/ 532 w 532"/>
                <a:gd name="T174" fmla="*/ 572 h 57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32" h="572">
                  <a:moveTo>
                    <a:pt x="290" y="562"/>
                  </a:moveTo>
                  <a:lnTo>
                    <a:pt x="292" y="556"/>
                  </a:lnTo>
                  <a:lnTo>
                    <a:pt x="294" y="552"/>
                  </a:lnTo>
                  <a:lnTo>
                    <a:pt x="296" y="548"/>
                  </a:lnTo>
                  <a:lnTo>
                    <a:pt x="304" y="536"/>
                  </a:lnTo>
                  <a:lnTo>
                    <a:pt x="314" y="518"/>
                  </a:lnTo>
                  <a:lnTo>
                    <a:pt x="324" y="492"/>
                  </a:lnTo>
                  <a:lnTo>
                    <a:pt x="336" y="458"/>
                  </a:lnTo>
                  <a:lnTo>
                    <a:pt x="342" y="452"/>
                  </a:lnTo>
                  <a:lnTo>
                    <a:pt x="354" y="440"/>
                  </a:lnTo>
                  <a:lnTo>
                    <a:pt x="370" y="426"/>
                  </a:lnTo>
                  <a:lnTo>
                    <a:pt x="392" y="414"/>
                  </a:lnTo>
                  <a:lnTo>
                    <a:pt x="416" y="406"/>
                  </a:lnTo>
                  <a:lnTo>
                    <a:pt x="418" y="404"/>
                  </a:lnTo>
                  <a:lnTo>
                    <a:pt x="426" y="400"/>
                  </a:lnTo>
                  <a:lnTo>
                    <a:pt x="434" y="394"/>
                  </a:lnTo>
                  <a:lnTo>
                    <a:pt x="446" y="382"/>
                  </a:lnTo>
                  <a:lnTo>
                    <a:pt x="456" y="366"/>
                  </a:lnTo>
                  <a:lnTo>
                    <a:pt x="466" y="344"/>
                  </a:lnTo>
                  <a:lnTo>
                    <a:pt x="472" y="318"/>
                  </a:lnTo>
                  <a:lnTo>
                    <a:pt x="474" y="284"/>
                  </a:lnTo>
                  <a:lnTo>
                    <a:pt x="514" y="216"/>
                  </a:lnTo>
                  <a:lnTo>
                    <a:pt x="516" y="214"/>
                  </a:lnTo>
                  <a:lnTo>
                    <a:pt x="524" y="204"/>
                  </a:lnTo>
                  <a:lnTo>
                    <a:pt x="530" y="190"/>
                  </a:lnTo>
                  <a:lnTo>
                    <a:pt x="532" y="170"/>
                  </a:lnTo>
                  <a:lnTo>
                    <a:pt x="532" y="168"/>
                  </a:lnTo>
                  <a:lnTo>
                    <a:pt x="532" y="162"/>
                  </a:lnTo>
                  <a:lnTo>
                    <a:pt x="532" y="154"/>
                  </a:lnTo>
                  <a:lnTo>
                    <a:pt x="528" y="146"/>
                  </a:lnTo>
                  <a:lnTo>
                    <a:pt x="518" y="138"/>
                  </a:lnTo>
                  <a:lnTo>
                    <a:pt x="502" y="132"/>
                  </a:lnTo>
                  <a:lnTo>
                    <a:pt x="498" y="130"/>
                  </a:lnTo>
                  <a:lnTo>
                    <a:pt x="490" y="124"/>
                  </a:lnTo>
                  <a:lnTo>
                    <a:pt x="478" y="116"/>
                  </a:lnTo>
                  <a:lnTo>
                    <a:pt x="464" y="110"/>
                  </a:lnTo>
                  <a:lnTo>
                    <a:pt x="448" y="110"/>
                  </a:lnTo>
                  <a:lnTo>
                    <a:pt x="398" y="94"/>
                  </a:lnTo>
                  <a:lnTo>
                    <a:pt x="394" y="92"/>
                  </a:lnTo>
                  <a:lnTo>
                    <a:pt x="390" y="94"/>
                  </a:lnTo>
                  <a:lnTo>
                    <a:pt x="386" y="94"/>
                  </a:lnTo>
                  <a:lnTo>
                    <a:pt x="382" y="96"/>
                  </a:lnTo>
                  <a:lnTo>
                    <a:pt x="380" y="98"/>
                  </a:lnTo>
                  <a:lnTo>
                    <a:pt x="378" y="98"/>
                  </a:lnTo>
                  <a:lnTo>
                    <a:pt x="380" y="94"/>
                  </a:lnTo>
                  <a:lnTo>
                    <a:pt x="382" y="90"/>
                  </a:lnTo>
                  <a:lnTo>
                    <a:pt x="382" y="86"/>
                  </a:lnTo>
                  <a:lnTo>
                    <a:pt x="384" y="82"/>
                  </a:lnTo>
                  <a:lnTo>
                    <a:pt x="384" y="80"/>
                  </a:lnTo>
                  <a:lnTo>
                    <a:pt x="382" y="78"/>
                  </a:lnTo>
                  <a:lnTo>
                    <a:pt x="380" y="76"/>
                  </a:lnTo>
                  <a:lnTo>
                    <a:pt x="376" y="76"/>
                  </a:lnTo>
                  <a:lnTo>
                    <a:pt x="374" y="76"/>
                  </a:lnTo>
                  <a:lnTo>
                    <a:pt x="370" y="76"/>
                  </a:lnTo>
                  <a:lnTo>
                    <a:pt x="368" y="76"/>
                  </a:lnTo>
                  <a:lnTo>
                    <a:pt x="366" y="76"/>
                  </a:lnTo>
                  <a:lnTo>
                    <a:pt x="362" y="76"/>
                  </a:lnTo>
                  <a:lnTo>
                    <a:pt x="358" y="74"/>
                  </a:lnTo>
                  <a:lnTo>
                    <a:pt x="352" y="74"/>
                  </a:lnTo>
                  <a:lnTo>
                    <a:pt x="346" y="72"/>
                  </a:lnTo>
                  <a:lnTo>
                    <a:pt x="340" y="72"/>
                  </a:lnTo>
                  <a:lnTo>
                    <a:pt x="338" y="72"/>
                  </a:lnTo>
                  <a:lnTo>
                    <a:pt x="336" y="72"/>
                  </a:lnTo>
                  <a:lnTo>
                    <a:pt x="330" y="72"/>
                  </a:lnTo>
                  <a:lnTo>
                    <a:pt x="324" y="76"/>
                  </a:lnTo>
                  <a:lnTo>
                    <a:pt x="318" y="78"/>
                  </a:lnTo>
                  <a:lnTo>
                    <a:pt x="314" y="80"/>
                  </a:lnTo>
                  <a:lnTo>
                    <a:pt x="310" y="82"/>
                  </a:lnTo>
                  <a:lnTo>
                    <a:pt x="306" y="84"/>
                  </a:lnTo>
                  <a:lnTo>
                    <a:pt x="306" y="84"/>
                  </a:lnTo>
                  <a:lnTo>
                    <a:pt x="298" y="90"/>
                  </a:lnTo>
                  <a:lnTo>
                    <a:pt x="292" y="94"/>
                  </a:lnTo>
                  <a:lnTo>
                    <a:pt x="286" y="98"/>
                  </a:lnTo>
                  <a:lnTo>
                    <a:pt x="282" y="98"/>
                  </a:lnTo>
                  <a:lnTo>
                    <a:pt x="278" y="98"/>
                  </a:lnTo>
                  <a:lnTo>
                    <a:pt x="278" y="98"/>
                  </a:lnTo>
                  <a:lnTo>
                    <a:pt x="282" y="96"/>
                  </a:lnTo>
                  <a:lnTo>
                    <a:pt x="286" y="94"/>
                  </a:lnTo>
                  <a:lnTo>
                    <a:pt x="290" y="90"/>
                  </a:lnTo>
                  <a:lnTo>
                    <a:pt x="292" y="86"/>
                  </a:lnTo>
                  <a:lnTo>
                    <a:pt x="294" y="84"/>
                  </a:lnTo>
                  <a:lnTo>
                    <a:pt x="294" y="84"/>
                  </a:lnTo>
                  <a:lnTo>
                    <a:pt x="298" y="80"/>
                  </a:lnTo>
                  <a:lnTo>
                    <a:pt x="300" y="76"/>
                  </a:lnTo>
                  <a:lnTo>
                    <a:pt x="304" y="72"/>
                  </a:lnTo>
                  <a:lnTo>
                    <a:pt x="308" y="68"/>
                  </a:lnTo>
                  <a:lnTo>
                    <a:pt x="312" y="66"/>
                  </a:lnTo>
                  <a:lnTo>
                    <a:pt x="314" y="64"/>
                  </a:lnTo>
                  <a:lnTo>
                    <a:pt x="316" y="62"/>
                  </a:lnTo>
                  <a:lnTo>
                    <a:pt x="320" y="56"/>
                  </a:lnTo>
                  <a:lnTo>
                    <a:pt x="322" y="50"/>
                  </a:lnTo>
                  <a:lnTo>
                    <a:pt x="322" y="46"/>
                  </a:lnTo>
                  <a:lnTo>
                    <a:pt x="322" y="46"/>
                  </a:lnTo>
                  <a:lnTo>
                    <a:pt x="312" y="26"/>
                  </a:lnTo>
                  <a:lnTo>
                    <a:pt x="296" y="8"/>
                  </a:lnTo>
                  <a:lnTo>
                    <a:pt x="290" y="4"/>
                  </a:lnTo>
                  <a:lnTo>
                    <a:pt x="282" y="0"/>
                  </a:lnTo>
                  <a:lnTo>
                    <a:pt x="282" y="0"/>
                  </a:lnTo>
                  <a:lnTo>
                    <a:pt x="276" y="4"/>
                  </a:lnTo>
                  <a:lnTo>
                    <a:pt x="274" y="8"/>
                  </a:lnTo>
                  <a:lnTo>
                    <a:pt x="270" y="8"/>
                  </a:lnTo>
                  <a:lnTo>
                    <a:pt x="270" y="10"/>
                  </a:lnTo>
                  <a:lnTo>
                    <a:pt x="268" y="14"/>
                  </a:lnTo>
                  <a:lnTo>
                    <a:pt x="266" y="18"/>
                  </a:lnTo>
                  <a:lnTo>
                    <a:pt x="264" y="20"/>
                  </a:lnTo>
                  <a:lnTo>
                    <a:pt x="264" y="22"/>
                  </a:lnTo>
                  <a:lnTo>
                    <a:pt x="262" y="24"/>
                  </a:lnTo>
                  <a:lnTo>
                    <a:pt x="260" y="24"/>
                  </a:lnTo>
                  <a:lnTo>
                    <a:pt x="260" y="24"/>
                  </a:lnTo>
                  <a:lnTo>
                    <a:pt x="258" y="24"/>
                  </a:lnTo>
                  <a:lnTo>
                    <a:pt x="256" y="24"/>
                  </a:lnTo>
                  <a:lnTo>
                    <a:pt x="254" y="22"/>
                  </a:lnTo>
                  <a:lnTo>
                    <a:pt x="252" y="22"/>
                  </a:lnTo>
                  <a:lnTo>
                    <a:pt x="252" y="22"/>
                  </a:lnTo>
                  <a:lnTo>
                    <a:pt x="250" y="22"/>
                  </a:lnTo>
                  <a:lnTo>
                    <a:pt x="248" y="22"/>
                  </a:lnTo>
                  <a:lnTo>
                    <a:pt x="248" y="22"/>
                  </a:lnTo>
                  <a:lnTo>
                    <a:pt x="246" y="22"/>
                  </a:lnTo>
                  <a:lnTo>
                    <a:pt x="244" y="22"/>
                  </a:lnTo>
                  <a:lnTo>
                    <a:pt x="242" y="24"/>
                  </a:lnTo>
                  <a:lnTo>
                    <a:pt x="242" y="24"/>
                  </a:lnTo>
                  <a:lnTo>
                    <a:pt x="240" y="24"/>
                  </a:lnTo>
                  <a:lnTo>
                    <a:pt x="238" y="24"/>
                  </a:lnTo>
                  <a:lnTo>
                    <a:pt x="236" y="24"/>
                  </a:lnTo>
                  <a:lnTo>
                    <a:pt x="236" y="24"/>
                  </a:lnTo>
                  <a:lnTo>
                    <a:pt x="234" y="24"/>
                  </a:lnTo>
                  <a:lnTo>
                    <a:pt x="232" y="22"/>
                  </a:lnTo>
                  <a:lnTo>
                    <a:pt x="230" y="22"/>
                  </a:lnTo>
                  <a:lnTo>
                    <a:pt x="230" y="22"/>
                  </a:lnTo>
                  <a:lnTo>
                    <a:pt x="228" y="22"/>
                  </a:lnTo>
                  <a:lnTo>
                    <a:pt x="226" y="24"/>
                  </a:lnTo>
                  <a:lnTo>
                    <a:pt x="224" y="24"/>
                  </a:lnTo>
                  <a:lnTo>
                    <a:pt x="218" y="22"/>
                  </a:lnTo>
                  <a:lnTo>
                    <a:pt x="218" y="26"/>
                  </a:lnTo>
                  <a:lnTo>
                    <a:pt x="218" y="28"/>
                  </a:lnTo>
                  <a:lnTo>
                    <a:pt x="218" y="28"/>
                  </a:lnTo>
                  <a:lnTo>
                    <a:pt x="214" y="28"/>
                  </a:lnTo>
                  <a:lnTo>
                    <a:pt x="212" y="26"/>
                  </a:lnTo>
                  <a:lnTo>
                    <a:pt x="206" y="26"/>
                  </a:lnTo>
                  <a:lnTo>
                    <a:pt x="202" y="26"/>
                  </a:lnTo>
                  <a:lnTo>
                    <a:pt x="194" y="28"/>
                  </a:lnTo>
                  <a:lnTo>
                    <a:pt x="192" y="28"/>
                  </a:lnTo>
                  <a:lnTo>
                    <a:pt x="184" y="30"/>
                  </a:lnTo>
                  <a:lnTo>
                    <a:pt x="184" y="30"/>
                  </a:lnTo>
                  <a:lnTo>
                    <a:pt x="184" y="30"/>
                  </a:lnTo>
                  <a:lnTo>
                    <a:pt x="184" y="28"/>
                  </a:lnTo>
                  <a:lnTo>
                    <a:pt x="184" y="24"/>
                  </a:lnTo>
                  <a:lnTo>
                    <a:pt x="184" y="20"/>
                  </a:lnTo>
                  <a:lnTo>
                    <a:pt x="184" y="18"/>
                  </a:lnTo>
                  <a:lnTo>
                    <a:pt x="184" y="14"/>
                  </a:lnTo>
                  <a:lnTo>
                    <a:pt x="184" y="10"/>
                  </a:lnTo>
                  <a:lnTo>
                    <a:pt x="184" y="6"/>
                  </a:lnTo>
                  <a:lnTo>
                    <a:pt x="182" y="2"/>
                  </a:lnTo>
                  <a:lnTo>
                    <a:pt x="176" y="2"/>
                  </a:lnTo>
                  <a:lnTo>
                    <a:pt x="176" y="2"/>
                  </a:lnTo>
                  <a:lnTo>
                    <a:pt x="176" y="4"/>
                  </a:lnTo>
                  <a:lnTo>
                    <a:pt x="174" y="6"/>
                  </a:lnTo>
                  <a:lnTo>
                    <a:pt x="172" y="8"/>
                  </a:lnTo>
                  <a:lnTo>
                    <a:pt x="166" y="6"/>
                  </a:lnTo>
                  <a:lnTo>
                    <a:pt x="156" y="10"/>
                  </a:lnTo>
                  <a:lnTo>
                    <a:pt x="156" y="14"/>
                  </a:lnTo>
                  <a:lnTo>
                    <a:pt x="142" y="16"/>
                  </a:lnTo>
                  <a:lnTo>
                    <a:pt x="138" y="10"/>
                  </a:lnTo>
                  <a:lnTo>
                    <a:pt x="136" y="10"/>
                  </a:lnTo>
                  <a:lnTo>
                    <a:pt x="134" y="10"/>
                  </a:lnTo>
                  <a:lnTo>
                    <a:pt x="128" y="8"/>
                  </a:lnTo>
                  <a:lnTo>
                    <a:pt x="124" y="8"/>
                  </a:lnTo>
                  <a:lnTo>
                    <a:pt x="120" y="6"/>
                  </a:lnTo>
                  <a:lnTo>
                    <a:pt x="116" y="4"/>
                  </a:lnTo>
                  <a:lnTo>
                    <a:pt x="116" y="6"/>
                  </a:lnTo>
                  <a:lnTo>
                    <a:pt x="116" y="8"/>
                  </a:lnTo>
                  <a:lnTo>
                    <a:pt x="116" y="8"/>
                  </a:lnTo>
                  <a:lnTo>
                    <a:pt x="116" y="10"/>
                  </a:lnTo>
                  <a:lnTo>
                    <a:pt x="118" y="10"/>
                  </a:lnTo>
                  <a:lnTo>
                    <a:pt x="120" y="10"/>
                  </a:lnTo>
                  <a:lnTo>
                    <a:pt x="122" y="12"/>
                  </a:lnTo>
                  <a:lnTo>
                    <a:pt x="124" y="14"/>
                  </a:lnTo>
                  <a:lnTo>
                    <a:pt x="124" y="18"/>
                  </a:lnTo>
                  <a:lnTo>
                    <a:pt x="124" y="22"/>
                  </a:lnTo>
                  <a:lnTo>
                    <a:pt x="126" y="24"/>
                  </a:lnTo>
                  <a:lnTo>
                    <a:pt x="128" y="26"/>
                  </a:lnTo>
                  <a:lnTo>
                    <a:pt x="130" y="26"/>
                  </a:lnTo>
                  <a:lnTo>
                    <a:pt x="134" y="26"/>
                  </a:lnTo>
                  <a:lnTo>
                    <a:pt x="136" y="26"/>
                  </a:lnTo>
                  <a:lnTo>
                    <a:pt x="136" y="34"/>
                  </a:lnTo>
                  <a:lnTo>
                    <a:pt x="128" y="38"/>
                  </a:lnTo>
                  <a:lnTo>
                    <a:pt x="110" y="58"/>
                  </a:lnTo>
                  <a:lnTo>
                    <a:pt x="92" y="52"/>
                  </a:lnTo>
                  <a:lnTo>
                    <a:pt x="90" y="52"/>
                  </a:lnTo>
                  <a:lnTo>
                    <a:pt x="88" y="52"/>
                  </a:lnTo>
                  <a:lnTo>
                    <a:pt x="84" y="50"/>
                  </a:lnTo>
                  <a:lnTo>
                    <a:pt x="80" y="50"/>
                  </a:lnTo>
                  <a:lnTo>
                    <a:pt x="78" y="50"/>
                  </a:lnTo>
                  <a:lnTo>
                    <a:pt x="78" y="50"/>
                  </a:lnTo>
                  <a:lnTo>
                    <a:pt x="78" y="46"/>
                  </a:lnTo>
                  <a:lnTo>
                    <a:pt x="76" y="44"/>
                  </a:lnTo>
                  <a:lnTo>
                    <a:pt x="76" y="42"/>
                  </a:lnTo>
                  <a:lnTo>
                    <a:pt x="76" y="42"/>
                  </a:lnTo>
                  <a:lnTo>
                    <a:pt x="74" y="40"/>
                  </a:lnTo>
                  <a:lnTo>
                    <a:pt x="52" y="44"/>
                  </a:lnTo>
                  <a:lnTo>
                    <a:pt x="52" y="52"/>
                  </a:lnTo>
                  <a:lnTo>
                    <a:pt x="60" y="52"/>
                  </a:lnTo>
                  <a:lnTo>
                    <a:pt x="62" y="62"/>
                  </a:lnTo>
                  <a:lnTo>
                    <a:pt x="62" y="62"/>
                  </a:lnTo>
                  <a:lnTo>
                    <a:pt x="60" y="60"/>
                  </a:lnTo>
                  <a:lnTo>
                    <a:pt x="58" y="60"/>
                  </a:lnTo>
                  <a:lnTo>
                    <a:pt x="56" y="58"/>
                  </a:lnTo>
                  <a:lnTo>
                    <a:pt x="54" y="58"/>
                  </a:lnTo>
                  <a:lnTo>
                    <a:pt x="52" y="60"/>
                  </a:lnTo>
                  <a:lnTo>
                    <a:pt x="52" y="70"/>
                  </a:lnTo>
                  <a:lnTo>
                    <a:pt x="54" y="70"/>
                  </a:lnTo>
                  <a:lnTo>
                    <a:pt x="54" y="72"/>
                  </a:lnTo>
                  <a:lnTo>
                    <a:pt x="56" y="76"/>
                  </a:lnTo>
                  <a:lnTo>
                    <a:pt x="58" y="80"/>
                  </a:lnTo>
                  <a:lnTo>
                    <a:pt x="60" y="86"/>
                  </a:lnTo>
                  <a:lnTo>
                    <a:pt x="60" y="92"/>
                  </a:lnTo>
                  <a:lnTo>
                    <a:pt x="60" y="96"/>
                  </a:lnTo>
                  <a:lnTo>
                    <a:pt x="52" y="126"/>
                  </a:lnTo>
                  <a:lnTo>
                    <a:pt x="50" y="132"/>
                  </a:lnTo>
                  <a:lnTo>
                    <a:pt x="44" y="132"/>
                  </a:lnTo>
                  <a:lnTo>
                    <a:pt x="44" y="132"/>
                  </a:lnTo>
                  <a:lnTo>
                    <a:pt x="42" y="130"/>
                  </a:lnTo>
                  <a:lnTo>
                    <a:pt x="38" y="130"/>
                  </a:lnTo>
                  <a:lnTo>
                    <a:pt x="36" y="132"/>
                  </a:lnTo>
                  <a:lnTo>
                    <a:pt x="34" y="132"/>
                  </a:lnTo>
                  <a:lnTo>
                    <a:pt x="32" y="132"/>
                  </a:lnTo>
                  <a:lnTo>
                    <a:pt x="28" y="134"/>
                  </a:lnTo>
                  <a:lnTo>
                    <a:pt x="22" y="134"/>
                  </a:lnTo>
                  <a:lnTo>
                    <a:pt x="18" y="138"/>
                  </a:lnTo>
                  <a:lnTo>
                    <a:pt x="14" y="142"/>
                  </a:lnTo>
                  <a:lnTo>
                    <a:pt x="10" y="146"/>
                  </a:lnTo>
                  <a:lnTo>
                    <a:pt x="10" y="148"/>
                  </a:lnTo>
                  <a:lnTo>
                    <a:pt x="10" y="152"/>
                  </a:lnTo>
                  <a:lnTo>
                    <a:pt x="8" y="156"/>
                  </a:lnTo>
                  <a:lnTo>
                    <a:pt x="6" y="158"/>
                  </a:lnTo>
                  <a:lnTo>
                    <a:pt x="6" y="160"/>
                  </a:lnTo>
                  <a:lnTo>
                    <a:pt x="4" y="162"/>
                  </a:lnTo>
                  <a:lnTo>
                    <a:pt x="2" y="164"/>
                  </a:lnTo>
                  <a:lnTo>
                    <a:pt x="0" y="168"/>
                  </a:lnTo>
                  <a:lnTo>
                    <a:pt x="0" y="174"/>
                  </a:lnTo>
                  <a:lnTo>
                    <a:pt x="0" y="182"/>
                  </a:lnTo>
                  <a:lnTo>
                    <a:pt x="2" y="188"/>
                  </a:lnTo>
                  <a:lnTo>
                    <a:pt x="2" y="190"/>
                  </a:lnTo>
                  <a:lnTo>
                    <a:pt x="4" y="192"/>
                  </a:lnTo>
                  <a:lnTo>
                    <a:pt x="4" y="194"/>
                  </a:lnTo>
                  <a:lnTo>
                    <a:pt x="6" y="198"/>
                  </a:lnTo>
                  <a:lnTo>
                    <a:pt x="6" y="200"/>
                  </a:lnTo>
                  <a:lnTo>
                    <a:pt x="4" y="200"/>
                  </a:lnTo>
                  <a:lnTo>
                    <a:pt x="4" y="200"/>
                  </a:lnTo>
                  <a:lnTo>
                    <a:pt x="6" y="200"/>
                  </a:lnTo>
                  <a:lnTo>
                    <a:pt x="10" y="198"/>
                  </a:lnTo>
                  <a:lnTo>
                    <a:pt x="12" y="198"/>
                  </a:lnTo>
                  <a:lnTo>
                    <a:pt x="14" y="200"/>
                  </a:lnTo>
                  <a:lnTo>
                    <a:pt x="16" y="202"/>
                  </a:lnTo>
                  <a:lnTo>
                    <a:pt x="16" y="202"/>
                  </a:lnTo>
                  <a:lnTo>
                    <a:pt x="16" y="202"/>
                  </a:lnTo>
                  <a:lnTo>
                    <a:pt x="18" y="204"/>
                  </a:lnTo>
                  <a:lnTo>
                    <a:pt x="22" y="204"/>
                  </a:lnTo>
                  <a:lnTo>
                    <a:pt x="26" y="206"/>
                  </a:lnTo>
                  <a:lnTo>
                    <a:pt x="30" y="206"/>
                  </a:lnTo>
                  <a:lnTo>
                    <a:pt x="30" y="206"/>
                  </a:lnTo>
                  <a:lnTo>
                    <a:pt x="30" y="206"/>
                  </a:lnTo>
                  <a:lnTo>
                    <a:pt x="34" y="204"/>
                  </a:lnTo>
                  <a:lnTo>
                    <a:pt x="36" y="202"/>
                  </a:lnTo>
                  <a:lnTo>
                    <a:pt x="38" y="200"/>
                  </a:lnTo>
                  <a:lnTo>
                    <a:pt x="42" y="198"/>
                  </a:lnTo>
                  <a:lnTo>
                    <a:pt x="42" y="196"/>
                  </a:lnTo>
                  <a:lnTo>
                    <a:pt x="42" y="222"/>
                  </a:lnTo>
                  <a:lnTo>
                    <a:pt x="42" y="222"/>
                  </a:lnTo>
                  <a:lnTo>
                    <a:pt x="42" y="224"/>
                  </a:lnTo>
                  <a:lnTo>
                    <a:pt x="44" y="224"/>
                  </a:lnTo>
                  <a:lnTo>
                    <a:pt x="48" y="226"/>
                  </a:lnTo>
                  <a:lnTo>
                    <a:pt x="50" y="226"/>
                  </a:lnTo>
                  <a:lnTo>
                    <a:pt x="54" y="226"/>
                  </a:lnTo>
                  <a:lnTo>
                    <a:pt x="58" y="226"/>
                  </a:lnTo>
                  <a:lnTo>
                    <a:pt x="64" y="226"/>
                  </a:lnTo>
                  <a:lnTo>
                    <a:pt x="70" y="226"/>
                  </a:lnTo>
                  <a:lnTo>
                    <a:pt x="74" y="224"/>
                  </a:lnTo>
                  <a:lnTo>
                    <a:pt x="74" y="224"/>
                  </a:lnTo>
                  <a:lnTo>
                    <a:pt x="78" y="224"/>
                  </a:lnTo>
                  <a:lnTo>
                    <a:pt x="80" y="222"/>
                  </a:lnTo>
                  <a:lnTo>
                    <a:pt x="84" y="218"/>
                  </a:lnTo>
                  <a:lnTo>
                    <a:pt x="86" y="216"/>
                  </a:lnTo>
                  <a:lnTo>
                    <a:pt x="86" y="214"/>
                  </a:lnTo>
                  <a:lnTo>
                    <a:pt x="90" y="212"/>
                  </a:lnTo>
                  <a:lnTo>
                    <a:pt x="94" y="210"/>
                  </a:lnTo>
                  <a:lnTo>
                    <a:pt x="96" y="210"/>
                  </a:lnTo>
                  <a:lnTo>
                    <a:pt x="100" y="212"/>
                  </a:lnTo>
                  <a:lnTo>
                    <a:pt x="102" y="212"/>
                  </a:lnTo>
                  <a:lnTo>
                    <a:pt x="102" y="212"/>
                  </a:lnTo>
                  <a:lnTo>
                    <a:pt x="104" y="210"/>
                  </a:lnTo>
                  <a:lnTo>
                    <a:pt x="106" y="208"/>
                  </a:lnTo>
                  <a:lnTo>
                    <a:pt x="108" y="206"/>
                  </a:lnTo>
                  <a:lnTo>
                    <a:pt x="110" y="206"/>
                  </a:lnTo>
                  <a:lnTo>
                    <a:pt x="112" y="206"/>
                  </a:lnTo>
                  <a:lnTo>
                    <a:pt x="112" y="208"/>
                  </a:lnTo>
                  <a:lnTo>
                    <a:pt x="112" y="212"/>
                  </a:lnTo>
                  <a:lnTo>
                    <a:pt x="112" y="216"/>
                  </a:lnTo>
                  <a:lnTo>
                    <a:pt x="112" y="226"/>
                  </a:lnTo>
                  <a:lnTo>
                    <a:pt x="114" y="238"/>
                  </a:lnTo>
                  <a:lnTo>
                    <a:pt x="124" y="248"/>
                  </a:lnTo>
                  <a:lnTo>
                    <a:pt x="136" y="252"/>
                  </a:lnTo>
                  <a:lnTo>
                    <a:pt x="146" y="250"/>
                  </a:lnTo>
                  <a:lnTo>
                    <a:pt x="148" y="252"/>
                  </a:lnTo>
                  <a:lnTo>
                    <a:pt x="148" y="254"/>
                  </a:lnTo>
                  <a:lnTo>
                    <a:pt x="150" y="258"/>
                  </a:lnTo>
                  <a:lnTo>
                    <a:pt x="152" y="262"/>
                  </a:lnTo>
                  <a:lnTo>
                    <a:pt x="156" y="266"/>
                  </a:lnTo>
                  <a:lnTo>
                    <a:pt x="162" y="268"/>
                  </a:lnTo>
                  <a:lnTo>
                    <a:pt x="164" y="268"/>
                  </a:lnTo>
                  <a:lnTo>
                    <a:pt x="166" y="272"/>
                  </a:lnTo>
                  <a:lnTo>
                    <a:pt x="170" y="274"/>
                  </a:lnTo>
                  <a:lnTo>
                    <a:pt x="174" y="278"/>
                  </a:lnTo>
                  <a:lnTo>
                    <a:pt x="178" y="284"/>
                  </a:lnTo>
                  <a:lnTo>
                    <a:pt x="182" y="288"/>
                  </a:lnTo>
                  <a:lnTo>
                    <a:pt x="182" y="294"/>
                  </a:lnTo>
                  <a:lnTo>
                    <a:pt x="206" y="296"/>
                  </a:lnTo>
                  <a:lnTo>
                    <a:pt x="206" y="298"/>
                  </a:lnTo>
                  <a:lnTo>
                    <a:pt x="204" y="300"/>
                  </a:lnTo>
                  <a:lnTo>
                    <a:pt x="204" y="304"/>
                  </a:lnTo>
                  <a:lnTo>
                    <a:pt x="204" y="308"/>
                  </a:lnTo>
                  <a:lnTo>
                    <a:pt x="206" y="310"/>
                  </a:lnTo>
                  <a:lnTo>
                    <a:pt x="206" y="310"/>
                  </a:lnTo>
                  <a:lnTo>
                    <a:pt x="208" y="312"/>
                  </a:lnTo>
                  <a:lnTo>
                    <a:pt x="210" y="312"/>
                  </a:lnTo>
                  <a:lnTo>
                    <a:pt x="212" y="314"/>
                  </a:lnTo>
                  <a:lnTo>
                    <a:pt x="214" y="318"/>
                  </a:lnTo>
                  <a:lnTo>
                    <a:pt x="214" y="322"/>
                  </a:lnTo>
                  <a:lnTo>
                    <a:pt x="214" y="326"/>
                  </a:lnTo>
                  <a:lnTo>
                    <a:pt x="214" y="338"/>
                  </a:lnTo>
                  <a:lnTo>
                    <a:pt x="214" y="350"/>
                  </a:lnTo>
                  <a:lnTo>
                    <a:pt x="214" y="362"/>
                  </a:lnTo>
                  <a:lnTo>
                    <a:pt x="210" y="368"/>
                  </a:lnTo>
                  <a:lnTo>
                    <a:pt x="212" y="368"/>
                  </a:lnTo>
                  <a:lnTo>
                    <a:pt x="212" y="370"/>
                  </a:lnTo>
                  <a:lnTo>
                    <a:pt x="214" y="372"/>
                  </a:lnTo>
                  <a:lnTo>
                    <a:pt x="214" y="374"/>
                  </a:lnTo>
                  <a:lnTo>
                    <a:pt x="214" y="380"/>
                  </a:lnTo>
                  <a:lnTo>
                    <a:pt x="216" y="384"/>
                  </a:lnTo>
                  <a:lnTo>
                    <a:pt x="216" y="396"/>
                  </a:lnTo>
                  <a:lnTo>
                    <a:pt x="218" y="408"/>
                  </a:lnTo>
                  <a:lnTo>
                    <a:pt x="218" y="416"/>
                  </a:lnTo>
                  <a:lnTo>
                    <a:pt x="220" y="416"/>
                  </a:lnTo>
                  <a:lnTo>
                    <a:pt x="220" y="418"/>
                  </a:lnTo>
                  <a:lnTo>
                    <a:pt x="222" y="420"/>
                  </a:lnTo>
                  <a:lnTo>
                    <a:pt x="226" y="420"/>
                  </a:lnTo>
                  <a:lnTo>
                    <a:pt x="236" y="424"/>
                  </a:lnTo>
                  <a:lnTo>
                    <a:pt x="238" y="422"/>
                  </a:lnTo>
                  <a:lnTo>
                    <a:pt x="240" y="422"/>
                  </a:lnTo>
                  <a:lnTo>
                    <a:pt x="242" y="422"/>
                  </a:lnTo>
                  <a:lnTo>
                    <a:pt x="244" y="422"/>
                  </a:lnTo>
                  <a:lnTo>
                    <a:pt x="246" y="422"/>
                  </a:lnTo>
                  <a:lnTo>
                    <a:pt x="248" y="424"/>
                  </a:lnTo>
                  <a:lnTo>
                    <a:pt x="248" y="424"/>
                  </a:lnTo>
                  <a:lnTo>
                    <a:pt x="250" y="428"/>
                  </a:lnTo>
                  <a:lnTo>
                    <a:pt x="252" y="432"/>
                  </a:lnTo>
                  <a:lnTo>
                    <a:pt x="254" y="436"/>
                  </a:lnTo>
                  <a:lnTo>
                    <a:pt x="256" y="442"/>
                  </a:lnTo>
                  <a:lnTo>
                    <a:pt x="256" y="446"/>
                  </a:lnTo>
                  <a:lnTo>
                    <a:pt x="256" y="448"/>
                  </a:lnTo>
                  <a:lnTo>
                    <a:pt x="256" y="448"/>
                  </a:lnTo>
                  <a:lnTo>
                    <a:pt x="260" y="450"/>
                  </a:lnTo>
                  <a:lnTo>
                    <a:pt x="264" y="450"/>
                  </a:lnTo>
                  <a:lnTo>
                    <a:pt x="264" y="450"/>
                  </a:lnTo>
                  <a:lnTo>
                    <a:pt x="266" y="452"/>
                  </a:lnTo>
                  <a:lnTo>
                    <a:pt x="266" y="452"/>
                  </a:lnTo>
                  <a:lnTo>
                    <a:pt x="268" y="452"/>
                  </a:lnTo>
                  <a:lnTo>
                    <a:pt x="270" y="454"/>
                  </a:lnTo>
                  <a:lnTo>
                    <a:pt x="270" y="458"/>
                  </a:lnTo>
                  <a:lnTo>
                    <a:pt x="270" y="462"/>
                  </a:lnTo>
                  <a:lnTo>
                    <a:pt x="270" y="466"/>
                  </a:lnTo>
                  <a:lnTo>
                    <a:pt x="266" y="472"/>
                  </a:lnTo>
                  <a:lnTo>
                    <a:pt x="264" y="474"/>
                  </a:lnTo>
                  <a:lnTo>
                    <a:pt x="258" y="480"/>
                  </a:lnTo>
                  <a:lnTo>
                    <a:pt x="248" y="488"/>
                  </a:lnTo>
                  <a:lnTo>
                    <a:pt x="240" y="494"/>
                  </a:lnTo>
                  <a:lnTo>
                    <a:pt x="234" y="500"/>
                  </a:lnTo>
                  <a:lnTo>
                    <a:pt x="232" y="500"/>
                  </a:lnTo>
                  <a:lnTo>
                    <a:pt x="230" y="502"/>
                  </a:lnTo>
                  <a:lnTo>
                    <a:pt x="228" y="506"/>
                  </a:lnTo>
                  <a:lnTo>
                    <a:pt x="224" y="510"/>
                  </a:lnTo>
                  <a:lnTo>
                    <a:pt x="220" y="514"/>
                  </a:lnTo>
                  <a:lnTo>
                    <a:pt x="218" y="518"/>
                  </a:lnTo>
                  <a:lnTo>
                    <a:pt x="216" y="522"/>
                  </a:lnTo>
                  <a:lnTo>
                    <a:pt x="216" y="524"/>
                  </a:lnTo>
                  <a:lnTo>
                    <a:pt x="216" y="524"/>
                  </a:lnTo>
                  <a:lnTo>
                    <a:pt x="218" y="524"/>
                  </a:lnTo>
                  <a:lnTo>
                    <a:pt x="220" y="522"/>
                  </a:lnTo>
                  <a:lnTo>
                    <a:pt x="224" y="524"/>
                  </a:lnTo>
                  <a:lnTo>
                    <a:pt x="226" y="526"/>
                  </a:lnTo>
                  <a:lnTo>
                    <a:pt x="230" y="530"/>
                  </a:lnTo>
                  <a:lnTo>
                    <a:pt x="240" y="538"/>
                  </a:lnTo>
                  <a:lnTo>
                    <a:pt x="240" y="540"/>
                  </a:lnTo>
                  <a:lnTo>
                    <a:pt x="244" y="540"/>
                  </a:lnTo>
                  <a:lnTo>
                    <a:pt x="248" y="542"/>
                  </a:lnTo>
                  <a:lnTo>
                    <a:pt x="254" y="544"/>
                  </a:lnTo>
                  <a:lnTo>
                    <a:pt x="258" y="546"/>
                  </a:lnTo>
                  <a:lnTo>
                    <a:pt x="262" y="548"/>
                  </a:lnTo>
                  <a:lnTo>
                    <a:pt x="264" y="552"/>
                  </a:lnTo>
                  <a:lnTo>
                    <a:pt x="278" y="568"/>
                  </a:lnTo>
                  <a:lnTo>
                    <a:pt x="282" y="572"/>
                  </a:lnTo>
                  <a:lnTo>
                    <a:pt x="290" y="56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73" name="Freeform 333">
              <a:extLst>
                <a:ext uri="{FF2B5EF4-FFF2-40B4-BE49-F238E27FC236}">
                  <a16:creationId xmlns:a16="http://schemas.microsoft.com/office/drawing/2014/main" id="{F2407024-1C4A-40D6-AB62-CB78DF6937E1}"/>
                </a:ext>
              </a:extLst>
            </p:cNvPr>
            <p:cNvSpPr>
              <a:spLocks noChangeArrowheads="1"/>
            </p:cNvSpPr>
            <p:nvPr/>
          </p:nvSpPr>
          <p:spPr bwMode="auto">
            <a:xfrm>
              <a:off x="3862" y="1984"/>
              <a:ext cx="150" cy="756"/>
            </a:xfrm>
            <a:custGeom>
              <a:avLst/>
              <a:gdLst>
                <a:gd name="T0" fmla="*/ 130 w 150"/>
                <a:gd name="T1" fmla="*/ 742 h 756"/>
                <a:gd name="T2" fmla="*/ 102 w 150"/>
                <a:gd name="T3" fmla="*/ 748 h 756"/>
                <a:gd name="T4" fmla="*/ 92 w 150"/>
                <a:gd name="T5" fmla="*/ 748 h 756"/>
                <a:gd name="T6" fmla="*/ 54 w 150"/>
                <a:gd name="T7" fmla="*/ 716 h 756"/>
                <a:gd name="T8" fmla="*/ 70 w 150"/>
                <a:gd name="T9" fmla="*/ 688 h 756"/>
                <a:gd name="T10" fmla="*/ 58 w 150"/>
                <a:gd name="T11" fmla="*/ 678 h 756"/>
                <a:gd name="T12" fmla="*/ 42 w 150"/>
                <a:gd name="T13" fmla="*/ 678 h 756"/>
                <a:gd name="T14" fmla="*/ 34 w 150"/>
                <a:gd name="T15" fmla="*/ 686 h 756"/>
                <a:gd name="T16" fmla="*/ 0 w 150"/>
                <a:gd name="T17" fmla="*/ 622 h 756"/>
                <a:gd name="T18" fmla="*/ 8 w 150"/>
                <a:gd name="T19" fmla="*/ 540 h 756"/>
                <a:gd name="T20" fmla="*/ 30 w 150"/>
                <a:gd name="T21" fmla="*/ 452 h 756"/>
                <a:gd name="T22" fmla="*/ 28 w 150"/>
                <a:gd name="T23" fmla="*/ 398 h 756"/>
                <a:gd name="T24" fmla="*/ 48 w 150"/>
                <a:gd name="T25" fmla="*/ 368 h 756"/>
                <a:gd name="T26" fmla="*/ 46 w 150"/>
                <a:gd name="T27" fmla="*/ 336 h 756"/>
                <a:gd name="T28" fmla="*/ 38 w 150"/>
                <a:gd name="T29" fmla="*/ 352 h 756"/>
                <a:gd name="T30" fmla="*/ 36 w 150"/>
                <a:gd name="T31" fmla="*/ 372 h 756"/>
                <a:gd name="T32" fmla="*/ 30 w 150"/>
                <a:gd name="T33" fmla="*/ 380 h 756"/>
                <a:gd name="T34" fmla="*/ 50 w 150"/>
                <a:gd name="T35" fmla="*/ 260 h 756"/>
                <a:gd name="T36" fmla="*/ 56 w 150"/>
                <a:gd name="T37" fmla="*/ 214 h 756"/>
                <a:gd name="T38" fmla="*/ 66 w 150"/>
                <a:gd name="T39" fmla="*/ 184 h 756"/>
                <a:gd name="T40" fmla="*/ 66 w 150"/>
                <a:gd name="T41" fmla="*/ 166 h 756"/>
                <a:gd name="T42" fmla="*/ 68 w 150"/>
                <a:gd name="T43" fmla="*/ 150 h 756"/>
                <a:gd name="T44" fmla="*/ 70 w 150"/>
                <a:gd name="T45" fmla="*/ 134 h 756"/>
                <a:gd name="T46" fmla="*/ 68 w 150"/>
                <a:gd name="T47" fmla="*/ 110 h 756"/>
                <a:gd name="T48" fmla="*/ 72 w 150"/>
                <a:gd name="T49" fmla="*/ 88 h 756"/>
                <a:gd name="T50" fmla="*/ 64 w 150"/>
                <a:gd name="T51" fmla="*/ 30 h 756"/>
                <a:gd name="T52" fmla="*/ 46 w 150"/>
                <a:gd name="T53" fmla="*/ 10 h 756"/>
                <a:gd name="T54" fmla="*/ 60 w 150"/>
                <a:gd name="T55" fmla="*/ 6 h 756"/>
                <a:gd name="T56" fmla="*/ 74 w 150"/>
                <a:gd name="T57" fmla="*/ 8 h 756"/>
                <a:gd name="T58" fmla="*/ 100 w 150"/>
                <a:gd name="T59" fmla="*/ 46 h 756"/>
                <a:gd name="T60" fmla="*/ 110 w 150"/>
                <a:gd name="T61" fmla="*/ 106 h 756"/>
                <a:gd name="T62" fmla="*/ 116 w 150"/>
                <a:gd name="T63" fmla="*/ 108 h 756"/>
                <a:gd name="T64" fmla="*/ 118 w 150"/>
                <a:gd name="T65" fmla="*/ 116 h 756"/>
                <a:gd name="T66" fmla="*/ 114 w 150"/>
                <a:gd name="T67" fmla="*/ 126 h 756"/>
                <a:gd name="T68" fmla="*/ 104 w 150"/>
                <a:gd name="T69" fmla="*/ 146 h 756"/>
                <a:gd name="T70" fmla="*/ 88 w 150"/>
                <a:gd name="T71" fmla="*/ 178 h 756"/>
                <a:gd name="T72" fmla="*/ 82 w 150"/>
                <a:gd name="T73" fmla="*/ 214 h 756"/>
                <a:gd name="T74" fmla="*/ 80 w 150"/>
                <a:gd name="T75" fmla="*/ 326 h 756"/>
                <a:gd name="T76" fmla="*/ 68 w 150"/>
                <a:gd name="T77" fmla="*/ 344 h 756"/>
                <a:gd name="T78" fmla="*/ 58 w 150"/>
                <a:gd name="T79" fmla="*/ 370 h 756"/>
                <a:gd name="T80" fmla="*/ 60 w 150"/>
                <a:gd name="T81" fmla="*/ 398 h 756"/>
                <a:gd name="T82" fmla="*/ 56 w 150"/>
                <a:gd name="T83" fmla="*/ 420 h 756"/>
                <a:gd name="T84" fmla="*/ 56 w 150"/>
                <a:gd name="T85" fmla="*/ 458 h 756"/>
                <a:gd name="T86" fmla="*/ 54 w 150"/>
                <a:gd name="T87" fmla="*/ 470 h 756"/>
                <a:gd name="T88" fmla="*/ 58 w 150"/>
                <a:gd name="T89" fmla="*/ 478 h 756"/>
                <a:gd name="T90" fmla="*/ 56 w 150"/>
                <a:gd name="T91" fmla="*/ 516 h 756"/>
                <a:gd name="T92" fmla="*/ 46 w 150"/>
                <a:gd name="T93" fmla="*/ 526 h 756"/>
                <a:gd name="T94" fmla="*/ 38 w 150"/>
                <a:gd name="T95" fmla="*/ 554 h 756"/>
                <a:gd name="T96" fmla="*/ 38 w 150"/>
                <a:gd name="T97" fmla="*/ 618 h 756"/>
                <a:gd name="T98" fmla="*/ 38 w 150"/>
                <a:gd name="T99" fmla="*/ 642 h 756"/>
                <a:gd name="T100" fmla="*/ 90 w 150"/>
                <a:gd name="T101" fmla="*/ 658 h 756"/>
                <a:gd name="T102" fmla="*/ 92 w 150"/>
                <a:gd name="T103" fmla="*/ 676 h 756"/>
                <a:gd name="T104" fmla="*/ 150 w 150"/>
                <a:gd name="T105" fmla="*/ 748 h 75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0"/>
                <a:gd name="T160" fmla="*/ 0 h 756"/>
                <a:gd name="T161" fmla="*/ 150 w 150"/>
                <a:gd name="T162" fmla="*/ 756 h 75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0" h="756">
                  <a:moveTo>
                    <a:pt x="150" y="748"/>
                  </a:moveTo>
                  <a:lnTo>
                    <a:pt x="144" y="752"/>
                  </a:lnTo>
                  <a:lnTo>
                    <a:pt x="136" y="748"/>
                  </a:lnTo>
                  <a:lnTo>
                    <a:pt x="130" y="742"/>
                  </a:lnTo>
                  <a:lnTo>
                    <a:pt x="122" y="744"/>
                  </a:lnTo>
                  <a:lnTo>
                    <a:pt x="112" y="750"/>
                  </a:lnTo>
                  <a:lnTo>
                    <a:pt x="106" y="756"/>
                  </a:lnTo>
                  <a:lnTo>
                    <a:pt x="102" y="748"/>
                  </a:lnTo>
                  <a:lnTo>
                    <a:pt x="104" y="738"/>
                  </a:lnTo>
                  <a:lnTo>
                    <a:pt x="102" y="732"/>
                  </a:lnTo>
                  <a:lnTo>
                    <a:pt x="92" y="736"/>
                  </a:lnTo>
                  <a:lnTo>
                    <a:pt x="92" y="748"/>
                  </a:lnTo>
                  <a:lnTo>
                    <a:pt x="76" y="748"/>
                  </a:lnTo>
                  <a:lnTo>
                    <a:pt x="70" y="728"/>
                  </a:lnTo>
                  <a:lnTo>
                    <a:pt x="54" y="730"/>
                  </a:lnTo>
                  <a:lnTo>
                    <a:pt x="54" y="716"/>
                  </a:lnTo>
                  <a:lnTo>
                    <a:pt x="66" y="712"/>
                  </a:lnTo>
                  <a:lnTo>
                    <a:pt x="72" y="694"/>
                  </a:lnTo>
                  <a:lnTo>
                    <a:pt x="72" y="690"/>
                  </a:lnTo>
                  <a:lnTo>
                    <a:pt x="70" y="688"/>
                  </a:lnTo>
                  <a:lnTo>
                    <a:pt x="66" y="684"/>
                  </a:lnTo>
                  <a:lnTo>
                    <a:pt x="62" y="682"/>
                  </a:lnTo>
                  <a:lnTo>
                    <a:pt x="60" y="680"/>
                  </a:lnTo>
                  <a:lnTo>
                    <a:pt x="58" y="678"/>
                  </a:lnTo>
                  <a:lnTo>
                    <a:pt x="56" y="676"/>
                  </a:lnTo>
                  <a:lnTo>
                    <a:pt x="50" y="676"/>
                  </a:lnTo>
                  <a:lnTo>
                    <a:pt x="46" y="676"/>
                  </a:lnTo>
                  <a:lnTo>
                    <a:pt x="42" y="678"/>
                  </a:lnTo>
                  <a:lnTo>
                    <a:pt x="38" y="680"/>
                  </a:lnTo>
                  <a:lnTo>
                    <a:pt x="36" y="682"/>
                  </a:lnTo>
                  <a:lnTo>
                    <a:pt x="34" y="684"/>
                  </a:lnTo>
                  <a:lnTo>
                    <a:pt x="34" y="686"/>
                  </a:lnTo>
                  <a:lnTo>
                    <a:pt x="34" y="686"/>
                  </a:lnTo>
                  <a:lnTo>
                    <a:pt x="2" y="654"/>
                  </a:lnTo>
                  <a:lnTo>
                    <a:pt x="0" y="642"/>
                  </a:lnTo>
                  <a:lnTo>
                    <a:pt x="0" y="622"/>
                  </a:lnTo>
                  <a:lnTo>
                    <a:pt x="0" y="600"/>
                  </a:lnTo>
                  <a:lnTo>
                    <a:pt x="4" y="576"/>
                  </a:lnTo>
                  <a:lnTo>
                    <a:pt x="6" y="554"/>
                  </a:lnTo>
                  <a:lnTo>
                    <a:pt x="8" y="540"/>
                  </a:lnTo>
                  <a:lnTo>
                    <a:pt x="8" y="534"/>
                  </a:lnTo>
                  <a:lnTo>
                    <a:pt x="26" y="510"/>
                  </a:lnTo>
                  <a:lnTo>
                    <a:pt x="30" y="484"/>
                  </a:lnTo>
                  <a:lnTo>
                    <a:pt x="30" y="452"/>
                  </a:lnTo>
                  <a:lnTo>
                    <a:pt x="16" y="432"/>
                  </a:lnTo>
                  <a:lnTo>
                    <a:pt x="34" y="414"/>
                  </a:lnTo>
                  <a:lnTo>
                    <a:pt x="36" y="398"/>
                  </a:lnTo>
                  <a:lnTo>
                    <a:pt x="28" y="398"/>
                  </a:lnTo>
                  <a:lnTo>
                    <a:pt x="32" y="388"/>
                  </a:lnTo>
                  <a:lnTo>
                    <a:pt x="38" y="388"/>
                  </a:lnTo>
                  <a:lnTo>
                    <a:pt x="46" y="384"/>
                  </a:lnTo>
                  <a:lnTo>
                    <a:pt x="48" y="368"/>
                  </a:lnTo>
                  <a:lnTo>
                    <a:pt x="48" y="358"/>
                  </a:lnTo>
                  <a:lnTo>
                    <a:pt x="50" y="348"/>
                  </a:lnTo>
                  <a:lnTo>
                    <a:pt x="54" y="332"/>
                  </a:lnTo>
                  <a:lnTo>
                    <a:pt x="46" y="336"/>
                  </a:lnTo>
                  <a:lnTo>
                    <a:pt x="42" y="344"/>
                  </a:lnTo>
                  <a:lnTo>
                    <a:pt x="40" y="346"/>
                  </a:lnTo>
                  <a:lnTo>
                    <a:pt x="40" y="348"/>
                  </a:lnTo>
                  <a:lnTo>
                    <a:pt x="38" y="352"/>
                  </a:lnTo>
                  <a:lnTo>
                    <a:pt x="38" y="356"/>
                  </a:lnTo>
                  <a:lnTo>
                    <a:pt x="38" y="362"/>
                  </a:lnTo>
                  <a:lnTo>
                    <a:pt x="38" y="368"/>
                  </a:lnTo>
                  <a:lnTo>
                    <a:pt x="36" y="372"/>
                  </a:lnTo>
                  <a:lnTo>
                    <a:pt x="34" y="376"/>
                  </a:lnTo>
                  <a:lnTo>
                    <a:pt x="32" y="378"/>
                  </a:lnTo>
                  <a:lnTo>
                    <a:pt x="30" y="378"/>
                  </a:lnTo>
                  <a:lnTo>
                    <a:pt x="30" y="380"/>
                  </a:lnTo>
                  <a:lnTo>
                    <a:pt x="28" y="352"/>
                  </a:lnTo>
                  <a:lnTo>
                    <a:pt x="40" y="314"/>
                  </a:lnTo>
                  <a:lnTo>
                    <a:pt x="46" y="282"/>
                  </a:lnTo>
                  <a:lnTo>
                    <a:pt x="50" y="260"/>
                  </a:lnTo>
                  <a:lnTo>
                    <a:pt x="50" y="244"/>
                  </a:lnTo>
                  <a:lnTo>
                    <a:pt x="50" y="240"/>
                  </a:lnTo>
                  <a:lnTo>
                    <a:pt x="50" y="228"/>
                  </a:lnTo>
                  <a:lnTo>
                    <a:pt x="56" y="214"/>
                  </a:lnTo>
                  <a:lnTo>
                    <a:pt x="60" y="200"/>
                  </a:lnTo>
                  <a:lnTo>
                    <a:pt x="64" y="190"/>
                  </a:lnTo>
                  <a:lnTo>
                    <a:pt x="66" y="186"/>
                  </a:lnTo>
                  <a:lnTo>
                    <a:pt x="66" y="184"/>
                  </a:lnTo>
                  <a:lnTo>
                    <a:pt x="66" y="182"/>
                  </a:lnTo>
                  <a:lnTo>
                    <a:pt x="66" y="176"/>
                  </a:lnTo>
                  <a:lnTo>
                    <a:pt x="66" y="172"/>
                  </a:lnTo>
                  <a:lnTo>
                    <a:pt x="66" y="166"/>
                  </a:lnTo>
                  <a:lnTo>
                    <a:pt x="66" y="164"/>
                  </a:lnTo>
                  <a:lnTo>
                    <a:pt x="68" y="160"/>
                  </a:lnTo>
                  <a:lnTo>
                    <a:pt x="68" y="154"/>
                  </a:lnTo>
                  <a:lnTo>
                    <a:pt x="68" y="150"/>
                  </a:lnTo>
                  <a:lnTo>
                    <a:pt x="70" y="146"/>
                  </a:lnTo>
                  <a:lnTo>
                    <a:pt x="70" y="142"/>
                  </a:lnTo>
                  <a:lnTo>
                    <a:pt x="70" y="140"/>
                  </a:lnTo>
                  <a:lnTo>
                    <a:pt x="70" y="134"/>
                  </a:lnTo>
                  <a:lnTo>
                    <a:pt x="70" y="128"/>
                  </a:lnTo>
                  <a:lnTo>
                    <a:pt x="70" y="122"/>
                  </a:lnTo>
                  <a:lnTo>
                    <a:pt x="70" y="116"/>
                  </a:lnTo>
                  <a:lnTo>
                    <a:pt x="68" y="110"/>
                  </a:lnTo>
                  <a:lnTo>
                    <a:pt x="70" y="106"/>
                  </a:lnTo>
                  <a:lnTo>
                    <a:pt x="70" y="100"/>
                  </a:lnTo>
                  <a:lnTo>
                    <a:pt x="72" y="96"/>
                  </a:lnTo>
                  <a:lnTo>
                    <a:pt x="72" y="88"/>
                  </a:lnTo>
                  <a:lnTo>
                    <a:pt x="74" y="74"/>
                  </a:lnTo>
                  <a:lnTo>
                    <a:pt x="72" y="56"/>
                  </a:lnTo>
                  <a:lnTo>
                    <a:pt x="68" y="36"/>
                  </a:lnTo>
                  <a:lnTo>
                    <a:pt x="64" y="30"/>
                  </a:lnTo>
                  <a:lnTo>
                    <a:pt x="60" y="22"/>
                  </a:lnTo>
                  <a:lnTo>
                    <a:pt x="54" y="16"/>
                  </a:lnTo>
                  <a:lnTo>
                    <a:pt x="48" y="12"/>
                  </a:lnTo>
                  <a:lnTo>
                    <a:pt x="46" y="10"/>
                  </a:lnTo>
                  <a:lnTo>
                    <a:pt x="46" y="10"/>
                  </a:lnTo>
                  <a:lnTo>
                    <a:pt x="50" y="8"/>
                  </a:lnTo>
                  <a:lnTo>
                    <a:pt x="54" y="8"/>
                  </a:lnTo>
                  <a:lnTo>
                    <a:pt x="60" y="6"/>
                  </a:lnTo>
                  <a:lnTo>
                    <a:pt x="66" y="2"/>
                  </a:lnTo>
                  <a:lnTo>
                    <a:pt x="72" y="0"/>
                  </a:lnTo>
                  <a:lnTo>
                    <a:pt x="72" y="2"/>
                  </a:lnTo>
                  <a:lnTo>
                    <a:pt x="74" y="8"/>
                  </a:lnTo>
                  <a:lnTo>
                    <a:pt x="80" y="18"/>
                  </a:lnTo>
                  <a:lnTo>
                    <a:pt x="90" y="34"/>
                  </a:lnTo>
                  <a:lnTo>
                    <a:pt x="98" y="46"/>
                  </a:lnTo>
                  <a:lnTo>
                    <a:pt x="100" y="46"/>
                  </a:lnTo>
                  <a:lnTo>
                    <a:pt x="100" y="48"/>
                  </a:lnTo>
                  <a:lnTo>
                    <a:pt x="102" y="52"/>
                  </a:lnTo>
                  <a:lnTo>
                    <a:pt x="102" y="60"/>
                  </a:lnTo>
                  <a:lnTo>
                    <a:pt x="110" y="106"/>
                  </a:lnTo>
                  <a:lnTo>
                    <a:pt x="112" y="106"/>
                  </a:lnTo>
                  <a:lnTo>
                    <a:pt x="112" y="106"/>
                  </a:lnTo>
                  <a:lnTo>
                    <a:pt x="114" y="108"/>
                  </a:lnTo>
                  <a:lnTo>
                    <a:pt x="116" y="108"/>
                  </a:lnTo>
                  <a:lnTo>
                    <a:pt x="118" y="106"/>
                  </a:lnTo>
                  <a:lnTo>
                    <a:pt x="118" y="108"/>
                  </a:lnTo>
                  <a:lnTo>
                    <a:pt x="118" y="110"/>
                  </a:lnTo>
                  <a:lnTo>
                    <a:pt x="118" y="116"/>
                  </a:lnTo>
                  <a:lnTo>
                    <a:pt x="118" y="120"/>
                  </a:lnTo>
                  <a:lnTo>
                    <a:pt x="118" y="124"/>
                  </a:lnTo>
                  <a:lnTo>
                    <a:pt x="116" y="124"/>
                  </a:lnTo>
                  <a:lnTo>
                    <a:pt x="114" y="126"/>
                  </a:lnTo>
                  <a:lnTo>
                    <a:pt x="112" y="128"/>
                  </a:lnTo>
                  <a:lnTo>
                    <a:pt x="108" y="132"/>
                  </a:lnTo>
                  <a:lnTo>
                    <a:pt x="106" y="138"/>
                  </a:lnTo>
                  <a:lnTo>
                    <a:pt x="104" y="146"/>
                  </a:lnTo>
                  <a:lnTo>
                    <a:pt x="102" y="150"/>
                  </a:lnTo>
                  <a:lnTo>
                    <a:pt x="98" y="158"/>
                  </a:lnTo>
                  <a:lnTo>
                    <a:pt x="92" y="168"/>
                  </a:lnTo>
                  <a:lnTo>
                    <a:pt x="88" y="178"/>
                  </a:lnTo>
                  <a:lnTo>
                    <a:pt x="86" y="186"/>
                  </a:lnTo>
                  <a:lnTo>
                    <a:pt x="84" y="192"/>
                  </a:lnTo>
                  <a:lnTo>
                    <a:pt x="84" y="200"/>
                  </a:lnTo>
                  <a:lnTo>
                    <a:pt x="82" y="214"/>
                  </a:lnTo>
                  <a:lnTo>
                    <a:pt x="84" y="232"/>
                  </a:lnTo>
                  <a:lnTo>
                    <a:pt x="82" y="322"/>
                  </a:lnTo>
                  <a:lnTo>
                    <a:pt x="82" y="324"/>
                  </a:lnTo>
                  <a:lnTo>
                    <a:pt x="80" y="326"/>
                  </a:lnTo>
                  <a:lnTo>
                    <a:pt x="76" y="330"/>
                  </a:lnTo>
                  <a:lnTo>
                    <a:pt x="74" y="334"/>
                  </a:lnTo>
                  <a:lnTo>
                    <a:pt x="70" y="338"/>
                  </a:lnTo>
                  <a:lnTo>
                    <a:pt x="68" y="344"/>
                  </a:lnTo>
                  <a:lnTo>
                    <a:pt x="66" y="348"/>
                  </a:lnTo>
                  <a:lnTo>
                    <a:pt x="64" y="350"/>
                  </a:lnTo>
                  <a:lnTo>
                    <a:pt x="60" y="368"/>
                  </a:lnTo>
                  <a:lnTo>
                    <a:pt x="58" y="370"/>
                  </a:lnTo>
                  <a:lnTo>
                    <a:pt x="58" y="372"/>
                  </a:lnTo>
                  <a:lnTo>
                    <a:pt x="60" y="380"/>
                  </a:lnTo>
                  <a:lnTo>
                    <a:pt x="58" y="390"/>
                  </a:lnTo>
                  <a:lnTo>
                    <a:pt x="60" y="398"/>
                  </a:lnTo>
                  <a:lnTo>
                    <a:pt x="58" y="410"/>
                  </a:lnTo>
                  <a:lnTo>
                    <a:pt x="54" y="412"/>
                  </a:lnTo>
                  <a:lnTo>
                    <a:pt x="54" y="420"/>
                  </a:lnTo>
                  <a:lnTo>
                    <a:pt x="56" y="420"/>
                  </a:lnTo>
                  <a:lnTo>
                    <a:pt x="56" y="424"/>
                  </a:lnTo>
                  <a:lnTo>
                    <a:pt x="56" y="436"/>
                  </a:lnTo>
                  <a:lnTo>
                    <a:pt x="56" y="448"/>
                  </a:lnTo>
                  <a:lnTo>
                    <a:pt x="56" y="458"/>
                  </a:lnTo>
                  <a:lnTo>
                    <a:pt x="56" y="462"/>
                  </a:lnTo>
                  <a:lnTo>
                    <a:pt x="54" y="466"/>
                  </a:lnTo>
                  <a:lnTo>
                    <a:pt x="54" y="468"/>
                  </a:lnTo>
                  <a:lnTo>
                    <a:pt x="54" y="470"/>
                  </a:lnTo>
                  <a:lnTo>
                    <a:pt x="54" y="472"/>
                  </a:lnTo>
                  <a:lnTo>
                    <a:pt x="56" y="474"/>
                  </a:lnTo>
                  <a:lnTo>
                    <a:pt x="56" y="476"/>
                  </a:lnTo>
                  <a:lnTo>
                    <a:pt x="58" y="478"/>
                  </a:lnTo>
                  <a:lnTo>
                    <a:pt x="58" y="484"/>
                  </a:lnTo>
                  <a:lnTo>
                    <a:pt x="58" y="496"/>
                  </a:lnTo>
                  <a:lnTo>
                    <a:pt x="58" y="508"/>
                  </a:lnTo>
                  <a:lnTo>
                    <a:pt x="56" y="516"/>
                  </a:lnTo>
                  <a:lnTo>
                    <a:pt x="56" y="518"/>
                  </a:lnTo>
                  <a:lnTo>
                    <a:pt x="52" y="520"/>
                  </a:lnTo>
                  <a:lnTo>
                    <a:pt x="50" y="522"/>
                  </a:lnTo>
                  <a:lnTo>
                    <a:pt x="46" y="526"/>
                  </a:lnTo>
                  <a:lnTo>
                    <a:pt x="42" y="530"/>
                  </a:lnTo>
                  <a:lnTo>
                    <a:pt x="40" y="534"/>
                  </a:lnTo>
                  <a:lnTo>
                    <a:pt x="38" y="540"/>
                  </a:lnTo>
                  <a:lnTo>
                    <a:pt x="38" y="554"/>
                  </a:lnTo>
                  <a:lnTo>
                    <a:pt x="38" y="574"/>
                  </a:lnTo>
                  <a:lnTo>
                    <a:pt x="38" y="594"/>
                  </a:lnTo>
                  <a:lnTo>
                    <a:pt x="38" y="612"/>
                  </a:lnTo>
                  <a:lnTo>
                    <a:pt x="38" y="618"/>
                  </a:lnTo>
                  <a:lnTo>
                    <a:pt x="36" y="620"/>
                  </a:lnTo>
                  <a:lnTo>
                    <a:pt x="36" y="624"/>
                  </a:lnTo>
                  <a:lnTo>
                    <a:pt x="38" y="630"/>
                  </a:lnTo>
                  <a:lnTo>
                    <a:pt x="38" y="642"/>
                  </a:lnTo>
                  <a:lnTo>
                    <a:pt x="50" y="656"/>
                  </a:lnTo>
                  <a:lnTo>
                    <a:pt x="88" y="656"/>
                  </a:lnTo>
                  <a:lnTo>
                    <a:pt x="90" y="656"/>
                  </a:lnTo>
                  <a:lnTo>
                    <a:pt x="90" y="658"/>
                  </a:lnTo>
                  <a:lnTo>
                    <a:pt x="90" y="660"/>
                  </a:lnTo>
                  <a:lnTo>
                    <a:pt x="90" y="662"/>
                  </a:lnTo>
                  <a:lnTo>
                    <a:pt x="90" y="668"/>
                  </a:lnTo>
                  <a:lnTo>
                    <a:pt x="92" y="676"/>
                  </a:lnTo>
                  <a:lnTo>
                    <a:pt x="92" y="700"/>
                  </a:lnTo>
                  <a:lnTo>
                    <a:pt x="96" y="726"/>
                  </a:lnTo>
                  <a:lnTo>
                    <a:pt x="136" y="728"/>
                  </a:lnTo>
                  <a:lnTo>
                    <a:pt x="150" y="74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74" name="Freeform 334">
              <a:extLst>
                <a:ext uri="{FF2B5EF4-FFF2-40B4-BE49-F238E27FC236}">
                  <a16:creationId xmlns:a16="http://schemas.microsoft.com/office/drawing/2014/main" id="{0811DFF8-56FD-4CAE-A713-127CC23F1126}"/>
                </a:ext>
              </a:extLst>
            </p:cNvPr>
            <p:cNvSpPr>
              <a:spLocks noChangeArrowheads="1"/>
            </p:cNvSpPr>
            <p:nvPr/>
          </p:nvSpPr>
          <p:spPr bwMode="auto">
            <a:xfrm>
              <a:off x="4042" y="2034"/>
              <a:ext cx="110" cy="126"/>
            </a:xfrm>
            <a:custGeom>
              <a:avLst/>
              <a:gdLst>
                <a:gd name="T0" fmla="*/ 110 w 110"/>
                <a:gd name="T1" fmla="*/ 94 h 126"/>
                <a:gd name="T2" fmla="*/ 108 w 110"/>
                <a:gd name="T3" fmla="*/ 84 h 126"/>
                <a:gd name="T4" fmla="*/ 104 w 110"/>
                <a:gd name="T5" fmla="*/ 76 h 126"/>
                <a:gd name="T6" fmla="*/ 102 w 110"/>
                <a:gd name="T7" fmla="*/ 72 h 126"/>
                <a:gd name="T8" fmla="*/ 98 w 110"/>
                <a:gd name="T9" fmla="*/ 70 h 126"/>
                <a:gd name="T10" fmla="*/ 92 w 110"/>
                <a:gd name="T11" fmla="*/ 70 h 126"/>
                <a:gd name="T12" fmla="*/ 90 w 110"/>
                <a:gd name="T13" fmla="*/ 72 h 126"/>
                <a:gd name="T14" fmla="*/ 76 w 110"/>
                <a:gd name="T15" fmla="*/ 68 h 126"/>
                <a:gd name="T16" fmla="*/ 72 w 110"/>
                <a:gd name="T17" fmla="*/ 64 h 126"/>
                <a:gd name="T18" fmla="*/ 72 w 110"/>
                <a:gd name="T19" fmla="*/ 54 h 126"/>
                <a:gd name="T20" fmla="*/ 68 w 110"/>
                <a:gd name="T21" fmla="*/ 32 h 126"/>
                <a:gd name="T22" fmla="*/ 68 w 110"/>
                <a:gd name="T23" fmla="*/ 24 h 126"/>
                <a:gd name="T24" fmla="*/ 68 w 110"/>
                <a:gd name="T25" fmla="*/ 18 h 126"/>
                <a:gd name="T26" fmla="*/ 68 w 110"/>
                <a:gd name="T27" fmla="*/ 18 h 126"/>
                <a:gd name="T28" fmla="*/ 64 w 110"/>
                <a:gd name="T29" fmla="*/ 16 h 126"/>
                <a:gd name="T30" fmla="*/ 56 w 110"/>
                <a:gd name="T31" fmla="*/ 8 h 126"/>
                <a:gd name="T32" fmla="*/ 46 w 110"/>
                <a:gd name="T33" fmla="*/ 2 h 126"/>
                <a:gd name="T34" fmla="*/ 36 w 110"/>
                <a:gd name="T35" fmla="*/ 0 h 126"/>
                <a:gd name="T36" fmla="*/ 30 w 110"/>
                <a:gd name="T37" fmla="*/ 4 h 126"/>
                <a:gd name="T38" fmla="*/ 18 w 110"/>
                <a:gd name="T39" fmla="*/ 10 h 126"/>
                <a:gd name="T40" fmla="*/ 8 w 110"/>
                <a:gd name="T41" fmla="*/ 24 h 126"/>
                <a:gd name="T42" fmla="*/ 6 w 110"/>
                <a:gd name="T43" fmla="*/ 28 h 126"/>
                <a:gd name="T44" fmla="*/ 2 w 110"/>
                <a:gd name="T45" fmla="*/ 38 h 126"/>
                <a:gd name="T46" fmla="*/ 0 w 110"/>
                <a:gd name="T47" fmla="*/ 52 h 126"/>
                <a:gd name="T48" fmla="*/ 2 w 110"/>
                <a:gd name="T49" fmla="*/ 56 h 126"/>
                <a:gd name="T50" fmla="*/ 10 w 110"/>
                <a:gd name="T51" fmla="*/ 60 h 126"/>
                <a:gd name="T52" fmla="*/ 32 w 110"/>
                <a:gd name="T53" fmla="*/ 72 h 126"/>
                <a:gd name="T54" fmla="*/ 50 w 110"/>
                <a:gd name="T55" fmla="*/ 126 h 126"/>
                <a:gd name="T56" fmla="*/ 102 w 110"/>
                <a:gd name="T57" fmla="*/ 124 h 126"/>
                <a:gd name="T58" fmla="*/ 104 w 110"/>
                <a:gd name="T59" fmla="*/ 116 h 126"/>
                <a:gd name="T60" fmla="*/ 106 w 110"/>
                <a:gd name="T61" fmla="*/ 110 h 126"/>
                <a:gd name="T62" fmla="*/ 106 w 110"/>
                <a:gd name="T63" fmla="*/ 104 h 126"/>
                <a:gd name="T64" fmla="*/ 108 w 110"/>
                <a:gd name="T65" fmla="*/ 96 h 12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
                <a:gd name="T100" fmla="*/ 0 h 126"/>
                <a:gd name="T101" fmla="*/ 110 w 110"/>
                <a:gd name="T102" fmla="*/ 126 h 12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 h="126">
                  <a:moveTo>
                    <a:pt x="108" y="96"/>
                  </a:moveTo>
                  <a:lnTo>
                    <a:pt x="110" y="94"/>
                  </a:lnTo>
                  <a:lnTo>
                    <a:pt x="108" y="90"/>
                  </a:lnTo>
                  <a:lnTo>
                    <a:pt x="108" y="84"/>
                  </a:lnTo>
                  <a:lnTo>
                    <a:pt x="106" y="80"/>
                  </a:lnTo>
                  <a:lnTo>
                    <a:pt x="104" y="76"/>
                  </a:lnTo>
                  <a:lnTo>
                    <a:pt x="102" y="72"/>
                  </a:lnTo>
                  <a:lnTo>
                    <a:pt x="102" y="72"/>
                  </a:lnTo>
                  <a:lnTo>
                    <a:pt x="100" y="70"/>
                  </a:lnTo>
                  <a:lnTo>
                    <a:pt x="98" y="70"/>
                  </a:lnTo>
                  <a:lnTo>
                    <a:pt x="94" y="70"/>
                  </a:lnTo>
                  <a:lnTo>
                    <a:pt x="92" y="70"/>
                  </a:lnTo>
                  <a:lnTo>
                    <a:pt x="90" y="70"/>
                  </a:lnTo>
                  <a:lnTo>
                    <a:pt x="90" y="72"/>
                  </a:lnTo>
                  <a:lnTo>
                    <a:pt x="78" y="68"/>
                  </a:lnTo>
                  <a:lnTo>
                    <a:pt x="76" y="68"/>
                  </a:lnTo>
                  <a:lnTo>
                    <a:pt x="74" y="66"/>
                  </a:lnTo>
                  <a:lnTo>
                    <a:pt x="72" y="64"/>
                  </a:lnTo>
                  <a:lnTo>
                    <a:pt x="72" y="64"/>
                  </a:lnTo>
                  <a:lnTo>
                    <a:pt x="72" y="54"/>
                  </a:lnTo>
                  <a:lnTo>
                    <a:pt x="70" y="42"/>
                  </a:lnTo>
                  <a:lnTo>
                    <a:pt x="68" y="32"/>
                  </a:lnTo>
                  <a:lnTo>
                    <a:pt x="68" y="28"/>
                  </a:lnTo>
                  <a:lnTo>
                    <a:pt x="68" y="24"/>
                  </a:lnTo>
                  <a:lnTo>
                    <a:pt x="68" y="20"/>
                  </a:lnTo>
                  <a:lnTo>
                    <a:pt x="68" y="18"/>
                  </a:lnTo>
                  <a:lnTo>
                    <a:pt x="68" y="18"/>
                  </a:lnTo>
                  <a:lnTo>
                    <a:pt x="68" y="18"/>
                  </a:lnTo>
                  <a:lnTo>
                    <a:pt x="66" y="18"/>
                  </a:lnTo>
                  <a:lnTo>
                    <a:pt x="64" y="16"/>
                  </a:lnTo>
                  <a:lnTo>
                    <a:pt x="60" y="12"/>
                  </a:lnTo>
                  <a:lnTo>
                    <a:pt x="56" y="8"/>
                  </a:lnTo>
                  <a:lnTo>
                    <a:pt x="52" y="6"/>
                  </a:lnTo>
                  <a:lnTo>
                    <a:pt x="46" y="2"/>
                  </a:lnTo>
                  <a:lnTo>
                    <a:pt x="42" y="2"/>
                  </a:lnTo>
                  <a:lnTo>
                    <a:pt x="36" y="0"/>
                  </a:lnTo>
                  <a:lnTo>
                    <a:pt x="34" y="2"/>
                  </a:lnTo>
                  <a:lnTo>
                    <a:pt x="30" y="4"/>
                  </a:lnTo>
                  <a:lnTo>
                    <a:pt x="24" y="6"/>
                  </a:lnTo>
                  <a:lnTo>
                    <a:pt x="18" y="10"/>
                  </a:lnTo>
                  <a:lnTo>
                    <a:pt x="12" y="16"/>
                  </a:lnTo>
                  <a:lnTo>
                    <a:pt x="8" y="24"/>
                  </a:lnTo>
                  <a:lnTo>
                    <a:pt x="6" y="24"/>
                  </a:lnTo>
                  <a:lnTo>
                    <a:pt x="6" y="28"/>
                  </a:lnTo>
                  <a:lnTo>
                    <a:pt x="4" y="32"/>
                  </a:lnTo>
                  <a:lnTo>
                    <a:pt x="2" y="38"/>
                  </a:lnTo>
                  <a:lnTo>
                    <a:pt x="0" y="46"/>
                  </a:lnTo>
                  <a:lnTo>
                    <a:pt x="0" y="52"/>
                  </a:lnTo>
                  <a:lnTo>
                    <a:pt x="0" y="54"/>
                  </a:lnTo>
                  <a:lnTo>
                    <a:pt x="2" y="56"/>
                  </a:lnTo>
                  <a:lnTo>
                    <a:pt x="6" y="58"/>
                  </a:lnTo>
                  <a:lnTo>
                    <a:pt x="10" y="60"/>
                  </a:lnTo>
                  <a:lnTo>
                    <a:pt x="26" y="66"/>
                  </a:lnTo>
                  <a:lnTo>
                    <a:pt x="32" y="72"/>
                  </a:lnTo>
                  <a:lnTo>
                    <a:pt x="66" y="90"/>
                  </a:lnTo>
                  <a:lnTo>
                    <a:pt x="50" y="126"/>
                  </a:lnTo>
                  <a:lnTo>
                    <a:pt x="102" y="126"/>
                  </a:lnTo>
                  <a:lnTo>
                    <a:pt x="102" y="124"/>
                  </a:lnTo>
                  <a:lnTo>
                    <a:pt x="102" y="120"/>
                  </a:lnTo>
                  <a:lnTo>
                    <a:pt x="104" y="116"/>
                  </a:lnTo>
                  <a:lnTo>
                    <a:pt x="106" y="112"/>
                  </a:lnTo>
                  <a:lnTo>
                    <a:pt x="106" y="110"/>
                  </a:lnTo>
                  <a:lnTo>
                    <a:pt x="106" y="108"/>
                  </a:lnTo>
                  <a:lnTo>
                    <a:pt x="106" y="104"/>
                  </a:lnTo>
                  <a:lnTo>
                    <a:pt x="108" y="98"/>
                  </a:lnTo>
                  <a:lnTo>
                    <a:pt x="108" y="9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75" name="Freeform 335">
              <a:extLst>
                <a:ext uri="{FF2B5EF4-FFF2-40B4-BE49-F238E27FC236}">
                  <a16:creationId xmlns:a16="http://schemas.microsoft.com/office/drawing/2014/main" id="{17DC7BB8-E7ED-4871-809E-F0F46236ACC2}"/>
                </a:ext>
              </a:extLst>
            </p:cNvPr>
            <p:cNvSpPr>
              <a:spLocks noChangeArrowheads="1"/>
            </p:cNvSpPr>
            <p:nvPr/>
          </p:nvSpPr>
          <p:spPr bwMode="auto">
            <a:xfrm>
              <a:off x="3718" y="1558"/>
              <a:ext cx="52" cy="70"/>
            </a:xfrm>
            <a:custGeom>
              <a:avLst/>
              <a:gdLst>
                <a:gd name="T0" fmla="*/ 50 w 52"/>
                <a:gd name="T1" fmla="*/ 64 h 70"/>
                <a:gd name="T2" fmla="*/ 46 w 52"/>
                <a:gd name="T3" fmla="*/ 60 h 70"/>
                <a:gd name="T4" fmla="*/ 44 w 52"/>
                <a:gd name="T5" fmla="*/ 54 h 70"/>
                <a:gd name="T6" fmla="*/ 46 w 52"/>
                <a:gd name="T7" fmla="*/ 46 h 70"/>
                <a:gd name="T8" fmla="*/ 48 w 52"/>
                <a:gd name="T9" fmla="*/ 42 h 70"/>
                <a:gd name="T10" fmla="*/ 48 w 52"/>
                <a:gd name="T11" fmla="*/ 36 h 70"/>
                <a:gd name="T12" fmla="*/ 48 w 52"/>
                <a:gd name="T13" fmla="*/ 32 h 70"/>
                <a:gd name="T14" fmla="*/ 50 w 52"/>
                <a:gd name="T15" fmla="*/ 20 h 70"/>
                <a:gd name="T16" fmla="*/ 52 w 52"/>
                <a:gd name="T17" fmla="*/ 10 h 70"/>
                <a:gd name="T18" fmla="*/ 52 w 52"/>
                <a:gd name="T19" fmla="*/ 6 h 70"/>
                <a:gd name="T20" fmla="*/ 52 w 52"/>
                <a:gd name="T21" fmla="*/ 0 h 70"/>
                <a:gd name="T22" fmla="*/ 48 w 52"/>
                <a:gd name="T23" fmla="*/ 0 h 70"/>
                <a:gd name="T24" fmla="*/ 44 w 52"/>
                <a:gd name="T25" fmla="*/ 0 h 70"/>
                <a:gd name="T26" fmla="*/ 40 w 52"/>
                <a:gd name="T27" fmla="*/ 2 h 70"/>
                <a:gd name="T28" fmla="*/ 36 w 52"/>
                <a:gd name="T29" fmla="*/ 0 h 70"/>
                <a:gd name="T30" fmla="*/ 34 w 52"/>
                <a:gd name="T31" fmla="*/ 2 h 70"/>
                <a:gd name="T32" fmla="*/ 30 w 52"/>
                <a:gd name="T33" fmla="*/ 10 h 70"/>
                <a:gd name="T34" fmla="*/ 28 w 52"/>
                <a:gd name="T35" fmla="*/ 14 h 70"/>
                <a:gd name="T36" fmla="*/ 24 w 52"/>
                <a:gd name="T37" fmla="*/ 20 h 70"/>
                <a:gd name="T38" fmla="*/ 20 w 52"/>
                <a:gd name="T39" fmla="*/ 22 h 70"/>
                <a:gd name="T40" fmla="*/ 16 w 52"/>
                <a:gd name="T41" fmla="*/ 24 h 70"/>
                <a:gd name="T42" fmla="*/ 14 w 52"/>
                <a:gd name="T43" fmla="*/ 28 h 70"/>
                <a:gd name="T44" fmla="*/ 14 w 52"/>
                <a:gd name="T45" fmla="*/ 32 h 70"/>
                <a:gd name="T46" fmla="*/ 10 w 52"/>
                <a:gd name="T47" fmla="*/ 36 h 70"/>
                <a:gd name="T48" fmla="*/ 8 w 52"/>
                <a:gd name="T49" fmla="*/ 38 h 70"/>
                <a:gd name="T50" fmla="*/ 6 w 52"/>
                <a:gd name="T51" fmla="*/ 40 h 70"/>
                <a:gd name="T52" fmla="*/ 6 w 52"/>
                <a:gd name="T53" fmla="*/ 42 h 70"/>
                <a:gd name="T54" fmla="*/ 4 w 52"/>
                <a:gd name="T55" fmla="*/ 44 h 70"/>
                <a:gd name="T56" fmla="*/ 2 w 52"/>
                <a:gd name="T57" fmla="*/ 44 h 70"/>
                <a:gd name="T58" fmla="*/ 0 w 52"/>
                <a:gd name="T59" fmla="*/ 42 h 70"/>
                <a:gd name="T60" fmla="*/ 0 w 52"/>
                <a:gd name="T61" fmla="*/ 44 h 70"/>
                <a:gd name="T62" fmla="*/ 8 w 52"/>
                <a:gd name="T63" fmla="*/ 52 h 70"/>
                <a:gd name="T64" fmla="*/ 12 w 52"/>
                <a:gd name="T65" fmla="*/ 60 h 70"/>
                <a:gd name="T66" fmla="*/ 16 w 52"/>
                <a:gd name="T67" fmla="*/ 64 h 70"/>
                <a:gd name="T68" fmla="*/ 20 w 52"/>
                <a:gd name="T69" fmla="*/ 62 h 70"/>
                <a:gd name="T70" fmla="*/ 26 w 52"/>
                <a:gd name="T71" fmla="*/ 66 h 70"/>
                <a:gd name="T72" fmla="*/ 30 w 52"/>
                <a:gd name="T73" fmla="*/ 66 h 70"/>
                <a:gd name="T74" fmla="*/ 36 w 52"/>
                <a:gd name="T75" fmla="*/ 66 h 70"/>
                <a:gd name="T76" fmla="*/ 40 w 52"/>
                <a:gd name="T77" fmla="*/ 66 h 70"/>
                <a:gd name="T78" fmla="*/ 44 w 52"/>
                <a:gd name="T79" fmla="*/ 68 h 70"/>
                <a:gd name="T80" fmla="*/ 48 w 52"/>
                <a:gd name="T81" fmla="*/ 70 h 70"/>
                <a:gd name="T82" fmla="*/ 50 w 52"/>
                <a:gd name="T83" fmla="*/ 70 h 70"/>
                <a:gd name="T84" fmla="*/ 52 w 52"/>
                <a:gd name="T85" fmla="*/ 70 h 7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2"/>
                <a:gd name="T130" fmla="*/ 0 h 70"/>
                <a:gd name="T131" fmla="*/ 52 w 52"/>
                <a:gd name="T132" fmla="*/ 70 h 7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2" h="70">
                  <a:moveTo>
                    <a:pt x="52" y="70"/>
                  </a:moveTo>
                  <a:lnTo>
                    <a:pt x="50" y="64"/>
                  </a:lnTo>
                  <a:lnTo>
                    <a:pt x="46" y="60"/>
                  </a:lnTo>
                  <a:lnTo>
                    <a:pt x="46" y="60"/>
                  </a:lnTo>
                  <a:lnTo>
                    <a:pt x="44" y="58"/>
                  </a:lnTo>
                  <a:lnTo>
                    <a:pt x="44" y="54"/>
                  </a:lnTo>
                  <a:lnTo>
                    <a:pt x="44" y="50"/>
                  </a:lnTo>
                  <a:lnTo>
                    <a:pt x="46" y="46"/>
                  </a:lnTo>
                  <a:lnTo>
                    <a:pt x="46" y="46"/>
                  </a:lnTo>
                  <a:lnTo>
                    <a:pt x="48" y="42"/>
                  </a:lnTo>
                  <a:lnTo>
                    <a:pt x="48" y="40"/>
                  </a:lnTo>
                  <a:lnTo>
                    <a:pt x="48" y="36"/>
                  </a:lnTo>
                  <a:lnTo>
                    <a:pt x="48" y="34"/>
                  </a:lnTo>
                  <a:lnTo>
                    <a:pt x="48" y="32"/>
                  </a:lnTo>
                  <a:lnTo>
                    <a:pt x="48" y="26"/>
                  </a:lnTo>
                  <a:lnTo>
                    <a:pt x="50" y="20"/>
                  </a:lnTo>
                  <a:lnTo>
                    <a:pt x="50" y="14"/>
                  </a:lnTo>
                  <a:lnTo>
                    <a:pt x="52" y="10"/>
                  </a:lnTo>
                  <a:lnTo>
                    <a:pt x="52" y="8"/>
                  </a:lnTo>
                  <a:lnTo>
                    <a:pt x="52" y="6"/>
                  </a:lnTo>
                  <a:lnTo>
                    <a:pt x="52" y="2"/>
                  </a:lnTo>
                  <a:lnTo>
                    <a:pt x="52" y="0"/>
                  </a:lnTo>
                  <a:lnTo>
                    <a:pt x="50" y="0"/>
                  </a:lnTo>
                  <a:lnTo>
                    <a:pt x="48" y="0"/>
                  </a:lnTo>
                  <a:lnTo>
                    <a:pt x="46" y="0"/>
                  </a:lnTo>
                  <a:lnTo>
                    <a:pt x="44" y="0"/>
                  </a:lnTo>
                  <a:lnTo>
                    <a:pt x="42" y="0"/>
                  </a:lnTo>
                  <a:lnTo>
                    <a:pt x="40" y="2"/>
                  </a:lnTo>
                  <a:lnTo>
                    <a:pt x="38" y="0"/>
                  </a:lnTo>
                  <a:lnTo>
                    <a:pt x="36" y="0"/>
                  </a:lnTo>
                  <a:lnTo>
                    <a:pt x="36" y="0"/>
                  </a:lnTo>
                  <a:lnTo>
                    <a:pt x="34" y="2"/>
                  </a:lnTo>
                  <a:lnTo>
                    <a:pt x="32" y="4"/>
                  </a:lnTo>
                  <a:lnTo>
                    <a:pt x="30" y="10"/>
                  </a:lnTo>
                  <a:lnTo>
                    <a:pt x="30" y="10"/>
                  </a:lnTo>
                  <a:lnTo>
                    <a:pt x="28" y="14"/>
                  </a:lnTo>
                  <a:lnTo>
                    <a:pt x="26" y="16"/>
                  </a:lnTo>
                  <a:lnTo>
                    <a:pt x="24" y="20"/>
                  </a:lnTo>
                  <a:lnTo>
                    <a:pt x="20" y="22"/>
                  </a:lnTo>
                  <a:lnTo>
                    <a:pt x="20" y="22"/>
                  </a:lnTo>
                  <a:lnTo>
                    <a:pt x="18" y="22"/>
                  </a:lnTo>
                  <a:lnTo>
                    <a:pt x="16" y="24"/>
                  </a:lnTo>
                  <a:lnTo>
                    <a:pt x="14" y="26"/>
                  </a:lnTo>
                  <a:lnTo>
                    <a:pt x="14" y="28"/>
                  </a:lnTo>
                  <a:lnTo>
                    <a:pt x="14" y="30"/>
                  </a:lnTo>
                  <a:lnTo>
                    <a:pt x="14" y="32"/>
                  </a:lnTo>
                  <a:lnTo>
                    <a:pt x="12" y="34"/>
                  </a:lnTo>
                  <a:lnTo>
                    <a:pt x="10" y="36"/>
                  </a:lnTo>
                  <a:lnTo>
                    <a:pt x="8" y="36"/>
                  </a:lnTo>
                  <a:lnTo>
                    <a:pt x="8" y="38"/>
                  </a:lnTo>
                  <a:lnTo>
                    <a:pt x="6" y="40"/>
                  </a:lnTo>
                  <a:lnTo>
                    <a:pt x="6" y="40"/>
                  </a:lnTo>
                  <a:lnTo>
                    <a:pt x="6" y="40"/>
                  </a:lnTo>
                  <a:lnTo>
                    <a:pt x="6" y="42"/>
                  </a:lnTo>
                  <a:lnTo>
                    <a:pt x="6" y="42"/>
                  </a:lnTo>
                  <a:lnTo>
                    <a:pt x="4" y="44"/>
                  </a:lnTo>
                  <a:lnTo>
                    <a:pt x="2" y="44"/>
                  </a:lnTo>
                  <a:lnTo>
                    <a:pt x="2" y="44"/>
                  </a:lnTo>
                  <a:lnTo>
                    <a:pt x="0" y="42"/>
                  </a:lnTo>
                  <a:lnTo>
                    <a:pt x="0" y="42"/>
                  </a:lnTo>
                  <a:lnTo>
                    <a:pt x="0" y="44"/>
                  </a:lnTo>
                  <a:lnTo>
                    <a:pt x="0" y="44"/>
                  </a:lnTo>
                  <a:lnTo>
                    <a:pt x="8" y="52"/>
                  </a:lnTo>
                  <a:lnTo>
                    <a:pt x="8" y="52"/>
                  </a:lnTo>
                  <a:lnTo>
                    <a:pt x="10" y="56"/>
                  </a:lnTo>
                  <a:lnTo>
                    <a:pt x="12" y="60"/>
                  </a:lnTo>
                  <a:lnTo>
                    <a:pt x="14" y="64"/>
                  </a:lnTo>
                  <a:lnTo>
                    <a:pt x="16" y="64"/>
                  </a:lnTo>
                  <a:lnTo>
                    <a:pt x="18" y="62"/>
                  </a:lnTo>
                  <a:lnTo>
                    <a:pt x="20" y="62"/>
                  </a:lnTo>
                  <a:lnTo>
                    <a:pt x="24" y="64"/>
                  </a:lnTo>
                  <a:lnTo>
                    <a:pt x="26" y="66"/>
                  </a:lnTo>
                  <a:lnTo>
                    <a:pt x="28" y="66"/>
                  </a:lnTo>
                  <a:lnTo>
                    <a:pt x="30" y="66"/>
                  </a:lnTo>
                  <a:lnTo>
                    <a:pt x="34" y="66"/>
                  </a:lnTo>
                  <a:lnTo>
                    <a:pt x="36" y="66"/>
                  </a:lnTo>
                  <a:lnTo>
                    <a:pt x="40" y="66"/>
                  </a:lnTo>
                  <a:lnTo>
                    <a:pt x="40" y="66"/>
                  </a:lnTo>
                  <a:lnTo>
                    <a:pt x="42" y="66"/>
                  </a:lnTo>
                  <a:lnTo>
                    <a:pt x="44" y="68"/>
                  </a:lnTo>
                  <a:lnTo>
                    <a:pt x="48" y="68"/>
                  </a:lnTo>
                  <a:lnTo>
                    <a:pt x="48" y="70"/>
                  </a:lnTo>
                  <a:lnTo>
                    <a:pt x="50" y="70"/>
                  </a:lnTo>
                  <a:lnTo>
                    <a:pt x="50" y="70"/>
                  </a:lnTo>
                  <a:lnTo>
                    <a:pt x="52" y="70"/>
                  </a:lnTo>
                  <a:lnTo>
                    <a:pt x="52" y="7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76" name="Freeform 336">
              <a:extLst>
                <a:ext uri="{FF2B5EF4-FFF2-40B4-BE49-F238E27FC236}">
                  <a16:creationId xmlns:a16="http://schemas.microsoft.com/office/drawing/2014/main" id="{B8AD8600-A2F1-462B-8A5E-C79C4076F83E}"/>
                </a:ext>
              </a:extLst>
            </p:cNvPr>
            <p:cNvSpPr>
              <a:spLocks noChangeArrowheads="1"/>
            </p:cNvSpPr>
            <p:nvPr/>
          </p:nvSpPr>
          <p:spPr bwMode="auto">
            <a:xfrm>
              <a:off x="3658" y="1510"/>
              <a:ext cx="60" cy="74"/>
            </a:xfrm>
            <a:custGeom>
              <a:avLst/>
              <a:gdLst>
                <a:gd name="T0" fmla="*/ 60 w 60"/>
                <a:gd name="T1" fmla="*/ 40 h 74"/>
                <a:gd name="T2" fmla="*/ 60 w 60"/>
                <a:gd name="T3" fmla="*/ 40 h 74"/>
                <a:gd name="T4" fmla="*/ 58 w 60"/>
                <a:gd name="T5" fmla="*/ 42 h 74"/>
                <a:gd name="T6" fmla="*/ 56 w 60"/>
                <a:gd name="T7" fmla="*/ 46 h 74"/>
                <a:gd name="T8" fmla="*/ 54 w 60"/>
                <a:gd name="T9" fmla="*/ 48 h 74"/>
                <a:gd name="T10" fmla="*/ 50 w 60"/>
                <a:gd name="T11" fmla="*/ 50 h 74"/>
                <a:gd name="T12" fmla="*/ 46 w 60"/>
                <a:gd name="T13" fmla="*/ 52 h 74"/>
                <a:gd name="T14" fmla="*/ 46 w 60"/>
                <a:gd name="T15" fmla="*/ 52 h 74"/>
                <a:gd name="T16" fmla="*/ 44 w 60"/>
                <a:gd name="T17" fmla="*/ 52 h 74"/>
                <a:gd name="T18" fmla="*/ 42 w 60"/>
                <a:gd name="T19" fmla="*/ 54 h 74"/>
                <a:gd name="T20" fmla="*/ 40 w 60"/>
                <a:gd name="T21" fmla="*/ 58 h 74"/>
                <a:gd name="T22" fmla="*/ 40 w 60"/>
                <a:gd name="T23" fmla="*/ 58 h 74"/>
                <a:gd name="T24" fmla="*/ 38 w 60"/>
                <a:gd name="T25" fmla="*/ 60 h 74"/>
                <a:gd name="T26" fmla="*/ 36 w 60"/>
                <a:gd name="T27" fmla="*/ 62 h 74"/>
                <a:gd name="T28" fmla="*/ 32 w 60"/>
                <a:gd name="T29" fmla="*/ 62 h 74"/>
                <a:gd name="T30" fmla="*/ 32 w 60"/>
                <a:gd name="T31" fmla="*/ 62 h 74"/>
                <a:gd name="T32" fmla="*/ 30 w 60"/>
                <a:gd name="T33" fmla="*/ 64 h 74"/>
                <a:gd name="T34" fmla="*/ 26 w 60"/>
                <a:gd name="T35" fmla="*/ 66 h 74"/>
                <a:gd name="T36" fmla="*/ 24 w 60"/>
                <a:gd name="T37" fmla="*/ 68 h 74"/>
                <a:gd name="T38" fmla="*/ 16 w 60"/>
                <a:gd name="T39" fmla="*/ 74 h 74"/>
                <a:gd name="T40" fmla="*/ 10 w 60"/>
                <a:gd name="T41" fmla="*/ 70 h 74"/>
                <a:gd name="T42" fmla="*/ 6 w 60"/>
                <a:gd name="T43" fmla="*/ 66 h 74"/>
                <a:gd name="T44" fmla="*/ 4 w 60"/>
                <a:gd name="T45" fmla="*/ 62 h 74"/>
                <a:gd name="T46" fmla="*/ 0 w 60"/>
                <a:gd name="T47" fmla="*/ 54 h 74"/>
                <a:gd name="T48" fmla="*/ 2 w 60"/>
                <a:gd name="T49" fmla="*/ 54 h 74"/>
                <a:gd name="T50" fmla="*/ 2 w 60"/>
                <a:gd name="T51" fmla="*/ 50 h 74"/>
                <a:gd name="T52" fmla="*/ 4 w 60"/>
                <a:gd name="T53" fmla="*/ 48 h 74"/>
                <a:gd name="T54" fmla="*/ 6 w 60"/>
                <a:gd name="T55" fmla="*/ 44 h 74"/>
                <a:gd name="T56" fmla="*/ 8 w 60"/>
                <a:gd name="T57" fmla="*/ 42 h 74"/>
                <a:gd name="T58" fmla="*/ 8 w 60"/>
                <a:gd name="T59" fmla="*/ 40 h 74"/>
                <a:gd name="T60" fmla="*/ 8 w 60"/>
                <a:gd name="T61" fmla="*/ 38 h 74"/>
                <a:gd name="T62" fmla="*/ 8 w 60"/>
                <a:gd name="T63" fmla="*/ 36 h 74"/>
                <a:gd name="T64" fmla="*/ 6 w 60"/>
                <a:gd name="T65" fmla="*/ 34 h 74"/>
                <a:gd name="T66" fmla="*/ 6 w 60"/>
                <a:gd name="T67" fmla="*/ 32 h 74"/>
                <a:gd name="T68" fmla="*/ 6 w 60"/>
                <a:gd name="T69" fmla="*/ 32 h 74"/>
                <a:gd name="T70" fmla="*/ 6 w 60"/>
                <a:gd name="T71" fmla="*/ 30 h 74"/>
                <a:gd name="T72" fmla="*/ 6 w 60"/>
                <a:gd name="T73" fmla="*/ 28 h 74"/>
                <a:gd name="T74" fmla="*/ 8 w 60"/>
                <a:gd name="T75" fmla="*/ 28 h 74"/>
                <a:gd name="T76" fmla="*/ 32 w 60"/>
                <a:gd name="T77" fmla="*/ 28 h 74"/>
                <a:gd name="T78" fmla="*/ 32 w 60"/>
                <a:gd name="T79" fmla="*/ 18 h 74"/>
                <a:gd name="T80" fmla="*/ 22 w 60"/>
                <a:gd name="T81" fmla="*/ 8 h 74"/>
                <a:gd name="T82" fmla="*/ 26 w 60"/>
                <a:gd name="T83" fmla="*/ 8 h 74"/>
                <a:gd name="T84" fmla="*/ 26 w 60"/>
                <a:gd name="T85" fmla="*/ 0 h 74"/>
                <a:gd name="T86" fmla="*/ 46 w 60"/>
                <a:gd name="T87" fmla="*/ 0 h 74"/>
                <a:gd name="T88" fmla="*/ 46 w 60"/>
                <a:gd name="T89" fmla="*/ 2 h 74"/>
                <a:gd name="T90" fmla="*/ 46 w 60"/>
                <a:gd name="T91" fmla="*/ 32 h 74"/>
                <a:gd name="T92" fmla="*/ 54 w 60"/>
                <a:gd name="T93" fmla="*/ 32 h 74"/>
                <a:gd name="T94" fmla="*/ 54 w 60"/>
                <a:gd name="T95" fmla="*/ 34 h 74"/>
                <a:gd name="T96" fmla="*/ 54 w 60"/>
                <a:gd name="T97" fmla="*/ 34 h 74"/>
                <a:gd name="T98" fmla="*/ 54 w 60"/>
                <a:gd name="T99" fmla="*/ 36 h 74"/>
                <a:gd name="T100" fmla="*/ 56 w 60"/>
                <a:gd name="T101" fmla="*/ 38 h 74"/>
                <a:gd name="T102" fmla="*/ 60 w 60"/>
                <a:gd name="T103" fmla="*/ 40 h 7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0"/>
                <a:gd name="T157" fmla="*/ 0 h 74"/>
                <a:gd name="T158" fmla="*/ 60 w 60"/>
                <a:gd name="T159" fmla="*/ 74 h 7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0" h="74">
                  <a:moveTo>
                    <a:pt x="60" y="40"/>
                  </a:moveTo>
                  <a:lnTo>
                    <a:pt x="60" y="40"/>
                  </a:lnTo>
                  <a:lnTo>
                    <a:pt x="58" y="42"/>
                  </a:lnTo>
                  <a:lnTo>
                    <a:pt x="56" y="46"/>
                  </a:lnTo>
                  <a:lnTo>
                    <a:pt x="54" y="48"/>
                  </a:lnTo>
                  <a:lnTo>
                    <a:pt x="50" y="50"/>
                  </a:lnTo>
                  <a:lnTo>
                    <a:pt x="46" y="52"/>
                  </a:lnTo>
                  <a:lnTo>
                    <a:pt x="46" y="52"/>
                  </a:lnTo>
                  <a:lnTo>
                    <a:pt x="44" y="52"/>
                  </a:lnTo>
                  <a:lnTo>
                    <a:pt x="42" y="54"/>
                  </a:lnTo>
                  <a:lnTo>
                    <a:pt x="40" y="58"/>
                  </a:lnTo>
                  <a:lnTo>
                    <a:pt x="40" y="58"/>
                  </a:lnTo>
                  <a:lnTo>
                    <a:pt x="38" y="60"/>
                  </a:lnTo>
                  <a:lnTo>
                    <a:pt x="36" y="62"/>
                  </a:lnTo>
                  <a:lnTo>
                    <a:pt x="32" y="62"/>
                  </a:lnTo>
                  <a:lnTo>
                    <a:pt x="32" y="62"/>
                  </a:lnTo>
                  <a:lnTo>
                    <a:pt x="30" y="64"/>
                  </a:lnTo>
                  <a:lnTo>
                    <a:pt x="26" y="66"/>
                  </a:lnTo>
                  <a:lnTo>
                    <a:pt x="24" y="68"/>
                  </a:lnTo>
                  <a:lnTo>
                    <a:pt x="16" y="74"/>
                  </a:lnTo>
                  <a:lnTo>
                    <a:pt x="10" y="70"/>
                  </a:lnTo>
                  <a:lnTo>
                    <a:pt x="6" y="66"/>
                  </a:lnTo>
                  <a:lnTo>
                    <a:pt x="4" y="62"/>
                  </a:lnTo>
                  <a:lnTo>
                    <a:pt x="0" y="54"/>
                  </a:lnTo>
                  <a:lnTo>
                    <a:pt x="2" y="54"/>
                  </a:lnTo>
                  <a:lnTo>
                    <a:pt x="2" y="50"/>
                  </a:lnTo>
                  <a:lnTo>
                    <a:pt x="4" y="48"/>
                  </a:lnTo>
                  <a:lnTo>
                    <a:pt x="6" y="44"/>
                  </a:lnTo>
                  <a:lnTo>
                    <a:pt x="8" y="42"/>
                  </a:lnTo>
                  <a:lnTo>
                    <a:pt x="8" y="40"/>
                  </a:lnTo>
                  <a:lnTo>
                    <a:pt x="8" y="38"/>
                  </a:lnTo>
                  <a:lnTo>
                    <a:pt x="8" y="36"/>
                  </a:lnTo>
                  <a:lnTo>
                    <a:pt x="6" y="34"/>
                  </a:lnTo>
                  <a:lnTo>
                    <a:pt x="6" y="32"/>
                  </a:lnTo>
                  <a:lnTo>
                    <a:pt x="6" y="32"/>
                  </a:lnTo>
                  <a:lnTo>
                    <a:pt x="6" y="30"/>
                  </a:lnTo>
                  <a:lnTo>
                    <a:pt x="6" y="28"/>
                  </a:lnTo>
                  <a:lnTo>
                    <a:pt x="8" y="28"/>
                  </a:lnTo>
                  <a:lnTo>
                    <a:pt x="32" y="28"/>
                  </a:lnTo>
                  <a:lnTo>
                    <a:pt x="32" y="18"/>
                  </a:lnTo>
                  <a:lnTo>
                    <a:pt x="22" y="8"/>
                  </a:lnTo>
                  <a:lnTo>
                    <a:pt x="26" y="8"/>
                  </a:lnTo>
                  <a:lnTo>
                    <a:pt x="26" y="0"/>
                  </a:lnTo>
                  <a:lnTo>
                    <a:pt x="46" y="0"/>
                  </a:lnTo>
                  <a:lnTo>
                    <a:pt x="46" y="2"/>
                  </a:lnTo>
                  <a:lnTo>
                    <a:pt x="46" y="32"/>
                  </a:lnTo>
                  <a:lnTo>
                    <a:pt x="54" y="32"/>
                  </a:lnTo>
                  <a:lnTo>
                    <a:pt x="54" y="34"/>
                  </a:lnTo>
                  <a:lnTo>
                    <a:pt x="54" y="34"/>
                  </a:lnTo>
                  <a:lnTo>
                    <a:pt x="54" y="36"/>
                  </a:lnTo>
                  <a:lnTo>
                    <a:pt x="56" y="38"/>
                  </a:lnTo>
                  <a:lnTo>
                    <a:pt x="60" y="4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77" name="Freeform 337">
              <a:extLst>
                <a:ext uri="{FF2B5EF4-FFF2-40B4-BE49-F238E27FC236}">
                  <a16:creationId xmlns:a16="http://schemas.microsoft.com/office/drawing/2014/main" id="{9913DF6E-545F-43DE-822F-43D837E7E648}"/>
                </a:ext>
              </a:extLst>
            </p:cNvPr>
            <p:cNvSpPr>
              <a:spLocks noChangeArrowheads="1"/>
            </p:cNvSpPr>
            <p:nvPr/>
          </p:nvSpPr>
          <p:spPr bwMode="auto">
            <a:xfrm>
              <a:off x="3704" y="1502"/>
              <a:ext cx="14" cy="40"/>
            </a:xfrm>
            <a:custGeom>
              <a:avLst/>
              <a:gdLst>
                <a:gd name="T0" fmla="*/ 14 w 14"/>
                <a:gd name="T1" fmla="*/ 0 h 40"/>
                <a:gd name="T2" fmla="*/ 14 w 14"/>
                <a:gd name="T3" fmla="*/ 0 h 40"/>
                <a:gd name="T4" fmla="*/ 12 w 14"/>
                <a:gd name="T5" fmla="*/ 0 h 40"/>
                <a:gd name="T6" fmla="*/ 10 w 14"/>
                <a:gd name="T7" fmla="*/ 0 h 40"/>
                <a:gd name="T8" fmla="*/ 10 w 14"/>
                <a:gd name="T9" fmla="*/ 2 h 40"/>
                <a:gd name="T10" fmla="*/ 8 w 14"/>
                <a:gd name="T11" fmla="*/ 2 h 40"/>
                <a:gd name="T12" fmla="*/ 6 w 14"/>
                <a:gd name="T13" fmla="*/ 4 h 40"/>
                <a:gd name="T14" fmla="*/ 6 w 14"/>
                <a:gd name="T15" fmla="*/ 4 h 40"/>
                <a:gd name="T16" fmla="*/ 4 w 14"/>
                <a:gd name="T17" fmla="*/ 6 h 40"/>
                <a:gd name="T18" fmla="*/ 2 w 14"/>
                <a:gd name="T19" fmla="*/ 4 h 40"/>
                <a:gd name="T20" fmla="*/ 0 w 14"/>
                <a:gd name="T21" fmla="*/ 4 h 40"/>
                <a:gd name="T22" fmla="*/ 0 w 14"/>
                <a:gd name="T23" fmla="*/ 6 h 40"/>
                <a:gd name="T24" fmla="*/ 0 w 14"/>
                <a:gd name="T25" fmla="*/ 8 h 40"/>
                <a:gd name="T26" fmla="*/ 0 w 14"/>
                <a:gd name="T27" fmla="*/ 8 h 40"/>
                <a:gd name="T28" fmla="*/ 0 w 14"/>
                <a:gd name="T29" fmla="*/ 40 h 40"/>
                <a:gd name="T30" fmla="*/ 8 w 14"/>
                <a:gd name="T31" fmla="*/ 40 h 40"/>
                <a:gd name="T32" fmla="*/ 8 w 14"/>
                <a:gd name="T33" fmla="*/ 40 h 40"/>
                <a:gd name="T34" fmla="*/ 8 w 14"/>
                <a:gd name="T35" fmla="*/ 38 h 40"/>
                <a:gd name="T36" fmla="*/ 10 w 14"/>
                <a:gd name="T37" fmla="*/ 36 h 40"/>
                <a:gd name="T38" fmla="*/ 12 w 14"/>
                <a:gd name="T39" fmla="*/ 34 h 40"/>
                <a:gd name="T40" fmla="*/ 12 w 14"/>
                <a:gd name="T41" fmla="*/ 32 h 40"/>
                <a:gd name="T42" fmla="*/ 12 w 14"/>
                <a:gd name="T43" fmla="*/ 30 h 40"/>
                <a:gd name="T44" fmla="*/ 12 w 14"/>
                <a:gd name="T45" fmla="*/ 28 h 40"/>
                <a:gd name="T46" fmla="*/ 10 w 14"/>
                <a:gd name="T47" fmla="*/ 24 h 40"/>
                <a:gd name="T48" fmla="*/ 10 w 14"/>
                <a:gd name="T49" fmla="*/ 18 h 40"/>
                <a:gd name="T50" fmla="*/ 10 w 14"/>
                <a:gd name="T51" fmla="*/ 14 h 40"/>
                <a:gd name="T52" fmla="*/ 10 w 14"/>
                <a:gd name="T53" fmla="*/ 12 h 40"/>
                <a:gd name="T54" fmla="*/ 12 w 14"/>
                <a:gd name="T55" fmla="*/ 10 h 40"/>
                <a:gd name="T56" fmla="*/ 12 w 14"/>
                <a:gd name="T57" fmla="*/ 8 h 40"/>
                <a:gd name="T58" fmla="*/ 14 w 14"/>
                <a:gd name="T59" fmla="*/ 4 h 40"/>
                <a:gd name="T60" fmla="*/ 14 w 14"/>
                <a:gd name="T61" fmla="*/ 0 h 4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4"/>
                <a:gd name="T94" fmla="*/ 0 h 40"/>
                <a:gd name="T95" fmla="*/ 14 w 14"/>
                <a:gd name="T96" fmla="*/ 40 h 4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4" h="40">
                  <a:moveTo>
                    <a:pt x="14" y="0"/>
                  </a:moveTo>
                  <a:lnTo>
                    <a:pt x="14" y="0"/>
                  </a:lnTo>
                  <a:lnTo>
                    <a:pt x="12" y="0"/>
                  </a:lnTo>
                  <a:lnTo>
                    <a:pt x="10" y="0"/>
                  </a:lnTo>
                  <a:lnTo>
                    <a:pt x="10" y="2"/>
                  </a:lnTo>
                  <a:lnTo>
                    <a:pt x="8" y="2"/>
                  </a:lnTo>
                  <a:lnTo>
                    <a:pt x="6" y="4"/>
                  </a:lnTo>
                  <a:lnTo>
                    <a:pt x="6" y="4"/>
                  </a:lnTo>
                  <a:lnTo>
                    <a:pt x="4" y="6"/>
                  </a:lnTo>
                  <a:lnTo>
                    <a:pt x="2" y="4"/>
                  </a:lnTo>
                  <a:lnTo>
                    <a:pt x="0" y="4"/>
                  </a:lnTo>
                  <a:lnTo>
                    <a:pt x="0" y="6"/>
                  </a:lnTo>
                  <a:lnTo>
                    <a:pt x="0" y="8"/>
                  </a:lnTo>
                  <a:lnTo>
                    <a:pt x="0" y="8"/>
                  </a:lnTo>
                  <a:lnTo>
                    <a:pt x="0" y="40"/>
                  </a:lnTo>
                  <a:lnTo>
                    <a:pt x="8" y="40"/>
                  </a:lnTo>
                  <a:lnTo>
                    <a:pt x="8" y="40"/>
                  </a:lnTo>
                  <a:lnTo>
                    <a:pt x="8" y="38"/>
                  </a:lnTo>
                  <a:lnTo>
                    <a:pt x="10" y="36"/>
                  </a:lnTo>
                  <a:lnTo>
                    <a:pt x="12" y="34"/>
                  </a:lnTo>
                  <a:lnTo>
                    <a:pt x="12" y="32"/>
                  </a:lnTo>
                  <a:lnTo>
                    <a:pt x="12" y="30"/>
                  </a:lnTo>
                  <a:lnTo>
                    <a:pt x="12" y="28"/>
                  </a:lnTo>
                  <a:lnTo>
                    <a:pt x="10" y="24"/>
                  </a:lnTo>
                  <a:lnTo>
                    <a:pt x="10" y="18"/>
                  </a:lnTo>
                  <a:lnTo>
                    <a:pt x="10" y="14"/>
                  </a:lnTo>
                  <a:lnTo>
                    <a:pt x="10" y="12"/>
                  </a:lnTo>
                  <a:lnTo>
                    <a:pt x="12" y="10"/>
                  </a:lnTo>
                  <a:lnTo>
                    <a:pt x="12" y="8"/>
                  </a:lnTo>
                  <a:lnTo>
                    <a:pt x="14" y="4"/>
                  </a:lnTo>
                  <a:lnTo>
                    <a:pt x="14"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78" name="Freeform 338">
              <a:extLst>
                <a:ext uri="{FF2B5EF4-FFF2-40B4-BE49-F238E27FC236}">
                  <a16:creationId xmlns:a16="http://schemas.microsoft.com/office/drawing/2014/main" id="{135890BF-C745-4905-88C8-D86407B5C260}"/>
                </a:ext>
              </a:extLst>
            </p:cNvPr>
            <p:cNvSpPr>
              <a:spLocks noChangeArrowheads="1"/>
            </p:cNvSpPr>
            <p:nvPr/>
          </p:nvSpPr>
          <p:spPr bwMode="auto">
            <a:xfrm>
              <a:off x="3732" y="1622"/>
              <a:ext cx="48" cy="40"/>
            </a:xfrm>
            <a:custGeom>
              <a:avLst/>
              <a:gdLst>
                <a:gd name="T0" fmla="*/ 48 w 48"/>
                <a:gd name="T1" fmla="*/ 16 h 40"/>
                <a:gd name="T2" fmla="*/ 46 w 48"/>
                <a:gd name="T3" fmla="*/ 14 h 40"/>
                <a:gd name="T4" fmla="*/ 42 w 48"/>
                <a:gd name="T5" fmla="*/ 12 h 40"/>
                <a:gd name="T6" fmla="*/ 40 w 48"/>
                <a:gd name="T7" fmla="*/ 8 h 40"/>
                <a:gd name="T8" fmla="*/ 38 w 48"/>
                <a:gd name="T9" fmla="*/ 6 h 40"/>
                <a:gd name="T10" fmla="*/ 36 w 48"/>
                <a:gd name="T11" fmla="*/ 6 h 40"/>
                <a:gd name="T12" fmla="*/ 34 w 48"/>
                <a:gd name="T13" fmla="*/ 6 h 40"/>
                <a:gd name="T14" fmla="*/ 30 w 48"/>
                <a:gd name="T15" fmla="*/ 4 h 40"/>
                <a:gd name="T16" fmla="*/ 26 w 48"/>
                <a:gd name="T17" fmla="*/ 2 h 40"/>
                <a:gd name="T18" fmla="*/ 22 w 48"/>
                <a:gd name="T19" fmla="*/ 2 h 40"/>
                <a:gd name="T20" fmla="*/ 16 w 48"/>
                <a:gd name="T21" fmla="*/ 2 h 40"/>
                <a:gd name="T22" fmla="*/ 12 w 48"/>
                <a:gd name="T23" fmla="*/ 2 h 40"/>
                <a:gd name="T24" fmla="*/ 6 w 48"/>
                <a:gd name="T25" fmla="*/ 0 h 40"/>
                <a:gd name="T26" fmla="*/ 2 w 48"/>
                <a:gd name="T27" fmla="*/ 0 h 40"/>
                <a:gd name="T28" fmla="*/ 2 w 48"/>
                <a:gd name="T29" fmla="*/ 2 h 40"/>
                <a:gd name="T30" fmla="*/ 2 w 48"/>
                <a:gd name="T31" fmla="*/ 6 h 40"/>
                <a:gd name="T32" fmla="*/ 2 w 48"/>
                <a:gd name="T33" fmla="*/ 10 h 40"/>
                <a:gd name="T34" fmla="*/ 2 w 48"/>
                <a:gd name="T35" fmla="*/ 16 h 40"/>
                <a:gd name="T36" fmla="*/ 8 w 48"/>
                <a:gd name="T37" fmla="*/ 24 h 40"/>
                <a:gd name="T38" fmla="*/ 8 w 48"/>
                <a:gd name="T39" fmla="*/ 20 h 40"/>
                <a:gd name="T40" fmla="*/ 6 w 48"/>
                <a:gd name="T41" fmla="*/ 18 h 40"/>
                <a:gd name="T42" fmla="*/ 8 w 48"/>
                <a:gd name="T43" fmla="*/ 16 h 40"/>
                <a:gd name="T44" fmla="*/ 14 w 48"/>
                <a:gd name="T45" fmla="*/ 20 h 40"/>
                <a:gd name="T46" fmla="*/ 24 w 48"/>
                <a:gd name="T47" fmla="*/ 30 h 40"/>
                <a:gd name="T48" fmla="*/ 22 w 48"/>
                <a:gd name="T49" fmla="*/ 32 h 40"/>
                <a:gd name="T50" fmla="*/ 24 w 48"/>
                <a:gd name="T51" fmla="*/ 36 h 40"/>
                <a:gd name="T52" fmla="*/ 24 w 48"/>
                <a:gd name="T53" fmla="*/ 36 h 40"/>
                <a:gd name="T54" fmla="*/ 26 w 48"/>
                <a:gd name="T55" fmla="*/ 34 h 40"/>
                <a:gd name="T56" fmla="*/ 26 w 48"/>
                <a:gd name="T57" fmla="*/ 34 h 40"/>
                <a:gd name="T58" fmla="*/ 28 w 48"/>
                <a:gd name="T59" fmla="*/ 34 h 40"/>
                <a:gd name="T60" fmla="*/ 28 w 48"/>
                <a:gd name="T61" fmla="*/ 36 h 40"/>
                <a:gd name="T62" fmla="*/ 32 w 48"/>
                <a:gd name="T63" fmla="*/ 40 h 40"/>
                <a:gd name="T64" fmla="*/ 36 w 48"/>
                <a:gd name="T65" fmla="*/ 38 h 40"/>
                <a:gd name="T66" fmla="*/ 40 w 48"/>
                <a:gd name="T67" fmla="*/ 32 h 40"/>
                <a:gd name="T68" fmla="*/ 40 w 48"/>
                <a:gd name="T69" fmla="*/ 28 h 40"/>
                <a:gd name="T70" fmla="*/ 44 w 48"/>
                <a:gd name="T71" fmla="*/ 22 h 4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8"/>
                <a:gd name="T109" fmla="*/ 0 h 40"/>
                <a:gd name="T110" fmla="*/ 48 w 48"/>
                <a:gd name="T111" fmla="*/ 40 h 4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8" h="40">
                  <a:moveTo>
                    <a:pt x="48" y="16"/>
                  </a:moveTo>
                  <a:lnTo>
                    <a:pt x="48" y="16"/>
                  </a:lnTo>
                  <a:lnTo>
                    <a:pt x="48" y="16"/>
                  </a:lnTo>
                  <a:lnTo>
                    <a:pt x="46" y="14"/>
                  </a:lnTo>
                  <a:lnTo>
                    <a:pt x="44" y="14"/>
                  </a:lnTo>
                  <a:lnTo>
                    <a:pt x="42" y="12"/>
                  </a:lnTo>
                  <a:lnTo>
                    <a:pt x="40" y="10"/>
                  </a:lnTo>
                  <a:lnTo>
                    <a:pt x="40" y="8"/>
                  </a:lnTo>
                  <a:lnTo>
                    <a:pt x="38" y="6"/>
                  </a:lnTo>
                  <a:lnTo>
                    <a:pt x="38" y="6"/>
                  </a:lnTo>
                  <a:lnTo>
                    <a:pt x="38" y="6"/>
                  </a:lnTo>
                  <a:lnTo>
                    <a:pt x="36" y="6"/>
                  </a:lnTo>
                  <a:lnTo>
                    <a:pt x="36" y="6"/>
                  </a:lnTo>
                  <a:lnTo>
                    <a:pt x="34" y="6"/>
                  </a:lnTo>
                  <a:lnTo>
                    <a:pt x="34" y="6"/>
                  </a:lnTo>
                  <a:lnTo>
                    <a:pt x="30" y="4"/>
                  </a:lnTo>
                  <a:lnTo>
                    <a:pt x="28" y="4"/>
                  </a:lnTo>
                  <a:lnTo>
                    <a:pt x="26" y="2"/>
                  </a:lnTo>
                  <a:lnTo>
                    <a:pt x="26" y="2"/>
                  </a:lnTo>
                  <a:lnTo>
                    <a:pt x="22" y="2"/>
                  </a:lnTo>
                  <a:lnTo>
                    <a:pt x="20" y="2"/>
                  </a:lnTo>
                  <a:lnTo>
                    <a:pt x="16" y="2"/>
                  </a:lnTo>
                  <a:lnTo>
                    <a:pt x="14" y="2"/>
                  </a:lnTo>
                  <a:lnTo>
                    <a:pt x="12" y="2"/>
                  </a:lnTo>
                  <a:lnTo>
                    <a:pt x="10" y="0"/>
                  </a:lnTo>
                  <a:lnTo>
                    <a:pt x="6" y="0"/>
                  </a:lnTo>
                  <a:lnTo>
                    <a:pt x="4" y="0"/>
                  </a:lnTo>
                  <a:lnTo>
                    <a:pt x="2" y="0"/>
                  </a:lnTo>
                  <a:lnTo>
                    <a:pt x="0" y="0"/>
                  </a:lnTo>
                  <a:lnTo>
                    <a:pt x="2" y="2"/>
                  </a:lnTo>
                  <a:lnTo>
                    <a:pt x="2" y="4"/>
                  </a:lnTo>
                  <a:lnTo>
                    <a:pt x="2" y="6"/>
                  </a:lnTo>
                  <a:lnTo>
                    <a:pt x="2" y="8"/>
                  </a:lnTo>
                  <a:lnTo>
                    <a:pt x="2" y="10"/>
                  </a:lnTo>
                  <a:lnTo>
                    <a:pt x="2" y="12"/>
                  </a:lnTo>
                  <a:lnTo>
                    <a:pt x="2" y="16"/>
                  </a:lnTo>
                  <a:lnTo>
                    <a:pt x="4" y="20"/>
                  </a:lnTo>
                  <a:lnTo>
                    <a:pt x="8" y="24"/>
                  </a:lnTo>
                  <a:lnTo>
                    <a:pt x="10" y="22"/>
                  </a:lnTo>
                  <a:lnTo>
                    <a:pt x="8" y="20"/>
                  </a:lnTo>
                  <a:lnTo>
                    <a:pt x="8" y="18"/>
                  </a:lnTo>
                  <a:lnTo>
                    <a:pt x="6" y="18"/>
                  </a:lnTo>
                  <a:lnTo>
                    <a:pt x="8" y="16"/>
                  </a:lnTo>
                  <a:lnTo>
                    <a:pt x="8" y="16"/>
                  </a:lnTo>
                  <a:lnTo>
                    <a:pt x="10" y="18"/>
                  </a:lnTo>
                  <a:lnTo>
                    <a:pt x="14" y="20"/>
                  </a:lnTo>
                  <a:lnTo>
                    <a:pt x="18" y="24"/>
                  </a:lnTo>
                  <a:lnTo>
                    <a:pt x="24" y="30"/>
                  </a:lnTo>
                  <a:lnTo>
                    <a:pt x="22" y="30"/>
                  </a:lnTo>
                  <a:lnTo>
                    <a:pt x="22" y="32"/>
                  </a:lnTo>
                  <a:lnTo>
                    <a:pt x="22" y="34"/>
                  </a:lnTo>
                  <a:lnTo>
                    <a:pt x="24" y="36"/>
                  </a:lnTo>
                  <a:lnTo>
                    <a:pt x="24" y="36"/>
                  </a:lnTo>
                  <a:lnTo>
                    <a:pt x="24" y="36"/>
                  </a:lnTo>
                  <a:lnTo>
                    <a:pt x="26" y="36"/>
                  </a:lnTo>
                  <a:lnTo>
                    <a:pt x="26" y="34"/>
                  </a:lnTo>
                  <a:lnTo>
                    <a:pt x="26" y="34"/>
                  </a:lnTo>
                  <a:lnTo>
                    <a:pt x="26" y="34"/>
                  </a:lnTo>
                  <a:lnTo>
                    <a:pt x="28" y="34"/>
                  </a:lnTo>
                  <a:lnTo>
                    <a:pt x="28" y="34"/>
                  </a:lnTo>
                  <a:lnTo>
                    <a:pt x="28" y="36"/>
                  </a:lnTo>
                  <a:lnTo>
                    <a:pt x="28" y="36"/>
                  </a:lnTo>
                  <a:lnTo>
                    <a:pt x="30" y="38"/>
                  </a:lnTo>
                  <a:lnTo>
                    <a:pt x="32" y="40"/>
                  </a:lnTo>
                  <a:lnTo>
                    <a:pt x="34" y="38"/>
                  </a:lnTo>
                  <a:lnTo>
                    <a:pt x="36" y="38"/>
                  </a:lnTo>
                  <a:lnTo>
                    <a:pt x="38" y="36"/>
                  </a:lnTo>
                  <a:lnTo>
                    <a:pt x="40" y="32"/>
                  </a:lnTo>
                  <a:lnTo>
                    <a:pt x="40" y="30"/>
                  </a:lnTo>
                  <a:lnTo>
                    <a:pt x="40" y="28"/>
                  </a:lnTo>
                  <a:lnTo>
                    <a:pt x="42" y="24"/>
                  </a:lnTo>
                  <a:lnTo>
                    <a:pt x="44" y="22"/>
                  </a:lnTo>
                  <a:lnTo>
                    <a:pt x="48" y="1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79" name="Freeform 339">
              <a:extLst>
                <a:ext uri="{FF2B5EF4-FFF2-40B4-BE49-F238E27FC236}">
                  <a16:creationId xmlns:a16="http://schemas.microsoft.com/office/drawing/2014/main" id="{1F02D408-1F7D-4798-836A-E1E784F4D0AB}"/>
                </a:ext>
              </a:extLst>
            </p:cNvPr>
            <p:cNvSpPr>
              <a:spLocks noChangeArrowheads="1"/>
            </p:cNvSpPr>
            <p:nvPr/>
          </p:nvSpPr>
          <p:spPr bwMode="auto">
            <a:xfrm>
              <a:off x="3766" y="1640"/>
              <a:ext cx="82" cy="30"/>
            </a:xfrm>
            <a:custGeom>
              <a:avLst/>
              <a:gdLst>
                <a:gd name="T0" fmla="*/ 12 w 82"/>
                <a:gd name="T1" fmla="*/ 6 h 30"/>
                <a:gd name="T2" fmla="*/ 8 w 82"/>
                <a:gd name="T3" fmla="*/ 10 h 30"/>
                <a:gd name="T4" fmla="*/ 6 w 82"/>
                <a:gd name="T5" fmla="*/ 14 h 30"/>
                <a:gd name="T6" fmla="*/ 2 w 82"/>
                <a:gd name="T7" fmla="*/ 20 h 30"/>
                <a:gd name="T8" fmla="*/ 0 w 82"/>
                <a:gd name="T9" fmla="*/ 20 h 30"/>
                <a:gd name="T10" fmla="*/ 6 w 82"/>
                <a:gd name="T11" fmla="*/ 22 h 30"/>
                <a:gd name="T12" fmla="*/ 10 w 82"/>
                <a:gd name="T13" fmla="*/ 20 h 30"/>
                <a:gd name="T14" fmla="*/ 16 w 82"/>
                <a:gd name="T15" fmla="*/ 20 h 30"/>
                <a:gd name="T16" fmla="*/ 28 w 82"/>
                <a:gd name="T17" fmla="*/ 18 h 30"/>
                <a:gd name="T18" fmla="*/ 32 w 82"/>
                <a:gd name="T19" fmla="*/ 18 h 30"/>
                <a:gd name="T20" fmla="*/ 40 w 82"/>
                <a:gd name="T21" fmla="*/ 20 h 30"/>
                <a:gd name="T22" fmla="*/ 42 w 82"/>
                <a:gd name="T23" fmla="*/ 22 h 30"/>
                <a:gd name="T24" fmla="*/ 46 w 82"/>
                <a:gd name="T25" fmla="*/ 26 h 30"/>
                <a:gd name="T26" fmla="*/ 50 w 82"/>
                <a:gd name="T27" fmla="*/ 28 h 30"/>
                <a:gd name="T28" fmla="*/ 56 w 82"/>
                <a:gd name="T29" fmla="*/ 28 h 30"/>
                <a:gd name="T30" fmla="*/ 56 w 82"/>
                <a:gd name="T31" fmla="*/ 26 h 30"/>
                <a:gd name="T32" fmla="*/ 56 w 82"/>
                <a:gd name="T33" fmla="*/ 26 h 30"/>
                <a:gd name="T34" fmla="*/ 54 w 82"/>
                <a:gd name="T35" fmla="*/ 24 h 30"/>
                <a:gd name="T36" fmla="*/ 52 w 82"/>
                <a:gd name="T37" fmla="*/ 22 h 30"/>
                <a:gd name="T38" fmla="*/ 54 w 82"/>
                <a:gd name="T39" fmla="*/ 20 h 30"/>
                <a:gd name="T40" fmla="*/ 60 w 82"/>
                <a:gd name="T41" fmla="*/ 18 h 30"/>
                <a:gd name="T42" fmla="*/ 62 w 82"/>
                <a:gd name="T43" fmla="*/ 14 h 30"/>
                <a:gd name="T44" fmla="*/ 64 w 82"/>
                <a:gd name="T45" fmla="*/ 12 h 30"/>
                <a:gd name="T46" fmla="*/ 68 w 82"/>
                <a:gd name="T47" fmla="*/ 12 h 30"/>
                <a:gd name="T48" fmla="*/ 72 w 82"/>
                <a:gd name="T49" fmla="*/ 12 h 30"/>
                <a:gd name="T50" fmla="*/ 76 w 82"/>
                <a:gd name="T51" fmla="*/ 14 h 30"/>
                <a:gd name="T52" fmla="*/ 80 w 82"/>
                <a:gd name="T53" fmla="*/ 18 h 30"/>
                <a:gd name="T54" fmla="*/ 82 w 82"/>
                <a:gd name="T55" fmla="*/ 14 h 30"/>
                <a:gd name="T56" fmla="*/ 80 w 82"/>
                <a:gd name="T57" fmla="*/ 10 h 30"/>
                <a:gd name="T58" fmla="*/ 78 w 82"/>
                <a:gd name="T59" fmla="*/ 6 h 30"/>
                <a:gd name="T60" fmla="*/ 70 w 82"/>
                <a:gd name="T61" fmla="*/ 4 h 30"/>
                <a:gd name="T62" fmla="*/ 66 w 82"/>
                <a:gd name="T63" fmla="*/ 4 h 30"/>
                <a:gd name="T64" fmla="*/ 62 w 82"/>
                <a:gd name="T65" fmla="*/ 4 h 30"/>
                <a:gd name="T66" fmla="*/ 50 w 82"/>
                <a:gd name="T67" fmla="*/ 8 h 30"/>
                <a:gd name="T68" fmla="*/ 44 w 82"/>
                <a:gd name="T69" fmla="*/ 10 h 30"/>
                <a:gd name="T70" fmla="*/ 40 w 82"/>
                <a:gd name="T71" fmla="*/ 10 h 30"/>
                <a:gd name="T72" fmla="*/ 34 w 82"/>
                <a:gd name="T73" fmla="*/ 8 h 30"/>
                <a:gd name="T74" fmla="*/ 32 w 82"/>
                <a:gd name="T75" fmla="*/ 8 h 30"/>
                <a:gd name="T76" fmla="*/ 30 w 82"/>
                <a:gd name="T77" fmla="*/ 6 h 30"/>
                <a:gd name="T78" fmla="*/ 16 w 82"/>
                <a:gd name="T79" fmla="*/ 0 h 3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82"/>
                <a:gd name="T121" fmla="*/ 0 h 30"/>
                <a:gd name="T122" fmla="*/ 82 w 82"/>
                <a:gd name="T123" fmla="*/ 30 h 3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82" h="30">
                  <a:moveTo>
                    <a:pt x="16" y="0"/>
                  </a:moveTo>
                  <a:lnTo>
                    <a:pt x="12" y="6"/>
                  </a:lnTo>
                  <a:lnTo>
                    <a:pt x="10" y="8"/>
                  </a:lnTo>
                  <a:lnTo>
                    <a:pt x="8" y="10"/>
                  </a:lnTo>
                  <a:lnTo>
                    <a:pt x="6" y="14"/>
                  </a:lnTo>
                  <a:lnTo>
                    <a:pt x="6" y="14"/>
                  </a:lnTo>
                  <a:lnTo>
                    <a:pt x="4" y="18"/>
                  </a:lnTo>
                  <a:lnTo>
                    <a:pt x="2" y="20"/>
                  </a:lnTo>
                  <a:lnTo>
                    <a:pt x="0" y="20"/>
                  </a:lnTo>
                  <a:lnTo>
                    <a:pt x="0" y="20"/>
                  </a:lnTo>
                  <a:lnTo>
                    <a:pt x="6" y="22"/>
                  </a:lnTo>
                  <a:lnTo>
                    <a:pt x="6" y="22"/>
                  </a:lnTo>
                  <a:lnTo>
                    <a:pt x="8" y="22"/>
                  </a:lnTo>
                  <a:lnTo>
                    <a:pt x="10" y="20"/>
                  </a:lnTo>
                  <a:lnTo>
                    <a:pt x="12" y="20"/>
                  </a:lnTo>
                  <a:lnTo>
                    <a:pt x="16" y="20"/>
                  </a:lnTo>
                  <a:lnTo>
                    <a:pt x="22" y="18"/>
                  </a:lnTo>
                  <a:lnTo>
                    <a:pt x="28" y="18"/>
                  </a:lnTo>
                  <a:lnTo>
                    <a:pt x="30" y="18"/>
                  </a:lnTo>
                  <a:lnTo>
                    <a:pt x="32" y="18"/>
                  </a:lnTo>
                  <a:lnTo>
                    <a:pt x="36" y="18"/>
                  </a:lnTo>
                  <a:lnTo>
                    <a:pt x="40" y="20"/>
                  </a:lnTo>
                  <a:lnTo>
                    <a:pt x="42" y="22"/>
                  </a:lnTo>
                  <a:lnTo>
                    <a:pt x="42" y="22"/>
                  </a:lnTo>
                  <a:lnTo>
                    <a:pt x="44" y="24"/>
                  </a:lnTo>
                  <a:lnTo>
                    <a:pt x="46" y="26"/>
                  </a:lnTo>
                  <a:lnTo>
                    <a:pt x="50" y="30"/>
                  </a:lnTo>
                  <a:lnTo>
                    <a:pt x="50" y="28"/>
                  </a:lnTo>
                  <a:lnTo>
                    <a:pt x="54" y="28"/>
                  </a:lnTo>
                  <a:lnTo>
                    <a:pt x="56" y="28"/>
                  </a:lnTo>
                  <a:lnTo>
                    <a:pt x="56" y="26"/>
                  </a:lnTo>
                  <a:lnTo>
                    <a:pt x="56" y="26"/>
                  </a:lnTo>
                  <a:lnTo>
                    <a:pt x="56" y="26"/>
                  </a:lnTo>
                  <a:lnTo>
                    <a:pt x="56" y="26"/>
                  </a:lnTo>
                  <a:lnTo>
                    <a:pt x="54" y="24"/>
                  </a:lnTo>
                  <a:lnTo>
                    <a:pt x="54" y="24"/>
                  </a:lnTo>
                  <a:lnTo>
                    <a:pt x="52" y="22"/>
                  </a:lnTo>
                  <a:lnTo>
                    <a:pt x="52" y="22"/>
                  </a:lnTo>
                  <a:lnTo>
                    <a:pt x="54" y="20"/>
                  </a:lnTo>
                  <a:lnTo>
                    <a:pt x="54" y="20"/>
                  </a:lnTo>
                  <a:lnTo>
                    <a:pt x="58" y="18"/>
                  </a:lnTo>
                  <a:lnTo>
                    <a:pt x="60" y="18"/>
                  </a:lnTo>
                  <a:lnTo>
                    <a:pt x="62" y="16"/>
                  </a:lnTo>
                  <a:lnTo>
                    <a:pt x="62" y="14"/>
                  </a:lnTo>
                  <a:lnTo>
                    <a:pt x="64" y="14"/>
                  </a:lnTo>
                  <a:lnTo>
                    <a:pt x="64" y="12"/>
                  </a:lnTo>
                  <a:lnTo>
                    <a:pt x="66" y="12"/>
                  </a:lnTo>
                  <a:lnTo>
                    <a:pt x="68" y="12"/>
                  </a:lnTo>
                  <a:lnTo>
                    <a:pt x="70" y="10"/>
                  </a:lnTo>
                  <a:lnTo>
                    <a:pt x="72" y="12"/>
                  </a:lnTo>
                  <a:lnTo>
                    <a:pt x="76" y="14"/>
                  </a:lnTo>
                  <a:lnTo>
                    <a:pt x="76" y="14"/>
                  </a:lnTo>
                  <a:lnTo>
                    <a:pt x="78" y="16"/>
                  </a:lnTo>
                  <a:lnTo>
                    <a:pt x="80" y="18"/>
                  </a:lnTo>
                  <a:lnTo>
                    <a:pt x="82" y="14"/>
                  </a:lnTo>
                  <a:lnTo>
                    <a:pt x="82" y="14"/>
                  </a:lnTo>
                  <a:lnTo>
                    <a:pt x="80" y="12"/>
                  </a:lnTo>
                  <a:lnTo>
                    <a:pt x="80" y="10"/>
                  </a:lnTo>
                  <a:lnTo>
                    <a:pt x="82" y="8"/>
                  </a:lnTo>
                  <a:lnTo>
                    <a:pt x="78" y="6"/>
                  </a:lnTo>
                  <a:lnTo>
                    <a:pt x="74" y="4"/>
                  </a:lnTo>
                  <a:lnTo>
                    <a:pt x="70" y="4"/>
                  </a:lnTo>
                  <a:lnTo>
                    <a:pt x="68" y="4"/>
                  </a:lnTo>
                  <a:lnTo>
                    <a:pt x="66" y="4"/>
                  </a:lnTo>
                  <a:lnTo>
                    <a:pt x="64" y="4"/>
                  </a:lnTo>
                  <a:lnTo>
                    <a:pt x="62" y="4"/>
                  </a:lnTo>
                  <a:lnTo>
                    <a:pt x="56" y="6"/>
                  </a:lnTo>
                  <a:lnTo>
                    <a:pt x="50" y="8"/>
                  </a:lnTo>
                  <a:lnTo>
                    <a:pt x="46" y="8"/>
                  </a:lnTo>
                  <a:lnTo>
                    <a:pt x="44" y="10"/>
                  </a:lnTo>
                  <a:lnTo>
                    <a:pt x="42" y="10"/>
                  </a:lnTo>
                  <a:lnTo>
                    <a:pt x="40" y="10"/>
                  </a:lnTo>
                  <a:lnTo>
                    <a:pt x="36" y="8"/>
                  </a:lnTo>
                  <a:lnTo>
                    <a:pt x="34" y="8"/>
                  </a:lnTo>
                  <a:lnTo>
                    <a:pt x="32" y="8"/>
                  </a:lnTo>
                  <a:lnTo>
                    <a:pt x="32" y="8"/>
                  </a:lnTo>
                  <a:lnTo>
                    <a:pt x="32" y="6"/>
                  </a:lnTo>
                  <a:lnTo>
                    <a:pt x="30" y="6"/>
                  </a:lnTo>
                  <a:lnTo>
                    <a:pt x="26" y="4"/>
                  </a:lnTo>
                  <a:lnTo>
                    <a:pt x="16"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80" name="Freeform 340">
              <a:extLst>
                <a:ext uri="{FF2B5EF4-FFF2-40B4-BE49-F238E27FC236}">
                  <a16:creationId xmlns:a16="http://schemas.microsoft.com/office/drawing/2014/main" id="{B1716934-9FBF-40F8-8007-BCA8B27216AB}"/>
                </a:ext>
              </a:extLst>
            </p:cNvPr>
            <p:cNvSpPr>
              <a:spLocks noChangeArrowheads="1"/>
            </p:cNvSpPr>
            <p:nvPr/>
          </p:nvSpPr>
          <p:spPr bwMode="auto">
            <a:xfrm>
              <a:off x="3344" y="1316"/>
              <a:ext cx="386" cy="248"/>
            </a:xfrm>
            <a:custGeom>
              <a:avLst/>
              <a:gdLst>
                <a:gd name="T0" fmla="*/ 380 w 386"/>
                <a:gd name="T1" fmla="*/ 178 h 248"/>
                <a:gd name="T2" fmla="*/ 384 w 386"/>
                <a:gd name="T3" fmla="*/ 170 h 248"/>
                <a:gd name="T4" fmla="*/ 386 w 386"/>
                <a:gd name="T5" fmla="*/ 164 h 248"/>
                <a:gd name="T6" fmla="*/ 374 w 386"/>
                <a:gd name="T7" fmla="*/ 162 h 248"/>
                <a:gd name="T8" fmla="*/ 356 w 386"/>
                <a:gd name="T9" fmla="*/ 162 h 248"/>
                <a:gd name="T10" fmla="*/ 346 w 386"/>
                <a:gd name="T11" fmla="*/ 166 h 248"/>
                <a:gd name="T12" fmla="*/ 340 w 386"/>
                <a:gd name="T13" fmla="*/ 164 h 248"/>
                <a:gd name="T14" fmla="*/ 334 w 386"/>
                <a:gd name="T15" fmla="*/ 170 h 248"/>
                <a:gd name="T16" fmla="*/ 332 w 386"/>
                <a:gd name="T17" fmla="*/ 184 h 248"/>
                <a:gd name="T18" fmla="*/ 326 w 386"/>
                <a:gd name="T19" fmla="*/ 192 h 248"/>
                <a:gd name="T20" fmla="*/ 314 w 386"/>
                <a:gd name="T21" fmla="*/ 196 h 248"/>
                <a:gd name="T22" fmla="*/ 302 w 386"/>
                <a:gd name="T23" fmla="*/ 198 h 248"/>
                <a:gd name="T24" fmla="*/ 268 w 386"/>
                <a:gd name="T25" fmla="*/ 190 h 248"/>
                <a:gd name="T26" fmla="*/ 258 w 386"/>
                <a:gd name="T27" fmla="*/ 184 h 248"/>
                <a:gd name="T28" fmla="*/ 254 w 386"/>
                <a:gd name="T29" fmla="*/ 162 h 248"/>
                <a:gd name="T30" fmla="*/ 244 w 386"/>
                <a:gd name="T31" fmla="*/ 136 h 248"/>
                <a:gd name="T32" fmla="*/ 244 w 386"/>
                <a:gd name="T33" fmla="*/ 116 h 248"/>
                <a:gd name="T34" fmla="*/ 232 w 386"/>
                <a:gd name="T35" fmla="*/ 90 h 248"/>
                <a:gd name="T36" fmla="*/ 208 w 386"/>
                <a:gd name="T37" fmla="*/ 62 h 248"/>
                <a:gd name="T38" fmla="*/ 194 w 386"/>
                <a:gd name="T39" fmla="*/ 50 h 248"/>
                <a:gd name="T40" fmla="*/ 184 w 386"/>
                <a:gd name="T41" fmla="*/ 54 h 248"/>
                <a:gd name="T42" fmla="*/ 164 w 386"/>
                <a:gd name="T43" fmla="*/ 48 h 248"/>
                <a:gd name="T44" fmla="*/ 142 w 386"/>
                <a:gd name="T45" fmla="*/ 12 h 248"/>
                <a:gd name="T46" fmla="*/ 126 w 386"/>
                <a:gd name="T47" fmla="*/ 10 h 248"/>
                <a:gd name="T48" fmla="*/ 100 w 386"/>
                <a:gd name="T49" fmla="*/ 20 h 248"/>
                <a:gd name="T50" fmla="*/ 54 w 386"/>
                <a:gd name="T51" fmla="*/ 14 h 248"/>
                <a:gd name="T52" fmla="*/ 26 w 386"/>
                <a:gd name="T53" fmla="*/ 0 h 248"/>
                <a:gd name="T54" fmla="*/ 6 w 386"/>
                <a:gd name="T55" fmla="*/ 22 h 248"/>
                <a:gd name="T56" fmla="*/ 22 w 386"/>
                <a:gd name="T57" fmla="*/ 58 h 248"/>
                <a:gd name="T58" fmla="*/ 30 w 386"/>
                <a:gd name="T59" fmla="*/ 80 h 248"/>
                <a:gd name="T60" fmla="*/ 44 w 386"/>
                <a:gd name="T61" fmla="*/ 88 h 248"/>
                <a:gd name="T62" fmla="*/ 58 w 386"/>
                <a:gd name="T63" fmla="*/ 108 h 248"/>
                <a:gd name="T64" fmla="*/ 82 w 386"/>
                <a:gd name="T65" fmla="*/ 142 h 248"/>
                <a:gd name="T66" fmla="*/ 94 w 386"/>
                <a:gd name="T67" fmla="*/ 148 h 248"/>
                <a:gd name="T68" fmla="*/ 94 w 386"/>
                <a:gd name="T69" fmla="*/ 140 h 248"/>
                <a:gd name="T70" fmla="*/ 80 w 386"/>
                <a:gd name="T71" fmla="*/ 116 h 248"/>
                <a:gd name="T72" fmla="*/ 52 w 386"/>
                <a:gd name="T73" fmla="*/ 72 h 248"/>
                <a:gd name="T74" fmla="*/ 30 w 386"/>
                <a:gd name="T75" fmla="*/ 24 h 248"/>
                <a:gd name="T76" fmla="*/ 30 w 386"/>
                <a:gd name="T77" fmla="*/ 16 h 248"/>
                <a:gd name="T78" fmla="*/ 42 w 386"/>
                <a:gd name="T79" fmla="*/ 18 h 248"/>
                <a:gd name="T80" fmla="*/ 68 w 386"/>
                <a:gd name="T81" fmla="*/ 66 h 248"/>
                <a:gd name="T82" fmla="*/ 84 w 386"/>
                <a:gd name="T83" fmla="*/ 80 h 248"/>
                <a:gd name="T84" fmla="*/ 96 w 386"/>
                <a:gd name="T85" fmla="*/ 90 h 248"/>
                <a:gd name="T86" fmla="*/ 116 w 386"/>
                <a:gd name="T87" fmla="*/ 116 h 248"/>
                <a:gd name="T88" fmla="*/ 142 w 386"/>
                <a:gd name="T89" fmla="*/ 148 h 248"/>
                <a:gd name="T90" fmla="*/ 150 w 386"/>
                <a:gd name="T91" fmla="*/ 198 h 248"/>
                <a:gd name="T92" fmla="*/ 174 w 386"/>
                <a:gd name="T93" fmla="*/ 204 h 248"/>
                <a:gd name="T94" fmla="*/ 226 w 386"/>
                <a:gd name="T95" fmla="*/ 224 h 248"/>
                <a:gd name="T96" fmla="*/ 272 w 386"/>
                <a:gd name="T97" fmla="*/ 240 h 248"/>
                <a:gd name="T98" fmla="*/ 304 w 386"/>
                <a:gd name="T99" fmla="*/ 240 h 248"/>
                <a:gd name="T100" fmla="*/ 314 w 386"/>
                <a:gd name="T101" fmla="*/ 244 h 248"/>
                <a:gd name="T102" fmla="*/ 318 w 386"/>
                <a:gd name="T103" fmla="*/ 242 h 248"/>
                <a:gd name="T104" fmla="*/ 322 w 386"/>
                <a:gd name="T105" fmla="*/ 232 h 248"/>
                <a:gd name="T106" fmla="*/ 320 w 386"/>
                <a:gd name="T107" fmla="*/ 226 h 248"/>
                <a:gd name="T108" fmla="*/ 346 w 386"/>
                <a:gd name="T109" fmla="*/ 222 h 248"/>
                <a:gd name="T110" fmla="*/ 340 w 386"/>
                <a:gd name="T111" fmla="*/ 194 h 248"/>
                <a:gd name="T112" fmla="*/ 360 w 386"/>
                <a:gd name="T113" fmla="*/ 190 h 248"/>
                <a:gd name="T114" fmla="*/ 366 w 386"/>
                <a:gd name="T115" fmla="*/ 190 h 248"/>
                <a:gd name="T116" fmla="*/ 374 w 386"/>
                <a:gd name="T117" fmla="*/ 186 h 24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86"/>
                <a:gd name="T178" fmla="*/ 0 h 248"/>
                <a:gd name="T179" fmla="*/ 386 w 386"/>
                <a:gd name="T180" fmla="*/ 248 h 24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86" h="248">
                  <a:moveTo>
                    <a:pt x="374" y="186"/>
                  </a:moveTo>
                  <a:lnTo>
                    <a:pt x="378" y="182"/>
                  </a:lnTo>
                  <a:lnTo>
                    <a:pt x="378" y="178"/>
                  </a:lnTo>
                  <a:lnTo>
                    <a:pt x="380" y="178"/>
                  </a:lnTo>
                  <a:lnTo>
                    <a:pt x="382" y="174"/>
                  </a:lnTo>
                  <a:lnTo>
                    <a:pt x="382" y="172"/>
                  </a:lnTo>
                  <a:lnTo>
                    <a:pt x="384" y="172"/>
                  </a:lnTo>
                  <a:lnTo>
                    <a:pt x="384" y="170"/>
                  </a:lnTo>
                  <a:lnTo>
                    <a:pt x="386" y="168"/>
                  </a:lnTo>
                  <a:lnTo>
                    <a:pt x="386" y="166"/>
                  </a:lnTo>
                  <a:lnTo>
                    <a:pt x="386" y="164"/>
                  </a:lnTo>
                  <a:lnTo>
                    <a:pt x="386" y="164"/>
                  </a:lnTo>
                  <a:lnTo>
                    <a:pt x="384" y="164"/>
                  </a:lnTo>
                  <a:lnTo>
                    <a:pt x="382" y="162"/>
                  </a:lnTo>
                  <a:lnTo>
                    <a:pt x="376" y="162"/>
                  </a:lnTo>
                  <a:lnTo>
                    <a:pt x="374" y="162"/>
                  </a:lnTo>
                  <a:lnTo>
                    <a:pt x="372" y="162"/>
                  </a:lnTo>
                  <a:lnTo>
                    <a:pt x="366" y="162"/>
                  </a:lnTo>
                  <a:lnTo>
                    <a:pt x="362" y="162"/>
                  </a:lnTo>
                  <a:lnTo>
                    <a:pt x="356" y="162"/>
                  </a:lnTo>
                  <a:lnTo>
                    <a:pt x="352" y="164"/>
                  </a:lnTo>
                  <a:lnTo>
                    <a:pt x="350" y="164"/>
                  </a:lnTo>
                  <a:lnTo>
                    <a:pt x="348" y="164"/>
                  </a:lnTo>
                  <a:lnTo>
                    <a:pt x="346" y="166"/>
                  </a:lnTo>
                  <a:lnTo>
                    <a:pt x="342" y="164"/>
                  </a:lnTo>
                  <a:lnTo>
                    <a:pt x="342" y="164"/>
                  </a:lnTo>
                  <a:lnTo>
                    <a:pt x="340" y="164"/>
                  </a:lnTo>
                  <a:lnTo>
                    <a:pt x="340" y="164"/>
                  </a:lnTo>
                  <a:lnTo>
                    <a:pt x="338" y="164"/>
                  </a:lnTo>
                  <a:lnTo>
                    <a:pt x="336" y="166"/>
                  </a:lnTo>
                  <a:lnTo>
                    <a:pt x="334" y="170"/>
                  </a:lnTo>
                  <a:lnTo>
                    <a:pt x="334" y="170"/>
                  </a:lnTo>
                  <a:lnTo>
                    <a:pt x="334" y="174"/>
                  </a:lnTo>
                  <a:lnTo>
                    <a:pt x="332" y="178"/>
                  </a:lnTo>
                  <a:lnTo>
                    <a:pt x="332" y="182"/>
                  </a:lnTo>
                  <a:lnTo>
                    <a:pt x="332" y="184"/>
                  </a:lnTo>
                  <a:lnTo>
                    <a:pt x="332" y="186"/>
                  </a:lnTo>
                  <a:lnTo>
                    <a:pt x="332" y="188"/>
                  </a:lnTo>
                  <a:lnTo>
                    <a:pt x="328" y="190"/>
                  </a:lnTo>
                  <a:lnTo>
                    <a:pt x="326" y="192"/>
                  </a:lnTo>
                  <a:lnTo>
                    <a:pt x="324" y="192"/>
                  </a:lnTo>
                  <a:lnTo>
                    <a:pt x="322" y="192"/>
                  </a:lnTo>
                  <a:lnTo>
                    <a:pt x="318" y="194"/>
                  </a:lnTo>
                  <a:lnTo>
                    <a:pt x="314" y="196"/>
                  </a:lnTo>
                  <a:lnTo>
                    <a:pt x="314" y="196"/>
                  </a:lnTo>
                  <a:lnTo>
                    <a:pt x="312" y="196"/>
                  </a:lnTo>
                  <a:lnTo>
                    <a:pt x="308" y="198"/>
                  </a:lnTo>
                  <a:lnTo>
                    <a:pt x="302" y="198"/>
                  </a:lnTo>
                  <a:lnTo>
                    <a:pt x="294" y="198"/>
                  </a:lnTo>
                  <a:lnTo>
                    <a:pt x="284" y="196"/>
                  </a:lnTo>
                  <a:lnTo>
                    <a:pt x="276" y="194"/>
                  </a:lnTo>
                  <a:lnTo>
                    <a:pt x="268" y="190"/>
                  </a:lnTo>
                  <a:lnTo>
                    <a:pt x="262" y="188"/>
                  </a:lnTo>
                  <a:lnTo>
                    <a:pt x="262" y="186"/>
                  </a:lnTo>
                  <a:lnTo>
                    <a:pt x="260" y="186"/>
                  </a:lnTo>
                  <a:lnTo>
                    <a:pt x="258" y="184"/>
                  </a:lnTo>
                  <a:lnTo>
                    <a:pt x="256" y="180"/>
                  </a:lnTo>
                  <a:lnTo>
                    <a:pt x="256" y="176"/>
                  </a:lnTo>
                  <a:lnTo>
                    <a:pt x="254" y="172"/>
                  </a:lnTo>
                  <a:lnTo>
                    <a:pt x="254" y="162"/>
                  </a:lnTo>
                  <a:lnTo>
                    <a:pt x="250" y="152"/>
                  </a:lnTo>
                  <a:lnTo>
                    <a:pt x="244" y="142"/>
                  </a:lnTo>
                  <a:lnTo>
                    <a:pt x="244" y="140"/>
                  </a:lnTo>
                  <a:lnTo>
                    <a:pt x="244" y="136"/>
                  </a:lnTo>
                  <a:lnTo>
                    <a:pt x="244" y="132"/>
                  </a:lnTo>
                  <a:lnTo>
                    <a:pt x="242" y="126"/>
                  </a:lnTo>
                  <a:lnTo>
                    <a:pt x="242" y="122"/>
                  </a:lnTo>
                  <a:lnTo>
                    <a:pt x="244" y="116"/>
                  </a:lnTo>
                  <a:lnTo>
                    <a:pt x="244" y="112"/>
                  </a:lnTo>
                  <a:lnTo>
                    <a:pt x="242" y="96"/>
                  </a:lnTo>
                  <a:lnTo>
                    <a:pt x="240" y="96"/>
                  </a:lnTo>
                  <a:lnTo>
                    <a:pt x="232" y="90"/>
                  </a:lnTo>
                  <a:lnTo>
                    <a:pt x="222" y="80"/>
                  </a:lnTo>
                  <a:lnTo>
                    <a:pt x="210" y="64"/>
                  </a:lnTo>
                  <a:lnTo>
                    <a:pt x="210" y="64"/>
                  </a:lnTo>
                  <a:lnTo>
                    <a:pt x="208" y="62"/>
                  </a:lnTo>
                  <a:lnTo>
                    <a:pt x="206" y="58"/>
                  </a:lnTo>
                  <a:lnTo>
                    <a:pt x="202" y="56"/>
                  </a:lnTo>
                  <a:lnTo>
                    <a:pt x="198" y="52"/>
                  </a:lnTo>
                  <a:lnTo>
                    <a:pt x="194" y="50"/>
                  </a:lnTo>
                  <a:lnTo>
                    <a:pt x="190" y="50"/>
                  </a:lnTo>
                  <a:lnTo>
                    <a:pt x="188" y="52"/>
                  </a:lnTo>
                  <a:lnTo>
                    <a:pt x="186" y="52"/>
                  </a:lnTo>
                  <a:lnTo>
                    <a:pt x="184" y="54"/>
                  </a:lnTo>
                  <a:lnTo>
                    <a:pt x="180" y="54"/>
                  </a:lnTo>
                  <a:lnTo>
                    <a:pt x="174" y="54"/>
                  </a:lnTo>
                  <a:lnTo>
                    <a:pt x="168" y="50"/>
                  </a:lnTo>
                  <a:lnTo>
                    <a:pt x="164" y="48"/>
                  </a:lnTo>
                  <a:lnTo>
                    <a:pt x="156" y="42"/>
                  </a:lnTo>
                  <a:lnTo>
                    <a:pt x="148" y="30"/>
                  </a:lnTo>
                  <a:lnTo>
                    <a:pt x="144" y="14"/>
                  </a:lnTo>
                  <a:lnTo>
                    <a:pt x="142" y="12"/>
                  </a:lnTo>
                  <a:lnTo>
                    <a:pt x="140" y="12"/>
                  </a:lnTo>
                  <a:lnTo>
                    <a:pt x="136" y="10"/>
                  </a:lnTo>
                  <a:lnTo>
                    <a:pt x="130" y="10"/>
                  </a:lnTo>
                  <a:lnTo>
                    <a:pt x="126" y="10"/>
                  </a:lnTo>
                  <a:lnTo>
                    <a:pt x="120" y="10"/>
                  </a:lnTo>
                  <a:lnTo>
                    <a:pt x="116" y="14"/>
                  </a:lnTo>
                  <a:lnTo>
                    <a:pt x="112" y="16"/>
                  </a:lnTo>
                  <a:lnTo>
                    <a:pt x="100" y="20"/>
                  </a:lnTo>
                  <a:lnTo>
                    <a:pt x="82" y="20"/>
                  </a:lnTo>
                  <a:lnTo>
                    <a:pt x="78" y="20"/>
                  </a:lnTo>
                  <a:lnTo>
                    <a:pt x="68" y="18"/>
                  </a:lnTo>
                  <a:lnTo>
                    <a:pt x="54" y="14"/>
                  </a:lnTo>
                  <a:lnTo>
                    <a:pt x="42" y="10"/>
                  </a:lnTo>
                  <a:lnTo>
                    <a:pt x="32" y="4"/>
                  </a:lnTo>
                  <a:lnTo>
                    <a:pt x="30" y="2"/>
                  </a:lnTo>
                  <a:lnTo>
                    <a:pt x="26" y="0"/>
                  </a:lnTo>
                  <a:lnTo>
                    <a:pt x="14" y="2"/>
                  </a:lnTo>
                  <a:lnTo>
                    <a:pt x="0" y="10"/>
                  </a:lnTo>
                  <a:lnTo>
                    <a:pt x="2" y="14"/>
                  </a:lnTo>
                  <a:lnTo>
                    <a:pt x="6" y="22"/>
                  </a:lnTo>
                  <a:lnTo>
                    <a:pt x="12" y="36"/>
                  </a:lnTo>
                  <a:lnTo>
                    <a:pt x="18" y="48"/>
                  </a:lnTo>
                  <a:lnTo>
                    <a:pt x="22" y="58"/>
                  </a:lnTo>
                  <a:lnTo>
                    <a:pt x="22" y="58"/>
                  </a:lnTo>
                  <a:lnTo>
                    <a:pt x="24" y="62"/>
                  </a:lnTo>
                  <a:lnTo>
                    <a:pt x="26" y="68"/>
                  </a:lnTo>
                  <a:lnTo>
                    <a:pt x="28" y="74"/>
                  </a:lnTo>
                  <a:lnTo>
                    <a:pt x="30" y="80"/>
                  </a:lnTo>
                  <a:lnTo>
                    <a:pt x="32" y="82"/>
                  </a:lnTo>
                  <a:lnTo>
                    <a:pt x="34" y="82"/>
                  </a:lnTo>
                  <a:lnTo>
                    <a:pt x="38" y="84"/>
                  </a:lnTo>
                  <a:lnTo>
                    <a:pt x="44" y="88"/>
                  </a:lnTo>
                  <a:lnTo>
                    <a:pt x="48" y="92"/>
                  </a:lnTo>
                  <a:lnTo>
                    <a:pt x="52" y="98"/>
                  </a:lnTo>
                  <a:lnTo>
                    <a:pt x="56" y="106"/>
                  </a:lnTo>
                  <a:lnTo>
                    <a:pt x="58" y="108"/>
                  </a:lnTo>
                  <a:lnTo>
                    <a:pt x="62" y="118"/>
                  </a:lnTo>
                  <a:lnTo>
                    <a:pt x="68" y="128"/>
                  </a:lnTo>
                  <a:lnTo>
                    <a:pt x="76" y="136"/>
                  </a:lnTo>
                  <a:lnTo>
                    <a:pt x="82" y="142"/>
                  </a:lnTo>
                  <a:lnTo>
                    <a:pt x="84" y="144"/>
                  </a:lnTo>
                  <a:lnTo>
                    <a:pt x="88" y="146"/>
                  </a:lnTo>
                  <a:lnTo>
                    <a:pt x="92" y="148"/>
                  </a:lnTo>
                  <a:lnTo>
                    <a:pt x="94" y="148"/>
                  </a:lnTo>
                  <a:lnTo>
                    <a:pt x="96" y="148"/>
                  </a:lnTo>
                  <a:lnTo>
                    <a:pt x="98" y="148"/>
                  </a:lnTo>
                  <a:lnTo>
                    <a:pt x="98" y="144"/>
                  </a:lnTo>
                  <a:lnTo>
                    <a:pt x="94" y="140"/>
                  </a:lnTo>
                  <a:lnTo>
                    <a:pt x="90" y="134"/>
                  </a:lnTo>
                  <a:lnTo>
                    <a:pt x="86" y="126"/>
                  </a:lnTo>
                  <a:lnTo>
                    <a:pt x="82" y="120"/>
                  </a:lnTo>
                  <a:lnTo>
                    <a:pt x="80" y="116"/>
                  </a:lnTo>
                  <a:lnTo>
                    <a:pt x="74" y="108"/>
                  </a:lnTo>
                  <a:lnTo>
                    <a:pt x="68" y="94"/>
                  </a:lnTo>
                  <a:lnTo>
                    <a:pt x="62" y="82"/>
                  </a:lnTo>
                  <a:lnTo>
                    <a:pt x="52" y="72"/>
                  </a:lnTo>
                  <a:lnTo>
                    <a:pt x="42" y="58"/>
                  </a:lnTo>
                  <a:lnTo>
                    <a:pt x="34" y="42"/>
                  </a:lnTo>
                  <a:lnTo>
                    <a:pt x="30" y="24"/>
                  </a:lnTo>
                  <a:lnTo>
                    <a:pt x="30" y="24"/>
                  </a:lnTo>
                  <a:lnTo>
                    <a:pt x="30" y="22"/>
                  </a:lnTo>
                  <a:lnTo>
                    <a:pt x="30" y="20"/>
                  </a:lnTo>
                  <a:lnTo>
                    <a:pt x="30" y="18"/>
                  </a:lnTo>
                  <a:lnTo>
                    <a:pt x="30" y="16"/>
                  </a:lnTo>
                  <a:lnTo>
                    <a:pt x="32" y="14"/>
                  </a:lnTo>
                  <a:lnTo>
                    <a:pt x="34" y="14"/>
                  </a:lnTo>
                  <a:lnTo>
                    <a:pt x="38" y="16"/>
                  </a:lnTo>
                  <a:lnTo>
                    <a:pt x="42" y="18"/>
                  </a:lnTo>
                  <a:lnTo>
                    <a:pt x="44" y="24"/>
                  </a:lnTo>
                  <a:lnTo>
                    <a:pt x="50" y="36"/>
                  </a:lnTo>
                  <a:lnTo>
                    <a:pt x="58" y="52"/>
                  </a:lnTo>
                  <a:lnTo>
                    <a:pt x="68" y="66"/>
                  </a:lnTo>
                  <a:lnTo>
                    <a:pt x="78" y="78"/>
                  </a:lnTo>
                  <a:lnTo>
                    <a:pt x="78" y="78"/>
                  </a:lnTo>
                  <a:lnTo>
                    <a:pt x="80" y="78"/>
                  </a:lnTo>
                  <a:lnTo>
                    <a:pt x="84" y="80"/>
                  </a:lnTo>
                  <a:lnTo>
                    <a:pt x="88" y="80"/>
                  </a:lnTo>
                  <a:lnTo>
                    <a:pt x="92" y="84"/>
                  </a:lnTo>
                  <a:lnTo>
                    <a:pt x="94" y="86"/>
                  </a:lnTo>
                  <a:lnTo>
                    <a:pt x="96" y="90"/>
                  </a:lnTo>
                  <a:lnTo>
                    <a:pt x="98" y="96"/>
                  </a:lnTo>
                  <a:lnTo>
                    <a:pt x="100" y="98"/>
                  </a:lnTo>
                  <a:lnTo>
                    <a:pt x="106" y="106"/>
                  </a:lnTo>
                  <a:lnTo>
                    <a:pt x="116" y="116"/>
                  </a:lnTo>
                  <a:lnTo>
                    <a:pt x="124" y="126"/>
                  </a:lnTo>
                  <a:lnTo>
                    <a:pt x="134" y="136"/>
                  </a:lnTo>
                  <a:lnTo>
                    <a:pt x="140" y="142"/>
                  </a:lnTo>
                  <a:lnTo>
                    <a:pt x="142" y="148"/>
                  </a:lnTo>
                  <a:lnTo>
                    <a:pt x="144" y="160"/>
                  </a:lnTo>
                  <a:lnTo>
                    <a:pt x="148" y="176"/>
                  </a:lnTo>
                  <a:lnTo>
                    <a:pt x="148" y="198"/>
                  </a:lnTo>
                  <a:lnTo>
                    <a:pt x="150" y="198"/>
                  </a:lnTo>
                  <a:lnTo>
                    <a:pt x="154" y="200"/>
                  </a:lnTo>
                  <a:lnTo>
                    <a:pt x="160" y="202"/>
                  </a:lnTo>
                  <a:lnTo>
                    <a:pt x="170" y="204"/>
                  </a:lnTo>
                  <a:lnTo>
                    <a:pt x="174" y="204"/>
                  </a:lnTo>
                  <a:lnTo>
                    <a:pt x="186" y="208"/>
                  </a:lnTo>
                  <a:lnTo>
                    <a:pt x="198" y="216"/>
                  </a:lnTo>
                  <a:lnTo>
                    <a:pt x="208" y="224"/>
                  </a:lnTo>
                  <a:lnTo>
                    <a:pt x="226" y="224"/>
                  </a:lnTo>
                  <a:lnTo>
                    <a:pt x="230" y="226"/>
                  </a:lnTo>
                  <a:lnTo>
                    <a:pt x="240" y="230"/>
                  </a:lnTo>
                  <a:lnTo>
                    <a:pt x="254" y="236"/>
                  </a:lnTo>
                  <a:lnTo>
                    <a:pt x="272" y="240"/>
                  </a:lnTo>
                  <a:lnTo>
                    <a:pt x="278" y="240"/>
                  </a:lnTo>
                  <a:lnTo>
                    <a:pt x="290" y="240"/>
                  </a:lnTo>
                  <a:lnTo>
                    <a:pt x="304" y="240"/>
                  </a:lnTo>
                  <a:lnTo>
                    <a:pt x="304" y="240"/>
                  </a:lnTo>
                  <a:lnTo>
                    <a:pt x="306" y="240"/>
                  </a:lnTo>
                  <a:lnTo>
                    <a:pt x="308" y="240"/>
                  </a:lnTo>
                  <a:lnTo>
                    <a:pt x="310" y="242"/>
                  </a:lnTo>
                  <a:lnTo>
                    <a:pt x="314" y="244"/>
                  </a:lnTo>
                  <a:lnTo>
                    <a:pt x="314" y="248"/>
                  </a:lnTo>
                  <a:lnTo>
                    <a:pt x="316" y="248"/>
                  </a:lnTo>
                  <a:lnTo>
                    <a:pt x="316" y="244"/>
                  </a:lnTo>
                  <a:lnTo>
                    <a:pt x="318" y="242"/>
                  </a:lnTo>
                  <a:lnTo>
                    <a:pt x="320" y="238"/>
                  </a:lnTo>
                  <a:lnTo>
                    <a:pt x="322" y="236"/>
                  </a:lnTo>
                  <a:lnTo>
                    <a:pt x="322" y="234"/>
                  </a:lnTo>
                  <a:lnTo>
                    <a:pt x="322" y="232"/>
                  </a:lnTo>
                  <a:lnTo>
                    <a:pt x="322" y="230"/>
                  </a:lnTo>
                  <a:lnTo>
                    <a:pt x="320" y="228"/>
                  </a:lnTo>
                  <a:lnTo>
                    <a:pt x="320" y="226"/>
                  </a:lnTo>
                  <a:lnTo>
                    <a:pt x="320" y="226"/>
                  </a:lnTo>
                  <a:lnTo>
                    <a:pt x="320" y="224"/>
                  </a:lnTo>
                  <a:lnTo>
                    <a:pt x="320" y="222"/>
                  </a:lnTo>
                  <a:lnTo>
                    <a:pt x="322" y="222"/>
                  </a:lnTo>
                  <a:lnTo>
                    <a:pt x="346" y="222"/>
                  </a:lnTo>
                  <a:lnTo>
                    <a:pt x="346" y="212"/>
                  </a:lnTo>
                  <a:lnTo>
                    <a:pt x="336" y="202"/>
                  </a:lnTo>
                  <a:lnTo>
                    <a:pt x="340" y="202"/>
                  </a:lnTo>
                  <a:lnTo>
                    <a:pt x="340" y="194"/>
                  </a:lnTo>
                  <a:lnTo>
                    <a:pt x="360" y="194"/>
                  </a:lnTo>
                  <a:lnTo>
                    <a:pt x="360" y="194"/>
                  </a:lnTo>
                  <a:lnTo>
                    <a:pt x="360" y="192"/>
                  </a:lnTo>
                  <a:lnTo>
                    <a:pt x="360" y="190"/>
                  </a:lnTo>
                  <a:lnTo>
                    <a:pt x="362" y="190"/>
                  </a:lnTo>
                  <a:lnTo>
                    <a:pt x="364" y="192"/>
                  </a:lnTo>
                  <a:lnTo>
                    <a:pt x="366" y="190"/>
                  </a:lnTo>
                  <a:lnTo>
                    <a:pt x="366" y="190"/>
                  </a:lnTo>
                  <a:lnTo>
                    <a:pt x="368" y="188"/>
                  </a:lnTo>
                  <a:lnTo>
                    <a:pt x="370" y="188"/>
                  </a:lnTo>
                  <a:lnTo>
                    <a:pt x="372" y="188"/>
                  </a:lnTo>
                  <a:lnTo>
                    <a:pt x="374" y="186"/>
                  </a:lnTo>
                  <a:lnTo>
                    <a:pt x="374" y="18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81" name="Freeform 341">
              <a:extLst>
                <a:ext uri="{FF2B5EF4-FFF2-40B4-BE49-F238E27FC236}">
                  <a16:creationId xmlns:a16="http://schemas.microsoft.com/office/drawing/2014/main" id="{6E8AC93E-7407-4301-AB5C-35C3E5851A65}"/>
                </a:ext>
              </a:extLst>
            </p:cNvPr>
            <p:cNvSpPr>
              <a:spLocks noChangeArrowheads="1"/>
            </p:cNvSpPr>
            <p:nvPr/>
          </p:nvSpPr>
          <p:spPr bwMode="auto">
            <a:xfrm>
              <a:off x="3688" y="1550"/>
              <a:ext cx="82" cy="46"/>
            </a:xfrm>
            <a:custGeom>
              <a:avLst/>
              <a:gdLst>
                <a:gd name="T0" fmla="*/ 80 w 82"/>
                <a:gd name="T1" fmla="*/ 8 h 46"/>
                <a:gd name="T2" fmla="*/ 76 w 82"/>
                <a:gd name="T3" fmla="*/ 8 h 46"/>
                <a:gd name="T4" fmla="*/ 72 w 82"/>
                <a:gd name="T5" fmla="*/ 8 h 46"/>
                <a:gd name="T6" fmla="*/ 68 w 82"/>
                <a:gd name="T7" fmla="*/ 8 h 46"/>
                <a:gd name="T8" fmla="*/ 66 w 82"/>
                <a:gd name="T9" fmla="*/ 8 h 46"/>
                <a:gd name="T10" fmla="*/ 62 w 82"/>
                <a:gd name="T11" fmla="*/ 12 h 46"/>
                <a:gd name="T12" fmla="*/ 60 w 82"/>
                <a:gd name="T13" fmla="*/ 18 h 46"/>
                <a:gd name="T14" fmla="*/ 56 w 82"/>
                <a:gd name="T15" fmla="*/ 24 h 46"/>
                <a:gd name="T16" fmla="*/ 50 w 82"/>
                <a:gd name="T17" fmla="*/ 30 h 46"/>
                <a:gd name="T18" fmla="*/ 48 w 82"/>
                <a:gd name="T19" fmla="*/ 30 h 46"/>
                <a:gd name="T20" fmla="*/ 44 w 82"/>
                <a:gd name="T21" fmla="*/ 34 h 46"/>
                <a:gd name="T22" fmla="*/ 44 w 82"/>
                <a:gd name="T23" fmla="*/ 38 h 46"/>
                <a:gd name="T24" fmla="*/ 42 w 82"/>
                <a:gd name="T25" fmla="*/ 42 h 46"/>
                <a:gd name="T26" fmla="*/ 38 w 82"/>
                <a:gd name="T27" fmla="*/ 44 h 46"/>
                <a:gd name="T28" fmla="*/ 36 w 82"/>
                <a:gd name="T29" fmla="*/ 46 h 46"/>
                <a:gd name="T30" fmla="*/ 34 w 82"/>
                <a:gd name="T31" fmla="*/ 42 h 46"/>
                <a:gd name="T32" fmla="*/ 32 w 82"/>
                <a:gd name="T33" fmla="*/ 42 h 46"/>
                <a:gd name="T34" fmla="*/ 30 w 82"/>
                <a:gd name="T35" fmla="*/ 44 h 46"/>
                <a:gd name="T36" fmla="*/ 30 w 82"/>
                <a:gd name="T37" fmla="*/ 42 h 46"/>
                <a:gd name="T38" fmla="*/ 30 w 82"/>
                <a:gd name="T39" fmla="*/ 36 h 46"/>
                <a:gd name="T40" fmla="*/ 30 w 82"/>
                <a:gd name="T41" fmla="*/ 34 h 46"/>
                <a:gd name="T42" fmla="*/ 26 w 82"/>
                <a:gd name="T43" fmla="*/ 32 h 46"/>
                <a:gd name="T44" fmla="*/ 22 w 82"/>
                <a:gd name="T45" fmla="*/ 30 h 46"/>
                <a:gd name="T46" fmla="*/ 18 w 82"/>
                <a:gd name="T47" fmla="*/ 30 h 46"/>
                <a:gd name="T48" fmla="*/ 16 w 82"/>
                <a:gd name="T49" fmla="*/ 32 h 46"/>
                <a:gd name="T50" fmla="*/ 12 w 82"/>
                <a:gd name="T51" fmla="*/ 30 h 46"/>
                <a:gd name="T52" fmla="*/ 10 w 82"/>
                <a:gd name="T53" fmla="*/ 28 h 46"/>
                <a:gd name="T54" fmla="*/ 2 w 82"/>
                <a:gd name="T55" fmla="*/ 24 h 46"/>
                <a:gd name="T56" fmla="*/ 2 w 82"/>
                <a:gd name="T57" fmla="*/ 22 h 46"/>
                <a:gd name="T58" fmla="*/ 2 w 82"/>
                <a:gd name="T59" fmla="*/ 22 h 46"/>
                <a:gd name="T60" fmla="*/ 6 w 82"/>
                <a:gd name="T61" fmla="*/ 22 h 46"/>
                <a:gd name="T62" fmla="*/ 10 w 82"/>
                <a:gd name="T63" fmla="*/ 18 h 46"/>
                <a:gd name="T64" fmla="*/ 12 w 82"/>
                <a:gd name="T65" fmla="*/ 14 h 46"/>
                <a:gd name="T66" fmla="*/ 16 w 82"/>
                <a:gd name="T67" fmla="*/ 12 h 46"/>
                <a:gd name="T68" fmla="*/ 20 w 82"/>
                <a:gd name="T69" fmla="*/ 10 h 46"/>
                <a:gd name="T70" fmla="*/ 26 w 82"/>
                <a:gd name="T71" fmla="*/ 4 h 46"/>
                <a:gd name="T72" fmla="*/ 28 w 82"/>
                <a:gd name="T73" fmla="*/ 2 h 46"/>
                <a:gd name="T74" fmla="*/ 32 w 82"/>
                <a:gd name="T75" fmla="*/ 0 h 46"/>
                <a:gd name="T76" fmla="*/ 34 w 82"/>
                <a:gd name="T77" fmla="*/ 0 h 46"/>
                <a:gd name="T78" fmla="*/ 40 w 82"/>
                <a:gd name="T79" fmla="*/ 0 h 46"/>
                <a:gd name="T80" fmla="*/ 42 w 82"/>
                <a:gd name="T81" fmla="*/ 0 h 46"/>
                <a:gd name="T82" fmla="*/ 48 w 82"/>
                <a:gd name="T83" fmla="*/ 0 h 46"/>
                <a:gd name="T84" fmla="*/ 58 w 82"/>
                <a:gd name="T85" fmla="*/ 0 h 46"/>
                <a:gd name="T86" fmla="*/ 70 w 82"/>
                <a:gd name="T87" fmla="*/ 2 h 46"/>
                <a:gd name="T88" fmla="*/ 80 w 82"/>
                <a:gd name="T89" fmla="*/ 2 h 46"/>
                <a:gd name="T90" fmla="*/ 82 w 82"/>
                <a:gd name="T91" fmla="*/ 4 h 46"/>
                <a:gd name="T92" fmla="*/ 82 w 82"/>
                <a:gd name="T93" fmla="*/ 6 h 4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82"/>
                <a:gd name="T142" fmla="*/ 0 h 46"/>
                <a:gd name="T143" fmla="*/ 82 w 82"/>
                <a:gd name="T144" fmla="*/ 46 h 4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2" h="46">
                  <a:moveTo>
                    <a:pt x="82" y="8"/>
                  </a:moveTo>
                  <a:lnTo>
                    <a:pt x="80" y="8"/>
                  </a:lnTo>
                  <a:lnTo>
                    <a:pt x="78" y="8"/>
                  </a:lnTo>
                  <a:lnTo>
                    <a:pt x="76" y="8"/>
                  </a:lnTo>
                  <a:lnTo>
                    <a:pt x="74" y="8"/>
                  </a:lnTo>
                  <a:lnTo>
                    <a:pt x="72" y="8"/>
                  </a:lnTo>
                  <a:lnTo>
                    <a:pt x="70" y="10"/>
                  </a:lnTo>
                  <a:lnTo>
                    <a:pt x="68" y="8"/>
                  </a:lnTo>
                  <a:lnTo>
                    <a:pt x="66" y="8"/>
                  </a:lnTo>
                  <a:lnTo>
                    <a:pt x="66" y="8"/>
                  </a:lnTo>
                  <a:lnTo>
                    <a:pt x="64" y="10"/>
                  </a:lnTo>
                  <a:lnTo>
                    <a:pt x="62" y="12"/>
                  </a:lnTo>
                  <a:lnTo>
                    <a:pt x="60" y="18"/>
                  </a:lnTo>
                  <a:lnTo>
                    <a:pt x="60" y="18"/>
                  </a:lnTo>
                  <a:lnTo>
                    <a:pt x="58" y="22"/>
                  </a:lnTo>
                  <a:lnTo>
                    <a:pt x="56" y="24"/>
                  </a:lnTo>
                  <a:lnTo>
                    <a:pt x="54" y="28"/>
                  </a:lnTo>
                  <a:lnTo>
                    <a:pt x="50" y="30"/>
                  </a:lnTo>
                  <a:lnTo>
                    <a:pt x="50" y="30"/>
                  </a:lnTo>
                  <a:lnTo>
                    <a:pt x="48" y="30"/>
                  </a:lnTo>
                  <a:lnTo>
                    <a:pt x="46" y="32"/>
                  </a:lnTo>
                  <a:lnTo>
                    <a:pt x="44" y="34"/>
                  </a:lnTo>
                  <a:lnTo>
                    <a:pt x="44" y="36"/>
                  </a:lnTo>
                  <a:lnTo>
                    <a:pt x="44" y="38"/>
                  </a:lnTo>
                  <a:lnTo>
                    <a:pt x="44" y="40"/>
                  </a:lnTo>
                  <a:lnTo>
                    <a:pt x="42" y="42"/>
                  </a:lnTo>
                  <a:lnTo>
                    <a:pt x="40" y="44"/>
                  </a:lnTo>
                  <a:lnTo>
                    <a:pt x="38" y="44"/>
                  </a:lnTo>
                  <a:lnTo>
                    <a:pt x="38" y="46"/>
                  </a:lnTo>
                  <a:lnTo>
                    <a:pt x="36" y="46"/>
                  </a:lnTo>
                  <a:lnTo>
                    <a:pt x="34" y="44"/>
                  </a:lnTo>
                  <a:lnTo>
                    <a:pt x="34" y="42"/>
                  </a:lnTo>
                  <a:lnTo>
                    <a:pt x="32" y="42"/>
                  </a:lnTo>
                  <a:lnTo>
                    <a:pt x="32" y="42"/>
                  </a:lnTo>
                  <a:lnTo>
                    <a:pt x="32" y="44"/>
                  </a:lnTo>
                  <a:lnTo>
                    <a:pt x="30" y="44"/>
                  </a:lnTo>
                  <a:lnTo>
                    <a:pt x="30" y="42"/>
                  </a:lnTo>
                  <a:lnTo>
                    <a:pt x="30" y="42"/>
                  </a:lnTo>
                  <a:lnTo>
                    <a:pt x="30" y="38"/>
                  </a:lnTo>
                  <a:lnTo>
                    <a:pt x="30" y="36"/>
                  </a:lnTo>
                  <a:lnTo>
                    <a:pt x="30" y="36"/>
                  </a:lnTo>
                  <a:lnTo>
                    <a:pt x="30" y="34"/>
                  </a:lnTo>
                  <a:lnTo>
                    <a:pt x="28" y="32"/>
                  </a:lnTo>
                  <a:lnTo>
                    <a:pt x="26" y="32"/>
                  </a:lnTo>
                  <a:lnTo>
                    <a:pt x="24" y="30"/>
                  </a:lnTo>
                  <a:lnTo>
                    <a:pt x="22" y="30"/>
                  </a:lnTo>
                  <a:lnTo>
                    <a:pt x="20" y="30"/>
                  </a:lnTo>
                  <a:lnTo>
                    <a:pt x="18" y="30"/>
                  </a:lnTo>
                  <a:lnTo>
                    <a:pt x="16" y="32"/>
                  </a:lnTo>
                  <a:lnTo>
                    <a:pt x="16" y="32"/>
                  </a:lnTo>
                  <a:lnTo>
                    <a:pt x="14" y="32"/>
                  </a:lnTo>
                  <a:lnTo>
                    <a:pt x="12" y="30"/>
                  </a:lnTo>
                  <a:lnTo>
                    <a:pt x="12" y="28"/>
                  </a:lnTo>
                  <a:lnTo>
                    <a:pt x="10" y="28"/>
                  </a:lnTo>
                  <a:lnTo>
                    <a:pt x="6" y="24"/>
                  </a:lnTo>
                  <a:lnTo>
                    <a:pt x="2" y="24"/>
                  </a:lnTo>
                  <a:lnTo>
                    <a:pt x="0" y="24"/>
                  </a:lnTo>
                  <a:lnTo>
                    <a:pt x="2" y="22"/>
                  </a:lnTo>
                  <a:lnTo>
                    <a:pt x="2" y="22"/>
                  </a:lnTo>
                  <a:lnTo>
                    <a:pt x="2" y="22"/>
                  </a:lnTo>
                  <a:lnTo>
                    <a:pt x="2" y="22"/>
                  </a:lnTo>
                  <a:lnTo>
                    <a:pt x="6" y="22"/>
                  </a:lnTo>
                  <a:lnTo>
                    <a:pt x="8" y="20"/>
                  </a:lnTo>
                  <a:lnTo>
                    <a:pt x="10" y="18"/>
                  </a:lnTo>
                  <a:lnTo>
                    <a:pt x="10" y="18"/>
                  </a:lnTo>
                  <a:lnTo>
                    <a:pt x="12" y="14"/>
                  </a:lnTo>
                  <a:lnTo>
                    <a:pt x="14" y="12"/>
                  </a:lnTo>
                  <a:lnTo>
                    <a:pt x="16" y="12"/>
                  </a:lnTo>
                  <a:lnTo>
                    <a:pt x="16" y="12"/>
                  </a:lnTo>
                  <a:lnTo>
                    <a:pt x="20" y="10"/>
                  </a:lnTo>
                  <a:lnTo>
                    <a:pt x="24" y="8"/>
                  </a:lnTo>
                  <a:lnTo>
                    <a:pt x="26" y="4"/>
                  </a:lnTo>
                  <a:lnTo>
                    <a:pt x="28" y="2"/>
                  </a:lnTo>
                  <a:lnTo>
                    <a:pt x="28" y="2"/>
                  </a:lnTo>
                  <a:lnTo>
                    <a:pt x="30" y="0"/>
                  </a:lnTo>
                  <a:lnTo>
                    <a:pt x="32" y="0"/>
                  </a:lnTo>
                  <a:lnTo>
                    <a:pt x="34" y="0"/>
                  </a:lnTo>
                  <a:lnTo>
                    <a:pt x="34" y="0"/>
                  </a:lnTo>
                  <a:lnTo>
                    <a:pt x="36" y="0"/>
                  </a:lnTo>
                  <a:lnTo>
                    <a:pt x="40" y="0"/>
                  </a:lnTo>
                  <a:lnTo>
                    <a:pt x="42" y="0"/>
                  </a:lnTo>
                  <a:lnTo>
                    <a:pt x="42" y="0"/>
                  </a:lnTo>
                  <a:lnTo>
                    <a:pt x="44" y="0"/>
                  </a:lnTo>
                  <a:lnTo>
                    <a:pt x="48" y="0"/>
                  </a:lnTo>
                  <a:lnTo>
                    <a:pt x="54" y="0"/>
                  </a:lnTo>
                  <a:lnTo>
                    <a:pt x="58" y="0"/>
                  </a:lnTo>
                  <a:lnTo>
                    <a:pt x="64" y="0"/>
                  </a:lnTo>
                  <a:lnTo>
                    <a:pt x="70" y="2"/>
                  </a:lnTo>
                  <a:lnTo>
                    <a:pt x="76" y="2"/>
                  </a:lnTo>
                  <a:lnTo>
                    <a:pt x="80" y="2"/>
                  </a:lnTo>
                  <a:lnTo>
                    <a:pt x="80" y="4"/>
                  </a:lnTo>
                  <a:lnTo>
                    <a:pt x="82" y="4"/>
                  </a:lnTo>
                  <a:lnTo>
                    <a:pt x="82" y="6"/>
                  </a:lnTo>
                  <a:lnTo>
                    <a:pt x="82" y="6"/>
                  </a:lnTo>
                  <a:lnTo>
                    <a:pt x="82" y="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82" name="Freeform 342">
              <a:extLst>
                <a:ext uri="{FF2B5EF4-FFF2-40B4-BE49-F238E27FC236}">
                  <a16:creationId xmlns:a16="http://schemas.microsoft.com/office/drawing/2014/main" id="{62A8FB92-2713-4617-AE0B-806B2824885E}"/>
                </a:ext>
              </a:extLst>
            </p:cNvPr>
            <p:cNvSpPr>
              <a:spLocks noChangeArrowheads="1"/>
            </p:cNvSpPr>
            <p:nvPr/>
          </p:nvSpPr>
          <p:spPr bwMode="auto">
            <a:xfrm>
              <a:off x="3676" y="1574"/>
              <a:ext cx="44" cy="24"/>
            </a:xfrm>
            <a:custGeom>
              <a:avLst/>
              <a:gdLst>
                <a:gd name="T0" fmla="*/ 44 w 44"/>
                <a:gd name="T1" fmla="*/ 20 h 24"/>
                <a:gd name="T2" fmla="*/ 42 w 44"/>
                <a:gd name="T3" fmla="*/ 22 h 24"/>
                <a:gd name="T4" fmla="*/ 40 w 44"/>
                <a:gd name="T5" fmla="*/ 22 h 24"/>
                <a:gd name="T6" fmla="*/ 40 w 44"/>
                <a:gd name="T7" fmla="*/ 24 h 24"/>
                <a:gd name="T8" fmla="*/ 32 w 44"/>
                <a:gd name="T9" fmla="*/ 22 h 24"/>
                <a:gd name="T10" fmla="*/ 26 w 44"/>
                <a:gd name="T11" fmla="*/ 22 h 24"/>
                <a:gd name="T12" fmla="*/ 20 w 44"/>
                <a:gd name="T13" fmla="*/ 20 h 24"/>
                <a:gd name="T14" fmla="*/ 16 w 44"/>
                <a:gd name="T15" fmla="*/ 18 h 24"/>
                <a:gd name="T16" fmla="*/ 12 w 44"/>
                <a:gd name="T17" fmla="*/ 18 h 24"/>
                <a:gd name="T18" fmla="*/ 12 w 44"/>
                <a:gd name="T19" fmla="*/ 16 h 24"/>
                <a:gd name="T20" fmla="*/ 6 w 44"/>
                <a:gd name="T21" fmla="*/ 14 h 24"/>
                <a:gd name="T22" fmla="*/ 2 w 44"/>
                <a:gd name="T23" fmla="*/ 12 h 24"/>
                <a:gd name="T24" fmla="*/ 0 w 44"/>
                <a:gd name="T25" fmla="*/ 10 h 24"/>
                <a:gd name="T26" fmla="*/ 8 w 44"/>
                <a:gd name="T27" fmla="*/ 4 h 24"/>
                <a:gd name="T28" fmla="*/ 10 w 44"/>
                <a:gd name="T29" fmla="*/ 2 h 24"/>
                <a:gd name="T30" fmla="*/ 12 w 44"/>
                <a:gd name="T31" fmla="*/ 0 h 24"/>
                <a:gd name="T32" fmla="*/ 14 w 44"/>
                <a:gd name="T33" fmla="*/ 0 h 24"/>
                <a:gd name="T34" fmla="*/ 16 w 44"/>
                <a:gd name="T35" fmla="*/ 0 h 24"/>
                <a:gd name="T36" fmla="*/ 20 w 44"/>
                <a:gd name="T37" fmla="*/ 2 h 24"/>
                <a:gd name="T38" fmla="*/ 24 w 44"/>
                <a:gd name="T39" fmla="*/ 4 h 24"/>
                <a:gd name="T40" fmla="*/ 24 w 44"/>
                <a:gd name="T41" fmla="*/ 6 h 24"/>
                <a:gd name="T42" fmla="*/ 26 w 44"/>
                <a:gd name="T43" fmla="*/ 6 h 24"/>
                <a:gd name="T44" fmla="*/ 26 w 44"/>
                <a:gd name="T45" fmla="*/ 8 h 24"/>
                <a:gd name="T46" fmla="*/ 30 w 44"/>
                <a:gd name="T47" fmla="*/ 8 h 24"/>
                <a:gd name="T48" fmla="*/ 30 w 44"/>
                <a:gd name="T49" fmla="*/ 8 h 24"/>
                <a:gd name="T50" fmla="*/ 32 w 44"/>
                <a:gd name="T51" fmla="*/ 6 h 24"/>
                <a:gd name="T52" fmla="*/ 34 w 44"/>
                <a:gd name="T53" fmla="*/ 6 h 24"/>
                <a:gd name="T54" fmla="*/ 38 w 44"/>
                <a:gd name="T55" fmla="*/ 6 h 24"/>
                <a:gd name="T56" fmla="*/ 38 w 44"/>
                <a:gd name="T57" fmla="*/ 6 h 24"/>
                <a:gd name="T58" fmla="*/ 40 w 44"/>
                <a:gd name="T59" fmla="*/ 8 h 24"/>
                <a:gd name="T60" fmla="*/ 42 w 44"/>
                <a:gd name="T61" fmla="*/ 10 h 24"/>
                <a:gd name="T62" fmla="*/ 44 w 44"/>
                <a:gd name="T63" fmla="*/ 12 h 24"/>
                <a:gd name="T64" fmla="*/ 44 w 44"/>
                <a:gd name="T65" fmla="*/ 14 h 24"/>
                <a:gd name="T66" fmla="*/ 44 w 44"/>
                <a:gd name="T67" fmla="*/ 16 h 24"/>
                <a:gd name="T68" fmla="*/ 44 w 44"/>
                <a:gd name="T69" fmla="*/ 18 h 24"/>
                <a:gd name="T70" fmla="*/ 44 w 44"/>
                <a:gd name="T71" fmla="*/ 20 h 2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4"/>
                <a:gd name="T109" fmla="*/ 0 h 24"/>
                <a:gd name="T110" fmla="*/ 44 w 44"/>
                <a:gd name="T111" fmla="*/ 24 h 2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4" h="24">
                  <a:moveTo>
                    <a:pt x="44" y="20"/>
                  </a:moveTo>
                  <a:lnTo>
                    <a:pt x="42" y="22"/>
                  </a:lnTo>
                  <a:lnTo>
                    <a:pt x="40" y="22"/>
                  </a:lnTo>
                  <a:lnTo>
                    <a:pt x="40" y="24"/>
                  </a:lnTo>
                  <a:lnTo>
                    <a:pt x="32" y="22"/>
                  </a:lnTo>
                  <a:lnTo>
                    <a:pt x="26" y="22"/>
                  </a:lnTo>
                  <a:lnTo>
                    <a:pt x="20" y="20"/>
                  </a:lnTo>
                  <a:lnTo>
                    <a:pt x="16" y="18"/>
                  </a:lnTo>
                  <a:lnTo>
                    <a:pt x="12" y="18"/>
                  </a:lnTo>
                  <a:lnTo>
                    <a:pt x="12" y="16"/>
                  </a:lnTo>
                  <a:lnTo>
                    <a:pt x="6" y="14"/>
                  </a:lnTo>
                  <a:lnTo>
                    <a:pt x="2" y="12"/>
                  </a:lnTo>
                  <a:lnTo>
                    <a:pt x="0" y="10"/>
                  </a:lnTo>
                  <a:lnTo>
                    <a:pt x="8" y="4"/>
                  </a:lnTo>
                  <a:lnTo>
                    <a:pt x="10" y="2"/>
                  </a:lnTo>
                  <a:lnTo>
                    <a:pt x="12" y="0"/>
                  </a:lnTo>
                  <a:lnTo>
                    <a:pt x="14" y="0"/>
                  </a:lnTo>
                  <a:lnTo>
                    <a:pt x="16" y="0"/>
                  </a:lnTo>
                  <a:lnTo>
                    <a:pt x="20" y="2"/>
                  </a:lnTo>
                  <a:lnTo>
                    <a:pt x="24" y="4"/>
                  </a:lnTo>
                  <a:lnTo>
                    <a:pt x="24" y="6"/>
                  </a:lnTo>
                  <a:lnTo>
                    <a:pt x="26" y="6"/>
                  </a:lnTo>
                  <a:lnTo>
                    <a:pt x="26" y="8"/>
                  </a:lnTo>
                  <a:lnTo>
                    <a:pt x="30" y="8"/>
                  </a:lnTo>
                  <a:lnTo>
                    <a:pt x="30" y="8"/>
                  </a:lnTo>
                  <a:lnTo>
                    <a:pt x="32" y="6"/>
                  </a:lnTo>
                  <a:lnTo>
                    <a:pt x="34" y="6"/>
                  </a:lnTo>
                  <a:lnTo>
                    <a:pt x="38" y="6"/>
                  </a:lnTo>
                  <a:lnTo>
                    <a:pt x="38" y="6"/>
                  </a:lnTo>
                  <a:lnTo>
                    <a:pt x="40" y="8"/>
                  </a:lnTo>
                  <a:lnTo>
                    <a:pt x="42" y="10"/>
                  </a:lnTo>
                  <a:lnTo>
                    <a:pt x="44" y="12"/>
                  </a:lnTo>
                  <a:lnTo>
                    <a:pt x="44" y="14"/>
                  </a:lnTo>
                  <a:lnTo>
                    <a:pt x="44" y="16"/>
                  </a:lnTo>
                  <a:lnTo>
                    <a:pt x="44" y="18"/>
                  </a:lnTo>
                  <a:lnTo>
                    <a:pt x="44" y="2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83" name="Freeform 343">
              <a:extLst>
                <a:ext uri="{FF2B5EF4-FFF2-40B4-BE49-F238E27FC236}">
                  <a16:creationId xmlns:a16="http://schemas.microsoft.com/office/drawing/2014/main" id="{1E7F137B-6BB6-4482-8BD4-401BEC84DBA7}"/>
                </a:ext>
              </a:extLst>
            </p:cNvPr>
            <p:cNvSpPr>
              <a:spLocks noChangeArrowheads="1"/>
            </p:cNvSpPr>
            <p:nvPr/>
          </p:nvSpPr>
          <p:spPr bwMode="auto">
            <a:xfrm>
              <a:off x="3926" y="1502"/>
              <a:ext cx="38" cy="28"/>
            </a:xfrm>
            <a:custGeom>
              <a:avLst/>
              <a:gdLst>
                <a:gd name="T0" fmla="*/ 4 w 38"/>
                <a:gd name="T1" fmla="*/ 0 h 28"/>
                <a:gd name="T2" fmla="*/ 6 w 38"/>
                <a:gd name="T3" fmla="*/ 2 h 28"/>
                <a:gd name="T4" fmla="*/ 6 w 38"/>
                <a:gd name="T5" fmla="*/ 6 h 28"/>
                <a:gd name="T6" fmla="*/ 6 w 38"/>
                <a:gd name="T7" fmla="*/ 10 h 28"/>
                <a:gd name="T8" fmla="*/ 4 w 38"/>
                <a:gd name="T9" fmla="*/ 12 h 28"/>
                <a:gd name="T10" fmla="*/ 2 w 38"/>
                <a:gd name="T11" fmla="*/ 14 h 28"/>
                <a:gd name="T12" fmla="*/ 0 w 38"/>
                <a:gd name="T13" fmla="*/ 14 h 28"/>
                <a:gd name="T14" fmla="*/ 0 w 38"/>
                <a:gd name="T15" fmla="*/ 16 h 28"/>
                <a:gd name="T16" fmla="*/ 0 w 38"/>
                <a:gd name="T17" fmla="*/ 20 h 28"/>
                <a:gd name="T18" fmla="*/ 2 w 38"/>
                <a:gd name="T19" fmla="*/ 22 h 28"/>
                <a:gd name="T20" fmla="*/ 2 w 38"/>
                <a:gd name="T21" fmla="*/ 24 h 28"/>
                <a:gd name="T22" fmla="*/ 4 w 38"/>
                <a:gd name="T23" fmla="*/ 26 h 28"/>
                <a:gd name="T24" fmla="*/ 4 w 38"/>
                <a:gd name="T25" fmla="*/ 28 h 28"/>
                <a:gd name="T26" fmla="*/ 4 w 38"/>
                <a:gd name="T27" fmla="*/ 28 h 28"/>
                <a:gd name="T28" fmla="*/ 6 w 38"/>
                <a:gd name="T29" fmla="*/ 28 h 28"/>
                <a:gd name="T30" fmla="*/ 8 w 38"/>
                <a:gd name="T31" fmla="*/ 28 h 28"/>
                <a:gd name="T32" fmla="*/ 12 w 38"/>
                <a:gd name="T33" fmla="*/ 26 h 28"/>
                <a:gd name="T34" fmla="*/ 14 w 38"/>
                <a:gd name="T35" fmla="*/ 24 h 28"/>
                <a:gd name="T36" fmla="*/ 16 w 38"/>
                <a:gd name="T37" fmla="*/ 24 h 28"/>
                <a:gd name="T38" fmla="*/ 18 w 38"/>
                <a:gd name="T39" fmla="*/ 22 h 28"/>
                <a:gd name="T40" fmla="*/ 20 w 38"/>
                <a:gd name="T41" fmla="*/ 22 h 28"/>
                <a:gd name="T42" fmla="*/ 22 w 38"/>
                <a:gd name="T43" fmla="*/ 24 h 28"/>
                <a:gd name="T44" fmla="*/ 22 w 38"/>
                <a:gd name="T45" fmla="*/ 24 h 28"/>
                <a:gd name="T46" fmla="*/ 32 w 38"/>
                <a:gd name="T47" fmla="*/ 22 h 28"/>
                <a:gd name="T48" fmla="*/ 38 w 38"/>
                <a:gd name="T49" fmla="*/ 20 h 28"/>
                <a:gd name="T50" fmla="*/ 38 w 38"/>
                <a:gd name="T51" fmla="*/ 12 h 28"/>
                <a:gd name="T52" fmla="*/ 32 w 38"/>
                <a:gd name="T53" fmla="*/ 10 h 28"/>
                <a:gd name="T54" fmla="*/ 24 w 38"/>
                <a:gd name="T55" fmla="*/ 8 h 28"/>
                <a:gd name="T56" fmla="*/ 30 w 38"/>
                <a:gd name="T57" fmla="*/ 6 h 28"/>
                <a:gd name="T58" fmla="*/ 20 w 38"/>
                <a:gd name="T59" fmla="*/ 6 h 28"/>
                <a:gd name="T60" fmla="*/ 14 w 38"/>
                <a:gd name="T61" fmla="*/ 2 h 28"/>
                <a:gd name="T62" fmla="*/ 4 w 38"/>
                <a:gd name="T63" fmla="*/ 0 h 2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8"/>
                <a:gd name="T97" fmla="*/ 0 h 28"/>
                <a:gd name="T98" fmla="*/ 38 w 38"/>
                <a:gd name="T99" fmla="*/ 28 h 2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8" h="28">
                  <a:moveTo>
                    <a:pt x="4" y="0"/>
                  </a:moveTo>
                  <a:lnTo>
                    <a:pt x="6" y="2"/>
                  </a:lnTo>
                  <a:lnTo>
                    <a:pt x="6" y="6"/>
                  </a:lnTo>
                  <a:lnTo>
                    <a:pt x="6" y="10"/>
                  </a:lnTo>
                  <a:lnTo>
                    <a:pt x="4" y="12"/>
                  </a:lnTo>
                  <a:lnTo>
                    <a:pt x="2" y="14"/>
                  </a:lnTo>
                  <a:lnTo>
                    <a:pt x="0" y="14"/>
                  </a:lnTo>
                  <a:lnTo>
                    <a:pt x="0" y="16"/>
                  </a:lnTo>
                  <a:lnTo>
                    <a:pt x="0" y="20"/>
                  </a:lnTo>
                  <a:lnTo>
                    <a:pt x="2" y="22"/>
                  </a:lnTo>
                  <a:lnTo>
                    <a:pt x="2" y="24"/>
                  </a:lnTo>
                  <a:lnTo>
                    <a:pt x="4" y="26"/>
                  </a:lnTo>
                  <a:lnTo>
                    <a:pt x="4" y="28"/>
                  </a:lnTo>
                  <a:lnTo>
                    <a:pt x="4" y="28"/>
                  </a:lnTo>
                  <a:lnTo>
                    <a:pt x="6" y="28"/>
                  </a:lnTo>
                  <a:lnTo>
                    <a:pt x="8" y="28"/>
                  </a:lnTo>
                  <a:lnTo>
                    <a:pt x="12" y="26"/>
                  </a:lnTo>
                  <a:lnTo>
                    <a:pt x="14" y="24"/>
                  </a:lnTo>
                  <a:lnTo>
                    <a:pt x="16" y="24"/>
                  </a:lnTo>
                  <a:lnTo>
                    <a:pt x="18" y="22"/>
                  </a:lnTo>
                  <a:lnTo>
                    <a:pt x="20" y="22"/>
                  </a:lnTo>
                  <a:lnTo>
                    <a:pt x="22" y="24"/>
                  </a:lnTo>
                  <a:lnTo>
                    <a:pt x="22" y="24"/>
                  </a:lnTo>
                  <a:lnTo>
                    <a:pt x="32" y="22"/>
                  </a:lnTo>
                  <a:lnTo>
                    <a:pt x="38" y="20"/>
                  </a:lnTo>
                  <a:lnTo>
                    <a:pt x="38" y="12"/>
                  </a:lnTo>
                  <a:lnTo>
                    <a:pt x="32" y="10"/>
                  </a:lnTo>
                  <a:lnTo>
                    <a:pt x="24" y="8"/>
                  </a:lnTo>
                  <a:lnTo>
                    <a:pt x="30" y="6"/>
                  </a:lnTo>
                  <a:lnTo>
                    <a:pt x="20" y="6"/>
                  </a:lnTo>
                  <a:lnTo>
                    <a:pt x="14" y="2"/>
                  </a:lnTo>
                  <a:lnTo>
                    <a:pt x="4"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84" name="Freeform 344">
              <a:extLst>
                <a:ext uri="{FF2B5EF4-FFF2-40B4-BE49-F238E27FC236}">
                  <a16:creationId xmlns:a16="http://schemas.microsoft.com/office/drawing/2014/main" id="{532C5113-5E6D-412B-BC42-EE87C97AC1FB}"/>
                </a:ext>
              </a:extLst>
            </p:cNvPr>
            <p:cNvSpPr>
              <a:spLocks noChangeArrowheads="1"/>
            </p:cNvSpPr>
            <p:nvPr/>
          </p:nvSpPr>
          <p:spPr bwMode="auto">
            <a:xfrm>
              <a:off x="3888" y="1496"/>
              <a:ext cx="44" cy="36"/>
            </a:xfrm>
            <a:custGeom>
              <a:avLst/>
              <a:gdLst>
                <a:gd name="T0" fmla="*/ 12 w 44"/>
                <a:gd name="T1" fmla="*/ 2 h 36"/>
                <a:gd name="T2" fmla="*/ 8 w 44"/>
                <a:gd name="T3" fmla="*/ 6 h 36"/>
                <a:gd name="T4" fmla="*/ 12 w 44"/>
                <a:gd name="T5" fmla="*/ 8 h 36"/>
                <a:gd name="T6" fmla="*/ 14 w 44"/>
                <a:gd name="T7" fmla="*/ 8 h 36"/>
                <a:gd name="T8" fmla="*/ 16 w 44"/>
                <a:gd name="T9" fmla="*/ 8 h 36"/>
                <a:gd name="T10" fmla="*/ 18 w 44"/>
                <a:gd name="T11" fmla="*/ 8 h 36"/>
                <a:gd name="T12" fmla="*/ 22 w 44"/>
                <a:gd name="T13" fmla="*/ 10 h 36"/>
                <a:gd name="T14" fmla="*/ 24 w 44"/>
                <a:gd name="T15" fmla="*/ 10 h 36"/>
                <a:gd name="T16" fmla="*/ 26 w 44"/>
                <a:gd name="T17" fmla="*/ 14 h 36"/>
                <a:gd name="T18" fmla="*/ 26 w 44"/>
                <a:gd name="T19" fmla="*/ 14 h 36"/>
                <a:gd name="T20" fmla="*/ 26 w 44"/>
                <a:gd name="T21" fmla="*/ 16 h 36"/>
                <a:gd name="T22" fmla="*/ 26 w 44"/>
                <a:gd name="T23" fmla="*/ 18 h 36"/>
                <a:gd name="T24" fmla="*/ 26 w 44"/>
                <a:gd name="T25" fmla="*/ 20 h 36"/>
                <a:gd name="T26" fmla="*/ 24 w 44"/>
                <a:gd name="T27" fmla="*/ 22 h 36"/>
                <a:gd name="T28" fmla="*/ 20 w 44"/>
                <a:gd name="T29" fmla="*/ 22 h 36"/>
                <a:gd name="T30" fmla="*/ 10 w 44"/>
                <a:gd name="T31" fmla="*/ 18 h 36"/>
                <a:gd name="T32" fmla="*/ 4 w 44"/>
                <a:gd name="T33" fmla="*/ 18 h 36"/>
                <a:gd name="T34" fmla="*/ 0 w 44"/>
                <a:gd name="T35" fmla="*/ 22 h 36"/>
                <a:gd name="T36" fmla="*/ 6 w 44"/>
                <a:gd name="T37" fmla="*/ 26 h 36"/>
                <a:gd name="T38" fmla="*/ 6 w 44"/>
                <a:gd name="T39" fmla="*/ 26 h 36"/>
                <a:gd name="T40" fmla="*/ 10 w 44"/>
                <a:gd name="T41" fmla="*/ 26 h 36"/>
                <a:gd name="T42" fmla="*/ 14 w 44"/>
                <a:gd name="T43" fmla="*/ 26 h 36"/>
                <a:gd name="T44" fmla="*/ 16 w 44"/>
                <a:gd name="T45" fmla="*/ 26 h 36"/>
                <a:gd name="T46" fmla="*/ 20 w 44"/>
                <a:gd name="T47" fmla="*/ 28 h 36"/>
                <a:gd name="T48" fmla="*/ 20 w 44"/>
                <a:gd name="T49" fmla="*/ 30 h 36"/>
                <a:gd name="T50" fmla="*/ 22 w 44"/>
                <a:gd name="T51" fmla="*/ 32 h 36"/>
                <a:gd name="T52" fmla="*/ 26 w 44"/>
                <a:gd name="T53" fmla="*/ 34 h 36"/>
                <a:gd name="T54" fmla="*/ 30 w 44"/>
                <a:gd name="T55" fmla="*/ 36 h 36"/>
                <a:gd name="T56" fmla="*/ 34 w 44"/>
                <a:gd name="T57" fmla="*/ 36 h 36"/>
                <a:gd name="T58" fmla="*/ 36 w 44"/>
                <a:gd name="T59" fmla="*/ 36 h 36"/>
                <a:gd name="T60" fmla="*/ 40 w 44"/>
                <a:gd name="T61" fmla="*/ 36 h 36"/>
                <a:gd name="T62" fmla="*/ 42 w 44"/>
                <a:gd name="T63" fmla="*/ 36 h 36"/>
                <a:gd name="T64" fmla="*/ 42 w 44"/>
                <a:gd name="T65" fmla="*/ 34 h 36"/>
                <a:gd name="T66" fmla="*/ 42 w 44"/>
                <a:gd name="T67" fmla="*/ 30 h 36"/>
                <a:gd name="T68" fmla="*/ 40 w 44"/>
                <a:gd name="T69" fmla="*/ 30 h 36"/>
                <a:gd name="T70" fmla="*/ 40 w 44"/>
                <a:gd name="T71" fmla="*/ 28 h 36"/>
                <a:gd name="T72" fmla="*/ 38 w 44"/>
                <a:gd name="T73" fmla="*/ 24 h 36"/>
                <a:gd name="T74" fmla="*/ 38 w 44"/>
                <a:gd name="T75" fmla="*/ 22 h 36"/>
                <a:gd name="T76" fmla="*/ 38 w 44"/>
                <a:gd name="T77" fmla="*/ 18 h 36"/>
                <a:gd name="T78" fmla="*/ 40 w 44"/>
                <a:gd name="T79" fmla="*/ 18 h 36"/>
                <a:gd name="T80" fmla="*/ 42 w 44"/>
                <a:gd name="T81" fmla="*/ 16 h 36"/>
                <a:gd name="T82" fmla="*/ 44 w 44"/>
                <a:gd name="T83" fmla="*/ 14 h 36"/>
                <a:gd name="T84" fmla="*/ 44 w 44"/>
                <a:gd name="T85" fmla="*/ 12 h 36"/>
                <a:gd name="T86" fmla="*/ 44 w 44"/>
                <a:gd name="T87" fmla="*/ 8 h 36"/>
                <a:gd name="T88" fmla="*/ 42 w 44"/>
                <a:gd name="T89" fmla="*/ 4 h 36"/>
                <a:gd name="T90" fmla="*/ 28 w 44"/>
                <a:gd name="T91" fmla="*/ 2 h 36"/>
                <a:gd name="T92" fmla="*/ 20 w 44"/>
                <a:gd name="T93" fmla="*/ 0 h 36"/>
                <a:gd name="T94" fmla="*/ 12 w 44"/>
                <a:gd name="T95" fmla="*/ 2 h 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44"/>
                <a:gd name="T145" fmla="*/ 0 h 36"/>
                <a:gd name="T146" fmla="*/ 44 w 44"/>
                <a:gd name="T147" fmla="*/ 36 h 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44" h="36">
                  <a:moveTo>
                    <a:pt x="12" y="2"/>
                  </a:moveTo>
                  <a:lnTo>
                    <a:pt x="8" y="6"/>
                  </a:lnTo>
                  <a:lnTo>
                    <a:pt x="12" y="8"/>
                  </a:lnTo>
                  <a:lnTo>
                    <a:pt x="14" y="8"/>
                  </a:lnTo>
                  <a:lnTo>
                    <a:pt x="16" y="8"/>
                  </a:lnTo>
                  <a:lnTo>
                    <a:pt x="18" y="8"/>
                  </a:lnTo>
                  <a:lnTo>
                    <a:pt x="22" y="10"/>
                  </a:lnTo>
                  <a:lnTo>
                    <a:pt x="24" y="10"/>
                  </a:lnTo>
                  <a:lnTo>
                    <a:pt x="26" y="14"/>
                  </a:lnTo>
                  <a:lnTo>
                    <a:pt x="26" y="14"/>
                  </a:lnTo>
                  <a:lnTo>
                    <a:pt x="26" y="16"/>
                  </a:lnTo>
                  <a:lnTo>
                    <a:pt x="26" y="18"/>
                  </a:lnTo>
                  <a:lnTo>
                    <a:pt x="26" y="20"/>
                  </a:lnTo>
                  <a:lnTo>
                    <a:pt x="24" y="22"/>
                  </a:lnTo>
                  <a:lnTo>
                    <a:pt x="20" y="22"/>
                  </a:lnTo>
                  <a:lnTo>
                    <a:pt x="10" y="18"/>
                  </a:lnTo>
                  <a:lnTo>
                    <a:pt x="4" y="18"/>
                  </a:lnTo>
                  <a:lnTo>
                    <a:pt x="0" y="22"/>
                  </a:lnTo>
                  <a:lnTo>
                    <a:pt x="6" y="26"/>
                  </a:lnTo>
                  <a:lnTo>
                    <a:pt x="6" y="26"/>
                  </a:lnTo>
                  <a:lnTo>
                    <a:pt x="10" y="26"/>
                  </a:lnTo>
                  <a:lnTo>
                    <a:pt x="14" y="26"/>
                  </a:lnTo>
                  <a:lnTo>
                    <a:pt x="16" y="26"/>
                  </a:lnTo>
                  <a:lnTo>
                    <a:pt x="20" y="28"/>
                  </a:lnTo>
                  <a:lnTo>
                    <a:pt x="20" y="30"/>
                  </a:lnTo>
                  <a:lnTo>
                    <a:pt x="22" y="32"/>
                  </a:lnTo>
                  <a:lnTo>
                    <a:pt x="26" y="34"/>
                  </a:lnTo>
                  <a:lnTo>
                    <a:pt x="30" y="36"/>
                  </a:lnTo>
                  <a:lnTo>
                    <a:pt x="34" y="36"/>
                  </a:lnTo>
                  <a:lnTo>
                    <a:pt x="36" y="36"/>
                  </a:lnTo>
                  <a:lnTo>
                    <a:pt x="40" y="36"/>
                  </a:lnTo>
                  <a:lnTo>
                    <a:pt x="42" y="36"/>
                  </a:lnTo>
                  <a:lnTo>
                    <a:pt x="42" y="34"/>
                  </a:lnTo>
                  <a:lnTo>
                    <a:pt x="42" y="30"/>
                  </a:lnTo>
                  <a:lnTo>
                    <a:pt x="40" y="30"/>
                  </a:lnTo>
                  <a:lnTo>
                    <a:pt x="40" y="28"/>
                  </a:lnTo>
                  <a:lnTo>
                    <a:pt x="38" y="24"/>
                  </a:lnTo>
                  <a:lnTo>
                    <a:pt x="38" y="22"/>
                  </a:lnTo>
                  <a:lnTo>
                    <a:pt x="38" y="18"/>
                  </a:lnTo>
                  <a:lnTo>
                    <a:pt x="40" y="18"/>
                  </a:lnTo>
                  <a:lnTo>
                    <a:pt x="42" y="16"/>
                  </a:lnTo>
                  <a:lnTo>
                    <a:pt x="44" y="14"/>
                  </a:lnTo>
                  <a:lnTo>
                    <a:pt x="44" y="12"/>
                  </a:lnTo>
                  <a:lnTo>
                    <a:pt x="44" y="8"/>
                  </a:lnTo>
                  <a:lnTo>
                    <a:pt x="42" y="4"/>
                  </a:lnTo>
                  <a:lnTo>
                    <a:pt x="28" y="2"/>
                  </a:lnTo>
                  <a:lnTo>
                    <a:pt x="20" y="0"/>
                  </a:lnTo>
                  <a:lnTo>
                    <a:pt x="12"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85" name="Freeform 345">
              <a:extLst>
                <a:ext uri="{FF2B5EF4-FFF2-40B4-BE49-F238E27FC236}">
                  <a16:creationId xmlns:a16="http://schemas.microsoft.com/office/drawing/2014/main" id="{2E328BE0-A79F-4224-87BD-1FC337D583FB}"/>
                </a:ext>
              </a:extLst>
            </p:cNvPr>
            <p:cNvSpPr>
              <a:spLocks noChangeArrowheads="1"/>
            </p:cNvSpPr>
            <p:nvPr/>
          </p:nvSpPr>
          <p:spPr bwMode="auto">
            <a:xfrm>
              <a:off x="3752" y="1450"/>
              <a:ext cx="140" cy="54"/>
            </a:xfrm>
            <a:custGeom>
              <a:avLst/>
              <a:gdLst>
                <a:gd name="T0" fmla="*/ 18 w 140"/>
                <a:gd name="T1" fmla="*/ 2 h 54"/>
                <a:gd name="T2" fmla="*/ 16 w 140"/>
                <a:gd name="T3" fmla="*/ 2 h 54"/>
                <a:gd name="T4" fmla="*/ 14 w 140"/>
                <a:gd name="T5" fmla="*/ 4 h 54"/>
                <a:gd name="T6" fmla="*/ 10 w 140"/>
                <a:gd name="T7" fmla="*/ 6 h 54"/>
                <a:gd name="T8" fmla="*/ 6 w 140"/>
                <a:gd name="T9" fmla="*/ 8 h 54"/>
                <a:gd name="T10" fmla="*/ 2 w 140"/>
                <a:gd name="T11" fmla="*/ 10 h 54"/>
                <a:gd name="T12" fmla="*/ 0 w 140"/>
                <a:gd name="T13" fmla="*/ 14 h 54"/>
                <a:gd name="T14" fmla="*/ 0 w 140"/>
                <a:gd name="T15" fmla="*/ 18 h 54"/>
                <a:gd name="T16" fmla="*/ 0 w 140"/>
                <a:gd name="T17" fmla="*/ 18 h 54"/>
                <a:gd name="T18" fmla="*/ 2 w 140"/>
                <a:gd name="T19" fmla="*/ 20 h 54"/>
                <a:gd name="T20" fmla="*/ 4 w 140"/>
                <a:gd name="T21" fmla="*/ 22 h 54"/>
                <a:gd name="T22" fmla="*/ 8 w 140"/>
                <a:gd name="T23" fmla="*/ 22 h 54"/>
                <a:gd name="T24" fmla="*/ 12 w 140"/>
                <a:gd name="T25" fmla="*/ 22 h 54"/>
                <a:gd name="T26" fmla="*/ 16 w 140"/>
                <a:gd name="T27" fmla="*/ 20 h 54"/>
                <a:gd name="T28" fmla="*/ 20 w 140"/>
                <a:gd name="T29" fmla="*/ 18 h 54"/>
                <a:gd name="T30" fmla="*/ 24 w 140"/>
                <a:gd name="T31" fmla="*/ 16 h 54"/>
                <a:gd name="T32" fmla="*/ 28 w 140"/>
                <a:gd name="T33" fmla="*/ 16 h 54"/>
                <a:gd name="T34" fmla="*/ 32 w 140"/>
                <a:gd name="T35" fmla="*/ 16 h 54"/>
                <a:gd name="T36" fmla="*/ 34 w 140"/>
                <a:gd name="T37" fmla="*/ 18 h 54"/>
                <a:gd name="T38" fmla="*/ 36 w 140"/>
                <a:gd name="T39" fmla="*/ 18 h 54"/>
                <a:gd name="T40" fmla="*/ 40 w 140"/>
                <a:gd name="T41" fmla="*/ 20 h 54"/>
                <a:gd name="T42" fmla="*/ 44 w 140"/>
                <a:gd name="T43" fmla="*/ 22 h 54"/>
                <a:gd name="T44" fmla="*/ 48 w 140"/>
                <a:gd name="T45" fmla="*/ 22 h 54"/>
                <a:gd name="T46" fmla="*/ 50 w 140"/>
                <a:gd name="T47" fmla="*/ 24 h 54"/>
                <a:gd name="T48" fmla="*/ 52 w 140"/>
                <a:gd name="T49" fmla="*/ 24 h 54"/>
                <a:gd name="T50" fmla="*/ 68 w 140"/>
                <a:gd name="T51" fmla="*/ 32 h 54"/>
                <a:gd name="T52" fmla="*/ 68 w 140"/>
                <a:gd name="T53" fmla="*/ 32 h 54"/>
                <a:gd name="T54" fmla="*/ 70 w 140"/>
                <a:gd name="T55" fmla="*/ 34 h 54"/>
                <a:gd name="T56" fmla="*/ 74 w 140"/>
                <a:gd name="T57" fmla="*/ 36 h 54"/>
                <a:gd name="T58" fmla="*/ 80 w 140"/>
                <a:gd name="T59" fmla="*/ 40 h 54"/>
                <a:gd name="T60" fmla="*/ 88 w 140"/>
                <a:gd name="T61" fmla="*/ 40 h 54"/>
                <a:gd name="T62" fmla="*/ 98 w 140"/>
                <a:gd name="T63" fmla="*/ 42 h 54"/>
                <a:gd name="T64" fmla="*/ 98 w 140"/>
                <a:gd name="T65" fmla="*/ 46 h 54"/>
                <a:gd name="T66" fmla="*/ 90 w 140"/>
                <a:gd name="T67" fmla="*/ 50 h 54"/>
                <a:gd name="T68" fmla="*/ 92 w 140"/>
                <a:gd name="T69" fmla="*/ 54 h 54"/>
                <a:gd name="T70" fmla="*/ 94 w 140"/>
                <a:gd name="T71" fmla="*/ 54 h 54"/>
                <a:gd name="T72" fmla="*/ 96 w 140"/>
                <a:gd name="T73" fmla="*/ 54 h 54"/>
                <a:gd name="T74" fmla="*/ 102 w 140"/>
                <a:gd name="T75" fmla="*/ 54 h 54"/>
                <a:gd name="T76" fmla="*/ 108 w 140"/>
                <a:gd name="T77" fmla="*/ 54 h 54"/>
                <a:gd name="T78" fmla="*/ 114 w 140"/>
                <a:gd name="T79" fmla="*/ 54 h 54"/>
                <a:gd name="T80" fmla="*/ 120 w 140"/>
                <a:gd name="T81" fmla="*/ 54 h 54"/>
                <a:gd name="T82" fmla="*/ 122 w 140"/>
                <a:gd name="T83" fmla="*/ 54 h 54"/>
                <a:gd name="T84" fmla="*/ 138 w 140"/>
                <a:gd name="T85" fmla="*/ 52 h 54"/>
                <a:gd name="T86" fmla="*/ 138 w 140"/>
                <a:gd name="T87" fmla="*/ 52 h 54"/>
                <a:gd name="T88" fmla="*/ 138 w 140"/>
                <a:gd name="T89" fmla="*/ 50 h 54"/>
                <a:gd name="T90" fmla="*/ 140 w 140"/>
                <a:gd name="T91" fmla="*/ 48 h 54"/>
                <a:gd name="T92" fmla="*/ 140 w 140"/>
                <a:gd name="T93" fmla="*/ 46 h 54"/>
                <a:gd name="T94" fmla="*/ 138 w 140"/>
                <a:gd name="T95" fmla="*/ 42 h 54"/>
                <a:gd name="T96" fmla="*/ 120 w 140"/>
                <a:gd name="T97" fmla="*/ 34 h 54"/>
                <a:gd name="T98" fmla="*/ 116 w 140"/>
                <a:gd name="T99" fmla="*/ 30 h 54"/>
                <a:gd name="T100" fmla="*/ 86 w 140"/>
                <a:gd name="T101" fmla="*/ 22 h 54"/>
                <a:gd name="T102" fmla="*/ 76 w 140"/>
                <a:gd name="T103" fmla="*/ 20 h 54"/>
                <a:gd name="T104" fmla="*/ 74 w 140"/>
                <a:gd name="T105" fmla="*/ 20 h 54"/>
                <a:gd name="T106" fmla="*/ 70 w 140"/>
                <a:gd name="T107" fmla="*/ 16 h 54"/>
                <a:gd name="T108" fmla="*/ 66 w 140"/>
                <a:gd name="T109" fmla="*/ 14 h 54"/>
                <a:gd name="T110" fmla="*/ 58 w 140"/>
                <a:gd name="T111" fmla="*/ 8 h 54"/>
                <a:gd name="T112" fmla="*/ 32 w 140"/>
                <a:gd name="T113" fmla="*/ 0 h 54"/>
                <a:gd name="T114" fmla="*/ 18 w 140"/>
                <a:gd name="T115" fmla="*/ 2 h 5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40"/>
                <a:gd name="T175" fmla="*/ 0 h 54"/>
                <a:gd name="T176" fmla="*/ 140 w 140"/>
                <a:gd name="T177" fmla="*/ 54 h 5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40" h="54">
                  <a:moveTo>
                    <a:pt x="18" y="2"/>
                  </a:moveTo>
                  <a:lnTo>
                    <a:pt x="16" y="2"/>
                  </a:lnTo>
                  <a:lnTo>
                    <a:pt x="14" y="4"/>
                  </a:lnTo>
                  <a:lnTo>
                    <a:pt x="10" y="6"/>
                  </a:lnTo>
                  <a:lnTo>
                    <a:pt x="6" y="8"/>
                  </a:lnTo>
                  <a:lnTo>
                    <a:pt x="2" y="10"/>
                  </a:lnTo>
                  <a:lnTo>
                    <a:pt x="0" y="14"/>
                  </a:lnTo>
                  <a:lnTo>
                    <a:pt x="0" y="18"/>
                  </a:lnTo>
                  <a:lnTo>
                    <a:pt x="0" y="18"/>
                  </a:lnTo>
                  <a:lnTo>
                    <a:pt x="2" y="20"/>
                  </a:lnTo>
                  <a:lnTo>
                    <a:pt x="4" y="22"/>
                  </a:lnTo>
                  <a:lnTo>
                    <a:pt x="8" y="22"/>
                  </a:lnTo>
                  <a:lnTo>
                    <a:pt x="12" y="22"/>
                  </a:lnTo>
                  <a:lnTo>
                    <a:pt x="16" y="20"/>
                  </a:lnTo>
                  <a:lnTo>
                    <a:pt x="20" y="18"/>
                  </a:lnTo>
                  <a:lnTo>
                    <a:pt x="24" y="16"/>
                  </a:lnTo>
                  <a:lnTo>
                    <a:pt x="28" y="16"/>
                  </a:lnTo>
                  <a:lnTo>
                    <a:pt x="32" y="16"/>
                  </a:lnTo>
                  <a:lnTo>
                    <a:pt x="34" y="18"/>
                  </a:lnTo>
                  <a:lnTo>
                    <a:pt x="36" y="18"/>
                  </a:lnTo>
                  <a:lnTo>
                    <a:pt x="40" y="20"/>
                  </a:lnTo>
                  <a:lnTo>
                    <a:pt x="44" y="22"/>
                  </a:lnTo>
                  <a:lnTo>
                    <a:pt x="48" y="22"/>
                  </a:lnTo>
                  <a:lnTo>
                    <a:pt x="50" y="24"/>
                  </a:lnTo>
                  <a:lnTo>
                    <a:pt x="52" y="24"/>
                  </a:lnTo>
                  <a:lnTo>
                    <a:pt x="68" y="32"/>
                  </a:lnTo>
                  <a:lnTo>
                    <a:pt x="68" y="32"/>
                  </a:lnTo>
                  <a:lnTo>
                    <a:pt x="70" y="34"/>
                  </a:lnTo>
                  <a:lnTo>
                    <a:pt x="74" y="36"/>
                  </a:lnTo>
                  <a:lnTo>
                    <a:pt x="80" y="40"/>
                  </a:lnTo>
                  <a:lnTo>
                    <a:pt x="88" y="40"/>
                  </a:lnTo>
                  <a:lnTo>
                    <a:pt x="98" y="42"/>
                  </a:lnTo>
                  <a:lnTo>
                    <a:pt x="98" y="46"/>
                  </a:lnTo>
                  <a:lnTo>
                    <a:pt x="90" y="50"/>
                  </a:lnTo>
                  <a:lnTo>
                    <a:pt x="92" y="54"/>
                  </a:lnTo>
                  <a:lnTo>
                    <a:pt x="94" y="54"/>
                  </a:lnTo>
                  <a:lnTo>
                    <a:pt x="96" y="54"/>
                  </a:lnTo>
                  <a:lnTo>
                    <a:pt x="102" y="54"/>
                  </a:lnTo>
                  <a:lnTo>
                    <a:pt x="108" y="54"/>
                  </a:lnTo>
                  <a:lnTo>
                    <a:pt x="114" y="54"/>
                  </a:lnTo>
                  <a:lnTo>
                    <a:pt x="120" y="54"/>
                  </a:lnTo>
                  <a:lnTo>
                    <a:pt x="122" y="54"/>
                  </a:lnTo>
                  <a:lnTo>
                    <a:pt x="138" y="52"/>
                  </a:lnTo>
                  <a:lnTo>
                    <a:pt x="138" y="52"/>
                  </a:lnTo>
                  <a:lnTo>
                    <a:pt x="138" y="50"/>
                  </a:lnTo>
                  <a:lnTo>
                    <a:pt x="140" y="48"/>
                  </a:lnTo>
                  <a:lnTo>
                    <a:pt x="140" y="46"/>
                  </a:lnTo>
                  <a:lnTo>
                    <a:pt x="138" y="42"/>
                  </a:lnTo>
                  <a:lnTo>
                    <a:pt x="120" y="34"/>
                  </a:lnTo>
                  <a:lnTo>
                    <a:pt x="116" y="30"/>
                  </a:lnTo>
                  <a:lnTo>
                    <a:pt x="86" y="22"/>
                  </a:lnTo>
                  <a:lnTo>
                    <a:pt x="76" y="20"/>
                  </a:lnTo>
                  <a:lnTo>
                    <a:pt x="74" y="20"/>
                  </a:lnTo>
                  <a:lnTo>
                    <a:pt x="70" y="16"/>
                  </a:lnTo>
                  <a:lnTo>
                    <a:pt x="66" y="14"/>
                  </a:lnTo>
                  <a:lnTo>
                    <a:pt x="58" y="8"/>
                  </a:lnTo>
                  <a:lnTo>
                    <a:pt x="32" y="0"/>
                  </a:lnTo>
                  <a:lnTo>
                    <a:pt x="18"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86" name="Freeform 346">
              <a:extLst>
                <a:ext uri="{FF2B5EF4-FFF2-40B4-BE49-F238E27FC236}">
                  <a16:creationId xmlns:a16="http://schemas.microsoft.com/office/drawing/2014/main" id="{E71F2436-4B4D-4894-AC66-86D7F31144C2}"/>
                </a:ext>
              </a:extLst>
            </p:cNvPr>
            <p:cNvSpPr>
              <a:spLocks noChangeArrowheads="1"/>
            </p:cNvSpPr>
            <p:nvPr/>
          </p:nvSpPr>
          <p:spPr bwMode="auto">
            <a:xfrm>
              <a:off x="3988" y="92"/>
              <a:ext cx="440" cy="658"/>
            </a:xfrm>
            <a:custGeom>
              <a:avLst/>
              <a:gdLst>
                <a:gd name="T0" fmla="*/ 96 w 440"/>
                <a:gd name="T1" fmla="*/ 110 h 658"/>
                <a:gd name="T2" fmla="*/ 70 w 440"/>
                <a:gd name="T3" fmla="*/ 128 h 658"/>
                <a:gd name="T4" fmla="*/ 50 w 440"/>
                <a:gd name="T5" fmla="*/ 154 h 658"/>
                <a:gd name="T6" fmla="*/ 66 w 440"/>
                <a:gd name="T7" fmla="*/ 176 h 658"/>
                <a:gd name="T8" fmla="*/ 54 w 440"/>
                <a:gd name="T9" fmla="*/ 202 h 658"/>
                <a:gd name="T10" fmla="*/ 22 w 440"/>
                <a:gd name="T11" fmla="*/ 214 h 658"/>
                <a:gd name="T12" fmla="*/ 2 w 440"/>
                <a:gd name="T13" fmla="*/ 226 h 658"/>
                <a:gd name="T14" fmla="*/ 26 w 440"/>
                <a:gd name="T15" fmla="*/ 256 h 658"/>
                <a:gd name="T16" fmla="*/ 52 w 440"/>
                <a:gd name="T17" fmla="*/ 258 h 658"/>
                <a:gd name="T18" fmla="*/ 38 w 440"/>
                <a:gd name="T19" fmla="*/ 272 h 658"/>
                <a:gd name="T20" fmla="*/ 20 w 440"/>
                <a:gd name="T21" fmla="*/ 274 h 658"/>
                <a:gd name="T22" fmla="*/ 24 w 440"/>
                <a:gd name="T23" fmla="*/ 296 h 658"/>
                <a:gd name="T24" fmla="*/ 46 w 440"/>
                <a:gd name="T25" fmla="*/ 318 h 658"/>
                <a:gd name="T26" fmla="*/ 94 w 440"/>
                <a:gd name="T27" fmla="*/ 304 h 658"/>
                <a:gd name="T28" fmla="*/ 120 w 440"/>
                <a:gd name="T29" fmla="*/ 314 h 658"/>
                <a:gd name="T30" fmla="*/ 142 w 440"/>
                <a:gd name="T31" fmla="*/ 378 h 658"/>
                <a:gd name="T32" fmla="*/ 144 w 440"/>
                <a:gd name="T33" fmla="*/ 410 h 658"/>
                <a:gd name="T34" fmla="*/ 142 w 440"/>
                <a:gd name="T35" fmla="*/ 428 h 658"/>
                <a:gd name="T36" fmla="*/ 148 w 440"/>
                <a:gd name="T37" fmla="*/ 434 h 658"/>
                <a:gd name="T38" fmla="*/ 166 w 440"/>
                <a:gd name="T39" fmla="*/ 448 h 658"/>
                <a:gd name="T40" fmla="*/ 162 w 440"/>
                <a:gd name="T41" fmla="*/ 456 h 658"/>
                <a:gd name="T42" fmla="*/ 166 w 440"/>
                <a:gd name="T43" fmla="*/ 470 h 658"/>
                <a:gd name="T44" fmla="*/ 160 w 440"/>
                <a:gd name="T45" fmla="*/ 502 h 658"/>
                <a:gd name="T46" fmla="*/ 150 w 440"/>
                <a:gd name="T47" fmla="*/ 532 h 658"/>
                <a:gd name="T48" fmla="*/ 166 w 440"/>
                <a:gd name="T49" fmla="*/ 598 h 658"/>
                <a:gd name="T50" fmla="*/ 194 w 440"/>
                <a:gd name="T51" fmla="*/ 646 h 658"/>
                <a:gd name="T52" fmla="*/ 214 w 440"/>
                <a:gd name="T53" fmla="*/ 648 h 658"/>
                <a:gd name="T54" fmla="*/ 234 w 440"/>
                <a:gd name="T55" fmla="*/ 652 h 658"/>
                <a:gd name="T56" fmla="*/ 242 w 440"/>
                <a:gd name="T57" fmla="*/ 610 h 658"/>
                <a:gd name="T58" fmla="*/ 258 w 440"/>
                <a:gd name="T59" fmla="*/ 564 h 658"/>
                <a:gd name="T60" fmla="*/ 282 w 440"/>
                <a:gd name="T61" fmla="*/ 556 h 658"/>
                <a:gd name="T62" fmla="*/ 328 w 440"/>
                <a:gd name="T63" fmla="*/ 510 h 658"/>
                <a:gd name="T64" fmla="*/ 348 w 440"/>
                <a:gd name="T65" fmla="*/ 500 h 658"/>
                <a:gd name="T66" fmla="*/ 372 w 440"/>
                <a:gd name="T67" fmla="*/ 486 h 658"/>
                <a:gd name="T68" fmla="*/ 378 w 440"/>
                <a:gd name="T69" fmla="*/ 464 h 658"/>
                <a:gd name="T70" fmla="*/ 340 w 440"/>
                <a:gd name="T71" fmla="*/ 474 h 658"/>
                <a:gd name="T72" fmla="*/ 344 w 440"/>
                <a:gd name="T73" fmla="*/ 468 h 658"/>
                <a:gd name="T74" fmla="*/ 360 w 440"/>
                <a:gd name="T75" fmla="*/ 438 h 658"/>
                <a:gd name="T76" fmla="*/ 370 w 440"/>
                <a:gd name="T77" fmla="*/ 436 h 658"/>
                <a:gd name="T78" fmla="*/ 390 w 440"/>
                <a:gd name="T79" fmla="*/ 426 h 658"/>
                <a:gd name="T80" fmla="*/ 384 w 440"/>
                <a:gd name="T81" fmla="*/ 392 h 658"/>
                <a:gd name="T82" fmla="*/ 402 w 440"/>
                <a:gd name="T83" fmla="*/ 374 h 658"/>
                <a:gd name="T84" fmla="*/ 414 w 440"/>
                <a:gd name="T85" fmla="*/ 322 h 658"/>
                <a:gd name="T86" fmla="*/ 382 w 440"/>
                <a:gd name="T87" fmla="*/ 310 h 658"/>
                <a:gd name="T88" fmla="*/ 380 w 440"/>
                <a:gd name="T89" fmla="*/ 270 h 658"/>
                <a:gd name="T90" fmla="*/ 380 w 440"/>
                <a:gd name="T91" fmla="*/ 210 h 658"/>
                <a:gd name="T92" fmla="*/ 396 w 440"/>
                <a:gd name="T93" fmla="*/ 174 h 658"/>
                <a:gd name="T94" fmla="*/ 414 w 440"/>
                <a:gd name="T95" fmla="*/ 140 h 658"/>
                <a:gd name="T96" fmla="*/ 410 w 440"/>
                <a:gd name="T97" fmla="*/ 130 h 658"/>
                <a:gd name="T98" fmla="*/ 436 w 440"/>
                <a:gd name="T99" fmla="*/ 86 h 658"/>
                <a:gd name="T100" fmla="*/ 408 w 440"/>
                <a:gd name="T101" fmla="*/ 74 h 658"/>
                <a:gd name="T102" fmla="*/ 398 w 440"/>
                <a:gd name="T103" fmla="*/ 108 h 658"/>
                <a:gd name="T104" fmla="*/ 398 w 440"/>
                <a:gd name="T105" fmla="*/ 66 h 658"/>
                <a:gd name="T106" fmla="*/ 368 w 440"/>
                <a:gd name="T107" fmla="*/ 78 h 658"/>
                <a:gd name="T108" fmla="*/ 364 w 440"/>
                <a:gd name="T109" fmla="*/ 60 h 658"/>
                <a:gd name="T110" fmla="*/ 332 w 440"/>
                <a:gd name="T111" fmla="*/ 62 h 658"/>
                <a:gd name="T112" fmla="*/ 368 w 440"/>
                <a:gd name="T113" fmla="*/ 44 h 658"/>
                <a:gd name="T114" fmla="*/ 338 w 440"/>
                <a:gd name="T115" fmla="*/ 18 h 658"/>
                <a:gd name="T116" fmla="*/ 288 w 440"/>
                <a:gd name="T117" fmla="*/ 38 h 658"/>
                <a:gd name="T118" fmla="*/ 318 w 440"/>
                <a:gd name="T119" fmla="*/ 4 h 658"/>
                <a:gd name="T120" fmla="*/ 224 w 440"/>
                <a:gd name="T121" fmla="*/ 42 h 658"/>
                <a:gd name="T122" fmla="*/ 164 w 440"/>
                <a:gd name="T123" fmla="*/ 66 h 6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40"/>
                <a:gd name="T187" fmla="*/ 0 h 658"/>
                <a:gd name="T188" fmla="*/ 440 w 440"/>
                <a:gd name="T189" fmla="*/ 658 h 65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40" h="658">
                  <a:moveTo>
                    <a:pt x="104" y="78"/>
                  </a:moveTo>
                  <a:lnTo>
                    <a:pt x="102" y="78"/>
                  </a:lnTo>
                  <a:lnTo>
                    <a:pt x="102" y="80"/>
                  </a:lnTo>
                  <a:lnTo>
                    <a:pt x="98" y="82"/>
                  </a:lnTo>
                  <a:lnTo>
                    <a:pt x="96" y="86"/>
                  </a:lnTo>
                  <a:lnTo>
                    <a:pt x="96" y="88"/>
                  </a:lnTo>
                  <a:lnTo>
                    <a:pt x="94" y="92"/>
                  </a:lnTo>
                  <a:lnTo>
                    <a:pt x="96" y="94"/>
                  </a:lnTo>
                  <a:lnTo>
                    <a:pt x="96" y="96"/>
                  </a:lnTo>
                  <a:lnTo>
                    <a:pt x="96" y="102"/>
                  </a:lnTo>
                  <a:lnTo>
                    <a:pt x="96" y="110"/>
                  </a:lnTo>
                  <a:lnTo>
                    <a:pt x="96" y="110"/>
                  </a:lnTo>
                  <a:lnTo>
                    <a:pt x="96" y="112"/>
                  </a:lnTo>
                  <a:lnTo>
                    <a:pt x="96" y="116"/>
                  </a:lnTo>
                  <a:lnTo>
                    <a:pt x="96" y="118"/>
                  </a:lnTo>
                  <a:lnTo>
                    <a:pt x="94" y="122"/>
                  </a:lnTo>
                  <a:lnTo>
                    <a:pt x="90" y="122"/>
                  </a:lnTo>
                  <a:lnTo>
                    <a:pt x="76" y="122"/>
                  </a:lnTo>
                  <a:lnTo>
                    <a:pt x="74" y="122"/>
                  </a:lnTo>
                  <a:lnTo>
                    <a:pt x="74" y="124"/>
                  </a:lnTo>
                  <a:lnTo>
                    <a:pt x="72" y="126"/>
                  </a:lnTo>
                  <a:lnTo>
                    <a:pt x="70" y="128"/>
                  </a:lnTo>
                  <a:lnTo>
                    <a:pt x="68" y="128"/>
                  </a:lnTo>
                  <a:lnTo>
                    <a:pt x="56" y="130"/>
                  </a:lnTo>
                  <a:lnTo>
                    <a:pt x="56" y="132"/>
                  </a:lnTo>
                  <a:lnTo>
                    <a:pt x="56" y="134"/>
                  </a:lnTo>
                  <a:lnTo>
                    <a:pt x="56" y="138"/>
                  </a:lnTo>
                  <a:lnTo>
                    <a:pt x="52" y="142"/>
                  </a:lnTo>
                  <a:lnTo>
                    <a:pt x="52" y="142"/>
                  </a:lnTo>
                  <a:lnTo>
                    <a:pt x="50" y="144"/>
                  </a:lnTo>
                  <a:lnTo>
                    <a:pt x="48" y="146"/>
                  </a:lnTo>
                  <a:lnTo>
                    <a:pt x="48" y="150"/>
                  </a:lnTo>
                  <a:lnTo>
                    <a:pt x="50" y="154"/>
                  </a:lnTo>
                  <a:lnTo>
                    <a:pt x="50" y="154"/>
                  </a:lnTo>
                  <a:lnTo>
                    <a:pt x="54" y="156"/>
                  </a:lnTo>
                  <a:lnTo>
                    <a:pt x="58" y="156"/>
                  </a:lnTo>
                  <a:lnTo>
                    <a:pt x="62" y="158"/>
                  </a:lnTo>
                  <a:lnTo>
                    <a:pt x="68" y="158"/>
                  </a:lnTo>
                  <a:lnTo>
                    <a:pt x="68" y="160"/>
                  </a:lnTo>
                  <a:lnTo>
                    <a:pt x="68" y="162"/>
                  </a:lnTo>
                  <a:lnTo>
                    <a:pt x="68" y="166"/>
                  </a:lnTo>
                  <a:lnTo>
                    <a:pt x="68" y="168"/>
                  </a:lnTo>
                  <a:lnTo>
                    <a:pt x="66" y="172"/>
                  </a:lnTo>
                  <a:lnTo>
                    <a:pt x="66" y="176"/>
                  </a:lnTo>
                  <a:lnTo>
                    <a:pt x="68" y="180"/>
                  </a:lnTo>
                  <a:lnTo>
                    <a:pt x="68" y="182"/>
                  </a:lnTo>
                  <a:lnTo>
                    <a:pt x="68" y="186"/>
                  </a:lnTo>
                  <a:lnTo>
                    <a:pt x="68" y="190"/>
                  </a:lnTo>
                  <a:lnTo>
                    <a:pt x="66" y="192"/>
                  </a:lnTo>
                  <a:lnTo>
                    <a:pt x="64" y="194"/>
                  </a:lnTo>
                  <a:lnTo>
                    <a:pt x="62" y="194"/>
                  </a:lnTo>
                  <a:lnTo>
                    <a:pt x="58" y="194"/>
                  </a:lnTo>
                  <a:lnTo>
                    <a:pt x="56" y="196"/>
                  </a:lnTo>
                  <a:lnTo>
                    <a:pt x="56" y="200"/>
                  </a:lnTo>
                  <a:lnTo>
                    <a:pt x="54" y="202"/>
                  </a:lnTo>
                  <a:lnTo>
                    <a:pt x="54" y="202"/>
                  </a:lnTo>
                  <a:lnTo>
                    <a:pt x="52" y="202"/>
                  </a:lnTo>
                  <a:lnTo>
                    <a:pt x="48" y="202"/>
                  </a:lnTo>
                  <a:lnTo>
                    <a:pt x="46" y="202"/>
                  </a:lnTo>
                  <a:lnTo>
                    <a:pt x="44" y="202"/>
                  </a:lnTo>
                  <a:lnTo>
                    <a:pt x="42" y="204"/>
                  </a:lnTo>
                  <a:lnTo>
                    <a:pt x="42" y="206"/>
                  </a:lnTo>
                  <a:lnTo>
                    <a:pt x="38" y="208"/>
                  </a:lnTo>
                  <a:lnTo>
                    <a:pt x="32" y="212"/>
                  </a:lnTo>
                  <a:lnTo>
                    <a:pt x="28" y="214"/>
                  </a:lnTo>
                  <a:lnTo>
                    <a:pt x="22" y="214"/>
                  </a:lnTo>
                  <a:lnTo>
                    <a:pt x="22" y="214"/>
                  </a:lnTo>
                  <a:lnTo>
                    <a:pt x="20" y="214"/>
                  </a:lnTo>
                  <a:lnTo>
                    <a:pt x="16" y="214"/>
                  </a:lnTo>
                  <a:lnTo>
                    <a:pt x="14" y="216"/>
                  </a:lnTo>
                  <a:lnTo>
                    <a:pt x="10" y="218"/>
                  </a:lnTo>
                  <a:lnTo>
                    <a:pt x="10" y="220"/>
                  </a:lnTo>
                  <a:lnTo>
                    <a:pt x="8" y="222"/>
                  </a:lnTo>
                  <a:lnTo>
                    <a:pt x="6" y="222"/>
                  </a:lnTo>
                  <a:lnTo>
                    <a:pt x="6" y="224"/>
                  </a:lnTo>
                  <a:lnTo>
                    <a:pt x="4" y="224"/>
                  </a:lnTo>
                  <a:lnTo>
                    <a:pt x="2" y="226"/>
                  </a:lnTo>
                  <a:lnTo>
                    <a:pt x="0" y="230"/>
                  </a:lnTo>
                  <a:lnTo>
                    <a:pt x="2" y="234"/>
                  </a:lnTo>
                  <a:lnTo>
                    <a:pt x="4" y="238"/>
                  </a:lnTo>
                  <a:lnTo>
                    <a:pt x="6" y="240"/>
                  </a:lnTo>
                  <a:lnTo>
                    <a:pt x="10" y="240"/>
                  </a:lnTo>
                  <a:lnTo>
                    <a:pt x="18" y="246"/>
                  </a:lnTo>
                  <a:lnTo>
                    <a:pt x="20" y="248"/>
                  </a:lnTo>
                  <a:lnTo>
                    <a:pt x="22" y="250"/>
                  </a:lnTo>
                  <a:lnTo>
                    <a:pt x="24" y="252"/>
                  </a:lnTo>
                  <a:lnTo>
                    <a:pt x="24" y="254"/>
                  </a:lnTo>
                  <a:lnTo>
                    <a:pt x="26" y="256"/>
                  </a:lnTo>
                  <a:lnTo>
                    <a:pt x="30" y="256"/>
                  </a:lnTo>
                  <a:lnTo>
                    <a:pt x="34" y="256"/>
                  </a:lnTo>
                  <a:lnTo>
                    <a:pt x="40" y="256"/>
                  </a:lnTo>
                  <a:lnTo>
                    <a:pt x="40" y="254"/>
                  </a:lnTo>
                  <a:lnTo>
                    <a:pt x="40" y="252"/>
                  </a:lnTo>
                  <a:lnTo>
                    <a:pt x="42" y="252"/>
                  </a:lnTo>
                  <a:lnTo>
                    <a:pt x="44" y="250"/>
                  </a:lnTo>
                  <a:lnTo>
                    <a:pt x="46" y="252"/>
                  </a:lnTo>
                  <a:lnTo>
                    <a:pt x="48" y="254"/>
                  </a:lnTo>
                  <a:lnTo>
                    <a:pt x="50" y="256"/>
                  </a:lnTo>
                  <a:lnTo>
                    <a:pt x="52" y="258"/>
                  </a:lnTo>
                  <a:lnTo>
                    <a:pt x="52" y="260"/>
                  </a:lnTo>
                  <a:lnTo>
                    <a:pt x="48" y="262"/>
                  </a:lnTo>
                  <a:lnTo>
                    <a:pt x="44" y="264"/>
                  </a:lnTo>
                  <a:lnTo>
                    <a:pt x="42" y="266"/>
                  </a:lnTo>
                  <a:lnTo>
                    <a:pt x="42" y="268"/>
                  </a:lnTo>
                  <a:lnTo>
                    <a:pt x="44" y="270"/>
                  </a:lnTo>
                  <a:lnTo>
                    <a:pt x="44" y="272"/>
                  </a:lnTo>
                  <a:lnTo>
                    <a:pt x="44" y="274"/>
                  </a:lnTo>
                  <a:lnTo>
                    <a:pt x="44" y="274"/>
                  </a:lnTo>
                  <a:lnTo>
                    <a:pt x="42" y="274"/>
                  </a:lnTo>
                  <a:lnTo>
                    <a:pt x="38" y="272"/>
                  </a:lnTo>
                  <a:lnTo>
                    <a:pt x="36" y="270"/>
                  </a:lnTo>
                  <a:lnTo>
                    <a:pt x="32" y="268"/>
                  </a:lnTo>
                  <a:lnTo>
                    <a:pt x="32" y="268"/>
                  </a:lnTo>
                  <a:lnTo>
                    <a:pt x="32" y="270"/>
                  </a:lnTo>
                  <a:lnTo>
                    <a:pt x="30" y="272"/>
                  </a:lnTo>
                  <a:lnTo>
                    <a:pt x="30" y="276"/>
                  </a:lnTo>
                  <a:lnTo>
                    <a:pt x="30" y="278"/>
                  </a:lnTo>
                  <a:lnTo>
                    <a:pt x="28" y="278"/>
                  </a:lnTo>
                  <a:lnTo>
                    <a:pt x="26" y="278"/>
                  </a:lnTo>
                  <a:lnTo>
                    <a:pt x="24" y="276"/>
                  </a:lnTo>
                  <a:lnTo>
                    <a:pt x="20" y="274"/>
                  </a:lnTo>
                  <a:lnTo>
                    <a:pt x="18" y="272"/>
                  </a:lnTo>
                  <a:lnTo>
                    <a:pt x="16" y="274"/>
                  </a:lnTo>
                  <a:lnTo>
                    <a:pt x="12" y="276"/>
                  </a:lnTo>
                  <a:lnTo>
                    <a:pt x="10" y="278"/>
                  </a:lnTo>
                  <a:lnTo>
                    <a:pt x="8" y="280"/>
                  </a:lnTo>
                  <a:lnTo>
                    <a:pt x="10" y="282"/>
                  </a:lnTo>
                  <a:lnTo>
                    <a:pt x="12" y="286"/>
                  </a:lnTo>
                  <a:lnTo>
                    <a:pt x="14" y="290"/>
                  </a:lnTo>
                  <a:lnTo>
                    <a:pt x="18" y="292"/>
                  </a:lnTo>
                  <a:lnTo>
                    <a:pt x="22" y="294"/>
                  </a:lnTo>
                  <a:lnTo>
                    <a:pt x="24" y="296"/>
                  </a:lnTo>
                  <a:lnTo>
                    <a:pt x="26" y="296"/>
                  </a:lnTo>
                  <a:lnTo>
                    <a:pt x="26" y="304"/>
                  </a:lnTo>
                  <a:lnTo>
                    <a:pt x="28" y="304"/>
                  </a:lnTo>
                  <a:lnTo>
                    <a:pt x="30" y="304"/>
                  </a:lnTo>
                  <a:lnTo>
                    <a:pt x="34" y="306"/>
                  </a:lnTo>
                  <a:lnTo>
                    <a:pt x="38" y="308"/>
                  </a:lnTo>
                  <a:lnTo>
                    <a:pt x="40" y="310"/>
                  </a:lnTo>
                  <a:lnTo>
                    <a:pt x="42" y="312"/>
                  </a:lnTo>
                  <a:lnTo>
                    <a:pt x="44" y="314"/>
                  </a:lnTo>
                  <a:lnTo>
                    <a:pt x="44" y="316"/>
                  </a:lnTo>
                  <a:lnTo>
                    <a:pt x="46" y="318"/>
                  </a:lnTo>
                  <a:lnTo>
                    <a:pt x="48" y="318"/>
                  </a:lnTo>
                  <a:lnTo>
                    <a:pt x="50" y="318"/>
                  </a:lnTo>
                  <a:lnTo>
                    <a:pt x="54" y="318"/>
                  </a:lnTo>
                  <a:lnTo>
                    <a:pt x="58" y="316"/>
                  </a:lnTo>
                  <a:lnTo>
                    <a:pt x="66" y="312"/>
                  </a:lnTo>
                  <a:lnTo>
                    <a:pt x="70" y="308"/>
                  </a:lnTo>
                  <a:lnTo>
                    <a:pt x="74" y="306"/>
                  </a:lnTo>
                  <a:lnTo>
                    <a:pt x="78" y="304"/>
                  </a:lnTo>
                  <a:lnTo>
                    <a:pt x="82" y="304"/>
                  </a:lnTo>
                  <a:lnTo>
                    <a:pt x="88" y="304"/>
                  </a:lnTo>
                  <a:lnTo>
                    <a:pt x="94" y="304"/>
                  </a:lnTo>
                  <a:lnTo>
                    <a:pt x="98" y="302"/>
                  </a:lnTo>
                  <a:lnTo>
                    <a:pt x="104" y="302"/>
                  </a:lnTo>
                  <a:lnTo>
                    <a:pt x="108" y="302"/>
                  </a:lnTo>
                  <a:lnTo>
                    <a:pt x="108" y="302"/>
                  </a:lnTo>
                  <a:lnTo>
                    <a:pt x="110" y="302"/>
                  </a:lnTo>
                  <a:lnTo>
                    <a:pt x="112" y="304"/>
                  </a:lnTo>
                  <a:lnTo>
                    <a:pt x="114" y="306"/>
                  </a:lnTo>
                  <a:lnTo>
                    <a:pt x="116" y="310"/>
                  </a:lnTo>
                  <a:lnTo>
                    <a:pt x="118" y="314"/>
                  </a:lnTo>
                  <a:lnTo>
                    <a:pt x="118" y="314"/>
                  </a:lnTo>
                  <a:lnTo>
                    <a:pt x="120" y="314"/>
                  </a:lnTo>
                  <a:lnTo>
                    <a:pt x="124" y="316"/>
                  </a:lnTo>
                  <a:lnTo>
                    <a:pt x="126" y="318"/>
                  </a:lnTo>
                  <a:lnTo>
                    <a:pt x="128" y="324"/>
                  </a:lnTo>
                  <a:lnTo>
                    <a:pt x="132" y="330"/>
                  </a:lnTo>
                  <a:lnTo>
                    <a:pt x="132" y="348"/>
                  </a:lnTo>
                  <a:lnTo>
                    <a:pt x="132" y="350"/>
                  </a:lnTo>
                  <a:lnTo>
                    <a:pt x="134" y="352"/>
                  </a:lnTo>
                  <a:lnTo>
                    <a:pt x="136" y="358"/>
                  </a:lnTo>
                  <a:lnTo>
                    <a:pt x="138" y="364"/>
                  </a:lnTo>
                  <a:lnTo>
                    <a:pt x="140" y="370"/>
                  </a:lnTo>
                  <a:lnTo>
                    <a:pt x="142" y="378"/>
                  </a:lnTo>
                  <a:lnTo>
                    <a:pt x="140" y="384"/>
                  </a:lnTo>
                  <a:lnTo>
                    <a:pt x="140" y="390"/>
                  </a:lnTo>
                  <a:lnTo>
                    <a:pt x="142" y="394"/>
                  </a:lnTo>
                  <a:lnTo>
                    <a:pt x="144" y="398"/>
                  </a:lnTo>
                  <a:lnTo>
                    <a:pt x="148" y="402"/>
                  </a:lnTo>
                  <a:lnTo>
                    <a:pt x="148" y="404"/>
                  </a:lnTo>
                  <a:lnTo>
                    <a:pt x="148" y="406"/>
                  </a:lnTo>
                  <a:lnTo>
                    <a:pt x="146" y="408"/>
                  </a:lnTo>
                  <a:lnTo>
                    <a:pt x="146" y="410"/>
                  </a:lnTo>
                  <a:lnTo>
                    <a:pt x="144" y="410"/>
                  </a:lnTo>
                  <a:lnTo>
                    <a:pt x="144" y="410"/>
                  </a:lnTo>
                  <a:lnTo>
                    <a:pt x="142" y="410"/>
                  </a:lnTo>
                  <a:lnTo>
                    <a:pt x="140" y="410"/>
                  </a:lnTo>
                  <a:lnTo>
                    <a:pt x="140" y="410"/>
                  </a:lnTo>
                  <a:lnTo>
                    <a:pt x="138" y="412"/>
                  </a:lnTo>
                  <a:lnTo>
                    <a:pt x="138" y="416"/>
                  </a:lnTo>
                  <a:lnTo>
                    <a:pt x="140" y="418"/>
                  </a:lnTo>
                  <a:lnTo>
                    <a:pt x="142" y="420"/>
                  </a:lnTo>
                  <a:lnTo>
                    <a:pt x="144" y="422"/>
                  </a:lnTo>
                  <a:lnTo>
                    <a:pt x="144" y="424"/>
                  </a:lnTo>
                  <a:lnTo>
                    <a:pt x="144" y="426"/>
                  </a:lnTo>
                  <a:lnTo>
                    <a:pt x="142" y="428"/>
                  </a:lnTo>
                  <a:lnTo>
                    <a:pt x="138" y="430"/>
                  </a:lnTo>
                  <a:lnTo>
                    <a:pt x="136" y="434"/>
                  </a:lnTo>
                  <a:lnTo>
                    <a:pt x="134" y="436"/>
                  </a:lnTo>
                  <a:lnTo>
                    <a:pt x="132" y="438"/>
                  </a:lnTo>
                  <a:lnTo>
                    <a:pt x="132" y="440"/>
                  </a:lnTo>
                  <a:lnTo>
                    <a:pt x="134" y="440"/>
                  </a:lnTo>
                  <a:lnTo>
                    <a:pt x="138" y="440"/>
                  </a:lnTo>
                  <a:lnTo>
                    <a:pt x="142" y="440"/>
                  </a:lnTo>
                  <a:lnTo>
                    <a:pt x="146" y="438"/>
                  </a:lnTo>
                  <a:lnTo>
                    <a:pt x="146" y="436"/>
                  </a:lnTo>
                  <a:lnTo>
                    <a:pt x="148" y="434"/>
                  </a:lnTo>
                  <a:lnTo>
                    <a:pt x="150" y="430"/>
                  </a:lnTo>
                  <a:lnTo>
                    <a:pt x="152" y="426"/>
                  </a:lnTo>
                  <a:lnTo>
                    <a:pt x="154" y="424"/>
                  </a:lnTo>
                  <a:lnTo>
                    <a:pt x="156" y="424"/>
                  </a:lnTo>
                  <a:lnTo>
                    <a:pt x="158" y="426"/>
                  </a:lnTo>
                  <a:lnTo>
                    <a:pt x="160" y="430"/>
                  </a:lnTo>
                  <a:lnTo>
                    <a:pt x="162" y="434"/>
                  </a:lnTo>
                  <a:lnTo>
                    <a:pt x="162" y="438"/>
                  </a:lnTo>
                  <a:lnTo>
                    <a:pt x="164" y="442"/>
                  </a:lnTo>
                  <a:lnTo>
                    <a:pt x="164" y="446"/>
                  </a:lnTo>
                  <a:lnTo>
                    <a:pt x="166" y="448"/>
                  </a:lnTo>
                  <a:lnTo>
                    <a:pt x="168" y="450"/>
                  </a:lnTo>
                  <a:lnTo>
                    <a:pt x="172" y="450"/>
                  </a:lnTo>
                  <a:lnTo>
                    <a:pt x="176" y="452"/>
                  </a:lnTo>
                  <a:lnTo>
                    <a:pt x="178" y="456"/>
                  </a:lnTo>
                  <a:lnTo>
                    <a:pt x="178" y="460"/>
                  </a:lnTo>
                  <a:lnTo>
                    <a:pt x="178" y="464"/>
                  </a:lnTo>
                  <a:lnTo>
                    <a:pt x="178" y="464"/>
                  </a:lnTo>
                  <a:lnTo>
                    <a:pt x="174" y="464"/>
                  </a:lnTo>
                  <a:lnTo>
                    <a:pt x="170" y="462"/>
                  </a:lnTo>
                  <a:lnTo>
                    <a:pt x="166" y="458"/>
                  </a:lnTo>
                  <a:lnTo>
                    <a:pt x="162" y="456"/>
                  </a:lnTo>
                  <a:lnTo>
                    <a:pt x="156" y="454"/>
                  </a:lnTo>
                  <a:lnTo>
                    <a:pt x="152" y="454"/>
                  </a:lnTo>
                  <a:lnTo>
                    <a:pt x="148" y="454"/>
                  </a:lnTo>
                  <a:lnTo>
                    <a:pt x="148" y="456"/>
                  </a:lnTo>
                  <a:lnTo>
                    <a:pt x="148" y="456"/>
                  </a:lnTo>
                  <a:lnTo>
                    <a:pt x="148" y="458"/>
                  </a:lnTo>
                  <a:lnTo>
                    <a:pt x="150" y="460"/>
                  </a:lnTo>
                  <a:lnTo>
                    <a:pt x="152" y="464"/>
                  </a:lnTo>
                  <a:lnTo>
                    <a:pt x="156" y="466"/>
                  </a:lnTo>
                  <a:lnTo>
                    <a:pt x="162" y="468"/>
                  </a:lnTo>
                  <a:lnTo>
                    <a:pt x="166" y="470"/>
                  </a:lnTo>
                  <a:lnTo>
                    <a:pt x="170" y="470"/>
                  </a:lnTo>
                  <a:lnTo>
                    <a:pt x="172" y="472"/>
                  </a:lnTo>
                  <a:lnTo>
                    <a:pt x="174" y="474"/>
                  </a:lnTo>
                  <a:lnTo>
                    <a:pt x="176" y="476"/>
                  </a:lnTo>
                  <a:lnTo>
                    <a:pt x="176" y="480"/>
                  </a:lnTo>
                  <a:lnTo>
                    <a:pt x="176" y="484"/>
                  </a:lnTo>
                  <a:lnTo>
                    <a:pt x="172" y="490"/>
                  </a:lnTo>
                  <a:lnTo>
                    <a:pt x="168" y="494"/>
                  </a:lnTo>
                  <a:lnTo>
                    <a:pt x="166" y="498"/>
                  </a:lnTo>
                  <a:lnTo>
                    <a:pt x="162" y="500"/>
                  </a:lnTo>
                  <a:lnTo>
                    <a:pt x="160" y="502"/>
                  </a:lnTo>
                  <a:lnTo>
                    <a:pt x="158" y="502"/>
                  </a:lnTo>
                  <a:lnTo>
                    <a:pt x="156" y="504"/>
                  </a:lnTo>
                  <a:lnTo>
                    <a:pt x="158" y="506"/>
                  </a:lnTo>
                  <a:lnTo>
                    <a:pt x="158" y="508"/>
                  </a:lnTo>
                  <a:lnTo>
                    <a:pt x="160" y="508"/>
                  </a:lnTo>
                  <a:lnTo>
                    <a:pt x="162" y="508"/>
                  </a:lnTo>
                  <a:lnTo>
                    <a:pt x="156" y="514"/>
                  </a:lnTo>
                  <a:lnTo>
                    <a:pt x="148" y="526"/>
                  </a:lnTo>
                  <a:lnTo>
                    <a:pt x="148" y="526"/>
                  </a:lnTo>
                  <a:lnTo>
                    <a:pt x="150" y="528"/>
                  </a:lnTo>
                  <a:lnTo>
                    <a:pt x="150" y="532"/>
                  </a:lnTo>
                  <a:lnTo>
                    <a:pt x="152" y="538"/>
                  </a:lnTo>
                  <a:lnTo>
                    <a:pt x="152" y="544"/>
                  </a:lnTo>
                  <a:lnTo>
                    <a:pt x="154" y="550"/>
                  </a:lnTo>
                  <a:lnTo>
                    <a:pt x="154" y="558"/>
                  </a:lnTo>
                  <a:lnTo>
                    <a:pt x="156" y="566"/>
                  </a:lnTo>
                  <a:lnTo>
                    <a:pt x="158" y="572"/>
                  </a:lnTo>
                  <a:lnTo>
                    <a:pt x="160" y="578"/>
                  </a:lnTo>
                  <a:lnTo>
                    <a:pt x="162" y="584"/>
                  </a:lnTo>
                  <a:lnTo>
                    <a:pt x="164" y="588"/>
                  </a:lnTo>
                  <a:lnTo>
                    <a:pt x="166" y="594"/>
                  </a:lnTo>
                  <a:lnTo>
                    <a:pt x="166" y="598"/>
                  </a:lnTo>
                  <a:lnTo>
                    <a:pt x="166" y="600"/>
                  </a:lnTo>
                  <a:lnTo>
                    <a:pt x="178" y="620"/>
                  </a:lnTo>
                  <a:lnTo>
                    <a:pt x="180" y="620"/>
                  </a:lnTo>
                  <a:lnTo>
                    <a:pt x="180" y="624"/>
                  </a:lnTo>
                  <a:lnTo>
                    <a:pt x="180" y="628"/>
                  </a:lnTo>
                  <a:lnTo>
                    <a:pt x="182" y="634"/>
                  </a:lnTo>
                  <a:lnTo>
                    <a:pt x="184" y="638"/>
                  </a:lnTo>
                  <a:lnTo>
                    <a:pt x="184" y="642"/>
                  </a:lnTo>
                  <a:lnTo>
                    <a:pt x="186" y="644"/>
                  </a:lnTo>
                  <a:lnTo>
                    <a:pt x="190" y="646"/>
                  </a:lnTo>
                  <a:lnTo>
                    <a:pt x="194" y="646"/>
                  </a:lnTo>
                  <a:lnTo>
                    <a:pt x="202" y="646"/>
                  </a:lnTo>
                  <a:lnTo>
                    <a:pt x="208" y="644"/>
                  </a:lnTo>
                  <a:lnTo>
                    <a:pt x="212" y="642"/>
                  </a:lnTo>
                  <a:lnTo>
                    <a:pt x="214" y="642"/>
                  </a:lnTo>
                  <a:lnTo>
                    <a:pt x="216" y="640"/>
                  </a:lnTo>
                  <a:lnTo>
                    <a:pt x="218" y="640"/>
                  </a:lnTo>
                  <a:lnTo>
                    <a:pt x="220" y="640"/>
                  </a:lnTo>
                  <a:lnTo>
                    <a:pt x="220" y="642"/>
                  </a:lnTo>
                  <a:lnTo>
                    <a:pt x="218" y="644"/>
                  </a:lnTo>
                  <a:lnTo>
                    <a:pt x="216" y="646"/>
                  </a:lnTo>
                  <a:lnTo>
                    <a:pt x="214" y="648"/>
                  </a:lnTo>
                  <a:lnTo>
                    <a:pt x="212" y="650"/>
                  </a:lnTo>
                  <a:lnTo>
                    <a:pt x="210" y="650"/>
                  </a:lnTo>
                  <a:lnTo>
                    <a:pt x="212" y="652"/>
                  </a:lnTo>
                  <a:lnTo>
                    <a:pt x="214" y="654"/>
                  </a:lnTo>
                  <a:lnTo>
                    <a:pt x="218" y="656"/>
                  </a:lnTo>
                  <a:lnTo>
                    <a:pt x="222" y="656"/>
                  </a:lnTo>
                  <a:lnTo>
                    <a:pt x="226" y="658"/>
                  </a:lnTo>
                  <a:lnTo>
                    <a:pt x="228" y="658"/>
                  </a:lnTo>
                  <a:lnTo>
                    <a:pt x="232" y="658"/>
                  </a:lnTo>
                  <a:lnTo>
                    <a:pt x="234" y="656"/>
                  </a:lnTo>
                  <a:lnTo>
                    <a:pt x="234" y="652"/>
                  </a:lnTo>
                  <a:lnTo>
                    <a:pt x="234" y="644"/>
                  </a:lnTo>
                  <a:lnTo>
                    <a:pt x="234" y="638"/>
                  </a:lnTo>
                  <a:lnTo>
                    <a:pt x="236" y="632"/>
                  </a:lnTo>
                  <a:lnTo>
                    <a:pt x="238" y="630"/>
                  </a:lnTo>
                  <a:lnTo>
                    <a:pt x="240" y="626"/>
                  </a:lnTo>
                  <a:lnTo>
                    <a:pt x="240" y="622"/>
                  </a:lnTo>
                  <a:lnTo>
                    <a:pt x="240" y="618"/>
                  </a:lnTo>
                  <a:lnTo>
                    <a:pt x="238" y="616"/>
                  </a:lnTo>
                  <a:lnTo>
                    <a:pt x="238" y="614"/>
                  </a:lnTo>
                  <a:lnTo>
                    <a:pt x="238" y="612"/>
                  </a:lnTo>
                  <a:lnTo>
                    <a:pt x="242" y="610"/>
                  </a:lnTo>
                  <a:lnTo>
                    <a:pt x="244" y="608"/>
                  </a:lnTo>
                  <a:lnTo>
                    <a:pt x="246" y="608"/>
                  </a:lnTo>
                  <a:lnTo>
                    <a:pt x="246" y="606"/>
                  </a:lnTo>
                  <a:lnTo>
                    <a:pt x="250" y="590"/>
                  </a:lnTo>
                  <a:lnTo>
                    <a:pt x="252" y="576"/>
                  </a:lnTo>
                  <a:lnTo>
                    <a:pt x="252" y="574"/>
                  </a:lnTo>
                  <a:lnTo>
                    <a:pt x="252" y="572"/>
                  </a:lnTo>
                  <a:lnTo>
                    <a:pt x="250" y="570"/>
                  </a:lnTo>
                  <a:lnTo>
                    <a:pt x="252" y="566"/>
                  </a:lnTo>
                  <a:lnTo>
                    <a:pt x="254" y="566"/>
                  </a:lnTo>
                  <a:lnTo>
                    <a:pt x="258" y="564"/>
                  </a:lnTo>
                  <a:lnTo>
                    <a:pt x="260" y="564"/>
                  </a:lnTo>
                  <a:lnTo>
                    <a:pt x="260" y="566"/>
                  </a:lnTo>
                  <a:lnTo>
                    <a:pt x="260" y="566"/>
                  </a:lnTo>
                  <a:lnTo>
                    <a:pt x="262" y="566"/>
                  </a:lnTo>
                  <a:lnTo>
                    <a:pt x="266" y="566"/>
                  </a:lnTo>
                  <a:lnTo>
                    <a:pt x="268" y="564"/>
                  </a:lnTo>
                  <a:lnTo>
                    <a:pt x="270" y="562"/>
                  </a:lnTo>
                  <a:lnTo>
                    <a:pt x="272" y="560"/>
                  </a:lnTo>
                  <a:lnTo>
                    <a:pt x="276" y="558"/>
                  </a:lnTo>
                  <a:lnTo>
                    <a:pt x="280" y="556"/>
                  </a:lnTo>
                  <a:lnTo>
                    <a:pt x="282" y="556"/>
                  </a:lnTo>
                  <a:lnTo>
                    <a:pt x="284" y="556"/>
                  </a:lnTo>
                  <a:lnTo>
                    <a:pt x="286" y="552"/>
                  </a:lnTo>
                  <a:lnTo>
                    <a:pt x="292" y="544"/>
                  </a:lnTo>
                  <a:lnTo>
                    <a:pt x="302" y="534"/>
                  </a:lnTo>
                  <a:lnTo>
                    <a:pt x="310" y="526"/>
                  </a:lnTo>
                  <a:lnTo>
                    <a:pt x="318" y="518"/>
                  </a:lnTo>
                  <a:lnTo>
                    <a:pt x="322" y="516"/>
                  </a:lnTo>
                  <a:lnTo>
                    <a:pt x="324" y="518"/>
                  </a:lnTo>
                  <a:lnTo>
                    <a:pt x="326" y="516"/>
                  </a:lnTo>
                  <a:lnTo>
                    <a:pt x="326" y="512"/>
                  </a:lnTo>
                  <a:lnTo>
                    <a:pt x="328" y="510"/>
                  </a:lnTo>
                  <a:lnTo>
                    <a:pt x="330" y="506"/>
                  </a:lnTo>
                  <a:lnTo>
                    <a:pt x="330" y="504"/>
                  </a:lnTo>
                  <a:lnTo>
                    <a:pt x="332" y="502"/>
                  </a:lnTo>
                  <a:lnTo>
                    <a:pt x="334" y="500"/>
                  </a:lnTo>
                  <a:lnTo>
                    <a:pt x="336" y="498"/>
                  </a:lnTo>
                  <a:lnTo>
                    <a:pt x="338" y="498"/>
                  </a:lnTo>
                  <a:lnTo>
                    <a:pt x="340" y="500"/>
                  </a:lnTo>
                  <a:lnTo>
                    <a:pt x="342" y="504"/>
                  </a:lnTo>
                  <a:lnTo>
                    <a:pt x="346" y="504"/>
                  </a:lnTo>
                  <a:lnTo>
                    <a:pt x="348" y="504"/>
                  </a:lnTo>
                  <a:lnTo>
                    <a:pt x="348" y="500"/>
                  </a:lnTo>
                  <a:lnTo>
                    <a:pt x="350" y="498"/>
                  </a:lnTo>
                  <a:lnTo>
                    <a:pt x="352" y="498"/>
                  </a:lnTo>
                  <a:lnTo>
                    <a:pt x="356" y="498"/>
                  </a:lnTo>
                  <a:lnTo>
                    <a:pt x="358" y="498"/>
                  </a:lnTo>
                  <a:lnTo>
                    <a:pt x="358" y="498"/>
                  </a:lnTo>
                  <a:lnTo>
                    <a:pt x="358" y="498"/>
                  </a:lnTo>
                  <a:lnTo>
                    <a:pt x="360" y="496"/>
                  </a:lnTo>
                  <a:lnTo>
                    <a:pt x="364" y="494"/>
                  </a:lnTo>
                  <a:lnTo>
                    <a:pt x="366" y="490"/>
                  </a:lnTo>
                  <a:lnTo>
                    <a:pt x="370" y="488"/>
                  </a:lnTo>
                  <a:lnTo>
                    <a:pt x="372" y="486"/>
                  </a:lnTo>
                  <a:lnTo>
                    <a:pt x="374" y="484"/>
                  </a:lnTo>
                  <a:lnTo>
                    <a:pt x="380" y="480"/>
                  </a:lnTo>
                  <a:lnTo>
                    <a:pt x="384" y="478"/>
                  </a:lnTo>
                  <a:lnTo>
                    <a:pt x="386" y="476"/>
                  </a:lnTo>
                  <a:lnTo>
                    <a:pt x="390" y="474"/>
                  </a:lnTo>
                  <a:lnTo>
                    <a:pt x="390" y="472"/>
                  </a:lnTo>
                  <a:lnTo>
                    <a:pt x="390" y="470"/>
                  </a:lnTo>
                  <a:lnTo>
                    <a:pt x="388" y="468"/>
                  </a:lnTo>
                  <a:lnTo>
                    <a:pt x="386" y="466"/>
                  </a:lnTo>
                  <a:lnTo>
                    <a:pt x="382" y="464"/>
                  </a:lnTo>
                  <a:lnTo>
                    <a:pt x="378" y="464"/>
                  </a:lnTo>
                  <a:lnTo>
                    <a:pt x="372" y="464"/>
                  </a:lnTo>
                  <a:lnTo>
                    <a:pt x="368" y="464"/>
                  </a:lnTo>
                  <a:lnTo>
                    <a:pt x="364" y="464"/>
                  </a:lnTo>
                  <a:lnTo>
                    <a:pt x="362" y="464"/>
                  </a:lnTo>
                  <a:lnTo>
                    <a:pt x="362" y="466"/>
                  </a:lnTo>
                  <a:lnTo>
                    <a:pt x="360" y="468"/>
                  </a:lnTo>
                  <a:lnTo>
                    <a:pt x="358" y="470"/>
                  </a:lnTo>
                  <a:lnTo>
                    <a:pt x="354" y="472"/>
                  </a:lnTo>
                  <a:lnTo>
                    <a:pt x="348" y="474"/>
                  </a:lnTo>
                  <a:lnTo>
                    <a:pt x="344" y="474"/>
                  </a:lnTo>
                  <a:lnTo>
                    <a:pt x="340" y="474"/>
                  </a:lnTo>
                  <a:lnTo>
                    <a:pt x="338" y="472"/>
                  </a:lnTo>
                  <a:lnTo>
                    <a:pt x="334" y="472"/>
                  </a:lnTo>
                  <a:lnTo>
                    <a:pt x="334" y="472"/>
                  </a:lnTo>
                  <a:lnTo>
                    <a:pt x="334" y="472"/>
                  </a:lnTo>
                  <a:lnTo>
                    <a:pt x="334" y="470"/>
                  </a:lnTo>
                  <a:lnTo>
                    <a:pt x="334" y="468"/>
                  </a:lnTo>
                  <a:lnTo>
                    <a:pt x="334" y="466"/>
                  </a:lnTo>
                  <a:lnTo>
                    <a:pt x="334" y="466"/>
                  </a:lnTo>
                  <a:lnTo>
                    <a:pt x="336" y="466"/>
                  </a:lnTo>
                  <a:lnTo>
                    <a:pt x="340" y="466"/>
                  </a:lnTo>
                  <a:lnTo>
                    <a:pt x="344" y="468"/>
                  </a:lnTo>
                  <a:lnTo>
                    <a:pt x="346" y="468"/>
                  </a:lnTo>
                  <a:lnTo>
                    <a:pt x="348" y="468"/>
                  </a:lnTo>
                  <a:lnTo>
                    <a:pt x="358" y="462"/>
                  </a:lnTo>
                  <a:lnTo>
                    <a:pt x="364" y="450"/>
                  </a:lnTo>
                  <a:lnTo>
                    <a:pt x="356" y="448"/>
                  </a:lnTo>
                  <a:lnTo>
                    <a:pt x="358" y="448"/>
                  </a:lnTo>
                  <a:lnTo>
                    <a:pt x="360" y="446"/>
                  </a:lnTo>
                  <a:lnTo>
                    <a:pt x="362" y="444"/>
                  </a:lnTo>
                  <a:lnTo>
                    <a:pt x="362" y="442"/>
                  </a:lnTo>
                  <a:lnTo>
                    <a:pt x="360" y="438"/>
                  </a:lnTo>
                  <a:lnTo>
                    <a:pt x="360" y="438"/>
                  </a:lnTo>
                  <a:lnTo>
                    <a:pt x="358" y="438"/>
                  </a:lnTo>
                  <a:lnTo>
                    <a:pt x="356" y="436"/>
                  </a:lnTo>
                  <a:lnTo>
                    <a:pt x="356" y="434"/>
                  </a:lnTo>
                  <a:lnTo>
                    <a:pt x="356" y="432"/>
                  </a:lnTo>
                  <a:lnTo>
                    <a:pt x="356" y="430"/>
                  </a:lnTo>
                  <a:lnTo>
                    <a:pt x="358" y="430"/>
                  </a:lnTo>
                  <a:lnTo>
                    <a:pt x="362" y="428"/>
                  </a:lnTo>
                  <a:lnTo>
                    <a:pt x="366" y="428"/>
                  </a:lnTo>
                  <a:lnTo>
                    <a:pt x="366" y="430"/>
                  </a:lnTo>
                  <a:lnTo>
                    <a:pt x="368" y="432"/>
                  </a:lnTo>
                  <a:lnTo>
                    <a:pt x="370" y="436"/>
                  </a:lnTo>
                  <a:lnTo>
                    <a:pt x="372" y="442"/>
                  </a:lnTo>
                  <a:lnTo>
                    <a:pt x="374" y="448"/>
                  </a:lnTo>
                  <a:lnTo>
                    <a:pt x="378" y="452"/>
                  </a:lnTo>
                  <a:lnTo>
                    <a:pt x="378" y="456"/>
                  </a:lnTo>
                  <a:lnTo>
                    <a:pt x="380" y="456"/>
                  </a:lnTo>
                  <a:lnTo>
                    <a:pt x="396" y="458"/>
                  </a:lnTo>
                  <a:lnTo>
                    <a:pt x="394" y="434"/>
                  </a:lnTo>
                  <a:lnTo>
                    <a:pt x="394" y="434"/>
                  </a:lnTo>
                  <a:lnTo>
                    <a:pt x="394" y="432"/>
                  </a:lnTo>
                  <a:lnTo>
                    <a:pt x="392" y="428"/>
                  </a:lnTo>
                  <a:lnTo>
                    <a:pt x="390" y="426"/>
                  </a:lnTo>
                  <a:lnTo>
                    <a:pt x="386" y="422"/>
                  </a:lnTo>
                  <a:lnTo>
                    <a:pt x="384" y="420"/>
                  </a:lnTo>
                  <a:lnTo>
                    <a:pt x="382" y="418"/>
                  </a:lnTo>
                  <a:lnTo>
                    <a:pt x="380" y="414"/>
                  </a:lnTo>
                  <a:lnTo>
                    <a:pt x="380" y="412"/>
                  </a:lnTo>
                  <a:lnTo>
                    <a:pt x="380" y="412"/>
                  </a:lnTo>
                  <a:lnTo>
                    <a:pt x="386" y="412"/>
                  </a:lnTo>
                  <a:lnTo>
                    <a:pt x="386" y="396"/>
                  </a:lnTo>
                  <a:lnTo>
                    <a:pt x="386" y="394"/>
                  </a:lnTo>
                  <a:lnTo>
                    <a:pt x="384" y="394"/>
                  </a:lnTo>
                  <a:lnTo>
                    <a:pt x="384" y="392"/>
                  </a:lnTo>
                  <a:lnTo>
                    <a:pt x="382" y="388"/>
                  </a:lnTo>
                  <a:lnTo>
                    <a:pt x="382" y="386"/>
                  </a:lnTo>
                  <a:lnTo>
                    <a:pt x="382" y="384"/>
                  </a:lnTo>
                  <a:lnTo>
                    <a:pt x="386" y="384"/>
                  </a:lnTo>
                  <a:lnTo>
                    <a:pt x="392" y="382"/>
                  </a:lnTo>
                  <a:lnTo>
                    <a:pt x="396" y="382"/>
                  </a:lnTo>
                  <a:lnTo>
                    <a:pt x="396" y="382"/>
                  </a:lnTo>
                  <a:lnTo>
                    <a:pt x="398" y="380"/>
                  </a:lnTo>
                  <a:lnTo>
                    <a:pt x="400" y="378"/>
                  </a:lnTo>
                  <a:lnTo>
                    <a:pt x="402" y="376"/>
                  </a:lnTo>
                  <a:lnTo>
                    <a:pt x="402" y="374"/>
                  </a:lnTo>
                  <a:lnTo>
                    <a:pt x="402" y="370"/>
                  </a:lnTo>
                  <a:lnTo>
                    <a:pt x="410" y="364"/>
                  </a:lnTo>
                  <a:lnTo>
                    <a:pt x="420" y="350"/>
                  </a:lnTo>
                  <a:lnTo>
                    <a:pt x="426" y="340"/>
                  </a:lnTo>
                  <a:lnTo>
                    <a:pt x="426" y="340"/>
                  </a:lnTo>
                  <a:lnTo>
                    <a:pt x="424" y="336"/>
                  </a:lnTo>
                  <a:lnTo>
                    <a:pt x="424" y="332"/>
                  </a:lnTo>
                  <a:lnTo>
                    <a:pt x="422" y="328"/>
                  </a:lnTo>
                  <a:lnTo>
                    <a:pt x="418" y="324"/>
                  </a:lnTo>
                  <a:lnTo>
                    <a:pt x="414" y="324"/>
                  </a:lnTo>
                  <a:lnTo>
                    <a:pt x="414" y="322"/>
                  </a:lnTo>
                  <a:lnTo>
                    <a:pt x="414" y="320"/>
                  </a:lnTo>
                  <a:lnTo>
                    <a:pt x="412" y="316"/>
                  </a:lnTo>
                  <a:lnTo>
                    <a:pt x="412" y="314"/>
                  </a:lnTo>
                  <a:lnTo>
                    <a:pt x="408" y="310"/>
                  </a:lnTo>
                  <a:lnTo>
                    <a:pt x="406" y="308"/>
                  </a:lnTo>
                  <a:lnTo>
                    <a:pt x="400" y="308"/>
                  </a:lnTo>
                  <a:lnTo>
                    <a:pt x="394" y="308"/>
                  </a:lnTo>
                  <a:lnTo>
                    <a:pt x="388" y="310"/>
                  </a:lnTo>
                  <a:lnTo>
                    <a:pt x="384" y="310"/>
                  </a:lnTo>
                  <a:lnTo>
                    <a:pt x="382" y="310"/>
                  </a:lnTo>
                  <a:lnTo>
                    <a:pt x="382" y="310"/>
                  </a:lnTo>
                  <a:lnTo>
                    <a:pt x="382" y="308"/>
                  </a:lnTo>
                  <a:lnTo>
                    <a:pt x="382" y="306"/>
                  </a:lnTo>
                  <a:lnTo>
                    <a:pt x="382" y="300"/>
                  </a:lnTo>
                  <a:lnTo>
                    <a:pt x="382" y="298"/>
                  </a:lnTo>
                  <a:lnTo>
                    <a:pt x="382" y="292"/>
                  </a:lnTo>
                  <a:lnTo>
                    <a:pt x="382" y="286"/>
                  </a:lnTo>
                  <a:lnTo>
                    <a:pt x="382" y="280"/>
                  </a:lnTo>
                  <a:lnTo>
                    <a:pt x="382" y="276"/>
                  </a:lnTo>
                  <a:lnTo>
                    <a:pt x="380" y="272"/>
                  </a:lnTo>
                  <a:lnTo>
                    <a:pt x="380" y="270"/>
                  </a:lnTo>
                  <a:lnTo>
                    <a:pt x="380" y="270"/>
                  </a:lnTo>
                  <a:lnTo>
                    <a:pt x="378" y="268"/>
                  </a:lnTo>
                  <a:lnTo>
                    <a:pt x="374" y="266"/>
                  </a:lnTo>
                  <a:lnTo>
                    <a:pt x="372" y="264"/>
                  </a:lnTo>
                  <a:lnTo>
                    <a:pt x="370" y="260"/>
                  </a:lnTo>
                  <a:lnTo>
                    <a:pt x="370" y="258"/>
                  </a:lnTo>
                  <a:lnTo>
                    <a:pt x="374" y="256"/>
                  </a:lnTo>
                  <a:lnTo>
                    <a:pt x="374" y="254"/>
                  </a:lnTo>
                  <a:lnTo>
                    <a:pt x="376" y="250"/>
                  </a:lnTo>
                  <a:lnTo>
                    <a:pt x="378" y="242"/>
                  </a:lnTo>
                  <a:lnTo>
                    <a:pt x="380" y="230"/>
                  </a:lnTo>
                  <a:lnTo>
                    <a:pt x="380" y="210"/>
                  </a:lnTo>
                  <a:lnTo>
                    <a:pt x="378" y="188"/>
                  </a:lnTo>
                  <a:lnTo>
                    <a:pt x="378" y="186"/>
                  </a:lnTo>
                  <a:lnTo>
                    <a:pt x="380" y="184"/>
                  </a:lnTo>
                  <a:lnTo>
                    <a:pt x="380" y="180"/>
                  </a:lnTo>
                  <a:lnTo>
                    <a:pt x="382" y="176"/>
                  </a:lnTo>
                  <a:lnTo>
                    <a:pt x="384" y="174"/>
                  </a:lnTo>
                  <a:lnTo>
                    <a:pt x="388" y="172"/>
                  </a:lnTo>
                  <a:lnTo>
                    <a:pt x="392" y="172"/>
                  </a:lnTo>
                  <a:lnTo>
                    <a:pt x="392" y="172"/>
                  </a:lnTo>
                  <a:lnTo>
                    <a:pt x="394" y="174"/>
                  </a:lnTo>
                  <a:lnTo>
                    <a:pt x="396" y="174"/>
                  </a:lnTo>
                  <a:lnTo>
                    <a:pt x="400" y="174"/>
                  </a:lnTo>
                  <a:lnTo>
                    <a:pt x="402" y="174"/>
                  </a:lnTo>
                  <a:lnTo>
                    <a:pt x="406" y="170"/>
                  </a:lnTo>
                  <a:lnTo>
                    <a:pt x="408" y="166"/>
                  </a:lnTo>
                  <a:lnTo>
                    <a:pt x="408" y="162"/>
                  </a:lnTo>
                  <a:lnTo>
                    <a:pt x="408" y="158"/>
                  </a:lnTo>
                  <a:lnTo>
                    <a:pt x="408" y="154"/>
                  </a:lnTo>
                  <a:lnTo>
                    <a:pt x="408" y="150"/>
                  </a:lnTo>
                  <a:lnTo>
                    <a:pt x="408" y="146"/>
                  </a:lnTo>
                  <a:lnTo>
                    <a:pt x="412" y="144"/>
                  </a:lnTo>
                  <a:lnTo>
                    <a:pt x="414" y="140"/>
                  </a:lnTo>
                  <a:lnTo>
                    <a:pt x="416" y="138"/>
                  </a:lnTo>
                  <a:lnTo>
                    <a:pt x="414" y="138"/>
                  </a:lnTo>
                  <a:lnTo>
                    <a:pt x="410" y="138"/>
                  </a:lnTo>
                  <a:lnTo>
                    <a:pt x="406" y="138"/>
                  </a:lnTo>
                  <a:lnTo>
                    <a:pt x="402" y="140"/>
                  </a:lnTo>
                  <a:lnTo>
                    <a:pt x="400" y="140"/>
                  </a:lnTo>
                  <a:lnTo>
                    <a:pt x="398" y="140"/>
                  </a:lnTo>
                  <a:lnTo>
                    <a:pt x="396" y="138"/>
                  </a:lnTo>
                  <a:lnTo>
                    <a:pt x="398" y="136"/>
                  </a:lnTo>
                  <a:lnTo>
                    <a:pt x="404" y="134"/>
                  </a:lnTo>
                  <a:lnTo>
                    <a:pt x="410" y="130"/>
                  </a:lnTo>
                  <a:lnTo>
                    <a:pt x="416" y="128"/>
                  </a:lnTo>
                  <a:lnTo>
                    <a:pt x="422" y="124"/>
                  </a:lnTo>
                  <a:lnTo>
                    <a:pt x="426" y="120"/>
                  </a:lnTo>
                  <a:lnTo>
                    <a:pt x="430" y="114"/>
                  </a:lnTo>
                  <a:lnTo>
                    <a:pt x="434" y="108"/>
                  </a:lnTo>
                  <a:lnTo>
                    <a:pt x="436" y="102"/>
                  </a:lnTo>
                  <a:lnTo>
                    <a:pt x="436" y="98"/>
                  </a:lnTo>
                  <a:lnTo>
                    <a:pt x="436" y="94"/>
                  </a:lnTo>
                  <a:lnTo>
                    <a:pt x="436" y="92"/>
                  </a:lnTo>
                  <a:lnTo>
                    <a:pt x="436" y="90"/>
                  </a:lnTo>
                  <a:lnTo>
                    <a:pt x="436" y="86"/>
                  </a:lnTo>
                  <a:lnTo>
                    <a:pt x="440" y="84"/>
                  </a:lnTo>
                  <a:lnTo>
                    <a:pt x="422" y="72"/>
                  </a:lnTo>
                  <a:lnTo>
                    <a:pt x="422" y="74"/>
                  </a:lnTo>
                  <a:lnTo>
                    <a:pt x="422" y="76"/>
                  </a:lnTo>
                  <a:lnTo>
                    <a:pt x="420" y="78"/>
                  </a:lnTo>
                  <a:lnTo>
                    <a:pt x="418" y="80"/>
                  </a:lnTo>
                  <a:lnTo>
                    <a:pt x="416" y="82"/>
                  </a:lnTo>
                  <a:lnTo>
                    <a:pt x="414" y="78"/>
                  </a:lnTo>
                  <a:lnTo>
                    <a:pt x="412" y="76"/>
                  </a:lnTo>
                  <a:lnTo>
                    <a:pt x="410" y="74"/>
                  </a:lnTo>
                  <a:lnTo>
                    <a:pt x="408" y="74"/>
                  </a:lnTo>
                  <a:lnTo>
                    <a:pt x="406" y="76"/>
                  </a:lnTo>
                  <a:lnTo>
                    <a:pt x="406" y="78"/>
                  </a:lnTo>
                  <a:lnTo>
                    <a:pt x="406" y="82"/>
                  </a:lnTo>
                  <a:lnTo>
                    <a:pt x="408" y="84"/>
                  </a:lnTo>
                  <a:lnTo>
                    <a:pt x="408" y="84"/>
                  </a:lnTo>
                  <a:lnTo>
                    <a:pt x="410" y="86"/>
                  </a:lnTo>
                  <a:lnTo>
                    <a:pt x="410" y="86"/>
                  </a:lnTo>
                  <a:lnTo>
                    <a:pt x="410" y="88"/>
                  </a:lnTo>
                  <a:lnTo>
                    <a:pt x="408" y="92"/>
                  </a:lnTo>
                  <a:lnTo>
                    <a:pt x="406" y="98"/>
                  </a:lnTo>
                  <a:lnTo>
                    <a:pt x="398" y="108"/>
                  </a:lnTo>
                  <a:lnTo>
                    <a:pt x="386" y="118"/>
                  </a:lnTo>
                  <a:lnTo>
                    <a:pt x="372" y="128"/>
                  </a:lnTo>
                  <a:lnTo>
                    <a:pt x="362" y="136"/>
                  </a:lnTo>
                  <a:lnTo>
                    <a:pt x="354" y="140"/>
                  </a:lnTo>
                  <a:lnTo>
                    <a:pt x="356" y="138"/>
                  </a:lnTo>
                  <a:lnTo>
                    <a:pt x="362" y="130"/>
                  </a:lnTo>
                  <a:lnTo>
                    <a:pt x="370" y="120"/>
                  </a:lnTo>
                  <a:lnTo>
                    <a:pt x="378" y="110"/>
                  </a:lnTo>
                  <a:lnTo>
                    <a:pt x="382" y="100"/>
                  </a:lnTo>
                  <a:lnTo>
                    <a:pt x="388" y="88"/>
                  </a:lnTo>
                  <a:lnTo>
                    <a:pt x="398" y="66"/>
                  </a:lnTo>
                  <a:lnTo>
                    <a:pt x="398" y="66"/>
                  </a:lnTo>
                  <a:lnTo>
                    <a:pt x="396" y="64"/>
                  </a:lnTo>
                  <a:lnTo>
                    <a:pt x="394" y="64"/>
                  </a:lnTo>
                  <a:lnTo>
                    <a:pt x="390" y="62"/>
                  </a:lnTo>
                  <a:lnTo>
                    <a:pt x="386" y="64"/>
                  </a:lnTo>
                  <a:lnTo>
                    <a:pt x="382" y="64"/>
                  </a:lnTo>
                  <a:lnTo>
                    <a:pt x="376" y="68"/>
                  </a:lnTo>
                  <a:lnTo>
                    <a:pt x="376" y="70"/>
                  </a:lnTo>
                  <a:lnTo>
                    <a:pt x="374" y="72"/>
                  </a:lnTo>
                  <a:lnTo>
                    <a:pt x="372" y="74"/>
                  </a:lnTo>
                  <a:lnTo>
                    <a:pt x="368" y="78"/>
                  </a:lnTo>
                  <a:lnTo>
                    <a:pt x="366" y="80"/>
                  </a:lnTo>
                  <a:lnTo>
                    <a:pt x="362" y="82"/>
                  </a:lnTo>
                  <a:lnTo>
                    <a:pt x="358" y="84"/>
                  </a:lnTo>
                  <a:lnTo>
                    <a:pt x="356" y="86"/>
                  </a:lnTo>
                  <a:lnTo>
                    <a:pt x="356" y="84"/>
                  </a:lnTo>
                  <a:lnTo>
                    <a:pt x="356" y="82"/>
                  </a:lnTo>
                  <a:lnTo>
                    <a:pt x="356" y="80"/>
                  </a:lnTo>
                  <a:lnTo>
                    <a:pt x="360" y="78"/>
                  </a:lnTo>
                  <a:lnTo>
                    <a:pt x="364" y="74"/>
                  </a:lnTo>
                  <a:lnTo>
                    <a:pt x="368" y="68"/>
                  </a:lnTo>
                  <a:lnTo>
                    <a:pt x="364" y="60"/>
                  </a:lnTo>
                  <a:lnTo>
                    <a:pt x="360" y="60"/>
                  </a:lnTo>
                  <a:lnTo>
                    <a:pt x="352" y="60"/>
                  </a:lnTo>
                  <a:lnTo>
                    <a:pt x="340" y="64"/>
                  </a:lnTo>
                  <a:lnTo>
                    <a:pt x="330" y="72"/>
                  </a:lnTo>
                  <a:lnTo>
                    <a:pt x="326" y="78"/>
                  </a:lnTo>
                  <a:lnTo>
                    <a:pt x="326" y="78"/>
                  </a:lnTo>
                  <a:lnTo>
                    <a:pt x="326" y="76"/>
                  </a:lnTo>
                  <a:lnTo>
                    <a:pt x="326" y="72"/>
                  </a:lnTo>
                  <a:lnTo>
                    <a:pt x="328" y="68"/>
                  </a:lnTo>
                  <a:lnTo>
                    <a:pt x="328" y="64"/>
                  </a:lnTo>
                  <a:lnTo>
                    <a:pt x="332" y="62"/>
                  </a:lnTo>
                  <a:lnTo>
                    <a:pt x="336" y="60"/>
                  </a:lnTo>
                  <a:lnTo>
                    <a:pt x="340" y="58"/>
                  </a:lnTo>
                  <a:lnTo>
                    <a:pt x="346" y="56"/>
                  </a:lnTo>
                  <a:lnTo>
                    <a:pt x="352" y="56"/>
                  </a:lnTo>
                  <a:lnTo>
                    <a:pt x="358" y="54"/>
                  </a:lnTo>
                  <a:lnTo>
                    <a:pt x="360" y="54"/>
                  </a:lnTo>
                  <a:lnTo>
                    <a:pt x="362" y="54"/>
                  </a:lnTo>
                  <a:lnTo>
                    <a:pt x="362" y="52"/>
                  </a:lnTo>
                  <a:lnTo>
                    <a:pt x="364" y="50"/>
                  </a:lnTo>
                  <a:lnTo>
                    <a:pt x="366" y="48"/>
                  </a:lnTo>
                  <a:lnTo>
                    <a:pt x="368" y="44"/>
                  </a:lnTo>
                  <a:lnTo>
                    <a:pt x="368" y="40"/>
                  </a:lnTo>
                  <a:lnTo>
                    <a:pt x="366" y="36"/>
                  </a:lnTo>
                  <a:lnTo>
                    <a:pt x="362" y="32"/>
                  </a:lnTo>
                  <a:lnTo>
                    <a:pt x="358" y="30"/>
                  </a:lnTo>
                  <a:lnTo>
                    <a:pt x="352" y="28"/>
                  </a:lnTo>
                  <a:lnTo>
                    <a:pt x="348" y="28"/>
                  </a:lnTo>
                  <a:lnTo>
                    <a:pt x="348" y="28"/>
                  </a:lnTo>
                  <a:lnTo>
                    <a:pt x="340" y="28"/>
                  </a:lnTo>
                  <a:lnTo>
                    <a:pt x="340" y="18"/>
                  </a:lnTo>
                  <a:lnTo>
                    <a:pt x="340" y="18"/>
                  </a:lnTo>
                  <a:lnTo>
                    <a:pt x="338" y="18"/>
                  </a:lnTo>
                  <a:lnTo>
                    <a:pt x="334" y="18"/>
                  </a:lnTo>
                  <a:lnTo>
                    <a:pt x="330" y="20"/>
                  </a:lnTo>
                  <a:lnTo>
                    <a:pt x="328" y="22"/>
                  </a:lnTo>
                  <a:lnTo>
                    <a:pt x="324" y="24"/>
                  </a:lnTo>
                  <a:lnTo>
                    <a:pt x="324" y="24"/>
                  </a:lnTo>
                  <a:lnTo>
                    <a:pt x="320" y="26"/>
                  </a:lnTo>
                  <a:lnTo>
                    <a:pt x="314" y="26"/>
                  </a:lnTo>
                  <a:lnTo>
                    <a:pt x="308" y="28"/>
                  </a:lnTo>
                  <a:lnTo>
                    <a:pt x="304" y="30"/>
                  </a:lnTo>
                  <a:lnTo>
                    <a:pt x="300" y="32"/>
                  </a:lnTo>
                  <a:lnTo>
                    <a:pt x="288" y="38"/>
                  </a:lnTo>
                  <a:lnTo>
                    <a:pt x="290" y="36"/>
                  </a:lnTo>
                  <a:lnTo>
                    <a:pt x="298" y="30"/>
                  </a:lnTo>
                  <a:lnTo>
                    <a:pt x="306" y="22"/>
                  </a:lnTo>
                  <a:lnTo>
                    <a:pt x="314" y="16"/>
                  </a:lnTo>
                  <a:lnTo>
                    <a:pt x="322" y="14"/>
                  </a:lnTo>
                  <a:lnTo>
                    <a:pt x="322" y="14"/>
                  </a:lnTo>
                  <a:lnTo>
                    <a:pt x="322" y="12"/>
                  </a:lnTo>
                  <a:lnTo>
                    <a:pt x="324" y="10"/>
                  </a:lnTo>
                  <a:lnTo>
                    <a:pt x="322" y="8"/>
                  </a:lnTo>
                  <a:lnTo>
                    <a:pt x="322" y="6"/>
                  </a:lnTo>
                  <a:lnTo>
                    <a:pt x="318" y="4"/>
                  </a:lnTo>
                  <a:lnTo>
                    <a:pt x="312" y="2"/>
                  </a:lnTo>
                  <a:lnTo>
                    <a:pt x="298" y="2"/>
                  </a:lnTo>
                  <a:lnTo>
                    <a:pt x="278" y="0"/>
                  </a:lnTo>
                  <a:lnTo>
                    <a:pt x="258" y="4"/>
                  </a:lnTo>
                  <a:lnTo>
                    <a:pt x="240" y="12"/>
                  </a:lnTo>
                  <a:lnTo>
                    <a:pt x="212" y="30"/>
                  </a:lnTo>
                  <a:lnTo>
                    <a:pt x="212" y="30"/>
                  </a:lnTo>
                  <a:lnTo>
                    <a:pt x="214" y="32"/>
                  </a:lnTo>
                  <a:lnTo>
                    <a:pt x="218" y="34"/>
                  </a:lnTo>
                  <a:lnTo>
                    <a:pt x="220" y="38"/>
                  </a:lnTo>
                  <a:lnTo>
                    <a:pt x="224" y="42"/>
                  </a:lnTo>
                  <a:lnTo>
                    <a:pt x="226" y="48"/>
                  </a:lnTo>
                  <a:lnTo>
                    <a:pt x="228" y="56"/>
                  </a:lnTo>
                  <a:lnTo>
                    <a:pt x="206" y="38"/>
                  </a:lnTo>
                  <a:lnTo>
                    <a:pt x="196" y="40"/>
                  </a:lnTo>
                  <a:lnTo>
                    <a:pt x="202" y="62"/>
                  </a:lnTo>
                  <a:lnTo>
                    <a:pt x="186" y="48"/>
                  </a:lnTo>
                  <a:lnTo>
                    <a:pt x="166" y="54"/>
                  </a:lnTo>
                  <a:lnTo>
                    <a:pt x="164" y="54"/>
                  </a:lnTo>
                  <a:lnTo>
                    <a:pt x="164" y="56"/>
                  </a:lnTo>
                  <a:lnTo>
                    <a:pt x="162" y="60"/>
                  </a:lnTo>
                  <a:lnTo>
                    <a:pt x="164" y="66"/>
                  </a:lnTo>
                  <a:lnTo>
                    <a:pt x="166" y="70"/>
                  </a:lnTo>
                  <a:lnTo>
                    <a:pt x="170" y="76"/>
                  </a:lnTo>
                  <a:lnTo>
                    <a:pt x="152" y="64"/>
                  </a:lnTo>
                  <a:lnTo>
                    <a:pt x="128" y="70"/>
                  </a:lnTo>
                  <a:lnTo>
                    <a:pt x="104" y="7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87" name="Freeform 347">
              <a:extLst>
                <a:ext uri="{FF2B5EF4-FFF2-40B4-BE49-F238E27FC236}">
                  <a16:creationId xmlns:a16="http://schemas.microsoft.com/office/drawing/2014/main" id="{CBF03BF7-1BAC-4C67-A985-D0384EEBF515}"/>
                </a:ext>
              </a:extLst>
            </p:cNvPr>
            <p:cNvSpPr>
              <a:spLocks noChangeArrowheads="1"/>
            </p:cNvSpPr>
            <p:nvPr/>
          </p:nvSpPr>
          <p:spPr bwMode="auto">
            <a:xfrm>
              <a:off x="4382" y="340"/>
              <a:ext cx="38" cy="46"/>
            </a:xfrm>
            <a:custGeom>
              <a:avLst/>
              <a:gdLst>
                <a:gd name="T0" fmla="*/ 10 w 38"/>
                <a:gd name="T1" fmla="*/ 0 h 46"/>
                <a:gd name="T2" fmla="*/ 8 w 38"/>
                <a:gd name="T3" fmla="*/ 0 h 46"/>
                <a:gd name="T4" fmla="*/ 8 w 38"/>
                <a:gd name="T5" fmla="*/ 0 h 46"/>
                <a:gd name="T6" fmla="*/ 6 w 38"/>
                <a:gd name="T7" fmla="*/ 2 h 46"/>
                <a:gd name="T8" fmla="*/ 6 w 38"/>
                <a:gd name="T9" fmla="*/ 2 h 46"/>
                <a:gd name="T10" fmla="*/ 4 w 38"/>
                <a:gd name="T11" fmla="*/ 6 h 46"/>
                <a:gd name="T12" fmla="*/ 4 w 38"/>
                <a:gd name="T13" fmla="*/ 10 h 46"/>
                <a:gd name="T14" fmla="*/ 2 w 38"/>
                <a:gd name="T15" fmla="*/ 18 h 46"/>
                <a:gd name="T16" fmla="*/ 2 w 38"/>
                <a:gd name="T17" fmla="*/ 22 h 46"/>
                <a:gd name="T18" fmla="*/ 2 w 38"/>
                <a:gd name="T19" fmla="*/ 24 h 46"/>
                <a:gd name="T20" fmla="*/ 4 w 38"/>
                <a:gd name="T21" fmla="*/ 26 h 46"/>
                <a:gd name="T22" fmla="*/ 6 w 38"/>
                <a:gd name="T23" fmla="*/ 26 h 46"/>
                <a:gd name="T24" fmla="*/ 8 w 38"/>
                <a:gd name="T25" fmla="*/ 28 h 46"/>
                <a:gd name="T26" fmla="*/ 6 w 38"/>
                <a:gd name="T27" fmla="*/ 30 h 46"/>
                <a:gd name="T28" fmla="*/ 4 w 38"/>
                <a:gd name="T29" fmla="*/ 30 h 46"/>
                <a:gd name="T30" fmla="*/ 2 w 38"/>
                <a:gd name="T31" fmla="*/ 32 h 46"/>
                <a:gd name="T32" fmla="*/ 0 w 38"/>
                <a:gd name="T33" fmla="*/ 36 h 46"/>
                <a:gd name="T34" fmla="*/ 0 w 38"/>
                <a:gd name="T35" fmla="*/ 38 h 46"/>
                <a:gd name="T36" fmla="*/ 2 w 38"/>
                <a:gd name="T37" fmla="*/ 40 h 46"/>
                <a:gd name="T38" fmla="*/ 2 w 38"/>
                <a:gd name="T39" fmla="*/ 42 h 46"/>
                <a:gd name="T40" fmla="*/ 2 w 38"/>
                <a:gd name="T41" fmla="*/ 42 h 46"/>
                <a:gd name="T42" fmla="*/ 4 w 38"/>
                <a:gd name="T43" fmla="*/ 42 h 46"/>
                <a:gd name="T44" fmla="*/ 6 w 38"/>
                <a:gd name="T45" fmla="*/ 44 h 46"/>
                <a:gd name="T46" fmla="*/ 8 w 38"/>
                <a:gd name="T47" fmla="*/ 44 h 46"/>
                <a:gd name="T48" fmla="*/ 10 w 38"/>
                <a:gd name="T49" fmla="*/ 44 h 46"/>
                <a:gd name="T50" fmla="*/ 12 w 38"/>
                <a:gd name="T51" fmla="*/ 44 h 46"/>
                <a:gd name="T52" fmla="*/ 12 w 38"/>
                <a:gd name="T53" fmla="*/ 40 h 46"/>
                <a:gd name="T54" fmla="*/ 14 w 38"/>
                <a:gd name="T55" fmla="*/ 38 h 46"/>
                <a:gd name="T56" fmla="*/ 16 w 38"/>
                <a:gd name="T57" fmla="*/ 38 h 46"/>
                <a:gd name="T58" fmla="*/ 18 w 38"/>
                <a:gd name="T59" fmla="*/ 36 h 46"/>
                <a:gd name="T60" fmla="*/ 20 w 38"/>
                <a:gd name="T61" fmla="*/ 38 h 46"/>
                <a:gd name="T62" fmla="*/ 22 w 38"/>
                <a:gd name="T63" fmla="*/ 40 h 46"/>
                <a:gd name="T64" fmla="*/ 26 w 38"/>
                <a:gd name="T65" fmla="*/ 42 h 46"/>
                <a:gd name="T66" fmla="*/ 30 w 38"/>
                <a:gd name="T67" fmla="*/ 44 h 46"/>
                <a:gd name="T68" fmla="*/ 34 w 38"/>
                <a:gd name="T69" fmla="*/ 46 h 46"/>
                <a:gd name="T70" fmla="*/ 36 w 38"/>
                <a:gd name="T71" fmla="*/ 46 h 46"/>
                <a:gd name="T72" fmla="*/ 38 w 38"/>
                <a:gd name="T73" fmla="*/ 46 h 46"/>
                <a:gd name="T74" fmla="*/ 38 w 38"/>
                <a:gd name="T75" fmla="*/ 44 h 46"/>
                <a:gd name="T76" fmla="*/ 38 w 38"/>
                <a:gd name="T77" fmla="*/ 38 h 46"/>
                <a:gd name="T78" fmla="*/ 36 w 38"/>
                <a:gd name="T79" fmla="*/ 34 h 46"/>
                <a:gd name="T80" fmla="*/ 34 w 38"/>
                <a:gd name="T81" fmla="*/ 32 h 46"/>
                <a:gd name="T82" fmla="*/ 34 w 38"/>
                <a:gd name="T83" fmla="*/ 30 h 46"/>
                <a:gd name="T84" fmla="*/ 32 w 38"/>
                <a:gd name="T85" fmla="*/ 28 h 46"/>
                <a:gd name="T86" fmla="*/ 32 w 38"/>
                <a:gd name="T87" fmla="*/ 28 h 46"/>
                <a:gd name="T88" fmla="*/ 32 w 38"/>
                <a:gd name="T89" fmla="*/ 26 h 46"/>
                <a:gd name="T90" fmla="*/ 30 w 38"/>
                <a:gd name="T91" fmla="*/ 24 h 46"/>
                <a:gd name="T92" fmla="*/ 28 w 38"/>
                <a:gd name="T93" fmla="*/ 24 h 46"/>
                <a:gd name="T94" fmla="*/ 26 w 38"/>
                <a:gd name="T95" fmla="*/ 24 h 46"/>
                <a:gd name="T96" fmla="*/ 24 w 38"/>
                <a:gd name="T97" fmla="*/ 24 h 46"/>
                <a:gd name="T98" fmla="*/ 20 w 38"/>
                <a:gd name="T99" fmla="*/ 22 h 46"/>
                <a:gd name="T100" fmla="*/ 18 w 38"/>
                <a:gd name="T101" fmla="*/ 20 h 46"/>
                <a:gd name="T102" fmla="*/ 16 w 38"/>
                <a:gd name="T103" fmla="*/ 18 h 46"/>
                <a:gd name="T104" fmla="*/ 14 w 38"/>
                <a:gd name="T105" fmla="*/ 16 h 46"/>
                <a:gd name="T106" fmla="*/ 14 w 38"/>
                <a:gd name="T107" fmla="*/ 16 h 46"/>
                <a:gd name="T108" fmla="*/ 16 w 38"/>
                <a:gd name="T109" fmla="*/ 14 h 46"/>
                <a:gd name="T110" fmla="*/ 28 w 38"/>
                <a:gd name="T111" fmla="*/ 14 h 46"/>
                <a:gd name="T112" fmla="*/ 28 w 38"/>
                <a:gd name="T113" fmla="*/ 4 h 46"/>
                <a:gd name="T114" fmla="*/ 26 w 38"/>
                <a:gd name="T115" fmla="*/ 6 h 46"/>
                <a:gd name="T116" fmla="*/ 24 w 38"/>
                <a:gd name="T117" fmla="*/ 6 h 46"/>
                <a:gd name="T118" fmla="*/ 20 w 38"/>
                <a:gd name="T119" fmla="*/ 6 h 46"/>
                <a:gd name="T120" fmla="*/ 16 w 38"/>
                <a:gd name="T121" fmla="*/ 4 h 46"/>
                <a:gd name="T122" fmla="*/ 12 w 38"/>
                <a:gd name="T123" fmla="*/ 4 h 46"/>
                <a:gd name="T124" fmla="*/ 10 w 38"/>
                <a:gd name="T125" fmla="*/ 0 h 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8"/>
                <a:gd name="T190" fmla="*/ 0 h 46"/>
                <a:gd name="T191" fmla="*/ 38 w 38"/>
                <a:gd name="T192" fmla="*/ 46 h 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8" h="46">
                  <a:moveTo>
                    <a:pt x="10" y="0"/>
                  </a:moveTo>
                  <a:lnTo>
                    <a:pt x="8" y="0"/>
                  </a:lnTo>
                  <a:lnTo>
                    <a:pt x="8" y="0"/>
                  </a:lnTo>
                  <a:lnTo>
                    <a:pt x="6" y="2"/>
                  </a:lnTo>
                  <a:lnTo>
                    <a:pt x="6" y="2"/>
                  </a:lnTo>
                  <a:lnTo>
                    <a:pt x="4" y="6"/>
                  </a:lnTo>
                  <a:lnTo>
                    <a:pt x="4" y="10"/>
                  </a:lnTo>
                  <a:lnTo>
                    <a:pt x="2" y="18"/>
                  </a:lnTo>
                  <a:lnTo>
                    <a:pt x="2" y="22"/>
                  </a:lnTo>
                  <a:lnTo>
                    <a:pt x="2" y="24"/>
                  </a:lnTo>
                  <a:lnTo>
                    <a:pt x="4" y="26"/>
                  </a:lnTo>
                  <a:lnTo>
                    <a:pt x="6" y="26"/>
                  </a:lnTo>
                  <a:lnTo>
                    <a:pt x="8" y="28"/>
                  </a:lnTo>
                  <a:lnTo>
                    <a:pt x="6" y="30"/>
                  </a:lnTo>
                  <a:lnTo>
                    <a:pt x="4" y="30"/>
                  </a:lnTo>
                  <a:lnTo>
                    <a:pt x="2" y="32"/>
                  </a:lnTo>
                  <a:lnTo>
                    <a:pt x="0" y="36"/>
                  </a:lnTo>
                  <a:lnTo>
                    <a:pt x="0" y="38"/>
                  </a:lnTo>
                  <a:lnTo>
                    <a:pt x="2" y="40"/>
                  </a:lnTo>
                  <a:lnTo>
                    <a:pt x="2" y="42"/>
                  </a:lnTo>
                  <a:lnTo>
                    <a:pt x="2" y="42"/>
                  </a:lnTo>
                  <a:lnTo>
                    <a:pt x="4" y="42"/>
                  </a:lnTo>
                  <a:lnTo>
                    <a:pt x="6" y="44"/>
                  </a:lnTo>
                  <a:lnTo>
                    <a:pt x="8" y="44"/>
                  </a:lnTo>
                  <a:lnTo>
                    <a:pt x="10" y="44"/>
                  </a:lnTo>
                  <a:lnTo>
                    <a:pt x="12" y="44"/>
                  </a:lnTo>
                  <a:lnTo>
                    <a:pt x="12" y="40"/>
                  </a:lnTo>
                  <a:lnTo>
                    <a:pt x="14" y="38"/>
                  </a:lnTo>
                  <a:lnTo>
                    <a:pt x="16" y="38"/>
                  </a:lnTo>
                  <a:lnTo>
                    <a:pt x="18" y="36"/>
                  </a:lnTo>
                  <a:lnTo>
                    <a:pt x="20" y="38"/>
                  </a:lnTo>
                  <a:lnTo>
                    <a:pt x="22" y="40"/>
                  </a:lnTo>
                  <a:lnTo>
                    <a:pt x="26" y="42"/>
                  </a:lnTo>
                  <a:lnTo>
                    <a:pt x="30" y="44"/>
                  </a:lnTo>
                  <a:lnTo>
                    <a:pt x="34" y="46"/>
                  </a:lnTo>
                  <a:lnTo>
                    <a:pt x="36" y="46"/>
                  </a:lnTo>
                  <a:lnTo>
                    <a:pt x="38" y="46"/>
                  </a:lnTo>
                  <a:lnTo>
                    <a:pt x="38" y="44"/>
                  </a:lnTo>
                  <a:lnTo>
                    <a:pt x="38" y="38"/>
                  </a:lnTo>
                  <a:lnTo>
                    <a:pt x="36" y="34"/>
                  </a:lnTo>
                  <a:lnTo>
                    <a:pt x="34" y="32"/>
                  </a:lnTo>
                  <a:lnTo>
                    <a:pt x="34" y="30"/>
                  </a:lnTo>
                  <a:lnTo>
                    <a:pt x="32" y="28"/>
                  </a:lnTo>
                  <a:lnTo>
                    <a:pt x="32" y="28"/>
                  </a:lnTo>
                  <a:lnTo>
                    <a:pt x="32" y="26"/>
                  </a:lnTo>
                  <a:lnTo>
                    <a:pt x="30" y="24"/>
                  </a:lnTo>
                  <a:lnTo>
                    <a:pt x="28" y="24"/>
                  </a:lnTo>
                  <a:lnTo>
                    <a:pt x="26" y="24"/>
                  </a:lnTo>
                  <a:lnTo>
                    <a:pt x="24" y="24"/>
                  </a:lnTo>
                  <a:lnTo>
                    <a:pt x="20" y="22"/>
                  </a:lnTo>
                  <a:lnTo>
                    <a:pt x="18" y="20"/>
                  </a:lnTo>
                  <a:lnTo>
                    <a:pt x="16" y="18"/>
                  </a:lnTo>
                  <a:lnTo>
                    <a:pt x="14" y="16"/>
                  </a:lnTo>
                  <a:lnTo>
                    <a:pt x="14" y="16"/>
                  </a:lnTo>
                  <a:lnTo>
                    <a:pt x="16" y="14"/>
                  </a:lnTo>
                  <a:lnTo>
                    <a:pt x="28" y="14"/>
                  </a:lnTo>
                  <a:lnTo>
                    <a:pt x="28" y="4"/>
                  </a:lnTo>
                  <a:lnTo>
                    <a:pt x="26" y="6"/>
                  </a:lnTo>
                  <a:lnTo>
                    <a:pt x="24" y="6"/>
                  </a:lnTo>
                  <a:lnTo>
                    <a:pt x="20" y="6"/>
                  </a:lnTo>
                  <a:lnTo>
                    <a:pt x="16" y="4"/>
                  </a:lnTo>
                  <a:lnTo>
                    <a:pt x="12" y="4"/>
                  </a:lnTo>
                  <a:lnTo>
                    <a:pt x="10"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88" name="Freeform 348">
              <a:extLst>
                <a:ext uri="{FF2B5EF4-FFF2-40B4-BE49-F238E27FC236}">
                  <a16:creationId xmlns:a16="http://schemas.microsoft.com/office/drawing/2014/main" id="{D1B2B87C-28A0-4741-AC2F-A3CB4EF119C5}"/>
                </a:ext>
              </a:extLst>
            </p:cNvPr>
            <p:cNvSpPr>
              <a:spLocks noChangeArrowheads="1"/>
            </p:cNvSpPr>
            <p:nvPr/>
          </p:nvSpPr>
          <p:spPr bwMode="auto">
            <a:xfrm>
              <a:off x="3798" y="384"/>
              <a:ext cx="278" cy="320"/>
            </a:xfrm>
            <a:custGeom>
              <a:avLst/>
              <a:gdLst>
                <a:gd name="T0" fmla="*/ 94 w 278"/>
                <a:gd name="T1" fmla="*/ 122 h 320"/>
                <a:gd name="T2" fmla="*/ 110 w 278"/>
                <a:gd name="T3" fmla="*/ 128 h 320"/>
                <a:gd name="T4" fmla="*/ 138 w 278"/>
                <a:gd name="T5" fmla="*/ 144 h 320"/>
                <a:gd name="T6" fmla="*/ 146 w 278"/>
                <a:gd name="T7" fmla="*/ 148 h 320"/>
                <a:gd name="T8" fmla="*/ 156 w 278"/>
                <a:gd name="T9" fmla="*/ 182 h 320"/>
                <a:gd name="T10" fmla="*/ 148 w 278"/>
                <a:gd name="T11" fmla="*/ 224 h 320"/>
                <a:gd name="T12" fmla="*/ 132 w 278"/>
                <a:gd name="T13" fmla="*/ 238 h 320"/>
                <a:gd name="T14" fmla="*/ 118 w 278"/>
                <a:gd name="T15" fmla="*/ 238 h 320"/>
                <a:gd name="T16" fmla="*/ 110 w 278"/>
                <a:gd name="T17" fmla="*/ 254 h 320"/>
                <a:gd name="T18" fmla="*/ 134 w 278"/>
                <a:gd name="T19" fmla="*/ 266 h 320"/>
                <a:gd name="T20" fmla="*/ 146 w 278"/>
                <a:gd name="T21" fmla="*/ 258 h 320"/>
                <a:gd name="T22" fmla="*/ 174 w 278"/>
                <a:gd name="T23" fmla="*/ 282 h 320"/>
                <a:gd name="T24" fmla="*/ 192 w 278"/>
                <a:gd name="T25" fmla="*/ 300 h 320"/>
                <a:gd name="T26" fmla="*/ 208 w 278"/>
                <a:gd name="T27" fmla="*/ 312 h 320"/>
                <a:gd name="T28" fmla="*/ 222 w 278"/>
                <a:gd name="T29" fmla="*/ 318 h 320"/>
                <a:gd name="T30" fmla="*/ 216 w 278"/>
                <a:gd name="T31" fmla="*/ 298 h 320"/>
                <a:gd name="T32" fmla="*/ 204 w 278"/>
                <a:gd name="T33" fmla="*/ 286 h 320"/>
                <a:gd name="T34" fmla="*/ 218 w 278"/>
                <a:gd name="T35" fmla="*/ 288 h 320"/>
                <a:gd name="T36" fmla="*/ 238 w 278"/>
                <a:gd name="T37" fmla="*/ 304 h 320"/>
                <a:gd name="T38" fmla="*/ 246 w 278"/>
                <a:gd name="T39" fmla="*/ 302 h 320"/>
                <a:gd name="T40" fmla="*/ 246 w 278"/>
                <a:gd name="T41" fmla="*/ 278 h 320"/>
                <a:gd name="T42" fmla="*/ 230 w 278"/>
                <a:gd name="T43" fmla="*/ 262 h 320"/>
                <a:gd name="T44" fmla="*/ 218 w 278"/>
                <a:gd name="T45" fmla="*/ 252 h 320"/>
                <a:gd name="T46" fmla="*/ 210 w 278"/>
                <a:gd name="T47" fmla="*/ 242 h 320"/>
                <a:gd name="T48" fmla="*/ 206 w 278"/>
                <a:gd name="T49" fmla="*/ 220 h 320"/>
                <a:gd name="T50" fmla="*/ 214 w 278"/>
                <a:gd name="T51" fmla="*/ 208 h 320"/>
                <a:gd name="T52" fmla="*/ 224 w 278"/>
                <a:gd name="T53" fmla="*/ 228 h 320"/>
                <a:gd name="T54" fmla="*/ 232 w 278"/>
                <a:gd name="T55" fmla="*/ 246 h 320"/>
                <a:gd name="T56" fmla="*/ 242 w 278"/>
                <a:gd name="T57" fmla="*/ 248 h 320"/>
                <a:gd name="T58" fmla="*/ 260 w 278"/>
                <a:gd name="T59" fmla="*/ 236 h 320"/>
                <a:gd name="T60" fmla="*/ 274 w 278"/>
                <a:gd name="T61" fmla="*/ 232 h 320"/>
                <a:gd name="T62" fmla="*/ 272 w 278"/>
                <a:gd name="T63" fmla="*/ 220 h 320"/>
                <a:gd name="T64" fmla="*/ 276 w 278"/>
                <a:gd name="T65" fmla="*/ 212 h 320"/>
                <a:gd name="T66" fmla="*/ 270 w 278"/>
                <a:gd name="T67" fmla="*/ 202 h 320"/>
                <a:gd name="T68" fmla="*/ 260 w 278"/>
                <a:gd name="T69" fmla="*/ 200 h 320"/>
                <a:gd name="T70" fmla="*/ 254 w 278"/>
                <a:gd name="T71" fmla="*/ 196 h 320"/>
                <a:gd name="T72" fmla="*/ 216 w 278"/>
                <a:gd name="T73" fmla="*/ 166 h 320"/>
                <a:gd name="T74" fmla="*/ 206 w 278"/>
                <a:gd name="T75" fmla="*/ 168 h 320"/>
                <a:gd name="T76" fmla="*/ 210 w 278"/>
                <a:gd name="T77" fmla="*/ 152 h 320"/>
                <a:gd name="T78" fmla="*/ 222 w 278"/>
                <a:gd name="T79" fmla="*/ 140 h 320"/>
                <a:gd name="T80" fmla="*/ 218 w 278"/>
                <a:gd name="T81" fmla="*/ 126 h 320"/>
                <a:gd name="T82" fmla="*/ 208 w 278"/>
                <a:gd name="T83" fmla="*/ 116 h 320"/>
                <a:gd name="T84" fmla="*/ 196 w 278"/>
                <a:gd name="T85" fmla="*/ 96 h 320"/>
                <a:gd name="T86" fmla="*/ 186 w 278"/>
                <a:gd name="T87" fmla="*/ 94 h 320"/>
                <a:gd name="T88" fmla="*/ 176 w 278"/>
                <a:gd name="T89" fmla="*/ 94 h 320"/>
                <a:gd name="T90" fmla="*/ 180 w 278"/>
                <a:gd name="T91" fmla="*/ 82 h 320"/>
                <a:gd name="T92" fmla="*/ 168 w 278"/>
                <a:gd name="T93" fmla="*/ 78 h 320"/>
                <a:gd name="T94" fmla="*/ 150 w 278"/>
                <a:gd name="T95" fmla="*/ 58 h 320"/>
                <a:gd name="T96" fmla="*/ 108 w 278"/>
                <a:gd name="T97" fmla="*/ 48 h 320"/>
                <a:gd name="T98" fmla="*/ 78 w 278"/>
                <a:gd name="T99" fmla="*/ 44 h 320"/>
                <a:gd name="T100" fmla="*/ 84 w 278"/>
                <a:gd name="T101" fmla="*/ 24 h 320"/>
                <a:gd name="T102" fmla="*/ 80 w 278"/>
                <a:gd name="T103" fmla="*/ 4 h 320"/>
                <a:gd name="T104" fmla="*/ 60 w 278"/>
                <a:gd name="T105" fmla="*/ 16 h 320"/>
                <a:gd name="T106" fmla="*/ 72 w 278"/>
                <a:gd name="T107" fmla="*/ 78 h 320"/>
                <a:gd name="T108" fmla="*/ 72 w 278"/>
                <a:gd name="T109" fmla="*/ 92 h 320"/>
                <a:gd name="T110" fmla="*/ 44 w 278"/>
                <a:gd name="T111" fmla="*/ 38 h 320"/>
                <a:gd name="T112" fmla="*/ 40 w 278"/>
                <a:gd name="T113" fmla="*/ 0 h 320"/>
                <a:gd name="T114" fmla="*/ 2 w 278"/>
                <a:gd name="T115" fmla="*/ 56 h 320"/>
                <a:gd name="T116" fmla="*/ 4 w 278"/>
                <a:gd name="T117" fmla="*/ 68 h 320"/>
                <a:gd name="T118" fmla="*/ 22 w 278"/>
                <a:gd name="T119" fmla="*/ 108 h 320"/>
                <a:gd name="T120" fmla="*/ 36 w 278"/>
                <a:gd name="T121" fmla="*/ 110 h 32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78"/>
                <a:gd name="T184" fmla="*/ 0 h 320"/>
                <a:gd name="T185" fmla="*/ 278 w 278"/>
                <a:gd name="T186" fmla="*/ 320 h 32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78" h="320">
                  <a:moveTo>
                    <a:pt x="80" y="124"/>
                  </a:moveTo>
                  <a:lnTo>
                    <a:pt x="92" y="126"/>
                  </a:lnTo>
                  <a:lnTo>
                    <a:pt x="92" y="124"/>
                  </a:lnTo>
                  <a:lnTo>
                    <a:pt x="92" y="124"/>
                  </a:lnTo>
                  <a:lnTo>
                    <a:pt x="92" y="122"/>
                  </a:lnTo>
                  <a:lnTo>
                    <a:pt x="94" y="122"/>
                  </a:lnTo>
                  <a:lnTo>
                    <a:pt x="94" y="122"/>
                  </a:lnTo>
                  <a:lnTo>
                    <a:pt x="98" y="124"/>
                  </a:lnTo>
                  <a:lnTo>
                    <a:pt x="98" y="124"/>
                  </a:lnTo>
                  <a:lnTo>
                    <a:pt x="102" y="126"/>
                  </a:lnTo>
                  <a:lnTo>
                    <a:pt x="106" y="128"/>
                  </a:lnTo>
                  <a:lnTo>
                    <a:pt x="110" y="128"/>
                  </a:lnTo>
                  <a:lnTo>
                    <a:pt x="116" y="130"/>
                  </a:lnTo>
                  <a:lnTo>
                    <a:pt x="134" y="138"/>
                  </a:lnTo>
                  <a:lnTo>
                    <a:pt x="136" y="140"/>
                  </a:lnTo>
                  <a:lnTo>
                    <a:pt x="136" y="140"/>
                  </a:lnTo>
                  <a:lnTo>
                    <a:pt x="138" y="142"/>
                  </a:lnTo>
                  <a:lnTo>
                    <a:pt x="138" y="144"/>
                  </a:lnTo>
                  <a:lnTo>
                    <a:pt x="138" y="146"/>
                  </a:lnTo>
                  <a:lnTo>
                    <a:pt x="136" y="150"/>
                  </a:lnTo>
                  <a:lnTo>
                    <a:pt x="136" y="148"/>
                  </a:lnTo>
                  <a:lnTo>
                    <a:pt x="138" y="148"/>
                  </a:lnTo>
                  <a:lnTo>
                    <a:pt x="142" y="148"/>
                  </a:lnTo>
                  <a:lnTo>
                    <a:pt x="146" y="148"/>
                  </a:lnTo>
                  <a:lnTo>
                    <a:pt x="148" y="150"/>
                  </a:lnTo>
                  <a:lnTo>
                    <a:pt x="152" y="152"/>
                  </a:lnTo>
                  <a:lnTo>
                    <a:pt x="152" y="156"/>
                  </a:lnTo>
                  <a:lnTo>
                    <a:pt x="154" y="160"/>
                  </a:lnTo>
                  <a:lnTo>
                    <a:pt x="156" y="170"/>
                  </a:lnTo>
                  <a:lnTo>
                    <a:pt x="156" y="182"/>
                  </a:lnTo>
                  <a:lnTo>
                    <a:pt x="156" y="196"/>
                  </a:lnTo>
                  <a:lnTo>
                    <a:pt x="150" y="210"/>
                  </a:lnTo>
                  <a:lnTo>
                    <a:pt x="150" y="210"/>
                  </a:lnTo>
                  <a:lnTo>
                    <a:pt x="150" y="214"/>
                  </a:lnTo>
                  <a:lnTo>
                    <a:pt x="150" y="218"/>
                  </a:lnTo>
                  <a:lnTo>
                    <a:pt x="148" y="224"/>
                  </a:lnTo>
                  <a:lnTo>
                    <a:pt x="146" y="230"/>
                  </a:lnTo>
                  <a:lnTo>
                    <a:pt x="140" y="234"/>
                  </a:lnTo>
                  <a:lnTo>
                    <a:pt x="140" y="236"/>
                  </a:lnTo>
                  <a:lnTo>
                    <a:pt x="138" y="236"/>
                  </a:lnTo>
                  <a:lnTo>
                    <a:pt x="136" y="238"/>
                  </a:lnTo>
                  <a:lnTo>
                    <a:pt x="132" y="238"/>
                  </a:lnTo>
                  <a:lnTo>
                    <a:pt x="128" y="238"/>
                  </a:lnTo>
                  <a:lnTo>
                    <a:pt x="126" y="238"/>
                  </a:lnTo>
                  <a:lnTo>
                    <a:pt x="124" y="238"/>
                  </a:lnTo>
                  <a:lnTo>
                    <a:pt x="124" y="236"/>
                  </a:lnTo>
                  <a:lnTo>
                    <a:pt x="120" y="236"/>
                  </a:lnTo>
                  <a:lnTo>
                    <a:pt x="118" y="238"/>
                  </a:lnTo>
                  <a:lnTo>
                    <a:pt x="116" y="240"/>
                  </a:lnTo>
                  <a:lnTo>
                    <a:pt x="112" y="244"/>
                  </a:lnTo>
                  <a:lnTo>
                    <a:pt x="110" y="250"/>
                  </a:lnTo>
                  <a:lnTo>
                    <a:pt x="110" y="250"/>
                  </a:lnTo>
                  <a:lnTo>
                    <a:pt x="110" y="252"/>
                  </a:lnTo>
                  <a:lnTo>
                    <a:pt x="110" y="254"/>
                  </a:lnTo>
                  <a:lnTo>
                    <a:pt x="112" y="256"/>
                  </a:lnTo>
                  <a:lnTo>
                    <a:pt x="114" y="260"/>
                  </a:lnTo>
                  <a:lnTo>
                    <a:pt x="116" y="262"/>
                  </a:lnTo>
                  <a:lnTo>
                    <a:pt x="122" y="264"/>
                  </a:lnTo>
                  <a:lnTo>
                    <a:pt x="126" y="266"/>
                  </a:lnTo>
                  <a:lnTo>
                    <a:pt x="134" y="266"/>
                  </a:lnTo>
                  <a:lnTo>
                    <a:pt x="136" y="266"/>
                  </a:lnTo>
                  <a:lnTo>
                    <a:pt x="138" y="264"/>
                  </a:lnTo>
                  <a:lnTo>
                    <a:pt x="140" y="262"/>
                  </a:lnTo>
                  <a:lnTo>
                    <a:pt x="144" y="262"/>
                  </a:lnTo>
                  <a:lnTo>
                    <a:pt x="146" y="260"/>
                  </a:lnTo>
                  <a:lnTo>
                    <a:pt x="146" y="258"/>
                  </a:lnTo>
                  <a:lnTo>
                    <a:pt x="144" y="256"/>
                  </a:lnTo>
                  <a:lnTo>
                    <a:pt x="162" y="274"/>
                  </a:lnTo>
                  <a:lnTo>
                    <a:pt x="174" y="276"/>
                  </a:lnTo>
                  <a:lnTo>
                    <a:pt x="174" y="276"/>
                  </a:lnTo>
                  <a:lnTo>
                    <a:pt x="174" y="278"/>
                  </a:lnTo>
                  <a:lnTo>
                    <a:pt x="174" y="282"/>
                  </a:lnTo>
                  <a:lnTo>
                    <a:pt x="174" y="284"/>
                  </a:lnTo>
                  <a:lnTo>
                    <a:pt x="176" y="288"/>
                  </a:lnTo>
                  <a:lnTo>
                    <a:pt x="180" y="292"/>
                  </a:lnTo>
                  <a:lnTo>
                    <a:pt x="184" y="296"/>
                  </a:lnTo>
                  <a:lnTo>
                    <a:pt x="192" y="298"/>
                  </a:lnTo>
                  <a:lnTo>
                    <a:pt x="192" y="300"/>
                  </a:lnTo>
                  <a:lnTo>
                    <a:pt x="196" y="300"/>
                  </a:lnTo>
                  <a:lnTo>
                    <a:pt x="200" y="302"/>
                  </a:lnTo>
                  <a:lnTo>
                    <a:pt x="202" y="306"/>
                  </a:lnTo>
                  <a:lnTo>
                    <a:pt x="206" y="310"/>
                  </a:lnTo>
                  <a:lnTo>
                    <a:pt x="206" y="312"/>
                  </a:lnTo>
                  <a:lnTo>
                    <a:pt x="208" y="312"/>
                  </a:lnTo>
                  <a:lnTo>
                    <a:pt x="210" y="314"/>
                  </a:lnTo>
                  <a:lnTo>
                    <a:pt x="212" y="316"/>
                  </a:lnTo>
                  <a:lnTo>
                    <a:pt x="214" y="318"/>
                  </a:lnTo>
                  <a:lnTo>
                    <a:pt x="218" y="320"/>
                  </a:lnTo>
                  <a:lnTo>
                    <a:pt x="220" y="320"/>
                  </a:lnTo>
                  <a:lnTo>
                    <a:pt x="222" y="318"/>
                  </a:lnTo>
                  <a:lnTo>
                    <a:pt x="222" y="316"/>
                  </a:lnTo>
                  <a:lnTo>
                    <a:pt x="222" y="310"/>
                  </a:lnTo>
                  <a:lnTo>
                    <a:pt x="222" y="310"/>
                  </a:lnTo>
                  <a:lnTo>
                    <a:pt x="220" y="306"/>
                  </a:lnTo>
                  <a:lnTo>
                    <a:pt x="218" y="302"/>
                  </a:lnTo>
                  <a:lnTo>
                    <a:pt x="216" y="298"/>
                  </a:lnTo>
                  <a:lnTo>
                    <a:pt x="212" y="294"/>
                  </a:lnTo>
                  <a:lnTo>
                    <a:pt x="210" y="290"/>
                  </a:lnTo>
                  <a:lnTo>
                    <a:pt x="206" y="290"/>
                  </a:lnTo>
                  <a:lnTo>
                    <a:pt x="206" y="288"/>
                  </a:lnTo>
                  <a:lnTo>
                    <a:pt x="206" y="288"/>
                  </a:lnTo>
                  <a:lnTo>
                    <a:pt x="204" y="286"/>
                  </a:lnTo>
                  <a:lnTo>
                    <a:pt x="204" y="286"/>
                  </a:lnTo>
                  <a:lnTo>
                    <a:pt x="206" y="284"/>
                  </a:lnTo>
                  <a:lnTo>
                    <a:pt x="208" y="284"/>
                  </a:lnTo>
                  <a:lnTo>
                    <a:pt x="210" y="284"/>
                  </a:lnTo>
                  <a:lnTo>
                    <a:pt x="214" y="286"/>
                  </a:lnTo>
                  <a:lnTo>
                    <a:pt x="218" y="288"/>
                  </a:lnTo>
                  <a:lnTo>
                    <a:pt x="222" y="290"/>
                  </a:lnTo>
                  <a:lnTo>
                    <a:pt x="228" y="292"/>
                  </a:lnTo>
                  <a:lnTo>
                    <a:pt x="232" y="296"/>
                  </a:lnTo>
                  <a:lnTo>
                    <a:pt x="236" y="300"/>
                  </a:lnTo>
                  <a:lnTo>
                    <a:pt x="238" y="304"/>
                  </a:lnTo>
                  <a:lnTo>
                    <a:pt x="238" y="304"/>
                  </a:lnTo>
                  <a:lnTo>
                    <a:pt x="240" y="306"/>
                  </a:lnTo>
                  <a:lnTo>
                    <a:pt x="240" y="308"/>
                  </a:lnTo>
                  <a:lnTo>
                    <a:pt x="242" y="308"/>
                  </a:lnTo>
                  <a:lnTo>
                    <a:pt x="244" y="306"/>
                  </a:lnTo>
                  <a:lnTo>
                    <a:pt x="246" y="304"/>
                  </a:lnTo>
                  <a:lnTo>
                    <a:pt x="246" y="302"/>
                  </a:lnTo>
                  <a:lnTo>
                    <a:pt x="248" y="300"/>
                  </a:lnTo>
                  <a:lnTo>
                    <a:pt x="248" y="296"/>
                  </a:lnTo>
                  <a:lnTo>
                    <a:pt x="250" y="290"/>
                  </a:lnTo>
                  <a:lnTo>
                    <a:pt x="250" y="286"/>
                  </a:lnTo>
                  <a:lnTo>
                    <a:pt x="248" y="282"/>
                  </a:lnTo>
                  <a:lnTo>
                    <a:pt x="246" y="278"/>
                  </a:lnTo>
                  <a:lnTo>
                    <a:pt x="244" y="276"/>
                  </a:lnTo>
                  <a:lnTo>
                    <a:pt x="242" y="274"/>
                  </a:lnTo>
                  <a:lnTo>
                    <a:pt x="240" y="272"/>
                  </a:lnTo>
                  <a:lnTo>
                    <a:pt x="236" y="268"/>
                  </a:lnTo>
                  <a:lnTo>
                    <a:pt x="232" y="264"/>
                  </a:lnTo>
                  <a:lnTo>
                    <a:pt x="230" y="262"/>
                  </a:lnTo>
                  <a:lnTo>
                    <a:pt x="226" y="260"/>
                  </a:lnTo>
                  <a:lnTo>
                    <a:pt x="224" y="258"/>
                  </a:lnTo>
                  <a:lnTo>
                    <a:pt x="224" y="258"/>
                  </a:lnTo>
                  <a:lnTo>
                    <a:pt x="222" y="258"/>
                  </a:lnTo>
                  <a:lnTo>
                    <a:pt x="220" y="256"/>
                  </a:lnTo>
                  <a:lnTo>
                    <a:pt x="218" y="252"/>
                  </a:lnTo>
                  <a:lnTo>
                    <a:pt x="218" y="250"/>
                  </a:lnTo>
                  <a:lnTo>
                    <a:pt x="218" y="250"/>
                  </a:lnTo>
                  <a:lnTo>
                    <a:pt x="216" y="250"/>
                  </a:lnTo>
                  <a:lnTo>
                    <a:pt x="214" y="248"/>
                  </a:lnTo>
                  <a:lnTo>
                    <a:pt x="212" y="246"/>
                  </a:lnTo>
                  <a:lnTo>
                    <a:pt x="210" y="242"/>
                  </a:lnTo>
                  <a:lnTo>
                    <a:pt x="208" y="238"/>
                  </a:lnTo>
                  <a:lnTo>
                    <a:pt x="208" y="230"/>
                  </a:lnTo>
                  <a:lnTo>
                    <a:pt x="208" y="230"/>
                  </a:lnTo>
                  <a:lnTo>
                    <a:pt x="206" y="226"/>
                  </a:lnTo>
                  <a:lnTo>
                    <a:pt x="206" y="224"/>
                  </a:lnTo>
                  <a:lnTo>
                    <a:pt x="206" y="220"/>
                  </a:lnTo>
                  <a:lnTo>
                    <a:pt x="206" y="216"/>
                  </a:lnTo>
                  <a:lnTo>
                    <a:pt x="208" y="212"/>
                  </a:lnTo>
                  <a:lnTo>
                    <a:pt x="210" y="208"/>
                  </a:lnTo>
                  <a:lnTo>
                    <a:pt x="212" y="208"/>
                  </a:lnTo>
                  <a:lnTo>
                    <a:pt x="214" y="208"/>
                  </a:lnTo>
                  <a:lnTo>
                    <a:pt x="214" y="208"/>
                  </a:lnTo>
                  <a:lnTo>
                    <a:pt x="216" y="210"/>
                  </a:lnTo>
                  <a:lnTo>
                    <a:pt x="220" y="212"/>
                  </a:lnTo>
                  <a:lnTo>
                    <a:pt x="222" y="216"/>
                  </a:lnTo>
                  <a:lnTo>
                    <a:pt x="222" y="220"/>
                  </a:lnTo>
                  <a:lnTo>
                    <a:pt x="224" y="226"/>
                  </a:lnTo>
                  <a:lnTo>
                    <a:pt x="224" y="228"/>
                  </a:lnTo>
                  <a:lnTo>
                    <a:pt x="226" y="230"/>
                  </a:lnTo>
                  <a:lnTo>
                    <a:pt x="228" y="234"/>
                  </a:lnTo>
                  <a:lnTo>
                    <a:pt x="230" y="240"/>
                  </a:lnTo>
                  <a:lnTo>
                    <a:pt x="230" y="244"/>
                  </a:lnTo>
                  <a:lnTo>
                    <a:pt x="232" y="246"/>
                  </a:lnTo>
                  <a:lnTo>
                    <a:pt x="232" y="246"/>
                  </a:lnTo>
                  <a:lnTo>
                    <a:pt x="232" y="248"/>
                  </a:lnTo>
                  <a:lnTo>
                    <a:pt x="232" y="248"/>
                  </a:lnTo>
                  <a:lnTo>
                    <a:pt x="234" y="250"/>
                  </a:lnTo>
                  <a:lnTo>
                    <a:pt x="236" y="250"/>
                  </a:lnTo>
                  <a:lnTo>
                    <a:pt x="238" y="250"/>
                  </a:lnTo>
                  <a:lnTo>
                    <a:pt x="242" y="248"/>
                  </a:lnTo>
                  <a:lnTo>
                    <a:pt x="246" y="244"/>
                  </a:lnTo>
                  <a:lnTo>
                    <a:pt x="248" y="244"/>
                  </a:lnTo>
                  <a:lnTo>
                    <a:pt x="250" y="242"/>
                  </a:lnTo>
                  <a:lnTo>
                    <a:pt x="252" y="240"/>
                  </a:lnTo>
                  <a:lnTo>
                    <a:pt x="256" y="238"/>
                  </a:lnTo>
                  <a:lnTo>
                    <a:pt x="260" y="236"/>
                  </a:lnTo>
                  <a:lnTo>
                    <a:pt x="264" y="234"/>
                  </a:lnTo>
                  <a:lnTo>
                    <a:pt x="266" y="234"/>
                  </a:lnTo>
                  <a:lnTo>
                    <a:pt x="268" y="234"/>
                  </a:lnTo>
                  <a:lnTo>
                    <a:pt x="270" y="234"/>
                  </a:lnTo>
                  <a:lnTo>
                    <a:pt x="272" y="234"/>
                  </a:lnTo>
                  <a:lnTo>
                    <a:pt x="274" y="232"/>
                  </a:lnTo>
                  <a:lnTo>
                    <a:pt x="276" y="230"/>
                  </a:lnTo>
                  <a:lnTo>
                    <a:pt x="278" y="228"/>
                  </a:lnTo>
                  <a:lnTo>
                    <a:pt x="276" y="224"/>
                  </a:lnTo>
                  <a:lnTo>
                    <a:pt x="274" y="220"/>
                  </a:lnTo>
                  <a:lnTo>
                    <a:pt x="274" y="220"/>
                  </a:lnTo>
                  <a:lnTo>
                    <a:pt x="272" y="220"/>
                  </a:lnTo>
                  <a:lnTo>
                    <a:pt x="270" y="220"/>
                  </a:lnTo>
                  <a:lnTo>
                    <a:pt x="268" y="218"/>
                  </a:lnTo>
                  <a:lnTo>
                    <a:pt x="266" y="218"/>
                  </a:lnTo>
                  <a:lnTo>
                    <a:pt x="266" y="214"/>
                  </a:lnTo>
                  <a:lnTo>
                    <a:pt x="276" y="212"/>
                  </a:lnTo>
                  <a:lnTo>
                    <a:pt x="276" y="212"/>
                  </a:lnTo>
                  <a:lnTo>
                    <a:pt x="276" y="210"/>
                  </a:lnTo>
                  <a:lnTo>
                    <a:pt x="276" y="208"/>
                  </a:lnTo>
                  <a:lnTo>
                    <a:pt x="274" y="206"/>
                  </a:lnTo>
                  <a:lnTo>
                    <a:pt x="272" y="204"/>
                  </a:lnTo>
                  <a:lnTo>
                    <a:pt x="272" y="204"/>
                  </a:lnTo>
                  <a:lnTo>
                    <a:pt x="270" y="202"/>
                  </a:lnTo>
                  <a:lnTo>
                    <a:pt x="270" y="200"/>
                  </a:lnTo>
                  <a:lnTo>
                    <a:pt x="268" y="198"/>
                  </a:lnTo>
                  <a:lnTo>
                    <a:pt x="266" y="198"/>
                  </a:lnTo>
                  <a:lnTo>
                    <a:pt x="262" y="198"/>
                  </a:lnTo>
                  <a:lnTo>
                    <a:pt x="262" y="200"/>
                  </a:lnTo>
                  <a:lnTo>
                    <a:pt x="260" y="200"/>
                  </a:lnTo>
                  <a:lnTo>
                    <a:pt x="258" y="200"/>
                  </a:lnTo>
                  <a:lnTo>
                    <a:pt x="256" y="202"/>
                  </a:lnTo>
                  <a:lnTo>
                    <a:pt x="254" y="202"/>
                  </a:lnTo>
                  <a:lnTo>
                    <a:pt x="254" y="200"/>
                  </a:lnTo>
                  <a:lnTo>
                    <a:pt x="254" y="198"/>
                  </a:lnTo>
                  <a:lnTo>
                    <a:pt x="254" y="196"/>
                  </a:lnTo>
                  <a:lnTo>
                    <a:pt x="252" y="194"/>
                  </a:lnTo>
                  <a:lnTo>
                    <a:pt x="252" y="190"/>
                  </a:lnTo>
                  <a:lnTo>
                    <a:pt x="248" y="186"/>
                  </a:lnTo>
                  <a:lnTo>
                    <a:pt x="244" y="182"/>
                  </a:lnTo>
                  <a:lnTo>
                    <a:pt x="228" y="176"/>
                  </a:lnTo>
                  <a:lnTo>
                    <a:pt x="216" y="166"/>
                  </a:lnTo>
                  <a:lnTo>
                    <a:pt x="216" y="166"/>
                  </a:lnTo>
                  <a:lnTo>
                    <a:pt x="214" y="166"/>
                  </a:lnTo>
                  <a:lnTo>
                    <a:pt x="212" y="168"/>
                  </a:lnTo>
                  <a:lnTo>
                    <a:pt x="210" y="168"/>
                  </a:lnTo>
                  <a:lnTo>
                    <a:pt x="208" y="168"/>
                  </a:lnTo>
                  <a:lnTo>
                    <a:pt x="206" y="168"/>
                  </a:lnTo>
                  <a:lnTo>
                    <a:pt x="206" y="166"/>
                  </a:lnTo>
                  <a:lnTo>
                    <a:pt x="206" y="162"/>
                  </a:lnTo>
                  <a:lnTo>
                    <a:pt x="206" y="162"/>
                  </a:lnTo>
                  <a:lnTo>
                    <a:pt x="208" y="158"/>
                  </a:lnTo>
                  <a:lnTo>
                    <a:pt x="208" y="156"/>
                  </a:lnTo>
                  <a:lnTo>
                    <a:pt x="210" y="152"/>
                  </a:lnTo>
                  <a:lnTo>
                    <a:pt x="208" y="150"/>
                  </a:lnTo>
                  <a:lnTo>
                    <a:pt x="218" y="148"/>
                  </a:lnTo>
                  <a:lnTo>
                    <a:pt x="220" y="148"/>
                  </a:lnTo>
                  <a:lnTo>
                    <a:pt x="220" y="146"/>
                  </a:lnTo>
                  <a:lnTo>
                    <a:pt x="222" y="144"/>
                  </a:lnTo>
                  <a:lnTo>
                    <a:pt x="222" y="140"/>
                  </a:lnTo>
                  <a:lnTo>
                    <a:pt x="218" y="136"/>
                  </a:lnTo>
                  <a:lnTo>
                    <a:pt x="218" y="136"/>
                  </a:lnTo>
                  <a:lnTo>
                    <a:pt x="218" y="132"/>
                  </a:lnTo>
                  <a:lnTo>
                    <a:pt x="216" y="130"/>
                  </a:lnTo>
                  <a:lnTo>
                    <a:pt x="218" y="126"/>
                  </a:lnTo>
                  <a:lnTo>
                    <a:pt x="218" y="126"/>
                  </a:lnTo>
                  <a:lnTo>
                    <a:pt x="220" y="124"/>
                  </a:lnTo>
                  <a:lnTo>
                    <a:pt x="220" y="122"/>
                  </a:lnTo>
                  <a:lnTo>
                    <a:pt x="218" y="120"/>
                  </a:lnTo>
                  <a:lnTo>
                    <a:pt x="218" y="118"/>
                  </a:lnTo>
                  <a:lnTo>
                    <a:pt x="214" y="116"/>
                  </a:lnTo>
                  <a:lnTo>
                    <a:pt x="208" y="116"/>
                  </a:lnTo>
                  <a:lnTo>
                    <a:pt x="208" y="104"/>
                  </a:lnTo>
                  <a:lnTo>
                    <a:pt x="206" y="104"/>
                  </a:lnTo>
                  <a:lnTo>
                    <a:pt x="204" y="102"/>
                  </a:lnTo>
                  <a:lnTo>
                    <a:pt x="200" y="102"/>
                  </a:lnTo>
                  <a:lnTo>
                    <a:pt x="196" y="98"/>
                  </a:lnTo>
                  <a:lnTo>
                    <a:pt x="196" y="96"/>
                  </a:lnTo>
                  <a:lnTo>
                    <a:pt x="196" y="96"/>
                  </a:lnTo>
                  <a:lnTo>
                    <a:pt x="194" y="94"/>
                  </a:lnTo>
                  <a:lnTo>
                    <a:pt x="192" y="92"/>
                  </a:lnTo>
                  <a:lnTo>
                    <a:pt x="190" y="92"/>
                  </a:lnTo>
                  <a:lnTo>
                    <a:pt x="186" y="94"/>
                  </a:lnTo>
                  <a:lnTo>
                    <a:pt x="186" y="94"/>
                  </a:lnTo>
                  <a:lnTo>
                    <a:pt x="184" y="94"/>
                  </a:lnTo>
                  <a:lnTo>
                    <a:pt x="182" y="96"/>
                  </a:lnTo>
                  <a:lnTo>
                    <a:pt x="180" y="96"/>
                  </a:lnTo>
                  <a:lnTo>
                    <a:pt x="178" y="96"/>
                  </a:lnTo>
                  <a:lnTo>
                    <a:pt x="176" y="96"/>
                  </a:lnTo>
                  <a:lnTo>
                    <a:pt x="176" y="94"/>
                  </a:lnTo>
                  <a:lnTo>
                    <a:pt x="178" y="90"/>
                  </a:lnTo>
                  <a:lnTo>
                    <a:pt x="178" y="90"/>
                  </a:lnTo>
                  <a:lnTo>
                    <a:pt x="178" y="88"/>
                  </a:lnTo>
                  <a:lnTo>
                    <a:pt x="180" y="86"/>
                  </a:lnTo>
                  <a:lnTo>
                    <a:pt x="180" y="84"/>
                  </a:lnTo>
                  <a:lnTo>
                    <a:pt x="180" y="82"/>
                  </a:lnTo>
                  <a:lnTo>
                    <a:pt x="178" y="78"/>
                  </a:lnTo>
                  <a:lnTo>
                    <a:pt x="176" y="78"/>
                  </a:lnTo>
                  <a:lnTo>
                    <a:pt x="172" y="76"/>
                  </a:lnTo>
                  <a:lnTo>
                    <a:pt x="172" y="76"/>
                  </a:lnTo>
                  <a:lnTo>
                    <a:pt x="170" y="78"/>
                  </a:lnTo>
                  <a:lnTo>
                    <a:pt x="168" y="78"/>
                  </a:lnTo>
                  <a:lnTo>
                    <a:pt x="166" y="78"/>
                  </a:lnTo>
                  <a:lnTo>
                    <a:pt x="164" y="76"/>
                  </a:lnTo>
                  <a:lnTo>
                    <a:pt x="160" y="74"/>
                  </a:lnTo>
                  <a:lnTo>
                    <a:pt x="156" y="70"/>
                  </a:lnTo>
                  <a:lnTo>
                    <a:pt x="152" y="62"/>
                  </a:lnTo>
                  <a:lnTo>
                    <a:pt x="150" y="58"/>
                  </a:lnTo>
                  <a:lnTo>
                    <a:pt x="144" y="54"/>
                  </a:lnTo>
                  <a:lnTo>
                    <a:pt x="132" y="48"/>
                  </a:lnTo>
                  <a:lnTo>
                    <a:pt x="114" y="46"/>
                  </a:lnTo>
                  <a:lnTo>
                    <a:pt x="114" y="46"/>
                  </a:lnTo>
                  <a:lnTo>
                    <a:pt x="112" y="46"/>
                  </a:lnTo>
                  <a:lnTo>
                    <a:pt x="108" y="48"/>
                  </a:lnTo>
                  <a:lnTo>
                    <a:pt x="106" y="48"/>
                  </a:lnTo>
                  <a:lnTo>
                    <a:pt x="102" y="48"/>
                  </a:lnTo>
                  <a:lnTo>
                    <a:pt x="98" y="48"/>
                  </a:lnTo>
                  <a:lnTo>
                    <a:pt x="96" y="44"/>
                  </a:lnTo>
                  <a:lnTo>
                    <a:pt x="94" y="38"/>
                  </a:lnTo>
                  <a:lnTo>
                    <a:pt x="78" y="44"/>
                  </a:lnTo>
                  <a:lnTo>
                    <a:pt x="78" y="42"/>
                  </a:lnTo>
                  <a:lnTo>
                    <a:pt x="80" y="40"/>
                  </a:lnTo>
                  <a:lnTo>
                    <a:pt x="82" y="34"/>
                  </a:lnTo>
                  <a:lnTo>
                    <a:pt x="82" y="28"/>
                  </a:lnTo>
                  <a:lnTo>
                    <a:pt x="82" y="26"/>
                  </a:lnTo>
                  <a:lnTo>
                    <a:pt x="84" y="24"/>
                  </a:lnTo>
                  <a:lnTo>
                    <a:pt x="84" y="20"/>
                  </a:lnTo>
                  <a:lnTo>
                    <a:pt x="84" y="16"/>
                  </a:lnTo>
                  <a:lnTo>
                    <a:pt x="86" y="12"/>
                  </a:lnTo>
                  <a:lnTo>
                    <a:pt x="84" y="8"/>
                  </a:lnTo>
                  <a:lnTo>
                    <a:pt x="82" y="6"/>
                  </a:lnTo>
                  <a:lnTo>
                    <a:pt x="80" y="4"/>
                  </a:lnTo>
                  <a:lnTo>
                    <a:pt x="78" y="4"/>
                  </a:lnTo>
                  <a:lnTo>
                    <a:pt x="76" y="4"/>
                  </a:lnTo>
                  <a:lnTo>
                    <a:pt x="72" y="6"/>
                  </a:lnTo>
                  <a:lnTo>
                    <a:pt x="68" y="8"/>
                  </a:lnTo>
                  <a:lnTo>
                    <a:pt x="64" y="12"/>
                  </a:lnTo>
                  <a:lnTo>
                    <a:pt x="60" y="16"/>
                  </a:lnTo>
                  <a:lnTo>
                    <a:pt x="56" y="24"/>
                  </a:lnTo>
                  <a:lnTo>
                    <a:pt x="56" y="28"/>
                  </a:lnTo>
                  <a:lnTo>
                    <a:pt x="54" y="36"/>
                  </a:lnTo>
                  <a:lnTo>
                    <a:pt x="54" y="46"/>
                  </a:lnTo>
                  <a:lnTo>
                    <a:pt x="56" y="58"/>
                  </a:lnTo>
                  <a:lnTo>
                    <a:pt x="72" y="78"/>
                  </a:lnTo>
                  <a:lnTo>
                    <a:pt x="72" y="78"/>
                  </a:lnTo>
                  <a:lnTo>
                    <a:pt x="72" y="80"/>
                  </a:lnTo>
                  <a:lnTo>
                    <a:pt x="72" y="84"/>
                  </a:lnTo>
                  <a:lnTo>
                    <a:pt x="72" y="86"/>
                  </a:lnTo>
                  <a:lnTo>
                    <a:pt x="72" y="90"/>
                  </a:lnTo>
                  <a:lnTo>
                    <a:pt x="72" y="92"/>
                  </a:lnTo>
                  <a:lnTo>
                    <a:pt x="70" y="92"/>
                  </a:lnTo>
                  <a:lnTo>
                    <a:pt x="68" y="90"/>
                  </a:lnTo>
                  <a:lnTo>
                    <a:pt x="64" y="86"/>
                  </a:lnTo>
                  <a:lnTo>
                    <a:pt x="56" y="76"/>
                  </a:lnTo>
                  <a:lnTo>
                    <a:pt x="48" y="60"/>
                  </a:lnTo>
                  <a:lnTo>
                    <a:pt x="44" y="38"/>
                  </a:lnTo>
                  <a:lnTo>
                    <a:pt x="44" y="32"/>
                  </a:lnTo>
                  <a:lnTo>
                    <a:pt x="46" y="20"/>
                  </a:lnTo>
                  <a:lnTo>
                    <a:pt x="52" y="4"/>
                  </a:lnTo>
                  <a:lnTo>
                    <a:pt x="52" y="2"/>
                  </a:lnTo>
                  <a:lnTo>
                    <a:pt x="48" y="0"/>
                  </a:lnTo>
                  <a:lnTo>
                    <a:pt x="40" y="0"/>
                  </a:lnTo>
                  <a:lnTo>
                    <a:pt x="32" y="4"/>
                  </a:lnTo>
                  <a:lnTo>
                    <a:pt x="18" y="14"/>
                  </a:lnTo>
                  <a:lnTo>
                    <a:pt x="16" y="18"/>
                  </a:lnTo>
                  <a:lnTo>
                    <a:pt x="10" y="30"/>
                  </a:lnTo>
                  <a:lnTo>
                    <a:pt x="4" y="42"/>
                  </a:lnTo>
                  <a:lnTo>
                    <a:pt x="2" y="56"/>
                  </a:lnTo>
                  <a:lnTo>
                    <a:pt x="2" y="56"/>
                  </a:lnTo>
                  <a:lnTo>
                    <a:pt x="2" y="58"/>
                  </a:lnTo>
                  <a:lnTo>
                    <a:pt x="0" y="58"/>
                  </a:lnTo>
                  <a:lnTo>
                    <a:pt x="0" y="60"/>
                  </a:lnTo>
                  <a:lnTo>
                    <a:pt x="2" y="64"/>
                  </a:lnTo>
                  <a:lnTo>
                    <a:pt x="4" y="68"/>
                  </a:lnTo>
                  <a:lnTo>
                    <a:pt x="6" y="72"/>
                  </a:lnTo>
                  <a:lnTo>
                    <a:pt x="12" y="80"/>
                  </a:lnTo>
                  <a:lnTo>
                    <a:pt x="18" y="88"/>
                  </a:lnTo>
                  <a:lnTo>
                    <a:pt x="22" y="98"/>
                  </a:lnTo>
                  <a:lnTo>
                    <a:pt x="24" y="104"/>
                  </a:lnTo>
                  <a:lnTo>
                    <a:pt x="22" y="108"/>
                  </a:lnTo>
                  <a:lnTo>
                    <a:pt x="26" y="112"/>
                  </a:lnTo>
                  <a:lnTo>
                    <a:pt x="26" y="112"/>
                  </a:lnTo>
                  <a:lnTo>
                    <a:pt x="28" y="110"/>
                  </a:lnTo>
                  <a:lnTo>
                    <a:pt x="30" y="108"/>
                  </a:lnTo>
                  <a:lnTo>
                    <a:pt x="32" y="108"/>
                  </a:lnTo>
                  <a:lnTo>
                    <a:pt x="36" y="110"/>
                  </a:lnTo>
                  <a:lnTo>
                    <a:pt x="40" y="112"/>
                  </a:lnTo>
                  <a:lnTo>
                    <a:pt x="48" y="118"/>
                  </a:lnTo>
                  <a:lnTo>
                    <a:pt x="62" y="122"/>
                  </a:lnTo>
                  <a:lnTo>
                    <a:pt x="80" y="12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89" name="Freeform 349">
              <a:extLst>
                <a:ext uri="{FF2B5EF4-FFF2-40B4-BE49-F238E27FC236}">
                  <a16:creationId xmlns:a16="http://schemas.microsoft.com/office/drawing/2014/main" id="{AD958F83-D99F-473E-9ECF-7AC3F1962780}"/>
                </a:ext>
              </a:extLst>
            </p:cNvPr>
            <p:cNvSpPr>
              <a:spLocks noChangeArrowheads="1"/>
            </p:cNvSpPr>
            <p:nvPr/>
          </p:nvSpPr>
          <p:spPr bwMode="auto">
            <a:xfrm>
              <a:off x="3734" y="622"/>
              <a:ext cx="80" cy="58"/>
            </a:xfrm>
            <a:custGeom>
              <a:avLst/>
              <a:gdLst>
                <a:gd name="T0" fmla="*/ 6 w 80"/>
                <a:gd name="T1" fmla="*/ 36 h 58"/>
                <a:gd name="T2" fmla="*/ 0 w 80"/>
                <a:gd name="T3" fmla="*/ 46 h 58"/>
                <a:gd name="T4" fmla="*/ 2 w 80"/>
                <a:gd name="T5" fmla="*/ 46 h 58"/>
                <a:gd name="T6" fmla="*/ 4 w 80"/>
                <a:gd name="T7" fmla="*/ 44 h 58"/>
                <a:gd name="T8" fmla="*/ 6 w 80"/>
                <a:gd name="T9" fmla="*/ 44 h 58"/>
                <a:gd name="T10" fmla="*/ 10 w 80"/>
                <a:gd name="T11" fmla="*/ 44 h 58"/>
                <a:gd name="T12" fmla="*/ 12 w 80"/>
                <a:gd name="T13" fmla="*/ 44 h 58"/>
                <a:gd name="T14" fmla="*/ 14 w 80"/>
                <a:gd name="T15" fmla="*/ 46 h 58"/>
                <a:gd name="T16" fmla="*/ 16 w 80"/>
                <a:gd name="T17" fmla="*/ 48 h 58"/>
                <a:gd name="T18" fmla="*/ 16 w 80"/>
                <a:gd name="T19" fmla="*/ 50 h 58"/>
                <a:gd name="T20" fmla="*/ 16 w 80"/>
                <a:gd name="T21" fmla="*/ 52 h 58"/>
                <a:gd name="T22" fmla="*/ 18 w 80"/>
                <a:gd name="T23" fmla="*/ 54 h 58"/>
                <a:gd name="T24" fmla="*/ 20 w 80"/>
                <a:gd name="T25" fmla="*/ 56 h 58"/>
                <a:gd name="T26" fmla="*/ 22 w 80"/>
                <a:gd name="T27" fmla="*/ 58 h 58"/>
                <a:gd name="T28" fmla="*/ 26 w 80"/>
                <a:gd name="T29" fmla="*/ 58 h 58"/>
                <a:gd name="T30" fmla="*/ 30 w 80"/>
                <a:gd name="T31" fmla="*/ 58 h 58"/>
                <a:gd name="T32" fmla="*/ 34 w 80"/>
                <a:gd name="T33" fmla="*/ 56 h 58"/>
                <a:gd name="T34" fmla="*/ 54 w 80"/>
                <a:gd name="T35" fmla="*/ 44 h 58"/>
                <a:gd name="T36" fmla="*/ 72 w 80"/>
                <a:gd name="T37" fmla="*/ 48 h 58"/>
                <a:gd name="T38" fmla="*/ 80 w 80"/>
                <a:gd name="T39" fmla="*/ 42 h 58"/>
                <a:gd name="T40" fmla="*/ 80 w 80"/>
                <a:gd name="T41" fmla="*/ 40 h 58"/>
                <a:gd name="T42" fmla="*/ 78 w 80"/>
                <a:gd name="T43" fmla="*/ 38 h 58"/>
                <a:gd name="T44" fmla="*/ 74 w 80"/>
                <a:gd name="T45" fmla="*/ 34 h 58"/>
                <a:gd name="T46" fmla="*/ 70 w 80"/>
                <a:gd name="T47" fmla="*/ 30 h 58"/>
                <a:gd name="T48" fmla="*/ 66 w 80"/>
                <a:gd name="T49" fmla="*/ 26 h 58"/>
                <a:gd name="T50" fmla="*/ 60 w 80"/>
                <a:gd name="T51" fmla="*/ 24 h 58"/>
                <a:gd name="T52" fmla="*/ 60 w 80"/>
                <a:gd name="T53" fmla="*/ 24 h 58"/>
                <a:gd name="T54" fmla="*/ 58 w 80"/>
                <a:gd name="T55" fmla="*/ 22 h 58"/>
                <a:gd name="T56" fmla="*/ 54 w 80"/>
                <a:gd name="T57" fmla="*/ 20 h 58"/>
                <a:gd name="T58" fmla="*/ 50 w 80"/>
                <a:gd name="T59" fmla="*/ 16 h 58"/>
                <a:gd name="T60" fmla="*/ 46 w 80"/>
                <a:gd name="T61" fmla="*/ 14 h 58"/>
                <a:gd name="T62" fmla="*/ 42 w 80"/>
                <a:gd name="T63" fmla="*/ 12 h 58"/>
                <a:gd name="T64" fmla="*/ 38 w 80"/>
                <a:gd name="T65" fmla="*/ 10 h 58"/>
                <a:gd name="T66" fmla="*/ 34 w 80"/>
                <a:gd name="T67" fmla="*/ 10 h 58"/>
                <a:gd name="T68" fmla="*/ 32 w 80"/>
                <a:gd name="T69" fmla="*/ 0 h 58"/>
                <a:gd name="T70" fmla="*/ 22 w 80"/>
                <a:gd name="T71" fmla="*/ 14 h 58"/>
                <a:gd name="T72" fmla="*/ 20 w 80"/>
                <a:gd name="T73" fmla="*/ 14 h 58"/>
                <a:gd name="T74" fmla="*/ 18 w 80"/>
                <a:gd name="T75" fmla="*/ 14 h 58"/>
                <a:gd name="T76" fmla="*/ 16 w 80"/>
                <a:gd name="T77" fmla="*/ 16 h 58"/>
                <a:gd name="T78" fmla="*/ 12 w 80"/>
                <a:gd name="T79" fmla="*/ 18 h 58"/>
                <a:gd name="T80" fmla="*/ 10 w 80"/>
                <a:gd name="T81" fmla="*/ 20 h 58"/>
                <a:gd name="T82" fmla="*/ 6 w 80"/>
                <a:gd name="T83" fmla="*/ 24 h 58"/>
                <a:gd name="T84" fmla="*/ 6 w 80"/>
                <a:gd name="T85" fmla="*/ 30 h 58"/>
                <a:gd name="T86" fmla="*/ 6 w 80"/>
                <a:gd name="T87" fmla="*/ 36 h 5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0"/>
                <a:gd name="T133" fmla="*/ 0 h 58"/>
                <a:gd name="T134" fmla="*/ 80 w 80"/>
                <a:gd name="T135" fmla="*/ 58 h 5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0" h="58">
                  <a:moveTo>
                    <a:pt x="6" y="36"/>
                  </a:moveTo>
                  <a:lnTo>
                    <a:pt x="0" y="46"/>
                  </a:lnTo>
                  <a:lnTo>
                    <a:pt x="2" y="46"/>
                  </a:lnTo>
                  <a:lnTo>
                    <a:pt x="4" y="44"/>
                  </a:lnTo>
                  <a:lnTo>
                    <a:pt x="6" y="44"/>
                  </a:lnTo>
                  <a:lnTo>
                    <a:pt x="10" y="44"/>
                  </a:lnTo>
                  <a:lnTo>
                    <a:pt x="12" y="44"/>
                  </a:lnTo>
                  <a:lnTo>
                    <a:pt x="14" y="46"/>
                  </a:lnTo>
                  <a:lnTo>
                    <a:pt x="16" y="48"/>
                  </a:lnTo>
                  <a:lnTo>
                    <a:pt x="16" y="50"/>
                  </a:lnTo>
                  <a:lnTo>
                    <a:pt x="16" y="52"/>
                  </a:lnTo>
                  <a:lnTo>
                    <a:pt x="18" y="54"/>
                  </a:lnTo>
                  <a:lnTo>
                    <a:pt x="20" y="56"/>
                  </a:lnTo>
                  <a:lnTo>
                    <a:pt x="22" y="58"/>
                  </a:lnTo>
                  <a:lnTo>
                    <a:pt x="26" y="58"/>
                  </a:lnTo>
                  <a:lnTo>
                    <a:pt x="30" y="58"/>
                  </a:lnTo>
                  <a:lnTo>
                    <a:pt x="34" y="56"/>
                  </a:lnTo>
                  <a:lnTo>
                    <a:pt x="54" y="44"/>
                  </a:lnTo>
                  <a:lnTo>
                    <a:pt x="72" y="48"/>
                  </a:lnTo>
                  <a:lnTo>
                    <a:pt x="80" y="42"/>
                  </a:lnTo>
                  <a:lnTo>
                    <a:pt x="80" y="40"/>
                  </a:lnTo>
                  <a:lnTo>
                    <a:pt x="78" y="38"/>
                  </a:lnTo>
                  <a:lnTo>
                    <a:pt x="74" y="34"/>
                  </a:lnTo>
                  <a:lnTo>
                    <a:pt x="70" y="30"/>
                  </a:lnTo>
                  <a:lnTo>
                    <a:pt x="66" y="26"/>
                  </a:lnTo>
                  <a:lnTo>
                    <a:pt x="60" y="24"/>
                  </a:lnTo>
                  <a:lnTo>
                    <a:pt x="60" y="24"/>
                  </a:lnTo>
                  <a:lnTo>
                    <a:pt x="58" y="22"/>
                  </a:lnTo>
                  <a:lnTo>
                    <a:pt x="54" y="20"/>
                  </a:lnTo>
                  <a:lnTo>
                    <a:pt x="50" y="16"/>
                  </a:lnTo>
                  <a:lnTo>
                    <a:pt x="46" y="14"/>
                  </a:lnTo>
                  <a:lnTo>
                    <a:pt x="42" y="12"/>
                  </a:lnTo>
                  <a:lnTo>
                    <a:pt x="38" y="10"/>
                  </a:lnTo>
                  <a:lnTo>
                    <a:pt x="34" y="10"/>
                  </a:lnTo>
                  <a:lnTo>
                    <a:pt x="32" y="0"/>
                  </a:lnTo>
                  <a:lnTo>
                    <a:pt x="22" y="14"/>
                  </a:lnTo>
                  <a:lnTo>
                    <a:pt x="20" y="14"/>
                  </a:lnTo>
                  <a:lnTo>
                    <a:pt x="18" y="14"/>
                  </a:lnTo>
                  <a:lnTo>
                    <a:pt x="16" y="16"/>
                  </a:lnTo>
                  <a:lnTo>
                    <a:pt x="12" y="18"/>
                  </a:lnTo>
                  <a:lnTo>
                    <a:pt x="10" y="20"/>
                  </a:lnTo>
                  <a:lnTo>
                    <a:pt x="6" y="24"/>
                  </a:lnTo>
                  <a:lnTo>
                    <a:pt x="6" y="30"/>
                  </a:lnTo>
                  <a:lnTo>
                    <a:pt x="6" y="3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90" name="Freeform 350">
              <a:extLst>
                <a:ext uri="{FF2B5EF4-FFF2-40B4-BE49-F238E27FC236}">
                  <a16:creationId xmlns:a16="http://schemas.microsoft.com/office/drawing/2014/main" id="{BBEE8FA6-778E-46AE-8730-A943D8BA2B10}"/>
                </a:ext>
              </a:extLst>
            </p:cNvPr>
            <p:cNvSpPr>
              <a:spLocks noChangeArrowheads="1"/>
            </p:cNvSpPr>
            <p:nvPr/>
          </p:nvSpPr>
          <p:spPr bwMode="auto">
            <a:xfrm>
              <a:off x="3532" y="298"/>
              <a:ext cx="84" cy="122"/>
            </a:xfrm>
            <a:custGeom>
              <a:avLst/>
              <a:gdLst>
                <a:gd name="T0" fmla="*/ 14 w 84"/>
                <a:gd name="T1" fmla="*/ 48 h 122"/>
                <a:gd name="T2" fmla="*/ 10 w 84"/>
                <a:gd name="T3" fmla="*/ 46 h 122"/>
                <a:gd name="T4" fmla="*/ 6 w 84"/>
                <a:gd name="T5" fmla="*/ 46 h 122"/>
                <a:gd name="T6" fmla="*/ 2 w 84"/>
                <a:gd name="T7" fmla="*/ 48 h 122"/>
                <a:gd name="T8" fmla="*/ 0 w 84"/>
                <a:gd name="T9" fmla="*/ 56 h 122"/>
                <a:gd name="T10" fmla="*/ 2 w 84"/>
                <a:gd name="T11" fmla="*/ 64 h 122"/>
                <a:gd name="T12" fmla="*/ 4 w 84"/>
                <a:gd name="T13" fmla="*/ 70 h 122"/>
                <a:gd name="T14" fmla="*/ 10 w 84"/>
                <a:gd name="T15" fmla="*/ 80 h 122"/>
                <a:gd name="T16" fmla="*/ 20 w 84"/>
                <a:gd name="T17" fmla="*/ 86 h 122"/>
                <a:gd name="T18" fmla="*/ 24 w 84"/>
                <a:gd name="T19" fmla="*/ 90 h 122"/>
                <a:gd name="T20" fmla="*/ 32 w 84"/>
                <a:gd name="T21" fmla="*/ 102 h 122"/>
                <a:gd name="T22" fmla="*/ 32 w 84"/>
                <a:gd name="T23" fmla="*/ 106 h 122"/>
                <a:gd name="T24" fmla="*/ 34 w 84"/>
                <a:gd name="T25" fmla="*/ 112 h 122"/>
                <a:gd name="T26" fmla="*/ 40 w 84"/>
                <a:gd name="T27" fmla="*/ 118 h 122"/>
                <a:gd name="T28" fmla="*/ 50 w 84"/>
                <a:gd name="T29" fmla="*/ 122 h 122"/>
                <a:gd name="T30" fmla="*/ 64 w 84"/>
                <a:gd name="T31" fmla="*/ 120 h 122"/>
                <a:gd name="T32" fmla="*/ 68 w 84"/>
                <a:gd name="T33" fmla="*/ 118 h 122"/>
                <a:gd name="T34" fmla="*/ 76 w 84"/>
                <a:gd name="T35" fmla="*/ 114 h 122"/>
                <a:gd name="T36" fmla="*/ 84 w 84"/>
                <a:gd name="T37" fmla="*/ 104 h 122"/>
                <a:gd name="T38" fmla="*/ 84 w 84"/>
                <a:gd name="T39" fmla="*/ 88 h 122"/>
                <a:gd name="T40" fmla="*/ 80 w 84"/>
                <a:gd name="T41" fmla="*/ 68 h 122"/>
                <a:gd name="T42" fmla="*/ 78 w 84"/>
                <a:gd name="T43" fmla="*/ 54 h 122"/>
                <a:gd name="T44" fmla="*/ 74 w 84"/>
                <a:gd name="T45" fmla="*/ 56 h 122"/>
                <a:gd name="T46" fmla="*/ 66 w 84"/>
                <a:gd name="T47" fmla="*/ 56 h 122"/>
                <a:gd name="T48" fmla="*/ 60 w 84"/>
                <a:gd name="T49" fmla="*/ 54 h 122"/>
                <a:gd name="T50" fmla="*/ 60 w 84"/>
                <a:gd name="T51" fmla="*/ 48 h 122"/>
                <a:gd name="T52" fmla="*/ 64 w 84"/>
                <a:gd name="T53" fmla="*/ 42 h 122"/>
                <a:gd name="T54" fmla="*/ 72 w 84"/>
                <a:gd name="T55" fmla="*/ 36 h 122"/>
                <a:gd name="T56" fmla="*/ 76 w 84"/>
                <a:gd name="T57" fmla="*/ 36 h 122"/>
                <a:gd name="T58" fmla="*/ 78 w 84"/>
                <a:gd name="T59" fmla="*/ 30 h 122"/>
                <a:gd name="T60" fmla="*/ 80 w 84"/>
                <a:gd name="T61" fmla="*/ 20 h 122"/>
                <a:gd name="T62" fmla="*/ 76 w 84"/>
                <a:gd name="T63" fmla="*/ 12 h 122"/>
                <a:gd name="T64" fmla="*/ 68 w 84"/>
                <a:gd name="T65" fmla="*/ 0 h 122"/>
                <a:gd name="T66" fmla="*/ 64 w 84"/>
                <a:gd name="T67" fmla="*/ 0 h 122"/>
                <a:gd name="T68" fmla="*/ 54 w 84"/>
                <a:gd name="T69" fmla="*/ 4 h 122"/>
                <a:gd name="T70" fmla="*/ 46 w 84"/>
                <a:gd name="T71" fmla="*/ 4 h 122"/>
                <a:gd name="T72" fmla="*/ 40 w 84"/>
                <a:gd name="T73" fmla="*/ 4 h 122"/>
                <a:gd name="T74" fmla="*/ 32 w 84"/>
                <a:gd name="T75" fmla="*/ 2 h 122"/>
                <a:gd name="T76" fmla="*/ 24 w 84"/>
                <a:gd name="T77" fmla="*/ 6 h 122"/>
                <a:gd name="T78" fmla="*/ 20 w 84"/>
                <a:gd name="T79" fmla="*/ 14 h 122"/>
                <a:gd name="T80" fmla="*/ 20 w 84"/>
                <a:gd name="T81" fmla="*/ 16 h 122"/>
                <a:gd name="T82" fmla="*/ 20 w 84"/>
                <a:gd name="T83" fmla="*/ 24 h 122"/>
                <a:gd name="T84" fmla="*/ 24 w 84"/>
                <a:gd name="T85" fmla="*/ 34 h 122"/>
                <a:gd name="T86" fmla="*/ 28 w 84"/>
                <a:gd name="T87" fmla="*/ 38 h 122"/>
                <a:gd name="T88" fmla="*/ 32 w 84"/>
                <a:gd name="T89" fmla="*/ 42 h 122"/>
                <a:gd name="T90" fmla="*/ 34 w 84"/>
                <a:gd name="T91" fmla="*/ 48 h 122"/>
                <a:gd name="T92" fmla="*/ 32 w 84"/>
                <a:gd name="T93" fmla="*/ 56 h 122"/>
                <a:gd name="T94" fmla="*/ 26 w 84"/>
                <a:gd name="T95" fmla="*/ 58 h 122"/>
                <a:gd name="T96" fmla="*/ 20 w 84"/>
                <a:gd name="T97" fmla="*/ 54 h 1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4"/>
                <a:gd name="T148" fmla="*/ 0 h 122"/>
                <a:gd name="T149" fmla="*/ 84 w 84"/>
                <a:gd name="T150" fmla="*/ 122 h 12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4" h="122">
                  <a:moveTo>
                    <a:pt x="14" y="48"/>
                  </a:moveTo>
                  <a:lnTo>
                    <a:pt x="14" y="48"/>
                  </a:lnTo>
                  <a:lnTo>
                    <a:pt x="12" y="46"/>
                  </a:lnTo>
                  <a:lnTo>
                    <a:pt x="10" y="46"/>
                  </a:lnTo>
                  <a:lnTo>
                    <a:pt x="8" y="46"/>
                  </a:lnTo>
                  <a:lnTo>
                    <a:pt x="6" y="46"/>
                  </a:lnTo>
                  <a:lnTo>
                    <a:pt x="2" y="46"/>
                  </a:lnTo>
                  <a:lnTo>
                    <a:pt x="2" y="48"/>
                  </a:lnTo>
                  <a:lnTo>
                    <a:pt x="0" y="50"/>
                  </a:lnTo>
                  <a:lnTo>
                    <a:pt x="0" y="56"/>
                  </a:lnTo>
                  <a:lnTo>
                    <a:pt x="2" y="62"/>
                  </a:lnTo>
                  <a:lnTo>
                    <a:pt x="2" y="64"/>
                  </a:lnTo>
                  <a:lnTo>
                    <a:pt x="2" y="66"/>
                  </a:lnTo>
                  <a:lnTo>
                    <a:pt x="4" y="70"/>
                  </a:lnTo>
                  <a:lnTo>
                    <a:pt x="6" y="76"/>
                  </a:lnTo>
                  <a:lnTo>
                    <a:pt x="10" y="80"/>
                  </a:lnTo>
                  <a:lnTo>
                    <a:pt x="14" y="84"/>
                  </a:lnTo>
                  <a:lnTo>
                    <a:pt x="20" y="86"/>
                  </a:lnTo>
                  <a:lnTo>
                    <a:pt x="22" y="88"/>
                  </a:lnTo>
                  <a:lnTo>
                    <a:pt x="24" y="90"/>
                  </a:lnTo>
                  <a:lnTo>
                    <a:pt x="28" y="94"/>
                  </a:lnTo>
                  <a:lnTo>
                    <a:pt x="32" y="102"/>
                  </a:lnTo>
                  <a:lnTo>
                    <a:pt x="32" y="104"/>
                  </a:lnTo>
                  <a:lnTo>
                    <a:pt x="32" y="106"/>
                  </a:lnTo>
                  <a:lnTo>
                    <a:pt x="34" y="108"/>
                  </a:lnTo>
                  <a:lnTo>
                    <a:pt x="34" y="112"/>
                  </a:lnTo>
                  <a:lnTo>
                    <a:pt x="38" y="116"/>
                  </a:lnTo>
                  <a:lnTo>
                    <a:pt x="40" y="118"/>
                  </a:lnTo>
                  <a:lnTo>
                    <a:pt x="44" y="122"/>
                  </a:lnTo>
                  <a:lnTo>
                    <a:pt x="50" y="122"/>
                  </a:lnTo>
                  <a:lnTo>
                    <a:pt x="56" y="122"/>
                  </a:lnTo>
                  <a:lnTo>
                    <a:pt x="64" y="120"/>
                  </a:lnTo>
                  <a:lnTo>
                    <a:pt x="64" y="120"/>
                  </a:lnTo>
                  <a:lnTo>
                    <a:pt x="68" y="118"/>
                  </a:lnTo>
                  <a:lnTo>
                    <a:pt x="72" y="116"/>
                  </a:lnTo>
                  <a:lnTo>
                    <a:pt x="76" y="114"/>
                  </a:lnTo>
                  <a:lnTo>
                    <a:pt x="80" y="110"/>
                  </a:lnTo>
                  <a:lnTo>
                    <a:pt x="84" y="104"/>
                  </a:lnTo>
                  <a:lnTo>
                    <a:pt x="84" y="100"/>
                  </a:lnTo>
                  <a:lnTo>
                    <a:pt x="84" y="88"/>
                  </a:lnTo>
                  <a:lnTo>
                    <a:pt x="82" y="76"/>
                  </a:lnTo>
                  <a:lnTo>
                    <a:pt x="80" y="68"/>
                  </a:lnTo>
                  <a:lnTo>
                    <a:pt x="80" y="54"/>
                  </a:lnTo>
                  <a:lnTo>
                    <a:pt x="78" y="54"/>
                  </a:lnTo>
                  <a:lnTo>
                    <a:pt x="76" y="56"/>
                  </a:lnTo>
                  <a:lnTo>
                    <a:pt x="74" y="56"/>
                  </a:lnTo>
                  <a:lnTo>
                    <a:pt x="70" y="56"/>
                  </a:lnTo>
                  <a:lnTo>
                    <a:pt x="66" y="56"/>
                  </a:lnTo>
                  <a:lnTo>
                    <a:pt x="64" y="56"/>
                  </a:lnTo>
                  <a:lnTo>
                    <a:pt x="60" y="54"/>
                  </a:lnTo>
                  <a:lnTo>
                    <a:pt x="60" y="50"/>
                  </a:lnTo>
                  <a:lnTo>
                    <a:pt x="60" y="48"/>
                  </a:lnTo>
                  <a:lnTo>
                    <a:pt x="62" y="46"/>
                  </a:lnTo>
                  <a:lnTo>
                    <a:pt x="64" y="42"/>
                  </a:lnTo>
                  <a:lnTo>
                    <a:pt x="68" y="40"/>
                  </a:lnTo>
                  <a:lnTo>
                    <a:pt x="72" y="36"/>
                  </a:lnTo>
                  <a:lnTo>
                    <a:pt x="76" y="36"/>
                  </a:lnTo>
                  <a:lnTo>
                    <a:pt x="76" y="36"/>
                  </a:lnTo>
                  <a:lnTo>
                    <a:pt x="78" y="32"/>
                  </a:lnTo>
                  <a:lnTo>
                    <a:pt x="78" y="30"/>
                  </a:lnTo>
                  <a:lnTo>
                    <a:pt x="80" y="24"/>
                  </a:lnTo>
                  <a:lnTo>
                    <a:pt x="80" y="20"/>
                  </a:lnTo>
                  <a:lnTo>
                    <a:pt x="78" y="16"/>
                  </a:lnTo>
                  <a:lnTo>
                    <a:pt x="76" y="12"/>
                  </a:lnTo>
                  <a:lnTo>
                    <a:pt x="72" y="10"/>
                  </a:lnTo>
                  <a:lnTo>
                    <a:pt x="68" y="0"/>
                  </a:lnTo>
                  <a:lnTo>
                    <a:pt x="68" y="0"/>
                  </a:lnTo>
                  <a:lnTo>
                    <a:pt x="64" y="0"/>
                  </a:lnTo>
                  <a:lnTo>
                    <a:pt x="58" y="2"/>
                  </a:lnTo>
                  <a:lnTo>
                    <a:pt x="54" y="4"/>
                  </a:lnTo>
                  <a:lnTo>
                    <a:pt x="48" y="4"/>
                  </a:lnTo>
                  <a:lnTo>
                    <a:pt x="46" y="4"/>
                  </a:lnTo>
                  <a:lnTo>
                    <a:pt x="44" y="4"/>
                  </a:lnTo>
                  <a:lnTo>
                    <a:pt x="40" y="4"/>
                  </a:lnTo>
                  <a:lnTo>
                    <a:pt x="36" y="2"/>
                  </a:lnTo>
                  <a:lnTo>
                    <a:pt x="32" y="2"/>
                  </a:lnTo>
                  <a:lnTo>
                    <a:pt x="28" y="4"/>
                  </a:lnTo>
                  <a:lnTo>
                    <a:pt x="24" y="6"/>
                  </a:lnTo>
                  <a:lnTo>
                    <a:pt x="22" y="8"/>
                  </a:lnTo>
                  <a:lnTo>
                    <a:pt x="20" y="14"/>
                  </a:lnTo>
                  <a:lnTo>
                    <a:pt x="20" y="14"/>
                  </a:lnTo>
                  <a:lnTo>
                    <a:pt x="20" y="16"/>
                  </a:lnTo>
                  <a:lnTo>
                    <a:pt x="20" y="20"/>
                  </a:lnTo>
                  <a:lnTo>
                    <a:pt x="20" y="24"/>
                  </a:lnTo>
                  <a:lnTo>
                    <a:pt x="22" y="28"/>
                  </a:lnTo>
                  <a:lnTo>
                    <a:pt x="24" y="34"/>
                  </a:lnTo>
                  <a:lnTo>
                    <a:pt x="28" y="36"/>
                  </a:lnTo>
                  <a:lnTo>
                    <a:pt x="28" y="38"/>
                  </a:lnTo>
                  <a:lnTo>
                    <a:pt x="30" y="40"/>
                  </a:lnTo>
                  <a:lnTo>
                    <a:pt x="32" y="42"/>
                  </a:lnTo>
                  <a:lnTo>
                    <a:pt x="32" y="46"/>
                  </a:lnTo>
                  <a:lnTo>
                    <a:pt x="34" y="48"/>
                  </a:lnTo>
                  <a:lnTo>
                    <a:pt x="34" y="52"/>
                  </a:lnTo>
                  <a:lnTo>
                    <a:pt x="32" y="56"/>
                  </a:lnTo>
                  <a:lnTo>
                    <a:pt x="28" y="58"/>
                  </a:lnTo>
                  <a:lnTo>
                    <a:pt x="26" y="58"/>
                  </a:lnTo>
                  <a:lnTo>
                    <a:pt x="24" y="56"/>
                  </a:lnTo>
                  <a:lnTo>
                    <a:pt x="20" y="54"/>
                  </a:lnTo>
                  <a:lnTo>
                    <a:pt x="14" y="4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91" name="Freeform 351">
              <a:extLst>
                <a:ext uri="{FF2B5EF4-FFF2-40B4-BE49-F238E27FC236}">
                  <a16:creationId xmlns:a16="http://schemas.microsoft.com/office/drawing/2014/main" id="{8CFB44B7-A0F4-4382-B63E-34BAEE80EA6A}"/>
                </a:ext>
              </a:extLst>
            </p:cNvPr>
            <p:cNvSpPr>
              <a:spLocks noChangeArrowheads="1"/>
            </p:cNvSpPr>
            <p:nvPr/>
          </p:nvSpPr>
          <p:spPr bwMode="auto">
            <a:xfrm>
              <a:off x="3676" y="310"/>
              <a:ext cx="68" cy="106"/>
            </a:xfrm>
            <a:custGeom>
              <a:avLst/>
              <a:gdLst>
                <a:gd name="T0" fmla="*/ 32 w 68"/>
                <a:gd name="T1" fmla="*/ 0 h 106"/>
                <a:gd name="T2" fmla="*/ 26 w 68"/>
                <a:gd name="T3" fmla="*/ 0 h 106"/>
                <a:gd name="T4" fmla="*/ 20 w 68"/>
                <a:gd name="T5" fmla="*/ 4 h 106"/>
                <a:gd name="T6" fmla="*/ 20 w 68"/>
                <a:gd name="T7" fmla="*/ 4 h 106"/>
                <a:gd name="T8" fmla="*/ 18 w 68"/>
                <a:gd name="T9" fmla="*/ 2 h 106"/>
                <a:gd name="T10" fmla="*/ 16 w 68"/>
                <a:gd name="T11" fmla="*/ 2 h 106"/>
                <a:gd name="T12" fmla="*/ 12 w 68"/>
                <a:gd name="T13" fmla="*/ 8 h 106"/>
                <a:gd name="T14" fmla="*/ 8 w 68"/>
                <a:gd name="T15" fmla="*/ 16 h 106"/>
                <a:gd name="T16" fmla="*/ 4 w 68"/>
                <a:gd name="T17" fmla="*/ 22 h 106"/>
                <a:gd name="T18" fmla="*/ 0 w 68"/>
                <a:gd name="T19" fmla="*/ 30 h 106"/>
                <a:gd name="T20" fmla="*/ 2 w 68"/>
                <a:gd name="T21" fmla="*/ 32 h 106"/>
                <a:gd name="T22" fmla="*/ 4 w 68"/>
                <a:gd name="T23" fmla="*/ 38 h 106"/>
                <a:gd name="T24" fmla="*/ 2 w 68"/>
                <a:gd name="T25" fmla="*/ 46 h 106"/>
                <a:gd name="T26" fmla="*/ 2 w 68"/>
                <a:gd name="T27" fmla="*/ 48 h 106"/>
                <a:gd name="T28" fmla="*/ 2 w 68"/>
                <a:gd name="T29" fmla="*/ 54 h 106"/>
                <a:gd name="T30" fmla="*/ 4 w 68"/>
                <a:gd name="T31" fmla="*/ 66 h 106"/>
                <a:gd name="T32" fmla="*/ 8 w 68"/>
                <a:gd name="T33" fmla="*/ 104 h 106"/>
                <a:gd name="T34" fmla="*/ 10 w 68"/>
                <a:gd name="T35" fmla="*/ 106 h 106"/>
                <a:gd name="T36" fmla="*/ 16 w 68"/>
                <a:gd name="T37" fmla="*/ 106 h 106"/>
                <a:gd name="T38" fmla="*/ 20 w 68"/>
                <a:gd name="T39" fmla="*/ 104 h 106"/>
                <a:gd name="T40" fmla="*/ 24 w 68"/>
                <a:gd name="T41" fmla="*/ 98 h 106"/>
                <a:gd name="T42" fmla="*/ 26 w 68"/>
                <a:gd name="T43" fmla="*/ 90 h 106"/>
                <a:gd name="T44" fmla="*/ 24 w 68"/>
                <a:gd name="T45" fmla="*/ 86 h 106"/>
                <a:gd name="T46" fmla="*/ 22 w 68"/>
                <a:gd name="T47" fmla="*/ 78 h 106"/>
                <a:gd name="T48" fmla="*/ 24 w 68"/>
                <a:gd name="T49" fmla="*/ 72 h 106"/>
                <a:gd name="T50" fmla="*/ 30 w 68"/>
                <a:gd name="T51" fmla="*/ 68 h 106"/>
                <a:gd name="T52" fmla="*/ 36 w 68"/>
                <a:gd name="T53" fmla="*/ 68 h 106"/>
                <a:gd name="T54" fmla="*/ 40 w 68"/>
                <a:gd name="T55" fmla="*/ 66 h 106"/>
                <a:gd name="T56" fmla="*/ 48 w 68"/>
                <a:gd name="T57" fmla="*/ 62 h 106"/>
                <a:gd name="T58" fmla="*/ 54 w 68"/>
                <a:gd name="T59" fmla="*/ 52 h 106"/>
                <a:gd name="T60" fmla="*/ 56 w 68"/>
                <a:gd name="T61" fmla="*/ 48 h 106"/>
                <a:gd name="T62" fmla="*/ 62 w 68"/>
                <a:gd name="T63" fmla="*/ 38 h 106"/>
                <a:gd name="T64" fmla="*/ 64 w 68"/>
                <a:gd name="T65" fmla="*/ 24 h 106"/>
                <a:gd name="T66" fmla="*/ 64 w 68"/>
                <a:gd name="T67" fmla="*/ 22 h 106"/>
                <a:gd name="T68" fmla="*/ 68 w 68"/>
                <a:gd name="T69" fmla="*/ 18 h 106"/>
                <a:gd name="T70" fmla="*/ 68 w 68"/>
                <a:gd name="T71" fmla="*/ 12 h 106"/>
                <a:gd name="T72" fmla="*/ 62 w 68"/>
                <a:gd name="T73" fmla="*/ 8 h 106"/>
                <a:gd name="T74" fmla="*/ 56 w 68"/>
                <a:gd name="T75" fmla="*/ 8 h 106"/>
                <a:gd name="T76" fmla="*/ 48 w 68"/>
                <a:gd name="T77" fmla="*/ 8 h 106"/>
                <a:gd name="T78" fmla="*/ 40 w 68"/>
                <a:gd name="T79" fmla="*/ 6 h 106"/>
                <a:gd name="T80" fmla="*/ 34 w 68"/>
                <a:gd name="T81" fmla="*/ 0 h 10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68"/>
                <a:gd name="T124" fmla="*/ 0 h 106"/>
                <a:gd name="T125" fmla="*/ 68 w 68"/>
                <a:gd name="T126" fmla="*/ 106 h 10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68" h="106">
                  <a:moveTo>
                    <a:pt x="34" y="0"/>
                  </a:moveTo>
                  <a:lnTo>
                    <a:pt x="32" y="0"/>
                  </a:lnTo>
                  <a:lnTo>
                    <a:pt x="30" y="0"/>
                  </a:lnTo>
                  <a:lnTo>
                    <a:pt x="26" y="0"/>
                  </a:lnTo>
                  <a:lnTo>
                    <a:pt x="22" y="2"/>
                  </a:lnTo>
                  <a:lnTo>
                    <a:pt x="20" y="4"/>
                  </a:lnTo>
                  <a:lnTo>
                    <a:pt x="20" y="4"/>
                  </a:lnTo>
                  <a:lnTo>
                    <a:pt x="20" y="4"/>
                  </a:lnTo>
                  <a:lnTo>
                    <a:pt x="20" y="2"/>
                  </a:lnTo>
                  <a:lnTo>
                    <a:pt x="18" y="2"/>
                  </a:lnTo>
                  <a:lnTo>
                    <a:pt x="18" y="2"/>
                  </a:lnTo>
                  <a:lnTo>
                    <a:pt x="16" y="2"/>
                  </a:lnTo>
                  <a:lnTo>
                    <a:pt x="14" y="4"/>
                  </a:lnTo>
                  <a:lnTo>
                    <a:pt x="12" y="8"/>
                  </a:lnTo>
                  <a:lnTo>
                    <a:pt x="8" y="16"/>
                  </a:lnTo>
                  <a:lnTo>
                    <a:pt x="8" y="16"/>
                  </a:lnTo>
                  <a:lnTo>
                    <a:pt x="6" y="20"/>
                  </a:lnTo>
                  <a:lnTo>
                    <a:pt x="4" y="22"/>
                  </a:lnTo>
                  <a:lnTo>
                    <a:pt x="2" y="26"/>
                  </a:lnTo>
                  <a:lnTo>
                    <a:pt x="0" y="30"/>
                  </a:lnTo>
                  <a:lnTo>
                    <a:pt x="0" y="30"/>
                  </a:lnTo>
                  <a:lnTo>
                    <a:pt x="2" y="32"/>
                  </a:lnTo>
                  <a:lnTo>
                    <a:pt x="4" y="36"/>
                  </a:lnTo>
                  <a:lnTo>
                    <a:pt x="4" y="38"/>
                  </a:lnTo>
                  <a:lnTo>
                    <a:pt x="4" y="42"/>
                  </a:lnTo>
                  <a:lnTo>
                    <a:pt x="2" y="46"/>
                  </a:lnTo>
                  <a:lnTo>
                    <a:pt x="2" y="48"/>
                  </a:lnTo>
                  <a:lnTo>
                    <a:pt x="2" y="48"/>
                  </a:lnTo>
                  <a:lnTo>
                    <a:pt x="2" y="50"/>
                  </a:lnTo>
                  <a:lnTo>
                    <a:pt x="2" y="54"/>
                  </a:lnTo>
                  <a:lnTo>
                    <a:pt x="2" y="60"/>
                  </a:lnTo>
                  <a:lnTo>
                    <a:pt x="4" y="66"/>
                  </a:lnTo>
                  <a:lnTo>
                    <a:pt x="6" y="74"/>
                  </a:lnTo>
                  <a:lnTo>
                    <a:pt x="8" y="104"/>
                  </a:lnTo>
                  <a:lnTo>
                    <a:pt x="8" y="104"/>
                  </a:lnTo>
                  <a:lnTo>
                    <a:pt x="10" y="106"/>
                  </a:lnTo>
                  <a:lnTo>
                    <a:pt x="12" y="106"/>
                  </a:lnTo>
                  <a:lnTo>
                    <a:pt x="16" y="106"/>
                  </a:lnTo>
                  <a:lnTo>
                    <a:pt x="18" y="106"/>
                  </a:lnTo>
                  <a:lnTo>
                    <a:pt x="20" y="104"/>
                  </a:lnTo>
                  <a:lnTo>
                    <a:pt x="24" y="102"/>
                  </a:lnTo>
                  <a:lnTo>
                    <a:pt x="24" y="98"/>
                  </a:lnTo>
                  <a:lnTo>
                    <a:pt x="26" y="90"/>
                  </a:lnTo>
                  <a:lnTo>
                    <a:pt x="26" y="90"/>
                  </a:lnTo>
                  <a:lnTo>
                    <a:pt x="24" y="88"/>
                  </a:lnTo>
                  <a:lnTo>
                    <a:pt x="24" y="86"/>
                  </a:lnTo>
                  <a:lnTo>
                    <a:pt x="24" y="82"/>
                  </a:lnTo>
                  <a:lnTo>
                    <a:pt x="22" y="78"/>
                  </a:lnTo>
                  <a:lnTo>
                    <a:pt x="22" y="76"/>
                  </a:lnTo>
                  <a:lnTo>
                    <a:pt x="24" y="72"/>
                  </a:lnTo>
                  <a:lnTo>
                    <a:pt x="26" y="70"/>
                  </a:lnTo>
                  <a:lnTo>
                    <a:pt x="30" y="68"/>
                  </a:lnTo>
                  <a:lnTo>
                    <a:pt x="34" y="68"/>
                  </a:lnTo>
                  <a:lnTo>
                    <a:pt x="36" y="68"/>
                  </a:lnTo>
                  <a:lnTo>
                    <a:pt x="38" y="68"/>
                  </a:lnTo>
                  <a:lnTo>
                    <a:pt x="40" y="66"/>
                  </a:lnTo>
                  <a:lnTo>
                    <a:pt x="44" y="66"/>
                  </a:lnTo>
                  <a:lnTo>
                    <a:pt x="48" y="62"/>
                  </a:lnTo>
                  <a:lnTo>
                    <a:pt x="52" y="58"/>
                  </a:lnTo>
                  <a:lnTo>
                    <a:pt x="54" y="52"/>
                  </a:lnTo>
                  <a:lnTo>
                    <a:pt x="54" y="50"/>
                  </a:lnTo>
                  <a:lnTo>
                    <a:pt x="56" y="48"/>
                  </a:lnTo>
                  <a:lnTo>
                    <a:pt x="60" y="42"/>
                  </a:lnTo>
                  <a:lnTo>
                    <a:pt x="62" y="38"/>
                  </a:lnTo>
                  <a:lnTo>
                    <a:pt x="62" y="30"/>
                  </a:lnTo>
                  <a:lnTo>
                    <a:pt x="64" y="24"/>
                  </a:lnTo>
                  <a:lnTo>
                    <a:pt x="64" y="24"/>
                  </a:lnTo>
                  <a:lnTo>
                    <a:pt x="64" y="22"/>
                  </a:lnTo>
                  <a:lnTo>
                    <a:pt x="66" y="20"/>
                  </a:lnTo>
                  <a:lnTo>
                    <a:pt x="68" y="18"/>
                  </a:lnTo>
                  <a:lnTo>
                    <a:pt x="68" y="14"/>
                  </a:lnTo>
                  <a:lnTo>
                    <a:pt x="68" y="12"/>
                  </a:lnTo>
                  <a:lnTo>
                    <a:pt x="66" y="10"/>
                  </a:lnTo>
                  <a:lnTo>
                    <a:pt x="62" y="8"/>
                  </a:lnTo>
                  <a:lnTo>
                    <a:pt x="56" y="8"/>
                  </a:lnTo>
                  <a:lnTo>
                    <a:pt x="56" y="8"/>
                  </a:lnTo>
                  <a:lnTo>
                    <a:pt x="52" y="8"/>
                  </a:lnTo>
                  <a:lnTo>
                    <a:pt x="48" y="8"/>
                  </a:lnTo>
                  <a:lnTo>
                    <a:pt x="44" y="8"/>
                  </a:lnTo>
                  <a:lnTo>
                    <a:pt x="40" y="6"/>
                  </a:lnTo>
                  <a:lnTo>
                    <a:pt x="36" y="4"/>
                  </a:lnTo>
                  <a:lnTo>
                    <a:pt x="34"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92" name="Freeform 352">
              <a:extLst>
                <a:ext uri="{FF2B5EF4-FFF2-40B4-BE49-F238E27FC236}">
                  <a16:creationId xmlns:a16="http://schemas.microsoft.com/office/drawing/2014/main" id="{DF3360AD-73E7-4815-8322-1A91E84DB5F6}"/>
                </a:ext>
              </a:extLst>
            </p:cNvPr>
            <p:cNvSpPr>
              <a:spLocks noChangeArrowheads="1"/>
            </p:cNvSpPr>
            <p:nvPr/>
          </p:nvSpPr>
          <p:spPr bwMode="auto">
            <a:xfrm>
              <a:off x="3276" y="282"/>
              <a:ext cx="104" cy="116"/>
            </a:xfrm>
            <a:custGeom>
              <a:avLst/>
              <a:gdLst>
                <a:gd name="T0" fmla="*/ 4 w 104"/>
                <a:gd name="T1" fmla="*/ 80 h 116"/>
                <a:gd name="T2" fmla="*/ 0 w 104"/>
                <a:gd name="T3" fmla="*/ 82 h 116"/>
                <a:gd name="T4" fmla="*/ 0 w 104"/>
                <a:gd name="T5" fmla="*/ 86 h 116"/>
                <a:gd name="T6" fmla="*/ 4 w 104"/>
                <a:gd name="T7" fmla="*/ 92 h 116"/>
                <a:gd name="T8" fmla="*/ 8 w 104"/>
                <a:gd name="T9" fmla="*/ 94 h 116"/>
                <a:gd name="T10" fmla="*/ 12 w 104"/>
                <a:gd name="T11" fmla="*/ 100 h 116"/>
                <a:gd name="T12" fmla="*/ 14 w 104"/>
                <a:gd name="T13" fmla="*/ 110 h 116"/>
                <a:gd name="T14" fmla="*/ 18 w 104"/>
                <a:gd name="T15" fmla="*/ 112 h 116"/>
                <a:gd name="T16" fmla="*/ 24 w 104"/>
                <a:gd name="T17" fmla="*/ 116 h 116"/>
                <a:gd name="T18" fmla="*/ 30 w 104"/>
                <a:gd name="T19" fmla="*/ 114 h 116"/>
                <a:gd name="T20" fmla="*/ 34 w 104"/>
                <a:gd name="T21" fmla="*/ 110 h 116"/>
                <a:gd name="T22" fmla="*/ 36 w 104"/>
                <a:gd name="T23" fmla="*/ 106 h 116"/>
                <a:gd name="T24" fmla="*/ 42 w 104"/>
                <a:gd name="T25" fmla="*/ 104 h 116"/>
                <a:gd name="T26" fmla="*/ 46 w 104"/>
                <a:gd name="T27" fmla="*/ 106 h 116"/>
                <a:gd name="T28" fmla="*/ 50 w 104"/>
                <a:gd name="T29" fmla="*/ 106 h 116"/>
                <a:gd name="T30" fmla="*/ 54 w 104"/>
                <a:gd name="T31" fmla="*/ 102 h 116"/>
                <a:gd name="T32" fmla="*/ 56 w 104"/>
                <a:gd name="T33" fmla="*/ 92 h 116"/>
                <a:gd name="T34" fmla="*/ 60 w 104"/>
                <a:gd name="T35" fmla="*/ 74 h 116"/>
                <a:gd name="T36" fmla="*/ 82 w 104"/>
                <a:gd name="T37" fmla="*/ 48 h 116"/>
                <a:gd name="T38" fmla="*/ 104 w 104"/>
                <a:gd name="T39" fmla="*/ 32 h 116"/>
                <a:gd name="T40" fmla="*/ 104 w 104"/>
                <a:gd name="T41" fmla="*/ 32 h 116"/>
                <a:gd name="T42" fmla="*/ 98 w 104"/>
                <a:gd name="T43" fmla="*/ 28 h 116"/>
                <a:gd name="T44" fmla="*/ 88 w 104"/>
                <a:gd name="T45" fmla="*/ 20 h 116"/>
                <a:gd name="T46" fmla="*/ 88 w 104"/>
                <a:gd name="T47" fmla="*/ 18 h 116"/>
                <a:gd name="T48" fmla="*/ 84 w 104"/>
                <a:gd name="T49" fmla="*/ 14 h 116"/>
                <a:gd name="T50" fmla="*/ 78 w 104"/>
                <a:gd name="T51" fmla="*/ 14 h 116"/>
                <a:gd name="T52" fmla="*/ 72 w 104"/>
                <a:gd name="T53" fmla="*/ 20 h 116"/>
                <a:gd name="T54" fmla="*/ 70 w 104"/>
                <a:gd name="T55" fmla="*/ 20 h 116"/>
                <a:gd name="T56" fmla="*/ 68 w 104"/>
                <a:gd name="T57" fmla="*/ 22 h 116"/>
                <a:gd name="T58" fmla="*/ 66 w 104"/>
                <a:gd name="T59" fmla="*/ 16 h 116"/>
                <a:gd name="T60" fmla="*/ 64 w 104"/>
                <a:gd name="T61" fmla="*/ 14 h 116"/>
                <a:gd name="T62" fmla="*/ 60 w 104"/>
                <a:gd name="T63" fmla="*/ 10 h 116"/>
                <a:gd name="T64" fmla="*/ 56 w 104"/>
                <a:gd name="T65" fmla="*/ 8 h 116"/>
                <a:gd name="T66" fmla="*/ 50 w 104"/>
                <a:gd name="T67" fmla="*/ 12 h 116"/>
                <a:gd name="T68" fmla="*/ 42 w 104"/>
                <a:gd name="T69" fmla="*/ 10 h 116"/>
                <a:gd name="T70" fmla="*/ 44 w 104"/>
                <a:gd name="T71" fmla="*/ 6 h 116"/>
                <a:gd name="T72" fmla="*/ 46 w 104"/>
                <a:gd name="T73" fmla="*/ 2 h 116"/>
                <a:gd name="T74" fmla="*/ 42 w 104"/>
                <a:gd name="T75" fmla="*/ 0 h 116"/>
                <a:gd name="T76" fmla="*/ 34 w 104"/>
                <a:gd name="T77" fmla="*/ 2 h 116"/>
                <a:gd name="T78" fmla="*/ 28 w 104"/>
                <a:gd name="T79" fmla="*/ 6 h 116"/>
                <a:gd name="T80" fmla="*/ 26 w 104"/>
                <a:gd name="T81" fmla="*/ 10 h 116"/>
                <a:gd name="T82" fmla="*/ 26 w 104"/>
                <a:gd name="T83" fmla="*/ 10 h 116"/>
                <a:gd name="T84" fmla="*/ 22 w 104"/>
                <a:gd name="T85" fmla="*/ 10 h 116"/>
                <a:gd name="T86" fmla="*/ 18 w 104"/>
                <a:gd name="T87" fmla="*/ 10 h 116"/>
                <a:gd name="T88" fmla="*/ 16 w 104"/>
                <a:gd name="T89" fmla="*/ 14 h 116"/>
                <a:gd name="T90" fmla="*/ 14 w 104"/>
                <a:gd name="T91" fmla="*/ 24 h 116"/>
                <a:gd name="T92" fmla="*/ 16 w 104"/>
                <a:gd name="T93" fmla="*/ 28 h 116"/>
                <a:gd name="T94" fmla="*/ 18 w 104"/>
                <a:gd name="T95" fmla="*/ 34 h 116"/>
                <a:gd name="T96" fmla="*/ 16 w 104"/>
                <a:gd name="T97" fmla="*/ 40 h 116"/>
                <a:gd name="T98" fmla="*/ 14 w 104"/>
                <a:gd name="T99" fmla="*/ 44 h 116"/>
                <a:gd name="T100" fmla="*/ 8 w 104"/>
                <a:gd name="T101" fmla="*/ 54 h 116"/>
                <a:gd name="T102" fmla="*/ 4 w 104"/>
                <a:gd name="T103" fmla="*/ 80 h 1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04"/>
                <a:gd name="T157" fmla="*/ 0 h 116"/>
                <a:gd name="T158" fmla="*/ 104 w 104"/>
                <a:gd name="T159" fmla="*/ 116 h 1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04" h="116">
                  <a:moveTo>
                    <a:pt x="4" y="80"/>
                  </a:moveTo>
                  <a:lnTo>
                    <a:pt x="4" y="80"/>
                  </a:lnTo>
                  <a:lnTo>
                    <a:pt x="2" y="80"/>
                  </a:lnTo>
                  <a:lnTo>
                    <a:pt x="0" y="82"/>
                  </a:lnTo>
                  <a:lnTo>
                    <a:pt x="0" y="84"/>
                  </a:lnTo>
                  <a:lnTo>
                    <a:pt x="0" y="86"/>
                  </a:lnTo>
                  <a:lnTo>
                    <a:pt x="0" y="90"/>
                  </a:lnTo>
                  <a:lnTo>
                    <a:pt x="4" y="92"/>
                  </a:lnTo>
                  <a:lnTo>
                    <a:pt x="6" y="94"/>
                  </a:lnTo>
                  <a:lnTo>
                    <a:pt x="8" y="94"/>
                  </a:lnTo>
                  <a:lnTo>
                    <a:pt x="10" y="96"/>
                  </a:lnTo>
                  <a:lnTo>
                    <a:pt x="12" y="100"/>
                  </a:lnTo>
                  <a:lnTo>
                    <a:pt x="14" y="104"/>
                  </a:lnTo>
                  <a:lnTo>
                    <a:pt x="14" y="110"/>
                  </a:lnTo>
                  <a:lnTo>
                    <a:pt x="16" y="110"/>
                  </a:lnTo>
                  <a:lnTo>
                    <a:pt x="18" y="112"/>
                  </a:lnTo>
                  <a:lnTo>
                    <a:pt x="20" y="114"/>
                  </a:lnTo>
                  <a:lnTo>
                    <a:pt x="24" y="116"/>
                  </a:lnTo>
                  <a:lnTo>
                    <a:pt x="28" y="116"/>
                  </a:lnTo>
                  <a:lnTo>
                    <a:pt x="30" y="114"/>
                  </a:lnTo>
                  <a:lnTo>
                    <a:pt x="34" y="110"/>
                  </a:lnTo>
                  <a:lnTo>
                    <a:pt x="34" y="110"/>
                  </a:lnTo>
                  <a:lnTo>
                    <a:pt x="34" y="108"/>
                  </a:lnTo>
                  <a:lnTo>
                    <a:pt x="36" y="106"/>
                  </a:lnTo>
                  <a:lnTo>
                    <a:pt x="38" y="106"/>
                  </a:lnTo>
                  <a:lnTo>
                    <a:pt x="42" y="104"/>
                  </a:lnTo>
                  <a:lnTo>
                    <a:pt x="46" y="106"/>
                  </a:lnTo>
                  <a:lnTo>
                    <a:pt x="46" y="106"/>
                  </a:lnTo>
                  <a:lnTo>
                    <a:pt x="48" y="106"/>
                  </a:lnTo>
                  <a:lnTo>
                    <a:pt x="50" y="106"/>
                  </a:lnTo>
                  <a:lnTo>
                    <a:pt x="52" y="104"/>
                  </a:lnTo>
                  <a:lnTo>
                    <a:pt x="54" y="102"/>
                  </a:lnTo>
                  <a:lnTo>
                    <a:pt x="54" y="98"/>
                  </a:lnTo>
                  <a:lnTo>
                    <a:pt x="56" y="92"/>
                  </a:lnTo>
                  <a:lnTo>
                    <a:pt x="56" y="88"/>
                  </a:lnTo>
                  <a:lnTo>
                    <a:pt x="60" y="74"/>
                  </a:lnTo>
                  <a:lnTo>
                    <a:pt x="68" y="60"/>
                  </a:lnTo>
                  <a:lnTo>
                    <a:pt x="82" y="48"/>
                  </a:lnTo>
                  <a:lnTo>
                    <a:pt x="104" y="40"/>
                  </a:lnTo>
                  <a:lnTo>
                    <a:pt x="104" y="32"/>
                  </a:lnTo>
                  <a:lnTo>
                    <a:pt x="104" y="32"/>
                  </a:lnTo>
                  <a:lnTo>
                    <a:pt x="104" y="32"/>
                  </a:lnTo>
                  <a:lnTo>
                    <a:pt x="102" y="30"/>
                  </a:lnTo>
                  <a:lnTo>
                    <a:pt x="98" y="28"/>
                  </a:lnTo>
                  <a:lnTo>
                    <a:pt x="94" y="26"/>
                  </a:lnTo>
                  <a:lnTo>
                    <a:pt x="88" y="20"/>
                  </a:lnTo>
                  <a:lnTo>
                    <a:pt x="88" y="20"/>
                  </a:lnTo>
                  <a:lnTo>
                    <a:pt x="88" y="18"/>
                  </a:lnTo>
                  <a:lnTo>
                    <a:pt x="86" y="16"/>
                  </a:lnTo>
                  <a:lnTo>
                    <a:pt x="84" y="14"/>
                  </a:lnTo>
                  <a:lnTo>
                    <a:pt x="82" y="14"/>
                  </a:lnTo>
                  <a:lnTo>
                    <a:pt x="78" y="14"/>
                  </a:lnTo>
                  <a:lnTo>
                    <a:pt x="76" y="16"/>
                  </a:lnTo>
                  <a:lnTo>
                    <a:pt x="72" y="20"/>
                  </a:lnTo>
                  <a:lnTo>
                    <a:pt x="72" y="20"/>
                  </a:lnTo>
                  <a:lnTo>
                    <a:pt x="70" y="20"/>
                  </a:lnTo>
                  <a:lnTo>
                    <a:pt x="70" y="22"/>
                  </a:lnTo>
                  <a:lnTo>
                    <a:pt x="68" y="22"/>
                  </a:lnTo>
                  <a:lnTo>
                    <a:pt x="66" y="20"/>
                  </a:lnTo>
                  <a:lnTo>
                    <a:pt x="66" y="16"/>
                  </a:lnTo>
                  <a:lnTo>
                    <a:pt x="66" y="16"/>
                  </a:lnTo>
                  <a:lnTo>
                    <a:pt x="64" y="14"/>
                  </a:lnTo>
                  <a:lnTo>
                    <a:pt x="62" y="12"/>
                  </a:lnTo>
                  <a:lnTo>
                    <a:pt x="60" y="10"/>
                  </a:lnTo>
                  <a:lnTo>
                    <a:pt x="58" y="8"/>
                  </a:lnTo>
                  <a:lnTo>
                    <a:pt x="56" y="8"/>
                  </a:lnTo>
                  <a:lnTo>
                    <a:pt x="52" y="8"/>
                  </a:lnTo>
                  <a:lnTo>
                    <a:pt x="50" y="12"/>
                  </a:lnTo>
                  <a:lnTo>
                    <a:pt x="42" y="10"/>
                  </a:lnTo>
                  <a:lnTo>
                    <a:pt x="42" y="10"/>
                  </a:lnTo>
                  <a:lnTo>
                    <a:pt x="44" y="8"/>
                  </a:lnTo>
                  <a:lnTo>
                    <a:pt x="44" y="6"/>
                  </a:lnTo>
                  <a:lnTo>
                    <a:pt x="46" y="4"/>
                  </a:lnTo>
                  <a:lnTo>
                    <a:pt x="46" y="2"/>
                  </a:lnTo>
                  <a:lnTo>
                    <a:pt x="46" y="0"/>
                  </a:lnTo>
                  <a:lnTo>
                    <a:pt x="42" y="0"/>
                  </a:lnTo>
                  <a:lnTo>
                    <a:pt x="40" y="0"/>
                  </a:lnTo>
                  <a:lnTo>
                    <a:pt x="34" y="2"/>
                  </a:lnTo>
                  <a:lnTo>
                    <a:pt x="30" y="4"/>
                  </a:lnTo>
                  <a:lnTo>
                    <a:pt x="28" y="6"/>
                  </a:lnTo>
                  <a:lnTo>
                    <a:pt x="26" y="8"/>
                  </a:lnTo>
                  <a:lnTo>
                    <a:pt x="26" y="10"/>
                  </a:lnTo>
                  <a:lnTo>
                    <a:pt x="26" y="10"/>
                  </a:lnTo>
                  <a:lnTo>
                    <a:pt x="26" y="10"/>
                  </a:lnTo>
                  <a:lnTo>
                    <a:pt x="24" y="10"/>
                  </a:lnTo>
                  <a:lnTo>
                    <a:pt x="22" y="10"/>
                  </a:lnTo>
                  <a:lnTo>
                    <a:pt x="20" y="10"/>
                  </a:lnTo>
                  <a:lnTo>
                    <a:pt x="18" y="10"/>
                  </a:lnTo>
                  <a:lnTo>
                    <a:pt x="16" y="12"/>
                  </a:lnTo>
                  <a:lnTo>
                    <a:pt x="16" y="14"/>
                  </a:lnTo>
                  <a:lnTo>
                    <a:pt x="14" y="18"/>
                  </a:lnTo>
                  <a:lnTo>
                    <a:pt x="14" y="24"/>
                  </a:lnTo>
                  <a:lnTo>
                    <a:pt x="16" y="26"/>
                  </a:lnTo>
                  <a:lnTo>
                    <a:pt x="16" y="28"/>
                  </a:lnTo>
                  <a:lnTo>
                    <a:pt x="18" y="30"/>
                  </a:lnTo>
                  <a:lnTo>
                    <a:pt x="18" y="34"/>
                  </a:lnTo>
                  <a:lnTo>
                    <a:pt x="18" y="36"/>
                  </a:lnTo>
                  <a:lnTo>
                    <a:pt x="16" y="40"/>
                  </a:lnTo>
                  <a:lnTo>
                    <a:pt x="16" y="40"/>
                  </a:lnTo>
                  <a:lnTo>
                    <a:pt x="14" y="44"/>
                  </a:lnTo>
                  <a:lnTo>
                    <a:pt x="12" y="48"/>
                  </a:lnTo>
                  <a:lnTo>
                    <a:pt x="8" y="54"/>
                  </a:lnTo>
                  <a:lnTo>
                    <a:pt x="6" y="64"/>
                  </a:lnTo>
                  <a:lnTo>
                    <a:pt x="4" y="8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93" name="Freeform 353">
              <a:extLst>
                <a:ext uri="{FF2B5EF4-FFF2-40B4-BE49-F238E27FC236}">
                  <a16:creationId xmlns:a16="http://schemas.microsoft.com/office/drawing/2014/main" id="{4FDB61B1-02DA-4E15-AFA2-5A947C6DE883}"/>
                </a:ext>
              </a:extLst>
            </p:cNvPr>
            <p:cNvSpPr>
              <a:spLocks noChangeArrowheads="1"/>
            </p:cNvSpPr>
            <p:nvPr/>
          </p:nvSpPr>
          <p:spPr bwMode="auto">
            <a:xfrm>
              <a:off x="3332" y="338"/>
              <a:ext cx="232" cy="186"/>
            </a:xfrm>
            <a:custGeom>
              <a:avLst/>
              <a:gdLst>
                <a:gd name="T0" fmla="*/ 32 w 232"/>
                <a:gd name="T1" fmla="*/ 76 h 186"/>
                <a:gd name="T2" fmla="*/ 44 w 232"/>
                <a:gd name="T3" fmla="*/ 74 h 186"/>
                <a:gd name="T4" fmla="*/ 46 w 232"/>
                <a:gd name="T5" fmla="*/ 78 h 186"/>
                <a:gd name="T6" fmla="*/ 36 w 232"/>
                <a:gd name="T7" fmla="*/ 86 h 186"/>
                <a:gd name="T8" fmla="*/ 24 w 232"/>
                <a:gd name="T9" fmla="*/ 86 h 186"/>
                <a:gd name="T10" fmla="*/ 10 w 232"/>
                <a:gd name="T11" fmla="*/ 88 h 186"/>
                <a:gd name="T12" fmla="*/ 8 w 232"/>
                <a:gd name="T13" fmla="*/ 100 h 186"/>
                <a:gd name="T14" fmla="*/ 20 w 232"/>
                <a:gd name="T15" fmla="*/ 104 h 186"/>
                <a:gd name="T16" fmla="*/ 54 w 232"/>
                <a:gd name="T17" fmla="*/ 104 h 186"/>
                <a:gd name="T18" fmla="*/ 86 w 232"/>
                <a:gd name="T19" fmla="*/ 114 h 186"/>
                <a:gd name="T20" fmla="*/ 86 w 232"/>
                <a:gd name="T21" fmla="*/ 124 h 186"/>
                <a:gd name="T22" fmla="*/ 76 w 232"/>
                <a:gd name="T23" fmla="*/ 132 h 186"/>
                <a:gd name="T24" fmla="*/ 64 w 232"/>
                <a:gd name="T25" fmla="*/ 128 h 186"/>
                <a:gd name="T26" fmla="*/ 42 w 232"/>
                <a:gd name="T27" fmla="*/ 132 h 186"/>
                <a:gd name="T28" fmla="*/ 32 w 232"/>
                <a:gd name="T29" fmla="*/ 130 h 186"/>
                <a:gd name="T30" fmla="*/ 22 w 232"/>
                <a:gd name="T31" fmla="*/ 138 h 186"/>
                <a:gd name="T32" fmla="*/ 24 w 232"/>
                <a:gd name="T33" fmla="*/ 148 h 186"/>
                <a:gd name="T34" fmla="*/ 48 w 232"/>
                <a:gd name="T35" fmla="*/ 160 h 186"/>
                <a:gd name="T36" fmla="*/ 62 w 232"/>
                <a:gd name="T37" fmla="*/ 168 h 186"/>
                <a:gd name="T38" fmla="*/ 76 w 232"/>
                <a:gd name="T39" fmla="*/ 184 h 186"/>
                <a:gd name="T40" fmla="*/ 146 w 232"/>
                <a:gd name="T41" fmla="*/ 162 h 186"/>
                <a:gd name="T42" fmla="*/ 160 w 232"/>
                <a:gd name="T43" fmla="*/ 162 h 186"/>
                <a:gd name="T44" fmla="*/ 176 w 232"/>
                <a:gd name="T45" fmla="*/ 170 h 186"/>
                <a:gd name="T46" fmla="*/ 184 w 232"/>
                <a:gd name="T47" fmla="*/ 170 h 186"/>
                <a:gd name="T48" fmla="*/ 190 w 232"/>
                <a:gd name="T49" fmla="*/ 170 h 186"/>
                <a:gd name="T50" fmla="*/ 202 w 232"/>
                <a:gd name="T51" fmla="*/ 168 h 186"/>
                <a:gd name="T52" fmla="*/ 210 w 232"/>
                <a:gd name="T53" fmla="*/ 160 h 186"/>
                <a:gd name="T54" fmla="*/ 208 w 232"/>
                <a:gd name="T55" fmla="*/ 154 h 186"/>
                <a:gd name="T56" fmla="*/ 196 w 232"/>
                <a:gd name="T57" fmla="*/ 152 h 186"/>
                <a:gd name="T58" fmla="*/ 196 w 232"/>
                <a:gd name="T59" fmla="*/ 146 h 186"/>
                <a:gd name="T60" fmla="*/ 208 w 232"/>
                <a:gd name="T61" fmla="*/ 142 h 186"/>
                <a:gd name="T62" fmla="*/ 226 w 232"/>
                <a:gd name="T63" fmla="*/ 142 h 186"/>
                <a:gd name="T64" fmla="*/ 232 w 232"/>
                <a:gd name="T65" fmla="*/ 138 h 186"/>
                <a:gd name="T66" fmla="*/ 226 w 232"/>
                <a:gd name="T67" fmla="*/ 126 h 186"/>
                <a:gd name="T68" fmla="*/ 202 w 232"/>
                <a:gd name="T69" fmla="*/ 116 h 186"/>
                <a:gd name="T70" fmla="*/ 174 w 232"/>
                <a:gd name="T71" fmla="*/ 78 h 186"/>
                <a:gd name="T72" fmla="*/ 166 w 232"/>
                <a:gd name="T73" fmla="*/ 28 h 186"/>
                <a:gd name="T74" fmla="*/ 148 w 232"/>
                <a:gd name="T75" fmla="*/ 20 h 186"/>
                <a:gd name="T76" fmla="*/ 140 w 232"/>
                <a:gd name="T77" fmla="*/ 36 h 186"/>
                <a:gd name="T78" fmla="*/ 124 w 232"/>
                <a:gd name="T79" fmla="*/ 22 h 186"/>
                <a:gd name="T80" fmla="*/ 116 w 232"/>
                <a:gd name="T81" fmla="*/ 18 h 186"/>
                <a:gd name="T82" fmla="*/ 106 w 232"/>
                <a:gd name="T83" fmla="*/ 30 h 186"/>
                <a:gd name="T84" fmla="*/ 96 w 232"/>
                <a:gd name="T85" fmla="*/ 20 h 186"/>
                <a:gd name="T86" fmla="*/ 86 w 232"/>
                <a:gd name="T87" fmla="*/ 6 h 186"/>
                <a:gd name="T88" fmla="*/ 80 w 232"/>
                <a:gd name="T89" fmla="*/ 16 h 186"/>
                <a:gd name="T90" fmla="*/ 78 w 232"/>
                <a:gd name="T91" fmla="*/ 32 h 186"/>
                <a:gd name="T92" fmla="*/ 66 w 232"/>
                <a:gd name="T93" fmla="*/ 32 h 186"/>
                <a:gd name="T94" fmla="*/ 62 w 232"/>
                <a:gd name="T95" fmla="*/ 14 h 186"/>
                <a:gd name="T96" fmla="*/ 64 w 232"/>
                <a:gd name="T97" fmla="*/ 4 h 186"/>
                <a:gd name="T98" fmla="*/ 54 w 232"/>
                <a:gd name="T99" fmla="*/ 0 h 186"/>
                <a:gd name="T100" fmla="*/ 14 w 232"/>
                <a:gd name="T101" fmla="*/ 24 h 186"/>
                <a:gd name="T102" fmla="*/ 8 w 232"/>
                <a:gd name="T103" fmla="*/ 44 h 186"/>
                <a:gd name="T104" fmla="*/ 2 w 232"/>
                <a:gd name="T105" fmla="*/ 56 h 186"/>
                <a:gd name="T106" fmla="*/ 0 w 232"/>
                <a:gd name="T107" fmla="*/ 64 h 186"/>
                <a:gd name="T108" fmla="*/ 10 w 232"/>
                <a:gd name="T109" fmla="*/ 74 h 18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32"/>
                <a:gd name="T166" fmla="*/ 0 h 186"/>
                <a:gd name="T167" fmla="*/ 232 w 232"/>
                <a:gd name="T168" fmla="*/ 186 h 18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32" h="186">
                  <a:moveTo>
                    <a:pt x="24" y="74"/>
                  </a:moveTo>
                  <a:lnTo>
                    <a:pt x="24" y="76"/>
                  </a:lnTo>
                  <a:lnTo>
                    <a:pt x="28" y="76"/>
                  </a:lnTo>
                  <a:lnTo>
                    <a:pt x="32" y="76"/>
                  </a:lnTo>
                  <a:lnTo>
                    <a:pt x="36" y="76"/>
                  </a:lnTo>
                  <a:lnTo>
                    <a:pt x="40" y="76"/>
                  </a:lnTo>
                  <a:lnTo>
                    <a:pt x="42" y="74"/>
                  </a:lnTo>
                  <a:lnTo>
                    <a:pt x="44" y="74"/>
                  </a:lnTo>
                  <a:lnTo>
                    <a:pt x="44" y="74"/>
                  </a:lnTo>
                  <a:lnTo>
                    <a:pt x="46" y="74"/>
                  </a:lnTo>
                  <a:lnTo>
                    <a:pt x="46" y="76"/>
                  </a:lnTo>
                  <a:lnTo>
                    <a:pt x="46" y="78"/>
                  </a:lnTo>
                  <a:lnTo>
                    <a:pt x="46" y="80"/>
                  </a:lnTo>
                  <a:lnTo>
                    <a:pt x="44" y="84"/>
                  </a:lnTo>
                  <a:lnTo>
                    <a:pt x="42" y="86"/>
                  </a:lnTo>
                  <a:lnTo>
                    <a:pt x="36" y="86"/>
                  </a:lnTo>
                  <a:lnTo>
                    <a:pt x="30" y="88"/>
                  </a:lnTo>
                  <a:lnTo>
                    <a:pt x="28" y="88"/>
                  </a:lnTo>
                  <a:lnTo>
                    <a:pt x="26" y="86"/>
                  </a:lnTo>
                  <a:lnTo>
                    <a:pt x="24" y="86"/>
                  </a:lnTo>
                  <a:lnTo>
                    <a:pt x="20" y="86"/>
                  </a:lnTo>
                  <a:lnTo>
                    <a:pt x="16" y="86"/>
                  </a:lnTo>
                  <a:lnTo>
                    <a:pt x="14" y="86"/>
                  </a:lnTo>
                  <a:lnTo>
                    <a:pt x="10" y="88"/>
                  </a:lnTo>
                  <a:lnTo>
                    <a:pt x="8" y="90"/>
                  </a:lnTo>
                  <a:lnTo>
                    <a:pt x="8" y="94"/>
                  </a:lnTo>
                  <a:lnTo>
                    <a:pt x="8" y="100"/>
                  </a:lnTo>
                  <a:lnTo>
                    <a:pt x="8" y="100"/>
                  </a:lnTo>
                  <a:lnTo>
                    <a:pt x="8" y="102"/>
                  </a:lnTo>
                  <a:lnTo>
                    <a:pt x="10" y="102"/>
                  </a:lnTo>
                  <a:lnTo>
                    <a:pt x="14" y="104"/>
                  </a:lnTo>
                  <a:lnTo>
                    <a:pt x="20" y="104"/>
                  </a:lnTo>
                  <a:lnTo>
                    <a:pt x="26" y="106"/>
                  </a:lnTo>
                  <a:lnTo>
                    <a:pt x="36" y="106"/>
                  </a:lnTo>
                  <a:lnTo>
                    <a:pt x="42" y="104"/>
                  </a:lnTo>
                  <a:lnTo>
                    <a:pt x="54" y="104"/>
                  </a:lnTo>
                  <a:lnTo>
                    <a:pt x="68" y="104"/>
                  </a:lnTo>
                  <a:lnTo>
                    <a:pt x="80" y="106"/>
                  </a:lnTo>
                  <a:lnTo>
                    <a:pt x="86" y="112"/>
                  </a:lnTo>
                  <a:lnTo>
                    <a:pt x="86" y="114"/>
                  </a:lnTo>
                  <a:lnTo>
                    <a:pt x="86" y="114"/>
                  </a:lnTo>
                  <a:lnTo>
                    <a:pt x="86" y="118"/>
                  </a:lnTo>
                  <a:lnTo>
                    <a:pt x="86" y="122"/>
                  </a:lnTo>
                  <a:lnTo>
                    <a:pt x="86" y="124"/>
                  </a:lnTo>
                  <a:lnTo>
                    <a:pt x="84" y="128"/>
                  </a:lnTo>
                  <a:lnTo>
                    <a:pt x="82" y="130"/>
                  </a:lnTo>
                  <a:lnTo>
                    <a:pt x="80" y="132"/>
                  </a:lnTo>
                  <a:lnTo>
                    <a:pt x="76" y="132"/>
                  </a:lnTo>
                  <a:lnTo>
                    <a:pt x="70" y="130"/>
                  </a:lnTo>
                  <a:lnTo>
                    <a:pt x="70" y="130"/>
                  </a:lnTo>
                  <a:lnTo>
                    <a:pt x="68" y="128"/>
                  </a:lnTo>
                  <a:lnTo>
                    <a:pt x="64" y="128"/>
                  </a:lnTo>
                  <a:lnTo>
                    <a:pt x="60" y="128"/>
                  </a:lnTo>
                  <a:lnTo>
                    <a:pt x="56" y="128"/>
                  </a:lnTo>
                  <a:lnTo>
                    <a:pt x="50" y="130"/>
                  </a:lnTo>
                  <a:lnTo>
                    <a:pt x="42" y="132"/>
                  </a:lnTo>
                  <a:lnTo>
                    <a:pt x="40" y="132"/>
                  </a:lnTo>
                  <a:lnTo>
                    <a:pt x="38" y="130"/>
                  </a:lnTo>
                  <a:lnTo>
                    <a:pt x="36" y="130"/>
                  </a:lnTo>
                  <a:lnTo>
                    <a:pt x="32" y="130"/>
                  </a:lnTo>
                  <a:lnTo>
                    <a:pt x="30" y="130"/>
                  </a:lnTo>
                  <a:lnTo>
                    <a:pt x="26" y="132"/>
                  </a:lnTo>
                  <a:lnTo>
                    <a:pt x="24" y="134"/>
                  </a:lnTo>
                  <a:lnTo>
                    <a:pt x="22" y="138"/>
                  </a:lnTo>
                  <a:lnTo>
                    <a:pt x="20" y="142"/>
                  </a:lnTo>
                  <a:lnTo>
                    <a:pt x="20" y="144"/>
                  </a:lnTo>
                  <a:lnTo>
                    <a:pt x="22" y="146"/>
                  </a:lnTo>
                  <a:lnTo>
                    <a:pt x="24" y="148"/>
                  </a:lnTo>
                  <a:lnTo>
                    <a:pt x="26" y="152"/>
                  </a:lnTo>
                  <a:lnTo>
                    <a:pt x="32" y="154"/>
                  </a:lnTo>
                  <a:lnTo>
                    <a:pt x="40" y="158"/>
                  </a:lnTo>
                  <a:lnTo>
                    <a:pt x="48" y="160"/>
                  </a:lnTo>
                  <a:lnTo>
                    <a:pt x="50" y="162"/>
                  </a:lnTo>
                  <a:lnTo>
                    <a:pt x="52" y="162"/>
                  </a:lnTo>
                  <a:lnTo>
                    <a:pt x="58" y="166"/>
                  </a:lnTo>
                  <a:lnTo>
                    <a:pt x="62" y="168"/>
                  </a:lnTo>
                  <a:lnTo>
                    <a:pt x="66" y="174"/>
                  </a:lnTo>
                  <a:lnTo>
                    <a:pt x="68" y="178"/>
                  </a:lnTo>
                  <a:lnTo>
                    <a:pt x="70" y="186"/>
                  </a:lnTo>
                  <a:lnTo>
                    <a:pt x="76" y="184"/>
                  </a:lnTo>
                  <a:lnTo>
                    <a:pt x="90" y="182"/>
                  </a:lnTo>
                  <a:lnTo>
                    <a:pt x="110" y="178"/>
                  </a:lnTo>
                  <a:lnTo>
                    <a:pt x="130" y="170"/>
                  </a:lnTo>
                  <a:lnTo>
                    <a:pt x="146" y="162"/>
                  </a:lnTo>
                  <a:lnTo>
                    <a:pt x="148" y="162"/>
                  </a:lnTo>
                  <a:lnTo>
                    <a:pt x="150" y="162"/>
                  </a:lnTo>
                  <a:lnTo>
                    <a:pt x="154" y="162"/>
                  </a:lnTo>
                  <a:lnTo>
                    <a:pt x="160" y="162"/>
                  </a:lnTo>
                  <a:lnTo>
                    <a:pt x="164" y="162"/>
                  </a:lnTo>
                  <a:lnTo>
                    <a:pt x="170" y="164"/>
                  </a:lnTo>
                  <a:lnTo>
                    <a:pt x="174" y="168"/>
                  </a:lnTo>
                  <a:lnTo>
                    <a:pt x="176" y="170"/>
                  </a:lnTo>
                  <a:lnTo>
                    <a:pt x="178" y="172"/>
                  </a:lnTo>
                  <a:lnTo>
                    <a:pt x="180" y="172"/>
                  </a:lnTo>
                  <a:lnTo>
                    <a:pt x="182" y="172"/>
                  </a:lnTo>
                  <a:lnTo>
                    <a:pt x="184" y="170"/>
                  </a:lnTo>
                  <a:lnTo>
                    <a:pt x="186" y="168"/>
                  </a:lnTo>
                  <a:lnTo>
                    <a:pt x="188" y="168"/>
                  </a:lnTo>
                  <a:lnTo>
                    <a:pt x="188" y="168"/>
                  </a:lnTo>
                  <a:lnTo>
                    <a:pt x="190" y="170"/>
                  </a:lnTo>
                  <a:lnTo>
                    <a:pt x="192" y="172"/>
                  </a:lnTo>
                  <a:lnTo>
                    <a:pt x="194" y="172"/>
                  </a:lnTo>
                  <a:lnTo>
                    <a:pt x="198" y="170"/>
                  </a:lnTo>
                  <a:lnTo>
                    <a:pt x="202" y="168"/>
                  </a:lnTo>
                  <a:lnTo>
                    <a:pt x="208" y="164"/>
                  </a:lnTo>
                  <a:lnTo>
                    <a:pt x="208" y="164"/>
                  </a:lnTo>
                  <a:lnTo>
                    <a:pt x="210" y="162"/>
                  </a:lnTo>
                  <a:lnTo>
                    <a:pt x="210" y="160"/>
                  </a:lnTo>
                  <a:lnTo>
                    <a:pt x="210" y="158"/>
                  </a:lnTo>
                  <a:lnTo>
                    <a:pt x="210" y="158"/>
                  </a:lnTo>
                  <a:lnTo>
                    <a:pt x="210" y="156"/>
                  </a:lnTo>
                  <a:lnTo>
                    <a:pt x="208" y="154"/>
                  </a:lnTo>
                  <a:lnTo>
                    <a:pt x="204" y="154"/>
                  </a:lnTo>
                  <a:lnTo>
                    <a:pt x="198" y="154"/>
                  </a:lnTo>
                  <a:lnTo>
                    <a:pt x="198" y="152"/>
                  </a:lnTo>
                  <a:lnTo>
                    <a:pt x="196" y="152"/>
                  </a:lnTo>
                  <a:lnTo>
                    <a:pt x="194" y="150"/>
                  </a:lnTo>
                  <a:lnTo>
                    <a:pt x="194" y="148"/>
                  </a:lnTo>
                  <a:lnTo>
                    <a:pt x="194" y="148"/>
                  </a:lnTo>
                  <a:lnTo>
                    <a:pt x="196" y="146"/>
                  </a:lnTo>
                  <a:lnTo>
                    <a:pt x="200" y="144"/>
                  </a:lnTo>
                  <a:lnTo>
                    <a:pt x="200" y="144"/>
                  </a:lnTo>
                  <a:lnTo>
                    <a:pt x="204" y="144"/>
                  </a:lnTo>
                  <a:lnTo>
                    <a:pt x="208" y="142"/>
                  </a:lnTo>
                  <a:lnTo>
                    <a:pt x="212" y="142"/>
                  </a:lnTo>
                  <a:lnTo>
                    <a:pt x="218" y="140"/>
                  </a:lnTo>
                  <a:lnTo>
                    <a:pt x="222" y="142"/>
                  </a:lnTo>
                  <a:lnTo>
                    <a:pt x="226" y="142"/>
                  </a:lnTo>
                  <a:lnTo>
                    <a:pt x="226" y="142"/>
                  </a:lnTo>
                  <a:lnTo>
                    <a:pt x="228" y="142"/>
                  </a:lnTo>
                  <a:lnTo>
                    <a:pt x="230" y="140"/>
                  </a:lnTo>
                  <a:lnTo>
                    <a:pt x="232" y="138"/>
                  </a:lnTo>
                  <a:lnTo>
                    <a:pt x="232" y="134"/>
                  </a:lnTo>
                  <a:lnTo>
                    <a:pt x="232" y="132"/>
                  </a:lnTo>
                  <a:lnTo>
                    <a:pt x="230" y="128"/>
                  </a:lnTo>
                  <a:lnTo>
                    <a:pt x="226" y="126"/>
                  </a:lnTo>
                  <a:lnTo>
                    <a:pt x="220" y="124"/>
                  </a:lnTo>
                  <a:lnTo>
                    <a:pt x="216" y="122"/>
                  </a:lnTo>
                  <a:lnTo>
                    <a:pt x="210" y="118"/>
                  </a:lnTo>
                  <a:lnTo>
                    <a:pt x="202" y="116"/>
                  </a:lnTo>
                  <a:lnTo>
                    <a:pt x="186" y="114"/>
                  </a:lnTo>
                  <a:lnTo>
                    <a:pt x="184" y="110"/>
                  </a:lnTo>
                  <a:lnTo>
                    <a:pt x="178" y="98"/>
                  </a:lnTo>
                  <a:lnTo>
                    <a:pt x="174" y="78"/>
                  </a:lnTo>
                  <a:lnTo>
                    <a:pt x="174" y="52"/>
                  </a:lnTo>
                  <a:lnTo>
                    <a:pt x="172" y="48"/>
                  </a:lnTo>
                  <a:lnTo>
                    <a:pt x="170" y="38"/>
                  </a:lnTo>
                  <a:lnTo>
                    <a:pt x="166" y="28"/>
                  </a:lnTo>
                  <a:lnTo>
                    <a:pt x="160" y="20"/>
                  </a:lnTo>
                  <a:lnTo>
                    <a:pt x="150" y="18"/>
                  </a:lnTo>
                  <a:lnTo>
                    <a:pt x="150" y="18"/>
                  </a:lnTo>
                  <a:lnTo>
                    <a:pt x="148" y="20"/>
                  </a:lnTo>
                  <a:lnTo>
                    <a:pt x="146" y="24"/>
                  </a:lnTo>
                  <a:lnTo>
                    <a:pt x="142" y="28"/>
                  </a:lnTo>
                  <a:lnTo>
                    <a:pt x="140" y="32"/>
                  </a:lnTo>
                  <a:lnTo>
                    <a:pt x="140" y="36"/>
                  </a:lnTo>
                  <a:lnTo>
                    <a:pt x="140" y="42"/>
                  </a:lnTo>
                  <a:lnTo>
                    <a:pt x="126" y="24"/>
                  </a:lnTo>
                  <a:lnTo>
                    <a:pt x="126" y="22"/>
                  </a:lnTo>
                  <a:lnTo>
                    <a:pt x="124" y="22"/>
                  </a:lnTo>
                  <a:lnTo>
                    <a:pt x="122" y="20"/>
                  </a:lnTo>
                  <a:lnTo>
                    <a:pt x="120" y="18"/>
                  </a:lnTo>
                  <a:lnTo>
                    <a:pt x="118" y="16"/>
                  </a:lnTo>
                  <a:lnTo>
                    <a:pt x="116" y="18"/>
                  </a:lnTo>
                  <a:lnTo>
                    <a:pt x="112" y="20"/>
                  </a:lnTo>
                  <a:lnTo>
                    <a:pt x="110" y="24"/>
                  </a:lnTo>
                  <a:lnTo>
                    <a:pt x="108" y="28"/>
                  </a:lnTo>
                  <a:lnTo>
                    <a:pt x="106" y="30"/>
                  </a:lnTo>
                  <a:lnTo>
                    <a:pt x="104" y="32"/>
                  </a:lnTo>
                  <a:lnTo>
                    <a:pt x="100" y="30"/>
                  </a:lnTo>
                  <a:lnTo>
                    <a:pt x="98" y="26"/>
                  </a:lnTo>
                  <a:lnTo>
                    <a:pt x="96" y="20"/>
                  </a:lnTo>
                  <a:lnTo>
                    <a:pt x="94" y="16"/>
                  </a:lnTo>
                  <a:lnTo>
                    <a:pt x="90" y="12"/>
                  </a:lnTo>
                  <a:lnTo>
                    <a:pt x="88" y="8"/>
                  </a:lnTo>
                  <a:lnTo>
                    <a:pt x="86" y="6"/>
                  </a:lnTo>
                  <a:lnTo>
                    <a:pt x="84" y="6"/>
                  </a:lnTo>
                  <a:lnTo>
                    <a:pt x="82" y="8"/>
                  </a:lnTo>
                  <a:lnTo>
                    <a:pt x="80" y="10"/>
                  </a:lnTo>
                  <a:lnTo>
                    <a:pt x="80" y="16"/>
                  </a:lnTo>
                  <a:lnTo>
                    <a:pt x="80" y="20"/>
                  </a:lnTo>
                  <a:lnTo>
                    <a:pt x="80" y="24"/>
                  </a:lnTo>
                  <a:lnTo>
                    <a:pt x="80" y="28"/>
                  </a:lnTo>
                  <a:lnTo>
                    <a:pt x="78" y="32"/>
                  </a:lnTo>
                  <a:lnTo>
                    <a:pt x="76" y="34"/>
                  </a:lnTo>
                  <a:lnTo>
                    <a:pt x="74" y="34"/>
                  </a:lnTo>
                  <a:lnTo>
                    <a:pt x="70" y="34"/>
                  </a:lnTo>
                  <a:lnTo>
                    <a:pt x="66" y="32"/>
                  </a:lnTo>
                  <a:lnTo>
                    <a:pt x="64" y="28"/>
                  </a:lnTo>
                  <a:lnTo>
                    <a:pt x="62" y="24"/>
                  </a:lnTo>
                  <a:lnTo>
                    <a:pt x="62" y="18"/>
                  </a:lnTo>
                  <a:lnTo>
                    <a:pt x="62" y="14"/>
                  </a:lnTo>
                  <a:lnTo>
                    <a:pt x="64" y="10"/>
                  </a:lnTo>
                  <a:lnTo>
                    <a:pt x="64" y="6"/>
                  </a:lnTo>
                  <a:lnTo>
                    <a:pt x="64" y="6"/>
                  </a:lnTo>
                  <a:lnTo>
                    <a:pt x="64" y="4"/>
                  </a:lnTo>
                  <a:lnTo>
                    <a:pt x="62" y="2"/>
                  </a:lnTo>
                  <a:lnTo>
                    <a:pt x="60" y="0"/>
                  </a:lnTo>
                  <a:lnTo>
                    <a:pt x="58" y="0"/>
                  </a:lnTo>
                  <a:lnTo>
                    <a:pt x="54" y="0"/>
                  </a:lnTo>
                  <a:lnTo>
                    <a:pt x="50" y="2"/>
                  </a:lnTo>
                  <a:lnTo>
                    <a:pt x="40" y="8"/>
                  </a:lnTo>
                  <a:lnTo>
                    <a:pt x="26" y="16"/>
                  </a:lnTo>
                  <a:lnTo>
                    <a:pt x="14" y="24"/>
                  </a:lnTo>
                  <a:lnTo>
                    <a:pt x="8" y="36"/>
                  </a:lnTo>
                  <a:lnTo>
                    <a:pt x="8" y="36"/>
                  </a:lnTo>
                  <a:lnTo>
                    <a:pt x="8" y="40"/>
                  </a:lnTo>
                  <a:lnTo>
                    <a:pt x="8" y="44"/>
                  </a:lnTo>
                  <a:lnTo>
                    <a:pt x="6" y="48"/>
                  </a:lnTo>
                  <a:lnTo>
                    <a:pt x="6" y="52"/>
                  </a:lnTo>
                  <a:lnTo>
                    <a:pt x="2" y="56"/>
                  </a:lnTo>
                  <a:lnTo>
                    <a:pt x="2" y="56"/>
                  </a:lnTo>
                  <a:lnTo>
                    <a:pt x="2" y="58"/>
                  </a:lnTo>
                  <a:lnTo>
                    <a:pt x="0" y="60"/>
                  </a:lnTo>
                  <a:lnTo>
                    <a:pt x="0" y="62"/>
                  </a:lnTo>
                  <a:lnTo>
                    <a:pt x="0" y="64"/>
                  </a:lnTo>
                  <a:lnTo>
                    <a:pt x="0" y="68"/>
                  </a:lnTo>
                  <a:lnTo>
                    <a:pt x="2" y="70"/>
                  </a:lnTo>
                  <a:lnTo>
                    <a:pt x="6" y="72"/>
                  </a:lnTo>
                  <a:lnTo>
                    <a:pt x="10" y="74"/>
                  </a:lnTo>
                  <a:lnTo>
                    <a:pt x="16" y="74"/>
                  </a:lnTo>
                  <a:lnTo>
                    <a:pt x="24" y="7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94" name="Freeform 354">
              <a:extLst>
                <a:ext uri="{FF2B5EF4-FFF2-40B4-BE49-F238E27FC236}">
                  <a16:creationId xmlns:a16="http://schemas.microsoft.com/office/drawing/2014/main" id="{72DE2DF0-C94F-4736-991D-6ED5480AA03C}"/>
                </a:ext>
              </a:extLst>
            </p:cNvPr>
            <p:cNvSpPr>
              <a:spLocks noChangeArrowheads="1"/>
            </p:cNvSpPr>
            <p:nvPr/>
          </p:nvSpPr>
          <p:spPr bwMode="auto">
            <a:xfrm>
              <a:off x="3340" y="124"/>
              <a:ext cx="118" cy="90"/>
            </a:xfrm>
            <a:custGeom>
              <a:avLst/>
              <a:gdLst>
                <a:gd name="T0" fmla="*/ 58 w 118"/>
                <a:gd name="T1" fmla="*/ 22 h 90"/>
                <a:gd name="T2" fmla="*/ 44 w 118"/>
                <a:gd name="T3" fmla="*/ 40 h 90"/>
                <a:gd name="T4" fmla="*/ 26 w 118"/>
                <a:gd name="T5" fmla="*/ 60 h 90"/>
                <a:gd name="T6" fmla="*/ 14 w 118"/>
                <a:gd name="T7" fmla="*/ 66 h 90"/>
                <a:gd name="T8" fmla="*/ 8 w 118"/>
                <a:gd name="T9" fmla="*/ 68 h 90"/>
                <a:gd name="T10" fmla="*/ 2 w 118"/>
                <a:gd name="T11" fmla="*/ 68 h 90"/>
                <a:gd name="T12" fmla="*/ 0 w 118"/>
                <a:gd name="T13" fmla="*/ 72 h 90"/>
                <a:gd name="T14" fmla="*/ 2 w 118"/>
                <a:gd name="T15" fmla="*/ 76 h 90"/>
                <a:gd name="T16" fmla="*/ 10 w 118"/>
                <a:gd name="T17" fmla="*/ 84 h 90"/>
                <a:gd name="T18" fmla="*/ 28 w 118"/>
                <a:gd name="T19" fmla="*/ 90 h 90"/>
                <a:gd name="T20" fmla="*/ 40 w 118"/>
                <a:gd name="T21" fmla="*/ 86 h 90"/>
                <a:gd name="T22" fmla="*/ 44 w 118"/>
                <a:gd name="T23" fmla="*/ 88 h 90"/>
                <a:gd name="T24" fmla="*/ 50 w 118"/>
                <a:gd name="T25" fmla="*/ 90 h 90"/>
                <a:gd name="T26" fmla="*/ 58 w 118"/>
                <a:gd name="T27" fmla="*/ 88 h 90"/>
                <a:gd name="T28" fmla="*/ 62 w 118"/>
                <a:gd name="T29" fmla="*/ 82 h 90"/>
                <a:gd name="T30" fmla="*/ 70 w 118"/>
                <a:gd name="T31" fmla="*/ 74 h 90"/>
                <a:gd name="T32" fmla="*/ 76 w 118"/>
                <a:gd name="T33" fmla="*/ 64 h 90"/>
                <a:gd name="T34" fmla="*/ 78 w 118"/>
                <a:gd name="T35" fmla="*/ 58 h 90"/>
                <a:gd name="T36" fmla="*/ 84 w 118"/>
                <a:gd name="T37" fmla="*/ 62 h 90"/>
                <a:gd name="T38" fmla="*/ 92 w 118"/>
                <a:gd name="T39" fmla="*/ 64 h 90"/>
                <a:gd name="T40" fmla="*/ 102 w 118"/>
                <a:gd name="T41" fmla="*/ 56 h 90"/>
                <a:gd name="T42" fmla="*/ 104 w 118"/>
                <a:gd name="T43" fmla="*/ 54 h 90"/>
                <a:gd name="T44" fmla="*/ 106 w 118"/>
                <a:gd name="T45" fmla="*/ 48 h 90"/>
                <a:gd name="T46" fmla="*/ 106 w 118"/>
                <a:gd name="T47" fmla="*/ 44 h 90"/>
                <a:gd name="T48" fmla="*/ 104 w 118"/>
                <a:gd name="T49" fmla="*/ 42 h 90"/>
                <a:gd name="T50" fmla="*/ 106 w 118"/>
                <a:gd name="T51" fmla="*/ 38 h 90"/>
                <a:gd name="T52" fmla="*/ 110 w 118"/>
                <a:gd name="T53" fmla="*/ 30 h 90"/>
                <a:gd name="T54" fmla="*/ 108 w 118"/>
                <a:gd name="T55" fmla="*/ 26 h 90"/>
                <a:gd name="T56" fmla="*/ 108 w 118"/>
                <a:gd name="T57" fmla="*/ 22 h 90"/>
                <a:gd name="T58" fmla="*/ 112 w 118"/>
                <a:gd name="T59" fmla="*/ 16 h 90"/>
                <a:gd name="T60" fmla="*/ 116 w 118"/>
                <a:gd name="T61" fmla="*/ 14 h 90"/>
                <a:gd name="T62" fmla="*/ 116 w 118"/>
                <a:gd name="T63" fmla="*/ 12 h 90"/>
                <a:gd name="T64" fmla="*/ 110 w 118"/>
                <a:gd name="T65" fmla="*/ 6 h 90"/>
                <a:gd name="T66" fmla="*/ 104 w 118"/>
                <a:gd name="T67" fmla="*/ 2 h 90"/>
                <a:gd name="T68" fmla="*/ 100 w 118"/>
                <a:gd name="T69" fmla="*/ 0 h 90"/>
                <a:gd name="T70" fmla="*/ 84 w 118"/>
                <a:gd name="T71" fmla="*/ 12 h 90"/>
                <a:gd name="T72" fmla="*/ 76 w 118"/>
                <a:gd name="T73" fmla="*/ 12 h 90"/>
                <a:gd name="T74" fmla="*/ 64 w 118"/>
                <a:gd name="T75" fmla="*/ 16 h 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8"/>
                <a:gd name="T115" fmla="*/ 0 h 90"/>
                <a:gd name="T116" fmla="*/ 118 w 118"/>
                <a:gd name="T117" fmla="*/ 90 h 9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8" h="90">
                  <a:moveTo>
                    <a:pt x="60" y="20"/>
                  </a:moveTo>
                  <a:lnTo>
                    <a:pt x="58" y="22"/>
                  </a:lnTo>
                  <a:lnTo>
                    <a:pt x="52" y="30"/>
                  </a:lnTo>
                  <a:lnTo>
                    <a:pt x="44" y="40"/>
                  </a:lnTo>
                  <a:lnTo>
                    <a:pt x="36" y="52"/>
                  </a:lnTo>
                  <a:lnTo>
                    <a:pt x="26" y="60"/>
                  </a:lnTo>
                  <a:lnTo>
                    <a:pt x="18" y="66"/>
                  </a:lnTo>
                  <a:lnTo>
                    <a:pt x="14" y="66"/>
                  </a:lnTo>
                  <a:lnTo>
                    <a:pt x="12" y="68"/>
                  </a:lnTo>
                  <a:lnTo>
                    <a:pt x="8" y="68"/>
                  </a:lnTo>
                  <a:lnTo>
                    <a:pt x="4" y="68"/>
                  </a:lnTo>
                  <a:lnTo>
                    <a:pt x="2" y="68"/>
                  </a:lnTo>
                  <a:lnTo>
                    <a:pt x="0" y="70"/>
                  </a:lnTo>
                  <a:lnTo>
                    <a:pt x="0" y="72"/>
                  </a:lnTo>
                  <a:lnTo>
                    <a:pt x="0" y="74"/>
                  </a:lnTo>
                  <a:lnTo>
                    <a:pt x="2" y="76"/>
                  </a:lnTo>
                  <a:lnTo>
                    <a:pt x="6" y="82"/>
                  </a:lnTo>
                  <a:lnTo>
                    <a:pt x="10" y="84"/>
                  </a:lnTo>
                  <a:lnTo>
                    <a:pt x="18" y="88"/>
                  </a:lnTo>
                  <a:lnTo>
                    <a:pt x="28" y="90"/>
                  </a:lnTo>
                  <a:lnTo>
                    <a:pt x="40" y="84"/>
                  </a:lnTo>
                  <a:lnTo>
                    <a:pt x="40" y="86"/>
                  </a:lnTo>
                  <a:lnTo>
                    <a:pt x="42" y="86"/>
                  </a:lnTo>
                  <a:lnTo>
                    <a:pt x="44" y="88"/>
                  </a:lnTo>
                  <a:lnTo>
                    <a:pt x="46" y="90"/>
                  </a:lnTo>
                  <a:lnTo>
                    <a:pt x="50" y="90"/>
                  </a:lnTo>
                  <a:lnTo>
                    <a:pt x="56" y="88"/>
                  </a:lnTo>
                  <a:lnTo>
                    <a:pt x="58" y="88"/>
                  </a:lnTo>
                  <a:lnTo>
                    <a:pt x="60" y="86"/>
                  </a:lnTo>
                  <a:lnTo>
                    <a:pt x="62" y="82"/>
                  </a:lnTo>
                  <a:lnTo>
                    <a:pt x="66" y="78"/>
                  </a:lnTo>
                  <a:lnTo>
                    <a:pt x="70" y="74"/>
                  </a:lnTo>
                  <a:lnTo>
                    <a:pt x="72" y="68"/>
                  </a:lnTo>
                  <a:lnTo>
                    <a:pt x="76" y="64"/>
                  </a:lnTo>
                  <a:lnTo>
                    <a:pt x="78" y="58"/>
                  </a:lnTo>
                  <a:lnTo>
                    <a:pt x="78" y="58"/>
                  </a:lnTo>
                  <a:lnTo>
                    <a:pt x="80" y="60"/>
                  </a:lnTo>
                  <a:lnTo>
                    <a:pt x="84" y="62"/>
                  </a:lnTo>
                  <a:lnTo>
                    <a:pt x="88" y="64"/>
                  </a:lnTo>
                  <a:lnTo>
                    <a:pt x="92" y="64"/>
                  </a:lnTo>
                  <a:lnTo>
                    <a:pt x="98" y="62"/>
                  </a:lnTo>
                  <a:lnTo>
                    <a:pt x="102" y="56"/>
                  </a:lnTo>
                  <a:lnTo>
                    <a:pt x="102" y="56"/>
                  </a:lnTo>
                  <a:lnTo>
                    <a:pt x="104" y="54"/>
                  </a:lnTo>
                  <a:lnTo>
                    <a:pt x="106" y="52"/>
                  </a:lnTo>
                  <a:lnTo>
                    <a:pt x="106" y="48"/>
                  </a:lnTo>
                  <a:lnTo>
                    <a:pt x="106" y="46"/>
                  </a:lnTo>
                  <a:lnTo>
                    <a:pt x="106" y="44"/>
                  </a:lnTo>
                  <a:lnTo>
                    <a:pt x="102" y="42"/>
                  </a:lnTo>
                  <a:lnTo>
                    <a:pt x="104" y="42"/>
                  </a:lnTo>
                  <a:lnTo>
                    <a:pt x="104" y="40"/>
                  </a:lnTo>
                  <a:lnTo>
                    <a:pt x="106" y="38"/>
                  </a:lnTo>
                  <a:lnTo>
                    <a:pt x="108" y="34"/>
                  </a:lnTo>
                  <a:lnTo>
                    <a:pt x="110" y="30"/>
                  </a:lnTo>
                  <a:lnTo>
                    <a:pt x="110" y="28"/>
                  </a:lnTo>
                  <a:lnTo>
                    <a:pt x="108" y="26"/>
                  </a:lnTo>
                  <a:lnTo>
                    <a:pt x="108" y="26"/>
                  </a:lnTo>
                  <a:lnTo>
                    <a:pt x="108" y="22"/>
                  </a:lnTo>
                  <a:lnTo>
                    <a:pt x="110" y="20"/>
                  </a:lnTo>
                  <a:lnTo>
                    <a:pt x="112" y="16"/>
                  </a:lnTo>
                  <a:lnTo>
                    <a:pt x="114" y="14"/>
                  </a:lnTo>
                  <a:lnTo>
                    <a:pt x="116" y="14"/>
                  </a:lnTo>
                  <a:lnTo>
                    <a:pt x="118" y="12"/>
                  </a:lnTo>
                  <a:lnTo>
                    <a:pt x="116" y="12"/>
                  </a:lnTo>
                  <a:lnTo>
                    <a:pt x="114" y="10"/>
                  </a:lnTo>
                  <a:lnTo>
                    <a:pt x="110" y="6"/>
                  </a:lnTo>
                  <a:lnTo>
                    <a:pt x="108" y="4"/>
                  </a:lnTo>
                  <a:lnTo>
                    <a:pt x="104" y="2"/>
                  </a:lnTo>
                  <a:lnTo>
                    <a:pt x="102" y="0"/>
                  </a:lnTo>
                  <a:lnTo>
                    <a:pt x="100" y="0"/>
                  </a:lnTo>
                  <a:lnTo>
                    <a:pt x="86" y="12"/>
                  </a:lnTo>
                  <a:lnTo>
                    <a:pt x="84" y="12"/>
                  </a:lnTo>
                  <a:lnTo>
                    <a:pt x="82" y="12"/>
                  </a:lnTo>
                  <a:lnTo>
                    <a:pt x="76" y="12"/>
                  </a:lnTo>
                  <a:lnTo>
                    <a:pt x="70" y="14"/>
                  </a:lnTo>
                  <a:lnTo>
                    <a:pt x="64" y="16"/>
                  </a:lnTo>
                  <a:lnTo>
                    <a:pt x="60" y="2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95" name="Freeform 355">
              <a:extLst>
                <a:ext uri="{FF2B5EF4-FFF2-40B4-BE49-F238E27FC236}">
                  <a16:creationId xmlns:a16="http://schemas.microsoft.com/office/drawing/2014/main" id="{F0418A81-2090-4773-B3E4-BD26AEA7A8F6}"/>
                </a:ext>
              </a:extLst>
            </p:cNvPr>
            <p:cNvSpPr>
              <a:spLocks noChangeArrowheads="1"/>
            </p:cNvSpPr>
            <p:nvPr/>
          </p:nvSpPr>
          <p:spPr bwMode="auto">
            <a:xfrm>
              <a:off x="3452" y="84"/>
              <a:ext cx="22" cy="28"/>
            </a:xfrm>
            <a:custGeom>
              <a:avLst/>
              <a:gdLst>
                <a:gd name="T0" fmla="*/ 16 w 22"/>
                <a:gd name="T1" fmla="*/ 2 h 28"/>
                <a:gd name="T2" fmla="*/ 14 w 22"/>
                <a:gd name="T3" fmla="*/ 2 h 28"/>
                <a:gd name="T4" fmla="*/ 14 w 22"/>
                <a:gd name="T5" fmla="*/ 2 h 28"/>
                <a:gd name="T6" fmla="*/ 12 w 22"/>
                <a:gd name="T7" fmla="*/ 0 h 28"/>
                <a:gd name="T8" fmla="*/ 10 w 22"/>
                <a:gd name="T9" fmla="*/ 0 h 28"/>
                <a:gd name="T10" fmla="*/ 6 w 22"/>
                <a:gd name="T11" fmla="*/ 0 h 28"/>
                <a:gd name="T12" fmla="*/ 4 w 22"/>
                <a:gd name="T13" fmla="*/ 2 h 28"/>
                <a:gd name="T14" fmla="*/ 2 w 22"/>
                <a:gd name="T15" fmla="*/ 4 h 28"/>
                <a:gd name="T16" fmla="*/ 2 w 22"/>
                <a:gd name="T17" fmla="*/ 8 h 28"/>
                <a:gd name="T18" fmla="*/ 0 w 22"/>
                <a:gd name="T19" fmla="*/ 12 h 28"/>
                <a:gd name="T20" fmla="*/ 2 w 22"/>
                <a:gd name="T21" fmla="*/ 20 h 28"/>
                <a:gd name="T22" fmla="*/ 2 w 22"/>
                <a:gd name="T23" fmla="*/ 20 h 28"/>
                <a:gd name="T24" fmla="*/ 4 w 22"/>
                <a:gd name="T25" fmla="*/ 22 h 28"/>
                <a:gd name="T26" fmla="*/ 6 w 22"/>
                <a:gd name="T27" fmla="*/ 24 h 28"/>
                <a:gd name="T28" fmla="*/ 10 w 22"/>
                <a:gd name="T29" fmla="*/ 26 h 28"/>
                <a:gd name="T30" fmla="*/ 14 w 22"/>
                <a:gd name="T31" fmla="*/ 26 h 28"/>
                <a:gd name="T32" fmla="*/ 16 w 22"/>
                <a:gd name="T33" fmla="*/ 28 h 28"/>
                <a:gd name="T34" fmla="*/ 20 w 22"/>
                <a:gd name="T35" fmla="*/ 26 h 28"/>
                <a:gd name="T36" fmla="*/ 22 w 22"/>
                <a:gd name="T37" fmla="*/ 24 h 28"/>
                <a:gd name="T38" fmla="*/ 22 w 22"/>
                <a:gd name="T39" fmla="*/ 20 h 28"/>
                <a:gd name="T40" fmla="*/ 22 w 22"/>
                <a:gd name="T41" fmla="*/ 14 h 28"/>
                <a:gd name="T42" fmla="*/ 22 w 22"/>
                <a:gd name="T43" fmla="*/ 10 h 28"/>
                <a:gd name="T44" fmla="*/ 20 w 22"/>
                <a:gd name="T45" fmla="*/ 6 h 28"/>
                <a:gd name="T46" fmla="*/ 18 w 22"/>
                <a:gd name="T47" fmla="*/ 4 h 28"/>
                <a:gd name="T48" fmla="*/ 16 w 22"/>
                <a:gd name="T49" fmla="*/ 2 h 28"/>
                <a:gd name="T50" fmla="*/ 16 w 22"/>
                <a:gd name="T51" fmla="*/ 2 h 28"/>
                <a:gd name="T52" fmla="*/ 16 w 22"/>
                <a:gd name="T53" fmla="*/ 2 h 2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2"/>
                <a:gd name="T82" fmla="*/ 0 h 28"/>
                <a:gd name="T83" fmla="*/ 22 w 22"/>
                <a:gd name="T84" fmla="*/ 28 h 2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2" h="28">
                  <a:moveTo>
                    <a:pt x="16" y="2"/>
                  </a:moveTo>
                  <a:lnTo>
                    <a:pt x="14" y="2"/>
                  </a:lnTo>
                  <a:lnTo>
                    <a:pt x="14" y="2"/>
                  </a:lnTo>
                  <a:lnTo>
                    <a:pt x="12" y="0"/>
                  </a:lnTo>
                  <a:lnTo>
                    <a:pt x="10" y="0"/>
                  </a:lnTo>
                  <a:lnTo>
                    <a:pt x="6" y="0"/>
                  </a:lnTo>
                  <a:lnTo>
                    <a:pt x="4" y="2"/>
                  </a:lnTo>
                  <a:lnTo>
                    <a:pt x="2" y="4"/>
                  </a:lnTo>
                  <a:lnTo>
                    <a:pt x="2" y="8"/>
                  </a:lnTo>
                  <a:lnTo>
                    <a:pt x="0" y="12"/>
                  </a:lnTo>
                  <a:lnTo>
                    <a:pt x="2" y="20"/>
                  </a:lnTo>
                  <a:lnTo>
                    <a:pt x="2" y="20"/>
                  </a:lnTo>
                  <a:lnTo>
                    <a:pt x="4" y="22"/>
                  </a:lnTo>
                  <a:lnTo>
                    <a:pt x="6" y="24"/>
                  </a:lnTo>
                  <a:lnTo>
                    <a:pt x="10" y="26"/>
                  </a:lnTo>
                  <a:lnTo>
                    <a:pt x="14" y="26"/>
                  </a:lnTo>
                  <a:lnTo>
                    <a:pt x="16" y="28"/>
                  </a:lnTo>
                  <a:lnTo>
                    <a:pt x="20" y="26"/>
                  </a:lnTo>
                  <a:lnTo>
                    <a:pt x="22" y="24"/>
                  </a:lnTo>
                  <a:lnTo>
                    <a:pt x="22" y="20"/>
                  </a:lnTo>
                  <a:lnTo>
                    <a:pt x="22" y="14"/>
                  </a:lnTo>
                  <a:lnTo>
                    <a:pt x="22" y="10"/>
                  </a:lnTo>
                  <a:lnTo>
                    <a:pt x="20" y="6"/>
                  </a:lnTo>
                  <a:lnTo>
                    <a:pt x="18" y="4"/>
                  </a:lnTo>
                  <a:lnTo>
                    <a:pt x="16" y="2"/>
                  </a:lnTo>
                  <a:lnTo>
                    <a:pt x="16" y="2"/>
                  </a:lnTo>
                  <a:lnTo>
                    <a:pt x="16"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96" name="Freeform 356">
              <a:extLst>
                <a:ext uri="{FF2B5EF4-FFF2-40B4-BE49-F238E27FC236}">
                  <a16:creationId xmlns:a16="http://schemas.microsoft.com/office/drawing/2014/main" id="{C2121926-9650-4C49-A5B7-65E0E43DC551}"/>
                </a:ext>
              </a:extLst>
            </p:cNvPr>
            <p:cNvSpPr>
              <a:spLocks noChangeArrowheads="1"/>
            </p:cNvSpPr>
            <p:nvPr/>
          </p:nvSpPr>
          <p:spPr bwMode="auto">
            <a:xfrm>
              <a:off x="3478" y="46"/>
              <a:ext cx="68" cy="42"/>
            </a:xfrm>
            <a:custGeom>
              <a:avLst/>
              <a:gdLst>
                <a:gd name="T0" fmla="*/ 12 w 68"/>
                <a:gd name="T1" fmla="*/ 12 h 42"/>
                <a:gd name="T2" fmla="*/ 12 w 68"/>
                <a:gd name="T3" fmla="*/ 12 h 42"/>
                <a:gd name="T4" fmla="*/ 10 w 68"/>
                <a:gd name="T5" fmla="*/ 14 h 42"/>
                <a:gd name="T6" fmla="*/ 8 w 68"/>
                <a:gd name="T7" fmla="*/ 14 h 42"/>
                <a:gd name="T8" fmla="*/ 4 w 68"/>
                <a:gd name="T9" fmla="*/ 18 h 42"/>
                <a:gd name="T10" fmla="*/ 2 w 68"/>
                <a:gd name="T11" fmla="*/ 20 h 42"/>
                <a:gd name="T12" fmla="*/ 0 w 68"/>
                <a:gd name="T13" fmla="*/ 24 h 42"/>
                <a:gd name="T14" fmla="*/ 0 w 68"/>
                <a:gd name="T15" fmla="*/ 26 h 42"/>
                <a:gd name="T16" fmla="*/ 2 w 68"/>
                <a:gd name="T17" fmla="*/ 30 h 42"/>
                <a:gd name="T18" fmla="*/ 4 w 68"/>
                <a:gd name="T19" fmla="*/ 34 h 42"/>
                <a:gd name="T20" fmla="*/ 10 w 68"/>
                <a:gd name="T21" fmla="*/ 36 h 42"/>
                <a:gd name="T22" fmla="*/ 12 w 68"/>
                <a:gd name="T23" fmla="*/ 36 h 42"/>
                <a:gd name="T24" fmla="*/ 12 w 68"/>
                <a:gd name="T25" fmla="*/ 34 h 42"/>
                <a:gd name="T26" fmla="*/ 16 w 68"/>
                <a:gd name="T27" fmla="*/ 30 h 42"/>
                <a:gd name="T28" fmla="*/ 18 w 68"/>
                <a:gd name="T29" fmla="*/ 28 h 42"/>
                <a:gd name="T30" fmla="*/ 22 w 68"/>
                <a:gd name="T31" fmla="*/ 26 h 42"/>
                <a:gd name="T32" fmla="*/ 26 w 68"/>
                <a:gd name="T33" fmla="*/ 28 h 42"/>
                <a:gd name="T34" fmla="*/ 30 w 68"/>
                <a:gd name="T35" fmla="*/ 32 h 42"/>
                <a:gd name="T36" fmla="*/ 32 w 68"/>
                <a:gd name="T37" fmla="*/ 34 h 42"/>
                <a:gd name="T38" fmla="*/ 36 w 68"/>
                <a:gd name="T39" fmla="*/ 38 h 42"/>
                <a:gd name="T40" fmla="*/ 42 w 68"/>
                <a:gd name="T41" fmla="*/ 42 h 42"/>
                <a:gd name="T42" fmla="*/ 52 w 68"/>
                <a:gd name="T43" fmla="*/ 40 h 42"/>
                <a:gd name="T44" fmla="*/ 62 w 68"/>
                <a:gd name="T45" fmla="*/ 32 h 42"/>
                <a:gd name="T46" fmla="*/ 62 w 68"/>
                <a:gd name="T47" fmla="*/ 32 h 42"/>
                <a:gd name="T48" fmla="*/ 64 w 68"/>
                <a:gd name="T49" fmla="*/ 30 h 42"/>
                <a:gd name="T50" fmla="*/ 66 w 68"/>
                <a:gd name="T51" fmla="*/ 28 h 42"/>
                <a:gd name="T52" fmla="*/ 68 w 68"/>
                <a:gd name="T53" fmla="*/ 26 h 42"/>
                <a:gd name="T54" fmla="*/ 68 w 68"/>
                <a:gd name="T55" fmla="*/ 22 h 42"/>
                <a:gd name="T56" fmla="*/ 66 w 68"/>
                <a:gd name="T57" fmla="*/ 20 h 42"/>
                <a:gd name="T58" fmla="*/ 62 w 68"/>
                <a:gd name="T59" fmla="*/ 16 h 42"/>
                <a:gd name="T60" fmla="*/ 58 w 68"/>
                <a:gd name="T61" fmla="*/ 14 h 42"/>
                <a:gd name="T62" fmla="*/ 40 w 68"/>
                <a:gd name="T63" fmla="*/ 2 h 42"/>
                <a:gd name="T64" fmla="*/ 38 w 68"/>
                <a:gd name="T65" fmla="*/ 2 h 42"/>
                <a:gd name="T66" fmla="*/ 36 w 68"/>
                <a:gd name="T67" fmla="*/ 2 h 42"/>
                <a:gd name="T68" fmla="*/ 32 w 68"/>
                <a:gd name="T69" fmla="*/ 0 h 42"/>
                <a:gd name="T70" fmla="*/ 28 w 68"/>
                <a:gd name="T71" fmla="*/ 0 h 42"/>
                <a:gd name="T72" fmla="*/ 24 w 68"/>
                <a:gd name="T73" fmla="*/ 2 h 42"/>
                <a:gd name="T74" fmla="*/ 18 w 68"/>
                <a:gd name="T75" fmla="*/ 6 h 42"/>
                <a:gd name="T76" fmla="*/ 12 w 68"/>
                <a:gd name="T77" fmla="*/ 12 h 4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8"/>
                <a:gd name="T118" fmla="*/ 0 h 42"/>
                <a:gd name="T119" fmla="*/ 68 w 68"/>
                <a:gd name="T120" fmla="*/ 42 h 4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8" h="42">
                  <a:moveTo>
                    <a:pt x="12" y="12"/>
                  </a:moveTo>
                  <a:lnTo>
                    <a:pt x="12" y="12"/>
                  </a:lnTo>
                  <a:lnTo>
                    <a:pt x="10" y="14"/>
                  </a:lnTo>
                  <a:lnTo>
                    <a:pt x="8" y="14"/>
                  </a:lnTo>
                  <a:lnTo>
                    <a:pt x="4" y="18"/>
                  </a:lnTo>
                  <a:lnTo>
                    <a:pt x="2" y="20"/>
                  </a:lnTo>
                  <a:lnTo>
                    <a:pt x="0" y="24"/>
                  </a:lnTo>
                  <a:lnTo>
                    <a:pt x="0" y="26"/>
                  </a:lnTo>
                  <a:lnTo>
                    <a:pt x="2" y="30"/>
                  </a:lnTo>
                  <a:lnTo>
                    <a:pt x="4" y="34"/>
                  </a:lnTo>
                  <a:lnTo>
                    <a:pt x="10" y="36"/>
                  </a:lnTo>
                  <a:lnTo>
                    <a:pt x="12" y="36"/>
                  </a:lnTo>
                  <a:lnTo>
                    <a:pt x="12" y="34"/>
                  </a:lnTo>
                  <a:lnTo>
                    <a:pt x="16" y="30"/>
                  </a:lnTo>
                  <a:lnTo>
                    <a:pt x="18" y="28"/>
                  </a:lnTo>
                  <a:lnTo>
                    <a:pt x="22" y="26"/>
                  </a:lnTo>
                  <a:lnTo>
                    <a:pt x="26" y="28"/>
                  </a:lnTo>
                  <a:lnTo>
                    <a:pt x="30" y="32"/>
                  </a:lnTo>
                  <a:lnTo>
                    <a:pt x="32" y="34"/>
                  </a:lnTo>
                  <a:lnTo>
                    <a:pt x="36" y="38"/>
                  </a:lnTo>
                  <a:lnTo>
                    <a:pt x="42" y="42"/>
                  </a:lnTo>
                  <a:lnTo>
                    <a:pt x="52" y="40"/>
                  </a:lnTo>
                  <a:lnTo>
                    <a:pt x="62" y="32"/>
                  </a:lnTo>
                  <a:lnTo>
                    <a:pt x="62" y="32"/>
                  </a:lnTo>
                  <a:lnTo>
                    <a:pt x="64" y="30"/>
                  </a:lnTo>
                  <a:lnTo>
                    <a:pt x="66" y="28"/>
                  </a:lnTo>
                  <a:lnTo>
                    <a:pt x="68" y="26"/>
                  </a:lnTo>
                  <a:lnTo>
                    <a:pt x="68" y="22"/>
                  </a:lnTo>
                  <a:lnTo>
                    <a:pt x="66" y="20"/>
                  </a:lnTo>
                  <a:lnTo>
                    <a:pt x="62" y="16"/>
                  </a:lnTo>
                  <a:lnTo>
                    <a:pt x="58" y="14"/>
                  </a:lnTo>
                  <a:lnTo>
                    <a:pt x="40" y="2"/>
                  </a:lnTo>
                  <a:lnTo>
                    <a:pt x="38" y="2"/>
                  </a:lnTo>
                  <a:lnTo>
                    <a:pt x="36" y="2"/>
                  </a:lnTo>
                  <a:lnTo>
                    <a:pt x="32" y="0"/>
                  </a:lnTo>
                  <a:lnTo>
                    <a:pt x="28" y="0"/>
                  </a:lnTo>
                  <a:lnTo>
                    <a:pt x="24" y="2"/>
                  </a:lnTo>
                  <a:lnTo>
                    <a:pt x="18" y="6"/>
                  </a:lnTo>
                  <a:lnTo>
                    <a:pt x="12" y="1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97" name="Freeform 357">
              <a:extLst>
                <a:ext uri="{FF2B5EF4-FFF2-40B4-BE49-F238E27FC236}">
                  <a16:creationId xmlns:a16="http://schemas.microsoft.com/office/drawing/2014/main" id="{3B0D31D1-79B0-4260-9328-F6AD62A5CEC5}"/>
                </a:ext>
              </a:extLst>
            </p:cNvPr>
            <p:cNvSpPr>
              <a:spLocks noChangeArrowheads="1"/>
            </p:cNvSpPr>
            <p:nvPr/>
          </p:nvSpPr>
          <p:spPr bwMode="auto">
            <a:xfrm>
              <a:off x="3478" y="100"/>
              <a:ext cx="58" cy="34"/>
            </a:xfrm>
            <a:custGeom>
              <a:avLst/>
              <a:gdLst>
                <a:gd name="T0" fmla="*/ 12 w 58"/>
                <a:gd name="T1" fmla="*/ 0 h 34"/>
                <a:gd name="T2" fmla="*/ 10 w 58"/>
                <a:gd name="T3" fmla="*/ 2 h 34"/>
                <a:gd name="T4" fmla="*/ 4 w 58"/>
                <a:gd name="T5" fmla="*/ 8 h 34"/>
                <a:gd name="T6" fmla="*/ 0 w 58"/>
                <a:gd name="T7" fmla="*/ 16 h 34"/>
                <a:gd name="T8" fmla="*/ 0 w 58"/>
                <a:gd name="T9" fmla="*/ 26 h 34"/>
                <a:gd name="T10" fmla="*/ 6 w 58"/>
                <a:gd name="T11" fmla="*/ 34 h 34"/>
                <a:gd name="T12" fmla="*/ 8 w 58"/>
                <a:gd name="T13" fmla="*/ 34 h 34"/>
                <a:gd name="T14" fmla="*/ 12 w 58"/>
                <a:gd name="T15" fmla="*/ 34 h 34"/>
                <a:gd name="T16" fmla="*/ 18 w 58"/>
                <a:gd name="T17" fmla="*/ 34 h 34"/>
                <a:gd name="T18" fmla="*/ 24 w 58"/>
                <a:gd name="T19" fmla="*/ 34 h 34"/>
                <a:gd name="T20" fmla="*/ 32 w 58"/>
                <a:gd name="T21" fmla="*/ 32 h 34"/>
                <a:gd name="T22" fmla="*/ 34 w 58"/>
                <a:gd name="T23" fmla="*/ 30 h 34"/>
                <a:gd name="T24" fmla="*/ 38 w 58"/>
                <a:gd name="T25" fmla="*/ 28 h 34"/>
                <a:gd name="T26" fmla="*/ 42 w 58"/>
                <a:gd name="T27" fmla="*/ 24 h 34"/>
                <a:gd name="T28" fmla="*/ 46 w 58"/>
                <a:gd name="T29" fmla="*/ 20 h 34"/>
                <a:gd name="T30" fmla="*/ 48 w 58"/>
                <a:gd name="T31" fmla="*/ 18 h 34"/>
                <a:gd name="T32" fmla="*/ 52 w 58"/>
                <a:gd name="T33" fmla="*/ 18 h 34"/>
                <a:gd name="T34" fmla="*/ 54 w 58"/>
                <a:gd name="T35" fmla="*/ 18 h 34"/>
                <a:gd name="T36" fmla="*/ 56 w 58"/>
                <a:gd name="T37" fmla="*/ 16 h 34"/>
                <a:gd name="T38" fmla="*/ 58 w 58"/>
                <a:gd name="T39" fmla="*/ 14 h 34"/>
                <a:gd name="T40" fmla="*/ 58 w 58"/>
                <a:gd name="T41" fmla="*/ 12 h 34"/>
                <a:gd name="T42" fmla="*/ 56 w 58"/>
                <a:gd name="T43" fmla="*/ 8 h 34"/>
                <a:gd name="T44" fmla="*/ 54 w 58"/>
                <a:gd name="T45" fmla="*/ 6 h 34"/>
                <a:gd name="T46" fmla="*/ 48 w 58"/>
                <a:gd name="T47" fmla="*/ 4 h 34"/>
                <a:gd name="T48" fmla="*/ 32 w 58"/>
                <a:gd name="T49" fmla="*/ 2 h 34"/>
                <a:gd name="T50" fmla="*/ 18 w 58"/>
                <a:gd name="T51" fmla="*/ 0 h 34"/>
                <a:gd name="T52" fmla="*/ 12 w 58"/>
                <a:gd name="T53" fmla="*/ 0 h 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8"/>
                <a:gd name="T82" fmla="*/ 0 h 34"/>
                <a:gd name="T83" fmla="*/ 58 w 58"/>
                <a:gd name="T84" fmla="*/ 34 h 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8" h="34">
                  <a:moveTo>
                    <a:pt x="12" y="0"/>
                  </a:moveTo>
                  <a:lnTo>
                    <a:pt x="10" y="2"/>
                  </a:lnTo>
                  <a:lnTo>
                    <a:pt x="4" y="8"/>
                  </a:lnTo>
                  <a:lnTo>
                    <a:pt x="0" y="16"/>
                  </a:lnTo>
                  <a:lnTo>
                    <a:pt x="0" y="26"/>
                  </a:lnTo>
                  <a:lnTo>
                    <a:pt x="6" y="34"/>
                  </a:lnTo>
                  <a:lnTo>
                    <a:pt x="8" y="34"/>
                  </a:lnTo>
                  <a:lnTo>
                    <a:pt x="12" y="34"/>
                  </a:lnTo>
                  <a:lnTo>
                    <a:pt x="18" y="34"/>
                  </a:lnTo>
                  <a:lnTo>
                    <a:pt x="24" y="34"/>
                  </a:lnTo>
                  <a:lnTo>
                    <a:pt x="32" y="32"/>
                  </a:lnTo>
                  <a:lnTo>
                    <a:pt x="34" y="30"/>
                  </a:lnTo>
                  <a:lnTo>
                    <a:pt x="38" y="28"/>
                  </a:lnTo>
                  <a:lnTo>
                    <a:pt x="42" y="24"/>
                  </a:lnTo>
                  <a:lnTo>
                    <a:pt x="46" y="20"/>
                  </a:lnTo>
                  <a:lnTo>
                    <a:pt x="48" y="18"/>
                  </a:lnTo>
                  <a:lnTo>
                    <a:pt x="52" y="18"/>
                  </a:lnTo>
                  <a:lnTo>
                    <a:pt x="54" y="18"/>
                  </a:lnTo>
                  <a:lnTo>
                    <a:pt x="56" y="16"/>
                  </a:lnTo>
                  <a:lnTo>
                    <a:pt x="58" y="14"/>
                  </a:lnTo>
                  <a:lnTo>
                    <a:pt x="58" y="12"/>
                  </a:lnTo>
                  <a:lnTo>
                    <a:pt x="56" y="8"/>
                  </a:lnTo>
                  <a:lnTo>
                    <a:pt x="54" y="6"/>
                  </a:lnTo>
                  <a:lnTo>
                    <a:pt x="48" y="4"/>
                  </a:lnTo>
                  <a:lnTo>
                    <a:pt x="32" y="2"/>
                  </a:lnTo>
                  <a:lnTo>
                    <a:pt x="18" y="0"/>
                  </a:lnTo>
                  <a:lnTo>
                    <a:pt x="12"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98" name="Freeform 358">
              <a:extLst>
                <a:ext uri="{FF2B5EF4-FFF2-40B4-BE49-F238E27FC236}">
                  <a16:creationId xmlns:a16="http://schemas.microsoft.com/office/drawing/2014/main" id="{236E3455-368D-472E-9191-86F1B0059E6F}"/>
                </a:ext>
              </a:extLst>
            </p:cNvPr>
            <p:cNvSpPr>
              <a:spLocks noChangeArrowheads="1"/>
            </p:cNvSpPr>
            <p:nvPr/>
          </p:nvSpPr>
          <p:spPr bwMode="auto">
            <a:xfrm>
              <a:off x="3404" y="206"/>
              <a:ext cx="20" cy="28"/>
            </a:xfrm>
            <a:custGeom>
              <a:avLst/>
              <a:gdLst>
                <a:gd name="T0" fmla="*/ 16 w 20"/>
                <a:gd name="T1" fmla="*/ 0 h 28"/>
                <a:gd name="T2" fmla="*/ 14 w 20"/>
                <a:gd name="T3" fmla="*/ 0 h 28"/>
                <a:gd name="T4" fmla="*/ 12 w 20"/>
                <a:gd name="T5" fmla="*/ 2 h 28"/>
                <a:gd name="T6" fmla="*/ 10 w 20"/>
                <a:gd name="T7" fmla="*/ 6 h 28"/>
                <a:gd name="T8" fmla="*/ 6 w 20"/>
                <a:gd name="T9" fmla="*/ 10 h 28"/>
                <a:gd name="T10" fmla="*/ 2 w 20"/>
                <a:gd name="T11" fmla="*/ 14 h 28"/>
                <a:gd name="T12" fmla="*/ 0 w 20"/>
                <a:gd name="T13" fmla="*/ 18 h 28"/>
                <a:gd name="T14" fmla="*/ 0 w 20"/>
                <a:gd name="T15" fmla="*/ 24 h 28"/>
                <a:gd name="T16" fmla="*/ 2 w 20"/>
                <a:gd name="T17" fmla="*/ 28 h 28"/>
                <a:gd name="T18" fmla="*/ 4 w 20"/>
                <a:gd name="T19" fmla="*/ 28 h 28"/>
                <a:gd name="T20" fmla="*/ 6 w 20"/>
                <a:gd name="T21" fmla="*/ 28 h 28"/>
                <a:gd name="T22" fmla="*/ 8 w 20"/>
                <a:gd name="T23" fmla="*/ 28 h 28"/>
                <a:gd name="T24" fmla="*/ 10 w 20"/>
                <a:gd name="T25" fmla="*/ 28 h 28"/>
                <a:gd name="T26" fmla="*/ 14 w 20"/>
                <a:gd name="T27" fmla="*/ 26 h 28"/>
                <a:gd name="T28" fmla="*/ 16 w 20"/>
                <a:gd name="T29" fmla="*/ 22 h 28"/>
                <a:gd name="T30" fmla="*/ 18 w 20"/>
                <a:gd name="T31" fmla="*/ 16 h 28"/>
                <a:gd name="T32" fmla="*/ 20 w 20"/>
                <a:gd name="T33" fmla="*/ 14 h 28"/>
                <a:gd name="T34" fmla="*/ 20 w 20"/>
                <a:gd name="T35" fmla="*/ 12 h 28"/>
                <a:gd name="T36" fmla="*/ 20 w 20"/>
                <a:gd name="T37" fmla="*/ 8 h 28"/>
                <a:gd name="T38" fmla="*/ 20 w 20"/>
                <a:gd name="T39" fmla="*/ 6 h 28"/>
                <a:gd name="T40" fmla="*/ 20 w 20"/>
                <a:gd name="T41" fmla="*/ 2 h 28"/>
                <a:gd name="T42" fmla="*/ 18 w 20"/>
                <a:gd name="T43" fmla="*/ 0 h 28"/>
                <a:gd name="T44" fmla="*/ 16 w 20"/>
                <a:gd name="T45" fmla="*/ 0 h 2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0"/>
                <a:gd name="T70" fmla="*/ 0 h 28"/>
                <a:gd name="T71" fmla="*/ 20 w 20"/>
                <a:gd name="T72" fmla="*/ 28 h 2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0" h="28">
                  <a:moveTo>
                    <a:pt x="16" y="0"/>
                  </a:moveTo>
                  <a:lnTo>
                    <a:pt x="14" y="0"/>
                  </a:lnTo>
                  <a:lnTo>
                    <a:pt x="12" y="2"/>
                  </a:lnTo>
                  <a:lnTo>
                    <a:pt x="10" y="6"/>
                  </a:lnTo>
                  <a:lnTo>
                    <a:pt x="6" y="10"/>
                  </a:lnTo>
                  <a:lnTo>
                    <a:pt x="2" y="14"/>
                  </a:lnTo>
                  <a:lnTo>
                    <a:pt x="0" y="18"/>
                  </a:lnTo>
                  <a:lnTo>
                    <a:pt x="0" y="24"/>
                  </a:lnTo>
                  <a:lnTo>
                    <a:pt x="2" y="28"/>
                  </a:lnTo>
                  <a:lnTo>
                    <a:pt x="4" y="28"/>
                  </a:lnTo>
                  <a:lnTo>
                    <a:pt x="6" y="28"/>
                  </a:lnTo>
                  <a:lnTo>
                    <a:pt x="8" y="28"/>
                  </a:lnTo>
                  <a:lnTo>
                    <a:pt x="10" y="28"/>
                  </a:lnTo>
                  <a:lnTo>
                    <a:pt x="14" y="26"/>
                  </a:lnTo>
                  <a:lnTo>
                    <a:pt x="16" y="22"/>
                  </a:lnTo>
                  <a:lnTo>
                    <a:pt x="18" y="16"/>
                  </a:lnTo>
                  <a:lnTo>
                    <a:pt x="20" y="14"/>
                  </a:lnTo>
                  <a:lnTo>
                    <a:pt x="20" y="12"/>
                  </a:lnTo>
                  <a:lnTo>
                    <a:pt x="20" y="8"/>
                  </a:lnTo>
                  <a:lnTo>
                    <a:pt x="20" y="6"/>
                  </a:lnTo>
                  <a:lnTo>
                    <a:pt x="20" y="2"/>
                  </a:lnTo>
                  <a:lnTo>
                    <a:pt x="18" y="0"/>
                  </a:lnTo>
                  <a:lnTo>
                    <a:pt x="16"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699" name="Freeform 359">
              <a:extLst>
                <a:ext uri="{FF2B5EF4-FFF2-40B4-BE49-F238E27FC236}">
                  <a16:creationId xmlns:a16="http://schemas.microsoft.com/office/drawing/2014/main" id="{394ED2F2-3E75-4947-AA32-68EB89424F2B}"/>
                </a:ext>
              </a:extLst>
            </p:cNvPr>
            <p:cNvSpPr>
              <a:spLocks noChangeArrowheads="1"/>
            </p:cNvSpPr>
            <p:nvPr/>
          </p:nvSpPr>
          <p:spPr bwMode="auto">
            <a:xfrm>
              <a:off x="3402" y="226"/>
              <a:ext cx="114" cy="90"/>
            </a:xfrm>
            <a:custGeom>
              <a:avLst/>
              <a:gdLst>
                <a:gd name="T0" fmla="*/ 28 w 114"/>
                <a:gd name="T1" fmla="*/ 20 h 90"/>
                <a:gd name="T2" fmla="*/ 20 w 114"/>
                <a:gd name="T3" fmla="*/ 18 h 90"/>
                <a:gd name="T4" fmla="*/ 12 w 114"/>
                <a:gd name="T5" fmla="*/ 22 h 90"/>
                <a:gd name="T6" fmla="*/ 10 w 114"/>
                <a:gd name="T7" fmla="*/ 34 h 90"/>
                <a:gd name="T8" fmla="*/ 8 w 114"/>
                <a:gd name="T9" fmla="*/ 36 h 90"/>
                <a:gd name="T10" fmla="*/ 8 w 114"/>
                <a:gd name="T11" fmla="*/ 46 h 90"/>
                <a:gd name="T12" fmla="*/ 2 w 114"/>
                <a:gd name="T13" fmla="*/ 52 h 90"/>
                <a:gd name="T14" fmla="*/ 0 w 114"/>
                <a:gd name="T15" fmla="*/ 60 h 90"/>
                <a:gd name="T16" fmla="*/ 8 w 114"/>
                <a:gd name="T17" fmla="*/ 68 h 90"/>
                <a:gd name="T18" fmla="*/ 16 w 114"/>
                <a:gd name="T19" fmla="*/ 72 h 90"/>
                <a:gd name="T20" fmla="*/ 24 w 114"/>
                <a:gd name="T21" fmla="*/ 72 h 90"/>
                <a:gd name="T22" fmla="*/ 30 w 114"/>
                <a:gd name="T23" fmla="*/ 64 h 90"/>
                <a:gd name="T24" fmla="*/ 32 w 114"/>
                <a:gd name="T25" fmla="*/ 62 h 90"/>
                <a:gd name="T26" fmla="*/ 34 w 114"/>
                <a:gd name="T27" fmla="*/ 66 h 90"/>
                <a:gd name="T28" fmla="*/ 44 w 114"/>
                <a:gd name="T29" fmla="*/ 68 h 90"/>
                <a:gd name="T30" fmla="*/ 50 w 114"/>
                <a:gd name="T31" fmla="*/ 66 h 90"/>
                <a:gd name="T32" fmla="*/ 58 w 114"/>
                <a:gd name="T33" fmla="*/ 64 h 90"/>
                <a:gd name="T34" fmla="*/ 58 w 114"/>
                <a:gd name="T35" fmla="*/ 68 h 90"/>
                <a:gd name="T36" fmla="*/ 52 w 114"/>
                <a:gd name="T37" fmla="*/ 74 h 90"/>
                <a:gd name="T38" fmla="*/ 34 w 114"/>
                <a:gd name="T39" fmla="*/ 82 h 90"/>
                <a:gd name="T40" fmla="*/ 26 w 114"/>
                <a:gd name="T41" fmla="*/ 88 h 90"/>
                <a:gd name="T42" fmla="*/ 38 w 114"/>
                <a:gd name="T43" fmla="*/ 90 h 90"/>
                <a:gd name="T44" fmla="*/ 74 w 114"/>
                <a:gd name="T45" fmla="*/ 76 h 90"/>
                <a:gd name="T46" fmla="*/ 76 w 114"/>
                <a:gd name="T47" fmla="*/ 72 h 90"/>
                <a:gd name="T48" fmla="*/ 82 w 114"/>
                <a:gd name="T49" fmla="*/ 72 h 90"/>
                <a:gd name="T50" fmla="*/ 86 w 114"/>
                <a:gd name="T51" fmla="*/ 74 h 90"/>
                <a:gd name="T52" fmla="*/ 92 w 114"/>
                <a:gd name="T53" fmla="*/ 72 h 90"/>
                <a:gd name="T54" fmla="*/ 100 w 114"/>
                <a:gd name="T55" fmla="*/ 72 h 90"/>
                <a:gd name="T56" fmla="*/ 110 w 114"/>
                <a:gd name="T57" fmla="*/ 64 h 90"/>
                <a:gd name="T58" fmla="*/ 114 w 114"/>
                <a:gd name="T59" fmla="*/ 38 h 90"/>
                <a:gd name="T60" fmla="*/ 106 w 114"/>
                <a:gd name="T61" fmla="*/ 34 h 90"/>
                <a:gd name="T62" fmla="*/ 98 w 114"/>
                <a:gd name="T63" fmla="*/ 38 h 90"/>
                <a:gd name="T64" fmla="*/ 90 w 114"/>
                <a:gd name="T65" fmla="*/ 32 h 90"/>
                <a:gd name="T66" fmla="*/ 86 w 114"/>
                <a:gd name="T67" fmla="*/ 24 h 90"/>
                <a:gd name="T68" fmla="*/ 82 w 114"/>
                <a:gd name="T69" fmla="*/ 10 h 90"/>
                <a:gd name="T70" fmla="*/ 82 w 114"/>
                <a:gd name="T71" fmla="*/ 0 h 90"/>
                <a:gd name="T72" fmla="*/ 76 w 114"/>
                <a:gd name="T73" fmla="*/ 2 h 90"/>
                <a:gd name="T74" fmla="*/ 66 w 114"/>
                <a:gd name="T75" fmla="*/ 10 h 90"/>
                <a:gd name="T76" fmla="*/ 64 w 114"/>
                <a:gd name="T77" fmla="*/ 22 h 90"/>
                <a:gd name="T78" fmla="*/ 66 w 114"/>
                <a:gd name="T79" fmla="*/ 28 h 90"/>
                <a:gd name="T80" fmla="*/ 68 w 114"/>
                <a:gd name="T81" fmla="*/ 32 h 90"/>
                <a:gd name="T82" fmla="*/ 62 w 114"/>
                <a:gd name="T83" fmla="*/ 42 h 90"/>
                <a:gd name="T84" fmla="*/ 56 w 114"/>
                <a:gd name="T85" fmla="*/ 48 h 90"/>
                <a:gd name="T86" fmla="*/ 54 w 114"/>
                <a:gd name="T87" fmla="*/ 40 h 90"/>
                <a:gd name="T88" fmla="*/ 52 w 114"/>
                <a:gd name="T89" fmla="*/ 30 h 90"/>
                <a:gd name="T90" fmla="*/ 44 w 114"/>
                <a:gd name="T91" fmla="*/ 24 h 90"/>
                <a:gd name="T92" fmla="*/ 36 w 114"/>
                <a:gd name="T93" fmla="*/ 28 h 90"/>
                <a:gd name="T94" fmla="*/ 30 w 114"/>
                <a:gd name="T95" fmla="*/ 20 h 9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4"/>
                <a:gd name="T145" fmla="*/ 0 h 90"/>
                <a:gd name="T146" fmla="*/ 114 w 114"/>
                <a:gd name="T147" fmla="*/ 90 h 9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4" h="90">
                  <a:moveTo>
                    <a:pt x="30" y="20"/>
                  </a:moveTo>
                  <a:lnTo>
                    <a:pt x="30" y="20"/>
                  </a:lnTo>
                  <a:lnTo>
                    <a:pt x="28" y="20"/>
                  </a:lnTo>
                  <a:lnTo>
                    <a:pt x="26" y="18"/>
                  </a:lnTo>
                  <a:lnTo>
                    <a:pt x="22" y="18"/>
                  </a:lnTo>
                  <a:lnTo>
                    <a:pt x="20" y="18"/>
                  </a:lnTo>
                  <a:lnTo>
                    <a:pt x="16" y="18"/>
                  </a:lnTo>
                  <a:lnTo>
                    <a:pt x="14" y="20"/>
                  </a:lnTo>
                  <a:lnTo>
                    <a:pt x="12" y="22"/>
                  </a:lnTo>
                  <a:lnTo>
                    <a:pt x="10" y="28"/>
                  </a:lnTo>
                  <a:lnTo>
                    <a:pt x="10" y="34"/>
                  </a:lnTo>
                  <a:lnTo>
                    <a:pt x="10" y="34"/>
                  </a:lnTo>
                  <a:lnTo>
                    <a:pt x="8" y="34"/>
                  </a:lnTo>
                  <a:lnTo>
                    <a:pt x="8" y="34"/>
                  </a:lnTo>
                  <a:lnTo>
                    <a:pt x="8" y="36"/>
                  </a:lnTo>
                  <a:lnTo>
                    <a:pt x="8" y="38"/>
                  </a:lnTo>
                  <a:lnTo>
                    <a:pt x="8" y="46"/>
                  </a:lnTo>
                  <a:lnTo>
                    <a:pt x="8" y="46"/>
                  </a:lnTo>
                  <a:lnTo>
                    <a:pt x="6" y="48"/>
                  </a:lnTo>
                  <a:lnTo>
                    <a:pt x="4" y="50"/>
                  </a:lnTo>
                  <a:lnTo>
                    <a:pt x="2" y="52"/>
                  </a:lnTo>
                  <a:lnTo>
                    <a:pt x="0" y="54"/>
                  </a:lnTo>
                  <a:lnTo>
                    <a:pt x="0" y="56"/>
                  </a:lnTo>
                  <a:lnTo>
                    <a:pt x="0" y="60"/>
                  </a:lnTo>
                  <a:lnTo>
                    <a:pt x="4" y="62"/>
                  </a:lnTo>
                  <a:lnTo>
                    <a:pt x="8" y="66"/>
                  </a:lnTo>
                  <a:lnTo>
                    <a:pt x="8" y="68"/>
                  </a:lnTo>
                  <a:lnTo>
                    <a:pt x="10" y="70"/>
                  </a:lnTo>
                  <a:lnTo>
                    <a:pt x="12" y="72"/>
                  </a:lnTo>
                  <a:lnTo>
                    <a:pt x="16" y="72"/>
                  </a:lnTo>
                  <a:lnTo>
                    <a:pt x="22" y="72"/>
                  </a:lnTo>
                  <a:lnTo>
                    <a:pt x="22" y="72"/>
                  </a:lnTo>
                  <a:lnTo>
                    <a:pt x="24" y="72"/>
                  </a:lnTo>
                  <a:lnTo>
                    <a:pt x="26" y="70"/>
                  </a:lnTo>
                  <a:lnTo>
                    <a:pt x="30" y="68"/>
                  </a:lnTo>
                  <a:lnTo>
                    <a:pt x="30" y="64"/>
                  </a:lnTo>
                  <a:lnTo>
                    <a:pt x="32" y="60"/>
                  </a:lnTo>
                  <a:lnTo>
                    <a:pt x="32" y="60"/>
                  </a:lnTo>
                  <a:lnTo>
                    <a:pt x="32" y="62"/>
                  </a:lnTo>
                  <a:lnTo>
                    <a:pt x="32" y="62"/>
                  </a:lnTo>
                  <a:lnTo>
                    <a:pt x="32" y="64"/>
                  </a:lnTo>
                  <a:lnTo>
                    <a:pt x="34" y="66"/>
                  </a:lnTo>
                  <a:lnTo>
                    <a:pt x="36" y="68"/>
                  </a:lnTo>
                  <a:lnTo>
                    <a:pt x="40" y="68"/>
                  </a:lnTo>
                  <a:lnTo>
                    <a:pt x="44" y="68"/>
                  </a:lnTo>
                  <a:lnTo>
                    <a:pt x="46" y="68"/>
                  </a:lnTo>
                  <a:lnTo>
                    <a:pt x="48" y="66"/>
                  </a:lnTo>
                  <a:lnTo>
                    <a:pt x="50" y="66"/>
                  </a:lnTo>
                  <a:lnTo>
                    <a:pt x="52" y="64"/>
                  </a:lnTo>
                  <a:lnTo>
                    <a:pt x="54" y="64"/>
                  </a:lnTo>
                  <a:lnTo>
                    <a:pt x="58" y="64"/>
                  </a:lnTo>
                  <a:lnTo>
                    <a:pt x="58" y="64"/>
                  </a:lnTo>
                  <a:lnTo>
                    <a:pt x="60" y="66"/>
                  </a:lnTo>
                  <a:lnTo>
                    <a:pt x="58" y="68"/>
                  </a:lnTo>
                  <a:lnTo>
                    <a:pt x="56" y="72"/>
                  </a:lnTo>
                  <a:lnTo>
                    <a:pt x="54" y="72"/>
                  </a:lnTo>
                  <a:lnTo>
                    <a:pt x="52" y="74"/>
                  </a:lnTo>
                  <a:lnTo>
                    <a:pt x="46" y="76"/>
                  </a:lnTo>
                  <a:lnTo>
                    <a:pt x="40" y="78"/>
                  </a:lnTo>
                  <a:lnTo>
                    <a:pt x="34" y="82"/>
                  </a:lnTo>
                  <a:lnTo>
                    <a:pt x="30" y="84"/>
                  </a:lnTo>
                  <a:lnTo>
                    <a:pt x="26" y="86"/>
                  </a:lnTo>
                  <a:lnTo>
                    <a:pt x="26" y="88"/>
                  </a:lnTo>
                  <a:lnTo>
                    <a:pt x="28" y="88"/>
                  </a:lnTo>
                  <a:lnTo>
                    <a:pt x="32" y="88"/>
                  </a:lnTo>
                  <a:lnTo>
                    <a:pt x="38" y="90"/>
                  </a:lnTo>
                  <a:lnTo>
                    <a:pt x="52" y="88"/>
                  </a:lnTo>
                  <a:lnTo>
                    <a:pt x="64" y="80"/>
                  </a:lnTo>
                  <a:lnTo>
                    <a:pt x="74" y="76"/>
                  </a:lnTo>
                  <a:lnTo>
                    <a:pt x="74" y="74"/>
                  </a:lnTo>
                  <a:lnTo>
                    <a:pt x="74" y="74"/>
                  </a:lnTo>
                  <a:lnTo>
                    <a:pt x="76" y="72"/>
                  </a:lnTo>
                  <a:lnTo>
                    <a:pt x="78" y="70"/>
                  </a:lnTo>
                  <a:lnTo>
                    <a:pt x="80" y="70"/>
                  </a:lnTo>
                  <a:lnTo>
                    <a:pt x="82" y="72"/>
                  </a:lnTo>
                  <a:lnTo>
                    <a:pt x="84" y="74"/>
                  </a:lnTo>
                  <a:lnTo>
                    <a:pt x="84" y="74"/>
                  </a:lnTo>
                  <a:lnTo>
                    <a:pt x="86" y="74"/>
                  </a:lnTo>
                  <a:lnTo>
                    <a:pt x="90" y="74"/>
                  </a:lnTo>
                  <a:lnTo>
                    <a:pt x="92" y="70"/>
                  </a:lnTo>
                  <a:lnTo>
                    <a:pt x="92" y="72"/>
                  </a:lnTo>
                  <a:lnTo>
                    <a:pt x="94" y="72"/>
                  </a:lnTo>
                  <a:lnTo>
                    <a:pt x="98" y="72"/>
                  </a:lnTo>
                  <a:lnTo>
                    <a:pt x="100" y="72"/>
                  </a:lnTo>
                  <a:lnTo>
                    <a:pt x="104" y="72"/>
                  </a:lnTo>
                  <a:lnTo>
                    <a:pt x="108" y="68"/>
                  </a:lnTo>
                  <a:lnTo>
                    <a:pt x="110" y="64"/>
                  </a:lnTo>
                  <a:lnTo>
                    <a:pt x="112" y="56"/>
                  </a:lnTo>
                  <a:lnTo>
                    <a:pt x="114" y="46"/>
                  </a:lnTo>
                  <a:lnTo>
                    <a:pt x="114" y="38"/>
                  </a:lnTo>
                  <a:lnTo>
                    <a:pt x="108" y="34"/>
                  </a:lnTo>
                  <a:lnTo>
                    <a:pt x="108" y="34"/>
                  </a:lnTo>
                  <a:lnTo>
                    <a:pt x="106" y="34"/>
                  </a:lnTo>
                  <a:lnTo>
                    <a:pt x="104" y="36"/>
                  </a:lnTo>
                  <a:lnTo>
                    <a:pt x="100" y="38"/>
                  </a:lnTo>
                  <a:lnTo>
                    <a:pt x="98" y="38"/>
                  </a:lnTo>
                  <a:lnTo>
                    <a:pt x="94" y="38"/>
                  </a:lnTo>
                  <a:lnTo>
                    <a:pt x="92" y="36"/>
                  </a:lnTo>
                  <a:lnTo>
                    <a:pt x="90" y="32"/>
                  </a:lnTo>
                  <a:lnTo>
                    <a:pt x="90" y="30"/>
                  </a:lnTo>
                  <a:lnTo>
                    <a:pt x="88" y="28"/>
                  </a:lnTo>
                  <a:lnTo>
                    <a:pt x="86" y="24"/>
                  </a:lnTo>
                  <a:lnTo>
                    <a:pt x="84" y="16"/>
                  </a:lnTo>
                  <a:lnTo>
                    <a:pt x="84" y="14"/>
                  </a:lnTo>
                  <a:lnTo>
                    <a:pt x="82" y="10"/>
                  </a:lnTo>
                  <a:lnTo>
                    <a:pt x="82" y="4"/>
                  </a:lnTo>
                  <a:lnTo>
                    <a:pt x="82" y="2"/>
                  </a:lnTo>
                  <a:lnTo>
                    <a:pt x="82" y="0"/>
                  </a:lnTo>
                  <a:lnTo>
                    <a:pt x="82" y="0"/>
                  </a:lnTo>
                  <a:lnTo>
                    <a:pt x="80" y="0"/>
                  </a:lnTo>
                  <a:lnTo>
                    <a:pt x="76" y="2"/>
                  </a:lnTo>
                  <a:lnTo>
                    <a:pt x="72" y="4"/>
                  </a:lnTo>
                  <a:lnTo>
                    <a:pt x="68" y="6"/>
                  </a:lnTo>
                  <a:lnTo>
                    <a:pt x="66" y="10"/>
                  </a:lnTo>
                  <a:lnTo>
                    <a:pt x="64" y="14"/>
                  </a:lnTo>
                  <a:lnTo>
                    <a:pt x="66" y="20"/>
                  </a:lnTo>
                  <a:lnTo>
                    <a:pt x="64" y="22"/>
                  </a:lnTo>
                  <a:lnTo>
                    <a:pt x="64" y="22"/>
                  </a:lnTo>
                  <a:lnTo>
                    <a:pt x="64" y="24"/>
                  </a:lnTo>
                  <a:lnTo>
                    <a:pt x="66" y="28"/>
                  </a:lnTo>
                  <a:lnTo>
                    <a:pt x="70" y="30"/>
                  </a:lnTo>
                  <a:lnTo>
                    <a:pt x="70" y="30"/>
                  </a:lnTo>
                  <a:lnTo>
                    <a:pt x="68" y="32"/>
                  </a:lnTo>
                  <a:lnTo>
                    <a:pt x="66" y="36"/>
                  </a:lnTo>
                  <a:lnTo>
                    <a:pt x="64" y="38"/>
                  </a:lnTo>
                  <a:lnTo>
                    <a:pt x="62" y="42"/>
                  </a:lnTo>
                  <a:lnTo>
                    <a:pt x="60" y="46"/>
                  </a:lnTo>
                  <a:lnTo>
                    <a:pt x="58" y="48"/>
                  </a:lnTo>
                  <a:lnTo>
                    <a:pt x="56" y="48"/>
                  </a:lnTo>
                  <a:lnTo>
                    <a:pt x="56" y="46"/>
                  </a:lnTo>
                  <a:lnTo>
                    <a:pt x="54" y="44"/>
                  </a:lnTo>
                  <a:lnTo>
                    <a:pt x="54" y="40"/>
                  </a:lnTo>
                  <a:lnTo>
                    <a:pt x="54" y="38"/>
                  </a:lnTo>
                  <a:lnTo>
                    <a:pt x="54" y="34"/>
                  </a:lnTo>
                  <a:lnTo>
                    <a:pt x="52" y="30"/>
                  </a:lnTo>
                  <a:lnTo>
                    <a:pt x="50" y="26"/>
                  </a:lnTo>
                  <a:lnTo>
                    <a:pt x="46" y="24"/>
                  </a:lnTo>
                  <a:lnTo>
                    <a:pt x="44" y="24"/>
                  </a:lnTo>
                  <a:lnTo>
                    <a:pt x="40" y="26"/>
                  </a:lnTo>
                  <a:lnTo>
                    <a:pt x="38" y="26"/>
                  </a:lnTo>
                  <a:lnTo>
                    <a:pt x="36" y="28"/>
                  </a:lnTo>
                  <a:lnTo>
                    <a:pt x="34" y="28"/>
                  </a:lnTo>
                  <a:lnTo>
                    <a:pt x="32" y="26"/>
                  </a:lnTo>
                  <a:lnTo>
                    <a:pt x="30" y="2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00" name="Freeform 360">
              <a:extLst>
                <a:ext uri="{FF2B5EF4-FFF2-40B4-BE49-F238E27FC236}">
                  <a16:creationId xmlns:a16="http://schemas.microsoft.com/office/drawing/2014/main" id="{52829C22-6618-42C9-9DD7-DAF7FB5B5C4E}"/>
                </a:ext>
              </a:extLst>
            </p:cNvPr>
            <p:cNvSpPr>
              <a:spLocks noChangeArrowheads="1"/>
            </p:cNvSpPr>
            <p:nvPr/>
          </p:nvSpPr>
          <p:spPr bwMode="auto">
            <a:xfrm>
              <a:off x="3582" y="96"/>
              <a:ext cx="20" cy="48"/>
            </a:xfrm>
            <a:custGeom>
              <a:avLst/>
              <a:gdLst>
                <a:gd name="T0" fmla="*/ 10 w 20"/>
                <a:gd name="T1" fmla="*/ 8 h 48"/>
                <a:gd name="T2" fmla="*/ 10 w 20"/>
                <a:gd name="T3" fmla="*/ 8 h 48"/>
                <a:gd name="T4" fmla="*/ 8 w 20"/>
                <a:gd name="T5" fmla="*/ 6 h 48"/>
                <a:gd name="T6" fmla="*/ 8 w 20"/>
                <a:gd name="T7" fmla="*/ 4 h 48"/>
                <a:gd name="T8" fmla="*/ 6 w 20"/>
                <a:gd name="T9" fmla="*/ 2 h 48"/>
                <a:gd name="T10" fmla="*/ 6 w 20"/>
                <a:gd name="T11" fmla="*/ 0 h 48"/>
                <a:gd name="T12" fmla="*/ 4 w 20"/>
                <a:gd name="T13" fmla="*/ 0 h 48"/>
                <a:gd name="T14" fmla="*/ 4 w 20"/>
                <a:gd name="T15" fmla="*/ 0 h 48"/>
                <a:gd name="T16" fmla="*/ 2 w 20"/>
                <a:gd name="T17" fmla="*/ 2 h 48"/>
                <a:gd name="T18" fmla="*/ 2 w 20"/>
                <a:gd name="T19" fmla="*/ 6 h 48"/>
                <a:gd name="T20" fmla="*/ 2 w 20"/>
                <a:gd name="T21" fmla="*/ 12 h 48"/>
                <a:gd name="T22" fmla="*/ 0 w 20"/>
                <a:gd name="T23" fmla="*/ 22 h 48"/>
                <a:gd name="T24" fmla="*/ 0 w 20"/>
                <a:gd name="T25" fmla="*/ 22 h 48"/>
                <a:gd name="T26" fmla="*/ 2 w 20"/>
                <a:gd name="T27" fmla="*/ 26 h 48"/>
                <a:gd name="T28" fmla="*/ 2 w 20"/>
                <a:gd name="T29" fmla="*/ 28 h 48"/>
                <a:gd name="T30" fmla="*/ 2 w 20"/>
                <a:gd name="T31" fmla="*/ 34 h 48"/>
                <a:gd name="T32" fmla="*/ 4 w 20"/>
                <a:gd name="T33" fmla="*/ 38 h 48"/>
                <a:gd name="T34" fmla="*/ 8 w 20"/>
                <a:gd name="T35" fmla="*/ 42 h 48"/>
                <a:gd name="T36" fmla="*/ 12 w 20"/>
                <a:gd name="T37" fmla="*/ 46 h 48"/>
                <a:gd name="T38" fmla="*/ 18 w 20"/>
                <a:gd name="T39" fmla="*/ 48 h 48"/>
                <a:gd name="T40" fmla="*/ 18 w 20"/>
                <a:gd name="T41" fmla="*/ 48 h 48"/>
                <a:gd name="T42" fmla="*/ 18 w 20"/>
                <a:gd name="T43" fmla="*/ 46 h 48"/>
                <a:gd name="T44" fmla="*/ 20 w 20"/>
                <a:gd name="T45" fmla="*/ 46 h 48"/>
                <a:gd name="T46" fmla="*/ 20 w 20"/>
                <a:gd name="T47" fmla="*/ 44 h 48"/>
                <a:gd name="T48" fmla="*/ 20 w 20"/>
                <a:gd name="T49" fmla="*/ 42 h 48"/>
                <a:gd name="T50" fmla="*/ 20 w 20"/>
                <a:gd name="T51" fmla="*/ 38 h 48"/>
                <a:gd name="T52" fmla="*/ 18 w 20"/>
                <a:gd name="T53" fmla="*/ 32 h 48"/>
                <a:gd name="T54" fmla="*/ 10 w 20"/>
                <a:gd name="T55" fmla="*/ 8 h 4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0"/>
                <a:gd name="T85" fmla="*/ 0 h 48"/>
                <a:gd name="T86" fmla="*/ 20 w 20"/>
                <a:gd name="T87" fmla="*/ 48 h 4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0" h="48">
                  <a:moveTo>
                    <a:pt x="10" y="8"/>
                  </a:moveTo>
                  <a:lnTo>
                    <a:pt x="10" y="8"/>
                  </a:lnTo>
                  <a:lnTo>
                    <a:pt x="8" y="6"/>
                  </a:lnTo>
                  <a:lnTo>
                    <a:pt x="8" y="4"/>
                  </a:lnTo>
                  <a:lnTo>
                    <a:pt x="6" y="2"/>
                  </a:lnTo>
                  <a:lnTo>
                    <a:pt x="6" y="0"/>
                  </a:lnTo>
                  <a:lnTo>
                    <a:pt x="4" y="0"/>
                  </a:lnTo>
                  <a:lnTo>
                    <a:pt x="4" y="0"/>
                  </a:lnTo>
                  <a:lnTo>
                    <a:pt x="2" y="2"/>
                  </a:lnTo>
                  <a:lnTo>
                    <a:pt x="2" y="6"/>
                  </a:lnTo>
                  <a:lnTo>
                    <a:pt x="2" y="12"/>
                  </a:lnTo>
                  <a:lnTo>
                    <a:pt x="0" y="22"/>
                  </a:lnTo>
                  <a:lnTo>
                    <a:pt x="0" y="22"/>
                  </a:lnTo>
                  <a:lnTo>
                    <a:pt x="2" y="26"/>
                  </a:lnTo>
                  <a:lnTo>
                    <a:pt x="2" y="28"/>
                  </a:lnTo>
                  <a:lnTo>
                    <a:pt x="2" y="34"/>
                  </a:lnTo>
                  <a:lnTo>
                    <a:pt x="4" y="38"/>
                  </a:lnTo>
                  <a:lnTo>
                    <a:pt x="8" y="42"/>
                  </a:lnTo>
                  <a:lnTo>
                    <a:pt x="12" y="46"/>
                  </a:lnTo>
                  <a:lnTo>
                    <a:pt x="18" y="48"/>
                  </a:lnTo>
                  <a:lnTo>
                    <a:pt x="18" y="48"/>
                  </a:lnTo>
                  <a:lnTo>
                    <a:pt x="18" y="46"/>
                  </a:lnTo>
                  <a:lnTo>
                    <a:pt x="20" y="46"/>
                  </a:lnTo>
                  <a:lnTo>
                    <a:pt x="20" y="44"/>
                  </a:lnTo>
                  <a:lnTo>
                    <a:pt x="20" y="42"/>
                  </a:lnTo>
                  <a:lnTo>
                    <a:pt x="20" y="38"/>
                  </a:lnTo>
                  <a:lnTo>
                    <a:pt x="18" y="32"/>
                  </a:lnTo>
                  <a:lnTo>
                    <a:pt x="10" y="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01" name="Freeform 361">
              <a:extLst>
                <a:ext uri="{FF2B5EF4-FFF2-40B4-BE49-F238E27FC236}">
                  <a16:creationId xmlns:a16="http://schemas.microsoft.com/office/drawing/2014/main" id="{255180D4-6D93-4717-8FAA-D4AA8BFBDA54}"/>
                </a:ext>
              </a:extLst>
            </p:cNvPr>
            <p:cNvSpPr>
              <a:spLocks noChangeArrowheads="1"/>
            </p:cNvSpPr>
            <p:nvPr/>
          </p:nvSpPr>
          <p:spPr bwMode="auto">
            <a:xfrm>
              <a:off x="3532" y="164"/>
              <a:ext cx="74" cy="90"/>
            </a:xfrm>
            <a:custGeom>
              <a:avLst/>
              <a:gdLst>
                <a:gd name="T0" fmla="*/ 16 w 74"/>
                <a:gd name="T1" fmla="*/ 10 h 90"/>
                <a:gd name="T2" fmla="*/ 12 w 74"/>
                <a:gd name="T3" fmla="*/ 8 h 90"/>
                <a:gd name="T4" fmla="*/ 8 w 74"/>
                <a:gd name="T5" fmla="*/ 6 h 90"/>
                <a:gd name="T6" fmla="*/ 2 w 74"/>
                <a:gd name="T7" fmla="*/ 6 h 90"/>
                <a:gd name="T8" fmla="*/ 0 w 74"/>
                <a:gd name="T9" fmla="*/ 10 h 90"/>
                <a:gd name="T10" fmla="*/ 2 w 74"/>
                <a:gd name="T11" fmla="*/ 22 h 90"/>
                <a:gd name="T12" fmla="*/ 4 w 74"/>
                <a:gd name="T13" fmla="*/ 24 h 90"/>
                <a:gd name="T14" fmla="*/ 8 w 74"/>
                <a:gd name="T15" fmla="*/ 34 h 90"/>
                <a:gd name="T16" fmla="*/ 14 w 74"/>
                <a:gd name="T17" fmla="*/ 44 h 90"/>
                <a:gd name="T18" fmla="*/ 16 w 74"/>
                <a:gd name="T19" fmla="*/ 50 h 90"/>
                <a:gd name="T20" fmla="*/ 22 w 74"/>
                <a:gd name="T21" fmla="*/ 50 h 90"/>
                <a:gd name="T22" fmla="*/ 32 w 74"/>
                <a:gd name="T23" fmla="*/ 52 h 90"/>
                <a:gd name="T24" fmla="*/ 36 w 74"/>
                <a:gd name="T25" fmla="*/ 58 h 90"/>
                <a:gd name="T26" fmla="*/ 38 w 74"/>
                <a:gd name="T27" fmla="*/ 70 h 90"/>
                <a:gd name="T28" fmla="*/ 42 w 74"/>
                <a:gd name="T29" fmla="*/ 82 h 90"/>
                <a:gd name="T30" fmla="*/ 52 w 74"/>
                <a:gd name="T31" fmla="*/ 88 h 90"/>
                <a:gd name="T32" fmla="*/ 64 w 74"/>
                <a:gd name="T33" fmla="*/ 90 h 90"/>
                <a:gd name="T34" fmla="*/ 72 w 74"/>
                <a:gd name="T35" fmla="*/ 84 h 90"/>
                <a:gd name="T36" fmla="*/ 74 w 74"/>
                <a:gd name="T37" fmla="*/ 82 h 90"/>
                <a:gd name="T38" fmla="*/ 72 w 74"/>
                <a:gd name="T39" fmla="*/ 84 h 90"/>
                <a:gd name="T40" fmla="*/ 68 w 74"/>
                <a:gd name="T41" fmla="*/ 86 h 90"/>
                <a:gd name="T42" fmla="*/ 64 w 74"/>
                <a:gd name="T43" fmla="*/ 86 h 90"/>
                <a:gd name="T44" fmla="*/ 64 w 74"/>
                <a:gd name="T45" fmla="*/ 82 h 90"/>
                <a:gd name="T46" fmla="*/ 62 w 74"/>
                <a:gd name="T47" fmla="*/ 58 h 90"/>
                <a:gd name="T48" fmla="*/ 58 w 74"/>
                <a:gd name="T49" fmla="*/ 42 h 90"/>
                <a:gd name="T50" fmla="*/ 66 w 74"/>
                <a:gd name="T51" fmla="*/ 26 h 90"/>
                <a:gd name="T52" fmla="*/ 66 w 74"/>
                <a:gd name="T53" fmla="*/ 8 h 90"/>
                <a:gd name="T54" fmla="*/ 60 w 74"/>
                <a:gd name="T55" fmla="*/ 4 h 90"/>
                <a:gd name="T56" fmla="*/ 54 w 74"/>
                <a:gd name="T57" fmla="*/ 2 h 90"/>
                <a:gd name="T58" fmla="*/ 44 w 74"/>
                <a:gd name="T59" fmla="*/ 0 h 90"/>
                <a:gd name="T60" fmla="*/ 38 w 74"/>
                <a:gd name="T61" fmla="*/ 0 h 90"/>
                <a:gd name="T62" fmla="*/ 36 w 74"/>
                <a:gd name="T63" fmla="*/ 6 h 90"/>
                <a:gd name="T64" fmla="*/ 40 w 74"/>
                <a:gd name="T65" fmla="*/ 24 h 90"/>
                <a:gd name="T66" fmla="*/ 44 w 74"/>
                <a:gd name="T67" fmla="*/ 38 h 90"/>
                <a:gd name="T68" fmla="*/ 32 w 74"/>
                <a:gd name="T69" fmla="*/ 32 h 90"/>
                <a:gd name="T70" fmla="*/ 20 w 74"/>
                <a:gd name="T71" fmla="*/ 24 h 90"/>
                <a:gd name="T72" fmla="*/ 16 w 74"/>
                <a:gd name="T73" fmla="*/ 10 h 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4"/>
                <a:gd name="T112" fmla="*/ 0 h 90"/>
                <a:gd name="T113" fmla="*/ 74 w 74"/>
                <a:gd name="T114" fmla="*/ 90 h 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4" h="90">
                  <a:moveTo>
                    <a:pt x="16" y="10"/>
                  </a:moveTo>
                  <a:lnTo>
                    <a:pt x="16" y="10"/>
                  </a:lnTo>
                  <a:lnTo>
                    <a:pt x="14" y="10"/>
                  </a:lnTo>
                  <a:lnTo>
                    <a:pt x="12" y="8"/>
                  </a:lnTo>
                  <a:lnTo>
                    <a:pt x="10" y="6"/>
                  </a:lnTo>
                  <a:lnTo>
                    <a:pt x="8" y="6"/>
                  </a:lnTo>
                  <a:lnTo>
                    <a:pt x="4" y="6"/>
                  </a:lnTo>
                  <a:lnTo>
                    <a:pt x="2" y="6"/>
                  </a:lnTo>
                  <a:lnTo>
                    <a:pt x="2" y="8"/>
                  </a:lnTo>
                  <a:lnTo>
                    <a:pt x="0" y="10"/>
                  </a:lnTo>
                  <a:lnTo>
                    <a:pt x="0" y="14"/>
                  </a:lnTo>
                  <a:lnTo>
                    <a:pt x="2" y="22"/>
                  </a:lnTo>
                  <a:lnTo>
                    <a:pt x="2" y="22"/>
                  </a:lnTo>
                  <a:lnTo>
                    <a:pt x="4" y="24"/>
                  </a:lnTo>
                  <a:lnTo>
                    <a:pt x="6" y="28"/>
                  </a:lnTo>
                  <a:lnTo>
                    <a:pt x="8" y="34"/>
                  </a:lnTo>
                  <a:lnTo>
                    <a:pt x="12" y="38"/>
                  </a:lnTo>
                  <a:lnTo>
                    <a:pt x="14" y="44"/>
                  </a:lnTo>
                  <a:lnTo>
                    <a:pt x="16" y="50"/>
                  </a:lnTo>
                  <a:lnTo>
                    <a:pt x="16" y="50"/>
                  </a:lnTo>
                  <a:lnTo>
                    <a:pt x="20" y="50"/>
                  </a:lnTo>
                  <a:lnTo>
                    <a:pt x="22" y="50"/>
                  </a:lnTo>
                  <a:lnTo>
                    <a:pt x="28" y="50"/>
                  </a:lnTo>
                  <a:lnTo>
                    <a:pt x="32" y="52"/>
                  </a:lnTo>
                  <a:lnTo>
                    <a:pt x="34" y="54"/>
                  </a:lnTo>
                  <a:lnTo>
                    <a:pt x="36" y="58"/>
                  </a:lnTo>
                  <a:lnTo>
                    <a:pt x="38" y="64"/>
                  </a:lnTo>
                  <a:lnTo>
                    <a:pt x="38" y="70"/>
                  </a:lnTo>
                  <a:lnTo>
                    <a:pt x="40" y="76"/>
                  </a:lnTo>
                  <a:lnTo>
                    <a:pt x="42" y="82"/>
                  </a:lnTo>
                  <a:lnTo>
                    <a:pt x="48" y="86"/>
                  </a:lnTo>
                  <a:lnTo>
                    <a:pt x="52" y="88"/>
                  </a:lnTo>
                  <a:lnTo>
                    <a:pt x="58" y="90"/>
                  </a:lnTo>
                  <a:lnTo>
                    <a:pt x="64" y="90"/>
                  </a:lnTo>
                  <a:lnTo>
                    <a:pt x="68" y="86"/>
                  </a:lnTo>
                  <a:lnTo>
                    <a:pt x="72" y="84"/>
                  </a:lnTo>
                  <a:lnTo>
                    <a:pt x="74" y="84"/>
                  </a:lnTo>
                  <a:lnTo>
                    <a:pt x="74" y="82"/>
                  </a:lnTo>
                  <a:lnTo>
                    <a:pt x="74" y="82"/>
                  </a:lnTo>
                  <a:lnTo>
                    <a:pt x="72" y="84"/>
                  </a:lnTo>
                  <a:lnTo>
                    <a:pt x="70" y="84"/>
                  </a:lnTo>
                  <a:lnTo>
                    <a:pt x="68" y="86"/>
                  </a:lnTo>
                  <a:lnTo>
                    <a:pt x="66" y="86"/>
                  </a:lnTo>
                  <a:lnTo>
                    <a:pt x="64" y="86"/>
                  </a:lnTo>
                  <a:lnTo>
                    <a:pt x="64" y="86"/>
                  </a:lnTo>
                  <a:lnTo>
                    <a:pt x="64" y="82"/>
                  </a:lnTo>
                  <a:lnTo>
                    <a:pt x="64" y="72"/>
                  </a:lnTo>
                  <a:lnTo>
                    <a:pt x="62" y="58"/>
                  </a:lnTo>
                  <a:lnTo>
                    <a:pt x="56" y="44"/>
                  </a:lnTo>
                  <a:lnTo>
                    <a:pt x="58" y="42"/>
                  </a:lnTo>
                  <a:lnTo>
                    <a:pt x="62" y="34"/>
                  </a:lnTo>
                  <a:lnTo>
                    <a:pt x="66" y="26"/>
                  </a:lnTo>
                  <a:lnTo>
                    <a:pt x="68" y="16"/>
                  </a:lnTo>
                  <a:lnTo>
                    <a:pt x="66" y="8"/>
                  </a:lnTo>
                  <a:lnTo>
                    <a:pt x="60" y="4"/>
                  </a:lnTo>
                  <a:lnTo>
                    <a:pt x="60" y="4"/>
                  </a:lnTo>
                  <a:lnTo>
                    <a:pt x="56" y="2"/>
                  </a:lnTo>
                  <a:lnTo>
                    <a:pt x="54" y="2"/>
                  </a:lnTo>
                  <a:lnTo>
                    <a:pt x="50" y="0"/>
                  </a:lnTo>
                  <a:lnTo>
                    <a:pt x="44" y="0"/>
                  </a:lnTo>
                  <a:lnTo>
                    <a:pt x="42" y="0"/>
                  </a:lnTo>
                  <a:lnTo>
                    <a:pt x="38" y="0"/>
                  </a:lnTo>
                  <a:lnTo>
                    <a:pt x="36" y="2"/>
                  </a:lnTo>
                  <a:lnTo>
                    <a:pt x="36" y="6"/>
                  </a:lnTo>
                  <a:lnTo>
                    <a:pt x="38" y="14"/>
                  </a:lnTo>
                  <a:lnTo>
                    <a:pt x="40" y="24"/>
                  </a:lnTo>
                  <a:lnTo>
                    <a:pt x="44" y="32"/>
                  </a:lnTo>
                  <a:lnTo>
                    <a:pt x="44" y="38"/>
                  </a:lnTo>
                  <a:lnTo>
                    <a:pt x="38" y="38"/>
                  </a:lnTo>
                  <a:lnTo>
                    <a:pt x="32" y="32"/>
                  </a:lnTo>
                  <a:lnTo>
                    <a:pt x="26" y="28"/>
                  </a:lnTo>
                  <a:lnTo>
                    <a:pt x="20" y="24"/>
                  </a:lnTo>
                  <a:lnTo>
                    <a:pt x="16" y="18"/>
                  </a:lnTo>
                  <a:lnTo>
                    <a:pt x="16" y="1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02" name="Freeform 362">
              <a:extLst>
                <a:ext uri="{FF2B5EF4-FFF2-40B4-BE49-F238E27FC236}">
                  <a16:creationId xmlns:a16="http://schemas.microsoft.com/office/drawing/2014/main" id="{7F0DD0EB-DEAF-45BA-BF30-C82E3691F4E0}"/>
                </a:ext>
              </a:extLst>
            </p:cNvPr>
            <p:cNvSpPr>
              <a:spLocks noChangeArrowheads="1"/>
            </p:cNvSpPr>
            <p:nvPr/>
          </p:nvSpPr>
          <p:spPr bwMode="auto">
            <a:xfrm>
              <a:off x="3608" y="222"/>
              <a:ext cx="44" cy="46"/>
            </a:xfrm>
            <a:custGeom>
              <a:avLst/>
              <a:gdLst>
                <a:gd name="T0" fmla="*/ 10 w 44"/>
                <a:gd name="T1" fmla="*/ 2 h 46"/>
                <a:gd name="T2" fmla="*/ 10 w 44"/>
                <a:gd name="T3" fmla="*/ 2 h 46"/>
                <a:gd name="T4" fmla="*/ 10 w 44"/>
                <a:gd name="T5" fmla="*/ 2 h 46"/>
                <a:gd name="T6" fmla="*/ 8 w 44"/>
                <a:gd name="T7" fmla="*/ 0 h 46"/>
                <a:gd name="T8" fmla="*/ 6 w 44"/>
                <a:gd name="T9" fmla="*/ 0 h 46"/>
                <a:gd name="T10" fmla="*/ 4 w 44"/>
                <a:gd name="T11" fmla="*/ 0 h 46"/>
                <a:gd name="T12" fmla="*/ 4 w 44"/>
                <a:gd name="T13" fmla="*/ 0 h 46"/>
                <a:gd name="T14" fmla="*/ 2 w 44"/>
                <a:gd name="T15" fmla="*/ 2 h 46"/>
                <a:gd name="T16" fmla="*/ 2 w 44"/>
                <a:gd name="T17" fmla="*/ 4 h 46"/>
                <a:gd name="T18" fmla="*/ 4 w 44"/>
                <a:gd name="T19" fmla="*/ 8 h 46"/>
                <a:gd name="T20" fmla="*/ 6 w 44"/>
                <a:gd name="T21" fmla="*/ 12 h 46"/>
                <a:gd name="T22" fmla="*/ 6 w 44"/>
                <a:gd name="T23" fmla="*/ 14 h 46"/>
                <a:gd name="T24" fmla="*/ 4 w 44"/>
                <a:gd name="T25" fmla="*/ 18 h 46"/>
                <a:gd name="T26" fmla="*/ 4 w 44"/>
                <a:gd name="T27" fmla="*/ 22 h 46"/>
                <a:gd name="T28" fmla="*/ 4 w 44"/>
                <a:gd name="T29" fmla="*/ 28 h 46"/>
                <a:gd name="T30" fmla="*/ 2 w 44"/>
                <a:gd name="T31" fmla="*/ 34 h 46"/>
                <a:gd name="T32" fmla="*/ 0 w 44"/>
                <a:gd name="T33" fmla="*/ 38 h 46"/>
                <a:gd name="T34" fmla="*/ 16 w 44"/>
                <a:gd name="T35" fmla="*/ 34 h 46"/>
                <a:gd name="T36" fmla="*/ 24 w 44"/>
                <a:gd name="T37" fmla="*/ 46 h 46"/>
                <a:gd name="T38" fmla="*/ 24 w 44"/>
                <a:gd name="T39" fmla="*/ 44 h 46"/>
                <a:gd name="T40" fmla="*/ 28 w 44"/>
                <a:gd name="T41" fmla="*/ 44 h 46"/>
                <a:gd name="T42" fmla="*/ 32 w 44"/>
                <a:gd name="T43" fmla="*/ 42 h 46"/>
                <a:gd name="T44" fmla="*/ 36 w 44"/>
                <a:gd name="T45" fmla="*/ 40 h 46"/>
                <a:gd name="T46" fmla="*/ 40 w 44"/>
                <a:gd name="T47" fmla="*/ 36 h 46"/>
                <a:gd name="T48" fmla="*/ 40 w 44"/>
                <a:gd name="T49" fmla="*/ 36 h 46"/>
                <a:gd name="T50" fmla="*/ 42 w 44"/>
                <a:gd name="T51" fmla="*/ 32 h 46"/>
                <a:gd name="T52" fmla="*/ 42 w 44"/>
                <a:gd name="T53" fmla="*/ 28 h 46"/>
                <a:gd name="T54" fmla="*/ 44 w 44"/>
                <a:gd name="T55" fmla="*/ 24 h 46"/>
                <a:gd name="T56" fmla="*/ 42 w 44"/>
                <a:gd name="T57" fmla="*/ 18 h 46"/>
                <a:gd name="T58" fmla="*/ 40 w 44"/>
                <a:gd name="T59" fmla="*/ 12 h 46"/>
                <a:gd name="T60" fmla="*/ 38 w 44"/>
                <a:gd name="T61" fmla="*/ 12 h 46"/>
                <a:gd name="T62" fmla="*/ 36 w 44"/>
                <a:gd name="T63" fmla="*/ 10 h 46"/>
                <a:gd name="T64" fmla="*/ 34 w 44"/>
                <a:gd name="T65" fmla="*/ 6 h 46"/>
                <a:gd name="T66" fmla="*/ 30 w 44"/>
                <a:gd name="T67" fmla="*/ 4 h 46"/>
                <a:gd name="T68" fmla="*/ 26 w 44"/>
                <a:gd name="T69" fmla="*/ 0 h 46"/>
                <a:gd name="T70" fmla="*/ 22 w 44"/>
                <a:gd name="T71" fmla="*/ 0 h 46"/>
                <a:gd name="T72" fmla="*/ 16 w 44"/>
                <a:gd name="T73" fmla="*/ 0 h 46"/>
                <a:gd name="T74" fmla="*/ 10 w 44"/>
                <a:gd name="T75" fmla="*/ 2 h 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4"/>
                <a:gd name="T115" fmla="*/ 0 h 46"/>
                <a:gd name="T116" fmla="*/ 44 w 44"/>
                <a:gd name="T117" fmla="*/ 46 h 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4" h="46">
                  <a:moveTo>
                    <a:pt x="10" y="2"/>
                  </a:moveTo>
                  <a:lnTo>
                    <a:pt x="10" y="2"/>
                  </a:lnTo>
                  <a:lnTo>
                    <a:pt x="10" y="2"/>
                  </a:lnTo>
                  <a:lnTo>
                    <a:pt x="8" y="0"/>
                  </a:lnTo>
                  <a:lnTo>
                    <a:pt x="6" y="0"/>
                  </a:lnTo>
                  <a:lnTo>
                    <a:pt x="4" y="0"/>
                  </a:lnTo>
                  <a:lnTo>
                    <a:pt x="4" y="0"/>
                  </a:lnTo>
                  <a:lnTo>
                    <a:pt x="2" y="2"/>
                  </a:lnTo>
                  <a:lnTo>
                    <a:pt x="2" y="4"/>
                  </a:lnTo>
                  <a:lnTo>
                    <a:pt x="4" y="8"/>
                  </a:lnTo>
                  <a:lnTo>
                    <a:pt x="6" y="12"/>
                  </a:lnTo>
                  <a:lnTo>
                    <a:pt x="6" y="14"/>
                  </a:lnTo>
                  <a:lnTo>
                    <a:pt x="4" y="18"/>
                  </a:lnTo>
                  <a:lnTo>
                    <a:pt x="4" y="22"/>
                  </a:lnTo>
                  <a:lnTo>
                    <a:pt x="4" y="28"/>
                  </a:lnTo>
                  <a:lnTo>
                    <a:pt x="2" y="34"/>
                  </a:lnTo>
                  <a:lnTo>
                    <a:pt x="0" y="38"/>
                  </a:lnTo>
                  <a:lnTo>
                    <a:pt x="16" y="34"/>
                  </a:lnTo>
                  <a:lnTo>
                    <a:pt x="24" y="46"/>
                  </a:lnTo>
                  <a:lnTo>
                    <a:pt x="24" y="44"/>
                  </a:lnTo>
                  <a:lnTo>
                    <a:pt x="28" y="44"/>
                  </a:lnTo>
                  <a:lnTo>
                    <a:pt x="32" y="42"/>
                  </a:lnTo>
                  <a:lnTo>
                    <a:pt x="36" y="40"/>
                  </a:lnTo>
                  <a:lnTo>
                    <a:pt x="40" y="36"/>
                  </a:lnTo>
                  <a:lnTo>
                    <a:pt x="40" y="36"/>
                  </a:lnTo>
                  <a:lnTo>
                    <a:pt x="42" y="32"/>
                  </a:lnTo>
                  <a:lnTo>
                    <a:pt x="42" y="28"/>
                  </a:lnTo>
                  <a:lnTo>
                    <a:pt x="44" y="24"/>
                  </a:lnTo>
                  <a:lnTo>
                    <a:pt x="42" y="18"/>
                  </a:lnTo>
                  <a:lnTo>
                    <a:pt x="40" y="12"/>
                  </a:lnTo>
                  <a:lnTo>
                    <a:pt x="38" y="12"/>
                  </a:lnTo>
                  <a:lnTo>
                    <a:pt x="36" y="10"/>
                  </a:lnTo>
                  <a:lnTo>
                    <a:pt x="34" y="6"/>
                  </a:lnTo>
                  <a:lnTo>
                    <a:pt x="30" y="4"/>
                  </a:lnTo>
                  <a:lnTo>
                    <a:pt x="26" y="0"/>
                  </a:lnTo>
                  <a:lnTo>
                    <a:pt x="22" y="0"/>
                  </a:lnTo>
                  <a:lnTo>
                    <a:pt x="16" y="0"/>
                  </a:lnTo>
                  <a:lnTo>
                    <a:pt x="10"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03" name="Freeform 363">
              <a:extLst>
                <a:ext uri="{FF2B5EF4-FFF2-40B4-BE49-F238E27FC236}">
                  <a16:creationId xmlns:a16="http://schemas.microsoft.com/office/drawing/2014/main" id="{CFE0B98E-132F-4CC5-8186-33652DEC0B17}"/>
                </a:ext>
              </a:extLst>
            </p:cNvPr>
            <p:cNvSpPr>
              <a:spLocks noChangeArrowheads="1"/>
            </p:cNvSpPr>
            <p:nvPr/>
          </p:nvSpPr>
          <p:spPr bwMode="auto">
            <a:xfrm>
              <a:off x="3658" y="204"/>
              <a:ext cx="168" cy="98"/>
            </a:xfrm>
            <a:custGeom>
              <a:avLst/>
              <a:gdLst>
                <a:gd name="T0" fmla="*/ 10 w 168"/>
                <a:gd name="T1" fmla="*/ 2 h 98"/>
                <a:gd name="T2" fmla="*/ 4 w 168"/>
                <a:gd name="T3" fmla="*/ 0 h 98"/>
                <a:gd name="T4" fmla="*/ 0 w 168"/>
                <a:gd name="T5" fmla="*/ 6 h 98"/>
                <a:gd name="T6" fmla="*/ 4 w 168"/>
                <a:gd name="T7" fmla="*/ 24 h 98"/>
                <a:gd name="T8" fmla="*/ 6 w 168"/>
                <a:gd name="T9" fmla="*/ 28 h 98"/>
                <a:gd name="T10" fmla="*/ 12 w 168"/>
                <a:gd name="T11" fmla="*/ 32 h 98"/>
                <a:gd name="T12" fmla="*/ 26 w 168"/>
                <a:gd name="T13" fmla="*/ 26 h 98"/>
                <a:gd name="T14" fmla="*/ 30 w 168"/>
                <a:gd name="T15" fmla="*/ 24 h 98"/>
                <a:gd name="T16" fmla="*/ 34 w 168"/>
                <a:gd name="T17" fmla="*/ 24 h 98"/>
                <a:gd name="T18" fmla="*/ 38 w 168"/>
                <a:gd name="T19" fmla="*/ 38 h 98"/>
                <a:gd name="T20" fmla="*/ 44 w 168"/>
                <a:gd name="T21" fmla="*/ 72 h 98"/>
                <a:gd name="T22" fmla="*/ 40 w 168"/>
                <a:gd name="T23" fmla="*/ 72 h 98"/>
                <a:gd name="T24" fmla="*/ 38 w 168"/>
                <a:gd name="T25" fmla="*/ 80 h 98"/>
                <a:gd name="T26" fmla="*/ 48 w 168"/>
                <a:gd name="T27" fmla="*/ 88 h 98"/>
                <a:gd name="T28" fmla="*/ 56 w 168"/>
                <a:gd name="T29" fmla="*/ 86 h 98"/>
                <a:gd name="T30" fmla="*/ 58 w 168"/>
                <a:gd name="T31" fmla="*/ 84 h 98"/>
                <a:gd name="T32" fmla="*/ 68 w 168"/>
                <a:gd name="T33" fmla="*/ 86 h 98"/>
                <a:gd name="T34" fmla="*/ 82 w 168"/>
                <a:gd name="T35" fmla="*/ 94 h 98"/>
                <a:gd name="T36" fmla="*/ 118 w 168"/>
                <a:gd name="T37" fmla="*/ 96 h 98"/>
                <a:gd name="T38" fmla="*/ 118 w 168"/>
                <a:gd name="T39" fmla="*/ 92 h 98"/>
                <a:gd name="T40" fmla="*/ 122 w 168"/>
                <a:gd name="T41" fmla="*/ 86 h 98"/>
                <a:gd name="T42" fmla="*/ 134 w 168"/>
                <a:gd name="T43" fmla="*/ 88 h 98"/>
                <a:gd name="T44" fmla="*/ 142 w 168"/>
                <a:gd name="T45" fmla="*/ 92 h 98"/>
                <a:gd name="T46" fmla="*/ 150 w 168"/>
                <a:gd name="T47" fmla="*/ 90 h 98"/>
                <a:gd name="T48" fmla="*/ 154 w 168"/>
                <a:gd name="T49" fmla="*/ 82 h 98"/>
                <a:gd name="T50" fmla="*/ 156 w 168"/>
                <a:gd name="T51" fmla="*/ 76 h 98"/>
                <a:gd name="T52" fmla="*/ 164 w 168"/>
                <a:gd name="T53" fmla="*/ 72 h 98"/>
                <a:gd name="T54" fmla="*/ 164 w 168"/>
                <a:gd name="T55" fmla="*/ 66 h 98"/>
                <a:gd name="T56" fmla="*/ 168 w 168"/>
                <a:gd name="T57" fmla="*/ 62 h 98"/>
                <a:gd name="T58" fmla="*/ 166 w 168"/>
                <a:gd name="T59" fmla="*/ 56 h 98"/>
                <a:gd name="T60" fmla="*/ 150 w 168"/>
                <a:gd name="T61" fmla="*/ 50 h 98"/>
                <a:gd name="T62" fmla="*/ 138 w 168"/>
                <a:gd name="T63" fmla="*/ 48 h 98"/>
                <a:gd name="T64" fmla="*/ 124 w 168"/>
                <a:gd name="T65" fmla="*/ 44 h 98"/>
                <a:gd name="T66" fmla="*/ 110 w 168"/>
                <a:gd name="T67" fmla="*/ 46 h 98"/>
                <a:gd name="T68" fmla="*/ 100 w 168"/>
                <a:gd name="T69" fmla="*/ 50 h 98"/>
                <a:gd name="T70" fmla="*/ 82 w 168"/>
                <a:gd name="T71" fmla="*/ 44 h 98"/>
                <a:gd name="T72" fmla="*/ 60 w 168"/>
                <a:gd name="T73" fmla="*/ 30 h 98"/>
                <a:gd name="T74" fmla="*/ 52 w 168"/>
                <a:gd name="T75" fmla="*/ 24 h 98"/>
                <a:gd name="T76" fmla="*/ 50 w 168"/>
                <a:gd name="T77" fmla="*/ 20 h 98"/>
                <a:gd name="T78" fmla="*/ 50 w 168"/>
                <a:gd name="T79" fmla="*/ 16 h 98"/>
                <a:gd name="T80" fmla="*/ 48 w 168"/>
                <a:gd name="T81" fmla="*/ 10 h 98"/>
                <a:gd name="T82" fmla="*/ 40 w 168"/>
                <a:gd name="T83" fmla="*/ 10 h 98"/>
                <a:gd name="T84" fmla="*/ 36 w 168"/>
                <a:gd name="T85" fmla="*/ 14 h 98"/>
                <a:gd name="T86" fmla="*/ 28 w 168"/>
                <a:gd name="T87" fmla="*/ 12 h 98"/>
                <a:gd name="T88" fmla="*/ 24 w 168"/>
                <a:gd name="T89" fmla="*/ 4 h 98"/>
                <a:gd name="T90" fmla="*/ 12 w 168"/>
                <a:gd name="T91" fmla="*/ 2 h 9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8"/>
                <a:gd name="T139" fmla="*/ 0 h 98"/>
                <a:gd name="T140" fmla="*/ 168 w 168"/>
                <a:gd name="T141" fmla="*/ 98 h 9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8" h="98">
                  <a:moveTo>
                    <a:pt x="12" y="2"/>
                  </a:moveTo>
                  <a:lnTo>
                    <a:pt x="12" y="2"/>
                  </a:lnTo>
                  <a:lnTo>
                    <a:pt x="10" y="2"/>
                  </a:lnTo>
                  <a:lnTo>
                    <a:pt x="8" y="0"/>
                  </a:lnTo>
                  <a:lnTo>
                    <a:pt x="6" y="0"/>
                  </a:lnTo>
                  <a:lnTo>
                    <a:pt x="4" y="0"/>
                  </a:lnTo>
                  <a:lnTo>
                    <a:pt x="2" y="0"/>
                  </a:lnTo>
                  <a:lnTo>
                    <a:pt x="0" y="2"/>
                  </a:lnTo>
                  <a:lnTo>
                    <a:pt x="0" y="6"/>
                  </a:lnTo>
                  <a:lnTo>
                    <a:pt x="0" y="10"/>
                  </a:lnTo>
                  <a:lnTo>
                    <a:pt x="2" y="16"/>
                  </a:lnTo>
                  <a:lnTo>
                    <a:pt x="4" y="24"/>
                  </a:lnTo>
                  <a:lnTo>
                    <a:pt x="4" y="26"/>
                  </a:lnTo>
                  <a:lnTo>
                    <a:pt x="4" y="26"/>
                  </a:lnTo>
                  <a:lnTo>
                    <a:pt x="6" y="28"/>
                  </a:lnTo>
                  <a:lnTo>
                    <a:pt x="6" y="30"/>
                  </a:lnTo>
                  <a:lnTo>
                    <a:pt x="8" y="32"/>
                  </a:lnTo>
                  <a:lnTo>
                    <a:pt x="12" y="32"/>
                  </a:lnTo>
                  <a:lnTo>
                    <a:pt x="16" y="32"/>
                  </a:lnTo>
                  <a:lnTo>
                    <a:pt x="20" y="30"/>
                  </a:lnTo>
                  <a:lnTo>
                    <a:pt x="26" y="26"/>
                  </a:lnTo>
                  <a:lnTo>
                    <a:pt x="28" y="26"/>
                  </a:lnTo>
                  <a:lnTo>
                    <a:pt x="28" y="24"/>
                  </a:lnTo>
                  <a:lnTo>
                    <a:pt x="30" y="24"/>
                  </a:lnTo>
                  <a:lnTo>
                    <a:pt x="30" y="24"/>
                  </a:lnTo>
                  <a:lnTo>
                    <a:pt x="32" y="24"/>
                  </a:lnTo>
                  <a:lnTo>
                    <a:pt x="34" y="24"/>
                  </a:lnTo>
                  <a:lnTo>
                    <a:pt x="36" y="28"/>
                  </a:lnTo>
                  <a:lnTo>
                    <a:pt x="36" y="32"/>
                  </a:lnTo>
                  <a:lnTo>
                    <a:pt x="38" y="38"/>
                  </a:lnTo>
                  <a:lnTo>
                    <a:pt x="38" y="48"/>
                  </a:lnTo>
                  <a:lnTo>
                    <a:pt x="44" y="72"/>
                  </a:lnTo>
                  <a:lnTo>
                    <a:pt x="44" y="72"/>
                  </a:lnTo>
                  <a:lnTo>
                    <a:pt x="42" y="72"/>
                  </a:lnTo>
                  <a:lnTo>
                    <a:pt x="40" y="72"/>
                  </a:lnTo>
                  <a:lnTo>
                    <a:pt x="40" y="72"/>
                  </a:lnTo>
                  <a:lnTo>
                    <a:pt x="38" y="74"/>
                  </a:lnTo>
                  <a:lnTo>
                    <a:pt x="38" y="76"/>
                  </a:lnTo>
                  <a:lnTo>
                    <a:pt x="38" y="80"/>
                  </a:lnTo>
                  <a:lnTo>
                    <a:pt x="40" y="84"/>
                  </a:lnTo>
                  <a:lnTo>
                    <a:pt x="44" y="88"/>
                  </a:lnTo>
                  <a:lnTo>
                    <a:pt x="48" y="88"/>
                  </a:lnTo>
                  <a:lnTo>
                    <a:pt x="50" y="88"/>
                  </a:lnTo>
                  <a:lnTo>
                    <a:pt x="54" y="88"/>
                  </a:lnTo>
                  <a:lnTo>
                    <a:pt x="56" y="86"/>
                  </a:lnTo>
                  <a:lnTo>
                    <a:pt x="56" y="86"/>
                  </a:lnTo>
                  <a:lnTo>
                    <a:pt x="56" y="86"/>
                  </a:lnTo>
                  <a:lnTo>
                    <a:pt x="58" y="84"/>
                  </a:lnTo>
                  <a:lnTo>
                    <a:pt x="62" y="84"/>
                  </a:lnTo>
                  <a:lnTo>
                    <a:pt x="64" y="84"/>
                  </a:lnTo>
                  <a:lnTo>
                    <a:pt x="68" y="86"/>
                  </a:lnTo>
                  <a:lnTo>
                    <a:pt x="72" y="90"/>
                  </a:lnTo>
                  <a:lnTo>
                    <a:pt x="74" y="92"/>
                  </a:lnTo>
                  <a:lnTo>
                    <a:pt x="82" y="94"/>
                  </a:lnTo>
                  <a:lnTo>
                    <a:pt x="94" y="98"/>
                  </a:lnTo>
                  <a:lnTo>
                    <a:pt x="106" y="96"/>
                  </a:lnTo>
                  <a:lnTo>
                    <a:pt x="118" y="96"/>
                  </a:lnTo>
                  <a:lnTo>
                    <a:pt x="118" y="94"/>
                  </a:lnTo>
                  <a:lnTo>
                    <a:pt x="118" y="94"/>
                  </a:lnTo>
                  <a:lnTo>
                    <a:pt x="118" y="92"/>
                  </a:lnTo>
                  <a:lnTo>
                    <a:pt x="120" y="90"/>
                  </a:lnTo>
                  <a:lnTo>
                    <a:pt x="120" y="88"/>
                  </a:lnTo>
                  <a:lnTo>
                    <a:pt x="122" y="86"/>
                  </a:lnTo>
                  <a:lnTo>
                    <a:pt x="124" y="86"/>
                  </a:lnTo>
                  <a:lnTo>
                    <a:pt x="128" y="86"/>
                  </a:lnTo>
                  <a:lnTo>
                    <a:pt x="134" y="88"/>
                  </a:lnTo>
                  <a:lnTo>
                    <a:pt x="140" y="92"/>
                  </a:lnTo>
                  <a:lnTo>
                    <a:pt x="140" y="92"/>
                  </a:lnTo>
                  <a:lnTo>
                    <a:pt x="142" y="92"/>
                  </a:lnTo>
                  <a:lnTo>
                    <a:pt x="144" y="92"/>
                  </a:lnTo>
                  <a:lnTo>
                    <a:pt x="148" y="92"/>
                  </a:lnTo>
                  <a:lnTo>
                    <a:pt x="150" y="90"/>
                  </a:lnTo>
                  <a:lnTo>
                    <a:pt x="152" y="88"/>
                  </a:lnTo>
                  <a:lnTo>
                    <a:pt x="154" y="86"/>
                  </a:lnTo>
                  <a:lnTo>
                    <a:pt x="154" y="82"/>
                  </a:lnTo>
                  <a:lnTo>
                    <a:pt x="154" y="76"/>
                  </a:lnTo>
                  <a:lnTo>
                    <a:pt x="154" y="76"/>
                  </a:lnTo>
                  <a:lnTo>
                    <a:pt x="156" y="76"/>
                  </a:lnTo>
                  <a:lnTo>
                    <a:pt x="158" y="74"/>
                  </a:lnTo>
                  <a:lnTo>
                    <a:pt x="162" y="74"/>
                  </a:lnTo>
                  <a:lnTo>
                    <a:pt x="164" y="72"/>
                  </a:lnTo>
                  <a:lnTo>
                    <a:pt x="164" y="70"/>
                  </a:lnTo>
                  <a:lnTo>
                    <a:pt x="164" y="66"/>
                  </a:lnTo>
                  <a:lnTo>
                    <a:pt x="164" y="66"/>
                  </a:lnTo>
                  <a:lnTo>
                    <a:pt x="166" y="64"/>
                  </a:lnTo>
                  <a:lnTo>
                    <a:pt x="166" y="64"/>
                  </a:lnTo>
                  <a:lnTo>
                    <a:pt x="168" y="62"/>
                  </a:lnTo>
                  <a:lnTo>
                    <a:pt x="168" y="60"/>
                  </a:lnTo>
                  <a:lnTo>
                    <a:pt x="168" y="58"/>
                  </a:lnTo>
                  <a:lnTo>
                    <a:pt x="166" y="56"/>
                  </a:lnTo>
                  <a:lnTo>
                    <a:pt x="162" y="54"/>
                  </a:lnTo>
                  <a:lnTo>
                    <a:pt x="158" y="52"/>
                  </a:lnTo>
                  <a:lnTo>
                    <a:pt x="150" y="50"/>
                  </a:lnTo>
                  <a:lnTo>
                    <a:pt x="142" y="48"/>
                  </a:lnTo>
                  <a:lnTo>
                    <a:pt x="140" y="48"/>
                  </a:lnTo>
                  <a:lnTo>
                    <a:pt x="138" y="48"/>
                  </a:lnTo>
                  <a:lnTo>
                    <a:pt x="134" y="46"/>
                  </a:lnTo>
                  <a:lnTo>
                    <a:pt x="130" y="44"/>
                  </a:lnTo>
                  <a:lnTo>
                    <a:pt x="124" y="44"/>
                  </a:lnTo>
                  <a:lnTo>
                    <a:pt x="118" y="44"/>
                  </a:lnTo>
                  <a:lnTo>
                    <a:pt x="110" y="44"/>
                  </a:lnTo>
                  <a:lnTo>
                    <a:pt x="110" y="46"/>
                  </a:lnTo>
                  <a:lnTo>
                    <a:pt x="108" y="46"/>
                  </a:lnTo>
                  <a:lnTo>
                    <a:pt x="106" y="48"/>
                  </a:lnTo>
                  <a:lnTo>
                    <a:pt x="100" y="50"/>
                  </a:lnTo>
                  <a:lnTo>
                    <a:pt x="96" y="50"/>
                  </a:lnTo>
                  <a:lnTo>
                    <a:pt x="90" y="48"/>
                  </a:lnTo>
                  <a:lnTo>
                    <a:pt x="82" y="44"/>
                  </a:lnTo>
                  <a:lnTo>
                    <a:pt x="62" y="32"/>
                  </a:lnTo>
                  <a:lnTo>
                    <a:pt x="62" y="32"/>
                  </a:lnTo>
                  <a:lnTo>
                    <a:pt x="60" y="30"/>
                  </a:lnTo>
                  <a:lnTo>
                    <a:pt x="58" y="26"/>
                  </a:lnTo>
                  <a:lnTo>
                    <a:pt x="56" y="24"/>
                  </a:lnTo>
                  <a:lnTo>
                    <a:pt x="52" y="24"/>
                  </a:lnTo>
                  <a:lnTo>
                    <a:pt x="52" y="22"/>
                  </a:lnTo>
                  <a:lnTo>
                    <a:pt x="50" y="22"/>
                  </a:lnTo>
                  <a:lnTo>
                    <a:pt x="50" y="20"/>
                  </a:lnTo>
                  <a:lnTo>
                    <a:pt x="50" y="18"/>
                  </a:lnTo>
                  <a:lnTo>
                    <a:pt x="50" y="18"/>
                  </a:lnTo>
                  <a:lnTo>
                    <a:pt x="50" y="16"/>
                  </a:lnTo>
                  <a:lnTo>
                    <a:pt x="50" y="14"/>
                  </a:lnTo>
                  <a:lnTo>
                    <a:pt x="50" y="10"/>
                  </a:lnTo>
                  <a:lnTo>
                    <a:pt x="48" y="10"/>
                  </a:lnTo>
                  <a:lnTo>
                    <a:pt x="46" y="8"/>
                  </a:lnTo>
                  <a:lnTo>
                    <a:pt x="42" y="8"/>
                  </a:lnTo>
                  <a:lnTo>
                    <a:pt x="40" y="10"/>
                  </a:lnTo>
                  <a:lnTo>
                    <a:pt x="40" y="10"/>
                  </a:lnTo>
                  <a:lnTo>
                    <a:pt x="38" y="12"/>
                  </a:lnTo>
                  <a:lnTo>
                    <a:pt x="36" y="14"/>
                  </a:lnTo>
                  <a:lnTo>
                    <a:pt x="32" y="14"/>
                  </a:lnTo>
                  <a:lnTo>
                    <a:pt x="30" y="14"/>
                  </a:lnTo>
                  <a:lnTo>
                    <a:pt x="28" y="12"/>
                  </a:lnTo>
                  <a:lnTo>
                    <a:pt x="28" y="8"/>
                  </a:lnTo>
                  <a:lnTo>
                    <a:pt x="28" y="6"/>
                  </a:lnTo>
                  <a:lnTo>
                    <a:pt x="24" y="4"/>
                  </a:lnTo>
                  <a:lnTo>
                    <a:pt x="22" y="2"/>
                  </a:lnTo>
                  <a:lnTo>
                    <a:pt x="18" y="2"/>
                  </a:lnTo>
                  <a:lnTo>
                    <a:pt x="12"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04" name="Freeform 364">
              <a:extLst>
                <a:ext uri="{FF2B5EF4-FFF2-40B4-BE49-F238E27FC236}">
                  <a16:creationId xmlns:a16="http://schemas.microsoft.com/office/drawing/2014/main" id="{E0374C02-BB36-4B7E-ABA5-6987399895E4}"/>
                </a:ext>
              </a:extLst>
            </p:cNvPr>
            <p:cNvSpPr>
              <a:spLocks noChangeArrowheads="1"/>
            </p:cNvSpPr>
            <p:nvPr/>
          </p:nvSpPr>
          <p:spPr bwMode="auto">
            <a:xfrm>
              <a:off x="3568" y="0"/>
              <a:ext cx="88" cy="102"/>
            </a:xfrm>
            <a:custGeom>
              <a:avLst/>
              <a:gdLst>
                <a:gd name="T0" fmla="*/ 30 w 88"/>
                <a:gd name="T1" fmla="*/ 44 h 102"/>
                <a:gd name="T2" fmla="*/ 26 w 88"/>
                <a:gd name="T3" fmla="*/ 38 h 102"/>
                <a:gd name="T4" fmla="*/ 20 w 88"/>
                <a:gd name="T5" fmla="*/ 32 h 102"/>
                <a:gd name="T6" fmla="*/ 14 w 88"/>
                <a:gd name="T7" fmla="*/ 28 h 102"/>
                <a:gd name="T8" fmla="*/ 8 w 88"/>
                <a:gd name="T9" fmla="*/ 24 h 102"/>
                <a:gd name="T10" fmla="*/ 2 w 88"/>
                <a:gd name="T11" fmla="*/ 16 h 102"/>
                <a:gd name="T12" fmla="*/ 0 w 88"/>
                <a:gd name="T13" fmla="*/ 8 h 102"/>
                <a:gd name="T14" fmla="*/ 8 w 88"/>
                <a:gd name="T15" fmla="*/ 0 h 102"/>
                <a:gd name="T16" fmla="*/ 12 w 88"/>
                <a:gd name="T17" fmla="*/ 0 h 102"/>
                <a:gd name="T18" fmla="*/ 20 w 88"/>
                <a:gd name="T19" fmla="*/ 2 h 102"/>
                <a:gd name="T20" fmla="*/ 28 w 88"/>
                <a:gd name="T21" fmla="*/ 6 h 102"/>
                <a:gd name="T22" fmla="*/ 32 w 88"/>
                <a:gd name="T23" fmla="*/ 16 h 102"/>
                <a:gd name="T24" fmla="*/ 32 w 88"/>
                <a:gd name="T25" fmla="*/ 20 h 102"/>
                <a:gd name="T26" fmla="*/ 36 w 88"/>
                <a:gd name="T27" fmla="*/ 24 h 102"/>
                <a:gd name="T28" fmla="*/ 44 w 88"/>
                <a:gd name="T29" fmla="*/ 26 h 102"/>
                <a:gd name="T30" fmla="*/ 44 w 88"/>
                <a:gd name="T31" fmla="*/ 24 h 102"/>
                <a:gd name="T32" fmla="*/ 44 w 88"/>
                <a:gd name="T33" fmla="*/ 18 h 102"/>
                <a:gd name="T34" fmla="*/ 46 w 88"/>
                <a:gd name="T35" fmla="*/ 12 h 102"/>
                <a:gd name="T36" fmla="*/ 50 w 88"/>
                <a:gd name="T37" fmla="*/ 10 h 102"/>
                <a:gd name="T38" fmla="*/ 60 w 88"/>
                <a:gd name="T39" fmla="*/ 14 h 102"/>
                <a:gd name="T40" fmla="*/ 58 w 88"/>
                <a:gd name="T41" fmla="*/ 20 h 102"/>
                <a:gd name="T42" fmla="*/ 58 w 88"/>
                <a:gd name="T43" fmla="*/ 30 h 102"/>
                <a:gd name="T44" fmla="*/ 60 w 88"/>
                <a:gd name="T45" fmla="*/ 40 h 102"/>
                <a:gd name="T46" fmla="*/ 66 w 88"/>
                <a:gd name="T47" fmla="*/ 46 h 102"/>
                <a:gd name="T48" fmla="*/ 70 w 88"/>
                <a:gd name="T49" fmla="*/ 44 h 102"/>
                <a:gd name="T50" fmla="*/ 76 w 88"/>
                <a:gd name="T51" fmla="*/ 34 h 102"/>
                <a:gd name="T52" fmla="*/ 76 w 88"/>
                <a:gd name="T53" fmla="*/ 32 h 102"/>
                <a:gd name="T54" fmla="*/ 80 w 88"/>
                <a:gd name="T55" fmla="*/ 28 h 102"/>
                <a:gd name="T56" fmla="*/ 82 w 88"/>
                <a:gd name="T57" fmla="*/ 26 h 102"/>
                <a:gd name="T58" fmla="*/ 86 w 88"/>
                <a:gd name="T59" fmla="*/ 28 h 102"/>
                <a:gd name="T60" fmla="*/ 88 w 88"/>
                <a:gd name="T61" fmla="*/ 38 h 102"/>
                <a:gd name="T62" fmla="*/ 86 w 88"/>
                <a:gd name="T63" fmla="*/ 48 h 102"/>
                <a:gd name="T64" fmla="*/ 82 w 88"/>
                <a:gd name="T65" fmla="*/ 68 h 102"/>
                <a:gd name="T66" fmla="*/ 88 w 88"/>
                <a:gd name="T67" fmla="*/ 90 h 102"/>
                <a:gd name="T68" fmla="*/ 88 w 88"/>
                <a:gd name="T69" fmla="*/ 92 h 102"/>
                <a:gd name="T70" fmla="*/ 84 w 88"/>
                <a:gd name="T71" fmla="*/ 98 h 102"/>
                <a:gd name="T72" fmla="*/ 82 w 88"/>
                <a:gd name="T73" fmla="*/ 102 h 102"/>
                <a:gd name="T74" fmla="*/ 78 w 88"/>
                <a:gd name="T75" fmla="*/ 100 h 102"/>
                <a:gd name="T76" fmla="*/ 78 w 88"/>
                <a:gd name="T77" fmla="*/ 96 h 102"/>
                <a:gd name="T78" fmla="*/ 76 w 88"/>
                <a:gd name="T79" fmla="*/ 90 h 102"/>
                <a:gd name="T80" fmla="*/ 76 w 88"/>
                <a:gd name="T81" fmla="*/ 80 h 102"/>
                <a:gd name="T82" fmla="*/ 72 w 88"/>
                <a:gd name="T83" fmla="*/ 76 h 102"/>
                <a:gd name="T84" fmla="*/ 66 w 88"/>
                <a:gd name="T85" fmla="*/ 78 h 102"/>
                <a:gd name="T86" fmla="*/ 60 w 88"/>
                <a:gd name="T87" fmla="*/ 74 h 102"/>
                <a:gd name="T88" fmla="*/ 52 w 88"/>
                <a:gd name="T89" fmla="*/ 70 h 102"/>
                <a:gd name="T90" fmla="*/ 44 w 88"/>
                <a:gd name="T91" fmla="*/ 60 h 10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8"/>
                <a:gd name="T139" fmla="*/ 0 h 102"/>
                <a:gd name="T140" fmla="*/ 88 w 88"/>
                <a:gd name="T141" fmla="*/ 102 h 10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8" h="102">
                  <a:moveTo>
                    <a:pt x="30" y="46"/>
                  </a:moveTo>
                  <a:lnTo>
                    <a:pt x="30" y="44"/>
                  </a:lnTo>
                  <a:lnTo>
                    <a:pt x="28" y="42"/>
                  </a:lnTo>
                  <a:lnTo>
                    <a:pt x="26" y="38"/>
                  </a:lnTo>
                  <a:lnTo>
                    <a:pt x="24" y="34"/>
                  </a:lnTo>
                  <a:lnTo>
                    <a:pt x="20" y="32"/>
                  </a:lnTo>
                  <a:lnTo>
                    <a:pt x="14" y="30"/>
                  </a:lnTo>
                  <a:lnTo>
                    <a:pt x="14" y="28"/>
                  </a:lnTo>
                  <a:lnTo>
                    <a:pt x="12" y="26"/>
                  </a:lnTo>
                  <a:lnTo>
                    <a:pt x="8" y="24"/>
                  </a:lnTo>
                  <a:lnTo>
                    <a:pt x="6" y="20"/>
                  </a:lnTo>
                  <a:lnTo>
                    <a:pt x="2" y="16"/>
                  </a:lnTo>
                  <a:lnTo>
                    <a:pt x="2" y="12"/>
                  </a:lnTo>
                  <a:lnTo>
                    <a:pt x="0" y="8"/>
                  </a:lnTo>
                  <a:lnTo>
                    <a:pt x="4" y="4"/>
                  </a:lnTo>
                  <a:lnTo>
                    <a:pt x="8" y="0"/>
                  </a:lnTo>
                  <a:lnTo>
                    <a:pt x="8" y="0"/>
                  </a:lnTo>
                  <a:lnTo>
                    <a:pt x="12" y="0"/>
                  </a:lnTo>
                  <a:lnTo>
                    <a:pt x="16" y="0"/>
                  </a:lnTo>
                  <a:lnTo>
                    <a:pt x="20" y="2"/>
                  </a:lnTo>
                  <a:lnTo>
                    <a:pt x="24" y="4"/>
                  </a:lnTo>
                  <a:lnTo>
                    <a:pt x="28" y="6"/>
                  </a:lnTo>
                  <a:lnTo>
                    <a:pt x="30" y="10"/>
                  </a:lnTo>
                  <a:lnTo>
                    <a:pt x="32" y="16"/>
                  </a:lnTo>
                  <a:lnTo>
                    <a:pt x="32" y="18"/>
                  </a:lnTo>
                  <a:lnTo>
                    <a:pt x="32" y="20"/>
                  </a:lnTo>
                  <a:lnTo>
                    <a:pt x="34" y="22"/>
                  </a:lnTo>
                  <a:lnTo>
                    <a:pt x="36" y="24"/>
                  </a:lnTo>
                  <a:lnTo>
                    <a:pt x="40" y="26"/>
                  </a:lnTo>
                  <a:lnTo>
                    <a:pt x="44" y="26"/>
                  </a:lnTo>
                  <a:lnTo>
                    <a:pt x="44" y="26"/>
                  </a:lnTo>
                  <a:lnTo>
                    <a:pt x="44" y="24"/>
                  </a:lnTo>
                  <a:lnTo>
                    <a:pt x="44" y="20"/>
                  </a:lnTo>
                  <a:lnTo>
                    <a:pt x="44" y="18"/>
                  </a:lnTo>
                  <a:lnTo>
                    <a:pt x="44" y="14"/>
                  </a:lnTo>
                  <a:lnTo>
                    <a:pt x="46" y="12"/>
                  </a:lnTo>
                  <a:lnTo>
                    <a:pt x="48" y="10"/>
                  </a:lnTo>
                  <a:lnTo>
                    <a:pt x="50" y="10"/>
                  </a:lnTo>
                  <a:lnTo>
                    <a:pt x="54" y="12"/>
                  </a:lnTo>
                  <a:lnTo>
                    <a:pt x="60" y="14"/>
                  </a:lnTo>
                  <a:lnTo>
                    <a:pt x="60" y="16"/>
                  </a:lnTo>
                  <a:lnTo>
                    <a:pt x="58" y="20"/>
                  </a:lnTo>
                  <a:lnTo>
                    <a:pt x="58" y="24"/>
                  </a:lnTo>
                  <a:lnTo>
                    <a:pt x="58" y="30"/>
                  </a:lnTo>
                  <a:lnTo>
                    <a:pt x="60" y="34"/>
                  </a:lnTo>
                  <a:lnTo>
                    <a:pt x="60" y="40"/>
                  </a:lnTo>
                  <a:lnTo>
                    <a:pt x="64" y="44"/>
                  </a:lnTo>
                  <a:lnTo>
                    <a:pt x="66" y="46"/>
                  </a:lnTo>
                  <a:lnTo>
                    <a:pt x="68" y="46"/>
                  </a:lnTo>
                  <a:lnTo>
                    <a:pt x="70" y="44"/>
                  </a:lnTo>
                  <a:lnTo>
                    <a:pt x="72" y="42"/>
                  </a:lnTo>
                  <a:lnTo>
                    <a:pt x="76" y="34"/>
                  </a:lnTo>
                  <a:lnTo>
                    <a:pt x="76" y="34"/>
                  </a:lnTo>
                  <a:lnTo>
                    <a:pt x="76" y="32"/>
                  </a:lnTo>
                  <a:lnTo>
                    <a:pt x="78" y="30"/>
                  </a:lnTo>
                  <a:lnTo>
                    <a:pt x="80" y="28"/>
                  </a:lnTo>
                  <a:lnTo>
                    <a:pt x="80" y="28"/>
                  </a:lnTo>
                  <a:lnTo>
                    <a:pt x="82" y="26"/>
                  </a:lnTo>
                  <a:lnTo>
                    <a:pt x="84" y="26"/>
                  </a:lnTo>
                  <a:lnTo>
                    <a:pt x="86" y="28"/>
                  </a:lnTo>
                  <a:lnTo>
                    <a:pt x="86" y="32"/>
                  </a:lnTo>
                  <a:lnTo>
                    <a:pt x="88" y="38"/>
                  </a:lnTo>
                  <a:lnTo>
                    <a:pt x="88" y="46"/>
                  </a:lnTo>
                  <a:lnTo>
                    <a:pt x="86" y="48"/>
                  </a:lnTo>
                  <a:lnTo>
                    <a:pt x="84" y="58"/>
                  </a:lnTo>
                  <a:lnTo>
                    <a:pt x="82" y="68"/>
                  </a:lnTo>
                  <a:lnTo>
                    <a:pt x="84" y="80"/>
                  </a:lnTo>
                  <a:lnTo>
                    <a:pt x="88" y="90"/>
                  </a:lnTo>
                  <a:lnTo>
                    <a:pt x="88" y="90"/>
                  </a:lnTo>
                  <a:lnTo>
                    <a:pt x="88" y="92"/>
                  </a:lnTo>
                  <a:lnTo>
                    <a:pt x="86" y="96"/>
                  </a:lnTo>
                  <a:lnTo>
                    <a:pt x="84" y="98"/>
                  </a:lnTo>
                  <a:lnTo>
                    <a:pt x="84" y="100"/>
                  </a:lnTo>
                  <a:lnTo>
                    <a:pt x="82" y="102"/>
                  </a:lnTo>
                  <a:lnTo>
                    <a:pt x="80" y="102"/>
                  </a:lnTo>
                  <a:lnTo>
                    <a:pt x="78" y="100"/>
                  </a:lnTo>
                  <a:lnTo>
                    <a:pt x="78" y="96"/>
                  </a:lnTo>
                  <a:lnTo>
                    <a:pt x="78" y="96"/>
                  </a:lnTo>
                  <a:lnTo>
                    <a:pt x="76" y="92"/>
                  </a:lnTo>
                  <a:lnTo>
                    <a:pt x="76" y="90"/>
                  </a:lnTo>
                  <a:lnTo>
                    <a:pt x="76" y="86"/>
                  </a:lnTo>
                  <a:lnTo>
                    <a:pt x="76" y="80"/>
                  </a:lnTo>
                  <a:lnTo>
                    <a:pt x="74" y="78"/>
                  </a:lnTo>
                  <a:lnTo>
                    <a:pt x="72" y="76"/>
                  </a:lnTo>
                  <a:lnTo>
                    <a:pt x="68" y="74"/>
                  </a:lnTo>
                  <a:lnTo>
                    <a:pt x="66" y="78"/>
                  </a:lnTo>
                  <a:lnTo>
                    <a:pt x="64" y="76"/>
                  </a:lnTo>
                  <a:lnTo>
                    <a:pt x="60" y="74"/>
                  </a:lnTo>
                  <a:lnTo>
                    <a:pt x="56" y="72"/>
                  </a:lnTo>
                  <a:lnTo>
                    <a:pt x="52" y="70"/>
                  </a:lnTo>
                  <a:lnTo>
                    <a:pt x="46" y="66"/>
                  </a:lnTo>
                  <a:lnTo>
                    <a:pt x="44" y="60"/>
                  </a:lnTo>
                  <a:lnTo>
                    <a:pt x="30" y="4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05" name="Freeform 365">
              <a:extLst>
                <a:ext uri="{FF2B5EF4-FFF2-40B4-BE49-F238E27FC236}">
                  <a16:creationId xmlns:a16="http://schemas.microsoft.com/office/drawing/2014/main" id="{0F367522-FFF6-48F4-8278-F7894DC4AEDD}"/>
                </a:ext>
              </a:extLst>
            </p:cNvPr>
            <p:cNvSpPr>
              <a:spLocks noChangeArrowheads="1"/>
            </p:cNvSpPr>
            <p:nvPr/>
          </p:nvSpPr>
          <p:spPr bwMode="auto">
            <a:xfrm>
              <a:off x="3674" y="44"/>
              <a:ext cx="38" cy="54"/>
            </a:xfrm>
            <a:custGeom>
              <a:avLst/>
              <a:gdLst>
                <a:gd name="T0" fmla="*/ 16 w 38"/>
                <a:gd name="T1" fmla="*/ 0 h 54"/>
                <a:gd name="T2" fmla="*/ 14 w 38"/>
                <a:gd name="T3" fmla="*/ 0 h 54"/>
                <a:gd name="T4" fmla="*/ 14 w 38"/>
                <a:gd name="T5" fmla="*/ 0 h 54"/>
                <a:gd name="T6" fmla="*/ 12 w 38"/>
                <a:gd name="T7" fmla="*/ 0 h 54"/>
                <a:gd name="T8" fmla="*/ 8 w 38"/>
                <a:gd name="T9" fmla="*/ 2 h 54"/>
                <a:gd name="T10" fmla="*/ 6 w 38"/>
                <a:gd name="T11" fmla="*/ 6 h 54"/>
                <a:gd name="T12" fmla="*/ 4 w 38"/>
                <a:gd name="T13" fmla="*/ 10 h 54"/>
                <a:gd name="T14" fmla="*/ 2 w 38"/>
                <a:gd name="T15" fmla="*/ 16 h 54"/>
                <a:gd name="T16" fmla="*/ 2 w 38"/>
                <a:gd name="T17" fmla="*/ 24 h 54"/>
                <a:gd name="T18" fmla="*/ 0 w 38"/>
                <a:gd name="T19" fmla="*/ 48 h 54"/>
                <a:gd name="T20" fmla="*/ 2 w 38"/>
                <a:gd name="T21" fmla="*/ 48 h 54"/>
                <a:gd name="T22" fmla="*/ 10 w 38"/>
                <a:gd name="T23" fmla="*/ 52 h 54"/>
                <a:gd name="T24" fmla="*/ 18 w 38"/>
                <a:gd name="T25" fmla="*/ 54 h 54"/>
                <a:gd name="T26" fmla="*/ 28 w 38"/>
                <a:gd name="T27" fmla="*/ 54 h 54"/>
                <a:gd name="T28" fmla="*/ 36 w 38"/>
                <a:gd name="T29" fmla="*/ 50 h 54"/>
                <a:gd name="T30" fmla="*/ 38 w 38"/>
                <a:gd name="T31" fmla="*/ 40 h 54"/>
                <a:gd name="T32" fmla="*/ 16 w 38"/>
                <a:gd name="T33" fmla="*/ 0 h 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8"/>
                <a:gd name="T52" fmla="*/ 0 h 54"/>
                <a:gd name="T53" fmla="*/ 38 w 38"/>
                <a:gd name="T54" fmla="*/ 54 h 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8" h="54">
                  <a:moveTo>
                    <a:pt x="16" y="0"/>
                  </a:moveTo>
                  <a:lnTo>
                    <a:pt x="14" y="0"/>
                  </a:lnTo>
                  <a:lnTo>
                    <a:pt x="14" y="0"/>
                  </a:lnTo>
                  <a:lnTo>
                    <a:pt x="12" y="0"/>
                  </a:lnTo>
                  <a:lnTo>
                    <a:pt x="8" y="2"/>
                  </a:lnTo>
                  <a:lnTo>
                    <a:pt x="6" y="6"/>
                  </a:lnTo>
                  <a:lnTo>
                    <a:pt x="4" y="10"/>
                  </a:lnTo>
                  <a:lnTo>
                    <a:pt x="2" y="16"/>
                  </a:lnTo>
                  <a:lnTo>
                    <a:pt x="2" y="24"/>
                  </a:lnTo>
                  <a:lnTo>
                    <a:pt x="0" y="48"/>
                  </a:lnTo>
                  <a:lnTo>
                    <a:pt x="2" y="48"/>
                  </a:lnTo>
                  <a:lnTo>
                    <a:pt x="10" y="52"/>
                  </a:lnTo>
                  <a:lnTo>
                    <a:pt x="18" y="54"/>
                  </a:lnTo>
                  <a:lnTo>
                    <a:pt x="28" y="54"/>
                  </a:lnTo>
                  <a:lnTo>
                    <a:pt x="36" y="50"/>
                  </a:lnTo>
                  <a:lnTo>
                    <a:pt x="38" y="40"/>
                  </a:lnTo>
                  <a:lnTo>
                    <a:pt x="16"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06" name="Freeform 366">
              <a:extLst>
                <a:ext uri="{FF2B5EF4-FFF2-40B4-BE49-F238E27FC236}">
                  <a16:creationId xmlns:a16="http://schemas.microsoft.com/office/drawing/2014/main" id="{729A07FE-349F-495C-B411-43596D3E7A15}"/>
                </a:ext>
              </a:extLst>
            </p:cNvPr>
            <p:cNvSpPr>
              <a:spLocks noChangeArrowheads="1"/>
            </p:cNvSpPr>
            <p:nvPr/>
          </p:nvSpPr>
          <p:spPr bwMode="auto">
            <a:xfrm>
              <a:off x="3800" y="54"/>
              <a:ext cx="68" cy="146"/>
            </a:xfrm>
            <a:custGeom>
              <a:avLst/>
              <a:gdLst>
                <a:gd name="T0" fmla="*/ 18 w 68"/>
                <a:gd name="T1" fmla="*/ 2 h 146"/>
                <a:gd name="T2" fmla="*/ 16 w 68"/>
                <a:gd name="T3" fmla="*/ 0 h 146"/>
                <a:gd name="T4" fmla="*/ 12 w 68"/>
                <a:gd name="T5" fmla="*/ 0 h 146"/>
                <a:gd name="T6" fmla="*/ 10 w 68"/>
                <a:gd name="T7" fmla="*/ 6 h 146"/>
                <a:gd name="T8" fmla="*/ 12 w 68"/>
                <a:gd name="T9" fmla="*/ 10 h 146"/>
                <a:gd name="T10" fmla="*/ 12 w 68"/>
                <a:gd name="T11" fmla="*/ 16 h 146"/>
                <a:gd name="T12" fmla="*/ 10 w 68"/>
                <a:gd name="T13" fmla="*/ 20 h 146"/>
                <a:gd name="T14" fmla="*/ 6 w 68"/>
                <a:gd name="T15" fmla="*/ 22 h 146"/>
                <a:gd name="T16" fmla="*/ 4 w 68"/>
                <a:gd name="T17" fmla="*/ 32 h 146"/>
                <a:gd name="T18" fmla="*/ 2 w 68"/>
                <a:gd name="T19" fmla="*/ 46 h 146"/>
                <a:gd name="T20" fmla="*/ 2 w 68"/>
                <a:gd name="T21" fmla="*/ 54 h 146"/>
                <a:gd name="T22" fmla="*/ 0 w 68"/>
                <a:gd name="T23" fmla="*/ 58 h 146"/>
                <a:gd name="T24" fmla="*/ 0 w 68"/>
                <a:gd name="T25" fmla="*/ 60 h 146"/>
                <a:gd name="T26" fmla="*/ 0 w 68"/>
                <a:gd name="T27" fmla="*/ 66 h 146"/>
                <a:gd name="T28" fmla="*/ 6 w 68"/>
                <a:gd name="T29" fmla="*/ 78 h 146"/>
                <a:gd name="T30" fmla="*/ 4 w 68"/>
                <a:gd name="T31" fmla="*/ 84 h 146"/>
                <a:gd name="T32" fmla="*/ 8 w 68"/>
                <a:gd name="T33" fmla="*/ 84 h 146"/>
                <a:gd name="T34" fmla="*/ 12 w 68"/>
                <a:gd name="T35" fmla="*/ 88 h 146"/>
                <a:gd name="T36" fmla="*/ 14 w 68"/>
                <a:gd name="T37" fmla="*/ 96 h 146"/>
                <a:gd name="T38" fmla="*/ 14 w 68"/>
                <a:gd name="T39" fmla="*/ 100 h 146"/>
                <a:gd name="T40" fmla="*/ 14 w 68"/>
                <a:gd name="T41" fmla="*/ 106 h 146"/>
                <a:gd name="T42" fmla="*/ 12 w 68"/>
                <a:gd name="T43" fmla="*/ 108 h 146"/>
                <a:gd name="T44" fmla="*/ 12 w 68"/>
                <a:gd name="T45" fmla="*/ 110 h 146"/>
                <a:gd name="T46" fmla="*/ 10 w 68"/>
                <a:gd name="T47" fmla="*/ 116 h 146"/>
                <a:gd name="T48" fmla="*/ 12 w 68"/>
                <a:gd name="T49" fmla="*/ 126 h 146"/>
                <a:gd name="T50" fmla="*/ 10 w 68"/>
                <a:gd name="T51" fmla="*/ 130 h 146"/>
                <a:gd name="T52" fmla="*/ 12 w 68"/>
                <a:gd name="T53" fmla="*/ 136 h 146"/>
                <a:gd name="T54" fmla="*/ 16 w 68"/>
                <a:gd name="T55" fmla="*/ 142 h 146"/>
                <a:gd name="T56" fmla="*/ 26 w 68"/>
                <a:gd name="T57" fmla="*/ 146 h 146"/>
                <a:gd name="T58" fmla="*/ 34 w 68"/>
                <a:gd name="T59" fmla="*/ 146 h 146"/>
                <a:gd name="T60" fmla="*/ 36 w 68"/>
                <a:gd name="T61" fmla="*/ 146 h 146"/>
                <a:gd name="T62" fmla="*/ 40 w 68"/>
                <a:gd name="T63" fmla="*/ 146 h 146"/>
                <a:gd name="T64" fmla="*/ 46 w 68"/>
                <a:gd name="T65" fmla="*/ 142 h 146"/>
                <a:gd name="T66" fmla="*/ 50 w 68"/>
                <a:gd name="T67" fmla="*/ 134 h 146"/>
                <a:gd name="T68" fmla="*/ 52 w 68"/>
                <a:gd name="T69" fmla="*/ 130 h 146"/>
                <a:gd name="T70" fmla="*/ 56 w 68"/>
                <a:gd name="T71" fmla="*/ 120 h 146"/>
                <a:gd name="T72" fmla="*/ 62 w 68"/>
                <a:gd name="T73" fmla="*/ 112 h 146"/>
                <a:gd name="T74" fmla="*/ 64 w 68"/>
                <a:gd name="T75" fmla="*/ 108 h 146"/>
                <a:gd name="T76" fmla="*/ 68 w 68"/>
                <a:gd name="T77" fmla="*/ 100 h 146"/>
                <a:gd name="T78" fmla="*/ 68 w 68"/>
                <a:gd name="T79" fmla="*/ 84 h 146"/>
                <a:gd name="T80" fmla="*/ 66 w 68"/>
                <a:gd name="T81" fmla="*/ 80 h 146"/>
                <a:gd name="T82" fmla="*/ 60 w 68"/>
                <a:gd name="T83" fmla="*/ 78 h 146"/>
                <a:gd name="T84" fmla="*/ 56 w 68"/>
                <a:gd name="T85" fmla="*/ 80 h 146"/>
                <a:gd name="T86" fmla="*/ 54 w 68"/>
                <a:gd name="T87" fmla="*/ 80 h 146"/>
                <a:gd name="T88" fmla="*/ 50 w 68"/>
                <a:gd name="T89" fmla="*/ 80 h 146"/>
                <a:gd name="T90" fmla="*/ 52 w 68"/>
                <a:gd name="T91" fmla="*/ 78 h 146"/>
                <a:gd name="T92" fmla="*/ 54 w 68"/>
                <a:gd name="T93" fmla="*/ 74 h 146"/>
                <a:gd name="T94" fmla="*/ 56 w 68"/>
                <a:gd name="T95" fmla="*/ 72 h 146"/>
                <a:gd name="T96" fmla="*/ 56 w 68"/>
                <a:gd name="T97" fmla="*/ 64 h 146"/>
                <a:gd name="T98" fmla="*/ 56 w 68"/>
                <a:gd name="T99" fmla="*/ 56 h 146"/>
                <a:gd name="T100" fmla="*/ 54 w 68"/>
                <a:gd name="T101" fmla="*/ 48 h 146"/>
                <a:gd name="T102" fmla="*/ 48 w 68"/>
                <a:gd name="T103" fmla="*/ 36 h 146"/>
                <a:gd name="T104" fmla="*/ 42 w 68"/>
                <a:gd name="T105" fmla="*/ 28 h 146"/>
                <a:gd name="T106" fmla="*/ 38 w 68"/>
                <a:gd name="T107" fmla="*/ 22 h 146"/>
                <a:gd name="T108" fmla="*/ 32 w 68"/>
                <a:gd name="T109" fmla="*/ 16 h 146"/>
                <a:gd name="T110" fmla="*/ 26 w 68"/>
                <a:gd name="T111" fmla="*/ 12 h 146"/>
                <a:gd name="T112" fmla="*/ 24 w 68"/>
                <a:gd name="T113" fmla="*/ 10 h 146"/>
                <a:gd name="T114" fmla="*/ 20 w 68"/>
                <a:gd name="T115" fmla="*/ 6 h 146"/>
                <a:gd name="T116" fmla="*/ 20 w 68"/>
                <a:gd name="T117" fmla="*/ 2 h 14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8"/>
                <a:gd name="T178" fmla="*/ 0 h 146"/>
                <a:gd name="T179" fmla="*/ 68 w 68"/>
                <a:gd name="T180" fmla="*/ 146 h 14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8" h="146">
                  <a:moveTo>
                    <a:pt x="20" y="2"/>
                  </a:moveTo>
                  <a:lnTo>
                    <a:pt x="18" y="2"/>
                  </a:lnTo>
                  <a:lnTo>
                    <a:pt x="18" y="0"/>
                  </a:lnTo>
                  <a:lnTo>
                    <a:pt x="16" y="0"/>
                  </a:lnTo>
                  <a:lnTo>
                    <a:pt x="14" y="0"/>
                  </a:lnTo>
                  <a:lnTo>
                    <a:pt x="12" y="0"/>
                  </a:lnTo>
                  <a:lnTo>
                    <a:pt x="10" y="2"/>
                  </a:lnTo>
                  <a:lnTo>
                    <a:pt x="10" y="6"/>
                  </a:lnTo>
                  <a:lnTo>
                    <a:pt x="10" y="8"/>
                  </a:lnTo>
                  <a:lnTo>
                    <a:pt x="12" y="10"/>
                  </a:lnTo>
                  <a:lnTo>
                    <a:pt x="12" y="12"/>
                  </a:lnTo>
                  <a:lnTo>
                    <a:pt x="12" y="16"/>
                  </a:lnTo>
                  <a:lnTo>
                    <a:pt x="10" y="20"/>
                  </a:lnTo>
                  <a:lnTo>
                    <a:pt x="10" y="20"/>
                  </a:lnTo>
                  <a:lnTo>
                    <a:pt x="8" y="20"/>
                  </a:lnTo>
                  <a:lnTo>
                    <a:pt x="6" y="22"/>
                  </a:lnTo>
                  <a:lnTo>
                    <a:pt x="4" y="26"/>
                  </a:lnTo>
                  <a:lnTo>
                    <a:pt x="4" y="32"/>
                  </a:lnTo>
                  <a:lnTo>
                    <a:pt x="2" y="40"/>
                  </a:lnTo>
                  <a:lnTo>
                    <a:pt x="2" y="46"/>
                  </a:lnTo>
                  <a:lnTo>
                    <a:pt x="2" y="52"/>
                  </a:lnTo>
                  <a:lnTo>
                    <a:pt x="2" y="54"/>
                  </a:lnTo>
                  <a:lnTo>
                    <a:pt x="2" y="56"/>
                  </a:lnTo>
                  <a:lnTo>
                    <a:pt x="0" y="58"/>
                  </a:lnTo>
                  <a:lnTo>
                    <a:pt x="0" y="58"/>
                  </a:lnTo>
                  <a:lnTo>
                    <a:pt x="0" y="60"/>
                  </a:lnTo>
                  <a:lnTo>
                    <a:pt x="0" y="62"/>
                  </a:lnTo>
                  <a:lnTo>
                    <a:pt x="0" y="66"/>
                  </a:lnTo>
                  <a:lnTo>
                    <a:pt x="2" y="72"/>
                  </a:lnTo>
                  <a:lnTo>
                    <a:pt x="6" y="78"/>
                  </a:lnTo>
                  <a:lnTo>
                    <a:pt x="2" y="84"/>
                  </a:lnTo>
                  <a:lnTo>
                    <a:pt x="4" y="84"/>
                  </a:lnTo>
                  <a:lnTo>
                    <a:pt x="6" y="84"/>
                  </a:lnTo>
                  <a:lnTo>
                    <a:pt x="8" y="84"/>
                  </a:lnTo>
                  <a:lnTo>
                    <a:pt x="10" y="86"/>
                  </a:lnTo>
                  <a:lnTo>
                    <a:pt x="12" y="88"/>
                  </a:lnTo>
                  <a:lnTo>
                    <a:pt x="14" y="92"/>
                  </a:lnTo>
                  <a:lnTo>
                    <a:pt x="14" y="96"/>
                  </a:lnTo>
                  <a:lnTo>
                    <a:pt x="14" y="98"/>
                  </a:lnTo>
                  <a:lnTo>
                    <a:pt x="14" y="100"/>
                  </a:lnTo>
                  <a:lnTo>
                    <a:pt x="16" y="102"/>
                  </a:lnTo>
                  <a:lnTo>
                    <a:pt x="14" y="106"/>
                  </a:lnTo>
                  <a:lnTo>
                    <a:pt x="14" y="108"/>
                  </a:lnTo>
                  <a:lnTo>
                    <a:pt x="12" y="108"/>
                  </a:lnTo>
                  <a:lnTo>
                    <a:pt x="12" y="108"/>
                  </a:lnTo>
                  <a:lnTo>
                    <a:pt x="12" y="110"/>
                  </a:lnTo>
                  <a:lnTo>
                    <a:pt x="10" y="112"/>
                  </a:lnTo>
                  <a:lnTo>
                    <a:pt x="10" y="116"/>
                  </a:lnTo>
                  <a:lnTo>
                    <a:pt x="10" y="120"/>
                  </a:lnTo>
                  <a:lnTo>
                    <a:pt x="12" y="126"/>
                  </a:lnTo>
                  <a:lnTo>
                    <a:pt x="12" y="128"/>
                  </a:lnTo>
                  <a:lnTo>
                    <a:pt x="10" y="130"/>
                  </a:lnTo>
                  <a:lnTo>
                    <a:pt x="10" y="132"/>
                  </a:lnTo>
                  <a:lnTo>
                    <a:pt x="12" y="136"/>
                  </a:lnTo>
                  <a:lnTo>
                    <a:pt x="12" y="140"/>
                  </a:lnTo>
                  <a:lnTo>
                    <a:pt x="16" y="142"/>
                  </a:lnTo>
                  <a:lnTo>
                    <a:pt x="22" y="144"/>
                  </a:lnTo>
                  <a:lnTo>
                    <a:pt x="26" y="146"/>
                  </a:lnTo>
                  <a:lnTo>
                    <a:pt x="30" y="146"/>
                  </a:lnTo>
                  <a:lnTo>
                    <a:pt x="34" y="146"/>
                  </a:lnTo>
                  <a:lnTo>
                    <a:pt x="36" y="146"/>
                  </a:lnTo>
                  <a:lnTo>
                    <a:pt x="36" y="146"/>
                  </a:lnTo>
                  <a:lnTo>
                    <a:pt x="38" y="146"/>
                  </a:lnTo>
                  <a:lnTo>
                    <a:pt x="40" y="146"/>
                  </a:lnTo>
                  <a:lnTo>
                    <a:pt x="44" y="144"/>
                  </a:lnTo>
                  <a:lnTo>
                    <a:pt x="46" y="142"/>
                  </a:lnTo>
                  <a:lnTo>
                    <a:pt x="48" y="140"/>
                  </a:lnTo>
                  <a:lnTo>
                    <a:pt x="50" y="134"/>
                  </a:lnTo>
                  <a:lnTo>
                    <a:pt x="50" y="134"/>
                  </a:lnTo>
                  <a:lnTo>
                    <a:pt x="52" y="130"/>
                  </a:lnTo>
                  <a:lnTo>
                    <a:pt x="52" y="126"/>
                  </a:lnTo>
                  <a:lnTo>
                    <a:pt x="56" y="120"/>
                  </a:lnTo>
                  <a:lnTo>
                    <a:pt x="58" y="116"/>
                  </a:lnTo>
                  <a:lnTo>
                    <a:pt x="62" y="112"/>
                  </a:lnTo>
                  <a:lnTo>
                    <a:pt x="64" y="110"/>
                  </a:lnTo>
                  <a:lnTo>
                    <a:pt x="64" y="108"/>
                  </a:lnTo>
                  <a:lnTo>
                    <a:pt x="66" y="104"/>
                  </a:lnTo>
                  <a:lnTo>
                    <a:pt x="68" y="100"/>
                  </a:lnTo>
                  <a:lnTo>
                    <a:pt x="68" y="92"/>
                  </a:lnTo>
                  <a:lnTo>
                    <a:pt x="68" y="84"/>
                  </a:lnTo>
                  <a:lnTo>
                    <a:pt x="68" y="84"/>
                  </a:lnTo>
                  <a:lnTo>
                    <a:pt x="66" y="80"/>
                  </a:lnTo>
                  <a:lnTo>
                    <a:pt x="62" y="78"/>
                  </a:lnTo>
                  <a:lnTo>
                    <a:pt x="60" y="78"/>
                  </a:lnTo>
                  <a:lnTo>
                    <a:pt x="56" y="80"/>
                  </a:lnTo>
                  <a:lnTo>
                    <a:pt x="56" y="80"/>
                  </a:lnTo>
                  <a:lnTo>
                    <a:pt x="54" y="80"/>
                  </a:lnTo>
                  <a:lnTo>
                    <a:pt x="54" y="80"/>
                  </a:lnTo>
                  <a:lnTo>
                    <a:pt x="52" y="80"/>
                  </a:lnTo>
                  <a:lnTo>
                    <a:pt x="50" y="80"/>
                  </a:lnTo>
                  <a:lnTo>
                    <a:pt x="50" y="80"/>
                  </a:lnTo>
                  <a:lnTo>
                    <a:pt x="52" y="78"/>
                  </a:lnTo>
                  <a:lnTo>
                    <a:pt x="54" y="74"/>
                  </a:lnTo>
                  <a:lnTo>
                    <a:pt x="54" y="74"/>
                  </a:lnTo>
                  <a:lnTo>
                    <a:pt x="54" y="74"/>
                  </a:lnTo>
                  <a:lnTo>
                    <a:pt x="56" y="72"/>
                  </a:lnTo>
                  <a:lnTo>
                    <a:pt x="56" y="68"/>
                  </a:lnTo>
                  <a:lnTo>
                    <a:pt x="56" y="64"/>
                  </a:lnTo>
                  <a:lnTo>
                    <a:pt x="56" y="58"/>
                  </a:lnTo>
                  <a:lnTo>
                    <a:pt x="56" y="56"/>
                  </a:lnTo>
                  <a:lnTo>
                    <a:pt x="56" y="52"/>
                  </a:lnTo>
                  <a:lnTo>
                    <a:pt x="54" y="48"/>
                  </a:lnTo>
                  <a:lnTo>
                    <a:pt x="52" y="42"/>
                  </a:lnTo>
                  <a:lnTo>
                    <a:pt x="48" y="36"/>
                  </a:lnTo>
                  <a:lnTo>
                    <a:pt x="44" y="30"/>
                  </a:lnTo>
                  <a:lnTo>
                    <a:pt x="42" y="28"/>
                  </a:lnTo>
                  <a:lnTo>
                    <a:pt x="40" y="26"/>
                  </a:lnTo>
                  <a:lnTo>
                    <a:pt x="38" y="22"/>
                  </a:lnTo>
                  <a:lnTo>
                    <a:pt x="36" y="18"/>
                  </a:lnTo>
                  <a:lnTo>
                    <a:pt x="32" y="16"/>
                  </a:lnTo>
                  <a:lnTo>
                    <a:pt x="30" y="14"/>
                  </a:lnTo>
                  <a:lnTo>
                    <a:pt x="26" y="12"/>
                  </a:lnTo>
                  <a:lnTo>
                    <a:pt x="26" y="12"/>
                  </a:lnTo>
                  <a:lnTo>
                    <a:pt x="24" y="10"/>
                  </a:lnTo>
                  <a:lnTo>
                    <a:pt x="22" y="8"/>
                  </a:lnTo>
                  <a:lnTo>
                    <a:pt x="20" y="6"/>
                  </a:lnTo>
                  <a:lnTo>
                    <a:pt x="18" y="4"/>
                  </a:lnTo>
                  <a:lnTo>
                    <a:pt x="20"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07" name="Freeform 367">
              <a:extLst>
                <a:ext uri="{FF2B5EF4-FFF2-40B4-BE49-F238E27FC236}">
                  <a16:creationId xmlns:a16="http://schemas.microsoft.com/office/drawing/2014/main" id="{BC345719-ADFB-447C-BF8E-C2329465D57F}"/>
                </a:ext>
              </a:extLst>
            </p:cNvPr>
            <p:cNvSpPr>
              <a:spLocks noChangeArrowheads="1"/>
            </p:cNvSpPr>
            <p:nvPr/>
          </p:nvSpPr>
          <p:spPr bwMode="auto">
            <a:xfrm>
              <a:off x="3562" y="468"/>
              <a:ext cx="50" cy="46"/>
            </a:xfrm>
            <a:custGeom>
              <a:avLst/>
              <a:gdLst>
                <a:gd name="T0" fmla="*/ 24 w 50"/>
                <a:gd name="T1" fmla="*/ 18 h 46"/>
                <a:gd name="T2" fmla="*/ 24 w 50"/>
                <a:gd name="T3" fmla="*/ 18 h 46"/>
                <a:gd name="T4" fmla="*/ 22 w 50"/>
                <a:gd name="T5" fmla="*/ 18 h 46"/>
                <a:gd name="T6" fmla="*/ 18 w 50"/>
                <a:gd name="T7" fmla="*/ 18 h 46"/>
                <a:gd name="T8" fmla="*/ 16 w 50"/>
                <a:gd name="T9" fmla="*/ 20 h 46"/>
                <a:gd name="T10" fmla="*/ 12 w 50"/>
                <a:gd name="T11" fmla="*/ 22 h 46"/>
                <a:gd name="T12" fmla="*/ 10 w 50"/>
                <a:gd name="T13" fmla="*/ 24 h 46"/>
                <a:gd name="T14" fmla="*/ 8 w 50"/>
                <a:gd name="T15" fmla="*/ 26 h 46"/>
                <a:gd name="T16" fmla="*/ 8 w 50"/>
                <a:gd name="T17" fmla="*/ 26 h 46"/>
                <a:gd name="T18" fmla="*/ 6 w 50"/>
                <a:gd name="T19" fmla="*/ 26 h 46"/>
                <a:gd name="T20" fmla="*/ 4 w 50"/>
                <a:gd name="T21" fmla="*/ 26 h 46"/>
                <a:gd name="T22" fmla="*/ 2 w 50"/>
                <a:gd name="T23" fmla="*/ 28 h 46"/>
                <a:gd name="T24" fmla="*/ 0 w 50"/>
                <a:gd name="T25" fmla="*/ 30 h 46"/>
                <a:gd name="T26" fmla="*/ 0 w 50"/>
                <a:gd name="T27" fmla="*/ 32 h 46"/>
                <a:gd name="T28" fmla="*/ 0 w 50"/>
                <a:gd name="T29" fmla="*/ 38 h 46"/>
                <a:gd name="T30" fmla="*/ 0 w 50"/>
                <a:gd name="T31" fmla="*/ 38 h 46"/>
                <a:gd name="T32" fmla="*/ 4 w 50"/>
                <a:gd name="T33" fmla="*/ 40 h 46"/>
                <a:gd name="T34" fmla="*/ 6 w 50"/>
                <a:gd name="T35" fmla="*/ 42 h 46"/>
                <a:gd name="T36" fmla="*/ 12 w 50"/>
                <a:gd name="T37" fmla="*/ 44 h 46"/>
                <a:gd name="T38" fmla="*/ 18 w 50"/>
                <a:gd name="T39" fmla="*/ 46 h 46"/>
                <a:gd name="T40" fmla="*/ 24 w 50"/>
                <a:gd name="T41" fmla="*/ 46 h 46"/>
                <a:gd name="T42" fmla="*/ 26 w 50"/>
                <a:gd name="T43" fmla="*/ 46 h 46"/>
                <a:gd name="T44" fmla="*/ 30 w 50"/>
                <a:gd name="T45" fmla="*/ 46 h 46"/>
                <a:gd name="T46" fmla="*/ 34 w 50"/>
                <a:gd name="T47" fmla="*/ 44 h 46"/>
                <a:gd name="T48" fmla="*/ 38 w 50"/>
                <a:gd name="T49" fmla="*/ 44 h 46"/>
                <a:gd name="T50" fmla="*/ 44 w 50"/>
                <a:gd name="T51" fmla="*/ 44 h 46"/>
                <a:gd name="T52" fmla="*/ 48 w 50"/>
                <a:gd name="T53" fmla="*/ 44 h 46"/>
                <a:gd name="T54" fmla="*/ 50 w 50"/>
                <a:gd name="T55" fmla="*/ 46 h 46"/>
                <a:gd name="T56" fmla="*/ 50 w 50"/>
                <a:gd name="T57" fmla="*/ 44 h 46"/>
                <a:gd name="T58" fmla="*/ 48 w 50"/>
                <a:gd name="T59" fmla="*/ 42 h 46"/>
                <a:gd name="T60" fmla="*/ 48 w 50"/>
                <a:gd name="T61" fmla="*/ 36 h 46"/>
                <a:gd name="T62" fmla="*/ 46 w 50"/>
                <a:gd name="T63" fmla="*/ 30 h 46"/>
                <a:gd name="T64" fmla="*/ 44 w 50"/>
                <a:gd name="T65" fmla="*/ 26 h 46"/>
                <a:gd name="T66" fmla="*/ 42 w 50"/>
                <a:gd name="T67" fmla="*/ 24 h 46"/>
                <a:gd name="T68" fmla="*/ 40 w 50"/>
                <a:gd name="T69" fmla="*/ 22 h 46"/>
                <a:gd name="T70" fmla="*/ 40 w 50"/>
                <a:gd name="T71" fmla="*/ 18 h 46"/>
                <a:gd name="T72" fmla="*/ 38 w 50"/>
                <a:gd name="T73" fmla="*/ 14 h 46"/>
                <a:gd name="T74" fmla="*/ 38 w 50"/>
                <a:gd name="T75" fmla="*/ 10 h 46"/>
                <a:gd name="T76" fmla="*/ 36 w 50"/>
                <a:gd name="T77" fmla="*/ 6 h 46"/>
                <a:gd name="T78" fmla="*/ 32 w 50"/>
                <a:gd name="T79" fmla="*/ 2 h 46"/>
                <a:gd name="T80" fmla="*/ 30 w 50"/>
                <a:gd name="T81" fmla="*/ 0 h 46"/>
                <a:gd name="T82" fmla="*/ 26 w 50"/>
                <a:gd name="T83" fmla="*/ 2 h 46"/>
                <a:gd name="T84" fmla="*/ 24 w 50"/>
                <a:gd name="T85" fmla="*/ 18 h 4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0"/>
                <a:gd name="T130" fmla="*/ 0 h 46"/>
                <a:gd name="T131" fmla="*/ 50 w 50"/>
                <a:gd name="T132" fmla="*/ 46 h 4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0" h="46">
                  <a:moveTo>
                    <a:pt x="24" y="18"/>
                  </a:moveTo>
                  <a:lnTo>
                    <a:pt x="24" y="18"/>
                  </a:lnTo>
                  <a:lnTo>
                    <a:pt x="22" y="18"/>
                  </a:lnTo>
                  <a:lnTo>
                    <a:pt x="18" y="18"/>
                  </a:lnTo>
                  <a:lnTo>
                    <a:pt x="16" y="20"/>
                  </a:lnTo>
                  <a:lnTo>
                    <a:pt x="12" y="22"/>
                  </a:lnTo>
                  <a:lnTo>
                    <a:pt x="10" y="24"/>
                  </a:lnTo>
                  <a:lnTo>
                    <a:pt x="8" y="26"/>
                  </a:lnTo>
                  <a:lnTo>
                    <a:pt x="8" y="26"/>
                  </a:lnTo>
                  <a:lnTo>
                    <a:pt x="6" y="26"/>
                  </a:lnTo>
                  <a:lnTo>
                    <a:pt x="4" y="26"/>
                  </a:lnTo>
                  <a:lnTo>
                    <a:pt x="2" y="28"/>
                  </a:lnTo>
                  <a:lnTo>
                    <a:pt x="0" y="30"/>
                  </a:lnTo>
                  <a:lnTo>
                    <a:pt x="0" y="32"/>
                  </a:lnTo>
                  <a:lnTo>
                    <a:pt x="0" y="38"/>
                  </a:lnTo>
                  <a:lnTo>
                    <a:pt x="0" y="38"/>
                  </a:lnTo>
                  <a:lnTo>
                    <a:pt x="4" y="40"/>
                  </a:lnTo>
                  <a:lnTo>
                    <a:pt x="6" y="42"/>
                  </a:lnTo>
                  <a:lnTo>
                    <a:pt x="12" y="44"/>
                  </a:lnTo>
                  <a:lnTo>
                    <a:pt x="18" y="46"/>
                  </a:lnTo>
                  <a:lnTo>
                    <a:pt x="24" y="46"/>
                  </a:lnTo>
                  <a:lnTo>
                    <a:pt x="26" y="46"/>
                  </a:lnTo>
                  <a:lnTo>
                    <a:pt x="30" y="46"/>
                  </a:lnTo>
                  <a:lnTo>
                    <a:pt x="34" y="44"/>
                  </a:lnTo>
                  <a:lnTo>
                    <a:pt x="38" y="44"/>
                  </a:lnTo>
                  <a:lnTo>
                    <a:pt x="44" y="44"/>
                  </a:lnTo>
                  <a:lnTo>
                    <a:pt x="48" y="44"/>
                  </a:lnTo>
                  <a:lnTo>
                    <a:pt x="50" y="46"/>
                  </a:lnTo>
                  <a:lnTo>
                    <a:pt x="50" y="44"/>
                  </a:lnTo>
                  <a:lnTo>
                    <a:pt x="48" y="42"/>
                  </a:lnTo>
                  <a:lnTo>
                    <a:pt x="48" y="36"/>
                  </a:lnTo>
                  <a:lnTo>
                    <a:pt x="46" y="30"/>
                  </a:lnTo>
                  <a:lnTo>
                    <a:pt x="44" y="26"/>
                  </a:lnTo>
                  <a:lnTo>
                    <a:pt x="42" y="24"/>
                  </a:lnTo>
                  <a:lnTo>
                    <a:pt x="40" y="22"/>
                  </a:lnTo>
                  <a:lnTo>
                    <a:pt x="40" y="18"/>
                  </a:lnTo>
                  <a:lnTo>
                    <a:pt x="38" y="14"/>
                  </a:lnTo>
                  <a:lnTo>
                    <a:pt x="38" y="10"/>
                  </a:lnTo>
                  <a:lnTo>
                    <a:pt x="36" y="6"/>
                  </a:lnTo>
                  <a:lnTo>
                    <a:pt x="32" y="2"/>
                  </a:lnTo>
                  <a:lnTo>
                    <a:pt x="30" y="0"/>
                  </a:lnTo>
                  <a:lnTo>
                    <a:pt x="26" y="2"/>
                  </a:lnTo>
                  <a:lnTo>
                    <a:pt x="24" y="1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08" name="Freeform 368">
              <a:extLst>
                <a:ext uri="{FF2B5EF4-FFF2-40B4-BE49-F238E27FC236}">
                  <a16:creationId xmlns:a16="http://schemas.microsoft.com/office/drawing/2014/main" id="{D284D00F-7842-4D58-83B5-F2564BCD6E90}"/>
                </a:ext>
              </a:extLst>
            </p:cNvPr>
            <p:cNvSpPr>
              <a:spLocks noChangeArrowheads="1"/>
            </p:cNvSpPr>
            <p:nvPr/>
          </p:nvSpPr>
          <p:spPr bwMode="auto">
            <a:xfrm>
              <a:off x="3814" y="306"/>
              <a:ext cx="60" cy="44"/>
            </a:xfrm>
            <a:custGeom>
              <a:avLst/>
              <a:gdLst>
                <a:gd name="T0" fmla="*/ 14 w 60"/>
                <a:gd name="T1" fmla="*/ 2 h 44"/>
                <a:gd name="T2" fmla="*/ 14 w 60"/>
                <a:gd name="T3" fmla="*/ 2 h 44"/>
                <a:gd name="T4" fmla="*/ 12 w 60"/>
                <a:gd name="T5" fmla="*/ 2 h 44"/>
                <a:gd name="T6" fmla="*/ 10 w 60"/>
                <a:gd name="T7" fmla="*/ 2 h 44"/>
                <a:gd name="T8" fmla="*/ 8 w 60"/>
                <a:gd name="T9" fmla="*/ 2 h 44"/>
                <a:gd name="T10" fmla="*/ 4 w 60"/>
                <a:gd name="T11" fmla="*/ 2 h 44"/>
                <a:gd name="T12" fmla="*/ 2 w 60"/>
                <a:gd name="T13" fmla="*/ 4 h 44"/>
                <a:gd name="T14" fmla="*/ 0 w 60"/>
                <a:gd name="T15" fmla="*/ 8 h 44"/>
                <a:gd name="T16" fmla="*/ 0 w 60"/>
                <a:gd name="T17" fmla="*/ 12 h 44"/>
                <a:gd name="T18" fmla="*/ 0 w 60"/>
                <a:gd name="T19" fmla="*/ 14 h 44"/>
                <a:gd name="T20" fmla="*/ 0 w 60"/>
                <a:gd name="T21" fmla="*/ 16 h 44"/>
                <a:gd name="T22" fmla="*/ 0 w 60"/>
                <a:gd name="T23" fmla="*/ 20 h 44"/>
                <a:gd name="T24" fmla="*/ 0 w 60"/>
                <a:gd name="T25" fmla="*/ 24 h 44"/>
                <a:gd name="T26" fmla="*/ 0 w 60"/>
                <a:gd name="T27" fmla="*/ 28 h 44"/>
                <a:gd name="T28" fmla="*/ 2 w 60"/>
                <a:gd name="T29" fmla="*/ 32 h 44"/>
                <a:gd name="T30" fmla="*/ 4 w 60"/>
                <a:gd name="T31" fmla="*/ 36 h 44"/>
                <a:gd name="T32" fmla="*/ 6 w 60"/>
                <a:gd name="T33" fmla="*/ 38 h 44"/>
                <a:gd name="T34" fmla="*/ 12 w 60"/>
                <a:gd name="T35" fmla="*/ 40 h 44"/>
                <a:gd name="T36" fmla="*/ 12 w 60"/>
                <a:gd name="T37" fmla="*/ 40 h 44"/>
                <a:gd name="T38" fmla="*/ 14 w 60"/>
                <a:gd name="T39" fmla="*/ 42 h 44"/>
                <a:gd name="T40" fmla="*/ 18 w 60"/>
                <a:gd name="T41" fmla="*/ 44 h 44"/>
                <a:gd name="T42" fmla="*/ 22 w 60"/>
                <a:gd name="T43" fmla="*/ 44 h 44"/>
                <a:gd name="T44" fmla="*/ 26 w 60"/>
                <a:gd name="T45" fmla="*/ 42 h 44"/>
                <a:gd name="T46" fmla="*/ 58 w 60"/>
                <a:gd name="T47" fmla="*/ 42 h 44"/>
                <a:gd name="T48" fmla="*/ 60 w 60"/>
                <a:gd name="T49" fmla="*/ 36 h 44"/>
                <a:gd name="T50" fmla="*/ 58 w 60"/>
                <a:gd name="T51" fmla="*/ 34 h 44"/>
                <a:gd name="T52" fmla="*/ 58 w 60"/>
                <a:gd name="T53" fmla="*/ 32 h 44"/>
                <a:gd name="T54" fmla="*/ 58 w 60"/>
                <a:gd name="T55" fmla="*/ 28 h 44"/>
                <a:gd name="T56" fmla="*/ 56 w 60"/>
                <a:gd name="T57" fmla="*/ 22 h 44"/>
                <a:gd name="T58" fmla="*/ 56 w 60"/>
                <a:gd name="T59" fmla="*/ 16 h 44"/>
                <a:gd name="T60" fmla="*/ 54 w 60"/>
                <a:gd name="T61" fmla="*/ 12 h 44"/>
                <a:gd name="T62" fmla="*/ 54 w 60"/>
                <a:gd name="T63" fmla="*/ 8 h 44"/>
                <a:gd name="T64" fmla="*/ 54 w 60"/>
                <a:gd name="T65" fmla="*/ 6 h 44"/>
                <a:gd name="T66" fmla="*/ 52 w 60"/>
                <a:gd name="T67" fmla="*/ 4 h 44"/>
                <a:gd name="T68" fmla="*/ 48 w 60"/>
                <a:gd name="T69" fmla="*/ 0 h 44"/>
                <a:gd name="T70" fmla="*/ 44 w 60"/>
                <a:gd name="T71" fmla="*/ 0 h 44"/>
                <a:gd name="T72" fmla="*/ 38 w 60"/>
                <a:gd name="T73" fmla="*/ 0 h 44"/>
                <a:gd name="T74" fmla="*/ 30 w 60"/>
                <a:gd name="T75" fmla="*/ 2 h 44"/>
                <a:gd name="T76" fmla="*/ 14 w 60"/>
                <a:gd name="T77" fmla="*/ 2 h 4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0"/>
                <a:gd name="T118" fmla="*/ 0 h 44"/>
                <a:gd name="T119" fmla="*/ 60 w 60"/>
                <a:gd name="T120" fmla="*/ 44 h 4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0" h="44">
                  <a:moveTo>
                    <a:pt x="14" y="2"/>
                  </a:moveTo>
                  <a:lnTo>
                    <a:pt x="14" y="2"/>
                  </a:lnTo>
                  <a:lnTo>
                    <a:pt x="12" y="2"/>
                  </a:lnTo>
                  <a:lnTo>
                    <a:pt x="10" y="2"/>
                  </a:lnTo>
                  <a:lnTo>
                    <a:pt x="8" y="2"/>
                  </a:lnTo>
                  <a:lnTo>
                    <a:pt x="4" y="2"/>
                  </a:lnTo>
                  <a:lnTo>
                    <a:pt x="2" y="4"/>
                  </a:lnTo>
                  <a:lnTo>
                    <a:pt x="0" y="8"/>
                  </a:lnTo>
                  <a:lnTo>
                    <a:pt x="0" y="12"/>
                  </a:lnTo>
                  <a:lnTo>
                    <a:pt x="0" y="14"/>
                  </a:lnTo>
                  <a:lnTo>
                    <a:pt x="0" y="16"/>
                  </a:lnTo>
                  <a:lnTo>
                    <a:pt x="0" y="20"/>
                  </a:lnTo>
                  <a:lnTo>
                    <a:pt x="0" y="24"/>
                  </a:lnTo>
                  <a:lnTo>
                    <a:pt x="0" y="28"/>
                  </a:lnTo>
                  <a:lnTo>
                    <a:pt x="2" y="32"/>
                  </a:lnTo>
                  <a:lnTo>
                    <a:pt x="4" y="36"/>
                  </a:lnTo>
                  <a:lnTo>
                    <a:pt x="6" y="38"/>
                  </a:lnTo>
                  <a:lnTo>
                    <a:pt x="12" y="40"/>
                  </a:lnTo>
                  <a:lnTo>
                    <a:pt x="12" y="40"/>
                  </a:lnTo>
                  <a:lnTo>
                    <a:pt x="14" y="42"/>
                  </a:lnTo>
                  <a:lnTo>
                    <a:pt x="18" y="44"/>
                  </a:lnTo>
                  <a:lnTo>
                    <a:pt x="22" y="44"/>
                  </a:lnTo>
                  <a:lnTo>
                    <a:pt x="26" y="42"/>
                  </a:lnTo>
                  <a:lnTo>
                    <a:pt x="58" y="42"/>
                  </a:lnTo>
                  <a:lnTo>
                    <a:pt x="60" y="36"/>
                  </a:lnTo>
                  <a:lnTo>
                    <a:pt x="58" y="34"/>
                  </a:lnTo>
                  <a:lnTo>
                    <a:pt x="58" y="32"/>
                  </a:lnTo>
                  <a:lnTo>
                    <a:pt x="58" y="28"/>
                  </a:lnTo>
                  <a:lnTo>
                    <a:pt x="56" y="22"/>
                  </a:lnTo>
                  <a:lnTo>
                    <a:pt x="56" y="16"/>
                  </a:lnTo>
                  <a:lnTo>
                    <a:pt x="54" y="12"/>
                  </a:lnTo>
                  <a:lnTo>
                    <a:pt x="54" y="8"/>
                  </a:lnTo>
                  <a:lnTo>
                    <a:pt x="54" y="6"/>
                  </a:lnTo>
                  <a:lnTo>
                    <a:pt x="52" y="4"/>
                  </a:lnTo>
                  <a:lnTo>
                    <a:pt x="48" y="0"/>
                  </a:lnTo>
                  <a:lnTo>
                    <a:pt x="44" y="0"/>
                  </a:lnTo>
                  <a:lnTo>
                    <a:pt x="38" y="0"/>
                  </a:lnTo>
                  <a:lnTo>
                    <a:pt x="30" y="2"/>
                  </a:lnTo>
                  <a:lnTo>
                    <a:pt x="14" y="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09" name="Freeform 369">
              <a:extLst>
                <a:ext uri="{FF2B5EF4-FFF2-40B4-BE49-F238E27FC236}">
                  <a16:creationId xmlns:a16="http://schemas.microsoft.com/office/drawing/2014/main" id="{5037C950-1531-4763-BB99-4BB3BC8B68A5}"/>
                </a:ext>
              </a:extLst>
            </p:cNvPr>
            <p:cNvSpPr>
              <a:spLocks noChangeArrowheads="1"/>
            </p:cNvSpPr>
            <p:nvPr/>
          </p:nvSpPr>
          <p:spPr bwMode="auto">
            <a:xfrm>
              <a:off x="3856" y="512"/>
              <a:ext cx="24" cy="32"/>
            </a:xfrm>
            <a:custGeom>
              <a:avLst/>
              <a:gdLst>
                <a:gd name="T0" fmla="*/ 10 w 24"/>
                <a:gd name="T1" fmla="*/ 0 h 32"/>
                <a:gd name="T2" fmla="*/ 10 w 24"/>
                <a:gd name="T3" fmla="*/ 0 h 32"/>
                <a:gd name="T4" fmla="*/ 8 w 24"/>
                <a:gd name="T5" fmla="*/ 0 h 32"/>
                <a:gd name="T6" fmla="*/ 6 w 24"/>
                <a:gd name="T7" fmla="*/ 0 h 32"/>
                <a:gd name="T8" fmla="*/ 4 w 24"/>
                <a:gd name="T9" fmla="*/ 2 h 32"/>
                <a:gd name="T10" fmla="*/ 2 w 24"/>
                <a:gd name="T11" fmla="*/ 4 h 32"/>
                <a:gd name="T12" fmla="*/ 0 w 24"/>
                <a:gd name="T13" fmla="*/ 8 h 32"/>
                <a:gd name="T14" fmla="*/ 0 w 24"/>
                <a:gd name="T15" fmla="*/ 14 h 32"/>
                <a:gd name="T16" fmla="*/ 0 w 24"/>
                <a:gd name="T17" fmla="*/ 16 h 32"/>
                <a:gd name="T18" fmla="*/ 0 w 24"/>
                <a:gd name="T19" fmla="*/ 18 h 32"/>
                <a:gd name="T20" fmla="*/ 0 w 24"/>
                <a:gd name="T21" fmla="*/ 22 h 32"/>
                <a:gd name="T22" fmla="*/ 0 w 24"/>
                <a:gd name="T23" fmla="*/ 26 h 32"/>
                <a:gd name="T24" fmla="*/ 2 w 24"/>
                <a:gd name="T25" fmla="*/ 30 h 32"/>
                <a:gd name="T26" fmla="*/ 6 w 24"/>
                <a:gd name="T27" fmla="*/ 32 h 32"/>
                <a:gd name="T28" fmla="*/ 8 w 24"/>
                <a:gd name="T29" fmla="*/ 32 h 32"/>
                <a:gd name="T30" fmla="*/ 10 w 24"/>
                <a:gd name="T31" fmla="*/ 32 h 32"/>
                <a:gd name="T32" fmla="*/ 12 w 24"/>
                <a:gd name="T33" fmla="*/ 32 h 32"/>
                <a:gd name="T34" fmla="*/ 16 w 24"/>
                <a:gd name="T35" fmla="*/ 32 h 32"/>
                <a:gd name="T36" fmla="*/ 18 w 24"/>
                <a:gd name="T37" fmla="*/ 32 h 32"/>
                <a:gd name="T38" fmla="*/ 22 w 24"/>
                <a:gd name="T39" fmla="*/ 30 h 32"/>
                <a:gd name="T40" fmla="*/ 24 w 24"/>
                <a:gd name="T41" fmla="*/ 28 h 32"/>
                <a:gd name="T42" fmla="*/ 24 w 24"/>
                <a:gd name="T43" fmla="*/ 26 h 32"/>
                <a:gd name="T44" fmla="*/ 24 w 24"/>
                <a:gd name="T45" fmla="*/ 24 h 32"/>
                <a:gd name="T46" fmla="*/ 24 w 24"/>
                <a:gd name="T47" fmla="*/ 22 h 32"/>
                <a:gd name="T48" fmla="*/ 24 w 24"/>
                <a:gd name="T49" fmla="*/ 20 h 32"/>
                <a:gd name="T50" fmla="*/ 24 w 24"/>
                <a:gd name="T51" fmla="*/ 16 h 32"/>
                <a:gd name="T52" fmla="*/ 24 w 24"/>
                <a:gd name="T53" fmla="*/ 12 h 32"/>
                <a:gd name="T54" fmla="*/ 24 w 24"/>
                <a:gd name="T55" fmla="*/ 8 h 32"/>
                <a:gd name="T56" fmla="*/ 22 w 24"/>
                <a:gd name="T57" fmla="*/ 4 h 32"/>
                <a:gd name="T58" fmla="*/ 20 w 24"/>
                <a:gd name="T59" fmla="*/ 2 h 32"/>
                <a:gd name="T60" fmla="*/ 16 w 24"/>
                <a:gd name="T61" fmla="*/ 0 h 32"/>
                <a:gd name="T62" fmla="*/ 10 w 24"/>
                <a:gd name="T63" fmla="*/ 0 h 3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4"/>
                <a:gd name="T97" fmla="*/ 0 h 32"/>
                <a:gd name="T98" fmla="*/ 24 w 24"/>
                <a:gd name="T99" fmla="*/ 32 h 3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4" h="32">
                  <a:moveTo>
                    <a:pt x="10" y="0"/>
                  </a:moveTo>
                  <a:lnTo>
                    <a:pt x="10" y="0"/>
                  </a:lnTo>
                  <a:lnTo>
                    <a:pt x="8" y="0"/>
                  </a:lnTo>
                  <a:lnTo>
                    <a:pt x="6" y="0"/>
                  </a:lnTo>
                  <a:lnTo>
                    <a:pt x="4" y="2"/>
                  </a:lnTo>
                  <a:lnTo>
                    <a:pt x="2" y="4"/>
                  </a:lnTo>
                  <a:lnTo>
                    <a:pt x="0" y="8"/>
                  </a:lnTo>
                  <a:lnTo>
                    <a:pt x="0" y="14"/>
                  </a:lnTo>
                  <a:lnTo>
                    <a:pt x="0" y="16"/>
                  </a:lnTo>
                  <a:lnTo>
                    <a:pt x="0" y="18"/>
                  </a:lnTo>
                  <a:lnTo>
                    <a:pt x="0" y="22"/>
                  </a:lnTo>
                  <a:lnTo>
                    <a:pt x="0" y="26"/>
                  </a:lnTo>
                  <a:lnTo>
                    <a:pt x="2" y="30"/>
                  </a:lnTo>
                  <a:lnTo>
                    <a:pt x="6" y="32"/>
                  </a:lnTo>
                  <a:lnTo>
                    <a:pt x="8" y="32"/>
                  </a:lnTo>
                  <a:lnTo>
                    <a:pt x="10" y="32"/>
                  </a:lnTo>
                  <a:lnTo>
                    <a:pt x="12" y="32"/>
                  </a:lnTo>
                  <a:lnTo>
                    <a:pt x="16" y="32"/>
                  </a:lnTo>
                  <a:lnTo>
                    <a:pt x="18" y="32"/>
                  </a:lnTo>
                  <a:lnTo>
                    <a:pt x="22" y="30"/>
                  </a:lnTo>
                  <a:lnTo>
                    <a:pt x="24" y="28"/>
                  </a:lnTo>
                  <a:lnTo>
                    <a:pt x="24" y="26"/>
                  </a:lnTo>
                  <a:lnTo>
                    <a:pt x="24" y="24"/>
                  </a:lnTo>
                  <a:lnTo>
                    <a:pt x="24" y="22"/>
                  </a:lnTo>
                  <a:lnTo>
                    <a:pt x="24" y="20"/>
                  </a:lnTo>
                  <a:lnTo>
                    <a:pt x="24" y="16"/>
                  </a:lnTo>
                  <a:lnTo>
                    <a:pt x="24" y="12"/>
                  </a:lnTo>
                  <a:lnTo>
                    <a:pt x="24" y="8"/>
                  </a:lnTo>
                  <a:lnTo>
                    <a:pt x="22" y="4"/>
                  </a:lnTo>
                  <a:lnTo>
                    <a:pt x="20" y="2"/>
                  </a:lnTo>
                  <a:lnTo>
                    <a:pt x="16" y="0"/>
                  </a:lnTo>
                  <a:lnTo>
                    <a:pt x="10" y="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10" name="Freeform 370">
              <a:extLst>
                <a:ext uri="{FF2B5EF4-FFF2-40B4-BE49-F238E27FC236}">
                  <a16:creationId xmlns:a16="http://schemas.microsoft.com/office/drawing/2014/main" id="{F7C54CA9-858D-4B21-9C71-8C59DD855E48}"/>
                </a:ext>
              </a:extLst>
            </p:cNvPr>
            <p:cNvSpPr>
              <a:spLocks noChangeArrowheads="1"/>
            </p:cNvSpPr>
            <p:nvPr/>
          </p:nvSpPr>
          <p:spPr bwMode="auto">
            <a:xfrm>
              <a:off x="3846" y="30"/>
              <a:ext cx="228" cy="268"/>
            </a:xfrm>
            <a:custGeom>
              <a:avLst/>
              <a:gdLst>
                <a:gd name="T0" fmla="*/ 206 w 228"/>
                <a:gd name="T1" fmla="*/ 82 h 268"/>
                <a:gd name="T2" fmla="*/ 198 w 228"/>
                <a:gd name="T3" fmla="*/ 84 h 268"/>
                <a:gd name="T4" fmla="*/ 198 w 228"/>
                <a:gd name="T5" fmla="*/ 92 h 268"/>
                <a:gd name="T6" fmla="*/ 204 w 228"/>
                <a:gd name="T7" fmla="*/ 96 h 268"/>
                <a:gd name="T8" fmla="*/ 200 w 228"/>
                <a:gd name="T9" fmla="*/ 104 h 268"/>
                <a:gd name="T10" fmla="*/ 214 w 228"/>
                <a:gd name="T11" fmla="*/ 112 h 268"/>
                <a:gd name="T12" fmla="*/ 188 w 228"/>
                <a:gd name="T13" fmla="*/ 122 h 268"/>
                <a:gd name="T14" fmla="*/ 164 w 228"/>
                <a:gd name="T15" fmla="*/ 138 h 268"/>
                <a:gd name="T16" fmla="*/ 152 w 228"/>
                <a:gd name="T17" fmla="*/ 154 h 268"/>
                <a:gd name="T18" fmla="*/ 140 w 228"/>
                <a:gd name="T19" fmla="*/ 160 h 268"/>
                <a:gd name="T20" fmla="*/ 120 w 228"/>
                <a:gd name="T21" fmla="*/ 174 h 268"/>
                <a:gd name="T22" fmla="*/ 106 w 228"/>
                <a:gd name="T23" fmla="*/ 182 h 268"/>
                <a:gd name="T24" fmla="*/ 116 w 228"/>
                <a:gd name="T25" fmla="*/ 188 h 268"/>
                <a:gd name="T26" fmla="*/ 112 w 228"/>
                <a:gd name="T27" fmla="*/ 198 h 268"/>
                <a:gd name="T28" fmla="*/ 100 w 228"/>
                <a:gd name="T29" fmla="*/ 214 h 268"/>
                <a:gd name="T30" fmla="*/ 82 w 228"/>
                <a:gd name="T31" fmla="*/ 224 h 268"/>
                <a:gd name="T32" fmla="*/ 76 w 228"/>
                <a:gd name="T33" fmla="*/ 238 h 268"/>
                <a:gd name="T34" fmla="*/ 74 w 228"/>
                <a:gd name="T35" fmla="*/ 260 h 268"/>
                <a:gd name="T36" fmla="*/ 54 w 228"/>
                <a:gd name="T37" fmla="*/ 268 h 268"/>
                <a:gd name="T38" fmla="*/ 46 w 228"/>
                <a:gd name="T39" fmla="*/ 258 h 268"/>
                <a:gd name="T40" fmla="*/ 24 w 228"/>
                <a:gd name="T41" fmla="*/ 256 h 268"/>
                <a:gd name="T42" fmla="*/ 2 w 228"/>
                <a:gd name="T43" fmla="*/ 240 h 268"/>
                <a:gd name="T44" fmla="*/ 12 w 228"/>
                <a:gd name="T45" fmla="*/ 222 h 268"/>
                <a:gd name="T46" fmla="*/ 20 w 228"/>
                <a:gd name="T47" fmla="*/ 214 h 268"/>
                <a:gd name="T48" fmla="*/ 26 w 228"/>
                <a:gd name="T49" fmla="*/ 206 h 268"/>
                <a:gd name="T50" fmla="*/ 40 w 228"/>
                <a:gd name="T51" fmla="*/ 218 h 268"/>
                <a:gd name="T52" fmla="*/ 40 w 228"/>
                <a:gd name="T53" fmla="*/ 208 h 268"/>
                <a:gd name="T54" fmla="*/ 38 w 228"/>
                <a:gd name="T55" fmla="*/ 198 h 268"/>
                <a:gd name="T56" fmla="*/ 28 w 228"/>
                <a:gd name="T57" fmla="*/ 198 h 268"/>
                <a:gd name="T58" fmla="*/ 30 w 228"/>
                <a:gd name="T59" fmla="*/ 186 h 268"/>
                <a:gd name="T60" fmla="*/ 42 w 228"/>
                <a:gd name="T61" fmla="*/ 176 h 268"/>
                <a:gd name="T62" fmla="*/ 62 w 228"/>
                <a:gd name="T63" fmla="*/ 168 h 268"/>
                <a:gd name="T64" fmla="*/ 64 w 228"/>
                <a:gd name="T65" fmla="*/ 162 h 268"/>
                <a:gd name="T66" fmla="*/ 54 w 228"/>
                <a:gd name="T67" fmla="*/ 144 h 268"/>
                <a:gd name="T68" fmla="*/ 54 w 228"/>
                <a:gd name="T69" fmla="*/ 126 h 268"/>
                <a:gd name="T70" fmla="*/ 60 w 228"/>
                <a:gd name="T71" fmla="*/ 108 h 268"/>
                <a:gd name="T72" fmla="*/ 72 w 228"/>
                <a:gd name="T73" fmla="*/ 120 h 268"/>
                <a:gd name="T74" fmla="*/ 80 w 228"/>
                <a:gd name="T75" fmla="*/ 138 h 268"/>
                <a:gd name="T76" fmla="*/ 82 w 228"/>
                <a:gd name="T77" fmla="*/ 114 h 268"/>
                <a:gd name="T78" fmla="*/ 104 w 228"/>
                <a:gd name="T79" fmla="*/ 94 h 268"/>
                <a:gd name="T80" fmla="*/ 122 w 228"/>
                <a:gd name="T81" fmla="*/ 88 h 268"/>
                <a:gd name="T82" fmla="*/ 132 w 228"/>
                <a:gd name="T83" fmla="*/ 80 h 268"/>
                <a:gd name="T84" fmla="*/ 86 w 228"/>
                <a:gd name="T85" fmla="*/ 74 h 268"/>
                <a:gd name="T86" fmla="*/ 68 w 228"/>
                <a:gd name="T87" fmla="*/ 72 h 268"/>
                <a:gd name="T88" fmla="*/ 56 w 228"/>
                <a:gd name="T89" fmla="*/ 74 h 268"/>
                <a:gd name="T90" fmla="*/ 44 w 228"/>
                <a:gd name="T91" fmla="*/ 54 h 268"/>
                <a:gd name="T92" fmla="*/ 44 w 228"/>
                <a:gd name="T93" fmla="*/ 40 h 268"/>
                <a:gd name="T94" fmla="*/ 66 w 228"/>
                <a:gd name="T95" fmla="*/ 42 h 268"/>
                <a:gd name="T96" fmla="*/ 78 w 228"/>
                <a:gd name="T97" fmla="*/ 26 h 268"/>
                <a:gd name="T98" fmla="*/ 100 w 228"/>
                <a:gd name="T99" fmla="*/ 18 h 268"/>
                <a:gd name="T100" fmla="*/ 122 w 228"/>
                <a:gd name="T101" fmla="*/ 4 h 268"/>
                <a:gd name="T102" fmla="*/ 160 w 228"/>
                <a:gd name="T103" fmla="*/ 2 h 268"/>
                <a:gd name="T104" fmla="*/ 188 w 228"/>
                <a:gd name="T105" fmla="*/ 6 h 268"/>
                <a:gd name="T106" fmla="*/ 212 w 228"/>
                <a:gd name="T107" fmla="*/ 26 h 268"/>
                <a:gd name="T108" fmla="*/ 216 w 228"/>
                <a:gd name="T109" fmla="*/ 30 h 268"/>
                <a:gd name="T110" fmla="*/ 218 w 228"/>
                <a:gd name="T111" fmla="*/ 64 h 26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28"/>
                <a:gd name="T169" fmla="*/ 0 h 268"/>
                <a:gd name="T170" fmla="*/ 228 w 228"/>
                <a:gd name="T171" fmla="*/ 268 h 26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28" h="268">
                  <a:moveTo>
                    <a:pt x="222" y="68"/>
                  </a:moveTo>
                  <a:lnTo>
                    <a:pt x="228" y="80"/>
                  </a:lnTo>
                  <a:lnTo>
                    <a:pt x="222" y="82"/>
                  </a:lnTo>
                  <a:lnTo>
                    <a:pt x="216" y="84"/>
                  </a:lnTo>
                  <a:lnTo>
                    <a:pt x="212" y="84"/>
                  </a:lnTo>
                  <a:lnTo>
                    <a:pt x="208" y="82"/>
                  </a:lnTo>
                  <a:lnTo>
                    <a:pt x="206" y="82"/>
                  </a:lnTo>
                  <a:lnTo>
                    <a:pt x="204" y="80"/>
                  </a:lnTo>
                  <a:lnTo>
                    <a:pt x="200" y="80"/>
                  </a:lnTo>
                  <a:lnTo>
                    <a:pt x="198" y="80"/>
                  </a:lnTo>
                  <a:lnTo>
                    <a:pt x="196" y="80"/>
                  </a:lnTo>
                  <a:lnTo>
                    <a:pt x="196" y="82"/>
                  </a:lnTo>
                  <a:lnTo>
                    <a:pt x="196" y="84"/>
                  </a:lnTo>
                  <a:lnTo>
                    <a:pt x="198" y="84"/>
                  </a:lnTo>
                  <a:lnTo>
                    <a:pt x="200" y="86"/>
                  </a:lnTo>
                  <a:lnTo>
                    <a:pt x="200" y="88"/>
                  </a:lnTo>
                  <a:lnTo>
                    <a:pt x="200" y="88"/>
                  </a:lnTo>
                  <a:lnTo>
                    <a:pt x="202" y="90"/>
                  </a:lnTo>
                  <a:lnTo>
                    <a:pt x="202" y="90"/>
                  </a:lnTo>
                  <a:lnTo>
                    <a:pt x="200" y="92"/>
                  </a:lnTo>
                  <a:lnTo>
                    <a:pt x="198" y="92"/>
                  </a:lnTo>
                  <a:lnTo>
                    <a:pt x="196" y="92"/>
                  </a:lnTo>
                  <a:lnTo>
                    <a:pt x="196" y="92"/>
                  </a:lnTo>
                  <a:lnTo>
                    <a:pt x="194" y="92"/>
                  </a:lnTo>
                  <a:lnTo>
                    <a:pt x="192" y="94"/>
                  </a:lnTo>
                  <a:lnTo>
                    <a:pt x="192" y="96"/>
                  </a:lnTo>
                  <a:lnTo>
                    <a:pt x="192" y="96"/>
                  </a:lnTo>
                  <a:lnTo>
                    <a:pt x="204" y="96"/>
                  </a:lnTo>
                  <a:lnTo>
                    <a:pt x="208" y="98"/>
                  </a:lnTo>
                  <a:lnTo>
                    <a:pt x="208" y="98"/>
                  </a:lnTo>
                  <a:lnTo>
                    <a:pt x="206" y="100"/>
                  </a:lnTo>
                  <a:lnTo>
                    <a:pt x="206" y="100"/>
                  </a:lnTo>
                  <a:lnTo>
                    <a:pt x="204" y="102"/>
                  </a:lnTo>
                  <a:lnTo>
                    <a:pt x="202" y="102"/>
                  </a:lnTo>
                  <a:lnTo>
                    <a:pt x="200" y="104"/>
                  </a:lnTo>
                  <a:lnTo>
                    <a:pt x="200" y="106"/>
                  </a:lnTo>
                  <a:lnTo>
                    <a:pt x="202" y="106"/>
                  </a:lnTo>
                  <a:lnTo>
                    <a:pt x="202" y="108"/>
                  </a:lnTo>
                  <a:lnTo>
                    <a:pt x="214" y="106"/>
                  </a:lnTo>
                  <a:lnTo>
                    <a:pt x="216" y="108"/>
                  </a:lnTo>
                  <a:lnTo>
                    <a:pt x="216" y="110"/>
                  </a:lnTo>
                  <a:lnTo>
                    <a:pt x="214" y="112"/>
                  </a:lnTo>
                  <a:lnTo>
                    <a:pt x="212" y="114"/>
                  </a:lnTo>
                  <a:lnTo>
                    <a:pt x="210" y="114"/>
                  </a:lnTo>
                  <a:lnTo>
                    <a:pt x="210" y="114"/>
                  </a:lnTo>
                  <a:lnTo>
                    <a:pt x="208" y="114"/>
                  </a:lnTo>
                  <a:lnTo>
                    <a:pt x="200" y="116"/>
                  </a:lnTo>
                  <a:lnTo>
                    <a:pt x="194" y="118"/>
                  </a:lnTo>
                  <a:lnTo>
                    <a:pt x="188" y="122"/>
                  </a:lnTo>
                  <a:lnTo>
                    <a:pt x="186" y="124"/>
                  </a:lnTo>
                  <a:lnTo>
                    <a:pt x="184" y="126"/>
                  </a:lnTo>
                  <a:lnTo>
                    <a:pt x="182" y="128"/>
                  </a:lnTo>
                  <a:lnTo>
                    <a:pt x="176" y="134"/>
                  </a:lnTo>
                  <a:lnTo>
                    <a:pt x="172" y="136"/>
                  </a:lnTo>
                  <a:lnTo>
                    <a:pt x="166" y="138"/>
                  </a:lnTo>
                  <a:lnTo>
                    <a:pt x="164" y="138"/>
                  </a:lnTo>
                  <a:lnTo>
                    <a:pt x="162" y="138"/>
                  </a:lnTo>
                  <a:lnTo>
                    <a:pt x="166" y="142"/>
                  </a:lnTo>
                  <a:lnTo>
                    <a:pt x="160" y="148"/>
                  </a:lnTo>
                  <a:lnTo>
                    <a:pt x="158" y="150"/>
                  </a:lnTo>
                  <a:lnTo>
                    <a:pt x="154" y="152"/>
                  </a:lnTo>
                  <a:lnTo>
                    <a:pt x="152" y="152"/>
                  </a:lnTo>
                  <a:lnTo>
                    <a:pt x="152" y="154"/>
                  </a:lnTo>
                  <a:lnTo>
                    <a:pt x="154" y="156"/>
                  </a:lnTo>
                  <a:lnTo>
                    <a:pt x="154" y="158"/>
                  </a:lnTo>
                  <a:lnTo>
                    <a:pt x="152" y="160"/>
                  </a:lnTo>
                  <a:lnTo>
                    <a:pt x="150" y="162"/>
                  </a:lnTo>
                  <a:lnTo>
                    <a:pt x="148" y="164"/>
                  </a:lnTo>
                  <a:lnTo>
                    <a:pt x="146" y="164"/>
                  </a:lnTo>
                  <a:lnTo>
                    <a:pt x="140" y="160"/>
                  </a:lnTo>
                  <a:lnTo>
                    <a:pt x="132" y="166"/>
                  </a:lnTo>
                  <a:lnTo>
                    <a:pt x="130" y="164"/>
                  </a:lnTo>
                  <a:lnTo>
                    <a:pt x="128" y="164"/>
                  </a:lnTo>
                  <a:lnTo>
                    <a:pt x="124" y="168"/>
                  </a:lnTo>
                  <a:lnTo>
                    <a:pt x="122" y="170"/>
                  </a:lnTo>
                  <a:lnTo>
                    <a:pt x="120" y="172"/>
                  </a:lnTo>
                  <a:lnTo>
                    <a:pt x="120" y="174"/>
                  </a:lnTo>
                  <a:lnTo>
                    <a:pt x="118" y="176"/>
                  </a:lnTo>
                  <a:lnTo>
                    <a:pt x="116" y="178"/>
                  </a:lnTo>
                  <a:lnTo>
                    <a:pt x="114" y="180"/>
                  </a:lnTo>
                  <a:lnTo>
                    <a:pt x="112" y="180"/>
                  </a:lnTo>
                  <a:lnTo>
                    <a:pt x="112" y="180"/>
                  </a:lnTo>
                  <a:lnTo>
                    <a:pt x="108" y="180"/>
                  </a:lnTo>
                  <a:lnTo>
                    <a:pt x="106" y="182"/>
                  </a:lnTo>
                  <a:lnTo>
                    <a:pt x="106" y="184"/>
                  </a:lnTo>
                  <a:lnTo>
                    <a:pt x="106" y="184"/>
                  </a:lnTo>
                  <a:lnTo>
                    <a:pt x="106" y="186"/>
                  </a:lnTo>
                  <a:lnTo>
                    <a:pt x="106" y="188"/>
                  </a:lnTo>
                  <a:lnTo>
                    <a:pt x="108" y="186"/>
                  </a:lnTo>
                  <a:lnTo>
                    <a:pt x="112" y="188"/>
                  </a:lnTo>
                  <a:lnTo>
                    <a:pt x="116" y="188"/>
                  </a:lnTo>
                  <a:lnTo>
                    <a:pt x="118" y="190"/>
                  </a:lnTo>
                  <a:lnTo>
                    <a:pt x="118" y="190"/>
                  </a:lnTo>
                  <a:lnTo>
                    <a:pt x="120" y="192"/>
                  </a:lnTo>
                  <a:lnTo>
                    <a:pt x="118" y="194"/>
                  </a:lnTo>
                  <a:lnTo>
                    <a:pt x="116" y="196"/>
                  </a:lnTo>
                  <a:lnTo>
                    <a:pt x="114" y="198"/>
                  </a:lnTo>
                  <a:lnTo>
                    <a:pt x="112" y="198"/>
                  </a:lnTo>
                  <a:lnTo>
                    <a:pt x="110" y="200"/>
                  </a:lnTo>
                  <a:lnTo>
                    <a:pt x="110" y="202"/>
                  </a:lnTo>
                  <a:lnTo>
                    <a:pt x="108" y="204"/>
                  </a:lnTo>
                  <a:lnTo>
                    <a:pt x="104" y="206"/>
                  </a:lnTo>
                  <a:lnTo>
                    <a:pt x="102" y="208"/>
                  </a:lnTo>
                  <a:lnTo>
                    <a:pt x="102" y="208"/>
                  </a:lnTo>
                  <a:lnTo>
                    <a:pt x="100" y="214"/>
                  </a:lnTo>
                  <a:lnTo>
                    <a:pt x="98" y="218"/>
                  </a:lnTo>
                  <a:lnTo>
                    <a:pt x="96" y="222"/>
                  </a:lnTo>
                  <a:lnTo>
                    <a:pt x="92" y="224"/>
                  </a:lnTo>
                  <a:lnTo>
                    <a:pt x="88" y="224"/>
                  </a:lnTo>
                  <a:lnTo>
                    <a:pt x="86" y="226"/>
                  </a:lnTo>
                  <a:lnTo>
                    <a:pt x="86" y="226"/>
                  </a:lnTo>
                  <a:lnTo>
                    <a:pt x="82" y="224"/>
                  </a:lnTo>
                  <a:lnTo>
                    <a:pt x="80" y="224"/>
                  </a:lnTo>
                  <a:lnTo>
                    <a:pt x="78" y="228"/>
                  </a:lnTo>
                  <a:lnTo>
                    <a:pt x="78" y="230"/>
                  </a:lnTo>
                  <a:lnTo>
                    <a:pt x="76" y="234"/>
                  </a:lnTo>
                  <a:lnTo>
                    <a:pt x="76" y="236"/>
                  </a:lnTo>
                  <a:lnTo>
                    <a:pt x="76" y="236"/>
                  </a:lnTo>
                  <a:lnTo>
                    <a:pt x="76" y="238"/>
                  </a:lnTo>
                  <a:lnTo>
                    <a:pt x="78" y="242"/>
                  </a:lnTo>
                  <a:lnTo>
                    <a:pt x="78" y="246"/>
                  </a:lnTo>
                  <a:lnTo>
                    <a:pt x="78" y="250"/>
                  </a:lnTo>
                  <a:lnTo>
                    <a:pt x="78" y="250"/>
                  </a:lnTo>
                  <a:lnTo>
                    <a:pt x="78" y="256"/>
                  </a:lnTo>
                  <a:lnTo>
                    <a:pt x="76" y="258"/>
                  </a:lnTo>
                  <a:lnTo>
                    <a:pt x="74" y="260"/>
                  </a:lnTo>
                  <a:lnTo>
                    <a:pt x="72" y="262"/>
                  </a:lnTo>
                  <a:lnTo>
                    <a:pt x="70" y="262"/>
                  </a:lnTo>
                  <a:lnTo>
                    <a:pt x="68" y="262"/>
                  </a:lnTo>
                  <a:lnTo>
                    <a:pt x="68" y="262"/>
                  </a:lnTo>
                  <a:lnTo>
                    <a:pt x="62" y="266"/>
                  </a:lnTo>
                  <a:lnTo>
                    <a:pt x="58" y="266"/>
                  </a:lnTo>
                  <a:lnTo>
                    <a:pt x="54" y="268"/>
                  </a:lnTo>
                  <a:lnTo>
                    <a:pt x="52" y="266"/>
                  </a:lnTo>
                  <a:lnTo>
                    <a:pt x="50" y="266"/>
                  </a:lnTo>
                  <a:lnTo>
                    <a:pt x="48" y="264"/>
                  </a:lnTo>
                  <a:lnTo>
                    <a:pt x="48" y="262"/>
                  </a:lnTo>
                  <a:lnTo>
                    <a:pt x="48" y="262"/>
                  </a:lnTo>
                  <a:lnTo>
                    <a:pt x="48" y="262"/>
                  </a:lnTo>
                  <a:lnTo>
                    <a:pt x="46" y="258"/>
                  </a:lnTo>
                  <a:lnTo>
                    <a:pt x="42" y="256"/>
                  </a:lnTo>
                  <a:lnTo>
                    <a:pt x="38" y="254"/>
                  </a:lnTo>
                  <a:lnTo>
                    <a:pt x="36" y="254"/>
                  </a:lnTo>
                  <a:lnTo>
                    <a:pt x="34" y="254"/>
                  </a:lnTo>
                  <a:lnTo>
                    <a:pt x="32" y="254"/>
                  </a:lnTo>
                  <a:lnTo>
                    <a:pt x="28" y="256"/>
                  </a:lnTo>
                  <a:lnTo>
                    <a:pt x="24" y="256"/>
                  </a:lnTo>
                  <a:lnTo>
                    <a:pt x="22" y="254"/>
                  </a:lnTo>
                  <a:lnTo>
                    <a:pt x="20" y="252"/>
                  </a:lnTo>
                  <a:lnTo>
                    <a:pt x="18" y="250"/>
                  </a:lnTo>
                  <a:lnTo>
                    <a:pt x="16" y="250"/>
                  </a:lnTo>
                  <a:lnTo>
                    <a:pt x="10" y="246"/>
                  </a:lnTo>
                  <a:lnTo>
                    <a:pt x="6" y="244"/>
                  </a:lnTo>
                  <a:lnTo>
                    <a:pt x="2" y="240"/>
                  </a:lnTo>
                  <a:lnTo>
                    <a:pt x="2" y="238"/>
                  </a:lnTo>
                  <a:lnTo>
                    <a:pt x="0" y="238"/>
                  </a:lnTo>
                  <a:lnTo>
                    <a:pt x="0" y="236"/>
                  </a:lnTo>
                  <a:lnTo>
                    <a:pt x="4" y="230"/>
                  </a:lnTo>
                  <a:lnTo>
                    <a:pt x="6" y="226"/>
                  </a:lnTo>
                  <a:lnTo>
                    <a:pt x="10" y="224"/>
                  </a:lnTo>
                  <a:lnTo>
                    <a:pt x="12" y="222"/>
                  </a:lnTo>
                  <a:lnTo>
                    <a:pt x="14" y="222"/>
                  </a:lnTo>
                  <a:lnTo>
                    <a:pt x="16" y="222"/>
                  </a:lnTo>
                  <a:lnTo>
                    <a:pt x="20" y="220"/>
                  </a:lnTo>
                  <a:lnTo>
                    <a:pt x="24" y="218"/>
                  </a:lnTo>
                  <a:lnTo>
                    <a:pt x="24" y="216"/>
                  </a:lnTo>
                  <a:lnTo>
                    <a:pt x="22" y="214"/>
                  </a:lnTo>
                  <a:lnTo>
                    <a:pt x="20" y="214"/>
                  </a:lnTo>
                  <a:lnTo>
                    <a:pt x="18" y="214"/>
                  </a:lnTo>
                  <a:lnTo>
                    <a:pt x="18" y="212"/>
                  </a:lnTo>
                  <a:lnTo>
                    <a:pt x="18" y="210"/>
                  </a:lnTo>
                  <a:lnTo>
                    <a:pt x="20" y="208"/>
                  </a:lnTo>
                  <a:lnTo>
                    <a:pt x="22" y="206"/>
                  </a:lnTo>
                  <a:lnTo>
                    <a:pt x="24" y="206"/>
                  </a:lnTo>
                  <a:lnTo>
                    <a:pt x="26" y="206"/>
                  </a:lnTo>
                  <a:lnTo>
                    <a:pt x="28" y="208"/>
                  </a:lnTo>
                  <a:lnTo>
                    <a:pt x="28" y="208"/>
                  </a:lnTo>
                  <a:lnTo>
                    <a:pt x="30" y="212"/>
                  </a:lnTo>
                  <a:lnTo>
                    <a:pt x="34" y="216"/>
                  </a:lnTo>
                  <a:lnTo>
                    <a:pt x="36" y="218"/>
                  </a:lnTo>
                  <a:lnTo>
                    <a:pt x="38" y="218"/>
                  </a:lnTo>
                  <a:lnTo>
                    <a:pt x="40" y="218"/>
                  </a:lnTo>
                  <a:lnTo>
                    <a:pt x="42" y="218"/>
                  </a:lnTo>
                  <a:lnTo>
                    <a:pt x="44" y="218"/>
                  </a:lnTo>
                  <a:lnTo>
                    <a:pt x="44" y="216"/>
                  </a:lnTo>
                  <a:lnTo>
                    <a:pt x="44" y="214"/>
                  </a:lnTo>
                  <a:lnTo>
                    <a:pt x="42" y="212"/>
                  </a:lnTo>
                  <a:lnTo>
                    <a:pt x="42" y="210"/>
                  </a:lnTo>
                  <a:lnTo>
                    <a:pt x="40" y="208"/>
                  </a:lnTo>
                  <a:lnTo>
                    <a:pt x="40" y="206"/>
                  </a:lnTo>
                  <a:lnTo>
                    <a:pt x="36" y="204"/>
                  </a:lnTo>
                  <a:lnTo>
                    <a:pt x="36" y="202"/>
                  </a:lnTo>
                  <a:lnTo>
                    <a:pt x="36" y="200"/>
                  </a:lnTo>
                  <a:lnTo>
                    <a:pt x="38" y="198"/>
                  </a:lnTo>
                  <a:lnTo>
                    <a:pt x="38" y="198"/>
                  </a:lnTo>
                  <a:lnTo>
                    <a:pt x="38" y="198"/>
                  </a:lnTo>
                  <a:lnTo>
                    <a:pt x="40" y="194"/>
                  </a:lnTo>
                  <a:lnTo>
                    <a:pt x="40" y="192"/>
                  </a:lnTo>
                  <a:lnTo>
                    <a:pt x="38" y="192"/>
                  </a:lnTo>
                  <a:lnTo>
                    <a:pt x="38" y="192"/>
                  </a:lnTo>
                  <a:lnTo>
                    <a:pt x="36" y="192"/>
                  </a:lnTo>
                  <a:lnTo>
                    <a:pt x="36" y="192"/>
                  </a:lnTo>
                  <a:lnTo>
                    <a:pt x="28" y="198"/>
                  </a:lnTo>
                  <a:lnTo>
                    <a:pt x="26" y="198"/>
                  </a:lnTo>
                  <a:lnTo>
                    <a:pt x="24" y="196"/>
                  </a:lnTo>
                  <a:lnTo>
                    <a:pt x="26" y="194"/>
                  </a:lnTo>
                  <a:lnTo>
                    <a:pt x="26" y="190"/>
                  </a:lnTo>
                  <a:lnTo>
                    <a:pt x="28" y="188"/>
                  </a:lnTo>
                  <a:lnTo>
                    <a:pt x="30" y="186"/>
                  </a:lnTo>
                  <a:lnTo>
                    <a:pt x="30" y="186"/>
                  </a:lnTo>
                  <a:lnTo>
                    <a:pt x="34" y="180"/>
                  </a:lnTo>
                  <a:lnTo>
                    <a:pt x="36" y="176"/>
                  </a:lnTo>
                  <a:lnTo>
                    <a:pt x="38" y="174"/>
                  </a:lnTo>
                  <a:lnTo>
                    <a:pt x="40" y="174"/>
                  </a:lnTo>
                  <a:lnTo>
                    <a:pt x="40" y="174"/>
                  </a:lnTo>
                  <a:lnTo>
                    <a:pt x="42" y="176"/>
                  </a:lnTo>
                  <a:lnTo>
                    <a:pt x="42" y="176"/>
                  </a:lnTo>
                  <a:lnTo>
                    <a:pt x="44" y="178"/>
                  </a:lnTo>
                  <a:lnTo>
                    <a:pt x="46" y="178"/>
                  </a:lnTo>
                  <a:lnTo>
                    <a:pt x="50" y="176"/>
                  </a:lnTo>
                  <a:lnTo>
                    <a:pt x="54" y="174"/>
                  </a:lnTo>
                  <a:lnTo>
                    <a:pt x="58" y="172"/>
                  </a:lnTo>
                  <a:lnTo>
                    <a:pt x="60" y="170"/>
                  </a:lnTo>
                  <a:lnTo>
                    <a:pt x="62" y="168"/>
                  </a:lnTo>
                  <a:lnTo>
                    <a:pt x="64" y="168"/>
                  </a:lnTo>
                  <a:lnTo>
                    <a:pt x="68" y="166"/>
                  </a:lnTo>
                  <a:lnTo>
                    <a:pt x="68" y="164"/>
                  </a:lnTo>
                  <a:lnTo>
                    <a:pt x="68" y="164"/>
                  </a:lnTo>
                  <a:lnTo>
                    <a:pt x="68" y="164"/>
                  </a:lnTo>
                  <a:lnTo>
                    <a:pt x="66" y="162"/>
                  </a:lnTo>
                  <a:lnTo>
                    <a:pt x="64" y="162"/>
                  </a:lnTo>
                  <a:lnTo>
                    <a:pt x="62" y="162"/>
                  </a:lnTo>
                  <a:lnTo>
                    <a:pt x="60" y="166"/>
                  </a:lnTo>
                  <a:lnTo>
                    <a:pt x="56" y="166"/>
                  </a:lnTo>
                  <a:lnTo>
                    <a:pt x="54" y="164"/>
                  </a:lnTo>
                  <a:lnTo>
                    <a:pt x="52" y="164"/>
                  </a:lnTo>
                  <a:lnTo>
                    <a:pt x="50" y="162"/>
                  </a:lnTo>
                  <a:lnTo>
                    <a:pt x="54" y="144"/>
                  </a:lnTo>
                  <a:lnTo>
                    <a:pt x="58" y="140"/>
                  </a:lnTo>
                  <a:lnTo>
                    <a:pt x="60" y="136"/>
                  </a:lnTo>
                  <a:lnTo>
                    <a:pt x="60" y="134"/>
                  </a:lnTo>
                  <a:lnTo>
                    <a:pt x="58" y="132"/>
                  </a:lnTo>
                  <a:lnTo>
                    <a:pt x="58" y="132"/>
                  </a:lnTo>
                  <a:lnTo>
                    <a:pt x="58" y="132"/>
                  </a:lnTo>
                  <a:lnTo>
                    <a:pt x="54" y="126"/>
                  </a:lnTo>
                  <a:lnTo>
                    <a:pt x="52" y="122"/>
                  </a:lnTo>
                  <a:lnTo>
                    <a:pt x="52" y="118"/>
                  </a:lnTo>
                  <a:lnTo>
                    <a:pt x="52" y="116"/>
                  </a:lnTo>
                  <a:lnTo>
                    <a:pt x="52" y="112"/>
                  </a:lnTo>
                  <a:lnTo>
                    <a:pt x="56" y="110"/>
                  </a:lnTo>
                  <a:lnTo>
                    <a:pt x="58" y="108"/>
                  </a:lnTo>
                  <a:lnTo>
                    <a:pt x="60" y="108"/>
                  </a:lnTo>
                  <a:lnTo>
                    <a:pt x="60" y="108"/>
                  </a:lnTo>
                  <a:lnTo>
                    <a:pt x="64" y="110"/>
                  </a:lnTo>
                  <a:lnTo>
                    <a:pt x="66" y="112"/>
                  </a:lnTo>
                  <a:lnTo>
                    <a:pt x="68" y="114"/>
                  </a:lnTo>
                  <a:lnTo>
                    <a:pt x="70" y="118"/>
                  </a:lnTo>
                  <a:lnTo>
                    <a:pt x="72" y="120"/>
                  </a:lnTo>
                  <a:lnTo>
                    <a:pt x="72" y="120"/>
                  </a:lnTo>
                  <a:lnTo>
                    <a:pt x="74" y="140"/>
                  </a:lnTo>
                  <a:lnTo>
                    <a:pt x="74" y="142"/>
                  </a:lnTo>
                  <a:lnTo>
                    <a:pt x="74" y="144"/>
                  </a:lnTo>
                  <a:lnTo>
                    <a:pt x="76" y="144"/>
                  </a:lnTo>
                  <a:lnTo>
                    <a:pt x="78" y="142"/>
                  </a:lnTo>
                  <a:lnTo>
                    <a:pt x="78" y="140"/>
                  </a:lnTo>
                  <a:lnTo>
                    <a:pt x="80" y="138"/>
                  </a:lnTo>
                  <a:lnTo>
                    <a:pt x="82" y="136"/>
                  </a:lnTo>
                  <a:lnTo>
                    <a:pt x="82" y="134"/>
                  </a:lnTo>
                  <a:lnTo>
                    <a:pt x="80" y="128"/>
                  </a:lnTo>
                  <a:lnTo>
                    <a:pt x="80" y="122"/>
                  </a:lnTo>
                  <a:lnTo>
                    <a:pt x="80" y="118"/>
                  </a:lnTo>
                  <a:lnTo>
                    <a:pt x="80" y="116"/>
                  </a:lnTo>
                  <a:lnTo>
                    <a:pt x="82" y="114"/>
                  </a:lnTo>
                  <a:lnTo>
                    <a:pt x="84" y="110"/>
                  </a:lnTo>
                  <a:lnTo>
                    <a:pt x="84" y="108"/>
                  </a:lnTo>
                  <a:lnTo>
                    <a:pt x="84" y="106"/>
                  </a:lnTo>
                  <a:lnTo>
                    <a:pt x="86" y="102"/>
                  </a:lnTo>
                  <a:lnTo>
                    <a:pt x="86" y="98"/>
                  </a:lnTo>
                  <a:lnTo>
                    <a:pt x="86" y="96"/>
                  </a:lnTo>
                  <a:lnTo>
                    <a:pt x="104" y="94"/>
                  </a:lnTo>
                  <a:lnTo>
                    <a:pt x="108" y="96"/>
                  </a:lnTo>
                  <a:lnTo>
                    <a:pt x="112" y="96"/>
                  </a:lnTo>
                  <a:lnTo>
                    <a:pt x="116" y="96"/>
                  </a:lnTo>
                  <a:lnTo>
                    <a:pt x="118" y="94"/>
                  </a:lnTo>
                  <a:lnTo>
                    <a:pt x="118" y="94"/>
                  </a:lnTo>
                  <a:lnTo>
                    <a:pt x="120" y="90"/>
                  </a:lnTo>
                  <a:lnTo>
                    <a:pt x="122" y="88"/>
                  </a:lnTo>
                  <a:lnTo>
                    <a:pt x="126" y="86"/>
                  </a:lnTo>
                  <a:lnTo>
                    <a:pt x="128" y="86"/>
                  </a:lnTo>
                  <a:lnTo>
                    <a:pt x="130" y="86"/>
                  </a:lnTo>
                  <a:lnTo>
                    <a:pt x="128" y="84"/>
                  </a:lnTo>
                  <a:lnTo>
                    <a:pt x="128" y="84"/>
                  </a:lnTo>
                  <a:lnTo>
                    <a:pt x="130" y="82"/>
                  </a:lnTo>
                  <a:lnTo>
                    <a:pt x="132" y="80"/>
                  </a:lnTo>
                  <a:lnTo>
                    <a:pt x="134" y="80"/>
                  </a:lnTo>
                  <a:lnTo>
                    <a:pt x="134" y="78"/>
                  </a:lnTo>
                  <a:lnTo>
                    <a:pt x="130" y="76"/>
                  </a:lnTo>
                  <a:lnTo>
                    <a:pt x="96" y="80"/>
                  </a:lnTo>
                  <a:lnTo>
                    <a:pt x="92" y="76"/>
                  </a:lnTo>
                  <a:lnTo>
                    <a:pt x="90" y="76"/>
                  </a:lnTo>
                  <a:lnTo>
                    <a:pt x="86" y="74"/>
                  </a:lnTo>
                  <a:lnTo>
                    <a:pt x="82" y="74"/>
                  </a:lnTo>
                  <a:lnTo>
                    <a:pt x="82" y="74"/>
                  </a:lnTo>
                  <a:lnTo>
                    <a:pt x="78" y="74"/>
                  </a:lnTo>
                  <a:lnTo>
                    <a:pt x="74" y="74"/>
                  </a:lnTo>
                  <a:lnTo>
                    <a:pt x="70" y="74"/>
                  </a:lnTo>
                  <a:lnTo>
                    <a:pt x="68" y="72"/>
                  </a:lnTo>
                  <a:lnTo>
                    <a:pt x="68" y="72"/>
                  </a:lnTo>
                  <a:lnTo>
                    <a:pt x="66" y="70"/>
                  </a:lnTo>
                  <a:lnTo>
                    <a:pt x="64" y="70"/>
                  </a:lnTo>
                  <a:lnTo>
                    <a:pt x="62" y="70"/>
                  </a:lnTo>
                  <a:lnTo>
                    <a:pt x="62" y="70"/>
                  </a:lnTo>
                  <a:lnTo>
                    <a:pt x="62" y="72"/>
                  </a:lnTo>
                  <a:lnTo>
                    <a:pt x="58" y="74"/>
                  </a:lnTo>
                  <a:lnTo>
                    <a:pt x="56" y="74"/>
                  </a:lnTo>
                  <a:lnTo>
                    <a:pt x="54" y="74"/>
                  </a:lnTo>
                  <a:lnTo>
                    <a:pt x="54" y="72"/>
                  </a:lnTo>
                  <a:lnTo>
                    <a:pt x="54" y="72"/>
                  </a:lnTo>
                  <a:lnTo>
                    <a:pt x="44" y="64"/>
                  </a:lnTo>
                  <a:lnTo>
                    <a:pt x="42" y="60"/>
                  </a:lnTo>
                  <a:lnTo>
                    <a:pt x="42" y="56"/>
                  </a:lnTo>
                  <a:lnTo>
                    <a:pt x="44" y="54"/>
                  </a:lnTo>
                  <a:lnTo>
                    <a:pt x="44" y="54"/>
                  </a:lnTo>
                  <a:lnTo>
                    <a:pt x="46" y="50"/>
                  </a:lnTo>
                  <a:lnTo>
                    <a:pt x="44" y="46"/>
                  </a:lnTo>
                  <a:lnTo>
                    <a:pt x="44" y="44"/>
                  </a:lnTo>
                  <a:lnTo>
                    <a:pt x="42" y="44"/>
                  </a:lnTo>
                  <a:lnTo>
                    <a:pt x="44" y="42"/>
                  </a:lnTo>
                  <a:lnTo>
                    <a:pt x="44" y="40"/>
                  </a:lnTo>
                  <a:lnTo>
                    <a:pt x="48" y="38"/>
                  </a:lnTo>
                  <a:lnTo>
                    <a:pt x="50" y="36"/>
                  </a:lnTo>
                  <a:lnTo>
                    <a:pt x="52" y="36"/>
                  </a:lnTo>
                  <a:lnTo>
                    <a:pt x="56" y="36"/>
                  </a:lnTo>
                  <a:lnTo>
                    <a:pt x="60" y="38"/>
                  </a:lnTo>
                  <a:lnTo>
                    <a:pt x="64" y="42"/>
                  </a:lnTo>
                  <a:lnTo>
                    <a:pt x="66" y="42"/>
                  </a:lnTo>
                  <a:lnTo>
                    <a:pt x="68" y="44"/>
                  </a:lnTo>
                  <a:lnTo>
                    <a:pt x="70" y="34"/>
                  </a:lnTo>
                  <a:lnTo>
                    <a:pt x="70" y="34"/>
                  </a:lnTo>
                  <a:lnTo>
                    <a:pt x="70" y="32"/>
                  </a:lnTo>
                  <a:lnTo>
                    <a:pt x="72" y="30"/>
                  </a:lnTo>
                  <a:lnTo>
                    <a:pt x="74" y="28"/>
                  </a:lnTo>
                  <a:lnTo>
                    <a:pt x="78" y="26"/>
                  </a:lnTo>
                  <a:lnTo>
                    <a:pt x="82" y="26"/>
                  </a:lnTo>
                  <a:lnTo>
                    <a:pt x="86" y="26"/>
                  </a:lnTo>
                  <a:lnTo>
                    <a:pt x="90" y="24"/>
                  </a:lnTo>
                  <a:lnTo>
                    <a:pt x="92" y="22"/>
                  </a:lnTo>
                  <a:lnTo>
                    <a:pt x="92" y="22"/>
                  </a:lnTo>
                  <a:lnTo>
                    <a:pt x="96" y="26"/>
                  </a:lnTo>
                  <a:lnTo>
                    <a:pt x="100" y="18"/>
                  </a:lnTo>
                  <a:lnTo>
                    <a:pt x="100" y="16"/>
                  </a:lnTo>
                  <a:lnTo>
                    <a:pt x="102" y="14"/>
                  </a:lnTo>
                  <a:lnTo>
                    <a:pt x="106" y="12"/>
                  </a:lnTo>
                  <a:lnTo>
                    <a:pt x="110" y="8"/>
                  </a:lnTo>
                  <a:lnTo>
                    <a:pt x="118" y="6"/>
                  </a:lnTo>
                  <a:lnTo>
                    <a:pt x="120" y="14"/>
                  </a:lnTo>
                  <a:lnTo>
                    <a:pt x="122" y="4"/>
                  </a:lnTo>
                  <a:lnTo>
                    <a:pt x="122" y="2"/>
                  </a:lnTo>
                  <a:lnTo>
                    <a:pt x="126" y="2"/>
                  </a:lnTo>
                  <a:lnTo>
                    <a:pt x="130" y="0"/>
                  </a:lnTo>
                  <a:lnTo>
                    <a:pt x="134" y="0"/>
                  </a:lnTo>
                  <a:lnTo>
                    <a:pt x="138" y="0"/>
                  </a:lnTo>
                  <a:lnTo>
                    <a:pt x="148" y="2"/>
                  </a:lnTo>
                  <a:lnTo>
                    <a:pt x="160" y="2"/>
                  </a:lnTo>
                  <a:lnTo>
                    <a:pt x="170" y="4"/>
                  </a:lnTo>
                  <a:lnTo>
                    <a:pt x="174" y="4"/>
                  </a:lnTo>
                  <a:lnTo>
                    <a:pt x="174" y="14"/>
                  </a:lnTo>
                  <a:lnTo>
                    <a:pt x="180" y="8"/>
                  </a:lnTo>
                  <a:lnTo>
                    <a:pt x="180" y="8"/>
                  </a:lnTo>
                  <a:lnTo>
                    <a:pt x="184" y="6"/>
                  </a:lnTo>
                  <a:lnTo>
                    <a:pt x="188" y="6"/>
                  </a:lnTo>
                  <a:lnTo>
                    <a:pt x="192" y="8"/>
                  </a:lnTo>
                  <a:lnTo>
                    <a:pt x="196" y="8"/>
                  </a:lnTo>
                  <a:lnTo>
                    <a:pt x="200" y="12"/>
                  </a:lnTo>
                  <a:lnTo>
                    <a:pt x="202" y="16"/>
                  </a:lnTo>
                  <a:lnTo>
                    <a:pt x="206" y="20"/>
                  </a:lnTo>
                  <a:lnTo>
                    <a:pt x="210" y="22"/>
                  </a:lnTo>
                  <a:lnTo>
                    <a:pt x="212" y="26"/>
                  </a:lnTo>
                  <a:lnTo>
                    <a:pt x="212" y="26"/>
                  </a:lnTo>
                  <a:lnTo>
                    <a:pt x="208" y="30"/>
                  </a:lnTo>
                  <a:lnTo>
                    <a:pt x="208" y="30"/>
                  </a:lnTo>
                  <a:lnTo>
                    <a:pt x="210" y="30"/>
                  </a:lnTo>
                  <a:lnTo>
                    <a:pt x="210" y="28"/>
                  </a:lnTo>
                  <a:lnTo>
                    <a:pt x="214" y="28"/>
                  </a:lnTo>
                  <a:lnTo>
                    <a:pt x="216" y="30"/>
                  </a:lnTo>
                  <a:lnTo>
                    <a:pt x="220" y="36"/>
                  </a:lnTo>
                  <a:lnTo>
                    <a:pt x="222" y="40"/>
                  </a:lnTo>
                  <a:lnTo>
                    <a:pt x="220" y="46"/>
                  </a:lnTo>
                  <a:lnTo>
                    <a:pt x="218" y="52"/>
                  </a:lnTo>
                  <a:lnTo>
                    <a:pt x="216" y="56"/>
                  </a:lnTo>
                  <a:lnTo>
                    <a:pt x="218" y="60"/>
                  </a:lnTo>
                  <a:lnTo>
                    <a:pt x="218" y="64"/>
                  </a:lnTo>
                  <a:lnTo>
                    <a:pt x="220" y="66"/>
                  </a:lnTo>
                  <a:lnTo>
                    <a:pt x="222" y="68"/>
                  </a:lnTo>
                  <a:lnTo>
                    <a:pt x="222" y="68"/>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11" name="Freeform 371">
              <a:extLst>
                <a:ext uri="{FF2B5EF4-FFF2-40B4-BE49-F238E27FC236}">
                  <a16:creationId xmlns:a16="http://schemas.microsoft.com/office/drawing/2014/main" id="{49A680A5-A213-4BDA-827C-A43ECA08CC87}"/>
                </a:ext>
              </a:extLst>
            </p:cNvPr>
            <p:cNvSpPr>
              <a:spLocks noChangeArrowheads="1"/>
            </p:cNvSpPr>
            <p:nvPr/>
          </p:nvSpPr>
          <p:spPr bwMode="auto">
            <a:xfrm>
              <a:off x="4098" y="2204"/>
              <a:ext cx="78" cy="90"/>
            </a:xfrm>
            <a:custGeom>
              <a:avLst/>
              <a:gdLst>
                <a:gd name="T0" fmla="*/ 78 w 78"/>
                <a:gd name="T1" fmla="*/ 50 h 90"/>
                <a:gd name="T2" fmla="*/ 60 w 78"/>
                <a:gd name="T3" fmla="*/ 32 h 90"/>
                <a:gd name="T4" fmla="*/ 60 w 78"/>
                <a:gd name="T5" fmla="*/ 30 h 90"/>
                <a:gd name="T6" fmla="*/ 58 w 78"/>
                <a:gd name="T7" fmla="*/ 28 h 90"/>
                <a:gd name="T8" fmla="*/ 56 w 78"/>
                <a:gd name="T9" fmla="*/ 26 h 90"/>
                <a:gd name="T10" fmla="*/ 52 w 78"/>
                <a:gd name="T11" fmla="*/ 24 h 90"/>
                <a:gd name="T12" fmla="*/ 44 w 78"/>
                <a:gd name="T13" fmla="*/ 20 h 90"/>
                <a:gd name="T14" fmla="*/ 36 w 78"/>
                <a:gd name="T15" fmla="*/ 18 h 90"/>
                <a:gd name="T16" fmla="*/ 32 w 78"/>
                <a:gd name="T17" fmla="*/ 14 h 90"/>
                <a:gd name="T18" fmla="*/ 30 w 78"/>
                <a:gd name="T19" fmla="*/ 12 h 90"/>
                <a:gd name="T20" fmla="*/ 28 w 78"/>
                <a:gd name="T21" fmla="*/ 10 h 90"/>
                <a:gd name="T22" fmla="*/ 28 w 78"/>
                <a:gd name="T23" fmla="*/ 10 h 90"/>
                <a:gd name="T24" fmla="*/ 28 w 78"/>
                <a:gd name="T25" fmla="*/ 8 h 90"/>
                <a:gd name="T26" fmla="*/ 26 w 78"/>
                <a:gd name="T27" fmla="*/ 6 h 90"/>
                <a:gd name="T28" fmla="*/ 24 w 78"/>
                <a:gd name="T29" fmla="*/ 4 h 90"/>
                <a:gd name="T30" fmla="*/ 20 w 78"/>
                <a:gd name="T31" fmla="*/ 2 h 90"/>
                <a:gd name="T32" fmla="*/ 16 w 78"/>
                <a:gd name="T33" fmla="*/ 0 h 90"/>
                <a:gd name="T34" fmla="*/ 12 w 78"/>
                <a:gd name="T35" fmla="*/ 2 h 90"/>
                <a:gd name="T36" fmla="*/ 12 w 78"/>
                <a:gd name="T37" fmla="*/ 2 h 90"/>
                <a:gd name="T38" fmla="*/ 10 w 78"/>
                <a:gd name="T39" fmla="*/ 6 h 90"/>
                <a:gd name="T40" fmla="*/ 8 w 78"/>
                <a:gd name="T41" fmla="*/ 10 h 90"/>
                <a:gd name="T42" fmla="*/ 4 w 78"/>
                <a:gd name="T43" fmla="*/ 14 h 90"/>
                <a:gd name="T44" fmla="*/ 2 w 78"/>
                <a:gd name="T45" fmla="*/ 20 h 90"/>
                <a:gd name="T46" fmla="*/ 0 w 78"/>
                <a:gd name="T47" fmla="*/ 32 h 90"/>
                <a:gd name="T48" fmla="*/ 0 w 78"/>
                <a:gd name="T49" fmla="*/ 44 h 90"/>
                <a:gd name="T50" fmla="*/ 2 w 78"/>
                <a:gd name="T51" fmla="*/ 52 h 90"/>
                <a:gd name="T52" fmla="*/ 2 w 78"/>
                <a:gd name="T53" fmla="*/ 54 h 90"/>
                <a:gd name="T54" fmla="*/ 2 w 78"/>
                <a:gd name="T55" fmla="*/ 56 h 90"/>
                <a:gd name="T56" fmla="*/ 2 w 78"/>
                <a:gd name="T57" fmla="*/ 58 h 90"/>
                <a:gd name="T58" fmla="*/ 2 w 78"/>
                <a:gd name="T59" fmla="*/ 62 h 90"/>
                <a:gd name="T60" fmla="*/ 2 w 78"/>
                <a:gd name="T61" fmla="*/ 66 h 90"/>
                <a:gd name="T62" fmla="*/ 2 w 78"/>
                <a:gd name="T63" fmla="*/ 72 h 90"/>
                <a:gd name="T64" fmla="*/ 4 w 78"/>
                <a:gd name="T65" fmla="*/ 78 h 90"/>
                <a:gd name="T66" fmla="*/ 6 w 78"/>
                <a:gd name="T67" fmla="*/ 82 h 90"/>
                <a:gd name="T68" fmla="*/ 10 w 78"/>
                <a:gd name="T69" fmla="*/ 86 h 90"/>
                <a:gd name="T70" fmla="*/ 12 w 78"/>
                <a:gd name="T71" fmla="*/ 88 h 90"/>
                <a:gd name="T72" fmla="*/ 14 w 78"/>
                <a:gd name="T73" fmla="*/ 90 h 90"/>
                <a:gd name="T74" fmla="*/ 16 w 78"/>
                <a:gd name="T75" fmla="*/ 90 h 90"/>
                <a:gd name="T76" fmla="*/ 20 w 78"/>
                <a:gd name="T77" fmla="*/ 90 h 90"/>
                <a:gd name="T78" fmla="*/ 30 w 78"/>
                <a:gd name="T79" fmla="*/ 90 h 90"/>
                <a:gd name="T80" fmla="*/ 42 w 78"/>
                <a:gd name="T81" fmla="*/ 90 h 90"/>
                <a:gd name="T82" fmla="*/ 50 w 78"/>
                <a:gd name="T83" fmla="*/ 88 h 90"/>
                <a:gd name="T84" fmla="*/ 52 w 78"/>
                <a:gd name="T85" fmla="*/ 86 h 90"/>
                <a:gd name="T86" fmla="*/ 56 w 78"/>
                <a:gd name="T87" fmla="*/ 84 h 90"/>
                <a:gd name="T88" fmla="*/ 60 w 78"/>
                <a:gd name="T89" fmla="*/ 82 h 90"/>
                <a:gd name="T90" fmla="*/ 64 w 78"/>
                <a:gd name="T91" fmla="*/ 80 h 90"/>
                <a:gd name="T92" fmla="*/ 68 w 78"/>
                <a:gd name="T93" fmla="*/ 78 h 90"/>
                <a:gd name="T94" fmla="*/ 70 w 78"/>
                <a:gd name="T95" fmla="*/ 76 h 90"/>
                <a:gd name="T96" fmla="*/ 70 w 78"/>
                <a:gd name="T97" fmla="*/ 76 h 90"/>
                <a:gd name="T98" fmla="*/ 78 w 78"/>
                <a:gd name="T99" fmla="*/ 50 h 9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8"/>
                <a:gd name="T151" fmla="*/ 0 h 90"/>
                <a:gd name="T152" fmla="*/ 78 w 78"/>
                <a:gd name="T153" fmla="*/ 90 h 9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8" h="90">
                  <a:moveTo>
                    <a:pt x="78" y="50"/>
                  </a:moveTo>
                  <a:lnTo>
                    <a:pt x="60" y="32"/>
                  </a:lnTo>
                  <a:lnTo>
                    <a:pt x="60" y="30"/>
                  </a:lnTo>
                  <a:lnTo>
                    <a:pt x="58" y="28"/>
                  </a:lnTo>
                  <a:lnTo>
                    <a:pt x="56" y="26"/>
                  </a:lnTo>
                  <a:lnTo>
                    <a:pt x="52" y="24"/>
                  </a:lnTo>
                  <a:lnTo>
                    <a:pt x="44" y="20"/>
                  </a:lnTo>
                  <a:lnTo>
                    <a:pt x="36" y="18"/>
                  </a:lnTo>
                  <a:lnTo>
                    <a:pt x="32" y="14"/>
                  </a:lnTo>
                  <a:lnTo>
                    <a:pt x="30" y="12"/>
                  </a:lnTo>
                  <a:lnTo>
                    <a:pt x="28" y="10"/>
                  </a:lnTo>
                  <a:lnTo>
                    <a:pt x="28" y="10"/>
                  </a:lnTo>
                  <a:lnTo>
                    <a:pt x="28" y="8"/>
                  </a:lnTo>
                  <a:lnTo>
                    <a:pt x="26" y="6"/>
                  </a:lnTo>
                  <a:lnTo>
                    <a:pt x="24" y="4"/>
                  </a:lnTo>
                  <a:lnTo>
                    <a:pt x="20" y="2"/>
                  </a:lnTo>
                  <a:lnTo>
                    <a:pt x="16" y="0"/>
                  </a:lnTo>
                  <a:lnTo>
                    <a:pt x="12" y="2"/>
                  </a:lnTo>
                  <a:lnTo>
                    <a:pt x="12" y="2"/>
                  </a:lnTo>
                  <a:lnTo>
                    <a:pt x="10" y="6"/>
                  </a:lnTo>
                  <a:lnTo>
                    <a:pt x="8" y="10"/>
                  </a:lnTo>
                  <a:lnTo>
                    <a:pt x="4" y="14"/>
                  </a:lnTo>
                  <a:lnTo>
                    <a:pt x="2" y="20"/>
                  </a:lnTo>
                  <a:lnTo>
                    <a:pt x="0" y="32"/>
                  </a:lnTo>
                  <a:lnTo>
                    <a:pt x="0" y="44"/>
                  </a:lnTo>
                  <a:lnTo>
                    <a:pt x="2" y="52"/>
                  </a:lnTo>
                  <a:lnTo>
                    <a:pt x="2" y="54"/>
                  </a:lnTo>
                  <a:lnTo>
                    <a:pt x="2" y="56"/>
                  </a:lnTo>
                  <a:lnTo>
                    <a:pt x="2" y="58"/>
                  </a:lnTo>
                  <a:lnTo>
                    <a:pt x="2" y="62"/>
                  </a:lnTo>
                  <a:lnTo>
                    <a:pt x="2" y="66"/>
                  </a:lnTo>
                  <a:lnTo>
                    <a:pt x="2" y="72"/>
                  </a:lnTo>
                  <a:lnTo>
                    <a:pt x="4" y="78"/>
                  </a:lnTo>
                  <a:lnTo>
                    <a:pt x="6" y="82"/>
                  </a:lnTo>
                  <a:lnTo>
                    <a:pt x="10" y="86"/>
                  </a:lnTo>
                  <a:lnTo>
                    <a:pt x="12" y="88"/>
                  </a:lnTo>
                  <a:lnTo>
                    <a:pt x="14" y="90"/>
                  </a:lnTo>
                  <a:lnTo>
                    <a:pt x="16" y="90"/>
                  </a:lnTo>
                  <a:lnTo>
                    <a:pt x="20" y="90"/>
                  </a:lnTo>
                  <a:lnTo>
                    <a:pt x="30" y="90"/>
                  </a:lnTo>
                  <a:lnTo>
                    <a:pt x="42" y="90"/>
                  </a:lnTo>
                  <a:lnTo>
                    <a:pt x="50" y="88"/>
                  </a:lnTo>
                  <a:lnTo>
                    <a:pt x="52" y="86"/>
                  </a:lnTo>
                  <a:lnTo>
                    <a:pt x="56" y="84"/>
                  </a:lnTo>
                  <a:lnTo>
                    <a:pt x="60" y="82"/>
                  </a:lnTo>
                  <a:lnTo>
                    <a:pt x="64" y="80"/>
                  </a:lnTo>
                  <a:lnTo>
                    <a:pt x="68" y="78"/>
                  </a:lnTo>
                  <a:lnTo>
                    <a:pt x="70" y="76"/>
                  </a:lnTo>
                  <a:lnTo>
                    <a:pt x="70" y="76"/>
                  </a:lnTo>
                  <a:lnTo>
                    <a:pt x="78" y="5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12" name="Freeform 372">
              <a:extLst>
                <a:ext uri="{FF2B5EF4-FFF2-40B4-BE49-F238E27FC236}">
                  <a16:creationId xmlns:a16="http://schemas.microsoft.com/office/drawing/2014/main" id="{46E38C52-9599-40BE-A252-5C9A324BD2AD}"/>
                </a:ext>
              </a:extLst>
            </p:cNvPr>
            <p:cNvSpPr>
              <a:spLocks noChangeArrowheads="1"/>
            </p:cNvSpPr>
            <p:nvPr/>
          </p:nvSpPr>
          <p:spPr bwMode="auto">
            <a:xfrm>
              <a:off x="3034" y="404"/>
              <a:ext cx="1094" cy="746"/>
            </a:xfrm>
            <a:custGeom>
              <a:avLst/>
              <a:gdLst>
                <a:gd name="T0" fmla="*/ 944 w 1094"/>
                <a:gd name="T1" fmla="*/ 658 h 746"/>
                <a:gd name="T2" fmla="*/ 978 w 1094"/>
                <a:gd name="T3" fmla="*/ 698 h 746"/>
                <a:gd name="T4" fmla="*/ 1002 w 1094"/>
                <a:gd name="T5" fmla="*/ 710 h 746"/>
                <a:gd name="T6" fmla="*/ 978 w 1094"/>
                <a:gd name="T7" fmla="*/ 672 h 746"/>
                <a:gd name="T8" fmla="*/ 970 w 1094"/>
                <a:gd name="T9" fmla="*/ 640 h 746"/>
                <a:gd name="T10" fmla="*/ 930 w 1094"/>
                <a:gd name="T11" fmla="*/ 638 h 746"/>
                <a:gd name="T12" fmla="*/ 1022 w 1094"/>
                <a:gd name="T13" fmla="*/ 600 h 746"/>
                <a:gd name="T14" fmla="*/ 1082 w 1094"/>
                <a:gd name="T15" fmla="*/ 568 h 746"/>
                <a:gd name="T16" fmla="*/ 1070 w 1094"/>
                <a:gd name="T17" fmla="*/ 500 h 746"/>
                <a:gd name="T18" fmla="*/ 1024 w 1094"/>
                <a:gd name="T19" fmla="*/ 460 h 746"/>
                <a:gd name="T20" fmla="*/ 974 w 1094"/>
                <a:gd name="T21" fmla="*/ 372 h 746"/>
                <a:gd name="T22" fmla="*/ 916 w 1094"/>
                <a:gd name="T23" fmla="*/ 354 h 746"/>
                <a:gd name="T24" fmla="*/ 878 w 1094"/>
                <a:gd name="T25" fmla="*/ 312 h 746"/>
                <a:gd name="T26" fmla="*/ 806 w 1094"/>
                <a:gd name="T27" fmla="*/ 332 h 746"/>
                <a:gd name="T28" fmla="*/ 816 w 1094"/>
                <a:gd name="T29" fmla="*/ 458 h 746"/>
                <a:gd name="T30" fmla="*/ 790 w 1094"/>
                <a:gd name="T31" fmla="*/ 510 h 746"/>
                <a:gd name="T32" fmla="*/ 792 w 1094"/>
                <a:gd name="T33" fmla="*/ 576 h 746"/>
                <a:gd name="T34" fmla="*/ 758 w 1094"/>
                <a:gd name="T35" fmla="*/ 556 h 746"/>
                <a:gd name="T36" fmla="*/ 736 w 1094"/>
                <a:gd name="T37" fmla="*/ 496 h 746"/>
                <a:gd name="T38" fmla="*/ 640 w 1094"/>
                <a:gd name="T39" fmla="*/ 440 h 746"/>
                <a:gd name="T40" fmla="*/ 592 w 1094"/>
                <a:gd name="T41" fmla="*/ 392 h 746"/>
                <a:gd name="T42" fmla="*/ 644 w 1094"/>
                <a:gd name="T43" fmla="*/ 298 h 746"/>
                <a:gd name="T44" fmla="*/ 682 w 1094"/>
                <a:gd name="T45" fmla="*/ 266 h 746"/>
                <a:gd name="T46" fmla="*/ 672 w 1094"/>
                <a:gd name="T47" fmla="*/ 194 h 746"/>
                <a:gd name="T48" fmla="*/ 738 w 1094"/>
                <a:gd name="T49" fmla="*/ 194 h 746"/>
                <a:gd name="T50" fmla="*/ 774 w 1094"/>
                <a:gd name="T51" fmla="*/ 156 h 746"/>
                <a:gd name="T52" fmla="*/ 768 w 1094"/>
                <a:gd name="T53" fmla="*/ 114 h 746"/>
                <a:gd name="T54" fmla="*/ 744 w 1094"/>
                <a:gd name="T55" fmla="*/ 74 h 746"/>
                <a:gd name="T56" fmla="*/ 714 w 1094"/>
                <a:gd name="T57" fmla="*/ 138 h 746"/>
                <a:gd name="T58" fmla="*/ 686 w 1094"/>
                <a:gd name="T59" fmla="*/ 106 h 746"/>
                <a:gd name="T60" fmla="*/ 658 w 1094"/>
                <a:gd name="T61" fmla="*/ 100 h 746"/>
                <a:gd name="T62" fmla="*/ 644 w 1094"/>
                <a:gd name="T63" fmla="*/ 48 h 746"/>
                <a:gd name="T64" fmla="*/ 610 w 1094"/>
                <a:gd name="T65" fmla="*/ 4 h 746"/>
                <a:gd name="T66" fmla="*/ 598 w 1094"/>
                <a:gd name="T67" fmla="*/ 78 h 746"/>
                <a:gd name="T68" fmla="*/ 630 w 1094"/>
                <a:gd name="T69" fmla="*/ 122 h 746"/>
                <a:gd name="T70" fmla="*/ 584 w 1094"/>
                <a:gd name="T71" fmla="*/ 124 h 746"/>
                <a:gd name="T72" fmla="*/ 544 w 1094"/>
                <a:gd name="T73" fmla="*/ 152 h 746"/>
                <a:gd name="T74" fmla="*/ 502 w 1094"/>
                <a:gd name="T75" fmla="*/ 150 h 746"/>
                <a:gd name="T76" fmla="*/ 464 w 1094"/>
                <a:gd name="T77" fmla="*/ 122 h 746"/>
                <a:gd name="T78" fmla="*/ 424 w 1094"/>
                <a:gd name="T79" fmla="*/ 124 h 746"/>
                <a:gd name="T80" fmla="*/ 420 w 1094"/>
                <a:gd name="T81" fmla="*/ 186 h 746"/>
                <a:gd name="T82" fmla="*/ 380 w 1094"/>
                <a:gd name="T83" fmla="*/ 148 h 746"/>
                <a:gd name="T84" fmla="*/ 342 w 1094"/>
                <a:gd name="T85" fmla="*/ 138 h 746"/>
                <a:gd name="T86" fmla="*/ 328 w 1094"/>
                <a:gd name="T87" fmla="*/ 100 h 746"/>
                <a:gd name="T88" fmla="*/ 282 w 1094"/>
                <a:gd name="T89" fmla="*/ 84 h 746"/>
                <a:gd name="T90" fmla="*/ 220 w 1094"/>
                <a:gd name="T91" fmla="*/ 72 h 746"/>
                <a:gd name="T92" fmla="*/ 182 w 1094"/>
                <a:gd name="T93" fmla="*/ 44 h 746"/>
                <a:gd name="T94" fmla="*/ 166 w 1094"/>
                <a:gd name="T95" fmla="*/ 62 h 746"/>
                <a:gd name="T96" fmla="*/ 124 w 1094"/>
                <a:gd name="T97" fmla="*/ 78 h 746"/>
                <a:gd name="T98" fmla="*/ 22 w 1094"/>
                <a:gd name="T99" fmla="*/ 80 h 746"/>
                <a:gd name="T100" fmla="*/ 80 w 1094"/>
                <a:gd name="T101" fmla="*/ 388 h 746"/>
                <a:gd name="T102" fmla="*/ 152 w 1094"/>
                <a:gd name="T103" fmla="*/ 496 h 746"/>
                <a:gd name="T104" fmla="*/ 172 w 1094"/>
                <a:gd name="T105" fmla="*/ 572 h 746"/>
                <a:gd name="T106" fmla="*/ 638 w 1094"/>
                <a:gd name="T107" fmla="*/ 646 h 746"/>
                <a:gd name="T108" fmla="*/ 720 w 1094"/>
                <a:gd name="T109" fmla="*/ 648 h 746"/>
                <a:gd name="T110" fmla="*/ 756 w 1094"/>
                <a:gd name="T111" fmla="*/ 672 h 746"/>
                <a:gd name="T112" fmla="*/ 784 w 1094"/>
                <a:gd name="T113" fmla="*/ 704 h 746"/>
                <a:gd name="T114" fmla="*/ 752 w 1094"/>
                <a:gd name="T115" fmla="*/ 722 h 746"/>
                <a:gd name="T116" fmla="*/ 750 w 1094"/>
                <a:gd name="T117" fmla="*/ 744 h 746"/>
                <a:gd name="T118" fmla="*/ 798 w 1094"/>
                <a:gd name="T119" fmla="*/ 722 h 746"/>
                <a:gd name="T120" fmla="*/ 840 w 1094"/>
                <a:gd name="T121" fmla="*/ 698 h 74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94"/>
                <a:gd name="T184" fmla="*/ 0 h 746"/>
                <a:gd name="T185" fmla="*/ 1094 w 1094"/>
                <a:gd name="T186" fmla="*/ 746 h 74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94" h="746">
                  <a:moveTo>
                    <a:pt x="850" y="702"/>
                  </a:moveTo>
                  <a:lnTo>
                    <a:pt x="864" y="690"/>
                  </a:lnTo>
                  <a:lnTo>
                    <a:pt x="880" y="682"/>
                  </a:lnTo>
                  <a:lnTo>
                    <a:pt x="894" y="680"/>
                  </a:lnTo>
                  <a:lnTo>
                    <a:pt x="906" y="678"/>
                  </a:lnTo>
                  <a:lnTo>
                    <a:pt x="910" y="678"/>
                  </a:lnTo>
                  <a:lnTo>
                    <a:pt x="916" y="668"/>
                  </a:lnTo>
                  <a:lnTo>
                    <a:pt x="920" y="662"/>
                  </a:lnTo>
                  <a:lnTo>
                    <a:pt x="924" y="658"/>
                  </a:lnTo>
                  <a:lnTo>
                    <a:pt x="928" y="656"/>
                  </a:lnTo>
                  <a:lnTo>
                    <a:pt x="932" y="654"/>
                  </a:lnTo>
                  <a:lnTo>
                    <a:pt x="934" y="654"/>
                  </a:lnTo>
                  <a:lnTo>
                    <a:pt x="936" y="656"/>
                  </a:lnTo>
                  <a:lnTo>
                    <a:pt x="936" y="656"/>
                  </a:lnTo>
                  <a:lnTo>
                    <a:pt x="938" y="656"/>
                  </a:lnTo>
                  <a:lnTo>
                    <a:pt x="944" y="658"/>
                  </a:lnTo>
                  <a:lnTo>
                    <a:pt x="946" y="666"/>
                  </a:lnTo>
                  <a:lnTo>
                    <a:pt x="944" y="674"/>
                  </a:lnTo>
                  <a:lnTo>
                    <a:pt x="940" y="682"/>
                  </a:lnTo>
                  <a:lnTo>
                    <a:pt x="938" y="688"/>
                  </a:lnTo>
                  <a:lnTo>
                    <a:pt x="936" y="690"/>
                  </a:lnTo>
                  <a:lnTo>
                    <a:pt x="946" y="698"/>
                  </a:lnTo>
                  <a:lnTo>
                    <a:pt x="956" y="700"/>
                  </a:lnTo>
                  <a:lnTo>
                    <a:pt x="964" y="696"/>
                  </a:lnTo>
                  <a:lnTo>
                    <a:pt x="970" y="692"/>
                  </a:lnTo>
                  <a:lnTo>
                    <a:pt x="972" y="690"/>
                  </a:lnTo>
                  <a:lnTo>
                    <a:pt x="978" y="690"/>
                  </a:lnTo>
                  <a:lnTo>
                    <a:pt x="980" y="690"/>
                  </a:lnTo>
                  <a:lnTo>
                    <a:pt x="982" y="692"/>
                  </a:lnTo>
                  <a:lnTo>
                    <a:pt x="982" y="694"/>
                  </a:lnTo>
                  <a:lnTo>
                    <a:pt x="980" y="696"/>
                  </a:lnTo>
                  <a:lnTo>
                    <a:pt x="978" y="698"/>
                  </a:lnTo>
                  <a:lnTo>
                    <a:pt x="976" y="700"/>
                  </a:lnTo>
                  <a:lnTo>
                    <a:pt x="974" y="702"/>
                  </a:lnTo>
                  <a:lnTo>
                    <a:pt x="972" y="702"/>
                  </a:lnTo>
                  <a:lnTo>
                    <a:pt x="972" y="702"/>
                  </a:lnTo>
                  <a:lnTo>
                    <a:pt x="966" y="706"/>
                  </a:lnTo>
                  <a:lnTo>
                    <a:pt x="962" y="708"/>
                  </a:lnTo>
                  <a:lnTo>
                    <a:pt x="960" y="712"/>
                  </a:lnTo>
                  <a:lnTo>
                    <a:pt x="960" y="714"/>
                  </a:lnTo>
                  <a:lnTo>
                    <a:pt x="960" y="718"/>
                  </a:lnTo>
                  <a:lnTo>
                    <a:pt x="960" y="720"/>
                  </a:lnTo>
                  <a:lnTo>
                    <a:pt x="962" y="722"/>
                  </a:lnTo>
                  <a:lnTo>
                    <a:pt x="962" y="722"/>
                  </a:lnTo>
                  <a:lnTo>
                    <a:pt x="968" y="722"/>
                  </a:lnTo>
                  <a:lnTo>
                    <a:pt x="980" y="718"/>
                  </a:lnTo>
                  <a:lnTo>
                    <a:pt x="992" y="714"/>
                  </a:lnTo>
                  <a:lnTo>
                    <a:pt x="1002" y="710"/>
                  </a:lnTo>
                  <a:lnTo>
                    <a:pt x="1006" y="708"/>
                  </a:lnTo>
                  <a:lnTo>
                    <a:pt x="1010" y="706"/>
                  </a:lnTo>
                  <a:lnTo>
                    <a:pt x="1012" y="704"/>
                  </a:lnTo>
                  <a:lnTo>
                    <a:pt x="1012" y="702"/>
                  </a:lnTo>
                  <a:lnTo>
                    <a:pt x="1010" y="700"/>
                  </a:lnTo>
                  <a:lnTo>
                    <a:pt x="1008" y="698"/>
                  </a:lnTo>
                  <a:lnTo>
                    <a:pt x="1006" y="696"/>
                  </a:lnTo>
                  <a:lnTo>
                    <a:pt x="1006" y="696"/>
                  </a:lnTo>
                  <a:lnTo>
                    <a:pt x="1004" y="696"/>
                  </a:lnTo>
                  <a:lnTo>
                    <a:pt x="1000" y="694"/>
                  </a:lnTo>
                  <a:lnTo>
                    <a:pt x="996" y="690"/>
                  </a:lnTo>
                  <a:lnTo>
                    <a:pt x="990" y="686"/>
                  </a:lnTo>
                  <a:lnTo>
                    <a:pt x="986" y="682"/>
                  </a:lnTo>
                  <a:lnTo>
                    <a:pt x="982" y="678"/>
                  </a:lnTo>
                  <a:lnTo>
                    <a:pt x="980" y="674"/>
                  </a:lnTo>
                  <a:lnTo>
                    <a:pt x="978" y="672"/>
                  </a:lnTo>
                  <a:lnTo>
                    <a:pt x="976" y="670"/>
                  </a:lnTo>
                  <a:lnTo>
                    <a:pt x="972" y="666"/>
                  </a:lnTo>
                  <a:lnTo>
                    <a:pt x="970" y="662"/>
                  </a:lnTo>
                  <a:lnTo>
                    <a:pt x="972" y="658"/>
                  </a:lnTo>
                  <a:lnTo>
                    <a:pt x="972" y="656"/>
                  </a:lnTo>
                  <a:lnTo>
                    <a:pt x="974" y="654"/>
                  </a:lnTo>
                  <a:lnTo>
                    <a:pt x="974" y="652"/>
                  </a:lnTo>
                  <a:lnTo>
                    <a:pt x="974" y="648"/>
                  </a:lnTo>
                  <a:lnTo>
                    <a:pt x="972" y="646"/>
                  </a:lnTo>
                  <a:lnTo>
                    <a:pt x="970" y="646"/>
                  </a:lnTo>
                  <a:lnTo>
                    <a:pt x="968" y="644"/>
                  </a:lnTo>
                  <a:lnTo>
                    <a:pt x="966" y="646"/>
                  </a:lnTo>
                  <a:lnTo>
                    <a:pt x="964" y="646"/>
                  </a:lnTo>
                  <a:lnTo>
                    <a:pt x="964" y="646"/>
                  </a:lnTo>
                  <a:lnTo>
                    <a:pt x="964" y="640"/>
                  </a:lnTo>
                  <a:lnTo>
                    <a:pt x="970" y="640"/>
                  </a:lnTo>
                  <a:lnTo>
                    <a:pt x="974" y="638"/>
                  </a:lnTo>
                  <a:lnTo>
                    <a:pt x="978" y="636"/>
                  </a:lnTo>
                  <a:lnTo>
                    <a:pt x="980" y="632"/>
                  </a:lnTo>
                  <a:lnTo>
                    <a:pt x="982" y="630"/>
                  </a:lnTo>
                  <a:lnTo>
                    <a:pt x="982" y="628"/>
                  </a:lnTo>
                  <a:lnTo>
                    <a:pt x="980" y="624"/>
                  </a:lnTo>
                  <a:lnTo>
                    <a:pt x="978" y="622"/>
                  </a:lnTo>
                  <a:lnTo>
                    <a:pt x="976" y="620"/>
                  </a:lnTo>
                  <a:lnTo>
                    <a:pt x="972" y="620"/>
                  </a:lnTo>
                  <a:lnTo>
                    <a:pt x="968" y="620"/>
                  </a:lnTo>
                  <a:lnTo>
                    <a:pt x="966" y="622"/>
                  </a:lnTo>
                  <a:lnTo>
                    <a:pt x="964" y="622"/>
                  </a:lnTo>
                  <a:lnTo>
                    <a:pt x="964" y="622"/>
                  </a:lnTo>
                  <a:lnTo>
                    <a:pt x="948" y="628"/>
                  </a:lnTo>
                  <a:lnTo>
                    <a:pt x="936" y="634"/>
                  </a:lnTo>
                  <a:lnTo>
                    <a:pt x="930" y="638"/>
                  </a:lnTo>
                  <a:lnTo>
                    <a:pt x="928" y="640"/>
                  </a:lnTo>
                  <a:lnTo>
                    <a:pt x="918" y="650"/>
                  </a:lnTo>
                  <a:lnTo>
                    <a:pt x="908" y="660"/>
                  </a:lnTo>
                  <a:lnTo>
                    <a:pt x="898" y="666"/>
                  </a:lnTo>
                  <a:lnTo>
                    <a:pt x="892" y="668"/>
                  </a:lnTo>
                  <a:lnTo>
                    <a:pt x="902" y="656"/>
                  </a:lnTo>
                  <a:lnTo>
                    <a:pt x="912" y="644"/>
                  </a:lnTo>
                  <a:lnTo>
                    <a:pt x="922" y="632"/>
                  </a:lnTo>
                  <a:lnTo>
                    <a:pt x="928" y="622"/>
                  </a:lnTo>
                  <a:lnTo>
                    <a:pt x="930" y="620"/>
                  </a:lnTo>
                  <a:lnTo>
                    <a:pt x="952" y="606"/>
                  </a:lnTo>
                  <a:lnTo>
                    <a:pt x="968" y="598"/>
                  </a:lnTo>
                  <a:lnTo>
                    <a:pt x="974" y="598"/>
                  </a:lnTo>
                  <a:lnTo>
                    <a:pt x="990" y="600"/>
                  </a:lnTo>
                  <a:lnTo>
                    <a:pt x="1006" y="600"/>
                  </a:lnTo>
                  <a:lnTo>
                    <a:pt x="1022" y="600"/>
                  </a:lnTo>
                  <a:lnTo>
                    <a:pt x="1034" y="598"/>
                  </a:lnTo>
                  <a:lnTo>
                    <a:pt x="1038" y="598"/>
                  </a:lnTo>
                  <a:lnTo>
                    <a:pt x="1046" y="596"/>
                  </a:lnTo>
                  <a:lnTo>
                    <a:pt x="1052" y="594"/>
                  </a:lnTo>
                  <a:lnTo>
                    <a:pt x="1056" y="590"/>
                  </a:lnTo>
                  <a:lnTo>
                    <a:pt x="1058" y="588"/>
                  </a:lnTo>
                  <a:lnTo>
                    <a:pt x="1060" y="584"/>
                  </a:lnTo>
                  <a:lnTo>
                    <a:pt x="1060" y="582"/>
                  </a:lnTo>
                  <a:lnTo>
                    <a:pt x="1060" y="580"/>
                  </a:lnTo>
                  <a:lnTo>
                    <a:pt x="1060" y="580"/>
                  </a:lnTo>
                  <a:lnTo>
                    <a:pt x="1064" y="574"/>
                  </a:lnTo>
                  <a:lnTo>
                    <a:pt x="1068" y="570"/>
                  </a:lnTo>
                  <a:lnTo>
                    <a:pt x="1072" y="568"/>
                  </a:lnTo>
                  <a:lnTo>
                    <a:pt x="1076" y="566"/>
                  </a:lnTo>
                  <a:lnTo>
                    <a:pt x="1080" y="566"/>
                  </a:lnTo>
                  <a:lnTo>
                    <a:pt x="1082" y="568"/>
                  </a:lnTo>
                  <a:lnTo>
                    <a:pt x="1082" y="568"/>
                  </a:lnTo>
                  <a:lnTo>
                    <a:pt x="1090" y="562"/>
                  </a:lnTo>
                  <a:lnTo>
                    <a:pt x="1094" y="552"/>
                  </a:lnTo>
                  <a:lnTo>
                    <a:pt x="1094" y="540"/>
                  </a:lnTo>
                  <a:lnTo>
                    <a:pt x="1092" y="530"/>
                  </a:lnTo>
                  <a:lnTo>
                    <a:pt x="1088" y="524"/>
                  </a:lnTo>
                  <a:lnTo>
                    <a:pt x="1084" y="520"/>
                  </a:lnTo>
                  <a:lnTo>
                    <a:pt x="1082" y="518"/>
                  </a:lnTo>
                  <a:lnTo>
                    <a:pt x="1078" y="518"/>
                  </a:lnTo>
                  <a:lnTo>
                    <a:pt x="1078" y="518"/>
                  </a:lnTo>
                  <a:lnTo>
                    <a:pt x="1076" y="510"/>
                  </a:lnTo>
                  <a:lnTo>
                    <a:pt x="1074" y="504"/>
                  </a:lnTo>
                  <a:lnTo>
                    <a:pt x="1072" y="502"/>
                  </a:lnTo>
                  <a:lnTo>
                    <a:pt x="1072" y="500"/>
                  </a:lnTo>
                  <a:lnTo>
                    <a:pt x="1072" y="500"/>
                  </a:lnTo>
                  <a:lnTo>
                    <a:pt x="1070" y="500"/>
                  </a:lnTo>
                  <a:lnTo>
                    <a:pt x="1052" y="500"/>
                  </a:lnTo>
                  <a:lnTo>
                    <a:pt x="1048" y="502"/>
                  </a:lnTo>
                  <a:lnTo>
                    <a:pt x="1046" y="504"/>
                  </a:lnTo>
                  <a:lnTo>
                    <a:pt x="1044" y="502"/>
                  </a:lnTo>
                  <a:lnTo>
                    <a:pt x="1042" y="502"/>
                  </a:lnTo>
                  <a:lnTo>
                    <a:pt x="1040" y="500"/>
                  </a:lnTo>
                  <a:lnTo>
                    <a:pt x="1040" y="500"/>
                  </a:lnTo>
                  <a:lnTo>
                    <a:pt x="1034" y="484"/>
                  </a:lnTo>
                  <a:lnTo>
                    <a:pt x="1030" y="468"/>
                  </a:lnTo>
                  <a:lnTo>
                    <a:pt x="1026" y="456"/>
                  </a:lnTo>
                  <a:lnTo>
                    <a:pt x="1024" y="452"/>
                  </a:lnTo>
                  <a:lnTo>
                    <a:pt x="1024" y="452"/>
                  </a:lnTo>
                  <a:lnTo>
                    <a:pt x="1024" y="454"/>
                  </a:lnTo>
                  <a:lnTo>
                    <a:pt x="1024" y="458"/>
                  </a:lnTo>
                  <a:lnTo>
                    <a:pt x="1024" y="460"/>
                  </a:lnTo>
                  <a:lnTo>
                    <a:pt x="1024" y="460"/>
                  </a:lnTo>
                  <a:lnTo>
                    <a:pt x="1024" y="460"/>
                  </a:lnTo>
                  <a:lnTo>
                    <a:pt x="1024" y="456"/>
                  </a:lnTo>
                  <a:lnTo>
                    <a:pt x="1022" y="448"/>
                  </a:lnTo>
                  <a:lnTo>
                    <a:pt x="1016" y="436"/>
                  </a:lnTo>
                  <a:lnTo>
                    <a:pt x="1010" y="422"/>
                  </a:lnTo>
                  <a:lnTo>
                    <a:pt x="1002" y="408"/>
                  </a:lnTo>
                  <a:lnTo>
                    <a:pt x="996" y="398"/>
                  </a:lnTo>
                  <a:lnTo>
                    <a:pt x="994" y="394"/>
                  </a:lnTo>
                  <a:lnTo>
                    <a:pt x="992" y="384"/>
                  </a:lnTo>
                  <a:lnTo>
                    <a:pt x="988" y="378"/>
                  </a:lnTo>
                  <a:lnTo>
                    <a:pt x="986" y="374"/>
                  </a:lnTo>
                  <a:lnTo>
                    <a:pt x="982" y="372"/>
                  </a:lnTo>
                  <a:lnTo>
                    <a:pt x="980" y="370"/>
                  </a:lnTo>
                  <a:lnTo>
                    <a:pt x="976" y="370"/>
                  </a:lnTo>
                  <a:lnTo>
                    <a:pt x="974" y="370"/>
                  </a:lnTo>
                  <a:lnTo>
                    <a:pt x="974" y="372"/>
                  </a:lnTo>
                  <a:lnTo>
                    <a:pt x="972" y="372"/>
                  </a:lnTo>
                  <a:lnTo>
                    <a:pt x="974" y="386"/>
                  </a:lnTo>
                  <a:lnTo>
                    <a:pt x="970" y="394"/>
                  </a:lnTo>
                  <a:lnTo>
                    <a:pt x="964" y="400"/>
                  </a:lnTo>
                  <a:lnTo>
                    <a:pt x="958" y="404"/>
                  </a:lnTo>
                  <a:lnTo>
                    <a:pt x="954" y="404"/>
                  </a:lnTo>
                  <a:lnTo>
                    <a:pt x="942" y="408"/>
                  </a:lnTo>
                  <a:lnTo>
                    <a:pt x="932" y="408"/>
                  </a:lnTo>
                  <a:lnTo>
                    <a:pt x="926" y="404"/>
                  </a:lnTo>
                  <a:lnTo>
                    <a:pt x="924" y="400"/>
                  </a:lnTo>
                  <a:lnTo>
                    <a:pt x="922" y="398"/>
                  </a:lnTo>
                  <a:lnTo>
                    <a:pt x="918" y="388"/>
                  </a:lnTo>
                  <a:lnTo>
                    <a:pt x="918" y="378"/>
                  </a:lnTo>
                  <a:lnTo>
                    <a:pt x="920" y="370"/>
                  </a:lnTo>
                  <a:lnTo>
                    <a:pt x="922" y="366"/>
                  </a:lnTo>
                  <a:lnTo>
                    <a:pt x="916" y="354"/>
                  </a:lnTo>
                  <a:lnTo>
                    <a:pt x="918" y="350"/>
                  </a:lnTo>
                  <a:lnTo>
                    <a:pt x="918" y="348"/>
                  </a:lnTo>
                  <a:lnTo>
                    <a:pt x="918" y="344"/>
                  </a:lnTo>
                  <a:lnTo>
                    <a:pt x="916" y="342"/>
                  </a:lnTo>
                  <a:lnTo>
                    <a:pt x="916" y="342"/>
                  </a:lnTo>
                  <a:lnTo>
                    <a:pt x="912" y="340"/>
                  </a:lnTo>
                  <a:lnTo>
                    <a:pt x="908" y="338"/>
                  </a:lnTo>
                  <a:lnTo>
                    <a:pt x="904" y="334"/>
                  </a:lnTo>
                  <a:lnTo>
                    <a:pt x="900" y="332"/>
                  </a:lnTo>
                  <a:lnTo>
                    <a:pt x="898" y="328"/>
                  </a:lnTo>
                  <a:lnTo>
                    <a:pt x="896" y="326"/>
                  </a:lnTo>
                  <a:lnTo>
                    <a:pt x="894" y="326"/>
                  </a:lnTo>
                  <a:lnTo>
                    <a:pt x="890" y="320"/>
                  </a:lnTo>
                  <a:lnTo>
                    <a:pt x="886" y="316"/>
                  </a:lnTo>
                  <a:lnTo>
                    <a:pt x="882" y="314"/>
                  </a:lnTo>
                  <a:lnTo>
                    <a:pt x="878" y="312"/>
                  </a:lnTo>
                  <a:lnTo>
                    <a:pt x="874" y="312"/>
                  </a:lnTo>
                  <a:lnTo>
                    <a:pt x="870" y="312"/>
                  </a:lnTo>
                  <a:lnTo>
                    <a:pt x="870" y="312"/>
                  </a:lnTo>
                  <a:lnTo>
                    <a:pt x="830" y="310"/>
                  </a:lnTo>
                  <a:lnTo>
                    <a:pt x="826" y="308"/>
                  </a:lnTo>
                  <a:lnTo>
                    <a:pt x="820" y="308"/>
                  </a:lnTo>
                  <a:lnTo>
                    <a:pt x="818" y="308"/>
                  </a:lnTo>
                  <a:lnTo>
                    <a:pt x="814" y="312"/>
                  </a:lnTo>
                  <a:lnTo>
                    <a:pt x="812" y="314"/>
                  </a:lnTo>
                  <a:lnTo>
                    <a:pt x="810" y="318"/>
                  </a:lnTo>
                  <a:lnTo>
                    <a:pt x="810" y="320"/>
                  </a:lnTo>
                  <a:lnTo>
                    <a:pt x="810" y="324"/>
                  </a:lnTo>
                  <a:lnTo>
                    <a:pt x="810" y="324"/>
                  </a:lnTo>
                  <a:lnTo>
                    <a:pt x="808" y="326"/>
                  </a:lnTo>
                  <a:lnTo>
                    <a:pt x="806" y="328"/>
                  </a:lnTo>
                  <a:lnTo>
                    <a:pt x="806" y="332"/>
                  </a:lnTo>
                  <a:lnTo>
                    <a:pt x="806" y="336"/>
                  </a:lnTo>
                  <a:lnTo>
                    <a:pt x="806" y="340"/>
                  </a:lnTo>
                  <a:lnTo>
                    <a:pt x="806" y="342"/>
                  </a:lnTo>
                  <a:lnTo>
                    <a:pt x="806" y="344"/>
                  </a:lnTo>
                  <a:lnTo>
                    <a:pt x="810" y="348"/>
                  </a:lnTo>
                  <a:lnTo>
                    <a:pt x="812" y="354"/>
                  </a:lnTo>
                  <a:lnTo>
                    <a:pt x="814" y="358"/>
                  </a:lnTo>
                  <a:lnTo>
                    <a:pt x="814" y="362"/>
                  </a:lnTo>
                  <a:lnTo>
                    <a:pt x="814" y="366"/>
                  </a:lnTo>
                  <a:lnTo>
                    <a:pt x="808" y="388"/>
                  </a:lnTo>
                  <a:lnTo>
                    <a:pt x="804" y="402"/>
                  </a:lnTo>
                  <a:lnTo>
                    <a:pt x="802" y="408"/>
                  </a:lnTo>
                  <a:lnTo>
                    <a:pt x="806" y="416"/>
                  </a:lnTo>
                  <a:lnTo>
                    <a:pt x="810" y="430"/>
                  </a:lnTo>
                  <a:lnTo>
                    <a:pt x="814" y="446"/>
                  </a:lnTo>
                  <a:lnTo>
                    <a:pt x="816" y="458"/>
                  </a:lnTo>
                  <a:lnTo>
                    <a:pt x="818" y="462"/>
                  </a:lnTo>
                  <a:lnTo>
                    <a:pt x="818" y="470"/>
                  </a:lnTo>
                  <a:lnTo>
                    <a:pt x="816" y="474"/>
                  </a:lnTo>
                  <a:lnTo>
                    <a:pt x="814" y="478"/>
                  </a:lnTo>
                  <a:lnTo>
                    <a:pt x="812" y="482"/>
                  </a:lnTo>
                  <a:lnTo>
                    <a:pt x="810" y="482"/>
                  </a:lnTo>
                  <a:lnTo>
                    <a:pt x="808" y="484"/>
                  </a:lnTo>
                  <a:lnTo>
                    <a:pt x="806" y="484"/>
                  </a:lnTo>
                  <a:lnTo>
                    <a:pt x="804" y="490"/>
                  </a:lnTo>
                  <a:lnTo>
                    <a:pt x="800" y="496"/>
                  </a:lnTo>
                  <a:lnTo>
                    <a:pt x="796" y="500"/>
                  </a:lnTo>
                  <a:lnTo>
                    <a:pt x="792" y="502"/>
                  </a:lnTo>
                  <a:lnTo>
                    <a:pt x="788" y="504"/>
                  </a:lnTo>
                  <a:lnTo>
                    <a:pt x="788" y="504"/>
                  </a:lnTo>
                  <a:lnTo>
                    <a:pt x="790" y="506"/>
                  </a:lnTo>
                  <a:lnTo>
                    <a:pt x="790" y="510"/>
                  </a:lnTo>
                  <a:lnTo>
                    <a:pt x="790" y="514"/>
                  </a:lnTo>
                  <a:lnTo>
                    <a:pt x="790" y="520"/>
                  </a:lnTo>
                  <a:lnTo>
                    <a:pt x="790" y="524"/>
                  </a:lnTo>
                  <a:lnTo>
                    <a:pt x="790" y="530"/>
                  </a:lnTo>
                  <a:lnTo>
                    <a:pt x="790" y="532"/>
                  </a:lnTo>
                  <a:lnTo>
                    <a:pt x="790" y="534"/>
                  </a:lnTo>
                  <a:lnTo>
                    <a:pt x="790" y="540"/>
                  </a:lnTo>
                  <a:lnTo>
                    <a:pt x="792" y="544"/>
                  </a:lnTo>
                  <a:lnTo>
                    <a:pt x="794" y="548"/>
                  </a:lnTo>
                  <a:lnTo>
                    <a:pt x="798" y="552"/>
                  </a:lnTo>
                  <a:lnTo>
                    <a:pt x="800" y="554"/>
                  </a:lnTo>
                  <a:lnTo>
                    <a:pt x="800" y="554"/>
                  </a:lnTo>
                  <a:lnTo>
                    <a:pt x="800" y="562"/>
                  </a:lnTo>
                  <a:lnTo>
                    <a:pt x="798" y="568"/>
                  </a:lnTo>
                  <a:lnTo>
                    <a:pt x="794" y="572"/>
                  </a:lnTo>
                  <a:lnTo>
                    <a:pt x="792" y="576"/>
                  </a:lnTo>
                  <a:lnTo>
                    <a:pt x="790" y="578"/>
                  </a:lnTo>
                  <a:lnTo>
                    <a:pt x="790" y="578"/>
                  </a:lnTo>
                  <a:lnTo>
                    <a:pt x="786" y="582"/>
                  </a:lnTo>
                  <a:lnTo>
                    <a:pt x="782" y="584"/>
                  </a:lnTo>
                  <a:lnTo>
                    <a:pt x="778" y="584"/>
                  </a:lnTo>
                  <a:lnTo>
                    <a:pt x="776" y="582"/>
                  </a:lnTo>
                  <a:lnTo>
                    <a:pt x="774" y="580"/>
                  </a:lnTo>
                  <a:lnTo>
                    <a:pt x="772" y="578"/>
                  </a:lnTo>
                  <a:lnTo>
                    <a:pt x="770" y="576"/>
                  </a:lnTo>
                  <a:lnTo>
                    <a:pt x="770" y="574"/>
                  </a:lnTo>
                  <a:lnTo>
                    <a:pt x="768" y="570"/>
                  </a:lnTo>
                  <a:lnTo>
                    <a:pt x="766" y="566"/>
                  </a:lnTo>
                  <a:lnTo>
                    <a:pt x="764" y="562"/>
                  </a:lnTo>
                  <a:lnTo>
                    <a:pt x="764" y="560"/>
                  </a:lnTo>
                  <a:lnTo>
                    <a:pt x="762" y="558"/>
                  </a:lnTo>
                  <a:lnTo>
                    <a:pt x="758" y="556"/>
                  </a:lnTo>
                  <a:lnTo>
                    <a:pt x="754" y="554"/>
                  </a:lnTo>
                  <a:lnTo>
                    <a:pt x="752" y="550"/>
                  </a:lnTo>
                  <a:lnTo>
                    <a:pt x="752" y="548"/>
                  </a:lnTo>
                  <a:lnTo>
                    <a:pt x="752" y="546"/>
                  </a:lnTo>
                  <a:lnTo>
                    <a:pt x="752" y="544"/>
                  </a:lnTo>
                  <a:lnTo>
                    <a:pt x="752" y="542"/>
                  </a:lnTo>
                  <a:lnTo>
                    <a:pt x="750" y="540"/>
                  </a:lnTo>
                  <a:lnTo>
                    <a:pt x="748" y="534"/>
                  </a:lnTo>
                  <a:lnTo>
                    <a:pt x="746" y="530"/>
                  </a:lnTo>
                  <a:lnTo>
                    <a:pt x="746" y="524"/>
                  </a:lnTo>
                  <a:lnTo>
                    <a:pt x="744" y="522"/>
                  </a:lnTo>
                  <a:lnTo>
                    <a:pt x="744" y="520"/>
                  </a:lnTo>
                  <a:lnTo>
                    <a:pt x="744" y="510"/>
                  </a:lnTo>
                  <a:lnTo>
                    <a:pt x="742" y="504"/>
                  </a:lnTo>
                  <a:lnTo>
                    <a:pt x="738" y="500"/>
                  </a:lnTo>
                  <a:lnTo>
                    <a:pt x="736" y="496"/>
                  </a:lnTo>
                  <a:lnTo>
                    <a:pt x="732" y="494"/>
                  </a:lnTo>
                  <a:lnTo>
                    <a:pt x="730" y="492"/>
                  </a:lnTo>
                  <a:lnTo>
                    <a:pt x="728" y="492"/>
                  </a:lnTo>
                  <a:lnTo>
                    <a:pt x="726" y="492"/>
                  </a:lnTo>
                  <a:lnTo>
                    <a:pt x="726" y="492"/>
                  </a:lnTo>
                  <a:lnTo>
                    <a:pt x="714" y="490"/>
                  </a:lnTo>
                  <a:lnTo>
                    <a:pt x="702" y="490"/>
                  </a:lnTo>
                  <a:lnTo>
                    <a:pt x="690" y="492"/>
                  </a:lnTo>
                  <a:lnTo>
                    <a:pt x="686" y="492"/>
                  </a:lnTo>
                  <a:lnTo>
                    <a:pt x="670" y="488"/>
                  </a:lnTo>
                  <a:lnTo>
                    <a:pt x="660" y="478"/>
                  </a:lnTo>
                  <a:lnTo>
                    <a:pt x="652" y="468"/>
                  </a:lnTo>
                  <a:lnTo>
                    <a:pt x="650" y="458"/>
                  </a:lnTo>
                  <a:lnTo>
                    <a:pt x="650" y="456"/>
                  </a:lnTo>
                  <a:lnTo>
                    <a:pt x="644" y="446"/>
                  </a:lnTo>
                  <a:lnTo>
                    <a:pt x="640" y="440"/>
                  </a:lnTo>
                  <a:lnTo>
                    <a:pt x="636" y="434"/>
                  </a:lnTo>
                  <a:lnTo>
                    <a:pt x="630" y="430"/>
                  </a:lnTo>
                  <a:lnTo>
                    <a:pt x="628" y="428"/>
                  </a:lnTo>
                  <a:lnTo>
                    <a:pt x="624" y="428"/>
                  </a:lnTo>
                  <a:lnTo>
                    <a:pt x="624" y="428"/>
                  </a:lnTo>
                  <a:lnTo>
                    <a:pt x="622" y="420"/>
                  </a:lnTo>
                  <a:lnTo>
                    <a:pt x="620" y="416"/>
                  </a:lnTo>
                  <a:lnTo>
                    <a:pt x="618" y="412"/>
                  </a:lnTo>
                  <a:lnTo>
                    <a:pt x="618" y="412"/>
                  </a:lnTo>
                  <a:lnTo>
                    <a:pt x="616" y="410"/>
                  </a:lnTo>
                  <a:lnTo>
                    <a:pt x="608" y="412"/>
                  </a:lnTo>
                  <a:lnTo>
                    <a:pt x="602" y="410"/>
                  </a:lnTo>
                  <a:lnTo>
                    <a:pt x="598" y="408"/>
                  </a:lnTo>
                  <a:lnTo>
                    <a:pt x="594" y="402"/>
                  </a:lnTo>
                  <a:lnTo>
                    <a:pt x="592" y="398"/>
                  </a:lnTo>
                  <a:lnTo>
                    <a:pt x="592" y="392"/>
                  </a:lnTo>
                  <a:lnTo>
                    <a:pt x="590" y="388"/>
                  </a:lnTo>
                  <a:lnTo>
                    <a:pt x="590" y="386"/>
                  </a:lnTo>
                  <a:lnTo>
                    <a:pt x="590" y="384"/>
                  </a:lnTo>
                  <a:lnTo>
                    <a:pt x="592" y="372"/>
                  </a:lnTo>
                  <a:lnTo>
                    <a:pt x="598" y="358"/>
                  </a:lnTo>
                  <a:lnTo>
                    <a:pt x="608" y="342"/>
                  </a:lnTo>
                  <a:lnTo>
                    <a:pt x="618" y="330"/>
                  </a:lnTo>
                  <a:lnTo>
                    <a:pt x="624" y="320"/>
                  </a:lnTo>
                  <a:lnTo>
                    <a:pt x="628" y="318"/>
                  </a:lnTo>
                  <a:lnTo>
                    <a:pt x="634" y="316"/>
                  </a:lnTo>
                  <a:lnTo>
                    <a:pt x="638" y="312"/>
                  </a:lnTo>
                  <a:lnTo>
                    <a:pt x="642" y="308"/>
                  </a:lnTo>
                  <a:lnTo>
                    <a:pt x="644" y="306"/>
                  </a:lnTo>
                  <a:lnTo>
                    <a:pt x="644" y="304"/>
                  </a:lnTo>
                  <a:lnTo>
                    <a:pt x="646" y="302"/>
                  </a:lnTo>
                  <a:lnTo>
                    <a:pt x="644" y="298"/>
                  </a:lnTo>
                  <a:lnTo>
                    <a:pt x="644" y="296"/>
                  </a:lnTo>
                  <a:lnTo>
                    <a:pt x="646" y="294"/>
                  </a:lnTo>
                  <a:lnTo>
                    <a:pt x="646" y="292"/>
                  </a:lnTo>
                  <a:lnTo>
                    <a:pt x="648" y="292"/>
                  </a:lnTo>
                  <a:lnTo>
                    <a:pt x="650" y="292"/>
                  </a:lnTo>
                  <a:lnTo>
                    <a:pt x="652" y="290"/>
                  </a:lnTo>
                  <a:lnTo>
                    <a:pt x="656" y="292"/>
                  </a:lnTo>
                  <a:lnTo>
                    <a:pt x="662" y="292"/>
                  </a:lnTo>
                  <a:lnTo>
                    <a:pt x="666" y="294"/>
                  </a:lnTo>
                  <a:lnTo>
                    <a:pt x="670" y="296"/>
                  </a:lnTo>
                  <a:lnTo>
                    <a:pt x="672" y="296"/>
                  </a:lnTo>
                  <a:lnTo>
                    <a:pt x="674" y="298"/>
                  </a:lnTo>
                  <a:lnTo>
                    <a:pt x="678" y="292"/>
                  </a:lnTo>
                  <a:lnTo>
                    <a:pt x="682" y="282"/>
                  </a:lnTo>
                  <a:lnTo>
                    <a:pt x="682" y="270"/>
                  </a:lnTo>
                  <a:lnTo>
                    <a:pt x="682" y="266"/>
                  </a:lnTo>
                  <a:lnTo>
                    <a:pt x="684" y="250"/>
                  </a:lnTo>
                  <a:lnTo>
                    <a:pt x="690" y="238"/>
                  </a:lnTo>
                  <a:lnTo>
                    <a:pt x="698" y="230"/>
                  </a:lnTo>
                  <a:lnTo>
                    <a:pt x="700" y="226"/>
                  </a:lnTo>
                  <a:lnTo>
                    <a:pt x="702" y="220"/>
                  </a:lnTo>
                  <a:lnTo>
                    <a:pt x="704" y="218"/>
                  </a:lnTo>
                  <a:lnTo>
                    <a:pt x="704" y="216"/>
                  </a:lnTo>
                  <a:lnTo>
                    <a:pt x="702" y="214"/>
                  </a:lnTo>
                  <a:lnTo>
                    <a:pt x="702" y="214"/>
                  </a:lnTo>
                  <a:lnTo>
                    <a:pt x="700" y="214"/>
                  </a:lnTo>
                  <a:lnTo>
                    <a:pt x="700" y="214"/>
                  </a:lnTo>
                  <a:lnTo>
                    <a:pt x="698" y="216"/>
                  </a:lnTo>
                  <a:lnTo>
                    <a:pt x="668" y="200"/>
                  </a:lnTo>
                  <a:lnTo>
                    <a:pt x="668" y="196"/>
                  </a:lnTo>
                  <a:lnTo>
                    <a:pt x="670" y="196"/>
                  </a:lnTo>
                  <a:lnTo>
                    <a:pt x="672" y="194"/>
                  </a:lnTo>
                  <a:lnTo>
                    <a:pt x="676" y="194"/>
                  </a:lnTo>
                  <a:lnTo>
                    <a:pt x="680" y="194"/>
                  </a:lnTo>
                  <a:lnTo>
                    <a:pt x="684" y="196"/>
                  </a:lnTo>
                  <a:lnTo>
                    <a:pt x="688" y="196"/>
                  </a:lnTo>
                  <a:lnTo>
                    <a:pt x="692" y="196"/>
                  </a:lnTo>
                  <a:lnTo>
                    <a:pt x="694" y="198"/>
                  </a:lnTo>
                  <a:lnTo>
                    <a:pt x="696" y="198"/>
                  </a:lnTo>
                  <a:lnTo>
                    <a:pt x="700" y="196"/>
                  </a:lnTo>
                  <a:lnTo>
                    <a:pt x="704" y="196"/>
                  </a:lnTo>
                  <a:lnTo>
                    <a:pt x="710" y="198"/>
                  </a:lnTo>
                  <a:lnTo>
                    <a:pt x="716" y="198"/>
                  </a:lnTo>
                  <a:lnTo>
                    <a:pt x="720" y="200"/>
                  </a:lnTo>
                  <a:lnTo>
                    <a:pt x="724" y="200"/>
                  </a:lnTo>
                  <a:lnTo>
                    <a:pt x="726" y="202"/>
                  </a:lnTo>
                  <a:lnTo>
                    <a:pt x="732" y="190"/>
                  </a:lnTo>
                  <a:lnTo>
                    <a:pt x="738" y="194"/>
                  </a:lnTo>
                  <a:lnTo>
                    <a:pt x="744" y="194"/>
                  </a:lnTo>
                  <a:lnTo>
                    <a:pt x="748" y="194"/>
                  </a:lnTo>
                  <a:lnTo>
                    <a:pt x="752" y="192"/>
                  </a:lnTo>
                  <a:lnTo>
                    <a:pt x="754" y="190"/>
                  </a:lnTo>
                  <a:lnTo>
                    <a:pt x="756" y="190"/>
                  </a:lnTo>
                  <a:lnTo>
                    <a:pt x="756" y="190"/>
                  </a:lnTo>
                  <a:lnTo>
                    <a:pt x="758" y="186"/>
                  </a:lnTo>
                  <a:lnTo>
                    <a:pt x="760" y="182"/>
                  </a:lnTo>
                  <a:lnTo>
                    <a:pt x="762" y="178"/>
                  </a:lnTo>
                  <a:lnTo>
                    <a:pt x="764" y="174"/>
                  </a:lnTo>
                  <a:lnTo>
                    <a:pt x="766" y="170"/>
                  </a:lnTo>
                  <a:lnTo>
                    <a:pt x="770" y="168"/>
                  </a:lnTo>
                  <a:lnTo>
                    <a:pt x="770" y="168"/>
                  </a:lnTo>
                  <a:lnTo>
                    <a:pt x="772" y="166"/>
                  </a:lnTo>
                  <a:lnTo>
                    <a:pt x="772" y="162"/>
                  </a:lnTo>
                  <a:lnTo>
                    <a:pt x="774" y="156"/>
                  </a:lnTo>
                  <a:lnTo>
                    <a:pt x="774" y="152"/>
                  </a:lnTo>
                  <a:lnTo>
                    <a:pt x="772" y="146"/>
                  </a:lnTo>
                  <a:lnTo>
                    <a:pt x="770" y="140"/>
                  </a:lnTo>
                  <a:lnTo>
                    <a:pt x="770" y="140"/>
                  </a:lnTo>
                  <a:lnTo>
                    <a:pt x="768" y="138"/>
                  </a:lnTo>
                  <a:lnTo>
                    <a:pt x="764" y="136"/>
                  </a:lnTo>
                  <a:lnTo>
                    <a:pt x="762" y="134"/>
                  </a:lnTo>
                  <a:lnTo>
                    <a:pt x="758" y="132"/>
                  </a:lnTo>
                  <a:lnTo>
                    <a:pt x="756" y="128"/>
                  </a:lnTo>
                  <a:lnTo>
                    <a:pt x="756" y="124"/>
                  </a:lnTo>
                  <a:lnTo>
                    <a:pt x="756" y="120"/>
                  </a:lnTo>
                  <a:lnTo>
                    <a:pt x="758" y="118"/>
                  </a:lnTo>
                  <a:lnTo>
                    <a:pt x="764" y="114"/>
                  </a:lnTo>
                  <a:lnTo>
                    <a:pt x="764" y="114"/>
                  </a:lnTo>
                  <a:lnTo>
                    <a:pt x="766" y="114"/>
                  </a:lnTo>
                  <a:lnTo>
                    <a:pt x="768" y="114"/>
                  </a:lnTo>
                  <a:lnTo>
                    <a:pt x="770" y="114"/>
                  </a:lnTo>
                  <a:lnTo>
                    <a:pt x="772" y="112"/>
                  </a:lnTo>
                  <a:lnTo>
                    <a:pt x="774" y="110"/>
                  </a:lnTo>
                  <a:lnTo>
                    <a:pt x="774" y="106"/>
                  </a:lnTo>
                  <a:lnTo>
                    <a:pt x="774" y="102"/>
                  </a:lnTo>
                  <a:lnTo>
                    <a:pt x="772" y="100"/>
                  </a:lnTo>
                  <a:lnTo>
                    <a:pt x="772" y="100"/>
                  </a:lnTo>
                  <a:lnTo>
                    <a:pt x="770" y="98"/>
                  </a:lnTo>
                  <a:lnTo>
                    <a:pt x="766" y="96"/>
                  </a:lnTo>
                  <a:lnTo>
                    <a:pt x="764" y="94"/>
                  </a:lnTo>
                  <a:lnTo>
                    <a:pt x="762" y="94"/>
                  </a:lnTo>
                  <a:lnTo>
                    <a:pt x="760" y="96"/>
                  </a:lnTo>
                  <a:lnTo>
                    <a:pt x="758" y="72"/>
                  </a:lnTo>
                  <a:lnTo>
                    <a:pt x="754" y="74"/>
                  </a:lnTo>
                  <a:lnTo>
                    <a:pt x="750" y="74"/>
                  </a:lnTo>
                  <a:lnTo>
                    <a:pt x="744" y="74"/>
                  </a:lnTo>
                  <a:lnTo>
                    <a:pt x="740" y="72"/>
                  </a:lnTo>
                  <a:lnTo>
                    <a:pt x="736" y="70"/>
                  </a:lnTo>
                  <a:lnTo>
                    <a:pt x="732" y="70"/>
                  </a:lnTo>
                  <a:lnTo>
                    <a:pt x="730" y="70"/>
                  </a:lnTo>
                  <a:lnTo>
                    <a:pt x="734" y="100"/>
                  </a:lnTo>
                  <a:lnTo>
                    <a:pt x="734" y="100"/>
                  </a:lnTo>
                  <a:lnTo>
                    <a:pt x="732" y="102"/>
                  </a:lnTo>
                  <a:lnTo>
                    <a:pt x="728" y="106"/>
                  </a:lnTo>
                  <a:lnTo>
                    <a:pt x="726" y="112"/>
                  </a:lnTo>
                  <a:lnTo>
                    <a:pt x="722" y="120"/>
                  </a:lnTo>
                  <a:lnTo>
                    <a:pt x="718" y="132"/>
                  </a:lnTo>
                  <a:lnTo>
                    <a:pt x="718" y="132"/>
                  </a:lnTo>
                  <a:lnTo>
                    <a:pt x="718" y="134"/>
                  </a:lnTo>
                  <a:lnTo>
                    <a:pt x="716" y="136"/>
                  </a:lnTo>
                  <a:lnTo>
                    <a:pt x="714" y="138"/>
                  </a:lnTo>
                  <a:lnTo>
                    <a:pt x="714" y="138"/>
                  </a:lnTo>
                  <a:lnTo>
                    <a:pt x="710" y="140"/>
                  </a:lnTo>
                  <a:lnTo>
                    <a:pt x="708" y="138"/>
                  </a:lnTo>
                  <a:lnTo>
                    <a:pt x="704" y="136"/>
                  </a:lnTo>
                  <a:lnTo>
                    <a:pt x="700" y="132"/>
                  </a:lnTo>
                  <a:lnTo>
                    <a:pt x="696" y="98"/>
                  </a:lnTo>
                  <a:lnTo>
                    <a:pt x="696" y="98"/>
                  </a:lnTo>
                  <a:lnTo>
                    <a:pt x="694" y="96"/>
                  </a:lnTo>
                  <a:lnTo>
                    <a:pt x="694" y="94"/>
                  </a:lnTo>
                  <a:lnTo>
                    <a:pt x="694" y="94"/>
                  </a:lnTo>
                  <a:lnTo>
                    <a:pt x="692" y="92"/>
                  </a:lnTo>
                  <a:lnTo>
                    <a:pt x="692" y="94"/>
                  </a:lnTo>
                  <a:lnTo>
                    <a:pt x="690" y="96"/>
                  </a:lnTo>
                  <a:lnTo>
                    <a:pt x="688" y="102"/>
                  </a:lnTo>
                  <a:lnTo>
                    <a:pt x="688" y="102"/>
                  </a:lnTo>
                  <a:lnTo>
                    <a:pt x="686" y="104"/>
                  </a:lnTo>
                  <a:lnTo>
                    <a:pt x="686" y="106"/>
                  </a:lnTo>
                  <a:lnTo>
                    <a:pt x="682" y="110"/>
                  </a:lnTo>
                  <a:lnTo>
                    <a:pt x="680" y="112"/>
                  </a:lnTo>
                  <a:lnTo>
                    <a:pt x="678" y="114"/>
                  </a:lnTo>
                  <a:lnTo>
                    <a:pt x="676" y="116"/>
                  </a:lnTo>
                  <a:lnTo>
                    <a:pt x="674" y="116"/>
                  </a:lnTo>
                  <a:lnTo>
                    <a:pt x="672" y="114"/>
                  </a:lnTo>
                  <a:lnTo>
                    <a:pt x="670" y="110"/>
                  </a:lnTo>
                  <a:lnTo>
                    <a:pt x="670" y="106"/>
                  </a:lnTo>
                  <a:lnTo>
                    <a:pt x="670" y="100"/>
                  </a:lnTo>
                  <a:lnTo>
                    <a:pt x="670" y="98"/>
                  </a:lnTo>
                  <a:lnTo>
                    <a:pt x="668" y="96"/>
                  </a:lnTo>
                  <a:lnTo>
                    <a:pt x="666" y="96"/>
                  </a:lnTo>
                  <a:lnTo>
                    <a:pt x="664" y="98"/>
                  </a:lnTo>
                  <a:lnTo>
                    <a:pt x="662" y="98"/>
                  </a:lnTo>
                  <a:lnTo>
                    <a:pt x="660" y="100"/>
                  </a:lnTo>
                  <a:lnTo>
                    <a:pt x="658" y="100"/>
                  </a:lnTo>
                  <a:lnTo>
                    <a:pt x="654" y="100"/>
                  </a:lnTo>
                  <a:lnTo>
                    <a:pt x="652" y="98"/>
                  </a:lnTo>
                  <a:lnTo>
                    <a:pt x="648" y="96"/>
                  </a:lnTo>
                  <a:lnTo>
                    <a:pt x="646" y="94"/>
                  </a:lnTo>
                  <a:lnTo>
                    <a:pt x="644" y="92"/>
                  </a:lnTo>
                  <a:lnTo>
                    <a:pt x="644" y="90"/>
                  </a:lnTo>
                  <a:lnTo>
                    <a:pt x="646" y="88"/>
                  </a:lnTo>
                  <a:lnTo>
                    <a:pt x="648" y="82"/>
                  </a:lnTo>
                  <a:lnTo>
                    <a:pt x="650" y="76"/>
                  </a:lnTo>
                  <a:lnTo>
                    <a:pt x="650" y="70"/>
                  </a:lnTo>
                  <a:lnTo>
                    <a:pt x="650" y="64"/>
                  </a:lnTo>
                  <a:lnTo>
                    <a:pt x="650" y="60"/>
                  </a:lnTo>
                  <a:lnTo>
                    <a:pt x="650" y="58"/>
                  </a:lnTo>
                  <a:lnTo>
                    <a:pt x="648" y="56"/>
                  </a:lnTo>
                  <a:lnTo>
                    <a:pt x="646" y="52"/>
                  </a:lnTo>
                  <a:lnTo>
                    <a:pt x="644" y="48"/>
                  </a:lnTo>
                  <a:lnTo>
                    <a:pt x="644" y="44"/>
                  </a:lnTo>
                  <a:lnTo>
                    <a:pt x="644" y="42"/>
                  </a:lnTo>
                  <a:lnTo>
                    <a:pt x="644" y="42"/>
                  </a:lnTo>
                  <a:lnTo>
                    <a:pt x="642" y="34"/>
                  </a:lnTo>
                  <a:lnTo>
                    <a:pt x="638" y="26"/>
                  </a:lnTo>
                  <a:lnTo>
                    <a:pt x="632" y="16"/>
                  </a:lnTo>
                  <a:lnTo>
                    <a:pt x="626" y="10"/>
                  </a:lnTo>
                  <a:lnTo>
                    <a:pt x="624" y="8"/>
                  </a:lnTo>
                  <a:lnTo>
                    <a:pt x="622" y="2"/>
                  </a:lnTo>
                  <a:lnTo>
                    <a:pt x="620" y="0"/>
                  </a:lnTo>
                  <a:lnTo>
                    <a:pt x="618" y="0"/>
                  </a:lnTo>
                  <a:lnTo>
                    <a:pt x="616" y="0"/>
                  </a:lnTo>
                  <a:lnTo>
                    <a:pt x="614" y="0"/>
                  </a:lnTo>
                  <a:lnTo>
                    <a:pt x="612" y="2"/>
                  </a:lnTo>
                  <a:lnTo>
                    <a:pt x="610" y="4"/>
                  </a:lnTo>
                  <a:lnTo>
                    <a:pt x="610" y="4"/>
                  </a:lnTo>
                  <a:lnTo>
                    <a:pt x="608" y="4"/>
                  </a:lnTo>
                  <a:lnTo>
                    <a:pt x="604" y="6"/>
                  </a:lnTo>
                  <a:lnTo>
                    <a:pt x="604" y="10"/>
                  </a:lnTo>
                  <a:lnTo>
                    <a:pt x="602" y="14"/>
                  </a:lnTo>
                  <a:lnTo>
                    <a:pt x="602" y="20"/>
                  </a:lnTo>
                  <a:lnTo>
                    <a:pt x="600" y="22"/>
                  </a:lnTo>
                  <a:lnTo>
                    <a:pt x="600" y="24"/>
                  </a:lnTo>
                  <a:lnTo>
                    <a:pt x="594" y="28"/>
                  </a:lnTo>
                  <a:lnTo>
                    <a:pt x="590" y="34"/>
                  </a:lnTo>
                  <a:lnTo>
                    <a:pt x="588" y="40"/>
                  </a:lnTo>
                  <a:lnTo>
                    <a:pt x="588" y="44"/>
                  </a:lnTo>
                  <a:lnTo>
                    <a:pt x="588" y="48"/>
                  </a:lnTo>
                  <a:lnTo>
                    <a:pt x="588" y="50"/>
                  </a:lnTo>
                  <a:lnTo>
                    <a:pt x="588" y="52"/>
                  </a:lnTo>
                  <a:lnTo>
                    <a:pt x="590" y="68"/>
                  </a:lnTo>
                  <a:lnTo>
                    <a:pt x="598" y="78"/>
                  </a:lnTo>
                  <a:lnTo>
                    <a:pt x="606" y="84"/>
                  </a:lnTo>
                  <a:lnTo>
                    <a:pt x="612" y="86"/>
                  </a:lnTo>
                  <a:lnTo>
                    <a:pt x="616" y="88"/>
                  </a:lnTo>
                  <a:lnTo>
                    <a:pt x="610" y="92"/>
                  </a:lnTo>
                  <a:lnTo>
                    <a:pt x="608" y="98"/>
                  </a:lnTo>
                  <a:lnTo>
                    <a:pt x="608" y="102"/>
                  </a:lnTo>
                  <a:lnTo>
                    <a:pt x="610" y="106"/>
                  </a:lnTo>
                  <a:lnTo>
                    <a:pt x="612" y="108"/>
                  </a:lnTo>
                  <a:lnTo>
                    <a:pt x="616" y="112"/>
                  </a:lnTo>
                  <a:lnTo>
                    <a:pt x="618" y="114"/>
                  </a:lnTo>
                  <a:lnTo>
                    <a:pt x="622" y="114"/>
                  </a:lnTo>
                  <a:lnTo>
                    <a:pt x="624" y="116"/>
                  </a:lnTo>
                  <a:lnTo>
                    <a:pt x="624" y="116"/>
                  </a:lnTo>
                  <a:lnTo>
                    <a:pt x="628" y="118"/>
                  </a:lnTo>
                  <a:lnTo>
                    <a:pt x="630" y="120"/>
                  </a:lnTo>
                  <a:lnTo>
                    <a:pt x="630" y="122"/>
                  </a:lnTo>
                  <a:lnTo>
                    <a:pt x="630" y="124"/>
                  </a:lnTo>
                  <a:lnTo>
                    <a:pt x="630" y="128"/>
                  </a:lnTo>
                  <a:lnTo>
                    <a:pt x="628" y="130"/>
                  </a:lnTo>
                  <a:lnTo>
                    <a:pt x="628" y="130"/>
                  </a:lnTo>
                  <a:lnTo>
                    <a:pt x="624" y="134"/>
                  </a:lnTo>
                  <a:lnTo>
                    <a:pt x="614" y="140"/>
                  </a:lnTo>
                  <a:lnTo>
                    <a:pt x="606" y="146"/>
                  </a:lnTo>
                  <a:lnTo>
                    <a:pt x="598" y="150"/>
                  </a:lnTo>
                  <a:lnTo>
                    <a:pt x="594" y="152"/>
                  </a:lnTo>
                  <a:lnTo>
                    <a:pt x="588" y="150"/>
                  </a:lnTo>
                  <a:lnTo>
                    <a:pt x="584" y="150"/>
                  </a:lnTo>
                  <a:lnTo>
                    <a:pt x="582" y="150"/>
                  </a:lnTo>
                  <a:lnTo>
                    <a:pt x="582" y="148"/>
                  </a:lnTo>
                  <a:lnTo>
                    <a:pt x="582" y="148"/>
                  </a:lnTo>
                  <a:lnTo>
                    <a:pt x="582" y="148"/>
                  </a:lnTo>
                  <a:lnTo>
                    <a:pt x="584" y="124"/>
                  </a:lnTo>
                  <a:lnTo>
                    <a:pt x="568" y="124"/>
                  </a:lnTo>
                  <a:lnTo>
                    <a:pt x="562" y="124"/>
                  </a:lnTo>
                  <a:lnTo>
                    <a:pt x="558" y="124"/>
                  </a:lnTo>
                  <a:lnTo>
                    <a:pt x="556" y="124"/>
                  </a:lnTo>
                  <a:lnTo>
                    <a:pt x="554" y="126"/>
                  </a:lnTo>
                  <a:lnTo>
                    <a:pt x="554" y="126"/>
                  </a:lnTo>
                  <a:lnTo>
                    <a:pt x="552" y="128"/>
                  </a:lnTo>
                  <a:lnTo>
                    <a:pt x="552" y="128"/>
                  </a:lnTo>
                  <a:lnTo>
                    <a:pt x="554" y="138"/>
                  </a:lnTo>
                  <a:lnTo>
                    <a:pt x="554" y="144"/>
                  </a:lnTo>
                  <a:lnTo>
                    <a:pt x="552" y="148"/>
                  </a:lnTo>
                  <a:lnTo>
                    <a:pt x="552" y="152"/>
                  </a:lnTo>
                  <a:lnTo>
                    <a:pt x="550" y="152"/>
                  </a:lnTo>
                  <a:lnTo>
                    <a:pt x="548" y="152"/>
                  </a:lnTo>
                  <a:lnTo>
                    <a:pt x="546" y="152"/>
                  </a:lnTo>
                  <a:lnTo>
                    <a:pt x="544" y="152"/>
                  </a:lnTo>
                  <a:lnTo>
                    <a:pt x="544" y="150"/>
                  </a:lnTo>
                  <a:lnTo>
                    <a:pt x="542" y="150"/>
                  </a:lnTo>
                  <a:lnTo>
                    <a:pt x="542" y="150"/>
                  </a:lnTo>
                  <a:lnTo>
                    <a:pt x="536" y="146"/>
                  </a:lnTo>
                  <a:lnTo>
                    <a:pt x="532" y="144"/>
                  </a:lnTo>
                  <a:lnTo>
                    <a:pt x="528" y="144"/>
                  </a:lnTo>
                  <a:lnTo>
                    <a:pt x="526" y="144"/>
                  </a:lnTo>
                  <a:lnTo>
                    <a:pt x="524" y="146"/>
                  </a:lnTo>
                  <a:lnTo>
                    <a:pt x="522" y="148"/>
                  </a:lnTo>
                  <a:lnTo>
                    <a:pt x="522" y="148"/>
                  </a:lnTo>
                  <a:lnTo>
                    <a:pt x="516" y="152"/>
                  </a:lnTo>
                  <a:lnTo>
                    <a:pt x="512" y="154"/>
                  </a:lnTo>
                  <a:lnTo>
                    <a:pt x="508" y="154"/>
                  </a:lnTo>
                  <a:lnTo>
                    <a:pt x="506" y="154"/>
                  </a:lnTo>
                  <a:lnTo>
                    <a:pt x="504" y="152"/>
                  </a:lnTo>
                  <a:lnTo>
                    <a:pt x="502" y="150"/>
                  </a:lnTo>
                  <a:lnTo>
                    <a:pt x="500" y="148"/>
                  </a:lnTo>
                  <a:lnTo>
                    <a:pt x="500" y="146"/>
                  </a:lnTo>
                  <a:lnTo>
                    <a:pt x="500" y="146"/>
                  </a:lnTo>
                  <a:lnTo>
                    <a:pt x="498" y="140"/>
                  </a:lnTo>
                  <a:lnTo>
                    <a:pt x="494" y="136"/>
                  </a:lnTo>
                  <a:lnTo>
                    <a:pt x="492" y="134"/>
                  </a:lnTo>
                  <a:lnTo>
                    <a:pt x="488" y="134"/>
                  </a:lnTo>
                  <a:lnTo>
                    <a:pt x="486" y="134"/>
                  </a:lnTo>
                  <a:lnTo>
                    <a:pt x="484" y="134"/>
                  </a:lnTo>
                  <a:lnTo>
                    <a:pt x="482" y="136"/>
                  </a:lnTo>
                  <a:lnTo>
                    <a:pt x="482" y="136"/>
                  </a:lnTo>
                  <a:lnTo>
                    <a:pt x="474" y="132"/>
                  </a:lnTo>
                  <a:lnTo>
                    <a:pt x="468" y="130"/>
                  </a:lnTo>
                  <a:lnTo>
                    <a:pt x="466" y="126"/>
                  </a:lnTo>
                  <a:lnTo>
                    <a:pt x="464" y="124"/>
                  </a:lnTo>
                  <a:lnTo>
                    <a:pt x="464" y="122"/>
                  </a:lnTo>
                  <a:lnTo>
                    <a:pt x="464" y="120"/>
                  </a:lnTo>
                  <a:lnTo>
                    <a:pt x="464" y="120"/>
                  </a:lnTo>
                  <a:lnTo>
                    <a:pt x="462" y="114"/>
                  </a:lnTo>
                  <a:lnTo>
                    <a:pt x="460" y="110"/>
                  </a:lnTo>
                  <a:lnTo>
                    <a:pt x="458" y="108"/>
                  </a:lnTo>
                  <a:lnTo>
                    <a:pt x="456" y="108"/>
                  </a:lnTo>
                  <a:lnTo>
                    <a:pt x="452" y="108"/>
                  </a:lnTo>
                  <a:lnTo>
                    <a:pt x="450" y="110"/>
                  </a:lnTo>
                  <a:lnTo>
                    <a:pt x="448" y="110"/>
                  </a:lnTo>
                  <a:lnTo>
                    <a:pt x="448" y="110"/>
                  </a:lnTo>
                  <a:lnTo>
                    <a:pt x="440" y="110"/>
                  </a:lnTo>
                  <a:lnTo>
                    <a:pt x="434" y="112"/>
                  </a:lnTo>
                  <a:lnTo>
                    <a:pt x="430" y="114"/>
                  </a:lnTo>
                  <a:lnTo>
                    <a:pt x="426" y="116"/>
                  </a:lnTo>
                  <a:lnTo>
                    <a:pt x="424" y="120"/>
                  </a:lnTo>
                  <a:lnTo>
                    <a:pt x="424" y="124"/>
                  </a:lnTo>
                  <a:lnTo>
                    <a:pt x="424" y="128"/>
                  </a:lnTo>
                  <a:lnTo>
                    <a:pt x="424" y="130"/>
                  </a:lnTo>
                  <a:lnTo>
                    <a:pt x="424" y="134"/>
                  </a:lnTo>
                  <a:lnTo>
                    <a:pt x="424" y="134"/>
                  </a:lnTo>
                  <a:lnTo>
                    <a:pt x="424" y="136"/>
                  </a:lnTo>
                  <a:lnTo>
                    <a:pt x="428" y="138"/>
                  </a:lnTo>
                  <a:lnTo>
                    <a:pt x="430" y="142"/>
                  </a:lnTo>
                  <a:lnTo>
                    <a:pt x="430" y="144"/>
                  </a:lnTo>
                  <a:lnTo>
                    <a:pt x="428" y="148"/>
                  </a:lnTo>
                  <a:lnTo>
                    <a:pt x="426" y="150"/>
                  </a:lnTo>
                  <a:lnTo>
                    <a:pt x="426" y="152"/>
                  </a:lnTo>
                  <a:lnTo>
                    <a:pt x="424" y="152"/>
                  </a:lnTo>
                  <a:lnTo>
                    <a:pt x="424" y="178"/>
                  </a:lnTo>
                  <a:lnTo>
                    <a:pt x="422" y="182"/>
                  </a:lnTo>
                  <a:lnTo>
                    <a:pt x="422" y="186"/>
                  </a:lnTo>
                  <a:lnTo>
                    <a:pt x="420" y="186"/>
                  </a:lnTo>
                  <a:lnTo>
                    <a:pt x="420" y="186"/>
                  </a:lnTo>
                  <a:lnTo>
                    <a:pt x="420" y="186"/>
                  </a:lnTo>
                  <a:lnTo>
                    <a:pt x="420" y="186"/>
                  </a:lnTo>
                  <a:lnTo>
                    <a:pt x="420" y="186"/>
                  </a:lnTo>
                  <a:lnTo>
                    <a:pt x="414" y="172"/>
                  </a:lnTo>
                  <a:lnTo>
                    <a:pt x="406" y="158"/>
                  </a:lnTo>
                  <a:lnTo>
                    <a:pt x="400" y="144"/>
                  </a:lnTo>
                  <a:lnTo>
                    <a:pt x="394" y="138"/>
                  </a:lnTo>
                  <a:lnTo>
                    <a:pt x="392" y="136"/>
                  </a:lnTo>
                  <a:lnTo>
                    <a:pt x="390" y="138"/>
                  </a:lnTo>
                  <a:lnTo>
                    <a:pt x="388" y="140"/>
                  </a:lnTo>
                  <a:lnTo>
                    <a:pt x="386" y="144"/>
                  </a:lnTo>
                  <a:lnTo>
                    <a:pt x="386" y="148"/>
                  </a:lnTo>
                  <a:lnTo>
                    <a:pt x="384" y="150"/>
                  </a:lnTo>
                  <a:lnTo>
                    <a:pt x="384" y="152"/>
                  </a:lnTo>
                  <a:lnTo>
                    <a:pt x="380" y="148"/>
                  </a:lnTo>
                  <a:lnTo>
                    <a:pt x="376" y="148"/>
                  </a:lnTo>
                  <a:lnTo>
                    <a:pt x="370" y="148"/>
                  </a:lnTo>
                  <a:lnTo>
                    <a:pt x="366" y="148"/>
                  </a:lnTo>
                  <a:lnTo>
                    <a:pt x="362" y="148"/>
                  </a:lnTo>
                  <a:lnTo>
                    <a:pt x="358" y="150"/>
                  </a:lnTo>
                  <a:lnTo>
                    <a:pt x="358" y="150"/>
                  </a:lnTo>
                  <a:lnTo>
                    <a:pt x="348" y="150"/>
                  </a:lnTo>
                  <a:lnTo>
                    <a:pt x="342" y="148"/>
                  </a:lnTo>
                  <a:lnTo>
                    <a:pt x="340" y="148"/>
                  </a:lnTo>
                  <a:lnTo>
                    <a:pt x="338" y="146"/>
                  </a:lnTo>
                  <a:lnTo>
                    <a:pt x="336" y="144"/>
                  </a:lnTo>
                  <a:lnTo>
                    <a:pt x="336" y="142"/>
                  </a:lnTo>
                  <a:lnTo>
                    <a:pt x="338" y="140"/>
                  </a:lnTo>
                  <a:lnTo>
                    <a:pt x="340" y="140"/>
                  </a:lnTo>
                  <a:lnTo>
                    <a:pt x="342" y="138"/>
                  </a:lnTo>
                  <a:lnTo>
                    <a:pt x="342" y="138"/>
                  </a:lnTo>
                  <a:lnTo>
                    <a:pt x="342" y="138"/>
                  </a:lnTo>
                  <a:lnTo>
                    <a:pt x="346" y="130"/>
                  </a:lnTo>
                  <a:lnTo>
                    <a:pt x="350" y="124"/>
                  </a:lnTo>
                  <a:lnTo>
                    <a:pt x="350" y="120"/>
                  </a:lnTo>
                  <a:lnTo>
                    <a:pt x="350" y="116"/>
                  </a:lnTo>
                  <a:lnTo>
                    <a:pt x="348" y="112"/>
                  </a:lnTo>
                  <a:lnTo>
                    <a:pt x="346" y="110"/>
                  </a:lnTo>
                  <a:lnTo>
                    <a:pt x="344" y="108"/>
                  </a:lnTo>
                  <a:lnTo>
                    <a:pt x="342" y="108"/>
                  </a:lnTo>
                  <a:lnTo>
                    <a:pt x="340" y="106"/>
                  </a:lnTo>
                  <a:lnTo>
                    <a:pt x="340" y="106"/>
                  </a:lnTo>
                  <a:lnTo>
                    <a:pt x="334" y="102"/>
                  </a:lnTo>
                  <a:lnTo>
                    <a:pt x="332" y="100"/>
                  </a:lnTo>
                  <a:lnTo>
                    <a:pt x="330" y="98"/>
                  </a:lnTo>
                  <a:lnTo>
                    <a:pt x="328" y="98"/>
                  </a:lnTo>
                  <a:lnTo>
                    <a:pt x="328" y="100"/>
                  </a:lnTo>
                  <a:lnTo>
                    <a:pt x="326" y="100"/>
                  </a:lnTo>
                  <a:lnTo>
                    <a:pt x="326" y="102"/>
                  </a:lnTo>
                  <a:lnTo>
                    <a:pt x="326" y="104"/>
                  </a:lnTo>
                  <a:lnTo>
                    <a:pt x="328" y="104"/>
                  </a:lnTo>
                  <a:lnTo>
                    <a:pt x="328" y="106"/>
                  </a:lnTo>
                  <a:lnTo>
                    <a:pt x="328" y="110"/>
                  </a:lnTo>
                  <a:lnTo>
                    <a:pt x="326" y="112"/>
                  </a:lnTo>
                  <a:lnTo>
                    <a:pt x="326" y="114"/>
                  </a:lnTo>
                  <a:lnTo>
                    <a:pt x="324" y="114"/>
                  </a:lnTo>
                  <a:lnTo>
                    <a:pt x="322" y="112"/>
                  </a:lnTo>
                  <a:lnTo>
                    <a:pt x="320" y="112"/>
                  </a:lnTo>
                  <a:lnTo>
                    <a:pt x="318" y="110"/>
                  </a:lnTo>
                  <a:lnTo>
                    <a:pt x="316" y="108"/>
                  </a:lnTo>
                  <a:lnTo>
                    <a:pt x="316" y="108"/>
                  </a:lnTo>
                  <a:lnTo>
                    <a:pt x="298" y="94"/>
                  </a:lnTo>
                  <a:lnTo>
                    <a:pt x="282" y="84"/>
                  </a:lnTo>
                  <a:lnTo>
                    <a:pt x="268" y="78"/>
                  </a:lnTo>
                  <a:lnTo>
                    <a:pt x="262" y="76"/>
                  </a:lnTo>
                  <a:lnTo>
                    <a:pt x="252" y="74"/>
                  </a:lnTo>
                  <a:lnTo>
                    <a:pt x="244" y="72"/>
                  </a:lnTo>
                  <a:lnTo>
                    <a:pt x="240" y="70"/>
                  </a:lnTo>
                  <a:lnTo>
                    <a:pt x="236" y="68"/>
                  </a:lnTo>
                  <a:lnTo>
                    <a:pt x="234" y="66"/>
                  </a:lnTo>
                  <a:lnTo>
                    <a:pt x="232" y="66"/>
                  </a:lnTo>
                  <a:lnTo>
                    <a:pt x="232" y="66"/>
                  </a:lnTo>
                  <a:lnTo>
                    <a:pt x="228" y="62"/>
                  </a:lnTo>
                  <a:lnTo>
                    <a:pt x="224" y="62"/>
                  </a:lnTo>
                  <a:lnTo>
                    <a:pt x="222" y="62"/>
                  </a:lnTo>
                  <a:lnTo>
                    <a:pt x="222" y="64"/>
                  </a:lnTo>
                  <a:lnTo>
                    <a:pt x="220" y="66"/>
                  </a:lnTo>
                  <a:lnTo>
                    <a:pt x="220" y="68"/>
                  </a:lnTo>
                  <a:lnTo>
                    <a:pt x="220" y="72"/>
                  </a:lnTo>
                  <a:lnTo>
                    <a:pt x="222" y="74"/>
                  </a:lnTo>
                  <a:lnTo>
                    <a:pt x="222" y="76"/>
                  </a:lnTo>
                  <a:lnTo>
                    <a:pt x="222" y="76"/>
                  </a:lnTo>
                  <a:lnTo>
                    <a:pt x="220" y="80"/>
                  </a:lnTo>
                  <a:lnTo>
                    <a:pt x="218" y="82"/>
                  </a:lnTo>
                  <a:lnTo>
                    <a:pt x="216" y="84"/>
                  </a:lnTo>
                  <a:lnTo>
                    <a:pt x="214" y="82"/>
                  </a:lnTo>
                  <a:lnTo>
                    <a:pt x="212" y="82"/>
                  </a:lnTo>
                  <a:lnTo>
                    <a:pt x="212" y="80"/>
                  </a:lnTo>
                  <a:lnTo>
                    <a:pt x="212" y="80"/>
                  </a:lnTo>
                  <a:lnTo>
                    <a:pt x="208" y="72"/>
                  </a:lnTo>
                  <a:lnTo>
                    <a:pt x="200" y="60"/>
                  </a:lnTo>
                  <a:lnTo>
                    <a:pt x="194" y="52"/>
                  </a:lnTo>
                  <a:lnTo>
                    <a:pt x="190" y="48"/>
                  </a:lnTo>
                  <a:lnTo>
                    <a:pt x="186" y="44"/>
                  </a:lnTo>
                  <a:lnTo>
                    <a:pt x="182" y="44"/>
                  </a:lnTo>
                  <a:lnTo>
                    <a:pt x="180" y="44"/>
                  </a:lnTo>
                  <a:lnTo>
                    <a:pt x="180" y="44"/>
                  </a:lnTo>
                  <a:lnTo>
                    <a:pt x="178" y="46"/>
                  </a:lnTo>
                  <a:lnTo>
                    <a:pt x="180" y="48"/>
                  </a:lnTo>
                  <a:lnTo>
                    <a:pt x="180" y="50"/>
                  </a:lnTo>
                  <a:lnTo>
                    <a:pt x="180" y="52"/>
                  </a:lnTo>
                  <a:lnTo>
                    <a:pt x="182" y="54"/>
                  </a:lnTo>
                  <a:lnTo>
                    <a:pt x="182" y="56"/>
                  </a:lnTo>
                  <a:lnTo>
                    <a:pt x="182" y="56"/>
                  </a:lnTo>
                  <a:lnTo>
                    <a:pt x="180" y="62"/>
                  </a:lnTo>
                  <a:lnTo>
                    <a:pt x="178" y="66"/>
                  </a:lnTo>
                  <a:lnTo>
                    <a:pt x="176" y="68"/>
                  </a:lnTo>
                  <a:lnTo>
                    <a:pt x="174" y="68"/>
                  </a:lnTo>
                  <a:lnTo>
                    <a:pt x="170" y="66"/>
                  </a:lnTo>
                  <a:lnTo>
                    <a:pt x="168" y="64"/>
                  </a:lnTo>
                  <a:lnTo>
                    <a:pt x="166" y="62"/>
                  </a:lnTo>
                  <a:lnTo>
                    <a:pt x="166" y="62"/>
                  </a:lnTo>
                  <a:lnTo>
                    <a:pt x="166" y="60"/>
                  </a:lnTo>
                  <a:lnTo>
                    <a:pt x="162" y="58"/>
                  </a:lnTo>
                  <a:lnTo>
                    <a:pt x="158" y="58"/>
                  </a:lnTo>
                  <a:lnTo>
                    <a:pt x="156" y="58"/>
                  </a:lnTo>
                  <a:lnTo>
                    <a:pt x="152" y="60"/>
                  </a:lnTo>
                  <a:lnTo>
                    <a:pt x="150" y="62"/>
                  </a:lnTo>
                  <a:lnTo>
                    <a:pt x="150" y="64"/>
                  </a:lnTo>
                  <a:lnTo>
                    <a:pt x="150" y="64"/>
                  </a:lnTo>
                  <a:lnTo>
                    <a:pt x="148" y="66"/>
                  </a:lnTo>
                  <a:lnTo>
                    <a:pt x="144" y="68"/>
                  </a:lnTo>
                  <a:lnTo>
                    <a:pt x="142" y="72"/>
                  </a:lnTo>
                  <a:lnTo>
                    <a:pt x="138" y="74"/>
                  </a:lnTo>
                  <a:lnTo>
                    <a:pt x="136" y="76"/>
                  </a:lnTo>
                  <a:lnTo>
                    <a:pt x="134" y="76"/>
                  </a:lnTo>
                  <a:lnTo>
                    <a:pt x="124" y="78"/>
                  </a:lnTo>
                  <a:lnTo>
                    <a:pt x="112" y="84"/>
                  </a:lnTo>
                  <a:lnTo>
                    <a:pt x="102" y="92"/>
                  </a:lnTo>
                  <a:lnTo>
                    <a:pt x="96" y="98"/>
                  </a:lnTo>
                  <a:lnTo>
                    <a:pt x="92" y="100"/>
                  </a:lnTo>
                  <a:lnTo>
                    <a:pt x="86" y="104"/>
                  </a:lnTo>
                  <a:lnTo>
                    <a:pt x="80" y="108"/>
                  </a:lnTo>
                  <a:lnTo>
                    <a:pt x="76" y="108"/>
                  </a:lnTo>
                  <a:lnTo>
                    <a:pt x="72" y="108"/>
                  </a:lnTo>
                  <a:lnTo>
                    <a:pt x="68" y="108"/>
                  </a:lnTo>
                  <a:lnTo>
                    <a:pt x="66" y="106"/>
                  </a:lnTo>
                  <a:lnTo>
                    <a:pt x="60" y="100"/>
                  </a:lnTo>
                  <a:lnTo>
                    <a:pt x="52" y="94"/>
                  </a:lnTo>
                  <a:lnTo>
                    <a:pt x="42" y="88"/>
                  </a:lnTo>
                  <a:lnTo>
                    <a:pt x="34" y="84"/>
                  </a:lnTo>
                  <a:lnTo>
                    <a:pt x="32" y="82"/>
                  </a:lnTo>
                  <a:lnTo>
                    <a:pt x="22" y="80"/>
                  </a:lnTo>
                  <a:lnTo>
                    <a:pt x="12" y="76"/>
                  </a:lnTo>
                  <a:lnTo>
                    <a:pt x="2" y="72"/>
                  </a:lnTo>
                  <a:lnTo>
                    <a:pt x="0" y="72"/>
                  </a:lnTo>
                  <a:lnTo>
                    <a:pt x="0" y="364"/>
                  </a:lnTo>
                  <a:lnTo>
                    <a:pt x="12" y="364"/>
                  </a:lnTo>
                  <a:lnTo>
                    <a:pt x="20" y="370"/>
                  </a:lnTo>
                  <a:lnTo>
                    <a:pt x="30" y="376"/>
                  </a:lnTo>
                  <a:lnTo>
                    <a:pt x="40" y="384"/>
                  </a:lnTo>
                  <a:lnTo>
                    <a:pt x="50" y="392"/>
                  </a:lnTo>
                  <a:lnTo>
                    <a:pt x="58" y="398"/>
                  </a:lnTo>
                  <a:lnTo>
                    <a:pt x="60" y="400"/>
                  </a:lnTo>
                  <a:lnTo>
                    <a:pt x="64" y="400"/>
                  </a:lnTo>
                  <a:lnTo>
                    <a:pt x="70" y="396"/>
                  </a:lnTo>
                  <a:lnTo>
                    <a:pt x="74" y="394"/>
                  </a:lnTo>
                  <a:lnTo>
                    <a:pt x="78" y="390"/>
                  </a:lnTo>
                  <a:lnTo>
                    <a:pt x="80" y="388"/>
                  </a:lnTo>
                  <a:lnTo>
                    <a:pt x="82" y="388"/>
                  </a:lnTo>
                  <a:lnTo>
                    <a:pt x="88" y="392"/>
                  </a:lnTo>
                  <a:lnTo>
                    <a:pt x="96" y="402"/>
                  </a:lnTo>
                  <a:lnTo>
                    <a:pt x="106" y="414"/>
                  </a:lnTo>
                  <a:lnTo>
                    <a:pt x="116" y="428"/>
                  </a:lnTo>
                  <a:lnTo>
                    <a:pt x="124" y="440"/>
                  </a:lnTo>
                  <a:lnTo>
                    <a:pt x="130" y="448"/>
                  </a:lnTo>
                  <a:lnTo>
                    <a:pt x="132" y="452"/>
                  </a:lnTo>
                  <a:lnTo>
                    <a:pt x="136" y="460"/>
                  </a:lnTo>
                  <a:lnTo>
                    <a:pt x="140" y="466"/>
                  </a:lnTo>
                  <a:lnTo>
                    <a:pt x="146" y="472"/>
                  </a:lnTo>
                  <a:lnTo>
                    <a:pt x="150" y="476"/>
                  </a:lnTo>
                  <a:lnTo>
                    <a:pt x="152" y="478"/>
                  </a:lnTo>
                  <a:lnTo>
                    <a:pt x="154" y="478"/>
                  </a:lnTo>
                  <a:lnTo>
                    <a:pt x="154" y="486"/>
                  </a:lnTo>
                  <a:lnTo>
                    <a:pt x="152" y="496"/>
                  </a:lnTo>
                  <a:lnTo>
                    <a:pt x="150" y="508"/>
                  </a:lnTo>
                  <a:lnTo>
                    <a:pt x="148" y="516"/>
                  </a:lnTo>
                  <a:lnTo>
                    <a:pt x="146" y="520"/>
                  </a:lnTo>
                  <a:lnTo>
                    <a:pt x="146" y="526"/>
                  </a:lnTo>
                  <a:lnTo>
                    <a:pt x="146" y="532"/>
                  </a:lnTo>
                  <a:lnTo>
                    <a:pt x="148" y="536"/>
                  </a:lnTo>
                  <a:lnTo>
                    <a:pt x="150" y="538"/>
                  </a:lnTo>
                  <a:lnTo>
                    <a:pt x="150" y="540"/>
                  </a:lnTo>
                  <a:lnTo>
                    <a:pt x="156" y="542"/>
                  </a:lnTo>
                  <a:lnTo>
                    <a:pt x="160" y="548"/>
                  </a:lnTo>
                  <a:lnTo>
                    <a:pt x="164" y="552"/>
                  </a:lnTo>
                  <a:lnTo>
                    <a:pt x="166" y="558"/>
                  </a:lnTo>
                  <a:lnTo>
                    <a:pt x="168" y="562"/>
                  </a:lnTo>
                  <a:lnTo>
                    <a:pt x="170" y="568"/>
                  </a:lnTo>
                  <a:lnTo>
                    <a:pt x="172" y="570"/>
                  </a:lnTo>
                  <a:lnTo>
                    <a:pt x="172" y="572"/>
                  </a:lnTo>
                  <a:lnTo>
                    <a:pt x="188" y="584"/>
                  </a:lnTo>
                  <a:lnTo>
                    <a:pt x="200" y="594"/>
                  </a:lnTo>
                  <a:lnTo>
                    <a:pt x="210" y="598"/>
                  </a:lnTo>
                  <a:lnTo>
                    <a:pt x="214" y="600"/>
                  </a:lnTo>
                  <a:lnTo>
                    <a:pt x="220" y="606"/>
                  </a:lnTo>
                  <a:lnTo>
                    <a:pt x="224" y="612"/>
                  </a:lnTo>
                  <a:lnTo>
                    <a:pt x="228" y="618"/>
                  </a:lnTo>
                  <a:lnTo>
                    <a:pt x="230" y="622"/>
                  </a:lnTo>
                  <a:lnTo>
                    <a:pt x="230" y="626"/>
                  </a:lnTo>
                  <a:lnTo>
                    <a:pt x="230" y="626"/>
                  </a:lnTo>
                  <a:lnTo>
                    <a:pt x="592" y="626"/>
                  </a:lnTo>
                  <a:lnTo>
                    <a:pt x="604" y="636"/>
                  </a:lnTo>
                  <a:lnTo>
                    <a:pt x="628" y="638"/>
                  </a:lnTo>
                  <a:lnTo>
                    <a:pt x="630" y="642"/>
                  </a:lnTo>
                  <a:lnTo>
                    <a:pt x="634" y="644"/>
                  </a:lnTo>
                  <a:lnTo>
                    <a:pt x="638" y="646"/>
                  </a:lnTo>
                  <a:lnTo>
                    <a:pt x="642" y="646"/>
                  </a:lnTo>
                  <a:lnTo>
                    <a:pt x="644" y="646"/>
                  </a:lnTo>
                  <a:lnTo>
                    <a:pt x="646" y="646"/>
                  </a:lnTo>
                  <a:lnTo>
                    <a:pt x="652" y="644"/>
                  </a:lnTo>
                  <a:lnTo>
                    <a:pt x="658" y="642"/>
                  </a:lnTo>
                  <a:lnTo>
                    <a:pt x="662" y="640"/>
                  </a:lnTo>
                  <a:lnTo>
                    <a:pt x="666" y="638"/>
                  </a:lnTo>
                  <a:lnTo>
                    <a:pt x="668" y="636"/>
                  </a:lnTo>
                  <a:lnTo>
                    <a:pt x="668" y="634"/>
                  </a:lnTo>
                  <a:lnTo>
                    <a:pt x="682" y="632"/>
                  </a:lnTo>
                  <a:lnTo>
                    <a:pt x="694" y="634"/>
                  </a:lnTo>
                  <a:lnTo>
                    <a:pt x="702" y="638"/>
                  </a:lnTo>
                  <a:lnTo>
                    <a:pt x="706" y="644"/>
                  </a:lnTo>
                  <a:lnTo>
                    <a:pt x="708" y="646"/>
                  </a:lnTo>
                  <a:lnTo>
                    <a:pt x="716" y="646"/>
                  </a:lnTo>
                  <a:lnTo>
                    <a:pt x="720" y="648"/>
                  </a:lnTo>
                  <a:lnTo>
                    <a:pt x="724" y="650"/>
                  </a:lnTo>
                  <a:lnTo>
                    <a:pt x="726" y="652"/>
                  </a:lnTo>
                  <a:lnTo>
                    <a:pt x="726" y="654"/>
                  </a:lnTo>
                  <a:lnTo>
                    <a:pt x="726" y="656"/>
                  </a:lnTo>
                  <a:lnTo>
                    <a:pt x="724" y="658"/>
                  </a:lnTo>
                  <a:lnTo>
                    <a:pt x="724" y="660"/>
                  </a:lnTo>
                  <a:lnTo>
                    <a:pt x="724" y="660"/>
                  </a:lnTo>
                  <a:lnTo>
                    <a:pt x="726" y="668"/>
                  </a:lnTo>
                  <a:lnTo>
                    <a:pt x="728" y="674"/>
                  </a:lnTo>
                  <a:lnTo>
                    <a:pt x="730" y="674"/>
                  </a:lnTo>
                  <a:lnTo>
                    <a:pt x="734" y="674"/>
                  </a:lnTo>
                  <a:lnTo>
                    <a:pt x="738" y="674"/>
                  </a:lnTo>
                  <a:lnTo>
                    <a:pt x="744" y="674"/>
                  </a:lnTo>
                  <a:lnTo>
                    <a:pt x="748" y="674"/>
                  </a:lnTo>
                  <a:lnTo>
                    <a:pt x="752" y="672"/>
                  </a:lnTo>
                  <a:lnTo>
                    <a:pt x="756" y="672"/>
                  </a:lnTo>
                  <a:lnTo>
                    <a:pt x="762" y="672"/>
                  </a:lnTo>
                  <a:lnTo>
                    <a:pt x="768" y="674"/>
                  </a:lnTo>
                  <a:lnTo>
                    <a:pt x="772" y="676"/>
                  </a:lnTo>
                  <a:lnTo>
                    <a:pt x="776" y="678"/>
                  </a:lnTo>
                  <a:lnTo>
                    <a:pt x="780" y="682"/>
                  </a:lnTo>
                  <a:lnTo>
                    <a:pt x="784" y="684"/>
                  </a:lnTo>
                  <a:lnTo>
                    <a:pt x="788" y="688"/>
                  </a:lnTo>
                  <a:lnTo>
                    <a:pt x="790" y="690"/>
                  </a:lnTo>
                  <a:lnTo>
                    <a:pt x="790" y="692"/>
                  </a:lnTo>
                  <a:lnTo>
                    <a:pt x="788" y="694"/>
                  </a:lnTo>
                  <a:lnTo>
                    <a:pt x="788" y="694"/>
                  </a:lnTo>
                  <a:lnTo>
                    <a:pt x="790" y="698"/>
                  </a:lnTo>
                  <a:lnTo>
                    <a:pt x="790" y="698"/>
                  </a:lnTo>
                  <a:lnTo>
                    <a:pt x="788" y="700"/>
                  </a:lnTo>
                  <a:lnTo>
                    <a:pt x="786" y="702"/>
                  </a:lnTo>
                  <a:lnTo>
                    <a:pt x="784" y="704"/>
                  </a:lnTo>
                  <a:lnTo>
                    <a:pt x="780" y="704"/>
                  </a:lnTo>
                  <a:lnTo>
                    <a:pt x="778" y="702"/>
                  </a:lnTo>
                  <a:lnTo>
                    <a:pt x="774" y="702"/>
                  </a:lnTo>
                  <a:lnTo>
                    <a:pt x="772" y="702"/>
                  </a:lnTo>
                  <a:lnTo>
                    <a:pt x="770" y="702"/>
                  </a:lnTo>
                  <a:lnTo>
                    <a:pt x="764" y="696"/>
                  </a:lnTo>
                  <a:lnTo>
                    <a:pt x="764" y="696"/>
                  </a:lnTo>
                  <a:lnTo>
                    <a:pt x="766" y="700"/>
                  </a:lnTo>
                  <a:lnTo>
                    <a:pt x="766" y="702"/>
                  </a:lnTo>
                  <a:lnTo>
                    <a:pt x="768" y="706"/>
                  </a:lnTo>
                  <a:lnTo>
                    <a:pt x="766" y="712"/>
                  </a:lnTo>
                  <a:lnTo>
                    <a:pt x="766" y="716"/>
                  </a:lnTo>
                  <a:lnTo>
                    <a:pt x="762" y="718"/>
                  </a:lnTo>
                  <a:lnTo>
                    <a:pt x="760" y="718"/>
                  </a:lnTo>
                  <a:lnTo>
                    <a:pt x="756" y="720"/>
                  </a:lnTo>
                  <a:lnTo>
                    <a:pt x="752" y="722"/>
                  </a:lnTo>
                  <a:lnTo>
                    <a:pt x="750" y="724"/>
                  </a:lnTo>
                  <a:lnTo>
                    <a:pt x="750" y="726"/>
                  </a:lnTo>
                  <a:lnTo>
                    <a:pt x="752" y="728"/>
                  </a:lnTo>
                  <a:lnTo>
                    <a:pt x="752" y="730"/>
                  </a:lnTo>
                  <a:lnTo>
                    <a:pt x="752" y="732"/>
                  </a:lnTo>
                  <a:lnTo>
                    <a:pt x="752" y="730"/>
                  </a:lnTo>
                  <a:lnTo>
                    <a:pt x="754" y="730"/>
                  </a:lnTo>
                  <a:lnTo>
                    <a:pt x="754" y="730"/>
                  </a:lnTo>
                  <a:lnTo>
                    <a:pt x="756" y="732"/>
                  </a:lnTo>
                  <a:lnTo>
                    <a:pt x="758" y="736"/>
                  </a:lnTo>
                  <a:lnTo>
                    <a:pt x="756" y="738"/>
                  </a:lnTo>
                  <a:lnTo>
                    <a:pt x="756" y="740"/>
                  </a:lnTo>
                  <a:lnTo>
                    <a:pt x="754" y="740"/>
                  </a:lnTo>
                  <a:lnTo>
                    <a:pt x="752" y="742"/>
                  </a:lnTo>
                  <a:lnTo>
                    <a:pt x="752" y="742"/>
                  </a:lnTo>
                  <a:lnTo>
                    <a:pt x="750" y="744"/>
                  </a:lnTo>
                  <a:lnTo>
                    <a:pt x="748" y="746"/>
                  </a:lnTo>
                  <a:lnTo>
                    <a:pt x="748" y="746"/>
                  </a:lnTo>
                  <a:lnTo>
                    <a:pt x="752" y="746"/>
                  </a:lnTo>
                  <a:lnTo>
                    <a:pt x="754" y="746"/>
                  </a:lnTo>
                  <a:lnTo>
                    <a:pt x="760" y="744"/>
                  </a:lnTo>
                  <a:lnTo>
                    <a:pt x="764" y="740"/>
                  </a:lnTo>
                  <a:lnTo>
                    <a:pt x="768" y="736"/>
                  </a:lnTo>
                  <a:lnTo>
                    <a:pt x="770" y="734"/>
                  </a:lnTo>
                  <a:lnTo>
                    <a:pt x="770" y="730"/>
                  </a:lnTo>
                  <a:lnTo>
                    <a:pt x="772" y="728"/>
                  </a:lnTo>
                  <a:lnTo>
                    <a:pt x="774" y="724"/>
                  </a:lnTo>
                  <a:lnTo>
                    <a:pt x="776" y="722"/>
                  </a:lnTo>
                  <a:lnTo>
                    <a:pt x="782" y="722"/>
                  </a:lnTo>
                  <a:lnTo>
                    <a:pt x="788" y="722"/>
                  </a:lnTo>
                  <a:lnTo>
                    <a:pt x="794" y="722"/>
                  </a:lnTo>
                  <a:lnTo>
                    <a:pt x="798" y="722"/>
                  </a:lnTo>
                  <a:lnTo>
                    <a:pt x="802" y="722"/>
                  </a:lnTo>
                  <a:lnTo>
                    <a:pt x="802" y="722"/>
                  </a:lnTo>
                  <a:lnTo>
                    <a:pt x="800" y="722"/>
                  </a:lnTo>
                  <a:lnTo>
                    <a:pt x="798" y="720"/>
                  </a:lnTo>
                  <a:lnTo>
                    <a:pt x="798" y="718"/>
                  </a:lnTo>
                  <a:lnTo>
                    <a:pt x="798" y="714"/>
                  </a:lnTo>
                  <a:lnTo>
                    <a:pt x="800" y="712"/>
                  </a:lnTo>
                  <a:lnTo>
                    <a:pt x="804" y="708"/>
                  </a:lnTo>
                  <a:lnTo>
                    <a:pt x="806" y="704"/>
                  </a:lnTo>
                  <a:lnTo>
                    <a:pt x="810" y="700"/>
                  </a:lnTo>
                  <a:lnTo>
                    <a:pt x="814" y="698"/>
                  </a:lnTo>
                  <a:lnTo>
                    <a:pt x="820" y="696"/>
                  </a:lnTo>
                  <a:lnTo>
                    <a:pt x="826" y="696"/>
                  </a:lnTo>
                  <a:lnTo>
                    <a:pt x="832" y="696"/>
                  </a:lnTo>
                  <a:lnTo>
                    <a:pt x="838" y="696"/>
                  </a:lnTo>
                  <a:lnTo>
                    <a:pt x="840" y="698"/>
                  </a:lnTo>
                  <a:lnTo>
                    <a:pt x="842" y="698"/>
                  </a:lnTo>
                  <a:lnTo>
                    <a:pt x="846" y="700"/>
                  </a:lnTo>
                  <a:lnTo>
                    <a:pt x="848" y="700"/>
                  </a:lnTo>
                  <a:lnTo>
                    <a:pt x="850" y="702"/>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13" name="Freeform 373">
              <a:extLst>
                <a:ext uri="{FF2B5EF4-FFF2-40B4-BE49-F238E27FC236}">
                  <a16:creationId xmlns:a16="http://schemas.microsoft.com/office/drawing/2014/main" id="{7F074712-EECA-47A7-B041-B3A68B87E34A}"/>
                </a:ext>
              </a:extLst>
            </p:cNvPr>
            <p:cNvSpPr>
              <a:spLocks noChangeArrowheads="1"/>
            </p:cNvSpPr>
            <p:nvPr/>
          </p:nvSpPr>
          <p:spPr bwMode="auto">
            <a:xfrm>
              <a:off x="2696" y="426"/>
              <a:ext cx="492" cy="498"/>
            </a:xfrm>
            <a:custGeom>
              <a:avLst/>
              <a:gdLst>
                <a:gd name="T0" fmla="*/ 318 w 492"/>
                <a:gd name="T1" fmla="*/ 44 h 498"/>
                <a:gd name="T2" fmla="*/ 282 w 492"/>
                <a:gd name="T3" fmla="*/ 40 h 498"/>
                <a:gd name="T4" fmla="*/ 262 w 492"/>
                <a:gd name="T5" fmla="*/ 32 h 498"/>
                <a:gd name="T6" fmla="*/ 242 w 492"/>
                <a:gd name="T7" fmla="*/ 24 h 498"/>
                <a:gd name="T8" fmla="*/ 230 w 492"/>
                <a:gd name="T9" fmla="*/ 28 h 498"/>
                <a:gd name="T10" fmla="*/ 220 w 492"/>
                <a:gd name="T11" fmla="*/ 32 h 498"/>
                <a:gd name="T12" fmla="*/ 176 w 492"/>
                <a:gd name="T13" fmla="*/ 4 h 498"/>
                <a:gd name="T14" fmla="*/ 118 w 492"/>
                <a:gd name="T15" fmla="*/ 12 h 498"/>
                <a:gd name="T16" fmla="*/ 100 w 492"/>
                <a:gd name="T17" fmla="*/ 14 h 498"/>
                <a:gd name="T18" fmla="*/ 68 w 492"/>
                <a:gd name="T19" fmla="*/ 60 h 498"/>
                <a:gd name="T20" fmla="*/ 18 w 492"/>
                <a:gd name="T21" fmla="*/ 98 h 498"/>
                <a:gd name="T22" fmla="*/ 60 w 492"/>
                <a:gd name="T23" fmla="*/ 144 h 498"/>
                <a:gd name="T24" fmla="*/ 58 w 492"/>
                <a:gd name="T25" fmla="*/ 178 h 498"/>
                <a:gd name="T26" fmla="*/ 8 w 492"/>
                <a:gd name="T27" fmla="*/ 182 h 498"/>
                <a:gd name="T28" fmla="*/ 62 w 492"/>
                <a:gd name="T29" fmla="*/ 228 h 498"/>
                <a:gd name="T30" fmla="*/ 86 w 492"/>
                <a:gd name="T31" fmla="*/ 220 h 498"/>
                <a:gd name="T32" fmla="*/ 86 w 492"/>
                <a:gd name="T33" fmla="*/ 236 h 498"/>
                <a:gd name="T34" fmla="*/ 76 w 492"/>
                <a:gd name="T35" fmla="*/ 260 h 498"/>
                <a:gd name="T36" fmla="*/ 52 w 492"/>
                <a:gd name="T37" fmla="*/ 284 h 498"/>
                <a:gd name="T38" fmla="*/ 18 w 492"/>
                <a:gd name="T39" fmla="*/ 308 h 498"/>
                <a:gd name="T40" fmla="*/ 28 w 492"/>
                <a:gd name="T41" fmla="*/ 328 h 498"/>
                <a:gd name="T42" fmla="*/ 38 w 492"/>
                <a:gd name="T43" fmla="*/ 352 h 498"/>
                <a:gd name="T44" fmla="*/ 68 w 492"/>
                <a:gd name="T45" fmla="*/ 362 h 498"/>
                <a:gd name="T46" fmla="*/ 74 w 492"/>
                <a:gd name="T47" fmla="*/ 386 h 498"/>
                <a:gd name="T48" fmla="*/ 92 w 492"/>
                <a:gd name="T49" fmla="*/ 382 h 498"/>
                <a:gd name="T50" fmla="*/ 102 w 492"/>
                <a:gd name="T51" fmla="*/ 394 h 498"/>
                <a:gd name="T52" fmla="*/ 124 w 492"/>
                <a:gd name="T53" fmla="*/ 390 h 498"/>
                <a:gd name="T54" fmla="*/ 138 w 492"/>
                <a:gd name="T55" fmla="*/ 384 h 498"/>
                <a:gd name="T56" fmla="*/ 104 w 492"/>
                <a:gd name="T57" fmla="*/ 434 h 498"/>
                <a:gd name="T58" fmla="*/ 68 w 492"/>
                <a:gd name="T59" fmla="*/ 464 h 498"/>
                <a:gd name="T60" fmla="*/ 86 w 492"/>
                <a:gd name="T61" fmla="*/ 466 h 498"/>
                <a:gd name="T62" fmla="*/ 160 w 492"/>
                <a:gd name="T63" fmla="*/ 412 h 498"/>
                <a:gd name="T64" fmla="*/ 186 w 492"/>
                <a:gd name="T65" fmla="*/ 390 h 498"/>
                <a:gd name="T66" fmla="*/ 178 w 492"/>
                <a:gd name="T67" fmla="*/ 374 h 498"/>
                <a:gd name="T68" fmla="*/ 206 w 492"/>
                <a:gd name="T69" fmla="*/ 326 h 498"/>
                <a:gd name="T70" fmla="*/ 250 w 492"/>
                <a:gd name="T71" fmla="*/ 322 h 498"/>
                <a:gd name="T72" fmla="*/ 212 w 492"/>
                <a:gd name="T73" fmla="*/ 346 h 498"/>
                <a:gd name="T74" fmla="*/ 206 w 492"/>
                <a:gd name="T75" fmla="*/ 364 h 498"/>
                <a:gd name="T76" fmla="*/ 220 w 492"/>
                <a:gd name="T77" fmla="*/ 376 h 498"/>
                <a:gd name="T78" fmla="*/ 246 w 492"/>
                <a:gd name="T79" fmla="*/ 356 h 498"/>
                <a:gd name="T80" fmla="*/ 254 w 492"/>
                <a:gd name="T81" fmla="*/ 338 h 498"/>
                <a:gd name="T82" fmla="*/ 274 w 492"/>
                <a:gd name="T83" fmla="*/ 338 h 498"/>
                <a:gd name="T84" fmla="*/ 312 w 492"/>
                <a:gd name="T85" fmla="*/ 354 h 498"/>
                <a:gd name="T86" fmla="*/ 350 w 492"/>
                <a:gd name="T87" fmla="*/ 368 h 498"/>
                <a:gd name="T88" fmla="*/ 372 w 492"/>
                <a:gd name="T89" fmla="*/ 372 h 498"/>
                <a:gd name="T90" fmla="*/ 426 w 492"/>
                <a:gd name="T91" fmla="*/ 388 h 498"/>
                <a:gd name="T92" fmla="*/ 452 w 492"/>
                <a:gd name="T93" fmla="*/ 428 h 498"/>
                <a:gd name="T94" fmla="*/ 462 w 492"/>
                <a:gd name="T95" fmla="*/ 454 h 498"/>
                <a:gd name="T96" fmla="*/ 472 w 492"/>
                <a:gd name="T97" fmla="*/ 462 h 498"/>
                <a:gd name="T98" fmla="*/ 480 w 492"/>
                <a:gd name="T99" fmla="*/ 474 h 498"/>
                <a:gd name="T100" fmla="*/ 480 w 492"/>
                <a:gd name="T101" fmla="*/ 496 h 498"/>
                <a:gd name="T102" fmla="*/ 490 w 492"/>
                <a:gd name="T103" fmla="*/ 456 h 498"/>
                <a:gd name="T104" fmla="*/ 462 w 492"/>
                <a:gd name="T105" fmla="*/ 418 h 498"/>
                <a:gd name="T106" fmla="*/ 416 w 492"/>
                <a:gd name="T107" fmla="*/ 368 h 498"/>
                <a:gd name="T108" fmla="*/ 378 w 492"/>
                <a:gd name="T109" fmla="*/ 362 h 49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492"/>
                <a:gd name="T166" fmla="*/ 0 h 498"/>
                <a:gd name="T167" fmla="*/ 492 w 492"/>
                <a:gd name="T168" fmla="*/ 498 h 49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492" h="498">
                  <a:moveTo>
                    <a:pt x="338" y="50"/>
                  </a:moveTo>
                  <a:lnTo>
                    <a:pt x="336" y="48"/>
                  </a:lnTo>
                  <a:lnTo>
                    <a:pt x="334" y="46"/>
                  </a:lnTo>
                  <a:lnTo>
                    <a:pt x="332" y="46"/>
                  </a:lnTo>
                  <a:lnTo>
                    <a:pt x="328" y="44"/>
                  </a:lnTo>
                  <a:lnTo>
                    <a:pt x="324" y="44"/>
                  </a:lnTo>
                  <a:lnTo>
                    <a:pt x="318" y="44"/>
                  </a:lnTo>
                  <a:lnTo>
                    <a:pt x="310" y="48"/>
                  </a:lnTo>
                  <a:lnTo>
                    <a:pt x="310" y="48"/>
                  </a:lnTo>
                  <a:lnTo>
                    <a:pt x="306" y="48"/>
                  </a:lnTo>
                  <a:lnTo>
                    <a:pt x="300" y="48"/>
                  </a:lnTo>
                  <a:lnTo>
                    <a:pt x="294" y="46"/>
                  </a:lnTo>
                  <a:lnTo>
                    <a:pt x="288" y="44"/>
                  </a:lnTo>
                  <a:lnTo>
                    <a:pt x="282" y="40"/>
                  </a:lnTo>
                  <a:lnTo>
                    <a:pt x="282" y="40"/>
                  </a:lnTo>
                  <a:lnTo>
                    <a:pt x="280" y="40"/>
                  </a:lnTo>
                  <a:lnTo>
                    <a:pt x="276" y="40"/>
                  </a:lnTo>
                  <a:lnTo>
                    <a:pt x="272" y="40"/>
                  </a:lnTo>
                  <a:lnTo>
                    <a:pt x="268" y="38"/>
                  </a:lnTo>
                  <a:lnTo>
                    <a:pt x="264" y="36"/>
                  </a:lnTo>
                  <a:lnTo>
                    <a:pt x="262" y="32"/>
                  </a:lnTo>
                  <a:lnTo>
                    <a:pt x="260" y="30"/>
                  </a:lnTo>
                  <a:lnTo>
                    <a:pt x="258" y="30"/>
                  </a:lnTo>
                  <a:lnTo>
                    <a:pt x="254" y="28"/>
                  </a:lnTo>
                  <a:lnTo>
                    <a:pt x="250" y="26"/>
                  </a:lnTo>
                  <a:lnTo>
                    <a:pt x="246" y="26"/>
                  </a:lnTo>
                  <a:lnTo>
                    <a:pt x="244" y="26"/>
                  </a:lnTo>
                  <a:lnTo>
                    <a:pt x="242" y="24"/>
                  </a:lnTo>
                  <a:lnTo>
                    <a:pt x="240" y="24"/>
                  </a:lnTo>
                  <a:lnTo>
                    <a:pt x="236" y="22"/>
                  </a:lnTo>
                  <a:lnTo>
                    <a:pt x="234" y="20"/>
                  </a:lnTo>
                  <a:lnTo>
                    <a:pt x="230" y="22"/>
                  </a:lnTo>
                  <a:lnTo>
                    <a:pt x="230" y="22"/>
                  </a:lnTo>
                  <a:lnTo>
                    <a:pt x="228" y="26"/>
                  </a:lnTo>
                  <a:lnTo>
                    <a:pt x="230" y="28"/>
                  </a:lnTo>
                  <a:lnTo>
                    <a:pt x="230" y="30"/>
                  </a:lnTo>
                  <a:lnTo>
                    <a:pt x="230" y="34"/>
                  </a:lnTo>
                  <a:lnTo>
                    <a:pt x="230" y="36"/>
                  </a:lnTo>
                  <a:lnTo>
                    <a:pt x="230" y="36"/>
                  </a:lnTo>
                  <a:lnTo>
                    <a:pt x="228" y="36"/>
                  </a:lnTo>
                  <a:lnTo>
                    <a:pt x="224" y="36"/>
                  </a:lnTo>
                  <a:lnTo>
                    <a:pt x="220" y="32"/>
                  </a:lnTo>
                  <a:lnTo>
                    <a:pt x="216" y="28"/>
                  </a:lnTo>
                  <a:lnTo>
                    <a:pt x="212" y="24"/>
                  </a:lnTo>
                  <a:lnTo>
                    <a:pt x="208" y="20"/>
                  </a:lnTo>
                  <a:lnTo>
                    <a:pt x="198" y="16"/>
                  </a:lnTo>
                  <a:lnTo>
                    <a:pt x="188" y="10"/>
                  </a:lnTo>
                  <a:lnTo>
                    <a:pt x="180" y="6"/>
                  </a:lnTo>
                  <a:lnTo>
                    <a:pt x="176" y="4"/>
                  </a:lnTo>
                  <a:lnTo>
                    <a:pt x="172" y="4"/>
                  </a:lnTo>
                  <a:lnTo>
                    <a:pt x="164" y="0"/>
                  </a:lnTo>
                  <a:lnTo>
                    <a:pt x="150" y="0"/>
                  </a:lnTo>
                  <a:lnTo>
                    <a:pt x="134" y="4"/>
                  </a:lnTo>
                  <a:lnTo>
                    <a:pt x="128" y="8"/>
                  </a:lnTo>
                  <a:lnTo>
                    <a:pt x="122" y="10"/>
                  </a:lnTo>
                  <a:lnTo>
                    <a:pt x="118" y="12"/>
                  </a:lnTo>
                  <a:lnTo>
                    <a:pt x="116" y="12"/>
                  </a:lnTo>
                  <a:lnTo>
                    <a:pt x="114" y="12"/>
                  </a:lnTo>
                  <a:lnTo>
                    <a:pt x="112" y="12"/>
                  </a:lnTo>
                  <a:lnTo>
                    <a:pt x="110" y="12"/>
                  </a:lnTo>
                  <a:lnTo>
                    <a:pt x="108" y="12"/>
                  </a:lnTo>
                  <a:lnTo>
                    <a:pt x="104" y="12"/>
                  </a:lnTo>
                  <a:lnTo>
                    <a:pt x="100" y="14"/>
                  </a:lnTo>
                  <a:lnTo>
                    <a:pt x="94" y="16"/>
                  </a:lnTo>
                  <a:lnTo>
                    <a:pt x="88" y="20"/>
                  </a:lnTo>
                  <a:lnTo>
                    <a:pt x="86" y="22"/>
                  </a:lnTo>
                  <a:lnTo>
                    <a:pt x="84" y="28"/>
                  </a:lnTo>
                  <a:lnTo>
                    <a:pt x="80" y="36"/>
                  </a:lnTo>
                  <a:lnTo>
                    <a:pt x="74" y="48"/>
                  </a:lnTo>
                  <a:lnTo>
                    <a:pt x="68" y="60"/>
                  </a:lnTo>
                  <a:lnTo>
                    <a:pt x="58" y="70"/>
                  </a:lnTo>
                  <a:lnTo>
                    <a:pt x="50" y="74"/>
                  </a:lnTo>
                  <a:lnTo>
                    <a:pt x="38" y="76"/>
                  </a:lnTo>
                  <a:lnTo>
                    <a:pt x="28" y="78"/>
                  </a:lnTo>
                  <a:lnTo>
                    <a:pt x="20" y="84"/>
                  </a:lnTo>
                  <a:lnTo>
                    <a:pt x="18" y="92"/>
                  </a:lnTo>
                  <a:lnTo>
                    <a:pt x="18" y="98"/>
                  </a:lnTo>
                  <a:lnTo>
                    <a:pt x="20" y="102"/>
                  </a:lnTo>
                  <a:lnTo>
                    <a:pt x="22" y="106"/>
                  </a:lnTo>
                  <a:lnTo>
                    <a:pt x="26" y="110"/>
                  </a:lnTo>
                  <a:lnTo>
                    <a:pt x="32" y="114"/>
                  </a:lnTo>
                  <a:lnTo>
                    <a:pt x="38" y="120"/>
                  </a:lnTo>
                  <a:lnTo>
                    <a:pt x="48" y="130"/>
                  </a:lnTo>
                  <a:lnTo>
                    <a:pt x="60" y="144"/>
                  </a:lnTo>
                  <a:lnTo>
                    <a:pt x="70" y="156"/>
                  </a:lnTo>
                  <a:lnTo>
                    <a:pt x="76" y="168"/>
                  </a:lnTo>
                  <a:lnTo>
                    <a:pt x="72" y="178"/>
                  </a:lnTo>
                  <a:lnTo>
                    <a:pt x="68" y="180"/>
                  </a:lnTo>
                  <a:lnTo>
                    <a:pt x="64" y="180"/>
                  </a:lnTo>
                  <a:lnTo>
                    <a:pt x="62" y="180"/>
                  </a:lnTo>
                  <a:lnTo>
                    <a:pt x="58" y="178"/>
                  </a:lnTo>
                  <a:lnTo>
                    <a:pt x="54" y="176"/>
                  </a:lnTo>
                  <a:lnTo>
                    <a:pt x="52" y="172"/>
                  </a:lnTo>
                  <a:lnTo>
                    <a:pt x="50" y="170"/>
                  </a:lnTo>
                  <a:lnTo>
                    <a:pt x="46" y="168"/>
                  </a:lnTo>
                  <a:lnTo>
                    <a:pt x="34" y="168"/>
                  </a:lnTo>
                  <a:lnTo>
                    <a:pt x="20" y="172"/>
                  </a:lnTo>
                  <a:lnTo>
                    <a:pt x="8" y="182"/>
                  </a:lnTo>
                  <a:lnTo>
                    <a:pt x="2" y="192"/>
                  </a:lnTo>
                  <a:lnTo>
                    <a:pt x="0" y="200"/>
                  </a:lnTo>
                  <a:lnTo>
                    <a:pt x="0" y="208"/>
                  </a:lnTo>
                  <a:lnTo>
                    <a:pt x="8" y="216"/>
                  </a:lnTo>
                  <a:lnTo>
                    <a:pt x="26" y="226"/>
                  </a:lnTo>
                  <a:lnTo>
                    <a:pt x="44" y="232"/>
                  </a:lnTo>
                  <a:lnTo>
                    <a:pt x="62" y="228"/>
                  </a:lnTo>
                  <a:lnTo>
                    <a:pt x="64" y="228"/>
                  </a:lnTo>
                  <a:lnTo>
                    <a:pt x="66" y="226"/>
                  </a:lnTo>
                  <a:lnTo>
                    <a:pt x="70" y="224"/>
                  </a:lnTo>
                  <a:lnTo>
                    <a:pt x="74" y="222"/>
                  </a:lnTo>
                  <a:lnTo>
                    <a:pt x="78" y="222"/>
                  </a:lnTo>
                  <a:lnTo>
                    <a:pt x="82" y="220"/>
                  </a:lnTo>
                  <a:lnTo>
                    <a:pt x="86" y="220"/>
                  </a:lnTo>
                  <a:lnTo>
                    <a:pt x="88" y="222"/>
                  </a:lnTo>
                  <a:lnTo>
                    <a:pt x="90" y="224"/>
                  </a:lnTo>
                  <a:lnTo>
                    <a:pt x="88" y="226"/>
                  </a:lnTo>
                  <a:lnTo>
                    <a:pt x="86" y="228"/>
                  </a:lnTo>
                  <a:lnTo>
                    <a:pt x="86" y="230"/>
                  </a:lnTo>
                  <a:lnTo>
                    <a:pt x="84" y="234"/>
                  </a:lnTo>
                  <a:lnTo>
                    <a:pt x="86" y="236"/>
                  </a:lnTo>
                  <a:lnTo>
                    <a:pt x="88" y="240"/>
                  </a:lnTo>
                  <a:lnTo>
                    <a:pt x="90" y="242"/>
                  </a:lnTo>
                  <a:lnTo>
                    <a:pt x="92" y="246"/>
                  </a:lnTo>
                  <a:lnTo>
                    <a:pt x="92" y="248"/>
                  </a:lnTo>
                  <a:lnTo>
                    <a:pt x="90" y="252"/>
                  </a:lnTo>
                  <a:lnTo>
                    <a:pt x="86" y="256"/>
                  </a:lnTo>
                  <a:lnTo>
                    <a:pt x="76" y="260"/>
                  </a:lnTo>
                  <a:lnTo>
                    <a:pt x="64" y="266"/>
                  </a:lnTo>
                  <a:lnTo>
                    <a:pt x="56" y="274"/>
                  </a:lnTo>
                  <a:lnTo>
                    <a:pt x="52" y="284"/>
                  </a:lnTo>
                  <a:lnTo>
                    <a:pt x="54" y="284"/>
                  </a:lnTo>
                  <a:lnTo>
                    <a:pt x="54" y="284"/>
                  </a:lnTo>
                  <a:lnTo>
                    <a:pt x="54" y="284"/>
                  </a:lnTo>
                  <a:lnTo>
                    <a:pt x="52" y="284"/>
                  </a:lnTo>
                  <a:lnTo>
                    <a:pt x="52" y="286"/>
                  </a:lnTo>
                  <a:lnTo>
                    <a:pt x="48" y="288"/>
                  </a:lnTo>
                  <a:lnTo>
                    <a:pt x="44" y="290"/>
                  </a:lnTo>
                  <a:lnTo>
                    <a:pt x="36" y="296"/>
                  </a:lnTo>
                  <a:lnTo>
                    <a:pt x="28" y="300"/>
                  </a:lnTo>
                  <a:lnTo>
                    <a:pt x="22" y="304"/>
                  </a:lnTo>
                  <a:lnTo>
                    <a:pt x="18" y="308"/>
                  </a:lnTo>
                  <a:lnTo>
                    <a:pt x="16" y="312"/>
                  </a:lnTo>
                  <a:lnTo>
                    <a:pt x="14" y="316"/>
                  </a:lnTo>
                  <a:lnTo>
                    <a:pt x="16" y="320"/>
                  </a:lnTo>
                  <a:lnTo>
                    <a:pt x="22" y="324"/>
                  </a:lnTo>
                  <a:lnTo>
                    <a:pt x="22" y="326"/>
                  </a:lnTo>
                  <a:lnTo>
                    <a:pt x="24" y="326"/>
                  </a:lnTo>
                  <a:lnTo>
                    <a:pt x="28" y="328"/>
                  </a:lnTo>
                  <a:lnTo>
                    <a:pt x="34" y="330"/>
                  </a:lnTo>
                  <a:lnTo>
                    <a:pt x="38" y="332"/>
                  </a:lnTo>
                  <a:lnTo>
                    <a:pt x="38" y="332"/>
                  </a:lnTo>
                  <a:lnTo>
                    <a:pt x="38" y="336"/>
                  </a:lnTo>
                  <a:lnTo>
                    <a:pt x="38" y="340"/>
                  </a:lnTo>
                  <a:lnTo>
                    <a:pt x="38" y="346"/>
                  </a:lnTo>
                  <a:lnTo>
                    <a:pt x="38" y="352"/>
                  </a:lnTo>
                  <a:lnTo>
                    <a:pt x="42" y="358"/>
                  </a:lnTo>
                  <a:lnTo>
                    <a:pt x="48" y="362"/>
                  </a:lnTo>
                  <a:lnTo>
                    <a:pt x="50" y="362"/>
                  </a:lnTo>
                  <a:lnTo>
                    <a:pt x="54" y="362"/>
                  </a:lnTo>
                  <a:lnTo>
                    <a:pt x="58" y="362"/>
                  </a:lnTo>
                  <a:lnTo>
                    <a:pt x="64" y="362"/>
                  </a:lnTo>
                  <a:lnTo>
                    <a:pt x="68" y="362"/>
                  </a:lnTo>
                  <a:lnTo>
                    <a:pt x="68" y="364"/>
                  </a:lnTo>
                  <a:lnTo>
                    <a:pt x="70" y="366"/>
                  </a:lnTo>
                  <a:lnTo>
                    <a:pt x="70" y="370"/>
                  </a:lnTo>
                  <a:lnTo>
                    <a:pt x="72" y="374"/>
                  </a:lnTo>
                  <a:lnTo>
                    <a:pt x="74" y="380"/>
                  </a:lnTo>
                  <a:lnTo>
                    <a:pt x="74" y="386"/>
                  </a:lnTo>
                  <a:lnTo>
                    <a:pt x="74" y="386"/>
                  </a:lnTo>
                  <a:lnTo>
                    <a:pt x="76" y="388"/>
                  </a:lnTo>
                  <a:lnTo>
                    <a:pt x="80" y="388"/>
                  </a:lnTo>
                  <a:lnTo>
                    <a:pt x="82" y="388"/>
                  </a:lnTo>
                  <a:lnTo>
                    <a:pt x="86" y="386"/>
                  </a:lnTo>
                  <a:lnTo>
                    <a:pt x="90" y="382"/>
                  </a:lnTo>
                  <a:lnTo>
                    <a:pt x="90" y="382"/>
                  </a:lnTo>
                  <a:lnTo>
                    <a:pt x="92" y="382"/>
                  </a:lnTo>
                  <a:lnTo>
                    <a:pt x="94" y="382"/>
                  </a:lnTo>
                  <a:lnTo>
                    <a:pt x="96" y="382"/>
                  </a:lnTo>
                  <a:lnTo>
                    <a:pt x="98" y="384"/>
                  </a:lnTo>
                  <a:lnTo>
                    <a:pt x="98" y="388"/>
                  </a:lnTo>
                  <a:lnTo>
                    <a:pt x="100" y="390"/>
                  </a:lnTo>
                  <a:lnTo>
                    <a:pt x="100" y="392"/>
                  </a:lnTo>
                  <a:lnTo>
                    <a:pt x="102" y="394"/>
                  </a:lnTo>
                  <a:lnTo>
                    <a:pt x="104" y="396"/>
                  </a:lnTo>
                  <a:lnTo>
                    <a:pt x="106" y="398"/>
                  </a:lnTo>
                  <a:lnTo>
                    <a:pt x="110" y="398"/>
                  </a:lnTo>
                  <a:lnTo>
                    <a:pt x="116" y="396"/>
                  </a:lnTo>
                  <a:lnTo>
                    <a:pt x="120" y="392"/>
                  </a:lnTo>
                  <a:lnTo>
                    <a:pt x="122" y="392"/>
                  </a:lnTo>
                  <a:lnTo>
                    <a:pt x="124" y="390"/>
                  </a:lnTo>
                  <a:lnTo>
                    <a:pt x="126" y="388"/>
                  </a:lnTo>
                  <a:lnTo>
                    <a:pt x="128" y="384"/>
                  </a:lnTo>
                  <a:lnTo>
                    <a:pt x="130" y="382"/>
                  </a:lnTo>
                  <a:lnTo>
                    <a:pt x="134" y="380"/>
                  </a:lnTo>
                  <a:lnTo>
                    <a:pt x="136" y="380"/>
                  </a:lnTo>
                  <a:lnTo>
                    <a:pt x="138" y="380"/>
                  </a:lnTo>
                  <a:lnTo>
                    <a:pt x="138" y="384"/>
                  </a:lnTo>
                  <a:lnTo>
                    <a:pt x="138" y="388"/>
                  </a:lnTo>
                  <a:lnTo>
                    <a:pt x="136" y="396"/>
                  </a:lnTo>
                  <a:lnTo>
                    <a:pt x="132" y="408"/>
                  </a:lnTo>
                  <a:lnTo>
                    <a:pt x="126" y="418"/>
                  </a:lnTo>
                  <a:lnTo>
                    <a:pt x="122" y="420"/>
                  </a:lnTo>
                  <a:lnTo>
                    <a:pt x="114" y="426"/>
                  </a:lnTo>
                  <a:lnTo>
                    <a:pt x="104" y="434"/>
                  </a:lnTo>
                  <a:lnTo>
                    <a:pt x="94" y="444"/>
                  </a:lnTo>
                  <a:lnTo>
                    <a:pt x="86" y="454"/>
                  </a:lnTo>
                  <a:lnTo>
                    <a:pt x="84" y="456"/>
                  </a:lnTo>
                  <a:lnTo>
                    <a:pt x="82" y="456"/>
                  </a:lnTo>
                  <a:lnTo>
                    <a:pt x="78" y="458"/>
                  </a:lnTo>
                  <a:lnTo>
                    <a:pt x="74" y="462"/>
                  </a:lnTo>
                  <a:lnTo>
                    <a:pt x="68" y="464"/>
                  </a:lnTo>
                  <a:lnTo>
                    <a:pt x="64" y="470"/>
                  </a:lnTo>
                  <a:lnTo>
                    <a:pt x="62" y="474"/>
                  </a:lnTo>
                  <a:lnTo>
                    <a:pt x="64" y="474"/>
                  </a:lnTo>
                  <a:lnTo>
                    <a:pt x="66" y="472"/>
                  </a:lnTo>
                  <a:lnTo>
                    <a:pt x="72" y="470"/>
                  </a:lnTo>
                  <a:lnTo>
                    <a:pt x="78" y="468"/>
                  </a:lnTo>
                  <a:lnTo>
                    <a:pt x="86" y="466"/>
                  </a:lnTo>
                  <a:lnTo>
                    <a:pt x="94" y="464"/>
                  </a:lnTo>
                  <a:lnTo>
                    <a:pt x="106" y="458"/>
                  </a:lnTo>
                  <a:lnTo>
                    <a:pt x="120" y="450"/>
                  </a:lnTo>
                  <a:lnTo>
                    <a:pt x="134" y="436"/>
                  </a:lnTo>
                  <a:lnTo>
                    <a:pt x="148" y="424"/>
                  </a:lnTo>
                  <a:lnTo>
                    <a:pt x="160" y="412"/>
                  </a:lnTo>
                  <a:lnTo>
                    <a:pt x="160" y="412"/>
                  </a:lnTo>
                  <a:lnTo>
                    <a:pt x="164" y="410"/>
                  </a:lnTo>
                  <a:lnTo>
                    <a:pt x="168" y="408"/>
                  </a:lnTo>
                  <a:lnTo>
                    <a:pt x="172" y="404"/>
                  </a:lnTo>
                  <a:lnTo>
                    <a:pt x="176" y="402"/>
                  </a:lnTo>
                  <a:lnTo>
                    <a:pt x="180" y="398"/>
                  </a:lnTo>
                  <a:lnTo>
                    <a:pt x="184" y="394"/>
                  </a:lnTo>
                  <a:lnTo>
                    <a:pt x="186" y="390"/>
                  </a:lnTo>
                  <a:lnTo>
                    <a:pt x="184" y="386"/>
                  </a:lnTo>
                  <a:lnTo>
                    <a:pt x="182" y="382"/>
                  </a:lnTo>
                  <a:lnTo>
                    <a:pt x="180" y="382"/>
                  </a:lnTo>
                  <a:lnTo>
                    <a:pt x="178" y="380"/>
                  </a:lnTo>
                  <a:lnTo>
                    <a:pt x="178" y="378"/>
                  </a:lnTo>
                  <a:lnTo>
                    <a:pt x="176" y="376"/>
                  </a:lnTo>
                  <a:lnTo>
                    <a:pt x="178" y="374"/>
                  </a:lnTo>
                  <a:lnTo>
                    <a:pt x="182" y="372"/>
                  </a:lnTo>
                  <a:lnTo>
                    <a:pt x="184" y="368"/>
                  </a:lnTo>
                  <a:lnTo>
                    <a:pt x="188" y="360"/>
                  </a:lnTo>
                  <a:lnTo>
                    <a:pt x="194" y="350"/>
                  </a:lnTo>
                  <a:lnTo>
                    <a:pt x="200" y="340"/>
                  </a:lnTo>
                  <a:lnTo>
                    <a:pt x="204" y="328"/>
                  </a:lnTo>
                  <a:lnTo>
                    <a:pt x="206" y="326"/>
                  </a:lnTo>
                  <a:lnTo>
                    <a:pt x="214" y="322"/>
                  </a:lnTo>
                  <a:lnTo>
                    <a:pt x="226" y="318"/>
                  </a:lnTo>
                  <a:lnTo>
                    <a:pt x="244" y="318"/>
                  </a:lnTo>
                  <a:lnTo>
                    <a:pt x="244" y="318"/>
                  </a:lnTo>
                  <a:lnTo>
                    <a:pt x="246" y="320"/>
                  </a:lnTo>
                  <a:lnTo>
                    <a:pt x="248" y="322"/>
                  </a:lnTo>
                  <a:lnTo>
                    <a:pt x="250" y="322"/>
                  </a:lnTo>
                  <a:lnTo>
                    <a:pt x="252" y="324"/>
                  </a:lnTo>
                  <a:lnTo>
                    <a:pt x="252" y="326"/>
                  </a:lnTo>
                  <a:lnTo>
                    <a:pt x="248" y="328"/>
                  </a:lnTo>
                  <a:lnTo>
                    <a:pt x="244" y="328"/>
                  </a:lnTo>
                  <a:lnTo>
                    <a:pt x="232" y="332"/>
                  </a:lnTo>
                  <a:lnTo>
                    <a:pt x="220" y="336"/>
                  </a:lnTo>
                  <a:lnTo>
                    <a:pt x="212" y="346"/>
                  </a:lnTo>
                  <a:lnTo>
                    <a:pt x="212" y="348"/>
                  </a:lnTo>
                  <a:lnTo>
                    <a:pt x="212" y="350"/>
                  </a:lnTo>
                  <a:lnTo>
                    <a:pt x="210" y="354"/>
                  </a:lnTo>
                  <a:lnTo>
                    <a:pt x="208" y="358"/>
                  </a:lnTo>
                  <a:lnTo>
                    <a:pt x="206" y="360"/>
                  </a:lnTo>
                  <a:lnTo>
                    <a:pt x="206" y="362"/>
                  </a:lnTo>
                  <a:lnTo>
                    <a:pt x="206" y="364"/>
                  </a:lnTo>
                  <a:lnTo>
                    <a:pt x="206" y="366"/>
                  </a:lnTo>
                  <a:lnTo>
                    <a:pt x="206" y="370"/>
                  </a:lnTo>
                  <a:lnTo>
                    <a:pt x="208" y="372"/>
                  </a:lnTo>
                  <a:lnTo>
                    <a:pt x="208" y="376"/>
                  </a:lnTo>
                  <a:lnTo>
                    <a:pt x="212" y="376"/>
                  </a:lnTo>
                  <a:lnTo>
                    <a:pt x="214" y="376"/>
                  </a:lnTo>
                  <a:lnTo>
                    <a:pt x="220" y="376"/>
                  </a:lnTo>
                  <a:lnTo>
                    <a:pt x="220" y="374"/>
                  </a:lnTo>
                  <a:lnTo>
                    <a:pt x="224" y="372"/>
                  </a:lnTo>
                  <a:lnTo>
                    <a:pt x="228" y="370"/>
                  </a:lnTo>
                  <a:lnTo>
                    <a:pt x="232" y="368"/>
                  </a:lnTo>
                  <a:lnTo>
                    <a:pt x="236" y="364"/>
                  </a:lnTo>
                  <a:lnTo>
                    <a:pt x="242" y="360"/>
                  </a:lnTo>
                  <a:lnTo>
                    <a:pt x="246" y="356"/>
                  </a:lnTo>
                  <a:lnTo>
                    <a:pt x="248" y="354"/>
                  </a:lnTo>
                  <a:lnTo>
                    <a:pt x="250" y="350"/>
                  </a:lnTo>
                  <a:lnTo>
                    <a:pt x="250" y="348"/>
                  </a:lnTo>
                  <a:lnTo>
                    <a:pt x="250" y="346"/>
                  </a:lnTo>
                  <a:lnTo>
                    <a:pt x="252" y="344"/>
                  </a:lnTo>
                  <a:lnTo>
                    <a:pt x="252" y="340"/>
                  </a:lnTo>
                  <a:lnTo>
                    <a:pt x="254" y="338"/>
                  </a:lnTo>
                  <a:lnTo>
                    <a:pt x="256" y="334"/>
                  </a:lnTo>
                  <a:lnTo>
                    <a:pt x="258" y="334"/>
                  </a:lnTo>
                  <a:lnTo>
                    <a:pt x="262" y="332"/>
                  </a:lnTo>
                  <a:lnTo>
                    <a:pt x="266" y="334"/>
                  </a:lnTo>
                  <a:lnTo>
                    <a:pt x="270" y="338"/>
                  </a:lnTo>
                  <a:lnTo>
                    <a:pt x="272" y="338"/>
                  </a:lnTo>
                  <a:lnTo>
                    <a:pt x="274" y="338"/>
                  </a:lnTo>
                  <a:lnTo>
                    <a:pt x="280" y="338"/>
                  </a:lnTo>
                  <a:lnTo>
                    <a:pt x="284" y="340"/>
                  </a:lnTo>
                  <a:lnTo>
                    <a:pt x="290" y="342"/>
                  </a:lnTo>
                  <a:lnTo>
                    <a:pt x="294" y="346"/>
                  </a:lnTo>
                  <a:lnTo>
                    <a:pt x="296" y="350"/>
                  </a:lnTo>
                  <a:lnTo>
                    <a:pt x="300" y="352"/>
                  </a:lnTo>
                  <a:lnTo>
                    <a:pt x="312" y="354"/>
                  </a:lnTo>
                  <a:lnTo>
                    <a:pt x="330" y="358"/>
                  </a:lnTo>
                  <a:lnTo>
                    <a:pt x="332" y="358"/>
                  </a:lnTo>
                  <a:lnTo>
                    <a:pt x="336" y="358"/>
                  </a:lnTo>
                  <a:lnTo>
                    <a:pt x="340" y="362"/>
                  </a:lnTo>
                  <a:lnTo>
                    <a:pt x="344" y="364"/>
                  </a:lnTo>
                  <a:lnTo>
                    <a:pt x="348" y="370"/>
                  </a:lnTo>
                  <a:lnTo>
                    <a:pt x="350" y="368"/>
                  </a:lnTo>
                  <a:lnTo>
                    <a:pt x="350" y="366"/>
                  </a:lnTo>
                  <a:lnTo>
                    <a:pt x="354" y="364"/>
                  </a:lnTo>
                  <a:lnTo>
                    <a:pt x="356" y="362"/>
                  </a:lnTo>
                  <a:lnTo>
                    <a:pt x="360" y="362"/>
                  </a:lnTo>
                  <a:lnTo>
                    <a:pt x="364" y="362"/>
                  </a:lnTo>
                  <a:lnTo>
                    <a:pt x="366" y="366"/>
                  </a:lnTo>
                  <a:lnTo>
                    <a:pt x="372" y="372"/>
                  </a:lnTo>
                  <a:lnTo>
                    <a:pt x="380" y="382"/>
                  </a:lnTo>
                  <a:lnTo>
                    <a:pt x="390" y="392"/>
                  </a:lnTo>
                  <a:lnTo>
                    <a:pt x="398" y="402"/>
                  </a:lnTo>
                  <a:lnTo>
                    <a:pt x="406" y="408"/>
                  </a:lnTo>
                  <a:lnTo>
                    <a:pt x="408" y="410"/>
                  </a:lnTo>
                  <a:lnTo>
                    <a:pt x="424" y="386"/>
                  </a:lnTo>
                  <a:lnTo>
                    <a:pt x="426" y="388"/>
                  </a:lnTo>
                  <a:lnTo>
                    <a:pt x="432" y="398"/>
                  </a:lnTo>
                  <a:lnTo>
                    <a:pt x="438" y="408"/>
                  </a:lnTo>
                  <a:lnTo>
                    <a:pt x="442" y="418"/>
                  </a:lnTo>
                  <a:lnTo>
                    <a:pt x="444" y="418"/>
                  </a:lnTo>
                  <a:lnTo>
                    <a:pt x="446" y="420"/>
                  </a:lnTo>
                  <a:lnTo>
                    <a:pt x="448" y="424"/>
                  </a:lnTo>
                  <a:lnTo>
                    <a:pt x="452" y="428"/>
                  </a:lnTo>
                  <a:lnTo>
                    <a:pt x="456" y="432"/>
                  </a:lnTo>
                  <a:lnTo>
                    <a:pt x="458" y="436"/>
                  </a:lnTo>
                  <a:lnTo>
                    <a:pt x="458" y="436"/>
                  </a:lnTo>
                  <a:lnTo>
                    <a:pt x="458" y="440"/>
                  </a:lnTo>
                  <a:lnTo>
                    <a:pt x="458" y="444"/>
                  </a:lnTo>
                  <a:lnTo>
                    <a:pt x="460" y="450"/>
                  </a:lnTo>
                  <a:lnTo>
                    <a:pt x="462" y="454"/>
                  </a:lnTo>
                  <a:lnTo>
                    <a:pt x="466" y="458"/>
                  </a:lnTo>
                  <a:lnTo>
                    <a:pt x="466" y="460"/>
                  </a:lnTo>
                  <a:lnTo>
                    <a:pt x="466" y="460"/>
                  </a:lnTo>
                  <a:lnTo>
                    <a:pt x="466" y="462"/>
                  </a:lnTo>
                  <a:lnTo>
                    <a:pt x="468" y="462"/>
                  </a:lnTo>
                  <a:lnTo>
                    <a:pt x="470" y="462"/>
                  </a:lnTo>
                  <a:lnTo>
                    <a:pt x="472" y="462"/>
                  </a:lnTo>
                  <a:lnTo>
                    <a:pt x="476" y="458"/>
                  </a:lnTo>
                  <a:lnTo>
                    <a:pt x="476" y="458"/>
                  </a:lnTo>
                  <a:lnTo>
                    <a:pt x="476" y="460"/>
                  </a:lnTo>
                  <a:lnTo>
                    <a:pt x="478" y="460"/>
                  </a:lnTo>
                  <a:lnTo>
                    <a:pt x="478" y="464"/>
                  </a:lnTo>
                  <a:lnTo>
                    <a:pt x="478" y="468"/>
                  </a:lnTo>
                  <a:lnTo>
                    <a:pt x="480" y="474"/>
                  </a:lnTo>
                  <a:lnTo>
                    <a:pt x="478" y="474"/>
                  </a:lnTo>
                  <a:lnTo>
                    <a:pt x="478" y="476"/>
                  </a:lnTo>
                  <a:lnTo>
                    <a:pt x="476" y="480"/>
                  </a:lnTo>
                  <a:lnTo>
                    <a:pt x="476" y="484"/>
                  </a:lnTo>
                  <a:lnTo>
                    <a:pt x="476" y="488"/>
                  </a:lnTo>
                  <a:lnTo>
                    <a:pt x="478" y="494"/>
                  </a:lnTo>
                  <a:lnTo>
                    <a:pt x="480" y="496"/>
                  </a:lnTo>
                  <a:lnTo>
                    <a:pt x="484" y="498"/>
                  </a:lnTo>
                  <a:lnTo>
                    <a:pt x="486" y="494"/>
                  </a:lnTo>
                  <a:lnTo>
                    <a:pt x="488" y="486"/>
                  </a:lnTo>
                  <a:lnTo>
                    <a:pt x="490" y="474"/>
                  </a:lnTo>
                  <a:lnTo>
                    <a:pt x="492" y="464"/>
                  </a:lnTo>
                  <a:lnTo>
                    <a:pt x="492" y="456"/>
                  </a:lnTo>
                  <a:lnTo>
                    <a:pt x="490" y="456"/>
                  </a:lnTo>
                  <a:lnTo>
                    <a:pt x="488" y="454"/>
                  </a:lnTo>
                  <a:lnTo>
                    <a:pt x="484" y="450"/>
                  </a:lnTo>
                  <a:lnTo>
                    <a:pt x="478" y="444"/>
                  </a:lnTo>
                  <a:lnTo>
                    <a:pt x="474" y="438"/>
                  </a:lnTo>
                  <a:lnTo>
                    <a:pt x="470" y="430"/>
                  </a:lnTo>
                  <a:lnTo>
                    <a:pt x="468" y="426"/>
                  </a:lnTo>
                  <a:lnTo>
                    <a:pt x="462" y="418"/>
                  </a:lnTo>
                  <a:lnTo>
                    <a:pt x="454" y="406"/>
                  </a:lnTo>
                  <a:lnTo>
                    <a:pt x="444" y="392"/>
                  </a:lnTo>
                  <a:lnTo>
                    <a:pt x="434" y="380"/>
                  </a:lnTo>
                  <a:lnTo>
                    <a:pt x="426" y="370"/>
                  </a:lnTo>
                  <a:lnTo>
                    <a:pt x="420" y="366"/>
                  </a:lnTo>
                  <a:lnTo>
                    <a:pt x="418" y="366"/>
                  </a:lnTo>
                  <a:lnTo>
                    <a:pt x="416" y="368"/>
                  </a:lnTo>
                  <a:lnTo>
                    <a:pt x="412" y="372"/>
                  </a:lnTo>
                  <a:lnTo>
                    <a:pt x="408" y="374"/>
                  </a:lnTo>
                  <a:lnTo>
                    <a:pt x="402" y="378"/>
                  </a:lnTo>
                  <a:lnTo>
                    <a:pt x="398" y="378"/>
                  </a:lnTo>
                  <a:lnTo>
                    <a:pt x="396" y="376"/>
                  </a:lnTo>
                  <a:lnTo>
                    <a:pt x="388" y="370"/>
                  </a:lnTo>
                  <a:lnTo>
                    <a:pt x="378" y="362"/>
                  </a:lnTo>
                  <a:lnTo>
                    <a:pt x="368" y="354"/>
                  </a:lnTo>
                  <a:lnTo>
                    <a:pt x="358" y="348"/>
                  </a:lnTo>
                  <a:lnTo>
                    <a:pt x="350" y="342"/>
                  </a:lnTo>
                  <a:lnTo>
                    <a:pt x="338" y="342"/>
                  </a:lnTo>
                  <a:lnTo>
                    <a:pt x="338" y="50"/>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14" name="Freeform 374">
              <a:extLst>
                <a:ext uri="{FF2B5EF4-FFF2-40B4-BE49-F238E27FC236}">
                  <a16:creationId xmlns:a16="http://schemas.microsoft.com/office/drawing/2014/main" id="{F6F06456-DFBE-4E74-A6D4-0FAE7E1DFB0E}"/>
                </a:ext>
              </a:extLst>
            </p:cNvPr>
            <p:cNvSpPr>
              <a:spLocks noChangeArrowheads="1"/>
            </p:cNvSpPr>
            <p:nvPr/>
          </p:nvSpPr>
          <p:spPr bwMode="auto">
            <a:xfrm>
              <a:off x="3246" y="1030"/>
              <a:ext cx="738" cy="404"/>
            </a:xfrm>
            <a:custGeom>
              <a:avLst/>
              <a:gdLst>
                <a:gd name="T0" fmla="*/ 704 w 738"/>
                <a:gd name="T1" fmla="*/ 42 h 404"/>
                <a:gd name="T2" fmla="*/ 724 w 738"/>
                <a:gd name="T3" fmla="*/ 30 h 404"/>
                <a:gd name="T4" fmla="*/ 724 w 738"/>
                <a:gd name="T5" fmla="*/ 64 h 404"/>
                <a:gd name="T6" fmla="*/ 738 w 738"/>
                <a:gd name="T7" fmla="*/ 74 h 404"/>
                <a:gd name="T8" fmla="*/ 726 w 738"/>
                <a:gd name="T9" fmla="*/ 82 h 404"/>
                <a:gd name="T10" fmla="*/ 702 w 738"/>
                <a:gd name="T11" fmla="*/ 96 h 404"/>
                <a:gd name="T12" fmla="*/ 684 w 738"/>
                <a:gd name="T13" fmla="*/ 114 h 404"/>
                <a:gd name="T14" fmla="*/ 688 w 738"/>
                <a:gd name="T15" fmla="*/ 126 h 404"/>
                <a:gd name="T16" fmla="*/ 696 w 738"/>
                <a:gd name="T17" fmla="*/ 136 h 404"/>
                <a:gd name="T18" fmla="*/ 668 w 738"/>
                <a:gd name="T19" fmla="*/ 140 h 404"/>
                <a:gd name="T20" fmla="*/ 644 w 738"/>
                <a:gd name="T21" fmla="*/ 142 h 404"/>
                <a:gd name="T22" fmla="*/ 646 w 738"/>
                <a:gd name="T23" fmla="*/ 162 h 404"/>
                <a:gd name="T24" fmla="*/ 642 w 738"/>
                <a:gd name="T25" fmla="*/ 192 h 404"/>
                <a:gd name="T26" fmla="*/ 630 w 738"/>
                <a:gd name="T27" fmla="*/ 184 h 404"/>
                <a:gd name="T28" fmla="*/ 622 w 738"/>
                <a:gd name="T29" fmla="*/ 186 h 404"/>
                <a:gd name="T30" fmla="*/ 626 w 738"/>
                <a:gd name="T31" fmla="*/ 204 h 404"/>
                <a:gd name="T32" fmla="*/ 616 w 738"/>
                <a:gd name="T33" fmla="*/ 218 h 404"/>
                <a:gd name="T34" fmla="*/ 624 w 738"/>
                <a:gd name="T35" fmla="*/ 234 h 404"/>
                <a:gd name="T36" fmla="*/ 610 w 738"/>
                <a:gd name="T37" fmla="*/ 240 h 404"/>
                <a:gd name="T38" fmla="*/ 556 w 738"/>
                <a:gd name="T39" fmla="*/ 296 h 404"/>
                <a:gd name="T40" fmla="*/ 550 w 738"/>
                <a:gd name="T41" fmla="*/ 320 h 404"/>
                <a:gd name="T42" fmla="*/ 572 w 738"/>
                <a:gd name="T43" fmla="*/ 368 h 404"/>
                <a:gd name="T44" fmla="*/ 566 w 738"/>
                <a:gd name="T45" fmla="*/ 404 h 404"/>
                <a:gd name="T46" fmla="*/ 528 w 738"/>
                <a:gd name="T47" fmla="*/ 348 h 404"/>
                <a:gd name="T48" fmla="*/ 516 w 738"/>
                <a:gd name="T49" fmla="*/ 326 h 404"/>
                <a:gd name="T50" fmla="*/ 446 w 738"/>
                <a:gd name="T51" fmla="*/ 324 h 404"/>
                <a:gd name="T52" fmla="*/ 382 w 738"/>
                <a:gd name="T53" fmla="*/ 334 h 404"/>
                <a:gd name="T54" fmla="*/ 344 w 738"/>
                <a:gd name="T55" fmla="*/ 376 h 404"/>
                <a:gd name="T56" fmla="*/ 308 w 738"/>
                <a:gd name="T57" fmla="*/ 350 h 404"/>
                <a:gd name="T58" fmla="*/ 288 w 738"/>
                <a:gd name="T59" fmla="*/ 336 h 404"/>
                <a:gd name="T60" fmla="*/ 262 w 738"/>
                <a:gd name="T61" fmla="*/ 334 h 404"/>
                <a:gd name="T62" fmla="*/ 228 w 738"/>
                <a:gd name="T63" fmla="*/ 296 h 404"/>
                <a:gd name="T64" fmla="*/ 176 w 738"/>
                <a:gd name="T65" fmla="*/ 306 h 404"/>
                <a:gd name="T66" fmla="*/ 112 w 738"/>
                <a:gd name="T67" fmla="*/ 288 h 404"/>
                <a:gd name="T68" fmla="*/ 84 w 738"/>
                <a:gd name="T69" fmla="*/ 272 h 404"/>
                <a:gd name="T70" fmla="*/ 52 w 738"/>
                <a:gd name="T71" fmla="*/ 252 h 404"/>
                <a:gd name="T72" fmla="*/ 2 w 738"/>
                <a:gd name="T73" fmla="*/ 156 h 404"/>
                <a:gd name="T74" fmla="*/ 6 w 738"/>
                <a:gd name="T75" fmla="*/ 102 h 404"/>
                <a:gd name="T76" fmla="*/ 6 w 738"/>
                <a:gd name="T77" fmla="*/ 62 h 404"/>
                <a:gd name="T78" fmla="*/ 14 w 738"/>
                <a:gd name="T79" fmla="*/ 22 h 404"/>
                <a:gd name="T80" fmla="*/ 416 w 738"/>
                <a:gd name="T81" fmla="*/ 12 h 404"/>
                <a:gd name="T82" fmla="*/ 432 w 738"/>
                <a:gd name="T83" fmla="*/ 22 h 404"/>
                <a:gd name="T84" fmla="*/ 416 w 738"/>
                <a:gd name="T85" fmla="*/ 40 h 404"/>
                <a:gd name="T86" fmla="*/ 454 w 738"/>
                <a:gd name="T87" fmla="*/ 42 h 404"/>
                <a:gd name="T88" fmla="*/ 484 w 738"/>
                <a:gd name="T89" fmla="*/ 42 h 404"/>
                <a:gd name="T90" fmla="*/ 502 w 738"/>
                <a:gd name="T91" fmla="*/ 44 h 404"/>
                <a:gd name="T92" fmla="*/ 490 w 738"/>
                <a:gd name="T93" fmla="*/ 60 h 404"/>
                <a:gd name="T94" fmla="*/ 472 w 738"/>
                <a:gd name="T95" fmla="*/ 66 h 404"/>
                <a:gd name="T96" fmla="*/ 476 w 738"/>
                <a:gd name="T97" fmla="*/ 84 h 404"/>
                <a:gd name="T98" fmla="*/ 472 w 738"/>
                <a:gd name="T99" fmla="*/ 134 h 404"/>
                <a:gd name="T100" fmla="*/ 490 w 738"/>
                <a:gd name="T101" fmla="*/ 108 h 404"/>
                <a:gd name="T102" fmla="*/ 504 w 738"/>
                <a:gd name="T103" fmla="*/ 64 h 404"/>
                <a:gd name="T104" fmla="*/ 520 w 738"/>
                <a:gd name="T105" fmla="*/ 64 h 404"/>
                <a:gd name="T106" fmla="*/ 518 w 738"/>
                <a:gd name="T107" fmla="*/ 90 h 404"/>
                <a:gd name="T108" fmla="*/ 530 w 738"/>
                <a:gd name="T109" fmla="*/ 92 h 404"/>
                <a:gd name="T110" fmla="*/ 536 w 738"/>
                <a:gd name="T111" fmla="*/ 120 h 404"/>
                <a:gd name="T112" fmla="*/ 546 w 738"/>
                <a:gd name="T113" fmla="*/ 128 h 404"/>
                <a:gd name="T114" fmla="*/ 586 w 738"/>
                <a:gd name="T115" fmla="*/ 114 h 404"/>
                <a:gd name="T116" fmla="*/ 596 w 738"/>
                <a:gd name="T117" fmla="*/ 94 h 404"/>
                <a:gd name="T118" fmla="*/ 634 w 738"/>
                <a:gd name="T119" fmla="*/ 82 h 40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38"/>
                <a:gd name="T181" fmla="*/ 0 h 404"/>
                <a:gd name="T182" fmla="*/ 738 w 738"/>
                <a:gd name="T183" fmla="*/ 404 h 40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38" h="404">
                  <a:moveTo>
                    <a:pt x="640" y="76"/>
                  </a:moveTo>
                  <a:lnTo>
                    <a:pt x="650" y="64"/>
                  </a:lnTo>
                  <a:lnTo>
                    <a:pt x="664" y="58"/>
                  </a:lnTo>
                  <a:lnTo>
                    <a:pt x="680" y="54"/>
                  </a:lnTo>
                  <a:lnTo>
                    <a:pt x="694" y="52"/>
                  </a:lnTo>
                  <a:lnTo>
                    <a:pt x="698" y="52"/>
                  </a:lnTo>
                  <a:lnTo>
                    <a:pt x="704" y="42"/>
                  </a:lnTo>
                  <a:lnTo>
                    <a:pt x="708" y="36"/>
                  </a:lnTo>
                  <a:lnTo>
                    <a:pt x="712" y="32"/>
                  </a:lnTo>
                  <a:lnTo>
                    <a:pt x="716" y="30"/>
                  </a:lnTo>
                  <a:lnTo>
                    <a:pt x="720" y="28"/>
                  </a:lnTo>
                  <a:lnTo>
                    <a:pt x="722" y="28"/>
                  </a:lnTo>
                  <a:lnTo>
                    <a:pt x="724" y="30"/>
                  </a:lnTo>
                  <a:lnTo>
                    <a:pt x="724" y="30"/>
                  </a:lnTo>
                  <a:lnTo>
                    <a:pt x="726" y="30"/>
                  </a:lnTo>
                  <a:lnTo>
                    <a:pt x="732" y="32"/>
                  </a:lnTo>
                  <a:lnTo>
                    <a:pt x="734" y="40"/>
                  </a:lnTo>
                  <a:lnTo>
                    <a:pt x="732" y="48"/>
                  </a:lnTo>
                  <a:lnTo>
                    <a:pt x="728" y="56"/>
                  </a:lnTo>
                  <a:lnTo>
                    <a:pt x="726" y="62"/>
                  </a:lnTo>
                  <a:lnTo>
                    <a:pt x="724" y="64"/>
                  </a:lnTo>
                  <a:lnTo>
                    <a:pt x="724" y="64"/>
                  </a:lnTo>
                  <a:lnTo>
                    <a:pt x="726" y="66"/>
                  </a:lnTo>
                  <a:lnTo>
                    <a:pt x="728" y="68"/>
                  </a:lnTo>
                  <a:lnTo>
                    <a:pt x="732" y="70"/>
                  </a:lnTo>
                  <a:lnTo>
                    <a:pt x="734" y="72"/>
                  </a:lnTo>
                  <a:lnTo>
                    <a:pt x="738" y="74"/>
                  </a:lnTo>
                  <a:lnTo>
                    <a:pt x="738" y="74"/>
                  </a:lnTo>
                  <a:lnTo>
                    <a:pt x="738" y="74"/>
                  </a:lnTo>
                  <a:lnTo>
                    <a:pt x="738" y="76"/>
                  </a:lnTo>
                  <a:lnTo>
                    <a:pt x="736" y="76"/>
                  </a:lnTo>
                  <a:lnTo>
                    <a:pt x="734" y="78"/>
                  </a:lnTo>
                  <a:lnTo>
                    <a:pt x="730" y="80"/>
                  </a:lnTo>
                  <a:lnTo>
                    <a:pt x="730" y="82"/>
                  </a:lnTo>
                  <a:lnTo>
                    <a:pt x="726" y="82"/>
                  </a:lnTo>
                  <a:lnTo>
                    <a:pt x="722" y="84"/>
                  </a:lnTo>
                  <a:lnTo>
                    <a:pt x="718" y="86"/>
                  </a:lnTo>
                  <a:lnTo>
                    <a:pt x="712" y="86"/>
                  </a:lnTo>
                  <a:lnTo>
                    <a:pt x="708" y="88"/>
                  </a:lnTo>
                  <a:lnTo>
                    <a:pt x="706" y="90"/>
                  </a:lnTo>
                  <a:lnTo>
                    <a:pt x="704" y="92"/>
                  </a:lnTo>
                  <a:lnTo>
                    <a:pt x="702" y="96"/>
                  </a:lnTo>
                  <a:lnTo>
                    <a:pt x="698" y="100"/>
                  </a:lnTo>
                  <a:lnTo>
                    <a:pt x="696" y="104"/>
                  </a:lnTo>
                  <a:lnTo>
                    <a:pt x="692" y="106"/>
                  </a:lnTo>
                  <a:lnTo>
                    <a:pt x="692" y="108"/>
                  </a:lnTo>
                  <a:lnTo>
                    <a:pt x="690" y="108"/>
                  </a:lnTo>
                  <a:lnTo>
                    <a:pt x="688" y="110"/>
                  </a:lnTo>
                  <a:lnTo>
                    <a:pt x="684" y="114"/>
                  </a:lnTo>
                  <a:lnTo>
                    <a:pt x="682" y="116"/>
                  </a:lnTo>
                  <a:lnTo>
                    <a:pt x="680" y="118"/>
                  </a:lnTo>
                  <a:lnTo>
                    <a:pt x="680" y="122"/>
                  </a:lnTo>
                  <a:lnTo>
                    <a:pt x="680" y="124"/>
                  </a:lnTo>
                  <a:lnTo>
                    <a:pt x="684" y="124"/>
                  </a:lnTo>
                  <a:lnTo>
                    <a:pt x="686" y="124"/>
                  </a:lnTo>
                  <a:lnTo>
                    <a:pt x="688" y="126"/>
                  </a:lnTo>
                  <a:lnTo>
                    <a:pt x="692" y="126"/>
                  </a:lnTo>
                  <a:lnTo>
                    <a:pt x="694" y="126"/>
                  </a:lnTo>
                  <a:lnTo>
                    <a:pt x="698" y="128"/>
                  </a:lnTo>
                  <a:lnTo>
                    <a:pt x="700" y="130"/>
                  </a:lnTo>
                  <a:lnTo>
                    <a:pt x="702" y="132"/>
                  </a:lnTo>
                  <a:lnTo>
                    <a:pt x="700" y="134"/>
                  </a:lnTo>
                  <a:lnTo>
                    <a:pt x="696" y="136"/>
                  </a:lnTo>
                  <a:lnTo>
                    <a:pt x="692" y="138"/>
                  </a:lnTo>
                  <a:lnTo>
                    <a:pt x="688" y="138"/>
                  </a:lnTo>
                  <a:lnTo>
                    <a:pt x="682" y="138"/>
                  </a:lnTo>
                  <a:lnTo>
                    <a:pt x="676" y="138"/>
                  </a:lnTo>
                  <a:lnTo>
                    <a:pt x="676" y="138"/>
                  </a:lnTo>
                  <a:lnTo>
                    <a:pt x="672" y="138"/>
                  </a:lnTo>
                  <a:lnTo>
                    <a:pt x="668" y="140"/>
                  </a:lnTo>
                  <a:lnTo>
                    <a:pt x="662" y="142"/>
                  </a:lnTo>
                  <a:lnTo>
                    <a:pt x="656" y="142"/>
                  </a:lnTo>
                  <a:lnTo>
                    <a:pt x="650" y="142"/>
                  </a:lnTo>
                  <a:lnTo>
                    <a:pt x="646" y="140"/>
                  </a:lnTo>
                  <a:lnTo>
                    <a:pt x="646" y="142"/>
                  </a:lnTo>
                  <a:lnTo>
                    <a:pt x="644" y="142"/>
                  </a:lnTo>
                  <a:lnTo>
                    <a:pt x="644" y="142"/>
                  </a:lnTo>
                  <a:lnTo>
                    <a:pt x="642" y="144"/>
                  </a:lnTo>
                  <a:lnTo>
                    <a:pt x="642" y="146"/>
                  </a:lnTo>
                  <a:lnTo>
                    <a:pt x="642" y="150"/>
                  </a:lnTo>
                  <a:lnTo>
                    <a:pt x="646" y="152"/>
                  </a:lnTo>
                  <a:lnTo>
                    <a:pt x="646" y="154"/>
                  </a:lnTo>
                  <a:lnTo>
                    <a:pt x="646" y="158"/>
                  </a:lnTo>
                  <a:lnTo>
                    <a:pt x="646" y="162"/>
                  </a:lnTo>
                  <a:lnTo>
                    <a:pt x="646" y="168"/>
                  </a:lnTo>
                  <a:lnTo>
                    <a:pt x="646" y="174"/>
                  </a:lnTo>
                  <a:lnTo>
                    <a:pt x="646" y="178"/>
                  </a:lnTo>
                  <a:lnTo>
                    <a:pt x="646" y="182"/>
                  </a:lnTo>
                  <a:lnTo>
                    <a:pt x="644" y="186"/>
                  </a:lnTo>
                  <a:lnTo>
                    <a:pt x="644" y="190"/>
                  </a:lnTo>
                  <a:lnTo>
                    <a:pt x="642" y="192"/>
                  </a:lnTo>
                  <a:lnTo>
                    <a:pt x="640" y="194"/>
                  </a:lnTo>
                  <a:lnTo>
                    <a:pt x="638" y="192"/>
                  </a:lnTo>
                  <a:lnTo>
                    <a:pt x="638" y="188"/>
                  </a:lnTo>
                  <a:lnTo>
                    <a:pt x="638" y="184"/>
                  </a:lnTo>
                  <a:lnTo>
                    <a:pt x="638" y="184"/>
                  </a:lnTo>
                  <a:lnTo>
                    <a:pt x="634" y="176"/>
                  </a:lnTo>
                  <a:lnTo>
                    <a:pt x="630" y="184"/>
                  </a:lnTo>
                  <a:lnTo>
                    <a:pt x="620" y="176"/>
                  </a:lnTo>
                  <a:lnTo>
                    <a:pt x="620" y="176"/>
                  </a:lnTo>
                  <a:lnTo>
                    <a:pt x="620" y="178"/>
                  </a:lnTo>
                  <a:lnTo>
                    <a:pt x="620" y="178"/>
                  </a:lnTo>
                  <a:lnTo>
                    <a:pt x="620" y="180"/>
                  </a:lnTo>
                  <a:lnTo>
                    <a:pt x="620" y="182"/>
                  </a:lnTo>
                  <a:lnTo>
                    <a:pt x="622" y="186"/>
                  </a:lnTo>
                  <a:lnTo>
                    <a:pt x="622" y="186"/>
                  </a:lnTo>
                  <a:lnTo>
                    <a:pt x="624" y="188"/>
                  </a:lnTo>
                  <a:lnTo>
                    <a:pt x="626" y="192"/>
                  </a:lnTo>
                  <a:lnTo>
                    <a:pt x="628" y="196"/>
                  </a:lnTo>
                  <a:lnTo>
                    <a:pt x="628" y="202"/>
                  </a:lnTo>
                  <a:lnTo>
                    <a:pt x="626" y="202"/>
                  </a:lnTo>
                  <a:lnTo>
                    <a:pt x="626" y="204"/>
                  </a:lnTo>
                  <a:lnTo>
                    <a:pt x="624" y="204"/>
                  </a:lnTo>
                  <a:lnTo>
                    <a:pt x="620" y="206"/>
                  </a:lnTo>
                  <a:lnTo>
                    <a:pt x="612" y="206"/>
                  </a:lnTo>
                  <a:lnTo>
                    <a:pt x="612" y="208"/>
                  </a:lnTo>
                  <a:lnTo>
                    <a:pt x="614" y="210"/>
                  </a:lnTo>
                  <a:lnTo>
                    <a:pt x="614" y="214"/>
                  </a:lnTo>
                  <a:lnTo>
                    <a:pt x="616" y="218"/>
                  </a:lnTo>
                  <a:lnTo>
                    <a:pt x="618" y="226"/>
                  </a:lnTo>
                  <a:lnTo>
                    <a:pt x="618" y="226"/>
                  </a:lnTo>
                  <a:lnTo>
                    <a:pt x="620" y="228"/>
                  </a:lnTo>
                  <a:lnTo>
                    <a:pt x="622" y="228"/>
                  </a:lnTo>
                  <a:lnTo>
                    <a:pt x="624" y="230"/>
                  </a:lnTo>
                  <a:lnTo>
                    <a:pt x="624" y="232"/>
                  </a:lnTo>
                  <a:lnTo>
                    <a:pt x="624" y="234"/>
                  </a:lnTo>
                  <a:lnTo>
                    <a:pt x="622" y="234"/>
                  </a:lnTo>
                  <a:lnTo>
                    <a:pt x="618" y="236"/>
                  </a:lnTo>
                  <a:lnTo>
                    <a:pt x="618" y="236"/>
                  </a:lnTo>
                  <a:lnTo>
                    <a:pt x="616" y="236"/>
                  </a:lnTo>
                  <a:lnTo>
                    <a:pt x="614" y="236"/>
                  </a:lnTo>
                  <a:lnTo>
                    <a:pt x="612" y="238"/>
                  </a:lnTo>
                  <a:lnTo>
                    <a:pt x="610" y="240"/>
                  </a:lnTo>
                  <a:lnTo>
                    <a:pt x="610" y="246"/>
                  </a:lnTo>
                  <a:lnTo>
                    <a:pt x="606" y="250"/>
                  </a:lnTo>
                  <a:lnTo>
                    <a:pt x="602" y="252"/>
                  </a:lnTo>
                  <a:lnTo>
                    <a:pt x="594" y="260"/>
                  </a:lnTo>
                  <a:lnTo>
                    <a:pt x="582" y="270"/>
                  </a:lnTo>
                  <a:lnTo>
                    <a:pt x="570" y="284"/>
                  </a:lnTo>
                  <a:lnTo>
                    <a:pt x="556" y="296"/>
                  </a:lnTo>
                  <a:lnTo>
                    <a:pt x="556" y="296"/>
                  </a:lnTo>
                  <a:lnTo>
                    <a:pt x="554" y="300"/>
                  </a:lnTo>
                  <a:lnTo>
                    <a:pt x="552" y="304"/>
                  </a:lnTo>
                  <a:lnTo>
                    <a:pt x="552" y="308"/>
                  </a:lnTo>
                  <a:lnTo>
                    <a:pt x="550" y="316"/>
                  </a:lnTo>
                  <a:lnTo>
                    <a:pt x="550" y="316"/>
                  </a:lnTo>
                  <a:lnTo>
                    <a:pt x="550" y="320"/>
                  </a:lnTo>
                  <a:lnTo>
                    <a:pt x="550" y="324"/>
                  </a:lnTo>
                  <a:lnTo>
                    <a:pt x="552" y="332"/>
                  </a:lnTo>
                  <a:lnTo>
                    <a:pt x="554" y="338"/>
                  </a:lnTo>
                  <a:lnTo>
                    <a:pt x="558" y="346"/>
                  </a:lnTo>
                  <a:lnTo>
                    <a:pt x="560" y="348"/>
                  </a:lnTo>
                  <a:lnTo>
                    <a:pt x="566" y="356"/>
                  </a:lnTo>
                  <a:lnTo>
                    <a:pt x="572" y="368"/>
                  </a:lnTo>
                  <a:lnTo>
                    <a:pt x="574" y="382"/>
                  </a:lnTo>
                  <a:lnTo>
                    <a:pt x="572" y="398"/>
                  </a:lnTo>
                  <a:lnTo>
                    <a:pt x="572" y="400"/>
                  </a:lnTo>
                  <a:lnTo>
                    <a:pt x="570" y="400"/>
                  </a:lnTo>
                  <a:lnTo>
                    <a:pt x="570" y="402"/>
                  </a:lnTo>
                  <a:lnTo>
                    <a:pt x="568" y="404"/>
                  </a:lnTo>
                  <a:lnTo>
                    <a:pt x="566" y="404"/>
                  </a:lnTo>
                  <a:lnTo>
                    <a:pt x="562" y="404"/>
                  </a:lnTo>
                  <a:lnTo>
                    <a:pt x="558" y="400"/>
                  </a:lnTo>
                  <a:lnTo>
                    <a:pt x="554" y="394"/>
                  </a:lnTo>
                  <a:lnTo>
                    <a:pt x="550" y="392"/>
                  </a:lnTo>
                  <a:lnTo>
                    <a:pt x="542" y="384"/>
                  </a:lnTo>
                  <a:lnTo>
                    <a:pt x="532" y="368"/>
                  </a:lnTo>
                  <a:lnTo>
                    <a:pt x="528" y="348"/>
                  </a:lnTo>
                  <a:lnTo>
                    <a:pt x="528" y="346"/>
                  </a:lnTo>
                  <a:lnTo>
                    <a:pt x="528" y="344"/>
                  </a:lnTo>
                  <a:lnTo>
                    <a:pt x="528" y="340"/>
                  </a:lnTo>
                  <a:lnTo>
                    <a:pt x="526" y="336"/>
                  </a:lnTo>
                  <a:lnTo>
                    <a:pt x="524" y="332"/>
                  </a:lnTo>
                  <a:lnTo>
                    <a:pt x="520" y="330"/>
                  </a:lnTo>
                  <a:lnTo>
                    <a:pt x="516" y="326"/>
                  </a:lnTo>
                  <a:lnTo>
                    <a:pt x="510" y="326"/>
                  </a:lnTo>
                  <a:lnTo>
                    <a:pt x="504" y="324"/>
                  </a:lnTo>
                  <a:lnTo>
                    <a:pt x="490" y="324"/>
                  </a:lnTo>
                  <a:lnTo>
                    <a:pt x="472" y="322"/>
                  </a:lnTo>
                  <a:lnTo>
                    <a:pt x="456" y="322"/>
                  </a:lnTo>
                  <a:lnTo>
                    <a:pt x="446" y="324"/>
                  </a:lnTo>
                  <a:lnTo>
                    <a:pt x="446" y="324"/>
                  </a:lnTo>
                  <a:lnTo>
                    <a:pt x="444" y="328"/>
                  </a:lnTo>
                  <a:lnTo>
                    <a:pt x="438" y="330"/>
                  </a:lnTo>
                  <a:lnTo>
                    <a:pt x="426" y="332"/>
                  </a:lnTo>
                  <a:lnTo>
                    <a:pt x="406" y="332"/>
                  </a:lnTo>
                  <a:lnTo>
                    <a:pt x="402" y="332"/>
                  </a:lnTo>
                  <a:lnTo>
                    <a:pt x="394" y="332"/>
                  </a:lnTo>
                  <a:lnTo>
                    <a:pt x="382" y="334"/>
                  </a:lnTo>
                  <a:lnTo>
                    <a:pt x="372" y="340"/>
                  </a:lnTo>
                  <a:lnTo>
                    <a:pt x="354" y="348"/>
                  </a:lnTo>
                  <a:lnTo>
                    <a:pt x="342" y="366"/>
                  </a:lnTo>
                  <a:lnTo>
                    <a:pt x="342" y="368"/>
                  </a:lnTo>
                  <a:lnTo>
                    <a:pt x="344" y="370"/>
                  </a:lnTo>
                  <a:lnTo>
                    <a:pt x="344" y="372"/>
                  </a:lnTo>
                  <a:lnTo>
                    <a:pt x="344" y="376"/>
                  </a:lnTo>
                  <a:lnTo>
                    <a:pt x="344" y="378"/>
                  </a:lnTo>
                  <a:lnTo>
                    <a:pt x="344" y="382"/>
                  </a:lnTo>
                  <a:lnTo>
                    <a:pt x="340" y="382"/>
                  </a:lnTo>
                  <a:lnTo>
                    <a:pt x="338" y="382"/>
                  </a:lnTo>
                  <a:lnTo>
                    <a:pt x="330" y="376"/>
                  </a:lnTo>
                  <a:lnTo>
                    <a:pt x="320" y="366"/>
                  </a:lnTo>
                  <a:lnTo>
                    <a:pt x="308" y="350"/>
                  </a:lnTo>
                  <a:lnTo>
                    <a:pt x="308" y="350"/>
                  </a:lnTo>
                  <a:lnTo>
                    <a:pt x="306" y="348"/>
                  </a:lnTo>
                  <a:lnTo>
                    <a:pt x="304" y="344"/>
                  </a:lnTo>
                  <a:lnTo>
                    <a:pt x="300" y="342"/>
                  </a:lnTo>
                  <a:lnTo>
                    <a:pt x="296" y="338"/>
                  </a:lnTo>
                  <a:lnTo>
                    <a:pt x="292" y="336"/>
                  </a:lnTo>
                  <a:lnTo>
                    <a:pt x="288" y="336"/>
                  </a:lnTo>
                  <a:lnTo>
                    <a:pt x="286" y="338"/>
                  </a:lnTo>
                  <a:lnTo>
                    <a:pt x="284" y="338"/>
                  </a:lnTo>
                  <a:lnTo>
                    <a:pt x="282" y="340"/>
                  </a:lnTo>
                  <a:lnTo>
                    <a:pt x="278" y="340"/>
                  </a:lnTo>
                  <a:lnTo>
                    <a:pt x="272" y="340"/>
                  </a:lnTo>
                  <a:lnTo>
                    <a:pt x="266" y="336"/>
                  </a:lnTo>
                  <a:lnTo>
                    <a:pt x="262" y="334"/>
                  </a:lnTo>
                  <a:lnTo>
                    <a:pt x="254" y="328"/>
                  </a:lnTo>
                  <a:lnTo>
                    <a:pt x="246" y="316"/>
                  </a:lnTo>
                  <a:lnTo>
                    <a:pt x="242" y="300"/>
                  </a:lnTo>
                  <a:lnTo>
                    <a:pt x="240" y="298"/>
                  </a:lnTo>
                  <a:lnTo>
                    <a:pt x="238" y="298"/>
                  </a:lnTo>
                  <a:lnTo>
                    <a:pt x="234" y="296"/>
                  </a:lnTo>
                  <a:lnTo>
                    <a:pt x="228" y="296"/>
                  </a:lnTo>
                  <a:lnTo>
                    <a:pt x="224" y="296"/>
                  </a:lnTo>
                  <a:lnTo>
                    <a:pt x="218" y="296"/>
                  </a:lnTo>
                  <a:lnTo>
                    <a:pt x="214" y="300"/>
                  </a:lnTo>
                  <a:lnTo>
                    <a:pt x="210" y="302"/>
                  </a:lnTo>
                  <a:lnTo>
                    <a:pt x="198" y="306"/>
                  </a:lnTo>
                  <a:lnTo>
                    <a:pt x="180" y="306"/>
                  </a:lnTo>
                  <a:lnTo>
                    <a:pt x="176" y="306"/>
                  </a:lnTo>
                  <a:lnTo>
                    <a:pt x="166" y="304"/>
                  </a:lnTo>
                  <a:lnTo>
                    <a:pt x="152" y="300"/>
                  </a:lnTo>
                  <a:lnTo>
                    <a:pt x="140" y="296"/>
                  </a:lnTo>
                  <a:lnTo>
                    <a:pt x="130" y="290"/>
                  </a:lnTo>
                  <a:lnTo>
                    <a:pt x="128" y="288"/>
                  </a:lnTo>
                  <a:lnTo>
                    <a:pt x="124" y="286"/>
                  </a:lnTo>
                  <a:lnTo>
                    <a:pt x="112" y="288"/>
                  </a:lnTo>
                  <a:lnTo>
                    <a:pt x="98" y="296"/>
                  </a:lnTo>
                  <a:lnTo>
                    <a:pt x="96" y="294"/>
                  </a:lnTo>
                  <a:lnTo>
                    <a:pt x="96" y="292"/>
                  </a:lnTo>
                  <a:lnTo>
                    <a:pt x="94" y="288"/>
                  </a:lnTo>
                  <a:lnTo>
                    <a:pt x="90" y="282"/>
                  </a:lnTo>
                  <a:lnTo>
                    <a:pt x="88" y="276"/>
                  </a:lnTo>
                  <a:lnTo>
                    <a:pt x="84" y="272"/>
                  </a:lnTo>
                  <a:lnTo>
                    <a:pt x="80" y="268"/>
                  </a:lnTo>
                  <a:lnTo>
                    <a:pt x="74" y="266"/>
                  </a:lnTo>
                  <a:lnTo>
                    <a:pt x="74" y="266"/>
                  </a:lnTo>
                  <a:lnTo>
                    <a:pt x="70" y="264"/>
                  </a:lnTo>
                  <a:lnTo>
                    <a:pt x="66" y="262"/>
                  </a:lnTo>
                  <a:lnTo>
                    <a:pt x="60" y="258"/>
                  </a:lnTo>
                  <a:lnTo>
                    <a:pt x="52" y="252"/>
                  </a:lnTo>
                  <a:lnTo>
                    <a:pt x="46" y="242"/>
                  </a:lnTo>
                  <a:lnTo>
                    <a:pt x="42" y="240"/>
                  </a:lnTo>
                  <a:lnTo>
                    <a:pt x="36" y="230"/>
                  </a:lnTo>
                  <a:lnTo>
                    <a:pt x="26" y="216"/>
                  </a:lnTo>
                  <a:lnTo>
                    <a:pt x="16" y="200"/>
                  </a:lnTo>
                  <a:lnTo>
                    <a:pt x="8" y="180"/>
                  </a:lnTo>
                  <a:lnTo>
                    <a:pt x="2" y="156"/>
                  </a:lnTo>
                  <a:lnTo>
                    <a:pt x="2" y="152"/>
                  </a:lnTo>
                  <a:lnTo>
                    <a:pt x="0" y="140"/>
                  </a:lnTo>
                  <a:lnTo>
                    <a:pt x="0" y="124"/>
                  </a:lnTo>
                  <a:lnTo>
                    <a:pt x="0" y="110"/>
                  </a:lnTo>
                  <a:lnTo>
                    <a:pt x="4" y="104"/>
                  </a:lnTo>
                  <a:lnTo>
                    <a:pt x="6" y="102"/>
                  </a:lnTo>
                  <a:lnTo>
                    <a:pt x="6" y="102"/>
                  </a:lnTo>
                  <a:lnTo>
                    <a:pt x="8" y="100"/>
                  </a:lnTo>
                  <a:lnTo>
                    <a:pt x="10" y="96"/>
                  </a:lnTo>
                  <a:lnTo>
                    <a:pt x="10" y="92"/>
                  </a:lnTo>
                  <a:lnTo>
                    <a:pt x="10" y="86"/>
                  </a:lnTo>
                  <a:lnTo>
                    <a:pt x="8" y="80"/>
                  </a:lnTo>
                  <a:lnTo>
                    <a:pt x="8" y="76"/>
                  </a:lnTo>
                  <a:lnTo>
                    <a:pt x="6" y="62"/>
                  </a:lnTo>
                  <a:lnTo>
                    <a:pt x="6" y="46"/>
                  </a:lnTo>
                  <a:lnTo>
                    <a:pt x="4" y="30"/>
                  </a:lnTo>
                  <a:lnTo>
                    <a:pt x="4" y="20"/>
                  </a:lnTo>
                  <a:lnTo>
                    <a:pt x="6" y="20"/>
                  </a:lnTo>
                  <a:lnTo>
                    <a:pt x="8" y="20"/>
                  </a:lnTo>
                  <a:lnTo>
                    <a:pt x="10" y="22"/>
                  </a:lnTo>
                  <a:lnTo>
                    <a:pt x="14" y="22"/>
                  </a:lnTo>
                  <a:lnTo>
                    <a:pt x="16" y="20"/>
                  </a:lnTo>
                  <a:lnTo>
                    <a:pt x="18" y="18"/>
                  </a:lnTo>
                  <a:lnTo>
                    <a:pt x="18" y="14"/>
                  </a:lnTo>
                  <a:lnTo>
                    <a:pt x="18" y="0"/>
                  </a:lnTo>
                  <a:lnTo>
                    <a:pt x="380" y="0"/>
                  </a:lnTo>
                  <a:lnTo>
                    <a:pt x="392" y="10"/>
                  </a:lnTo>
                  <a:lnTo>
                    <a:pt x="416" y="12"/>
                  </a:lnTo>
                  <a:lnTo>
                    <a:pt x="418" y="16"/>
                  </a:lnTo>
                  <a:lnTo>
                    <a:pt x="422" y="18"/>
                  </a:lnTo>
                  <a:lnTo>
                    <a:pt x="426" y="20"/>
                  </a:lnTo>
                  <a:lnTo>
                    <a:pt x="430" y="20"/>
                  </a:lnTo>
                  <a:lnTo>
                    <a:pt x="432" y="20"/>
                  </a:lnTo>
                  <a:lnTo>
                    <a:pt x="434" y="20"/>
                  </a:lnTo>
                  <a:lnTo>
                    <a:pt x="432" y="22"/>
                  </a:lnTo>
                  <a:lnTo>
                    <a:pt x="432" y="24"/>
                  </a:lnTo>
                  <a:lnTo>
                    <a:pt x="428" y="28"/>
                  </a:lnTo>
                  <a:lnTo>
                    <a:pt x="424" y="32"/>
                  </a:lnTo>
                  <a:lnTo>
                    <a:pt x="422" y="34"/>
                  </a:lnTo>
                  <a:lnTo>
                    <a:pt x="420" y="36"/>
                  </a:lnTo>
                  <a:lnTo>
                    <a:pt x="416" y="38"/>
                  </a:lnTo>
                  <a:lnTo>
                    <a:pt x="416" y="40"/>
                  </a:lnTo>
                  <a:lnTo>
                    <a:pt x="416" y="42"/>
                  </a:lnTo>
                  <a:lnTo>
                    <a:pt x="418" y="42"/>
                  </a:lnTo>
                  <a:lnTo>
                    <a:pt x="422" y="44"/>
                  </a:lnTo>
                  <a:lnTo>
                    <a:pt x="428" y="44"/>
                  </a:lnTo>
                  <a:lnTo>
                    <a:pt x="432" y="44"/>
                  </a:lnTo>
                  <a:lnTo>
                    <a:pt x="442" y="44"/>
                  </a:lnTo>
                  <a:lnTo>
                    <a:pt x="454" y="42"/>
                  </a:lnTo>
                  <a:lnTo>
                    <a:pt x="464" y="38"/>
                  </a:lnTo>
                  <a:lnTo>
                    <a:pt x="464" y="38"/>
                  </a:lnTo>
                  <a:lnTo>
                    <a:pt x="466" y="40"/>
                  </a:lnTo>
                  <a:lnTo>
                    <a:pt x="468" y="40"/>
                  </a:lnTo>
                  <a:lnTo>
                    <a:pt x="470" y="42"/>
                  </a:lnTo>
                  <a:lnTo>
                    <a:pt x="476" y="42"/>
                  </a:lnTo>
                  <a:lnTo>
                    <a:pt x="484" y="42"/>
                  </a:lnTo>
                  <a:lnTo>
                    <a:pt x="484" y="42"/>
                  </a:lnTo>
                  <a:lnTo>
                    <a:pt x="486" y="42"/>
                  </a:lnTo>
                  <a:lnTo>
                    <a:pt x="490" y="40"/>
                  </a:lnTo>
                  <a:lnTo>
                    <a:pt x="492" y="40"/>
                  </a:lnTo>
                  <a:lnTo>
                    <a:pt x="496" y="40"/>
                  </a:lnTo>
                  <a:lnTo>
                    <a:pt x="500" y="42"/>
                  </a:lnTo>
                  <a:lnTo>
                    <a:pt x="502" y="44"/>
                  </a:lnTo>
                  <a:lnTo>
                    <a:pt x="502" y="46"/>
                  </a:lnTo>
                  <a:lnTo>
                    <a:pt x="502" y="48"/>
                  </a:lnTo>
                  <a:lnTo>
                    <a:pt x="502" y="50"/>
                  </a:lnTo>
                  <a:lnTo>
                    <a:pt x="502" y="52"/>
                  </a:lnTo>
                  <a:lnTo>
                    <a:pt x="498" y="56"/>
                  </a:lnTo>
                  <a:lnTo>
                    <a:pt x="496" y="58"/>
                  </a:lnTo>
                  <a:lnTo>
                    <a:pt x="490" y="60"/>
                  </a:lnTo>
                  <a:lnTo>
                    <a:pt x="490" y="58"/>
                  </a:lnTo>
                  <a:lnTo>
                    <a:pt x="488" y="58"/>
                  </a:lnTo>
                  <a:lnTo>
                    <a:pt x="484" y="58"/>
                  </a:lnTo>
                  <a:lnTo>
                    <a:pt x="482" y="58"/>
                  </a:lnTo>
                  <a:lnTo>
                    <a:pt x="478" y="58"/>
                  </a:lnTo>
                  <a:lnTo>
                    <a:pt x="476" y="62"/>
                  </a:lnTo>
                  <a:lnTo>
                    <a:pt x="472" y="66"/>
                  </a:lnTo>
                  <a:lnTo>
                    <a:pt x="470" y="72"/>
                  </a:lnTo>
                  <a:lnTo>
                    <a:pt x="472" y="72"/>
                  </a:lnTo>
                  <a:lnTo>
                    <a:pt x="472" y="72"/>
                  </a:lnTo>
                  <a:lnTo>
                    <a:pt x="474" y="74"/>
                  </a:lnTo>
                  <a:lnTo>
                    <a:pt x="476" y="76"/>
                  </a:lnTo>
                  <a:lnTo>
                    <a:pt x="476" y="80"/>
                  </a:lnTo>
                  <a:lnTo>
                    <a:pt x="476" y="84"/>
                  </a:lnTo>
                  <a:lnTo>
                    <a:pt x="474" y="90"/>
                  </a:lnTo>
                  <a:lnTo>
                    <a:pt x="472" y="92"/>
                  </a:lnTo>
                  <a:lnTo>
                    <a:pt x="470" y="102"/>
                  </a:lnTo>
                  <a:lnTo>
                    <a:pt x="468" y="114"/>
                  </a:lnTo>
                  <a:lnTo>
                    <a:pt x="468" y="126"/>
                  </a:lnTo>
                  <a:lnTo>
                    <a:pt x="472" y="134"/>
                  </a:lnTo>
                  <a:lnTo>
                    <a:pt x="472" y="134"/>
                  </a:lnTo>
                  <a:lnTo>
                    <a:pt x="474" y="134"/>
                  </a:lnTo>
                  <a:lnTo>
                    <a:pt x="478" y="132"/>
                  </a:lnTo>
                  <a:lnTo>
                    <a:pt x="480" y="130"/>
                  </a:lnTo>
                  <a:lnTo>
                    <a:pt x="484" y="126"/>
                  </a:lnTo>
                  <a:lnTo>
                    <a:pt x="486" y="122"/>
                  </a:lnTo>
                  <a:lnTo>
                    <a:pt x="488" y="116"/>
                  </a:lnTo>
                  <a:lnTo>
                    <a:pt x="490" y="108"/>
                  </a:lnTo>
                  <a:lnTo>
                    <a:pt x="494" y="82"/>
                  </a:lnTo>
                  <a:lnTo>
                    <a:pt x="500" y="78"/>
                  </a:lnTo>
                  <a:lnTo>
                    <a:pt x="500" y="78"/>
                  </a:lnTo>
                  <a:lnTo>
                    <a:pt x="500" y="74"/>
                  </a:lnTo>
                  <a:lnTo>
                    <a:pt x="500" y="72"/>
                  </a:lnTo>
                  <a:lnTo>
                    <a:pt x="502" y="68"/>
                  </a:lnTo>
                  <a:lnTo>
                    <a:pt x="504" y="64"/>
                  </a:lnTo>
                  <a:lnTo>
                    <a:pt x="506" y="62"/>
                  </a:lnTo>
                  <a:lnTo>
                    <a:pt x="508" y="62"/>
                  </a:lnTo>
                  <a:lnTo>
                    <a:pt x="508" y="62"/>
                  </a:lnTo>
                  <a:lnTo>
                    <a:pt x="510" y="62"/>
                  </a:lnTo>
                  <a:lnTo>
                    <a:pt x="514" y="62"/>
                  </a:lnTo>
                  <a:lnTo>
                    <a:pt x="516" y="64"/>
                  </a:lnTo>
                  <a:lnTo>
                    <a:pt x="520" y="64"/>
                  </a:lnTo>
                  <a:lnTo>
                    <a:pt x="522" y="68"/>
                  </a:lnTo>
                  <a:lnTo>
                    <a:pt x="524" y="72"/>
                  </a:lnTo>
                  <a:lnTo>
                    <a:pt x="524" y="76"/>
                  </a:lnTo>
                  <a:lnTo>
                    <a:pt x="520" y="86"/>
                  </a:lnTo>
                  <a:lnTo>
                    <a:pt x="520" y="88"/>
                  </a:lnTo>
                  <a:lnTo>
                    <a:pt x="520" y="88"/>
                  </a:lnTo>
                  <a:lnTo>
                    <a:pt x="518" y="90"/>
                  </a:lnTo>
                  <a:lnTo>
                    <a:pt x="518" y="92"/>
                  </a:lnTo>
                  <a:lnTo>
                    <a:pt x="520" y="92"/>
                  </a:lnTo>
                  <a:lnTo>
                    <a:pt x="524" y="92"/>
                  </a:lnTo>
                  <a:lnTo>
                    <a:pt x="526" y="90"/>
                  </a:lnTo>
                  <a:lnTo>
                    <a:pt x="528" y="88"/>
                  </a:lnTo>
                  <a:lnTo>
                    <a:pt x="528" y="90"/>
                  </a:lnTo>
                  <a:lnTo>
                    <a:pt x="530" y="92"/>
                  </a:lnTo>
                  <a:lnTo>
                    <a:pt x="534" y="96"/>
                  </a:lnTo>
                  <a:lnTo>
                    <a:pt x="536" y="100"/>
                  </a:lnTo>
                  <a:lnTo>
                    <a:pt x="536" y="104"/>
                  </a:lnTo>
                  <a:lnTo>
                    <a:pt x="536" y="108"/>
                  </a:lnTo>
                  <a:lnTo>
                    <a:pt x="536" y="114"/>
                  </a:lnTo>
                  <a:lnTo>
                    <a:pt x="536" y="118"/>
                  </a:lnTo>
                  <a:lnTo>
                    <a:pt x="536" y="120"/>
                  </a:lnTo>
                  <a:lnTo>
                    <a:pt x="534" y="122"/>
                  </a:lnTo>
                  <a:lnTo>
                    <a:pt x="534" y="124"/>
                  </a:lnTo>
                  <a:lnTo>
                    <a:pt x="534" y="126"/>
                  </a:lnTo>
                  <a:lnTo>
                    <a:pt x="536" y="126"/>
                  </a:lnTo>
                  <a:lnTo>
                    <a:pt x="536" y="128"/>
                  </a:lnTo>
                  <a:lnTo>
                    <a:pt x="540" y="128"/>
                  </a:lnTo>
                  <a:lnTo>
                    <a:pt x="546" y="128"/>
                  </a:lnTo>
                  <a:lnTo>
                    <a:pt x="554" y="128"/>
                  </a:lnTo>
                  <a:lnTo>
                    <a:pt x="560" y="128"/>
                  </a:lnTo>
                  <a:lnTo>
                    <a:pt x="568" y="126"/>
                  </a:lnTo>
                  <a:lnTo>
                    <a:pt x="572" y="124"/>
                  </a:lnTo>
                  <a:lnTo>
                    <a:pt x="576" y="122"/>
                  </a:lnTo>
                  <a:lnTo>
                    <a:pt x="582" y="118"/>
                  </a:lnTo>
                  <a:lnTo>
                    <a:pt x="586" y="114"/>
                  </a:lnTo>
                  <a:lnTo>
                    <a:pt x="590" y="110"/>
                  </a:lnTo>
                  <a:lnTo>
                    <a:pt x="592" y="106"/>
                  </a:lnTo>
                  <a:lnTo>
                    <a:pt x="594" y="104"/>
                  </a:lnTo>
                  <a:lnTo>
                    <a:pt x="592" y="102"/>
                  </a:lnTo>
                  <a:lnTo>
                    <a:pt x="592" y="98"/>
                  </a:lnTo>
                  <a:lnTo>
                    <a:pt x="594" y="96"/>
                  </a:lnTo>
                  <a:lnTo>
                    <a:pt x="596" y="94"/>
                  </a:lnTo>
                  <a:lnTo>
                    <a:pt x="600" y="92"/>
                  </a:lnTo>
                  <a:lnTo>
                    <a:pt x="606" y="90"/>
                  </a:lnTo>
                  <a:lnTo>
                    <a:pt x="614" y="90"/>
                  </a:lnTo>
                  <a:lnTo>
                    <a:pt x="620" y="90"/>
                  </a:lnTo>
                  <a:lnTo>
                    <a:pt x="626" y="88"/>
                  </a:lnTo>
                  <a:lnTo>
                    <a:pt x="630" y="86"/>
                  </a:lnTo>
                  <a:lnTo>
                    <a:pt x="634" y="82"/>
                  </a:lnTo>
                  <a:lnTo>
                    <a:pt x="638" y="78"/>
                  </a:lnTo>
                  <a:lnTo>
                    <a:pt x="640" y="76"/>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2715" name="Freeform 375">
              <a:extLst>
                <a:ext uri="{FF2B5EF4-FFF2-40B4-BE49-F238E27FC236}">
                  <a16:creationId xmlns:a16="http://schemas.microsoft.com/office/drawing/2014/main" id="{A92D5D13-7492-488B-B823-6946DAF3D4D7}"/>
                </a:ext>
              </a:extLst>
            </p:cNvPr>
            <p:cNvSpPr>
              <a:spLocks noChangeArrowheads="1"/>
            </p:cNvSpPr>
            <p:nvPr/>
          </p:nvSpPr>
          <p:spPr bwMode="auto">
            <a:xfrm>
              <a:off x="4395" y="646"/>
              <a:ext cx="136" cy="98"/>
            </a:xfrm>
            <a:custGeom>
              <a:avLst/>
              <a:gdLst>
                <a:gd name="T0" fmla="*/ 0 w 136"/>
                <a:gd name="T1" fmla="*/ 32 h 98"/>
                <a:gd name="T2" fmla="*/ 22 w 136"/>
                <a:gd name="T3" fmla="*/ 48 h 98"/>
                <a:gd name="T4" fmla="*/ 6 w 136"/>
                <a:gd name="T5" fmla="*/ 54 h 98"/>
                <a:gd name="T6" fmla="*/ 2 w 136"/>
                <a:gd name="T7" fmla="*/ 54 h 98"/>
                <a:gd name="T8" fmla="*/ 0 w 136"/>
                <a:gd name="T9" fmla="*/ 58 h 98"/>
                <a:gd name="T10" fmla="*/ 2 w 136"/>
                <a:gd name="T11" fmla="*/ 64 h 98"/>
                <a:gd name="T12" fmla="*/ 20 w 136"/>
                <a:gd name="T13" fmla="*/ 68 h 98"/>
                <a:gd name="T14" fmla="*/ 56 w 136"/>
                <a:gd name="T15" fmla="*/ 98 h 98"/>
                <a:gd name="T16" fmla="*/ 60 w 136"/>
                <a:gd name="T17" fmla="*/ 96 h 98"/>
                <a:gd name="T18" fmla="*/ 70 w 136"/>
                <a:gd name="T19" fmla="*/ 92 h 98"/>
                <a:gd name="T20" fmla="*/ 76 w 136"/>
                <a:gd name="T21" fmla="*/ 88 h 98"/>
                <a:gd name="T22" fmla="*/ 86 w 136"/>
                <a:gd name="T23" fmla="*/ 86 h 98"/>
                <a:gd name="T24" fmla="*/ 94 w 136"/>
                <a:gd name="T25" fmla="*/ 88 h 98"/>
                <a:gd name="T26" fmla="*/ 100 w 136"/>
                <a:gd name="T27" fmla="*/ 86 h 98"/>
                <a:gd name="T28" fmla="*/ 122 w 136"/>
                <a:gd name="T29" fmla="*/ 72 h 98"/>
                <a:gd name="T30" fmla="*/ 136 w 136"/>
                <a:gd name="T31" fmla="*/ 44 h 98"/>
                <a:gd name="T32" fmla="*/ 134 w 136"/>
                <a:gd name="T33" fmla="*/ 40 h 98"/>
                <a:gd name="T34" fmla="*/ 130 w 136"/>
                <a:gd name="T35" fmla="*/ 32 h 98"/>
                <a:gd name="T36" fmla="*/ 124 w 136"/>
                <a:gd name="T37" fmla="*/ 24 h 98"/>
                <a:gd name="T38" fmla="*/ 118 w 136"/>
                <a:gd name="T39" fmla="*/ 22 h 98"/>
                <a:gd name="T40" fmla="*/ 118 w 136"/>
                <a:gd name="T41" fmla="*/ 20 h 98"/>
                <a:gd name="T42" fmla="*/ 118 w 136"/>
                <a:gd name="T43" fmla="*/ 16 h 98"/>
                <a:gd name="T44" fmla="*/ 114 w 136"/>
                <a:gd name="T45" fmla="*/ 10 h 98"/>
                <a:gd name="T46" fmla="*/ 106 w 136"/>
                <a:gd name="T47" fmla="*/ 8 h 98"/>
                <a:gd name="T48" fmla="*/ 102 w 136"/>
                <a:gd name="T49" fmla="*/ 10 h 98"/>
                <a:gd name="T50" fmla="*/ 94 w 136"/>
                <a:gd name="T51" fmla="*/ 14 h 98"/>
                <a:gd name="T52" fmla="*/ 86 w 136"/>
                <a:gd name="T53" fmla="*/ 18 h 98"/>
                <a:gd name="T54" fmla="*/ 82 w 136"/>
                <a:gd name="T55" fmla="*/ 22 h 98"/>
                <a:gd name="T56" fmla="*/ 76 w 136"/>
                <a:gd name="T57" fmla="*/ 20 h 98"/>
                <a:gd name="T58" fmla="*/ 70 w 136"/>
                <a:gd name="T59" fmla="*/ 16 h 98"/>
                <a:gd name="T60" fmla="*/ 68 w 136"/>
                <a:gd name="T61" fmla="*/ 12 h 98"/>
                <a:gd name="T62" fmla="*/ 60 w 136"/>
                <a:gd name="T63" fmla="*/ 6 h 98"/>
                <a:gd name="T64" fmla="*/ 50 w 136"/>
                <a:gd name="T65" fmla="*/ 8 h 98"/>
                <a:gd name="T66" fmla="*/ 44 w 136"/>
                <a:gd name="T67" fmla="*/ 16 h 98"/>
                <a:gd name="T68" fmla="*/ 44 w 136"/>
                <a:gd name="T69" fmla="*/ 24 h 98"/>
                <a:gd name="T70" fmla="*/ 44 w 136"/>
                <a:gd name="T71" fmla="*/ 28 h 98"/>
                <a:gd name="T72" fmla="*/ 40 w 136"/>
                <a:gd name="T73" fmla="*/ 28 h 98"/>
                <a:gd name="T74" fmla="*/ 34 w 136"/>
                <a:gd name="T75" fmla="*/ 22 h 98"/>
                <a:gd name="T76" fmla="*/ 32 w 136"/>
                <a:gd name="T77" fmla="*/ 16 h 98"/>
                <a:gd name="T78" fmla="*/ 26 w 136"/>
                <a:gd name="T79" fmla="*/ 8 h 98"/>
                <a:gd name="T80" fmla="*/ 18 w 136"/>
                <a:gd name="T81" fmla="*/ 0 h 98"/>
                <a:gd name="T82" fmla="*/ 14 w 136"/>
                <a:gd name="T83" fmla="*/ 0 h 9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6"/>
                <a:gd name="T127" fmla="*/ 0 h 98"/>
                <a:gd name="T128" fmla="*/ 136 w 136"/>
                <a:gd name="T129" fmla="*/ 98 h 9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6" h="98">
                  <a:moveTo>
                    <a:pt x="12" y="4"/>
                  </a:moveTo>
                  <a:lnTo>
                    <a:pt x="0" y="32"/>
                  </a:lnTo>
                  <a:lnTo>
                    <a:pt x="16" y="36"/>
                  </a:lnTo>
                  <a:lnTo>
                    <a:pt x="22" y="48"/>
                  </a:lnTo>
                  <a:lnTo>
                    <a:pt x="6" y="54"/>
                  </a:lnTo>
                  <a:lnTo>
                    <a:pt x="6" y="54"/>
                  </a:lnTo>
                  <a:lnTo>
                    <a:pt x="4" y="54"/>
                  </a:lnTo>
                  <a:lnTo>
                    <a:pt x="2" y="54"/>
                  </a:lnTo>
                  <a:lnTo>
                    <a:pt x="2" y="56"/>
                  </a:lnTo>
                  <a:lnTo>
                    <a:pt x="0" y="58"/>
                  </a:lnTo>
                  <a:lnTo>
                    <a:pt x="0" y="60"/>
                  </a:lnTo>
                  <a:lnTo>
                    <a:pt x="2" y="64"/>
                  </a:lnTo>
                  <a:lnTo>
                    <a:pt x="6" y="68"/>
                  </a:lnTo>
                  <a:lnTo>
                    <a:pt x="20" y="68"/>
                  </a:lnTo>
                  <a:lnTo>
                    <a:pt x="38" y="86"/>
                  </a:lnTo>
                  <a:lnTo>
                    <a:pt x="56" y="98"/>
                  </a:lnTo>
                  <a:lnTo>
                    <a:pt x="58" y="98"/>
                  </a:lnTo>
                  <a:lnTo>
                    <a:pt x="60" y="96"/>
                  </a:lnTo>
                  <a:lnTo>
                    <a:pt x="66" y="94"/>
                  </a:lnTo>
                  <a:lnTo>
                    <a:pt x="70" y="92"/>
                  </a:lnTo>
                  <a:lnTo>
                    <a:pt x="74" y="90"/>
                  </a:lnTo>
                  <a:lnTo>
                    <a:pt x="76" y="88"/>
                  </a:lnTo>
                  <a:lnTo>
                    <a:pt x="82" y="86"/>
                  </a:lnTo>
                  <a:lnTo>
                    <a:pt x="86" y="86"/>
                  </a:lnTo>
                  <a:lnTo>
                    <a:pt x="90" y="86"/>
                  </a:lnTo>
                  <a:lnTo>
                    <a:pt x="94" y="88"/>
                  </a:lnTo>
                  <a:lnTo>
                    <a:pt x="96" y="88"/>
                  </a:lnTo>
                  <a:lnTo>
                    <a:pt x="100" y="86"/>
                  </a:lnTo>
                  <a:lnTo>
                    <a:pt x="110" y="80"/>
                  </a:lnTo>
                  <a:lnTo>
                    <a:pt x="122" y="72"/>
                  </a:lnTo>
                  <a:lnTo>
                    <a:pt x="132" y="58"/>
                  </a:lnTo>
                  <a:lnTo>
                    <a:pt x="136" y="44"/>
                  </a:lnTo>
                  <a:lnTo>
                    <a:pt x="136" y="42"/>
                  </a:lnTo>
                  <a:lnTo>
                    <a:pt x="134" y="40"/>
                  </a:lnTo>
                  <a:lnTo>
                    <a:pt x="132" y="36"/>
                  </a:lnTo>
                  <a:lnTo>
                    <a:pt x="130" y="32"/>
                  </a:lnTo>
                  <a:lnTo>
                    <a:pt x="126" y="28"/>
                  </a:lnTo>
                  <a:lnTo>
                    <a:pt x="124" y="24"/>
                  </a:lnTo>
                  <a:lnTo>
                    <a:pt x="120" y="22"/>
                  </a:lnTo>
                  <a:lnTo>
                    <a:pt x="118" y="22"/>
                  </a:lnTo>
                  <a:lnTo>
                    <a:pt x="118" y="20"/>
                  </a:lnTo>
                  <a:lnTo>
                    <a:pt x="118" y="20"/>
                  </a:lnTo>
                  <a:lnTo>
                    <a:pt x="118" y="18"/>
                  </a:lnTo>
                  <a:lnTo>
                    <a:pt x="118" y="16"/>
                  </a:lnTo>
                  <a:lnTo>
                    <a:pt x="118" y="12"/>
                  </a:lnTo>
                  <a:lnTo>
                    <a:pt x="114" y="10"/>
                  </a:lnTo>
                  <a:lnTo>
                    <a:pt x="112" y="10"/>
                  </a:lnTo>
                  <a:lnTo>
                    <a:pt x="106" y="8"/>
                  </a:lnTo>
                  <a:lnTo>
                    <a:pt x="104" y="10"/>
                  </a:lnTo>
                  <a:lnTo>
                    <a:pt x="102" y="10"/>
                  </a:lnTo>
                  <a:lnTo>
                    <a:pt x="98" y="12"/>
                  </a:lnTo>
                  <a:lnTo>
                    <a:pt x="94" y="14"/>
                  </a:lnTo>
                  <a:lnTo>
                    <a:pt x="90" y="16"/>
                  </a:lnTo>
                  <a:lnTo>
                    <a:pt x="86" y="18"/>
                  </a:lnTo>
                  <a:lnTo>
                    <a:pt x="84" y="20"/>
                  </a:lnTo>
                  <a:lnTo>
                    <a:pt x="82" y="22"/>
                  </a:lnTo>
                  <a:lnTo>
                    <a:pt x="78" y="22"/>
                  </a:lnTo>
                  <a:lnTo>
                    <a:pt x="76" y="20"/>
                  </a:lnTo>
                  <a:lnTo>
                    <a:pt x="72" y="18"/>
                  </a:lnTo>
                  <a:lnTo>
                    <a:pt x="70" y="16"/>
                  </a:lnTo>
                  <a:lnTo>
                    <a:pt x="70" y="14"/>
                  </a:lnTo>
                  <a:lnTo>
                    <a:pt x="68" y="12"/>
                  </a:lnTo>
                  <a:lnTo>
                    <a:pt x="64" y="8"/>
                  </a:lnTo>
                  <a:lnTo>
                    <a:pt x="60" y="6"/>
                  </a:lnTo>
                  <a:lnTo>
                    <a:pt x="56" y="6"/>
                  </a:lnTo>
                  <a:lnTo>
                    <a:pt x="50" y="8"/>
                  </a:lnTo>
                  <a:lnTo>
                    <a:pt x="46" y="12"/>
                  </a:lnTo>
                  <a:lnTo>
                    <a:pt x="44" y="16"/>
                  </a:lnTo>
                  <a:lnTo>
                    <a:pt x="44" y="20"/>
                  </a:lnTo>
                  <a:lnTo>
                    <a:pt x="44" y="24"/>
                  </a:lnTo>
                  <a:lnTo>
                    <a:pt x="44" y="26"/>
                  </a:lnTo>
                  <a:lnTo>
                    <a:pt x="44" y="28"/>
                  </a:lnTo>
                  <a:lnTo>
                    <a:pt x="42" y="28"/>
                  </a:lnTo>
                  <a:lnTo>
                    <a:pt x="40" y="28"/>
                  </a:lnTo>
                  <a:lnTo>
                    <a:pt x="38" y="24"/>
                  </a:lnTo>
                  <a:lnTo>
                    <a:pt x="34" y="22"/>
                  </a:lnTo>
                  <a:lnTo>
                    <a:pt x="34" y="18"/>
                  </a:lnTo>
                  <a:lnTo>
                    <a:pt x="32" y="16"/>
                  </a:lnTo>
                  <a:lnTo>
                    <a:pt x="28" y="12"/>
                  </a:lnTo>
                  <a:lnTo>
                    <a:pt x="26" y="8"/>
                  </a:lnTo>
                  <a:lnTo>
                    <a:pt x="22" y="4"/>
                  </a:lnTo>
                  <a:lnTo>
                    <a:pt x="18" y="0"/>
                  </a:lnTo>
                  <a:lnTo>
                    <a:pt x="16" y="0"/>
                  </a:lnTo>
                  <a:lnTo>
                    <a:pt x="14" y="0"/>
                  </a:lnTo>
                  <a:lnTo>
                    <a:pt x="12" y="4"/>
                  </a:lnTo>
                </a:path>
              </a:pathLst>
            </a:custGeom>
            <a:solidFill>
              <a:srgbClr val="E0E0E0"/>
            </a:solidFill>
            <a:ln w="6350" cmpd="sng">
              <a:solidFill>
                <a:schemeClr val="bg1"/>
              </a:solidFill>
              <a:bevel/>
              <a:headEnd/>
              <a:tailEnd/>
            </a:ln>
          </p:spPr>
          <p:txBody>
            <a:bodyPr/>
            <a:lstStyle/>
            <a:p>
              <a:endParaRPr lang="zh-CN" altLang="zh-CN">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2716" name="Group 188">
            <a:extLst>
              <a:ext uri="{FF2B5EF4-FFF2-40B4-BE49-F238E27FC236}">
                <a16:creationId xmlns:a16="http://schemas.microsoft.com/office/drawing/2014/main" id="{05034CEE-DFDB-4FFA-B808-41BCDF5B0582}"/>
              </a:ext>
            </a:extLst>
          </p:cNvPr>
          <p:cNvGrpSpPr>
            <a:grpSpLocks/>
          </p:cNvGrpSpPr>
          <p:nvPr/>
        </p:nvGrpSpPr>
        <p:grpSpPr bwMode="auto">
          <a:xfrm flipH="1" flipV="1">
            <a:off x="0" y="1588"/>
            <a:ext cx="1138238" cy="1138237"/>
            <a:chOff x="0" y="0"/>
            <a:chExt cx="1416572" cy="1416574"/>
          </a:xfrm>
        </p:grpSpPr>
        <p:sp>
          <p:nvSpPr>
            <p:cNvPr id="22717" name="直角三角形 194">
              <a:extLst>
                <a:ext uri="{FF2B5EF4-FFF2-40B4-BE49-F238E27FC236}">
                  <a16:creationId xmlns:a16="http://schemas.microsoft.com/office/drawing/2014/main" id="{D589F98B-1AE3-4449-B8DB-A8420DC780A7}"/>
                </a:ext>
              </a:extLst>
            </p:cNvPr>
            <p:cNvSpPr>
              <a:spLocks noChangeArrowheads="1"/>
            </p:cNvSpPr>
            <p:nvPr/>
          </p:nvSpPr>
          <p:spPr bwMode="auto">
            <a:xfrm rot="5400000" flipH="1" flipV="1">
              <a:off x="2" y="4"/>
              <a:ext cx="1416568" cy="1416568"/>
            </a:xfrm>
            <a:prstGeom prst="rtTriangle">
              <a:avLst/>
            </a:prstGeom>
            <a:solidFill>
              <a:srgbClr val="004D6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2718" name="直角三角形 195">
              <a:extLst>
                <a:ext uri="{FF2B5EF4-FFF2-40B4-BE49-F238E27FC236}">
                  <a16:creationId xmlns:a16="http://schemas.microsoft.com/office/drawing/2014/main" id="{2FC4F722-A171-4CF1-BA3F-D7CC8840EA81}"/>
                </a:ext>
              </a:extLst>
            </p:cNvPr>
            <p:cNvSpPr>
              <a:spLocks noChangeArrowheads="1"/>
            </p:cNvSpPr>
            <p:nvPr/>
          </p:nvSpPr>
          <p:spPr bwMode="auto">
            <a:xfrm flipV="1">
              <a:off x="708286" y="708288"/>
              <a:ext cx="708286" cy="708286"/>
            </a:xfrm>
            <a:prstGeom prst="rtTriangle">
              <a:avLst/>
            </a:prstGeom>
            <a:solidFill>
              <a:srgbClr val="0099D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2719" name="直角三角形 196">
              <a:extLst>
                <a:ext uri="{FF2B5EF4-FFF2-40B4-BE49-F238E27FC236}">
                  <a16:creationId xmlns:a16="http://schemas.microsoft.com/office/drawing/2014/main" id="{2C977599-94E7-4E99-97D2-D35B761274F0}"/>
                </a:ext>
              </a:extLst>
            </p:cNvPr>
            <p:cNvSpPr>
              <a:spLocks noChangeArrowheads="1"/>
            </p:cNvSpPr>
            <p:nvPr/>
          </p:nvSpPr>
          <p:spPr bwMode="auto">
            <a:xfrm rot="10800000" flipV="1">
              <a:off x="0" y="0"/>
              <a:ext cx="708286" cy="708286"/>
            </a:xfrm>
            <a:prstGeom prst="rtTriangle">
              <a:avLst/>
            </a:prstGeom>
            <a:solidFill>
              <a:srgbClr val="0099D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sp>
        <p:nvSpPr>
          <p:cNvPr id="22720" name="矩形 197">
            <a:extLst>
              <a:ext uri="{FF2B5EF4-FFF2-40B4-BE49-F238E27FC236}">
                <a16:creationId xmlns:a16="http://schemas.microsoft.com/office/drawing/2014/main" id="{C094C4FF-994B-4382-A99A-3EFFA3FCADFE}"/>
              </a:ext>
            </a:extLst>
          </p:cNvPr>
          <p:cNvSpPr>
            <a:spLocks noChangeArrowheads="1"/>
          </p:cNvSpPr>
          <p:nvPr/>
        </p:nvSpPr>
        <p:spPr bwMode="auto">
          <a:xfrm>
            <a:off x="1123950" y="185738"/>
            <a:ext cx="28162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1800" b="1">
                <a:solidFill>
                  <a:srgbClr val="004D6C"/>
                </a:solidFill>
                <a:latin typeface="Calibri" panose="020F0502020204030204" pitchFamily="34" charset="0"/>
                <a:ea typeface="微软雅黑" panose="020B0503020204020204" pitchFamily="34" charset="-122"/>
                <a:sym typeface="Calibri" panose="020F0502020204030204" pitchFamily="34" charset="0"/>
              </a:rPr>
              <a:t>Please add title in here</a:t>
            </a:r>
            <a:endParaRPr lang="zh-CN" altLang="en-US"/>
          </a:p>
        </p:txBody>
      </p:sp>
      <p:grpSp>
        <p:nvGrpSpPr>
          <p:cNvPr id="22721" name="Group 193">
            <a:extLst>
              <a:ext uri="{FF2B5EF4-FFF2-40B4-BE49-F238E27FC236}">
                <a16:creationId xmlns:a16="http://schemas.microsoft.com/office/drawing/2014/main" id="{EFF5B884-179B-403F-91B1-F29BA08506C5}"/>
              </a:ext>
            </a:extLst>
          </p:cNvPr>
          <p:cNvGrpSpPr>
            <a:grpSpLocks/>
          </p:cNvGrpSpPr>
          <p:nvPr/>
        </p:nvGrpSpPr>
        <p:grpSpPr bwMode="auto">
          <a:xfrm>
            <a:off x="3436938" y="2151063"/>
            <a:ext cx="296862" cy="344487"/>
            <a:chOff x="0" y="0"/>
            <a:chExt cx="296763" cy="343425"/>
          </a:xfrm>
        </p:grpSpPr>
        <p:sp>
          <p:nvSpPr>
            <p:cNvPr id="22722" name="等腰三角形 198">
              <a:extLst>
                <a:ext uri="{FF2B5EF4-FFF2-40B4-BE49-F238E27FC236}">
                  <a16:creationId xmlns:a16="http://schemas.microsoft.com/office/drawing/2014/main" id="{786FC690-D11E-428A-8934-F2E70A1FAC9E}"/>
                </a:ext>
              </a:extLst>
            </p:cNvPr>
            <p:cNvSpPr>
              <a:spLocks noChangeArrowheads="1"/>
            </p:cNvSpPr>
            <p:nvPr/>
          </p:nvSpPr>
          <p:spPr bwMode="auto">
            <a:xfrm flipV="1">
              <a:off x="0" y="105300"/>
              <a:ext cx="296763" cy="238125"/>
            </a:xfrm>
            <a:prstGeom prst="triangle">
              <a:avLst>
                <a:gd name="adj" fmla="val 50000"/>
              </a:avLst>
            </a:prstGeom>
            <a:solidFill>
              <a:srgbClr val="047EA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2723" name="等腰三角形 199">
              <a:extLst>
                <a:ext uri="{FF2B5EF4-FFF2-40B4-BE49-F238E27FC236}">
                  <a16:creationId xmlns:a16="http://schemas.microsoft.com/office/drawing/2014/main" id="{9864B7E2-5729-4498-B240-DAB72A0D6A6C}"/>
                </a:ext>
              </a:extLst>
            </p:cNvPr>
            <p:cNvSpPr>
              <a:spLocks noChangeArrowheads="1"/>
            </p:cNvSpPr>
            <p:nvPr/>
          </p:nvSpPr>
          <p:spPr bwMode="auto">
            <a:xfrm flipV="1">
              <a:off x="0" y="0"/>
              <a:ext cx="296763" cy="238125"/>
            </a:xfrm>
            <a:prstGeom prst="triangle">
              <a:avLst>
                <a:gd name="adj" fmla="val 50000"/>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22724" name="Group 196">
            <a:extLst>
              <a:ext uri="{FF2B5EF4-FFF2-40B4-BE49-F238E27FC236}">
                <a16:creationId xmlns:a16="http://schemas.microsoft.com/office/drawing/2014/main" id="{04710912-4C19-4F5D-8E07-CD2913CACE40}"/>
              </a:ext>
            </a:extLst>
          </p:cNvPr>
          <p:cNvGrpSpPr>
            <a:grpSpLocks/>
          </p:cNvGrpSpPr>
          <p:nvPr/>
        </p:nvGrpSpPr>
        <p:grpSpPr bwMode="auto">
          <a:xfrm>
            <a:off x="1587500" y="2579688"/>
            <a:ext cx="296863" cy="342900"/>
            <a:chOff x="0" y="0"/>
            <a:chExt cx="296763" cy="343425"/>
          </a:xfrm>
        </p:grpSpPr>
        <p:sp>
          <p:nvSpPr>
            <p:cNvPr id="22725" name="等腰三角形 205">
              <a:extLst>
                <a:ext uri="{FF2B5EF4-FFF2-40B4-BE49-F238E27FC236}">
                  <a16:creationId xmlns:a16="http://schemas.microsoft.com/office/drawing/2014/main" id="{8BEA96B8-1EE2-4831-A581-3D39F0DBBAC4}"/>
                </a:ext>
              </a:extLst>
            </p:cNvPr>
            <p:cNvSpPr>
              <a:spLocks noChangeArrowheads="1"/>
            </p:cNvSpPr>
            <p:nvPr/>
          </p:nvSpPr>
          <p:spPr bwMode="auto">
            <a:xfrm flipV="1">
              <a:off x="0" y="105300"/>
              <a:ext cx="296763" cy="238125"/>
            </a:xfrm>
            <a:prstGeom prst="triangle">
              <a:avLst>
                <a:gd name="adj" fmla="val 50000"/>
              </a:avLst>
            </a:prstGeom>
            <a:solidFill>
              <a:srgbClr val="047EA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2726" name="等腰三角形 206">
              <a:extLst>
                <a:ext uri="{FF2B5EF4-FFF2-40B4-BE49-F238E27FC236}">
                  <a16:creationId xmlns:a16="http://schemas.microsoft.com/office/drawing/2014/main" id="{BEC28861-5092-47E2-B230-B9A763B62F94}"/>
                </a:ext>
              </a:extLst>
            </p:cNvPr>
            <p:cNvSpPr>
              <a:spLocks noChangeArrowheads="1"/>
            </p:cNvSpPr>
            <p:nvPr/>
          </p:nvSpPr>
          <p:spPr bwMode="auto">
            <a:xfrm flipV="1">
              <a:off x="0" y="0"/>
              <a:ext cx="296763" cy="238125"/>
            </a:xfrm>
            <a:prstGeom prst="triangle">
              <a:avLst>
                <a:gd name="adj" fmla="val 50000"/>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22727" name="Group 199">
            <a:extLst>
              <a:ext uri="{FF2B5EF4-FFF2-40B4-BE49-F238E27FC236}">
                <a16:creationId xmlns:a16="http://schemas.microsoft.com/office/drawing/2014/main" id="{4D2C5DAE-4CF0-4D2A-913C-A92768275E43}"/>
              </a:ext>
            </a:extLst>
          </p:cNvPr>
          <p:cNvGrpSpPr>
            <a:grpSpLocks/>
          </p:cNvGrpSpPr>
          <p:nvPr/>
        </p:nvGrpSpPr>
        <p:grpSpPr bwMode="auto">
          <a:xfrm>
            <a:off x="6475413" y="2276475"/>
            <a:ext cx="296862" cy="342900"/>
            <a:chOff x="0" y="0"/>
            <a:chExt cx="296763" cy="343425"/>
          </a:xfrm>
        </p:grpSpPr>
        <p:sp>
          <p:nvSpPr>
            <p:cNvPr id="22728" name="等腰三角形 208">
              <a:extLst>
                <a:ext uri="{FF2B5EF4-FFF2-40B4-BE49-F238E27FC236}">
                  <a16:creationId xmlns:a16="http://schemas.microsoft.com/office/drawing/2014/main" id="{B372FA19-A8E9-46E6-B4D4-061FB9ADD5AB}"/>
                </a:ext>
              </a:extLst>
            </p:cNvPr>
            <p:cNvSpPr>
              <a:spLocks noChangeArrowheads="1"/>
            </p:cNvSpPr>
            <p:nvPr/>
          </p:nvSpPr>
          <p:spPr bwMode="auto">
            <a:xfrm flipV="1">
              <a:off x="0" y="105300"/>
              <a:ext cx="296763" cy="238125"/>
            </a:xfrm>
            <a:prstGeom prst="triangle">
              <a:avLst>
                <a:gd name="adj" fmla="val 50000"/>
              </a:avLst>
            </a:prstGeom>
            <a:solidFill>
              <a:srgbClr val="047EA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2729" name="等腰三角形 209">
              <a:extLst>
                <a:ext uri="{FF2B5EF4-FFF2-40B4-BE49-F238E27FC236}">
                  <a16:creationId xmlns:a16="http://schemas.microsoft.com/office/drawing/2014/main" id="{FA10C815-1A1E-4E23-B34C-128A6A54E285}"/>
                </a:ext>
              </a:extLst>
            </p:cNvPr>
            <p:cNvSpPr>
              <a:spLocks noChangeArrowheads="1"/>
            </p:cNvSpPr>
            <p:nvPr/>
          </p:nvSpPr>
          <p:spPr bwMode="auto">
            <a:xfrm flipV="1">
              <a:off x="0" y="0"/>
              <a:ext cx="296763" cy="238125"/>
            </a:xfrm>
            <a:prstGeom prst="triangle">
              <a:avLst>
                <a:gd name="adj" fmla="val 50000"/>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22730" name="Group 202">
            <a:extLst>
              <a:ext uri="{FF2B5EF4-FFF2-40B4-BE49-F238E27FC236}">
                <a16:creationId xmlns:a16="http://schemas.microsoft.com/office/drawing/2014/main" id="{F04FBE6B-0E84-4A01-92B4-047EE18D6B60}"/>
              </a:ext>
            </a:extLst>
          </p:cNvPr>
          <p:cNvGrpSpPr>
            <a:grpSpLocks/>
          </p:cNvGrpSpPr>
          <p:nvPr/>
        </p:nvGrpSpPr>
        <p:grpSpPr bwMode="auto">
          <a:xfrm>
            <a:off x="4000500" y="3041650"/>
            <a:ext cx="296863" cy="342900"/>
            <a:chOff x="0" y="0"/>
            <a:chExt cx="296763" cy="343425"/>
          </a:xfrm>
        </p:grpSpPr>
        <p:sp>
          <p:nvSpPr>
            <p:cNvPr id="22731" name="等腰三角形 211">
              <a:extLst>
                <a:ext uri="{FF2B5EF4-FFF2-40B4-BE49-F238E27FC236}">
                  <a16:creationId xmlns:a16="http://schemas.microsoft.com/office/drawing/2014/main" id="{0CFA1CFB-5024-4AF1-B732-524B3613637F}"/>
                </a:ext>
              </a:extLst>
            </p:cNvPr>
            <p:cNvSpPr>
              <a:spLocks noChangeArrowheads="1"/>
            </p:cNvSpPr>
            <p:nvPr/>
          </p:nvSpPr>
          <p:spPr bwMode="auto">
            <a:xfrm flipV="1">
              <a:off x="0" y="105300"/>
              <a:ext cx="296763" cy="238125"/>
            </a:xfrm>
            <a:prstGeom prst="triangle">
              <a:avLst>
                <a:gd name="adj" fmla="val 50000"/>
              </a:avLst>
            </a:prstGeom>
            <a:solidFill>
              <a:srgbClr val="047EA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2732" name="等腰三角形 212">
              <a:extLst>
                <a:ext uri="{FF2B5EF4-FFF2-40B4-BE49-F238E27FC236}">
                  <a16:creationId xmlns:a16="http://schemas.microsoft.com/office/drawing/2014/main" id="{E004ACCC-D248-40D7-B6AC-87AFE8169009}"/>
                </a:ext>
              </a:extLst>
            </p:cNvPr>
            <p:cNvSpPr>
              <a:spLocks noChangeArrowheads="1"/>
            </p:cNvSpPr>
            <p:nvPr/>
          </p:nvSpPr>
          <p:spPr bwMode="auto">
            <a:xfrm flipV="1">
              <a:off x="0" y="0"/>
              <a:ext cx="296763" cy="238125"/>
            </a:xfrm>
            <a:prstGeom prst="triangle">
              <a:avLst>
                <a:gd name="adj" fmla="val 50000"/>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22733" name="Group 205">
            <a:extLst>
              <a:ext uri="{FF2B5EF4-FFF2-40B4-BE49-F238E27FC236}">
                <a16:creationId xmlns:a16="http://schemas.microsoft.com/office/drawing/2014/main" id="{9C4F7E30-590C-4384-921B-0A1E7487E52C}"/>
              </a:ext>
            </a:extLst>
          </p:cNvPr>
          <p:cNvGrpSpPr>
            <a:grpSpLocks/>
          </p:cNvGrpSpPr>
          <p:nvPr/>
        </p:nvGrpSpPr>
        <p:grpSpPr bwMode="auto">
          <a:xfrm>
            <a:off x="3349625" y="1123950"/>
            <a:ext cx="2371725" cy="938213"/>
            <a:chOff x="0" y="0"/>
            <a:chExt cx="2370146" cy="938797"/>
          </a:xfrm>
        </p:grpSpPr>
        <p:sp>
          <p:nvSpPr>
            <p:cNvPr id="22734" name="矩形 215">
              <a:extLst>
                <a:ext uri="{FF2B5EF4-FFF2-40B4-BE49-F238E27FC236}">
                  <a16:creationId xmlns:a16="http://schemas.microsoft.com/office/drawing/2014/main" id="{9E3F8B75-A19B-4CB9-B4BA-7F7111001B88}"/>
                </a:ext>
              </a:extLst>
            </p:cNvPr>
            <p:cNvSpPr>
              <a:spLocks noChangeArrowheads="1"/>
            </p:cNvSpPr>
            <p:nvPr/>
          </p:nvSpPr>
          <p:spPr bwMode="auto">
            <a:xfrm>
              <a:off x="0" y="0"/>
              <a:ext cx="17844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22735" name="矩形 216">
              <a:extLst>
                <a:ext uri="{FF2B5EF4-FFF2-40B4-BE49-F238E27FC236}">
                  <a16:creationId xmlns:a16="http://schemas.microsoft.com/office/drawing/2014/main" id="{D9389C4A-3B57-4849-894D-DD469FF62CEE}"/>
                </a:ext>
              </a:extLst>
            </p:cNvPr>
            <p:cNvSpPr>
              <a:spLocks noChangeArrowheads="1"/>
            </p:cNvSpPr>
            <p:nvPr/>
          </p:nvSpPr>
          <p:spPr bwMode="auto">
            <a:xfrm>
              <a:off x="0" y="246300"/>
              <a:ext cx="2370146"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2736" name="Group 208">
            <a:extLst>
              <a:ext uri="{FF2B5EF4-FFF2-40B4-BE49-F238E27FC236}">
                <a16:creationId xmlns:a16="http://schemas.microsoft.com/office/drawing/2014/main" id="{A4D5CA85-ED83-49B5-903C-95BA8EF42022}"/>
              </a:ext>
            </a:extLst>
          </p:cNvPr>
          <p:cNvGrpSpPr>
            <a:grpSpLocks/>
          </p:cNvGrpSpPr>
          <p:nvPr/>
        </p:nvGrpSpPr>
        <p:grpSpPr bwMode="auto">
          <a:xfrm>
            <a:off x="3902075" y="3411538"/>
            <a:ext cx="2371725" cy="938212"/>
            <a:chOff x="0" y="0"/>
            <a:chExt cx="2370146" cy="938797"/>
          </a:xfrm>
        </p:grpSpPr>
        <p:sp>
          <p:nvSpPr>
            <p:cNvPr id="22737" name="矩形 218">
              <a:extLst>
                <a:ext uri="{FF2B5EF4-FFF2-40B4-BE49-F238E27FC236}">
                  <a16:creationId xmlns:a16="http://schemas.microsoft.com/office/drawing/2014/main" id="{FC6BDDAA-C339-42D3-B27B-F469B2D988E8}"/>
                </a:ext>
              </a:extLst>
            </p:cNvPr>
            <p:cNvSpPr>
              <a:spLocks noChangeArrowheads="1"/>
            </p:cNvSpPr>
            <p:nvPr/>
          </p:nvSpPr>
          <p:spPr bwMode="auto">
            <a:xfrm>
              <a:off x="0" y="0"/>
              <a:ext cx="17844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22738" name="矩形 219">
              <a:extLst>
                <a:ext uri="{FF2B5EF4-FFF2-40B4-BE49-F238E27FC236}">
                  <a16:creationId xmlns:a16="http://schemas.microsoft.com/office/drawing/2014/main" id="{0D2E8AE6-8D41-49D5-9281-64452CD5F487}"/>
                </a:ext>
              </a:extLst>
            </p:cNvPr>
            <p:cNvSpPr>
              <a:spLocks noChangeArrowheads="1"/>
            </p:cNvSpPr>
            <p:nvPr/>
          </p:nvSpPr>
          <p:spPr bwMode="auto">
            <a:xfrm>
              <a:off x="0" y="246300"/>
              <a:ext cx="2370146"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2739" name="Group 211">
            <a:extLst>
              <a:ext uri="{FF2B5EF4-FFF2-40B4-BE49-F238E27FC236}">
                <a16:creationId xmlns:a16="http://schemas.microsoft.com/office/drawing/2014/main" id="{C73FF62E-B5AC-49AB-A859-CF06497BA03F}"/>
              </a:ext>
            </a:extLst>
          </p:cNvPr>
          <p:cNvGrpSpPr>
            <a:grpSpLocks/>
          </p:cNvGrpSpPr>
          <p:nvPr/>
        </p:nvGrpSpPr>
        <p:grpSpPr bwMode="auto">
          <a:xfrm>
            <a:off x="6403975" y="1241425"/>
            <a:ext cx="2370138" cy="938213"/>
            <a:chOff x="0" y="0"/>
            <a:chExt cx="2370146" cy="938797"/>
          </a:xfrm>
        </p:grpSpPr>
        <p:sp>
          <p:nvSpPr>
            <p:cNvPr id="22740" name="矩形 221">
              <a:extLst>
                <a:ext uri="{FF2B5EF4-FFF2-40B4-BE49-F238E27FC236}">
                  <a16:creationId xmlns:a16="http://schemas.microsoft.com/office/drawing/2014/main" id="{71FBBD32-B59E-46BC-8965-0DE56D65D9B1}"/>
                </a:ext>
              </a:extLst>
            </p:cNvPr>
            <p:cNvSpPr>
              <a:spLocks noChangeArrowheads="1"/>
            </p:cNvSpPr>
            <p:nvPr/>
          </p:nvSpPr>
          <p:spPr bwMode="auto">
            <a:xfrm>
              <a:off x="0" y="0"/>
              <a:ext cx="17844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22741" name="矩形 222">
              <a:extLst>
                <a:ext uri="{FF2B5EF4-FFF2-40B4-BE49-F238E27FC236}">
                  <a16:creationId xmlns:a16="http://schemas.microsoft.com/office/drawing/2014/main" id="{F1AA78AC-7C4C-4866-96AC-430F19EBABFD}"/>
                </a:ext>
              </a:extLst>
            </p:cNvPr>
            <p:cNvSpPr>
              <a:spLocks noChangeArrowheads="1"/>
            </p:cNvSpPr>
            <p:nvPr/>
          </p:nvSpPr>
          <p:spPr bwMode="auto">
            <a:xfrm>
              <a:off x="0" y="246300"/>
              <a:ext cx="2370146"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2742" name="Group 214">
            <a:extLst>
              <a:ext uri="{FF2B5EF4-FFF2-40B4-BE49-F238E27FC236}">
                <a16:creationId xmlns:a16="http://schemas.microsoft.com/office/drawing/2014/main" id="{521D3238-DC33-405D-8322-D76B3386405D}"/>
              </a:ext>
            </a:extLst>
          </p:cNvPr>
          <p:cNvGrpSpPr>
            <a:grpSpLocks/>
          </p:cNvGrpSpPr>
          <p:nvPr/>
        </p:nvGrpSpPr>
        <p:grpSpPr bwMode="auto">
          <a:xfrm>
            <a:off x="1508125" y="2973388"/>
            <a:ext cx="1871663" cy="1155700"/>
            <a:chOff x="0" y="0"/>
            <a:chExt cx="1872406" cy="1155885"/>
          </a:xfrm>
        </p:grpSpPr>
        <p:sp>
          <p:nvSpPr>
            <p:cNvPr id="22743" name="矩形 224">
              <a:extLst>
                <a:ext uri="{FF2B5EF4-FFF2-40B4-BE49-F238E27FC236}">
                  <a16:creationId xmlns:a16="http://schemas.microsoft.com/office/drawing/2014/main" id="{CAF77A67-10C3-4536-89CE-A576E7267015}"/>
                </a:ext>
              </a:extLst>
            </p:cNvPr>
            <p:cNvSpPr>
              <a:spLocks noChangeArrowheads="1"/>
            </p:cNvSpPr>
            <p:nvPr/>
          </p:nvSpPr>
          <p:spPr bwMode="auto">
            <a:xfrm>
              <a:off x="0" y="0"/>
              <a:ext cx="17844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22744" name="矩形 225">
              <a:extLst>
                <a:ext uri="{FF2B5EF4-FFF2-40B4-BE49-F238E27FC236}">
                  <a16:creationId xmlns:a16="http://schemas.microsoft.com/office/drawing/2014/main" id="{ABF0D2ED-C4BD-4696-A694-7BD6EA9D6D8A}"/>
                </a:ext>
              </a:extLst>
            </p:cNvPr>
            <p:cNvSpPr>
              <a:spLocks noChangeArrowheads="1"/>
            </p:cNvSpPr>
            <p:nvPr/>
          </p:nvSpPr>
          <p:spPr bwMode="auto">
            <a:xfrm>
              <a:off x="0" y="263333"/>
              <a:ext cx="1872406"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饼形 21">
            <a:extLst>
              <a:ext uri="{FF2B5EF4-FFF2-40B4-BE49-F238E27FC236}">
                <a16:creationId xmlns:a16="http://schemas.microsoft.com/office/drawing/2014/main" id="{3C338686-FACD-43E0-9B16-160BBE23E0B8}"/>
              </a:ext>
            </a:extLst>
          </p:cNvPr>
          <p:cNvSpPr>
            <a:spLocks noChangeArrowheads="1"/>
          </p:cNvSpPr>
          <p:nvPr/>
        </p:nvSpPr>
        <p:spPr bwMode="auto">
          <a:xfrm rot="16200000" flipV="1">
            <a:off x="-3244850" y="-3243263"/>
            <a:ext cx="6491288" cy="6491288"/>
          </a:xfrm>
          <a:custGeom>
            <a:avLst/>
            <a:gdLst/>
            <a:ahLst/>
            <a:cxnLst/>
            <a:rect l="0" t="0" r="0" b="0"/>
            <a:pathLst/>
          </a:cu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5123" name="饼形 20">
            <a:extLst>
              <a:ext uri="{FF2B5EF4-FFF2-40B4-BE49-F238E27FC236}">
                <a16:creationId xmlns:a16="http://schemas.microsoft.com/office/drawing/2014/main" id="{BD0546B3-8DFC-46D7-9A0D-B948B731F5E0}"/>
              </a:ext>
            </a:extLst>
          </p:cNvPr>
          <p:cNvSpPr>
            <a:spLocks noChangeArrowheads="1"/>
          </p:cNvSpPr>
          <p:nvPr/>
        </p:nvSpPr>
        <p:spPr bwMode="auto">
          <a:xfrm rot="16200000" flipV="1">
            <a:off x="-2570956" y="-2572544"/>
            <a:ext cx="5145088" cy="5146675"/>
          </a:xfrm>
          <a:custGeom>
            <a:avLst/>
            <a:gdLst/>
            <a:ahLst/>
            <a:cxnLst/>
            <a:rect l="0" t="0" r="0" b="0"/>
            <a:pathLst/>
          </a:cu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5124" name="等腰三角形 22">
            <a:extLst>
              <a:ext uri="{FF2B5EF4-FFF2-40B4-BE49-F238E27FC236}">
                <a16:creationId xmlns:a16="http://schemas.microsoft.com/office/drawing/2014/main" id="{2E245EA8-DC83-4792-BC56-BC15EA9E0C8A}"/>
              </a:ext>
            </a:extLst>
          </p:cNvPr>
          <p:cNvSpPr>
            <a:spLocks noChangeArrowheads="1"/>
          </p:cNvSpPr>
          <p:nvPr/>
        </p:nvSpPr>
        <p:spPr bwMode="auto">
          <a:xfrm rot="8207928">
            <a:off x="1619250" y="1787525"/>
            <a:ext cx="415925" cy="517525"/>
          </a:xfrm>
          <a:prstGeom prst="triangle">
            <a:avLst>
              <a:gd name="adj" fmla="val 50000"/>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5125" name="等腰三角形 23">
            <a:extLst>
              <a:ext uri="{FF2B5EF4-FFF2-40B4-BE49-F238E27FC236}">
                <a16:creationId xmlns:a16="http://schemas.microsoft.com/office/drawing/2014/main" id="{3CD7B13A-98A4-4FE9-A454-A4C7C1A1E92F}"/>
              </a:ext>
            </a:extLst>
          </p:cNvPr>
          <p:cNvSpPr>
            <a:spLocks noChangeArrowheads="1"/>
          </p:cNvSpPr>
          <p:nvPr/>
        </p:nvSpPr>
        <p:spPr bwMode="auto">
          <a:xfrm rot="9053829">
            <a:off x="1289050" y="2838450"/>
            <a:ext cx="417513" cy="517525"/>
          </a:xfrm>
          <a:prstGeom prst="triangle">
            <a:avLst>
              <a:gd name="adj" fmla="val 50000"/>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5126" name="饼形 24">
            <a:extLst>
              <a:ext uri="{FF2B5EF4-FFF2-40B4-BE49-F238E27FC236}">
                <a16:creationId xmlns:a16="http://schemas.microsoft.com/office/drawing/2014/main" id="{591DEADF-BA7B-4452-94D3-DBF220FFA589}"/>
              </a:ext>
            </a:extLst>
          </p:cNvPr>
          <p:cNvSpPr>
            <a:spLocks noChangeArrowheads="1"/>
          </p:cNvSpPr>
          <p:nvPr/>
        </p:nvSpPr>
        <p:spPr bwMode="auto">
          <a:xfrm rot="16200000" flipH="1">
            <a:off x="8331200" y="4330700"/>
            <a:ext cx="1643063" cy="1643063"/>
          </a:xfrm>
          <a:custGeom>
            <a:avLst/>
            <a:gdLst/>
            <a:ahLst/>
            <a:cxnLst/>
            <a:rect l="0" t="0" r="0" b="0"/>
            <a:pathLst/>
          </a:cu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5127" name="饼形 25">
            <a:extLst>
              <a:ext uri="{FF2B5EF4-FFF2-40B4-BE49-F238E27FC236}">
                <a16:creationId xmlns:a16="http://schemas.microsoft.com/office/drawing/2014/main" id="{1983E6AB-C27F-4DD1-A0BE-9DCBB8029DAF}"/>
              </a:ext>
            </a:extLst>
          </p:cNvPr>
          <p:cNvSpPr>
            <a:spLocks noChangeArrowheads="1"/>
          </p:cNvSpPr>
          <p:nvPr/>
        </p:nvSpPr>
        <p:spPr bwMode="auto">
          <a:xfrm rot="16200000" flipH="1">
            <a:off x="8134351" y="4116387"/>
            <a:ext cx="1643062" cy="1643063"/>
          </a:xfrm>
          <a:custGeom>
            <a:avLst/>
            <a:gdLst/>
            <a:ahLst/>
            <a:cxnLst/>
            <a:rect l="0" t="0" r="0" b="0"/>
            <a:pathLst/>
          </a:cu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5128" name="Icon-Discussion">
            <a:extLst>
              <a:ext uri="{FF2B5EF4-FFF2-40B4-BE49-F238E27FC236}">
                <a16:creationId xmlns:a16="http://schemas.microsoft.com/office/drawing/2014/main" id="{7557A0DF-6F49-4B3C-AECD-C5AF79A654B4}"/>
              </a:ext>
            </a:extLst>
          </p:cNvPr>
          <p:cNvSpPr>
            <a:spLocks noEditPoints="1" noChangeArrowheads="1"/>
          </p:cNvSpPr>
          <p:nvPr/>
        </p:nvSpPr>
        <p:spPr bwMode="auto">
          <a:xfrm>
            <a:off x="412750" y="504825"/>
            <a:ext cx="1231900" cy="815975"/>
          </a:xfrm>
          <a:custGeom>
            <a:avLst/>
            <a:gdLst>
              <a:gd name="T0" fmla="*/ 2828 w 4455"/>
              <a:gd name="T1" fmla="*/ 1011 h 2948"/>
              <a:gd name="T2" fmla="*/ 1414 w 4455"/>
              <a:gd name="T3" fmla="*/ 0 h 2948"/>
              <a:gd name="T4" fmla="*/ 0 w 4455"/>
              <a:gd name="T5" fmla="*/ 1011 h 2948"/>
              <a:gd name="T6" fmla="*/ 1179 w 4455"/>
              <a:gd name="T7" fmla="*/ 2008 h 2948"/>
              <a:gd name="T8" fmla="*/ 974 w 4455"/>
              <a:gd name="T9" fmla="*/ 2595 h 2948"/>
              <a:gd name="T10" fmla="*/ 1630 w 4455"/>
              <a:gd name="T11" fmla="*/ 2010 h 2948"/>
              <a:gd name="T12" fmla="*/ 2828 w 4455"/>
              <a:gd name="T13" fmla="*/ 1011 h 2948"/>
              <a:gd name="T14" fmla="*/ 723 w 4455"/>
              <a:gd name="T15" fmla="*/ 1206 h 2948"/>
              <a:gd name="T16" fmla="*/ 529 w 4455"/>
              <a:gd name="T17" fmla="*/ 1012 h 2948"/>
              <a:gd name="T18" fmla="*/ 723 w 4455"/>
              <a:gd name="T19" fmla="*/ 818 h 2948"/>
              <a:gd name="T20" fmla="*/ 917 w 4455"/>
              <a:gd name="T21" fmla="*/ 1012 h 2948"/>
              <a:gd name="T22" fmla="*/ 723 w 4455"/>
              <a:gd name="T23" fmla="*/ 1206 h 2948"/>
              <a:gd name="T24" fmla="*/ 1419 w 4455"/>
              <a:gd name="T25" fmla="*/ 1206 h 2948"/>
              <a:gd name="T26" fmla="*/ 1225 w 4455"/>
              <a:gd name="T27" fmla="*/ 1012 h 2948"/>
              <a:gd name="T28" fmla="*/ 1419 w 4455"/>
              <a:gd name="T29" fmla="*/ 818 h 2948"/>
              <a:gd name="T30" fmla="*/ 1613 w 4455"/>
              <a:gd name="T31" fmla="*/ 1012 h 2948"/>
              <a:gd name="T32" fmla="*/ 1419 w 4455"/>
              <a:gd name="T33" fmla="*/ 1206 h 2948"/>
              <a:gd name="T34" fmla="*/ 2115 w 4455"/>
              <a:gd name="T35" fmla="*/ 1206 h 2948"/>
              <a:gd name="T36" fmla="*/ 1921 w 4455"/>
              <a:gd name="T37" fmla="*/ 1012 h 2948"/>
              <a:gd name="T38" fmla="*/ 2115 w 4455"/>
              <a:gd name="T39" fmla="*/ 818 h 2948"/>
              <a:gd name="T40" fmla="*/ 2309 w 4455"/>
              <a:gd name="T41" fmla="*/ 1012 h 2948"/>
              <a:gd name="T42" fmla="*/ 2115 w 4455"/>
              <a:gd name="T43" fmla="*/ 1206 h 2948"/>
              <a:gd name="T44" fmla="*/ 3402 w 4455"/>
              <a:gd name="T45" fmla="*/ 2360 h 2948"/>
              <a:gd name="T46" fmla="*/ 3608 w 4455"/>
              <a:gd name="T47" fmla="*/ 2948 h 2948"/>
              <a:gd name="T48" fmla="*/ 2951 w 4455"/>
              <a:gd name="T49" fmla="*/ 2362 h 2948"/>
              <a:gd name="T50" fmla="*/ 2260 w 4455"/>
              <a:gd name="T51" fmla="*/ 2102 h 2948"/>
              <a:gd name="T52" fmla="*/ 3149 w 4455"/>
              <a:gd name="T53" fmla="*/ 1022 h 2948"/>
              <a:gd name="T54" fmla="*/ 3016 w 4455"/>
              <a:gd name="T55" fmla="*/ 547 h 2948"/>
              <a:gd name="T56" fmla="*/ 3168 w 4455"/>
              <a:gd name="T57" fmla="*/ 535 h 2948"/>
              <a:gd name="T58" fmla="*/ 4455 w 4455"/>
              <a:gd name="T59" fmla="*/ 1456 h 2948"/>
              <a:gd name="T60" fmla="*/ 3402 w 4455"/>
              <a:gd name="T61" fmla="*/ 2360 h 294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455"/>
              <a:gd name="T94" fmla="*/ 0 h 2948"/>
              <a:gd name="T95" fmla="*/ 4455 w 4455"/>
              <a:gd name="T96" fmla="*/ 2948 h 2948"/>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455" h="2948">
                <a:moveTo>
                  <a:pt x="2828" y="1011"/>
                </a:moveTo>
                <a:cubicBezTo>
                  <a:pt x="2828" y="453"/>
                  <a:pt x="2194" y="0"/>
                  <a:pt x="1414" y="0"/>
                </a:cubicBezTo>
                <a:cubicBezTo>
                  <a:pt x="633" y="0"/>
                  <a:pt x="0" y="453"/>
                  <a:pt x="0" y="1011"/>
                </a:cubicBezTo>
                <a:cubicBezTo>
                  <a:pt x="0" y="1513"/>
                  <a:pt x="510" y="1928"/>
                  <a:pt x="1179" y="2008"/>
                </a:cubicBezTo>
                <a:cubicBezTo>
                  <a:pt x="1173" y="2254"/>
                  <a:pt x="1094" y="2469"/>
                  <a:pt x="974" y="2595"/>
                </a:cubicBezTo>
                <a:cubicBezTo>
                  <a:pt x="1304" y="2538"/>
                  <a:pt x="1563" y="2305"/>
                  <a:pt x="1630" y="2010"/>
                </a:cubicBezTo>
                <a:cubicBezTo>
                  <a:pt x="2307" y="1935"/>
                  <a:pt x="2828" y="1517"/>
                  <a:pt x="2828" y="1011"/>
                </a:cubicBezTo>
                <a:close/>
                <a:moveTo>
                  <a:pt x="723" y="1206"/>
                </a:moveTo>
                <a:cubicBezTo>
                  <a:pt x="616" y="1206"/>
                  <a:pt x="529" y="1119"/>
                  <a:pt x="529" y="1012"/>
                </a:cubicBezTo>
                <a:cubicBezTo>
                  <a:pt x="529" y="905"/>
                  <a:pt x="616" y="818"/>
                  <a:pt x="723" y="818"/>
                </a:cubicBezTo>
                <a:cubicBezTo>
                  <a:pt x="830" y="818"/>
                  <a:pt x="917" y="905"/>
                  <a:pt x="917" y="1012"/>
                </a:cubicBezTo>
                <a:cubicBezTo>
                  <a:pt x="917" y="1119"/>
                  <a:pt x="830" y="1206"/>
                  <a:pt x="723" y="1206"/>
                </a:cubicBezTo>
                <a:close/>
                <a:moveTo>
                  <a:pt x="1419" y="1206"/>
                </a:moveTo>
                <a:cubicBezTo>
                  <a:pt x="1312" y="1206"/>
                  <a:pt x="1225" y="1119"/>
                  <a:pt x="1225" y="1012"/>
                </a:cubicBezTo>
                <a:cubicBezTo>
                  <a:pt x="1225" y="905"/>
                  <a:pt x="1312" y="818"/>
                  <a:pt x="1419" y="818"/>
                </a:cubicBezTo>
                <a:cubicBezTo>
                  <a:pt x="1526" y="818"/>
                  <a:pt x="1613" y="905"/>
                  <a:pt x="1613" y="1012"/>
                </a:cubicBezTo>
                <a:cubicBezTo>
                  <a:pt x="1613" y="1119"/>
                  <a:pt x="1526" y="1206"/>
                  <a:pt x="1419" y="1206"/>
                </a:cubicBezTo>
                <a:close/>
                <a:moveTo>
                  <a:pt x="2115" y="1206"/>
                </a:moveTo>
                <a:cubicBezTo>
                  <a:pt x="2007" y="1206"/>
                  <a:pt x="1921" y="1119"/>
                  <a:pt x="1921" y="1012"/>
                </a:cubicBezTo>
                <a:cubicBezTo>
                  <a:pt x="1921" y="905"/>
                  <a:pt x="2007" y="818"/>
                  <a:pt x="2115" y="818"/>
                </a:cubicBezTo>
                <a:cubicBezTo>
                  <a:pt x="2222" y="818"/>
                  <a:pt x="2309" y="905"/>
                  <a:pt x="2309" y="1012"/>
                </a:cubicBezTo>
                <a:cubicBezTo>
                  <a:pt x="2309" y="1119"/>
                  <a:pt x="2222" y="1206"/>
                  <a:pt x="2115" y="1206"/>
                </a:cubicBezTo>
                <a:close/>
                <a:moveTo>
                  <a:pt x="3402" y="2360"/>
                </a:moveTo>
                <a:cubicBezTo>
                  <a:pt x="3408" y="2607"/>
                  <a:pt x="3487" y="2822"/>
                  <a:pt x="3608" y="2948"/>
                </a:cubicBezTo>
                <a:cubicBezTo>
                  <a:pt x="3277" y="2891"/>
                  <a:pt x="3018" y="2658"/>
                  <a:pt x="2951" y="2362"/>
                </a:cubicBezTo>
                <a:cubicBezTo>
                  <a:pt x="2682" y="2329"/>
                  <a:pt x="2445" y="2234"/>
                  <a:pt x="2260" y="2102"/>
                </a:cubicBezTo>
                <a:cubicBezTo>
                  <a:pt x="2790" y="1891"/>
                  <a:pt x="3149" y="1487"/>
                  <a:pt x="3149" y="1022"/>
                </a:cubicBezTo>
                <a:cubicBezTo>
                  <a:pt x="3149" y="853"/>
                  <a:pt x="3102" y="693"/>
                  <a:pt x="3016" y="547"/>
                </a:cubicBezTo>
                <a:cubicBezTo>
                  <a:pt x="3067" y="542"/>
                  <a:pt x="3116" y="535"/>
                  <a:pt x="3168" y="535"/>
                </a:cubicBezTo>
                <a:cubicBezTo>
                  <a:pt x="3878" y="535"/>
                  <a:pt x="4455" y="947"/>
                  <a:pt x="4455" y="1456"/>
                </a:cubicBezTo>
                <a:cubicBezTo>
                  <a:pt x="4455" y="1907"/>
                  <a:pt x="4001" y="2281"/>
                  <a:pt x="3402" y="2360"/>
                </a:cubicBezTo>
                <a:close/>
              </a:path>
            </a:pathLst>
          </a:custGeom>
          <a:solidFill>
            <a:srgbClr val="00B3EE"/>
          </a:solidFill>
          <a:ln>
            <a:noFill/>
          </a:ln>
          <a:extLst>
            <a:ext uri="{91240B29-F687-4F45-9708-019B960494DF}">
              <a14:hiddenLine xmlns:a14="http://schemas.microsoft.com/office/drawing/2010/main" w="9525" cmpd="sng">
                <a:solidFill>
                  <a:srgbClr val="000000"/>
                </a:solidFill>
                <a:bevel/>
                <a:headEnd/>
                <a:tailEnd/>
              </a14:hiddenLine>
            </a:ext>
          </a:extLst>
        </p:spPr>
        <p:txBody>
          <a:bodyPr lIns="68586" tIns="34294" rIns="68586" bIns="34294"/>
          <a:lstStyle>
            <a:lvl1pPr>
              <a:defRPr sz="1300">
                <a:solidFill>
                  <a:schemeClr val="tx1"/>
                </a:solidFill>
                <a:latin typeface="Arial" panose="020B0604020202020204" pitchFamily="34" charset="0"/>
              </a:defRPr>
            </a:lvl1pPr>
            <a:lvl2pPr marL="457200">
              <a:defRPr sz="1300">
                <a:solidFill>
                  <a:schemeClr val="tx1"/>
                </a:solidFill>
                <a:latin typeface="Arial" panose="020B0604020202020204" pitchFamily="34" charset="0"/>
              </a:defRPr>
            </a:lvl2pPr>
            <a:lvl3pPr marL="914400">
              <a:defRPr sz="1300">
                <a:solidFill>
                  <a:schemeClr val="tx1"/>
                </a:solidFill>
                <a:latin typeface="Arial" panose="020B0604020202020204" pitchFamily="34" charset="0"/>
              </a:defRPr>
            </a:lvl3pPr>
            <a:lvl4pPr marL="1371600">
              <a:defRPr sz="1300">
                <a:solidFill>
                  <a:schemeClr val="tx1"/>
                </a:solidFill>
                <a:latin typeface="Arial" panose="020B0604020202020204" pitchFamily="34" charset="0"/>
              </a:defRPr>
            </a:lvl4pPr>
            <a:lvl5pPr marL="1828800">
              <a:defRPr sz="1300">
                <a:solidFill>
                  <a:schemeClr val="tx1"/>
                </a:solidFill>
                <a:latin typeface="Arial" panose="020B0604020202020204" pitchFamily="34" charset="0"/>
              </a:defRPr>
            </a:lvl5pPr>
            <a:lvl6pPr defTabSz="685800" fontAlgn="base">
              <a:spcBef>
                <a:spcPct val="0"/>
              </a:spcBef>
              <a:spcAft>
                <a:spcPct val="0"/>
              </a:spcAft>
              <a:buFont typeface="Arial" panose="020B0604020202020204" pitchFamily="34" charset="0"/>
              <a:defRPr sz="1300">
                <a:solidFill>
                  <a:schemeClr val="tx1"/>
                </a:solidFill>
                <a:latin typeface="Arial" panose="020B0604020202020204" pitchFamily="34" charset="0"/>
              </a:defRPr>
            </a:lvl6pPr>
            <a:lvl7pPr defTabSz="685800" fontAlgn="base">
              <a:spcBef>
                <a:spcPct val="0"/>
              </a:spcBef>
              <a:spcAft>
                <a:spcPct val="0"/>
              </a:spcAft>
              <a:buFont typeface="Arial" panose="020B0604020202020204" pitchFamily="34" charset="0"/>
              <a:defRPr sz="1300">
                <a:solidFill>
                  <a:schemeClr val="tx1"/>
                </a:solidFill>
                <a:latin typeface="Arial" panose="020B0604020202020204" pitchFamily="34" charset="0"/>
              </a:defRPr>
            </a:lvl7pPr>
            <a:lvl8pPr defTabSz="685800" fontAlgn="base">
              <a:spcBef>
                <a:spcPct val="0"/>
              </a:spcBef>
              <a:spcAft>
                <a:spcPct val="0"/>
              </a:spcAft>
              <a:buFont typeface="Arial" panose="020B0604020202020204" pitchFamily="34" charset="0"/>
              <a:defRPr sz="1300">
                <a:solidFill>
                  <a:schemeClr val="tx1"/>
                </a:solidFill>
                <a:latin typeface="Arial" panose="020B0604020202020204" pitchFamily="34" charset="0"/>
              </a:defRPr>
            </a:lvl8pPr>
            <a:lvl9pPr defTabSz="685800" fontAlgn="base">
              <a:spcBef>
                <a:spcPct val="0"/>
              </a:spcBef>
              <a:spcAft>
                <a:spcPct val="0"/>
              </a:spcAft>
              <a:buFont typeface="Arial" panose="020B0604020202020204" pitchFamily="34" charset="0"/>
              <a:defRPr sz="1300">
                <a:solidFill>
                  <a:schemeClr val="tx1"/>
                </a:solidFill>
                <a:latin typeface="Arial" panose="020B0604020202020204" pitchFamily="34" charset="0"/>
              </a:defRPr>
            </a:lvl9pPr>
          </a:lstStyle>
          <a:p>
            <a:endParaRPr lang="zh-CN" altLang="zh-CN" sz="1800">
              <a:latin typeface="Calibri" panose="020F0502020204030204" pitchFamily="34" charset="0"/>
              <a:ea typeface="微软雅黑" panose="020B0503020204020204" pitchFamily="34" charset="-122"/>
              <a:sym typeface="Calibri" panose="020F0502020204030204" pitchFamily="34" charset="0"/>
            </a:endParaRPr>
          </a:p>
        </p:txBody>
      </p:sp>
      <p:grpSp>
        <p:nvGrpSpPr>
          <p:cNvPr id="5129" name="Group 9">
            <a:extLst>
              <a:ext uri="{FF2B5EF4-FFF2-40B4-BE49-F238E27FC236}">
                <a16:creationId xmlns:a16="http://schemas.microsoft.com/office/drawing/2014/main" id="{744591AB-2B82-4275-9A23-9DABE0D4E972}"/>
              </a:ext>
            </a:extLst>
          </p:cNvPr>
          <p:cNvGrpSpPr>
            <a:grpSpLocks/>
          </p:cNvGrpSpPr>
          <p:nvPr/>
        </p:nvGrpSpPr>
        <p:grpSpPr bwMode="auto">
          <a:xfrm>
            <a:off x="1644650" y="3438525"/>
            <a:ext cx="571500" cy="144463"/>
            <a:chOff x="0" y="0"/>
            <a:chExt cx="572366" cy="144000"/>
          </a:xfrm>
        </p:grpSpPr>
        <p:sp>
          <p:nvSpPr>
            <p:cNvPr id="5130" name="椭圆 40">
              <a:extLst>
                <a:ext uri="{FF2B5EF4-FFF2-40B4-BE49-F238E27FC236}">
                  <a16:creationId xmlns:a16="http://schemas.microsoft.com/office/drawing/2014/main" id="{39645077-2B93-426D-9C67-20CE8E39F81E}"/>
                </a:ext>
              </a:extLst>
            </p:cNvPr>
            <p:cNvSpPr>
              <a:spLocks noChangeArrowheads="1"/>
            </p:cNvSpPr>
            <p:nvPr/>
          </p:nvSpPr>
          <p:spPr bwMode="auto">
            <a:xfrm>
              <a:off x="0" y="0"/>
              <a:ext cx="144000" cy="144000"/>
            </a:xfrm>
            <a:prstGeom prst="ellipse">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5131" name="椭圆 41">
              <a:extLst>
                <a:ext uri="{FF2B5EF4-FFF2-40B4-BE49-F238E27FC236}">
                  <a16:creationId xmlns:a16="http://schemas.microsoft.com/office/drawing/2014/main" id="{E3F88302-FD96-4BE0-95DF-68338767C00D}"/>
                </a:ext>
              </a:extLst>
            </p:cNvPr>
            <p:cNvSpPr>
              <a:spLocks noChangeArrowheads="1"/>
            </p:cNvSpPr>
            <p:nvPr/>
          </p:nvSpPr>
          <p:spPr bwMode="auto">
            <a:xfrm>
              <a:off x="214183" y="0"/>
              <a:ext cx="144000" cy="144000"/>
            </a:xfrm>
            <a:prstGeom prst="ellipse">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5132" name="椭圆 42">
              <a:extLst>
                <a:ext uri="{FF2B5EF4-FFF2-40B4-BE49-F238E27FC236}">
                  <a16:creationId xmlns:a16="http://schemas.microsoft.com/office/drawing/2014/main" id="{4A07070C-DDAC-4F49-B5C3-1E66D6A058A1}"/>
                </a:ext>
              </a:extLst>
            </p:cNvPr>
            <p:cNvSpPr>
              <a:spLocks noChangeArrowheads="1"/>
            </p:cNvSpPr>
            <p:nvPr/>
          </p:nvSpPr>
          <p:spPr bwMode="auto">
            <a:xfrm>
              <a:off x="428366" y="0"/>
              <a:ext cx="144000" cy="144000"/>
            </a:xfrm>
            <a:prstGeom prst="ellipse">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sp>
        <p:nvSpPr>
          <p:cNvPr id="5133" name="矩形 44">
            <a:extLst>
              <a:ext uri="{FF2B5EF4-FFF2-40B4-BE49-F238E27FC236}">
                <a16:creationId xmlns:a16="http://schemas.microsoft.com/office/drawing/2014/main" id="{6A1825DD-2BCA-4643-A9C8-90EFEF4A6115}"/>
              </a:ext>
            </a:extLst>
          </p:cNvPr>
          <p:cNvSpPr>
            <a:spLocks noChangeArrowheads="1"/>
          </p:cNvSpPr>
          <p:nvPr/>
        </p:nvSpPr>
        <p:spPr bwMode="auto">
          <a:xfrm>
            <a:off x="3763963" y="1158875"/>
            <a:ext cx="4568825"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Please add text here, according to the need to adjust the font and font size, recommended justified form. </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lgn="just">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5134" name="矩形 45">
            <a:extLst>
              <a:ext uri="{FF2B5EF4-FFF2-40B4-BE49-F238E27FC236}">
                <a16:creationId xmlns:a16="http://schemas.microsoft.com/office/drawing/2014/main" id="{BC45EF8D-180B-463C-9548-DBC684002108}"/>
              </a:ext>
            </a:extLst>
          </p:cNvPr>
          <p:cNvSpPr>
            <a:spLocks noChangeArrowheads="1"/>
          </p:cNvSpPr>
          <p:nvPr/>
        </p:nvSpPr>
        <p:spPr bwMode="auto">
          <a:xfrm>
            <a:off x="3843338" y="758825"/>
            <a:ext cx="2411412" cy="338138"/>
          </a:xfrm>
          <a:prstGeom prst="rect">
            <a:avLst/>
          </a:prstGeom>
          <a:solidFill>
            <a:srgbClr val="8ABC1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TITLE IN HERE</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5135" name="矩形 46">
            <a:extLst>
              <a:ext uri="{FF2B5EF4-FFF2-40B4-BE49-F238E27FC236}">
                <a16:creationId xmlns:a16="http://schemas.microsoft.com/office/drawing/2014/main" id="{7974FC32-D804-4385-AA3E-4DA50A2F32BC}"/>
              </a:ext>
            </a:extLst>
          </p:cNvPr>
          <p:cNvSpPr>
            <a:spLocks noChangeArrowheads="1"/>
          </p:cNvSpPr>
          <p:nvPr/>
        </p:nvSpPr>
        <p:spPr bwMode="auto">
          <a:xfrm>
            <a:off x="3763963" y="3187700"/>
            <a:ext cx="4568825"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lgn="just">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5136" name="矩形 47">
            <a:extLst>
              <a:ext uri="{FF2B5EF4-FFF2-40B4-BE49-F238E27FC236}">
                <a16:creationId xmlns:a16="http://schemas.microsoft.com/office/drawing/2014/main" id="{93B4A991-DF77-47E1-8DA4-ACE9DB169B17}"/>
              </a:ext>
            </a:extLst>
          </p:cNvPr>
          <p:cNvSpPr>
            <a:spLocks noChangeArrowheads="1"/>
          </p:cNvSpPr>
          <p:nvPr/>
        </p:nvSpPr>
        <p:spPr bwMode="auto">
          <a:xfrm>
            <a:off x="3843338" y="2789238"/>
            <a:ext cx="1760537" cy="338137"/>
          </a:xfrm>
          <a:prstGeom prst="rect">
            <a:avLst/>
          </a:prstGeom>
          <a:solidFill>
            <a:srgbClr val="007CA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5137" name="矩形 48">
            <a:extLst>
              <a:ext uri="{FF2B5EF4-FFF2-40B4-BE49-F238E27FC236}">
                <a16:creationId xmlns:a16="http://schemas.microsoft.com/office/drawing/2014/main" id="{F0F2E1A8-DD2C-4030-A720-E81F1DE69354}"/>
              </a:ext>
            </a:extLst>
          </p:cNvPr>
          <p:cNvSpPr>
            <a:spLocks noChangeArrowheads="1"/>
          </p:cNvSpPr>
          <p:nvPr/>
        </p:nvSpPr>
        <p:spPr bwMode="auto">
          <a:xfrm>
            <a:off x="276225" y="1330325"/>
            <a:ext cx="1550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800">
                <a:solidFill>
                  <a:srgbClr val="00B3EE"/>
                </a:solidFill>
                <a:latin typeface="微软雅黑" panose="020B0503020204020204" pitchFamily="34" charset="-122"/>
                <a:ea typeface="微软雅黑" panose="020B0503020204020204" pitchFamily="34" charset="-122"/>
                <a:sym typeface="微软雅黑" panose="020B0503020204020204" pitchFamily="34" charset="-122"/>
              </a:rPr>
              <a:t>introduction</a:t>
            </a:r>
            <a:endParaRPr lang="zh-CN" altLang="en-US" sz="1800">
              <a:solidFill>
                <a:srgbClr val="00B3EE"/>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直角三角形 57">
            <a:extLst>
              <a:ext uri="{FF2B5EF4-FFF2-40B4-BE49-F238E27FC236}">
                <a16:creationId xmlns:a16="http://schemas.microsoft.com/office/drawing/2014/main" id="{31B1598B-0FF8-4814-9EA0-1DB1858FB179}"/>
              </a:ext>
            </a:extLst>
          </p:cNvPr>
          <p:cNvSpPr>
            <a:spLocks noChangeArrowheads="1"/>
          </p:cNvSpPr>
          <p:nvPr/>
        </p:nvSpPr>
        <p:spPr bwMode="auto">
          <a:xfrm flipH="1" flipV="1">
            <a:off x="0" y="0"/>
            <a:ext cx="9144000" cy="5143500"/>
          </a:xfrm>
          <a:prstGeom prst="rtTriangle">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3555" name="直角三角形 120">
            <a:extLst>
              <a:ext uri="{FF2B5EF4-FFF2-40B4-BE49-F238E27FC236}">
                <a16:creationId xmlns:a16="http://schemas.microsoft.com/office/drawing/2014/main" id="{2BEFFDB3-8BCC-43B1-9D01-73D56F7BDA2F}"/>
              </a:ext>
            </a:extLst>
          </p:cNvPr>
          <p:cNvSpPr>
            <a:spLocks noChangeArrowheads="1"/>
          </p:cNvSpPr>
          <p:nvPr/>
        </p:nvSpPr>
        <p:spPr bwMode="auto">
          <a:xfrm flipH="1" flipV="1">
            <a:off x="5943600" y="0"/>
            <a:ext cx="3200400" cy="1800225"/>
          </a:xfrm>
          <a:prstGeom prst="rtTriangle">
            <a:avLst/>
          </a:prstGeom>
          <a:solidFill>
            <a:srgbClr val="7DAA1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3556" name="直角三角形 4">
            <a:extLst>
              <a:ext uri="{FF2B5EF4-FFF2-40B4-BE49-F238E27FC236}">
                <a16:creationId xmlns:a16="http://schemas.microsoft.com/office/drawing/2014/main" id="{D261DCE0-DDEB-41CF-8F2E-B9E8314428BB}"/>
              </a:ext>
            </a:extLst>
          </p:cNvPr>
          <p:cNvSpPr>
            <a:spLocks noChangeArrowheads="1"/>
          </p:cNvSpPr>
          <p:nvPr/>
        </p:nvSpPr>
        <p:spPr bwMode="auto">
          <a:xfrm>
            <a:off x="0" y="0"/>
            <a:ext cx="9144000" cy="5143500"/>
          </a:xfrm>
          <a:prstGeom prst="rtTriangle">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3557" name="直角三角形 119">
            <a:extLst>
              <a:ext uri="{FF2B5EF4-FFF2-40B4-BE49-F238E27FC236}">
                <a16:creationId xmlns:a16="http://schemas.microsoft.com/office/drawing/2014/main" id="{F6FCB890-3872-45D8-B86E-C733A6B81FA8}"/>
              </a:ext>
            </a:extLst>
          </p:cNvPr>
          <p:cNvSpPr>
            <a:spLocks noChangeArrowheads="1"/>
          </p:cNvSpPr>
          <p:nvPr/>
        </p:nvSpPr>
        <p:spPr bwMode="auto">
          <a:xfrm>
            <a:off x="0" y="3343275"/>
            <a:ext cx="3200400" cy="1800225"/>
          </a:xfrm>
          <a:prstGeom prst="rtTriangle">
            <a:avLst/>
          </a:prstGeom>
          <a:solidFill>
            <a:srgbClr val="006B9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3558" name="等腰三角形 40">
            <a:extLst>
              <a:ext uri="{FF2B5EF4-FFF2-40B4-BE49-F238E27FC236}">
                <a16:creationId xmlns:a16="http://schemas.microsoft.com/office/drawing/2014/main" id="{F338920F-F92D-4E9F-90AB-7F946D076290}"/>
              </a:ext>
            </a:extLst>
          </p:cNvPr>
          <p:cNvSpPr>
            <a:spLocks noChangeArrowheads="1"/>
          </p:cNvSpPr>
          <p:nvPr/>
        </p:nvSpPr>
        <p:spPr bwMode="auto">
          <a:xfrm flipH="1" flipV="1">
            <a:off x="0" y="0"/>
            <a:ext cx="3048000" cy="2570163"/>
          </a:xfrm>
          <a:prstGeom prst="triangle">
            <a:avLst>
              <a:gd name="adj" fmla="val 23125"/>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3559" name="等腰三角形 43">
            <a:extLst>
              <a:ext uri="{FF2B5EF4-FFF2-40B4-BE49-F238E27FC236}">
                <a16:creationId xmlns:a16="http://schemas.microsoft.com/office/drawing/2014/main" id="{D8CDED3D-374D-4985-B1EE-5113E77BDECE}"/>
              </a:ext>
            </a:extLst>
          </p:cNvPr>
          <p:cNvSpPr>
            <a:spLocks noChangeArrowheads="1"/>
          </p:cNvSpPr>
          <p:nvPr/>
        </p:nvSpPr>
        <p:spPr bwMode="auto">
          <a:xfrm flipH="1">
            <a:off x="6096000" y="2573338"/>
            <a:ext cx="3048000" cy="2570162"/>
          </a:xfrm>
          <a:prstGeom prst="triangle">
            <a:avLst>
              <a:gd name="adj" fmla="val 74375"/>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nvGrpSpPr>
          <p:cNvPr id="23560" name="Group 8">
            <a:extLst>
              <a:ext uri="{FF2B5EF4-FFF2-40B4-BE49-F238E27FC236}">
                <a16:creationId xmlns:a16="http://schemas.microsoft.com/office/drawing/2014/main" id="{182DC7AA-E9DA-401D-8457-D3F8216B9A0A}"/>
              </a:ext>
            </a:extLst>
          </p:cNvPr>
          <p:cNvGrpSpPr>
            <a:grpSpLocks/>
          </p:cNvGrpSpPr>
          <p:nvPr/>
        </p:nvGrpSpPr>
        <p:grpSpPr bwMode="auto">
          <a:xfrm>
            <a:off x="733425" y="812800"/>
            <a:ext cx="2106613" cy="3514725"/>
            <a:chOff x="0" y="0"/>
            <a:chExt cx="2106674" cy="3514725"/>
          </a:xfrm>
        </p:grpSpPr>
        <p:sp>
          <p:nvSpPr>
            <p:cNvPr id="23561" name="矩形 79">
              <a:extLst>
                <a:ext uri="{FF2B5EF4-FFF2-40B4-BE49-F238E27FC236}">
                  <a16:creationId xmlns:a16="http://schemas.microsoft.com/office/drawing/2014/main" id="{923835BE-1752-471A-9677-E91ED2049689}"/>
                </a:ext>
              </a:extLst>
            </p:cNvPr>
            <p:cNvSpPr>
              <a:spLocks noChangeArrowheads="1"/>
            </p:cNvSpPr>
            <p:nvPr/>
          </p:nvSpPr>
          <p:spPr bwMode="auto">
            <a:xfrm>
              <a:off x="0" y="0"/>
              <a:ext cx="2095500" cy="3514725"/>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3562" name="矩形 82">
              <a:extLst>
                <a:ext uri="{FF2B5EF4-FFF2-40B4-BE49-F238E27FC236}">
                  <a16:creationId xmlns:a16="http://schemas.microsoft.com/office/drawing/2014/main" id="{CBCCC81A-7158-49EA-874D-C792F1B474B8}"/>
                </a:ext>
              </a:extLst>
            </p:cNvPr>
            <p:cNvSpPr>
              <a:spLocks noChangeArrowheads="1"/>
            </p:cNvSpPr>
            <p:nvPr/>
          </p:nvSpPr>
          <p:spPr bwMode="auto">
            <a:xfrm>
              <a:off x="0" y="0"/>
              <a:ext cx="2095500" cy="463313"/>
            </a:xfrm>
            <a:prstGeom prst="rect">
              <a:avLst/>
            </a:prstGeom>
            <a:solidFill>
              <a:srgbClr val="004D6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3563" name="矩形 85">
              <a:extLst>
                <a:ext uri="{FF2B5EF4-FFF2-40B4-BE49-F238E27FC236}">
                  <a16:creationId xmlns:a16="http://schemas.microsoft.com/office/drawing/2014/main" id="{58AAFF18-2783-4038-85B8-8B5DC086057B}"/>
                </a:ext>
              </a:extLst>
            </p:cNvPr>
            <p:cNvSpPr>
              <a:spLocks noChangeArrowheads="1"/>
            </p:cNvSpPr>
            <p:nvPr/>
          </p:nvSpPr>
          <p:spPr bwMode="auto">
            <a:xfrm>
              <a:off x="11174" y="48833"/>
              <a:ext cx="20955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p>
          </p:txBody>
        </p:sp>
        <p:sp>
          <p:nvSpPr>
            <p:cNvPr id="23564" name="矩形 88">
              <a:extLst>
                <a:ext uri="{FF2B5EF4-FFF2-40B4-BE49-F238E27FC236}">
                  <a16:creationId xmlns:a16="http://schemas.microsoft.com/office/drawing/2014/main" id="{D8D5B89A-4BAD-41E9-B5F1-4DEDDDB55B8A}"/>
                </a:ext>
              </a:extLst>
            </p:cNvPr>
            <p:cNvSpPr>
              <a:spLocks noChangeArrowheads="1"/>
            </p:cNvSpPr>
            <p:nvPr/>
          </p:nvSpPr>
          <p:spPr bwMode="auto">
            <a:xfrm>
              <a:off x="109537" y="602828"/>
              <a:ext cx="1876425" cy="2385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a:p>
          </p:txBody>
        </p:sp>
      </p:grpSp>
      <p:grpSp>
        <p:nvGrpSpPr>
          <p:cNvPr id="23565" name="Group 13">
            <a:extLst>
              <a:ext uri="{FF2B5EF4-FFF2-40B4-BE49-F238E27FC236}">
                <a16:creationId xmlns:a16="http://schemas.microsoft.com/office/drawing/2014/main" id="{A2353356-94FD-4FF6-B564-35E995B0CB44}"/>
              </a:ext>
            </a:extLst>
          </p:cNvPr>
          <p:cNvGrpSpPr>
            <a:grpSpLocks/>
          </p:cNvGrpSpPr>
          <p:nvPr/>
        </p:nvGrpSpPr>
        <p:grpSpPr bwMode="auto">
          <a:xfrm>
            <a:off x="1457325" y="3919538"/>
            <a:ext cx="647700" cy="647700"/>
            <a:chOff x="0" y="0"/>
            <a:chExt cx="648000" cy="648000"/>
          </a:xfrm>
        </p:grpSpPr>
        <p:sp>
          <p:nvSpPr>
            <p:cNvPr id="23566" name="矩形 10">
              <a:extLst>
                <a:ext uri="{FF2B5EF4-FFF2-40B4-BE49-F238E27FC236}">
                  <a16:creationId xmlns:a16="http://schemas.microsoft.com/office/drawing/2014/main" id="{CAA09392-FE28-41A7-B6A8-57F9BB92B0C7}"/>
                </a:ext>
              </a:extLst>
            </p:cNvPr>
            <p:cNvSpPr>
              <a:spLocks noChangeArrowheads="1"/>
            </p:cNvSpPr>
            <p:nvPr/>
          </p:nvSpPr>
          <p:spPr bwMode="auto">
            <a:xfrm>
              <a:off x="0" y="0"/>
              <a:ext cx="648000" cy="648000"/>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pic>
          <p:nvPicPr>
            <p:cNvPr id="23567" name="Picture 48">
              <a:extLst>
                <a:ext uri="{FF2B5EF4-FFF2-40B4-BE49-F238E27FC236}">
                  <a16:creationId xmlns:a16="http://schemas.microsoft.com/office/drawing/2014/main" id="{B756C388-1A58-40F1-BC2F-A1BA3EE7CF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751" y="105875"/>
              <a:ext cx="434849" cy="450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3568" name="Group 16">
            <a:extLst>
              <a:ext uri="{FF2B5EF4-FFF2-40B4-BE49-F238E27FC236}">
                <a16:creationId xmlns:a16="http://schemas.microsoft.com/office/drawing/2014/main" id="{9F330474-F6BE-43C9-94B3-134E27B2E7FF}"/>
              </a:ext>
            </a:extLst>
          </p:cNvPr>
          <p:cNvGrpSpPr>
            <a:grpSpLocks/>
          </p:cNvGrpSpPr>
          <p:nvPr/>
        </p:nvGrpSpPr>
        <p:grpSpPr bwMode="auto">
          <a:xfrm>
            <a:off x="3524250" y="812800"/>
            <a:ext cx="2095500" cy="3514725"/>
            <a:chOff x="0" y="0"/>
            <a:chExt cx="2095500" cy="3514726"/>
          </a:xfrm>
        </p:grpSpPr>
        <p:sp>
          <p:nvSpPr>
            <p:cNvPr id="23569" name="矩形 80">
              <a:extLst>
                <a:ext uri="{FF2B5EF4-FFF2-40B4-BE49-F238E27FC236}">
                  <a16:creationId xmlns:a16="http://schemas.microsoft.com/office/drawing/2014/main" id="{335AEBD8-8670-4747-93D1-BD66037F53DE}"/>
                </a:ext>
              </a:extLst>
            </p:cNvPr>
            <p:cNvSpPr>
              <a:spLocks noChangeArrowheads="1"/>
            </p:cNvSpPr>
            <p:nvPr/>
          </p:nvSpPr>
          <p:spPr bwMode="auto">
            <a:xfrm>
              <a:off x="0" y="1"/>
              <a:ext cx="2095500" cy="3514725"/>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3570" name="矩形 83">
              <a:extLst>
                <a:ext uri="{FF2B5EF4-FFF2-40B4-BE49-F238E27FC236}">
                  <a16:creationId xmlns:a16="http://schemas.microsoft.com/office/drawing/2014/main" id="{6C9E9D32-DA2A-4FBF-AB58-E940202A95E0}"/>
                </a:ext>
              </a:extLst>
            </p:cNvPr>
            <p:cNvSpPr>
              <a:spLocks noChangeArrowheads="1"/>
            </p:cNvSpPr>
            <p:nvPr/>
          </p:nvSpPr>
          <p:spPr bwMode="auto">
            <a:xfrm>
              <a:off x="0" y="0"/>
              <a:ext cx="2095500" cy="463313"/>
            </a:xfrm>
            <a:prstGeom prst="rect">
              <a:avLst/>
            </a:prstGeom>
            <a:solidFill>
              <a:srgbClr val="004D6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3571" name="矩形 86">
              <a:extLst>
                <a:ext uri="{FF2B5EF4-FFF2-40B4-BE49-F238E27FC236}">
                  <a16:creationId xmlns:a16="http://schemas.microsoft.com/office/drawing/2014/main" id="{13EFA4B2-0F2F-4EA5-B3F7-FAD85EA766DE}"/>
                </a:ext>
              </a:extLst>
            </p:cNvPr>
            <p:cNvSpPr>
              <a:spLocks noChangeArrowheads="1"/>
            </p:cNvSpPr>
            <p:nvPr/>
          </p:nvSpPr>
          <p:spPr bwMode="auto">
            <a:xfrm>
              <a:off x="0" y="65763"/>
              <a:ext cx="20955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23572" name="矩形 103">
              <a:extLst>
                <a:ext uri="{FF2B5EF4-FFF2-40B4-BE49-F238E27FC236}">
                  <a16:creationId xmlns:a16="http://schemas.microsoft.com/office/drawing/2014/main" id="{9715BEFB-A0EE-4FDC-8114-6CF96DCD75CE}"/>
                </a:ext>
              </a:extLst>
            </p:cNvPr>
            <p:cNvSpPr>
              <a:spLocks noChangeArrowheads="1"/>
            </p:cNvSpPr>
            <p:nvPr/>
          </p:nvSpPr>
          <p:spPr bwMode="auto">
            <a:xfrm>
              <a:off x="118762" y="602829"/>
              <a:ext cx="1876425" cy="2385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a:p>
          </p:txBody>
        </p:sp>
      </p:grpSp>
      <p:grpSp>
        <p:nvGrpSpPr>
          <p:cNvPr id="23573" name="Group 21">
            <a:extLst>
              <a:ext uri="{FF2B5EF4-FFF2-40B4-BE49-F238E27FC236}">
                <a16:creationId xmlns:a16="http://schemas.microsoft.com/office/drawing/2014/main" id="{2257E11B-BAE3-4B49-A327-EBEF0292DACE}"/>
              </a:ext>
            </a:extLst>
          </p:cNvPr>
          <p:cNvGrpSpPr>
            <a:grpSpLocks/>
          </p:cNvGrpSpPr>
          <p:nvPr/>
        </p:nvGrpSpPr>
        <p:grpSpPr bwMode="auto">
          <a:xfrm>
            <a:off x="6324600" y="812800"/>
            <a:ext cx="2133600" cy="3514725"/>
            <a:chOff x="0" y="0"/>
            <a:chExt cx="2133600" cy="3515401"/>
          </a:xfrm>
        </p:grpSpPr>
        <p:sp>
          <p:nvSpPr>
            <p:cNvPr id="23574" name="矩形 81">
              <a:extLst>
                <a:ext uri="{FF2B5EF4-FFF2-40B4-BE49-F238E27FC236}">
                  <a16:creationId xmlns:a16="http://schemas.microsoft.com/office/drawing/2014/main" id="{B1529697-545C-472C-9714-6E087992DDCC}"/>
                </a:ext>
              </a:extLst>
            </p:cNvPr>
            <p:cNvSpPr>
              <a:spLocks noChangeArrowheads="1"/>
            </p:cNvSpPr>
            <p:nvPr/>
          </p:nvSpPr>
          <p:spPr bwMode="auto">
            <a:xfrm>
              <a:off x="0" y="676"/>
              <a:ext cx="2095500" cy="3514725"/>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3575" name="矩形 84">
              <a:extLst>
                <a:ext uri="{FF2B5EF4-FFF2-40B4-BE49-F238E27FC236}">
                  <a16:creationId xmlns:a16="http://schemas.microsoft.com/office/drawing/2014/main" id="{28623C26-072C-4F34-9E4C-1D0F5C56A4EC}"/>
                </a:ext>
              </a:extLst>
            </p:cNvPr>
            <p:cNvSpPr>
              <a:spLocks noChangeArrowheads="1"/>
            </p:cNvSpPr>
            <p:nvPr/>
          </p:nvSpPr>
          <p:spPr bwMode="auto">
            <a:xfrm>
              <a:off x="0" y="0"/>
              <a:ext cx="2095500" cy="463313"/>
            </a:xfrm>
            <a:prstGeom prst="rect">
              <a:avLst/>
            </a:prstGeom>
            <a:solidFill>
              <a:srgbClr val="004D6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3576" name="矩形 87">
              <a:extLst>
                <a:ext uri="{FF2B5EF4-FFF2-40B4-BE49-F238E27FC236}">
                  <a16:creationId xmlns:a16="http://schemas.microsoft.com/office/drawing/2014/main" id="{747417DE-3E03-4B59-A71D-F9C2B7D09586}"/>
                </a:ext>
              </a:extLst>
            </p:cNvPr>
            <p:cNvSpPr>
              <a:spLocks noChangeArrowheads="1"/>
            </p:cNvSpPr>
            <p:nvPr/>
          </p:nvSpPr>
          <p:spPr bwMode="auto">
            <a:xfrm>
              <a:off x="38100" y="69849"/>
              <a:ext cx="20955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23577" name="矩形 104">
              <a:extLst>
                <a:ext uri="{FF2B5EF4-FFF2-40B4-BE49-F238E27FC236}">
                  <a16:creationId xmlns:a16="http://schemas.microsoft.com/office/drawing/2014/main" id="{7E327708-6E22-4DE4-BEDE-051AF560387C}"/>
                </a:ext>
              </a:extLst>
            </p:cNvPr>
            <p:cNvSpPr>
              <a:spLocks noChangeArrowheads="1"/>
            </p:cNvSpPr>
            <p:nvPr/>
          </p:nvSpPr>
          <p:spPr bwMode="auto">
            <a:xfrm>
              <a:off x="113699" y="603504"/>
              <a:ext cx="1876425" cy="2385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a:p>
          </p:txBody>
        </p:sp>
      </p:grpSp>
      <p:grpSp>
        <p:nvGrpSpPr>
          <p:cNvPr id="23578" name="Group 26">
            <a:extLst>
              <a:ext uri="{FF2B5EF4-FFF2-40B4-BE49-F238E27FC236}">
                <a16:creationId xmlns:a16="http://schemas.microsoft.com/office/drawing/2014/main" id="{F32572AE-1555-4905-A8DD-A02A45823A17}"/>
              </a:ext>
            </a:extLst>
          </p:cNvPr>
          <p:cNvGrpSpPr>
            <a:grpSpLocks/>
          </p:cNvGrpSpPr>
          <p:nvPr/>
        </p:nvGrpSpPr>
        <p:grpSpPr bwMode="auto">
          <a:xfrm>
            <a:off x="4256088" y="3922713"/>
            <a:ext cx="650875" cy="671512"/>
            <a:chOff x="0" y="0"/>
            <a:chExt cx="650597" cy="672397"/>
          </a:xfrm>
        </p:grpSpPr>
        <p:sp>
          <p:nvSpPr>
            <p:cNvPr id="23579" name="矩形 101">
              <a:extLst>
                <a:ext uri="{FF2B5EF4-FFF2-40B4-BE49-F238E27FC236}">
                  <a16:creationId xmlns:a16="http://schemas.microsoft.com/office/drawing/2014/main" id="{BF0B5CAD-EC39-4AC5-AF23-825CCDB15C25}"/>
                </a:ext>
              </a:extLst>
            </p:cNvPr>
            <p:cNvSpPr>
              <a:spLocks noChangeArrowheads="1"/>
            </p:cNvSpPr>
            <p:nvPr/>
          </p:nvSpPr>
          <p:spPr bwMode="auto">
            <a:xfrm>
              <a:off x="2597" y="0"/>
              <a:ext cx="648000" cy="648000"/>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pic>
          <p:nvPicPr>
            <p:cNvPr id="23580" name="Picture 7" descr="\\MAGNUM\Projects\Microsoft\Cloud Power FY12\Design\Icons\PNGs\Pooled.png">
              <a:extLst>
                <a:ext uri="{FF2B5EF4-FFF2-40B4-BE49-F238E27FC236}">
                  <a16:creationId xmlns:a16="http://schemas.microsoft.com/office/drawing/2014/main" id="{CC3D6BD2-216B-4A4B-94A4-A18C7018F2B4}"/>
                </a:ext>
              </a:extLst>
            </p:cNvPr>
            <p:cNvPicPr>
              <a:picLocks noChangeAspect="1" noChangeArrowheads="1"/>
            </p:cNvPicPr>
            <p:nvPr/>
          </p:nvPicPr>
          <p:blipFill>
            <a:blip r:embed="rId3">
              <a:lum bright="100000"/>
              <a:extLst>
                <a:ext uri="{28A0092B-C50C-407E-A947-70E740481C1C}">
                  <a14:useLocalDpi xmlns:a14="http://schemas.microsoft.com/office/drawing/2010/main" val="0"/>
                </a:ext>
              </a:extLst>
            </a:blip>
            <a:srcRect/>
            <a:stretch>
              <a:fillRect/>
            </a:stretch>
          </p:blipFill>
          <p:spPr bwMode="auto">
            <a:xfrm>
              <a:off x="0" y="21969"/>
              <a:ext cx="650597" cy="650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3581" name="Group 29">
            <a:extLst>
              <a:ext uri="{FF2B5EF4-FFF2-40B4-BE49-F238E27FC236}">
                <a16:creationId xmlns:a16="http://schemas.microsoft.com/office/drawing/2014/main" id="{D04ED916-5890-46CB-8AFE-3F8955FB2EE3}"/>
              </a:ext>
            </a:extLst>
          </p:cNvPr>
          <p:cNvGrpSpPr>
            <a:grpSpLocks/>
          </p:cNvGrpSpPr>
          <p:nvPr/>
        </p:nvGrpSpPr>
        <p:grpSpPr bwMode="auto">
          <a:xfrm>
            <a:off x="7086600" y="3919538"/>
            <a:ext cx="647700" cy="647700"/>
            <a:chOff x="0" y="0"/>
            <a:chExt cx="648000" cy="648000"/>
          </a:xfrm>
        </p:grpSpPr>
        <p:sp>
          <p:nvSpPr>
            <p:cNvPr id="23582" name="矩形 116">
              <a:extLst>
                <a:ext uri="{FF2B5EF4-FFF2-40B4-BE49-F238E27FC236}">
                  <a16:creationId xmlns:a16="http://schemas.microsoft.com/office/drawing/2014/main" id="{4A6BA527-0E30-4CB3-A136-1972B7ADF6A0}"/>
                </a:ext>
              </a:extLst>
            </p:cNvPr>
            <p:cNvSpPr>
              <a:spLocks noChangeArrowheads="1"/>
            </p:cNvSpPr>
            <p:nvPr/>
          </p:nvSpPr>
          <p:spPr bwMode="auto">
            <a:xfrm>
              <a:off x="0" y="0"/>
              <a:ext cx="648000" cy="648000"/>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pic>
          <p:nvPicPr>
            <p:cNvPr id="23583" name="Picture 2" descr="C:\Users\kelleyc\Desktop\untitled3.png">
              <a:extLst>
                <a:ext uri="{FF2B5EF4-FFF2-40B4-BE49-F238E27FC236}">
                  <a16:creationId xmlns:a16="http://schemas.microsoft.com/office/drawing/2014/main" id="{8ED8379F-1CB7-44F5-BDC2-7DA2EDDA3F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850" y="108000"/>
              <a:ext cx="432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a:extLst>
              <a:ext uri="{FF2B5EF4-FFF2-40B4-BE49-F238E27FC236}">
                <a16:creationId xmlns:a16="http://schemas.microsoft.com/office/drawing/2014/main" id="{487A6B14-0107-4B30-B466-E81714B15E45}"/>
              </a:ext>
            </a:extLst>
          </p:cNvPr>
          <p:cNvGrpSpPr>
            <a:grpSpLocks/>
          </p:cNvGrpSpPr>
          <p:nvPr/>
        </p:nvGrpSpPr>
        <p:grpSpPr bwMode="auto">
          <a:xfrm>
            <a:off x="0" y="0"/>
            <a:ext cx="9158288" cy="5143500"/>
            <a:chOff x="0" y="0"/>
            <a:chExt cx="9157656" cy="5143500"/>
          </a:xfrm>
        </p:grpSpPr>
        <p:sp>
          <p:nvSpPr>
            <p:cNvPr id="24579" name="等腰三角形 7">
              <a:extLst>
                <a:ext uri="{FF2B5EF4-FFF2-40B4-BE49-F238E27FC236}">
                  <a16:creationId xmlns:a16="http://schemas.microsoft.com/office/drawing/2014/main" id="{4171164D-7163-4D87-A78B-E4139D95DB45}"/>
                </a:ext>
              </a:extLst>
            </p:cNvPr>
            <p:cNvSpPr>
              <a:spLocks noChangeArrowheads="1"/>
            </p:cNvSpPr>
            <p:nvPr/>
          </p:nvSpPr>
          <p:spPr bwMode="auto">
            <a:xfrm rot="5400000">
              <a:off x="-1074408" y="1074407"/>
              <a:ext cx="5143500" cy="2994683"/>
            </a:xfrm>
            <a:prstGeom prst="triangle">
              <a:avLst>
                <a:gd name="adj" fmla="val 50000"/>
              </a:avLst>
            </a:prstGeom>
            <a:solidFill>
              <a:srgbClr val="DDEAF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4580" name="任意多边形 14">
              <a:extLst>
                <a:ext uri="{FF2B5EF4-FFF2-40B4-BE49-F238E27FC236}">
                  <a16:creationId xmlns:a16="http://schemas.microsoft.com/office/drawing/2014/main" id="{2AF4F61E-CC2B-4E6D-843D-6043DC7D9E12}"/>
                </a:ext>
              </a:extLst>
            </p:cNvPr>
            <p:cNvSpPr>
              <a:spLocks noChangeArrowheads="1"/>
            </p:cNvSpPr>
            <p:nvPr/>
          </p:nvSpPr>
          <p:spPr bwMode="auto">
            <a:xfrm flipH="1">
              <a:off x="5829301" y="0"/>
              <a:ext cx="3314700" cy="5143500"/>
            </a:xfrm>
            <a:custGeom>
              <a:avLst/>
              <a:gdLst>
                <a:gd name="T0" fmla="*/ 2774170 w 2774170"/>
                <a:gd name="T1" fmla="*/ 0 h 5143500"/>
                <a:gd name="T2" fmla="*/ 0 w 2774170"/>
                <a:gd name="T3" fmla="*/ 0 h 5143500"/>
                <a:gd name="T4" fmla="*/ 0 w 2774170"/>
                <a:gd name="T5" fmla="*/ 5143500 h 5143500"/>
                <a:gd name="T6" fmla="*/ 2774170 w 2774170"/>
                <a:gd name="T7" fmla="*/ 5143500 h 5143500"/>
                <a:gd name="T8" fmla="*/ 2648108 w 2774170"/>
                <a:gd name="T9" fmla="*/ 4817513 h 5143500"/>
                <a:gd name="T10" fmla="*/ 2286142 w 2774170"/>
                <a:gd name="T11" fmla="*/ 2571750 h 5143500"/>
                <a:gd name="T12" fmla="*/ 2648108 w 2774170"/>
                <a:gd name="T13" fmla="*/ 325987 h 5143500"/>
                <a:gd name="T14" fmla="*/ 0 60000 65536"/>
                <a:gd name="T15" fmla="*/ 0 60000 65536"/>
                <a:gd name="T16" fmla="*/ 0 60000 65536"/>
                <a:gd name="T17" fmla="*/ 0 60000 65536"/>
                <a:gd name="T18" fmla="*/ 0 60000 65536"/>
                <a:gd name="T19" fmla="*/ 0 60000 65536"/>
                <a:gd name="T20" fmla="*/ 0 60000 65536"/>
                <a:gd name="T21" fmla="*/ 0 w 2774170"/>
                <a:gd name="T22" fmla="*/ 0 h 5143500"/>
                <a:gd name="T23" fmla="*/ 2774170 w 2774170"/>
                <a:gd name="T24" fmla="*/ 5143500 h 51435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74170" h="5143500">
                  <a:moveTo>
                    <a:pt x="2774170" y="0"/>
                  </a:moveTo>
                  <a:lnTo>
                    <a:pt x="0" y="0"/>
                  </a:lnTo>
                  <a:lnTo>
                    <a:pt x="0" y="5143500"/>
                  </a:lnTo>
                  <a:lnTo>
                    <a:pt x="2774170" y="5143500"/>
                  </a:lnTo>
                  <a:lnTo>
                    <a:pt x="2648108" y="4817513"/>
                  </a:lnTo>
                  <a:cubicBezTo>
                    <a:pt x="2417266" y="4149930"/>
                    <a:pt x="2286142" y="3384897"/>
                    <a:pt x="2286142" y="2571750"/>
                  </a:cubicBezTo>
                  <a:cubicBezTo>
                    <a:pt x="2286142" y="1758604"/>
                    <a:pt x="2417266" y="993570"/>
                    <a:pt x="2648108" y="325987"/>
                  </a:cubicBezTo>
                  <a:close/>
                </a:path>
              </a:pathLst>
            </a:cu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4581" name="任意多边形 71">
              <a:extLst>
                <a:ext uri="{FF2B5EF4-FFF2-40B4-BE49-F238E27FC236}">
                  <a16:creationId xmlns:a16="http://schemas.microsoft.com/office/drawing/2014/main" id="{0F0E7FBD-BD5D-406D-9C42-2E41E18F3332}"/>
                </a:ext>
              </a:extLst>
            </p:cNvPr>
            <p:cNvSpPr>
              <a:spLocks noChangeArrowheads="1"/>
            </p:cNvSpPr>
            <p:nvPr/>
          </p:nvSpPr>
          <p:spPr bwMode="auto">
            <a:xfrm flipH="1">
              <a:off x="6525718" y="0"/>
              <a:ext cx="2631938" cy="5143500"/>
            </a:xfrm>
            <a:custGeom>
              <a:avLst/>
              <a:gdLst>
                <a:gd name="T0" fmla="*/ 2774170 w 2774170"/>
                <a:gd name="T1" fmla="*/ 0 h 5143500"/>
                <a:gd name="T2" fmla="*/ 0 w 2774170"/>
                <a:gd name="T3" fmla="*/ 0 h 5143500"/>
                <a:gd name="T4" fmla="*/ 0 w 2774170"/>
                <a:gd name="T5" fmla="*/ 5143500 h 5143500"/>
                <a:gd name="T6" fmla="*/ 2774170 w 2774170"/>
                <a:gd name="T7" fmla="*/ 5143500 h 5143500"/>
                <a:gd name="T8" fmla="*/ 2648108 w 2774170"/>
                <a:gd name="T9" fmla="*/ 4817513 h 5143500"/>
                <a:gd name="T10" fmla="*/ 2286142 w 2774170"/>
                <a:gd name="T11" fmla="*/ 2571750 h 5143500"/>
                <a:gd name="T12" fmla="*/ 2648108 w 2774170"/>
                <a:gd name="T13" fmla="*/ 325987 h 5143500"/>
                <a:gd name="T14" fmla="*/ 0 60000 65536"/>
                <a:gd name="T15" fmla="*/ 0 60000 65536"/>
                <a:gd name="T16" fmla="*/ 0 60000 65536"/>
                <a:gd name="T17" fmla="*/ 0 60000 65536"/>
                <a:gd name="T18" fmla="*/ 0 60000 65536"/>
                <a:gd name="T19" fmla="*/ 0 60000 65536"/>
                <a:gd name="T20" fmla="*/ 0 60000 65536"/>
                <a:gd name="T21" fmla="*/ 0 w 2774170"/>
                <a:gd name="T22" fmla="*/ 0 h 5143500"/>
                <a:gd name="T23" fmla="*/ 2774170 w 2774170"/>
                <a:gd name="T24" fmla="*/ 5143500 h 51435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74170" h="5143500">
                  <a:moveTo>
                    <a:pt x="2774170" y="0"/>
                  </a:moveTo>
                  <a:lnTo>
                    <a:pt x="0" y="0"/>
                  </a:lnTo>
                  <a:lnTo>
                    <a:pt x="0" y="5143500"/>
                  </a:lnTo>
                  <a:lnTo>
                    <a:pt x="2774170" y="5143500"/>
                  </a:lnTo>
                  <a:lnTo>
                    <a:pt x="2648108" y="4817513"/>
                  </a:lnTo>
                  <a:cubicBezTo>
                    <a:pt x="2417266" y="4149930"/>
                    <a:pt x="2286142" y="3384897"/>
                    <a:pt x="2286142" y="2571750"/>
                  </a:cubicBezTo>
                  <a:cubicBezTo>
                    <a:pt x="2286142" y="1758604"/>
                    <a:pt x="2417266" y="993570"/>
                    <a:pt x="2648108" y="325987"/>
                  </a:cubicBezTo>
                  <a:close/>
                </a:path>
              </a:pathLst>
            </a:custGeom>
            <a:solidFill>
              <a:srgbClr val="00689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24582" name="Group 6">
            <a:extLst>
              <a:ext uri="{FF2B5EF4-FFF2-40B4-BE49-F238E27FC236}">
                <a16:creationId xmlns:a16="http://schemas.microsoft.com/office/drawing/2014/main" id="{CA3E87EA-98A2-47B2-A5CD-DE2D492E772B}"/>
              </a:ext>
            </a:extLst>
          </p:cNvPr>
          <p:cNvGrpSpPr>
            <a:grpSpLocks/>
          </p:cNvGrpSpPr>
          <p:nvPr/>
        </p:nvGrpSpPr>
        <p:grpSpPr bwMode="auto">
          <a:xfrm>
            <a:off x="1171575" y="647700"/>
            <a:ext cx="3705225" cy="3705225"/>
            <a:chOff x="0" y="0"/>
            <a:chExt cx="3790950" cy="3790950"/>
          </a:xfrm>
        </p:grpSpPr>
        <p:sp>
          <p:nvSpPr>
            <p:cNvPr id="24583" name="椭圆 3">
              <a:extLst>
                <a:ext uri="{FF2B5EF4-FFF2-40B4-BE49-F238E27FC236}">
                  <a16:creationId xmlns:a16="http://schemas.microsoft.com/office/drawing/2014/main" id="{80FCA188-7AD7-42A1-ADAC-DDF7918F47AA}"/>
                </a:ext>
              </a:extLst>
            </p:cNvPr>
            <p:cNvSpPr>
              <a:spLocks noChangeArrowheads="1"/>
            </p:cNvSpPr>
            <p:nvPr/>
          </p:nvSpPr>
          <p:spPr bwMode="auto">
            <a:xfrm>
              <a:off x="0" y="0"/>
              <a:ext cx="3790950" cy="3790950"/>
            </a:xfrm>
            <a:prstGeom prst="ellipse">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4584" name="饼形 17">
              <a:extLst>
                <a:ext uri="{FF2B5EF4-FFF2-40B4-BE49-F238E27FC236}">
                  <a16:creationId xmlns:a16="http://schemas.microsoft.com/office/drawing/2014/main" id="{18B91E06-3935-45CC-9AED-D23AC2F00C5D}"/>
                </a:ext>
              </a:extLst>
            </p:cNvPr>
            <p:cNvSpPr>
              <a:spLocks noChangeArrowheads="1"/>
            </p:cNvSpPr>
            <p:nvPr/>
          </p:nvSpPr>
          <p:spPr bwMode="auto">
            <a:xfrm>
              <a:off x="95475" y="77475"/>
              <a:ext cx="3600000" cy="3636000"/>
            </a:xfrm>
            <a:custGeom>
              <a:avLst/>
              <a:gdLst/>
              <a:ahLst/>
              <a:cxnLst/>
              <a:rect l="0" t="0" r="0" b="0"/>
              <a:pathLst/>
            </a:custGeom>
            <a:solidFill>
              <a:srgbClr val="FF660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4585" name="饼形 25">
              <a:extLst>
                <a:ext uri="{FF2B5EF4-FFF2-40B4-BE49-F238E27FC236}">
                  <a16:creationId xmlns:a16="http://schemas.microsoft.com/office/drawing/2014/main" id="{415574CA-D870-4605-A904-1C9657F0E09D}"/>
                </a:ext>
              </a:extLst>
            </p:cNvPr>
            <p:cNvSpPr>
              <a:spLocks noChangeArrowheads="1"/>
            </p:cNvSpPr>
            <p:nvPr/>
          </p:nvSpPr>
          <p:spPr bwMode="auto">
            <a:xfrm>
              <a:off x="95475" y="77475"/>
              <a:ext cx="3600000" cy="3636000"/>
            </a:xfrm>
            <a:custGeom>
              <a:avLst/>
              <a:gdLst/>
              <a:ahLst/>
              <a:cxnLst/>
              <a:rect l="0" t="0" r="0" b="0"/>
              <a:pathLst/>
            </a:custGeom>
            <a:solidFill>
              <a:srgbClr val="FFC00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4586" name="饼形 26">
              <a:extLst>
                <a:ext uri="{FF2B5EF4-FFF2-40B4-BE49-F238E27FC236}">
                  <a16:creationId xmlns:a16="http://schemas.microsoft.com/office/drawing/2014/main" id="{1D4BA5AC-71CF-4123-B014-34AC4C6D586A}"/>
                </a:ext>
              </a:extLst>
            </p:cNvPr>
            <p:cNvSpPr>
              <a:spLocks noChangeArrowheads="1"/>
            </p:cNvSpPr>
            <p:nvPr/>
          </p:nvSpPr>
          <p:spPr bwMode="auto">
            <a:xfrm>
              <a:off x="92397" y="77475"/>
              <a:ext cx="3600000" cy="3636000"/>
            </a:xfrm>
            <a:custGeom>
              <a:avLst/>
              <a:gdLst/>
              <a:ahLst/>
              <a:cxnLst/>
              <a:rect l="0" t="0" r="0" b="0"/>
              <a:pathLst/>
            </a:custGeom>
            <a:solidFill>
              <a:srgbClr val="CC99F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4587" name="饼形 27">
              <a:extLst>
                <a:ext uri="{FF2B5EF4-FFF2-40B4-BE49-F238E27FC236}">
                  <a16:creationId xmlns:a16="http://schemas.microsoft.com/office/drawing/2014/main" id="{908F31C7-4A96-4D0D-A9BE-1861ACB0EF67}"/>
                </a:ext>
              </a:extLst>
            </p:cNvPr>
            <p:cNvSpPr>
              <a:spLocks noChangeArrowheads="1"/>
            </p:cNvSpPr>
            <p:nvPr/>
          </p:nvSpPr>
          <p:spPr bwMode="auto">
            <a:xfrm>
              <a:off x="92397" y="77475"/>
              <a:ext cx="3600000" cy="3636000"/>
            </a:xfrm>
            <a:custGeom>
              <a:avLst/>
              <a:gdLst/>
              <a:ahLst/>
              <a:cxnLst/>
              <a:rect l="0" t="0" r="0" b="0"/>
              <a:pathLst/>
            </a:custGeom>
            <a:solidFill>
              <a:srgbClr val="FF330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4588" name="饼形 29">
              <a:extLst>
                <a:ext uri="{FF2B5EF4-FFF2-40B4-BE49-F238E27FC236}">
                  <a16:creationId xmlns:a16="http://schemas.microsoft.com/office/drawing/2014/main" id="{AEE513F4-DF0E-4009-954B-2D09FFF1E01F}"/>
                </a:ext>
              </a:extLst>
            </p:cNvPr>
            <p:cNvSpPr>
              <a:spLocks noChangeArrowheads="1"/>
            </p:cNvSpPr>
            <p:nvPr/>
          </p:nvSpPr>
          <p:spPr bwMode="auto">
            <a:xfrm>
              <a:off x="92397" y="77475"/>
              <a:ext cx="3600000" cy="3636000"/>
            </a:xfrm>
            <a:custGeom>
              <a:avLst/>
              <a:gdLst/>
              <a:ahLst/>
              <a:cxnLst/>
              <a:rect l="0" t="0" r="0" b="0"/>
              <a:pathLst/>
            </a:cu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4589" name="饼形 31">
              <a:extLst>
                <a:ext uri="{FF2B5EF4-FFF2-40B4-BE49-F238E27FC236}">
                  <a16:creationId xmlns:a16="http://schemas.microsoft.com/office/drawing/2014/main" id="{C26F39AA-41B2-4A2B-B472-6CAC2B751BD8}"/>
                </a:ext>
              </a:extLst>
            </p:cNvPr>
            <p:cNvSpPr>
              <a:spLocks noChangeArrowheads="1"/>
            </p:cNvSpPr>
            <p:nvPr/>
          </p:nvSpPr>
          <p:spPr bwMode="auto">
            <a:xfrm>
              <a:off x="92397" y="77475"/>
              <a:ext cx="3600000" cy="3636000"/>
            </a:xfrm>
            <a:custGeom>
              <a:avLst/>
              <a:gdLst/>
              <a:ahLst/>
              <a:cxnLst/>
              <a:rect l="0" t="0" r="0" b="0"/>
              <a:pathLst/>
            </a:cu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4590" name="椭圆 32">
              <a:extLst>
                <a:ext uri="{FF2B5EF4-FFF2-40B4-BE49-F238E27FC236}">
                  <a16:creationId xmlns:a16="http://schemas.microsoft.com/office/drawing/2014/main" id="{01FBAD60-7EB0-419B-86F1-F159331BD935}"/>
                </a:ext>
              </a:extLst>
            </p:cNvPr>
            <p:cNvSpPr>
              <a:spLocks noChangeArrowheads="1"/>
            </p:cNvSpPr>
            <p:nvPr/>
          </p:nvSpPr>
          <p:spPr bwMode="auto">
            <a:xfrm>
              <a:off x="569629" y="572707"/>
              <a:ext cx="2645536" cy="2645536"/>
            </a:xfrm>
            <a:prstGeom prst="ellipse">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4591" name="矩形 33">
              <a:extLst>
                <a:ext uri="{FF2B5EF4-FFF2-40B4-BE49-F238E27FC236}">
                  <a16:creationId xmlns:a16="http://schemas.microsoft.com/office/drawing/2014/main" id="{973AD632-50C3-43B6-92ED-537E1F45F23B}"/>
                </a:ext>
              </a:extLst>
            </p:cNvPr>
            <p:cNvSpPr>
              <a:spLocks noChangeArrowheads="1"/>
            </p:cNvSpPr>
            <p:nvPr/>
          </p:nvSpPr>
          <p:spPr bwMode="auto">
            <a:xfrm>
              <a:off x="736594" y="1727841"/>
              <a:ext cx="2325202"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4592" name="矩形 34">
              <a:extLst>
                <a:ext uri="{FF2B5EF4-FFF2-40B4-BE49-F238E27FC236}">
                  <a16:creationId xmlns:a16="http://schemas.microsoft.com/office/drawing/2014/main" id="{F6361C31-7794-4973-8EB1-C021DAE36D5D}"/>
                </a:ext>
              </a:extLst>
            </p:cNvPr>
            <p:cNvSpPr>
              <a:spLocks noChangeArrowheads="1"/>
            </p:cNvSpPr>
            <p:nvPr/>
          </p:nvSpPr>
          <p:spPr bwMode="auto">
            <a:xfrm>
              <a:off x="1100306" y="1381326"/>
              <a:ext cx="1597777" cy="314898"/>
            </a:xfrm>
            <a:prstGeom prst="rect">
              <a:avLst/>
            </a:prstGeom>
            <a:solidFill>
              <a:srgbClr val="004D6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grpSp>
      <p:sp>
        <p:nvSpPr>
          <p:cNvPr id="24593" name="文本框 51">
            <a:extLst>
              <a:ext uri="{FF2B5EF4-FFF2-40B4-BE49-F238E27FC236}">
                <a16:creationId xmlns:a16="http://schemas.microsoft.com/office/drawing/2014/main" id="{612227BA-A13C-4232-9287-B9C31C0689EE}"/>
              </a:ext>
            </a:extLst>
          </p:cNvPr>
          <p:cNvSpPr>
            <a:spLocks noChangeArrowheads="1"/>
          </p:cNvSpPr>
          <p:nvPr/>
        </p:nvSpPr>
        <p:spPr bwMode="auto">
          <a:xfrm>
            <a:off x="2894013" y="811213"/>
            <a:ext cx="293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a:solidFill>
                  <a:schemeClr val="bg1"/>
                </a:solidFill>
                <a:latin typeface="Calibri" panose="020F0502020204030204" pitchFamily="34" charset="0"/>
                <a:ea typeface="微软雅黑" panose="020B0503020204020204" pitchFamily="34" charset="-122"/>
                <a:sym typeface="Calibri" panose="020F0502020204030204" pitchFamily="34" charset="0"/>
              </a:rPr>
              <a:t>A</a:t>
            </a:r>
            <a:endParaRPr lang="zh-CN" altLang="en-US" sz="1400" b="1">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4594" name="文本框 59">
            <a:extLst>
              <a:ext uri="{FF2B5EF4-FFF2-40B4-BE49-F238E27FC236}">
                <a16:creationId xmlns:a16="http://schemas.microsoft.com/office/drawing/2014/main" id="{48BE7FDF-7206-4F97-8F49-DA9E747DDF56}"/>
              </a:ext>
            </a:extLst>
          </p:cNvPr>
          <p:cNvSpPr>
            <a:spLocks noChangeArrowheads="1"/>
          </p:cNvSpPr>
          <p:nvPr/>
        </p:nvSpPr>
        <p:spPr bwMode="auto">
          <a:xfrm>
            <a:off x="4308475" y="1844675"/>
            <a:ext cx="293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a:solidFill>
                  <a:schemeClr val="bg1"/>
                </a:solidFill>
                <a:latin typeface="Calibri" panose="020F0502020204030204" pitchFamily="34" charset="0"/>
                <a:ea typeface="微软雅黑" panose="020B0503020204020204" pitchFamily="34" charset="-122"/>
                <a:sym typeface="Calibri" panose="020F0502020204030204" pitchFamily="34" charset="0"/>
              </a:rPr>
              <a:t>B</a:t>
            </a:r>
            <a:endParaRPr lang="zh-CN" altLang="en-US" sz="1400" b="1">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4595" name="文本框 60">
            <a:extLst>
              <a:ext uri="{FF2B5EF4-FFF2-40B4-BE49-F238E27FC236}">
                <a16:creationId xmlns:a16="http://schemas.microsoft.com/office/drawing/2014/main" id="{BA36A088-5188-46D0-8395-D9F4E3B253AE}"/>
              </a:ext>
            </a:extLst>
          </p:cNvPr>
          <p:cNvSpPr>
            <a:spLocks noChangeArrowheads="1"/>
          </p:cNvSpPr>
          <p:nvPr/>
        </p:nvSpPr>
        <p:spPr bwMode="auto">
          <a:xfrm>
            <a:off x="4233863" y="3108325"/>
            <a:ext cx="27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a:solidFill>
                  <a:schemeClr val="bg1"/>
                </a:solidFill>
                <a:latin typeface="Calibri" panose="020F0502020204030204" pitchFamily="34" charset="0"/>
                <a:ea typeface="微软雅黑" panose="020B0503020204020204" pitchFamily="34" charset="-122"/>
                <a:sym typeface="Calibri" panose="020F0502020204030204" pitchFamily="34" charset="0"/>
              </a:rPr>
              <a:t>C</a:t>
            </a:r>
            <a:endParaRPr lang="zh-CN" altLang="en-US" sz="1400" b="1">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4596" name="文本框 61">
            <a:extLst>
              <a:ext uri="{FF2B5EF4-FFF2-40B4-BE49-F238E27FC236}">
                <a16:creationId xmlns:a16="http://schemas.microsoft.com/office/drawing/2014/main" id="{CF08CBB0-4F7D-4338-B6CD-ADAD2C396517}"/>
              </a:ext>
            </a:extLst>
          </p:cNvPr>
          <p:cNvSpPr>
            <a:spLocks noChangeArrowheads="1"/>
          </p:cNvSpPr>
          <p:nvPr/>
        </p:nvSpPr>
        <p:spPr bwMode="auto">
          <a:xfrm>
            <a:off x="3546475" y="3736975"/>
            <a:ext cx="298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a:solidFill>
                  <a:schemeClr val="bg1"/>
                </a:solidFill>
                <a:latin typeface="Calibri" panose="020F0502020204030204" pitchFamily="34" charset="0"/>
                <a:ea typeface="微软雅黑" panose="020B0503020204020204" pitchFamily="34" charset="-122"/>
                <a:sym typeface="Calibri" panose="020F0502020204030204" pitchFamily="34" charset="0"/>
              </a:rPr>
              <a:t>D</a:t>
            </a:r>
            <a:endParaRPr lang="zh-CN" altLang="en-US" sz="1400" b="1">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4597" name="文本框 62">
            <a:extLst>
              <a:ext uri="{FF2B5EF4-FFF2-40B4-BE49-F238E27FC236}">
                <a16:creationId xmlns:a16="http://schemas.microsoft.com/office/drawing/2014/main" id="{C3859109-0262-4EE2-AFA1-FB009372FA46}"/>
              </a:ext>
            </a:extLst>
          </p:cNvPr>
          <p:cNvSpPr>
            <a:spLocks noChangeArrowheads="1"/>
          </p:cNvSpPr>
          <p:nvPr/>
        </p:nvSpPr>
        <p:spPr bwMode="auto">
          <a:xfrm>
            <a:off x="2551113" y="3854450"/>
            <a:ext cx="2730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a:solidFill>
                  <a:schemeClr val="bg1"/>
                </a:solidFill>
                <a:latin typeface="Calibri" panose="020F0502020204030204" pitchFamily="34" charset="0"/>
                <a:ea typeface="微软雅黑" panose="020B0503020204020204" pitchFamily="34" charset="-122"/>
                <a:sym typeface="Calibri" panose="020F0502020204030204" pitchFamily="34" charset="0"/>
              </a:rPr>
              <a:t>E</a:t>
            </a:r>
            <a:endParaRPr lang="zh-CN" altLang="en-US" sz="1400" b="1">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4598" name="文本框 63">
            <a:extLst>
              <a:ext uri="{FF2B5EF4-FFF2-40B4-BE49-F238E27FC236}">
                <a16:creationId xmlns:a16="http://schemas.microsoft.com/office/drawing/2014/main" id="{23567ECD-F9AF-4D59-A2B1-7885E9DF262A}"/>
              </a:ext>
            </a:extLst>
          </p:cNvPr>
          <p:cNvSpPr>
            <a:spLocks noChangeArrowheads="1"/>
          </p:cNvSpPr>
          <p:nvPr/>
        </p:nvSpPr>
        <p:spPr bwMode="auto">
          <a:xfrm>
            <a:off x="1379538" y="2403475"/>
            <a:ext cx="266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a:solidFill>
                  <a:schemeClr val="bg1"/>
                </a:solidFill>
                <a:latin typeface="Calibri" panose="020F0502020204030204" pitchFamily="34" charset="0"/>
                <a:ea typeface="微软雅黑" panose="020B0503020204020204" pitchFamily="34" charset="-122"/>
                <a:sym typeface="Calibri" panose="020F0502020204030204" pitchFamily="34" charset="0"/>
              </a:rPr>
              <a:t>F</a:t>
            </a:r>
            <a:endParaRPr lang="zh-CN" altLang="en-US" sz="1400" b="1">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nvGrpSpPr>
          <p:cNvPr id="24599" name="Group 23">
            <a:extLst>
              <a:ext uri="{FF2B5EF4-FFF2-40B4-BE49-F238E27FC236}">
                <a16:creationId xmlns:a16="http://schemas.microsoft.com/office/drawing/2014/main" id="{277F579E-48F6-4C27-A92C-621719A2DA93}"/>
              </a:ext>
            </a:extLst>
          </p:cNvPr>
          <p:cNvGrpSpPr>
            <a:grpSpLocks/>
          </p:cNvGrpSpPr>
          <p:nvPr/>
        </p:nvGrpSpPr>
        <p:grpSpPr bwMode="auto">
          <a:xfrm>
            <a:off x="6026150" y="841375"/>
            <a:ext cx="2289175" cy="361950"/>
            <a:chOff x="0" y="0"/>
            <a:chExt cx="2289212" cy="361444"/>
          </a:xfrm>
        </p:grpSpPr>
        <p:grpSp>
          <p:nvGrpSpPr>
            <p:cNvPr id="24600" name="Group 24">
              <a:extLst>
                <a:ext uri="{FF2B5EF4-FFF2-40B4-BE49-F238E27FC236}">
                  <a16:creationId xmlns:a16="http://schemas.microsoft.com/office/drawing/2014/main" id="{F153A803-68BC-493A-A10A-086AE5AECCB1}"/>
                </a:ext>
              </a:extLst>
            </p:cNvPr>
            <p:cNvGrpSpPr>
              <a:grpSpLocks/>
            </p:cNvGrpSpPr>
            <p:nvPr/>
          </p:nvGrpSpPr>
          <p:grpSpPr bwMode="auto">
            <a:xfrm>
              <a:off x="0" y="1444"/>
              <a:ext cx="360000" cy="360000"/>
              <a:chOff x="0" y="0"/>
              <a:chExt cx="360000" cy="360000"/>
            </a:xfrm>
          </p:grpSpPr>
          <p:sp>
            <p:nvSpPr>
              <p:cNvPr id="24601" name="椭圆 2">
                <a:extLst>
                  <a:ext uri="{FF2B5EF4-FFF2-40B4-BE49-F238E27FC236}">
                    <a16:creationId xmlns:a16="http://schemas.microsoft.com/office/drawing/2014/main" id="{118472E4-389E-4C31-8A48-46078B4ED5FE}"/>
                  </a:ext>
                </a:extLst>
              </p:cNvPr>
              <p:cNvSpPr>
                <a:spLocks noChangeArrowheads="1"/>
              </p:cNvSpPr>
              <p:nvPr/>
            </p:nvSpPr>
            <p:spPr bwMode="auto">
              <a:xfrm>
                <a:off x="0" y="0"/>
                <a:ext cx="360000" cy="360000"/>
              </a:xfrm>
              <a:prstGeom prst="ellipse">
                <a:avLst/>
              </a:prstGeom>
              <a:solidFill>
                <a:srgbClr val="8ABC1D"/>
              </a:solidFill>
              <a:ln w="38100" cap="flat" cmpd="sng">
                <a:solidFill>
                  <a:schemeClr val="bg1"/>
                </a:solidFill>
                <a:bevel/>
                <a:headEnd/>
                <a:tailEnd/>
              </a:ln>
            </p:spPr>
            <p:txBody>
              <a:bodyPr anchor="ctr"/>
              <a:lstStyle/>
              <a:p>
                <a:pPr algn="ctr"/>
                <a:endParaRPr lang="zh-CN" altLang="zh-CN">
                  <a:solidFill>
                    <a:srgbClr val="FFFFFF"/>
                  </a:solidFill>
                </a:endParaRPr>
              </a:p>
            </p:txBody>
          </p:sp>
          <p:sp>
            <p:nvSpPr>
              <p:cNvPr id="24602" name="文本框 5">
                <a:extLst>
                  <a:ext uri="{FF2B5EF4-FFF2-40B4-BE49-F238E27FC236}">
                    <a16:creationId xmlns:a16="http://schemas.microsoft.com/office/drawing/2014/main" id="{5E596822-5E63-44FF-B74F-500A46192AFA}"/>
                  </a:ext>
                </a:extLst>
              </p:cNvPr>
              <p:cNvSpPr>
                <a:spLocks noChangeArrowheads="1"/>
              </p:cNvSpPr>
              <p:nvPr/>
            </p:nvSpPr>
            <p:spPr bwMode="auto">
              <a:xfrm>
                <a:off x="33165" y="26112"/>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a:solidFill>
                      <a:schemeClr val="bg1"/>
                    </a:solidFill>
                    <a:latin typeface="Calibri" panose="020F0502020204030204" pitchFamily="34" charset="0"/>
                    <a:ea typeface="微软雅黑" panose="020B0503020204020204" pitchFamily="34" charset="-122"/>
                    <a:sym typeface="Calibri" panose="020F0502020204030204" pitchFamily="34" charset="0"/>
                  </a:rPr>
                  <a:t>A</a:t>
                </a:r>
                <a:endParaRPr lang="zh-CN" altLang="en-US" sz="1400" b="1">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24603" name="矩形 64">
              <a:extLst>
                <a:ext uri="{FF2B5EF4-FFF2-40B4-BE49-F238E27FC236}">
                  <a16:creationId xmlns:a16="http://schemas.microsoft.com/office/drawing/2014/main" id="{63799346-8A82-4E8D-A74A-FEDF7A3879BA}"/>
                </a:ext>
              </a:extLst>
            </p:cNvPr>
            <p:cNvSpPr>
              <a:spLocks noChangeArrowheads="1"/>
            </p:cNvSpPr>
            <p:nvPr/>
          </p:nvSpPr>
          <p:spPr bwMode="auto">
            <a:xfrm>
              <a:off x="399336" y="0"/>
              <a:ext cx="188987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title in here</a:t>
              </a:r>
              <a:endParaRPr lang="zh-CN" altLang="en-US"/>
            </a:p>
          </p:txBody>
        </p:sp>
      </p:grpSp>
      <p:grpSp>
        <p:nvGrpSpPr>
          <p:cNvPr id="24604" name="Group 28">
            <a:extLst>
              <a:ext uri="{FF2B5EF4-FFF2-40B4-BE49-F238E27FC236}">
                <a16:creationId xmlns:a16="http://schemas.microsoft.com/office/drawing/2014/main" id="{43CB4EAE-780D-4753-92B8-2A1CB54E4FE1}"/>
              </a:ext>
            </a:extLst>
          </p:cNvPr>
          <p:cNvGrpSpPr>
            <a:grpSpLocks/>
          </p:cNvGrpSpPr>
          <p:nvPr/>
        </p:nvGrpSpPr>
        <p:grpSpPr bwMode="auto">
          <a:xfrm>
            <a:off x="6159500" y="1450975"/>
            <a:ext cx="2295525" cy="360363"/>
            <a:chOff x="0" y="0"/>
            <a:chExt cx="2295538" cy="360000"/>
          </a:xfrm>
        </p:grpSpPr>
        <p:grpSp>
          <p:nvGrpSpPr>
            <p:cNvPr id="24605" name="Group 29">
              <a:extLst>
                <a:ext uri="{FF2B5EF4-FFF2-40B4-BE49-F238E27FC236}">
                  <a16:creationId xmlns:a16="http://schemas.microsoft.com/office/drawing/2014/main" id="{E2CCBD5E-4C21-4554-8D9B-64E0D9D42725}"/>
                </a:ext>
              </a:extLst>
            </p:cNvPr>
            <p:cNvGrpSpPr>
              <a:grpSpLocks/>
            </p:cNvGrpSpPr>
            <p:nvPr/>
          </p:nvGrpSpPr>
          <p:grpSpPr bwMode="auto">
            <a:xfrm>
              <a:off x="0" y="0"/>
              <a:ext cx="360000" cy="360000"/>
              <a:chOff x="0" y="0"/>
              <a:chExt cx="360000" cy="360000"/>
            </a:xfrm>
          </p:grpSpPr>
          <p:sp>
            <p:nvSpPr>
              <p:cNvPr id="24606" name="椭圆 37">
                <a:extLst>
                  <a:ext uri="{FF2B5EF4-FFF2-40B4-BE49-F238E27FC236}">
                    <a16:creationId xmlns:a16="http://schemas.microsoft.com/office/drawing/2014/main" id="{9D0AEF89-9036-49FC-9246-24B4B164FDF6}"/>
                  </a:ext>
                </a:extLst>
              </p:cNvPr>
              <p:cNvSpPr>
                <a:spLocks noChangeArrowheads="1"/>
              </p:cNvSpPr>
              <p:nvPr/>
            </p:nvSpPr>
            <p:spPr bwMode="auto">
              <a:xfrm>
                <a:off x="0" y="0"/>
                <a:ext cx="360000" cy="360000"/>
              </a:xfrm>
              <a:prstGeom prst="ellipse">
                <a:avLst/>
              </a:prstGeom>
              <a:solidFill>
                <a:srgbClr val="8ABC1D"/>
              </a:solidFill>
              <a:ln w="38100" cap="flat" cmpd="sng">
                <a:solidFill>
                  <a:schemeClr val="bg1"/>
                </a:solidFill>
                <a:bevel/>
                <a:headEnd/>
                <a:tailEnd/>
              </a:ln>
            </p:spPr>
            <p:txBody>
              <a:bodyPr anchor="ctr"/>
              <a:lstStyle/>
              <a:p>
                <a:pPr algn="ctr"/>
                <a:endParaRPr lang="zh-CN" altLang="zh-CN">
                  <a:solidFill>
                    <a:srgbClr val="FFFFFF"/>
                  </a:solidFill>
                </a:endParaRPr>
              </a:p>
            </p:txBody>
          </p:sp>
          <p:sp>
            <p:nvSpPr>
              <p:cNvPr id="24607" name="文本框 38">
                <a:extLst>
                  <a:ext uri="{FF2B5EF4-FFF2-40B4-BE49-F238E27FC236}">
                    <a16:creationId xmlns:a16="http://schemas.microsoft.com/office/drawing/2014/main" id="{59E7C642-B7AA-474F-86CB-5D043590A9E6}"/>
                  </a:ext>
                </a:extLst>
              </p:cNvPr>
              <p:cNvSpPr>
                <a:spLocks noChangeArrowheads="1"/>
              </p:cNvSpPr>
              <p:nvPr/>
            </p:nvSpPr>
            <p:spPr bwMode="auto">
              <a:xfrm>
                <a:off x="33165" y="26112"/>
                <a:ext cx="2936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a:solidFill>
                      <a:schemeClr val="bg1"/>
                    </a:solidFill>
                    <a:latin typeface="Calibri" panose="020F0502020204030204" pitchFamily="34" charset="0"/>
                    <a:ea typeface="微软雅黑" panose="020B0503020204020204" pitchFamily="34" charset="-122"/>
                    <a:sym typeface="Calibri" panose="020F0502020204030204" pitchFamily="34" charset="0"/>
                  </a:rPr>
                  <a:t>B</a:t>
                </a:r>
                <a:endParaRPr lang="zh-CN" altLang="en-US" sz="1400" b="1">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24608" name="矩形 65">
              <a:extLst>
                <a:ext uri="{FF2B5EF4-FFF2-40B4-BE49-F238E27FC236}">
                  <a16:creationId xmlns:a16="http://schemas.microsoft.com/office/drawing/2014/main" id="{8F963A38-3361-4310-9B26-FE09EE257447}"/>
                </a:ext>
              </a:extLst>
            </p:cNvPr>
            <p:cNvSpPr>
              <a:spLocks noChangeArrowheads="1"/>
            </p:cNvSpPr>
            <p:nvPr/>
          </p:nvSpPr>
          <p:spPr bwMode="auto">
            <a:xfrm>
              <a:off x="405662" y="26112"/>
              <a:ext cx="188987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title in here</a:t>
              </a:r>
              <a:endParaRPr lang="zh-CN" altLang="en-US"/>
            </a:p>
          </p:txBody>
        </p:sp>
      </p:grpSp>
      <p:grpSp>
        <p:nvGrpSpPr>
          <p:cNvPr id="24609" name="Group 33">
            <a:extLst>
              <a:ext uri="{FF2B5EF4-FFF2-40B4-BE49-F238E27FC236}">
                <a16:creationId xmlns:a16="http://schemas.microsoft.com/office/drawing/2014/main" id="{48245AD7-5097-4EAC-BB30-1C775FAE9D28}"/>
              </a:ext>
            </a:extLst>
          </p:cNvPr>
          <p:cNvGrpSpPr>
            <a:grpSpLocks/>
          </p:cNvGrpSpPr>
          <p:nvPr/>
        </p:nvGrpSpPr>
        <p:grpSpPr bwMode="auto">
          <a:xfrm>
            <a:off x="6197600" y="2060575"/>
            <a:ext cx="2297113" cy="358775"/>
            <a:chOff x="0" y="0"/>
            <a:chExt cx="2296663" cy="360000"/>
          </a:xfrm>
        </p:grpSpPr>
        <p:grpSp>
          <p:nvGrpSpPr>
            <p:cNvPr id="24610" name="Group 34">
              <a:extLst>
                <a:ext uri="{FF2B5EF4-FFF2-40B4-BE49-F238E27FC236}">
                  <a16:creationId xmlns:a16="http://schemas.microsoft.com/office/drawing/2014/main" id="{F56DB217-D50D-4739-90C9-0BB142BA78AC}"/>
                </a:ext>
              </a:extLst>
            </p:cNvPr>
            <p:cNvGrpSpPr>
              <a:grpSpLocks/>
            </p:cNvGrpSpPr>
            <p:nvPr/>
          </p:nvGrpSpPr>
          <p:grpSpPr bwMode="auto">
            <a:xfrm>
              <a:off x="0" y="0"/>
              <a:ext cx="360000" cy="360000"/>
              <a:chOff x="0" y="0"/>
              <a:chExt cx="360000" cy="360000"/>
            </a:xfrm>
          </p:grpSpPr>
          <p:sp>
            <p:nvSpPr>
              <p:cNvPr id="24611" name="椭圆 40">
                <a:extLst>
                  <a:ext uri="{FF2B5EF4-FFF2-40B4-BE49-F238E27FC236}">
                    <a16:creationId xmlns:a16="http://schemas.microsoft.com/office/drawing/2014/main" id="{675176B9-1CA6-4F35-B2FF-40423979381F}"/>
                  </a:ext>
                </a:extLst>
              </p:cNvPr>
              <p:cNvSpPr>
                <a:spLocks noChangeArrowheads="1"/>
              </p:cNvSpPr>
              <p:nvPr/>
            </p:nvSpPr>
            <p:spPr bwMode="auto">
              <a:xfrm>
                <a:off x="0" y="0"/>
                <a:ext cx="360000" cy="360000"/>
              </a:xfrm>
              <a:prstGeom prst="ellipse">
                <a:avLst/>
              </a:prstGeom>
              <a:solidFill>
                <a:srgbClr val="8ABC1D"/>
              </a:solidFill>
              <a:ln w="38100" cap="flat" cmpd="sng">
                <a:solidFill>
                  <a:schemeClr val="bg1"/>
                </a:solidFill>
                <a:bevel/>
                <a:headEnd/>
                <a:tailEnd/>
              </a:ln>
            </p:spPr>
            <p:txBody>
              <a:bodyPr anchor="ctr"/>
              <a:lstStyle/>
              <a:p>
                <a:pPr algn="ctr"/>
                <a:endParaRPr lang="zh-CN" altLang="zh-CN">
                  <a:solidFill>
                    <a:srgbClr val="FFFFFF"/>
                  </a:solidFill>
                </a:endParaRPr>
              </a:p>
            </p:txBody>
          </p:sp>
          <p:sp>
            <p:nvSpPr>
              <p:cNvPr id="24612" name="文本框 41">
                <a:extLst>
                  <a:ext uri="{FF2B5EF4-FFF2-40B4-BE49-F238E27FC236}">
                    <a16:creationId xmlns:a16="http://schemas.microsoft.com/office/drawing/2014/main" id="{008D95AA-1997-41B5-BECF-14877AB5CB3E}"/>
                  </a:ext>
                </a:extLst>
              </p:cNvPr>
              <p:cNvSpPr>
                <a:spLocks noChangeArrowheads="1"/>
              </p:cNvSpPr>
              <p:nvPr/>
            </p:nvSpPr>
            <p:spPr bwMode="auto">
              <a:xfrm>
                <a:off x="40378" y="26112"/>
                <a:ext cx="27924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a:solidFill>
                      <a:schemeClr val="bg1"/>
                    </a:solidFill>
                    <a:latin typeface="Calibri" panose="020F0502020204030204" pitchFamily="34" charset="0"/>
                    <a:ea typeface="微软雅黑" panose="020B0503020204020204" pitchFamily="34" charset="-122"/>
                    <a:sym typeface="Calibri" panose="020F0502020204030204" pitchFamily="34" charset="0"/>
                  </a:rPr>
                  <a:t>C</a:t>
                </a:r>
                <a:endParaRPr lang="zh-CN" altLang="en-US" sz="1400" b="1">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24613" name="矩形 66">
              <a:extLst>
                <a:ext uri="{FF2B5EF4-FFF2-40B4-BE49-F238E27FC236}">
                  <a16:creationId xmlns:a16="http://schemas.microsoft.com/office/drawing/2014/main" id="{938779E1-E330-4C30-ACFC-0F33B11AF8FC}"/>
                </a:ext>
              </a:extLst>
            </p:cNvPr>
            <p:cNvSpPr>
              <a:spLocks noChangeArrowheads="1"/>
            </p:cNvSpPr>
            <p:nvPr/>
          </p:nvSpPr>
          <p:spPr bwMode="auto">
            <a:xfrm>
              <a:off x="406787" y="26112"/>
              <a:ext cx="188987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title in here</a:t>
              </a:r>
              <a:endParaRPr lang="zh-CN" altLang="en-US"/>
            </a:p>
          </p:txBody>
        </p:sp>
      </p:grpSp>
      <p:grpSp>
        <p:nvGrpSpPr>
          <p:cNvPr id="24614" name="Group 38">
            <a:extLst>
              <a:ext uri="{FF2B5EF4-FFF2-40B4-BE49-F238E27FC236}">
                <a16:creationId xmlns:a16="http://schemas.microsoft.com/office/drawing/2014/main" id="{ADE4C604-CB5B-4043-ABEA-EB4BFCB09CA3}"/>
              </a:ext>
            </a:extLst>
          </p:cNvPr>
          <p:cNvGrpSpPr>
            <a:grpSpLocks/>
          </p:cNvGrpSpPr>
          <p:nvPr/>
        </p:nvGrpSpPr>
        <p:grpSpPr bwMode="auto">
          <a:xfrm>
            <a:off x="6197600" y="2668588"/>
            <a:ext cx="2297113" cy="360362"/>
            <a:chOff x="0" y="0"/>
            <a:chExt cx="2296663" cy="360000"/>
          </a:xfrm>
        </p:grpSpPr>
        <p:grpSp>
          <p:nvGrpSpPr>
            <p:cNvPr id="24615" name="Group 39">
              <a:extLst>
                <a:ext uri="{FF2B5EF4-FFF2-40B4-BE49-F238E27FC236}">
                  <a16:creationId xmlns:a16="http://schemas.microsoft.com/office/drawing/2014/main" id="{7288A583-D938-4944-BCDD-12A9ACAEE766}"/>
                </a:ext>
              </a:extLst>
            </p:cNvPr>
            <p:cNvGrpSpPr>
              <a:grpSpLocks/>
            </p:cNvGrpSpPr>
            <p:nvPr/>
          </p:nvGrpSpPr>
          <p:grpSpPr bwMode="auto">
            <a:xfrm>
              <a:off x="0" y="0"/>
              <a:ext cx="360000" cy="360000"/>
              <a:chOff x="0" y="0"/>
              <a:chExt cx="360000" cy="360000"/>
            </a:xfrm>
          </p:grpSpPr>
          <p:sp>
            <p:nvSpPr>
              <p:cNvPr id="24616" name="椭圆 43">
                <a:extLst>
                  <a:ext uri="{FF2B5EF4-FFF2-40B4-BE49-F238E27FC236}">
                    <a16:creationId xmlns:a16="http://schemas.microsoft.com/office/drawing/2014/main" id="{379D441D-927F-4BCD-93A7-6BC1DF661FE1}"/>
                  </a:ext>
                </a:extLst>
              </p:cNvPr>
              <p:cNvSpPr>
                <a:spLocks noChangeArrowheads="1"/>
              </p:cNvSpPr>
              <p:nvPr/>
            </p:nvSpPr>
            <p:spPr bwMode="auto">
              <a:xfrm>
                <a:off x="0" y="0"/>
                <a:ext cx="360000" cy="360000"/>
              </a:xfrm>
              <a:prstGeom prst="ellipse">
                <a:avLst/>
              </a:prstGeom>
              <a:solidFill>
                <a:srgbClr val="8ABC1D"/>
              </a:solidFill>
              <a:ln w="38100" cap="flat" cmpd="sng">
                <a:solidFill>
                  <a:schemeClr val="bg1"/>
                </a:solidFill>
                <a:bevel/>
                <a:headEnd/>
                <a:tailEnd/>
              </a:ln>
            </p:spPr>
            <p:txBody>
              <a:bodyPr anchor="ctr"/>
              <a:lstStyle/>
              <a:p>
                <a:pPr algn="ctr"/>
                <a:endParaRPr lang="zh-CN" altLang="zh-CN">
                  <a:solidFill>
                    <a:srgbClr val="FFFFFF"/>
                  </a:solidFill>
                </a:endParaRPr>
              </a:p>
            </p:txBody>
          </p:sp>
          <p:sp>
            <p:nvSpPr>
              <p:cNvPr id="24617" name="文本框 44">
                <a:extLst>
                  <a:ext uri="{FF2B5EF4-FFF2-40B4-BE49-F238E27FC236}">
                    <a16:creationId xmlns:a16="http://schemas.microsoft.com/office/drawing/2014/main" id="{C8394A36-6B86-44F3-B34F-E827443BA669}"/>
                  </a:ext>
                </a:extLst>
              </p:cNvPr>
              <p:cNvSpPr>
                <a:spLocks noChangeArrowheads="1"/>
              </p:cNvSpPr>
              <p:nvPr/>
            </p:nvSpPr>
            <p:spPr bwMode="auto">
              <a:xfrm>
                <a:off x="30760" y="26112"/>
                <a:ext cx="2984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a:solidFill>
                      <a:schemeClr val="bg1"/>
                    </a:solidFill>
                    <a:latin typeface="Calibri" panose="020F0502020204030204" pitchFamily="34" charset="0"/>
                    <a:ea typeface="微软雅黑" panose="020B0503020204020204" pitchFamily="34" charset="-122"/>
                    <a:sym typeface="Calibri" panose="020F0502020204030204" pitchFamily="34" charset="0"/>
                  </a:rPr>
                  <a:t>D</a:t>
                </a:r>
                <a:endParaRPr lang="zh-CN" altLang="en-US" sz="1400" b="1">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24618" name="矩形 68">
              <a:extLst>
                <a:ext uri="{FF2B5EF4-FFF2-40B4-BE49-F238E27FC236}">
                  <a16:creationId xmlns:a16="http://schemas.microsoft.com/office/drawing/2014/main" id="{0A779651-901A-4275-96FB-4F3769F1467B}"/>
                </a:ext>
              </a:extLst>
            </p:cNvPr>
            <p:cNvSpPr>
              <a:spLocks noChangeArrowheads="1"/>
            </p:cNvSpPr>
            <p:nvPr/>
          </p:nvSpPr>
          <p:spPr bwMode="auto">
            <a:xfrm>
              <a:off x="406787" y="26112"/>
              <a:ext cx="188987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title in here</a:t>
              </a:r>
              <a:endParaRPr lang="zh-CN" altLang="en-US"/>
            </a:p>
          </p:txBody>
        </p:sp>
      </p:grpSp>
      <p:grpSp>
        <p:nvGrpSpPr>
          <p:cNvPr id="24619" name="Group 43">
            <a:extLst>
              <a:ext uri="{FF2B5EF4-FFF2-40B4-BE49-F238E27FC236}">
                <a16:creationId xmlns:a16="http://schemas.microsoft.com/office/drawing/2014/main" id="{2CABAC4E-0837-4D85-887B-DA8E8A665957}"/>
              </a:ext>
            </a:extLst>
          </p:cNvPr>
          <p:cNvGrpSpPr>
            <a:grpSpLocks/>
          </p:cNvGrpSpPr>
          <p:nvPr/>
        </p:nvGrpSpPr>
        <p:grpSpPr bwMode="auto">
          <a:xfrm>
            <a:off x="6159500" y="3276600"/>
            <a:ext cx="2286000" cy="360363"/>
            <a:chOff x="0" y="0"/>
            <a:chExt cx="2285697" cy="360000"/>
          </a:xfrm>
        </p:grpSpPr>
        <p:grpSp>
          <p:nvGrpSpPr>
            <p:cNvPr id="24620" name="Group 44">
              <a:extLst>
                <a:ext uri="{FF2B5EF4-FFF2-40B4-BE49-F238E27FC236}">
                  <a16:creationId xmlns:a16="http://schemas.microsoft.com/office/drawing/2014/main" id="{3E75CFE4-3239-4FB7-A6CF-05BF68B99A14}"/>
                </a:ext>
              </a:extLst>
            </p:cNvPr>
            <p:cNvGrpSpPr>
              <a:grpSpLocks/>
            </p:cNvGrpSpPr>
            <p:nvPr/>
          </p:nvGrpSpPr>
          <p:grpSpPr bwMode="auto">
            <a:xfrm>
              <a:off x="0" y="0"/>
              <a:ext cx="360000" cy="360000"/>
              <a:chOff x="0" y="0"/>
              <a:chExt cx="360000" cy="360000"/>
            </a:xfrm>
          </p:grpSpPr>
          <p:sp>
            <p:nvSpPr>
              <p:cNvPr id="24621" name="椭圆 46">
                <a:extLst>
                  <a:ext uri="{FF2B5EF4-FFF2-40B4-BE49-F238E27FC236}">
                    <a16:creationId xmlns:a16="http://schemas.microsoft.com/office/drawing/2014/main" id="{469BB91F-1CB1-40AB-A45B-0D5AF40AF203}"/>
                  </a:ext>
                </a:extLst>
              </p:cNvPr>
              <p:cNvSpPr>
                <a:spLocks noChangeArrowheads="1"/>
              </p:cNvSpPr>
              <p:nvPr/>
            </p:nvSpPr>
            <p:spPr bwMode="auto">
              <a:xfrm>
                <a:off x="0" y="0"/>
                <a:ext cx="360000" cy="360000"/>
              </a:xfrm>
              <a:prstGeom prst="ellipse">
                <a:avLst/>
              </a:prstGeom>
              <a:solidFill>
                <a:srgbClr val="8ABC1D"/>
              </a:solidFill>
              <a:ln w="38100" cap="flat" cmpd="sng">
                <a:solidFill>
                  <a:schemeClr val="bg1"/>
                </a:solidFill>
                <a:bevel/>
                <a:headEnd/>
                <a:tailEnd/>
              </a:ln>
            </p:spPr>
            <p:txBody>
              <a:bodyPr anchor="ctr"/>
              <a:lstStyle/>
              <a:p>
                <a:pPr algn="ctr"/>
                <a:endParaRPr lang="zh-CN" altLang="zh-CN">
                  <a:solidFill>
                    <a:srgbClr val="FFFFFF"/>
                  </a:solidFill>
                </a:endParaRPr>
              </a:p>
            </p:txBody>
          </p:sp>
          <p:sp>
            <p:nvSpPr>
              <p:cNvPr id="24622" name="文本框 47">
                <a:extLst>
                  <a:ext uri="{FF2B5EF4-FFF2-40B4-BE49-F238E27FC236}">
                    <a16:creationId xmlns:a16="http://schemas.microsoft.com/office/drawing/2014/main" id="{B3AAF597-774E-4716-907C-4BB5B259B581}"/>
                  </a:ext>
                </a:extLst>
              </p:cNvPr>
              <p:cNvSpPr>
                <a:spLocks noChangeArrowheads="1"/>
              </p:cNvSpPr>
              <p:nvPr/>
            </p:nvSpPr>
            <p:spPr bwMode="auto">
              <a:xfrm>
                <a:off x="43584" y="26112"/>
                <a:ext cx="2728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a:solidFill>
                      <a:schemeClr val="bg1"/>
                    </a:solidFill>
                    <a:latin typeface="Calibri" panose="020F0502020204030204" pitchFamily="34" charset="0"/>
                    <a:ea typeface="微软雅黑" panose="020B0503020204020204" pitchFamily="34" charset="-122"/>
                    <a:sym typeface="Calibri" panose="020F0502020204030204" pitchFamily="34" charset="0"/>
                  </a:rPr>
                  <a:t>E</a:t>
                </a:r>
                <a:endParaRPr lang="zh-CN" altLang="en-US" sz="1400" b="1">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24623" name="矩形 69">
              <a:extLst>
                <a:ext uri="{FF2B5EF4-FFF2-40B4-BE49-F238E27FC236}">
                  <a16:creationId xmlns:a16="http://schemas.microsoft.com/office/drawing/2014/main" id="{E934A4D6-3147-41AF-B043-1CD70E7CD39D}"/>
                </a:ext>
              </a:extLst>
            </p:cNvPr>
            <p:cNvSpPr>
              <a:spLocks noChangeArrowheads="1"/>
            </p:cNvSpPr>
            <p:nvPr/>
          </p:nvSpPr>
          <p:spPr bwMode="auto">
            <a:xfrm>
              <a:off x="395821" y="26112"/>
              <a:ext cx="188987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title in here</a:t>
              </a:r>
              <a:endParaRPr lang="zh-CN" altLang="en-US"/>
            </a:p>
          </p:txBody>
        </p:sp>
      </p:grpSp>
      <p:grpSp>
        <p:nvGrpSpPr>
          <p:cNvPr id="24624" name="Group 48">
            <a:extLst>
              <a:ext uri="{FF2B5EF4-FFF2-40B4-BE49-F238E27FC236}">
                <a16:creationId xmlns:a16="http://schemas.microsoft.com/office/drawing/2014/main" id="{75C5B229-36B2-4A09-A2AF-61CD95196C8F}"/>
              </a:ext>
            </a:extLst>
          </p:cNvPr>
          <p:cNvGrpSpPr>
            <a:grpSpLocks/>
          </p:cNvGrpSpPr>
          <p:nvPr/>
        </p:nvGrpSpPr>
        <p:grpSpPr bwMode="auto">
          <a:xfrm>
            <a:off x="6045200" y="3886200"/>
            <a:ext cx="2270125" cy="358775"/>
            <a:chOff x="0" y="0"/>
            <a:chExt cx="2270162" cy="360000"/>
          </a:xfrm>
        </p:grpSpPr>
        <p:grpSp>
          <p:nvGrpSpPr>
            <p:cNvPr id="24625" name="Group 49">
              <a:extLst>
                <a:ext uri="{FF2B5EF4-FFF2-40B4-BE49-F238E27FC236}">
                  <a16:creationId xmlns:a16="http://schemas.microsoft.com/office/drawing/2014/main" id="{DE6BF380-743C-4621-BD24-62D74C1FCF91}"/>
                </a:ext>
              </a:extLst>
            </p:cNvPr>
            <p:cNvGrpSpPr>
              <a:grpSpLocks/>
            </p:cNvGrpSpPr>
            <p:nvPr/>
          </p:nvGrpSpPr>
          <p:grpSpPr bwMode="auto">
            <a:xfrm>
              <a:off x="0" y="0"/>
              <a:ext cx="360000" cy="360000"/>
              <a:chOff x="0" y="0"/>
              <a:chExt cx="360000" cy="360000"/>
            </a:xfrm>
          </p:grpSpPr>
          <p:sp>
            <p:nvSpPr>
              <p:cNvPr id="24626" name="椭圆 49">
                <a:extLst>
                  <a:ext uri="{FF2B5EF4-FFF2-40B4-BE49-F238E27FC236}">
                    <a16:creationId xmlns:a16="http://schemas.microsoft.com/office/drawing/2014/main" id="{18F85FA0-48DB-4101-8404-FBF36C2CB9A8}"/>
                  </a:ext>
                </a:extLst>
              </p:cNvPr>
              <p:cNvSpPr>
                <a:spLocks noChangeArrowheads="1"/>
              </p:cNvSpPr>
              <p:nvPr/>
            </p:nvSpPr>
            <p:spPr bwMode="auto">
              <a:xfrm>
                <a:off x="0" y="0"/>
                <a:ext cx="360000" cy="360000"/>
              </a:xfrm>
              <a:prstGeom prst="ellipse">
                <a:avLst/>
              </a:prstGeom>
              <a:solidFill>
                <a:srgbClr val="8ABC1D"/>
              </a:solidFill>
              <a:ln w="38100" cap="flat" cmpd="sng">
                <a:solidFill>
                  <a:schemeClr val="bg1"/>
                </a:solidFill>
                <a:bevel/>
                <a:headEnd/>
                <a:tailEnd/>
              </a:ln>
            </p:spPr>
            <p:txBody>
              <a:bodyPr anchor="ctr"/>
              <a:lstStyle/>
              <a:p>
                <a:pPr algn="ctr"/>
                <a:endParaRPr lang="zh-CN" altLang="zh-CN">
                  <a:solidFill>
                    <a:srgbClr val="FFFFFF"/>
                  </a:solidFill>
                </a:endParaRPr>
              </a:p>
            </p:txBody>
          </p:sp>
          <p:sp>
            <p:nvSpPr>
              <p:cNvPr id="24627" name="文本框 50">
                <a:extLst>
                  <a:ext uri="{FF2B5EF4-FFF2-40B4-BE49-F238E27FC236}">
                    <a16:creationId xmlns:a16="http://schemas.microsoft.com/office/drawing/2014/main" id="{CDB09624-351E-4E06-85FB-F776E4CAC53E}"/>
                  </a:ext>
                </a:extLst>
              </p:cNvPr>
              <p:cNvSpPr>
                <a:spLocks noChangeArrowheads="1"/>
              </p:cNvSpPr>
              <p:nvPr/>
            </p:nvSpPr>
            <p:spPr bwMode="auto">
              <a:xfrm>
                <a:off x="46790" y="26112"/>
                <a:ext cx="2664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a:solidFill>
                      <a:schemeClr val="bg1"/>
                    </a:solidFill>
                    <a:latin typeface="Calibri" panose="020F0502020204030204" pitchFamily="34" charset="0"/>
                    <a:ea typeface="微软雅黑" panose="020B0503020204020204" pitchFamily="34" charset="-122"/>
                    <a:sym typeface="Calibri" panose="020F0502020204030204" pitchFamily="34" charset="0"/>
                  </a:rPr>
                  <a:t>F</a:t>
                </a:r>
                <a:endParaRPr lang="zh-CN" altLang="en-US" sz="1400" b="1">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24628" name="矩形 70">
              <a:extLst>
                <a:ext uri="{FF2B5EF4-FFF2-40B4-BE49-F238E27FC236}">
                  <a16:creationId xmlns:a16="http://schemas.microsoft.com/office/drawing/2014/main" id="{D16D4A7F-5464-4012-A6BB-B842EC06907E}"/>
                </a:ext>
              </a:extLst>
            </p:cNvPr>
            <p:cNvSpPr>
              <a:spLocks noChangeArrowheads="1"/>
            </p:cNvSpPr>
            <p:nvPr/>
          </p:nvSpPr>
          <p:spPr bwMode="auto">
            <a:xfrm>
              <a:off x="380286" y="26112"/>
              <a:ext cx="188987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title in here</a:t>
              </a:r>
              <a:endParaRPr lang="zh-CN" altLang="en-US"/>
            </a:p>
          </p:txBody>
        </p:sp>
      </p:grpSp>
      <p:sp>
        <p:nvSpPr>
          <p:cNvPr id="24629" name="文本框 8">
            <a:extLst>
              <a:ext uri="{FF2B5EF4-FFF2-40B4-BE49-F238E27FC236}">
                <a16:creationId xmlns:a16="http://schemas.microsoft.com/office/drawing/2014/main" id="{5855F1EE-EA06-4FE5-BBA3-CE449AEC99B8}"/>
              </a:ext>
            </a:extLst>
          </p:cNvPr>
          <p:cNvSpPr>
            <a:spLocks noChangeArrowheads="1"/>
          </p:cNvSpPr>
          <p:nvPr/>
        </p:nvSpPr>
        <p:spPr bwMode="auto">
          <a:xfrm>
            <a:off x="461963" y="2371725"/>
            <a:ext cx="6588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800">
                <a:solidFill>
                  <a:srgbClr val="595959"/>
                </a:solidFill>
                <a:latin typeface="微软雅黑" panose="020B0503020204020204" pitchFamily="34" charset="-122"/>
                <a:sym typeface="微软雅黑" panose="020B0503020204020204" pitchFamily="34" charset="-122"/>
              </a:rPr>
              <a:t>35%</a:t>
            </a:r>
            <a:endParaRPr lang="zh-CN" altLang="en-US" sz="1800">
              <a:solidFill>
                <a:srgbClr val="595959"/>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630" name="文本框 74">
            <a:extLst>
              <a:ext uri="{FF2B5EF4-FFF2-40B4-BE49-F238E27FC236}">
                <a16:creationId xmlns:a16="http://schemas.microsoft.com/office/drawing/2014/main" id="{C2B49931-CFDA-48CB-AB97-71787B40317D}"/>
              </a:ext>
            </a:extLst>
          </p:cNvPr>
          <p:cNvSpPr>
            <a:spLocks noChangeArrowheads="1"/>
          </p:cNvSpPr>
          <p:nvPr/>
        </p:nvSpPr>
        <p:spPr bwMode="auto">
          <a:xfrm>
            <a:off x="2200275" y="4391025"/>
            <a:ext cx="658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800">
                <a:solidFill>
                  <a:srgbClr val="595959"/>
                </a:solidFill>
                <a:latin typeface="微软雅黑" panose="020B0503020204020204" pitchFamily="34" charset="-122"/>
                <a:sym typeface="微软雅黑" panose="020B0503020204020204" pitchFamily="34" charset="-122"/>
              </a:rPr>
              <a:t>13%</a:t>
            </a:r>
            <a:endParaRPr lang="zh-CN" altLang="en-US" sz="1800">
              <a:solidFill>
                <a:srgbClr val="595959"/>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631" name="文本框 75">
            <a:extLst>
              <a:ext uri="{FF2B5EF4-FFF2-40B4-BE49-F238E27FC236}">
                <a16:creationId xmlns:a16="http://schemas.microsoft.com/office/drawing/2014/main" id="{55BBCF81-2861-4C75-BBF3-77EDA92AA794}"/>
              </a:ext>
            </a:extLst>
          </p:cNvPr>
          <p:cNvSpPr>
            <a:spLocks noChangeArrowheads="1"/>
          </p:cNvSpPr>
          <p:nvPr/>
        </p:nvSpPr>
        <p:spPr bwMode="auto">
          <a:xfrm>
            <a:off x="3794125" y="4225925"/>
            <a:ext cx="658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800">
                <a:solidFill>
                  <a:srgbClr val="595959"/>
                </a:solidFill>
                <a:latin typeface="微软雅黑" panose="020B0503020204020204" pitchFamily="34" charset="-122"/>
                <a:sym typeface="微软雅黑" panose="020B0503020204020204" pitchFamily="34" charset="-122"/>
              </a:rPr>
              <a:t>16%</a:t>
            </a:r>
            <a:endParaRPr lang="zh-CN" altLang="en-US" sz="1800">
              <a:solidFill>
                <a:srgbClr val="595959"/>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632" name="文本框 76">
            <a:extLst>
              <a:ext uri="{FF2B5EF4-FFF2-40B4-BE49-F238E27FC236}">
                <a16:creationId xmlns:a16="http://schemas.microsoft.com/office/drawing/2014/main" id="{01B1EBDD-B7EC-4449-A022-B7A51053369A}"/>
              </a:ext>
            </a:extLst>
          </p:cNvPr>
          <p:cNvSpPr>
            <a:spLocks noChangeArrowheads="1"/>
          </p:cNvSpPr>
          <p:nvPr/>
        </p:nvSpPr>
        <p:spPr bwMode="auto">
          <a:xfrm>
            <a:off x="4646613" y="3414713"/>
            <a:ext cx="65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800">
                <a:solidFill>
                  <a:srgbClr val="595959"/>
                </a:solidFill>
                <a:latin typeface="微软雅黑" panose="020B0503020204020204" pitchFamily="34" charset="-122"/>
                <a:sym typeface="微软雅黑" panose="020B0503020204020204" pitchFamily="34" charset="-122"/>
              </a:rPr>
              <a:t>10%</a:t>
            </a:r>
            <a:endParaRPr lang="zh-CN" altLang="en-US" sz="1800">
              <a:solidFill>
                <a:srgbClr val="595959"/>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633" name="文本框 77">
            <a:extLst>
              <a:ext uri="{FF2B5EF4-FFF2-40B4-BE49-F238E27FC236}">
                <a16:creationId xmlns:a16="http://schemas.microsoft.com/office/drawing/2014/main" id="{9D65692B-75E0-4D48-B622-55E15C5EF093}"/>
              </a:ext>
            </a:extLst>
          </p:cNvPr>
          <p:cNvSpPr>
            <a:spLocks noChangeArrowheads="1"/>
          </p:cNvSpPr>
          <p:nvPr/>
        </p:nvSpPr>
        <p:spPr bwMode="auto">
          <a:xfrm>
            <a:off x="4741863" y="1658938"/>
            <a:ext cx="658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800">
                <a:solidFill>
                  <a:srgbClr val="595959"/>
                </a:solidFill>
                <a:latin typeface="微软雅黑" panose="020B0503020204020204" pitchFamily="34" charset="-122"/>
                <a:sym typeface="微软雅黑" panose="020B0503020204020204" pitchFamily="34" charset="-122"/>
              </a:rPr>
              <a:t>19%</a:t>
            </a:r>
            <a:endParaRPr lang="zh-CN" altLang="en-US" sz="1800">
              <a:solidFill>
                <a:srgbClr val="595959"/>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634" name="文本框 78">
            <a:extLst>
              <a:ext uri="{FF2B5EF4-FFF2-40B4-BE49-F238E27FC236}">
                <a16:creationId xmlns:a16="http://schemas.microsoft.com/office/drawing/2014/main" id="{973165F4-BECF-4C57-92A7-9D5F89486EA5}"/>
              </a:ext>
            </a:extLst>
          </p:cNvPr>
          <p:cNvSpPr>
            <a:spLocks noChangeArrowheads="1"/>
          </p:cNvSpPr>
          <p:nvPr/>
        </p:nvSpPr>
        <p:spPr bwMode="auto">
          <a:xfrm>
            <a:off x="2698750" y="309563"/>
            <a:ext cx="6588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800">
                <a:solidFill>
                  <a:srgbClr val="595959"/>
                </a:solidFill>
                <a:latin typeface="微软雅黑" panose="020B0503020204020204" pitchFamily="34" charset="-122"/>
                <a:sym typeface="微软雅黑" panose="020B0503020204020204" pitchFamily="34" charset="-122"/>
              </a:rPr>
              <a:t>17%</a:t>
            </a:r>
            <a:endParaRPr lang="zh-CN" altLang="en-US" sz="1800">
              <a:solidFill>
                <a:srgbClr val="595959"/>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a:extLst>
              <a:ext uri="{FF2B5EF4-FFF2-40B4-BE49-F238E27FC236}">
                <a16:creationId xmlns:a16="http://schemas.microsoft.com/office/drawing/2014/main" id="{E32151F1-6185-4EED-8F1B-14DB3D03B6A9}"/>
              </a:ext>
            </a:extLst>
          </p:cNvPr>
          <p:cNvGrpSpPr>
            <a:grpSpLocks/>
          </p:cNvGrpSpPr>
          <p:nvPr/>
        </p:nvGrpSpPr>
        <p:grpSpPr bwMode="auto">
          <a:xfrm>
            <a:off x="0" y="0"/>
            <a:ext cx="9144000" cy="5151438"/>
            <a:chOff x="0" y="0"/>
            <a:chExt cx="9144001" cy="5151453"/>
          </a:xfrm>
        </p:grpSpPr>
        <p:sp>
          <p:nvSpPr>
            <p:cNvPr id="25603" name="直角三角形 32">
              <a:extLst>
                <a:ext uri="{FF2B5EF4-FFF2-40B4-BE49-F238E27FC236}">
                  <a16:creationId xmlns:a16="http://schemas.microsoft.com/office/drawing/2014/main" id="{9EED3D2F-26D4-4ABC-92C2-2201560947EF}"/>
                </a:ext>
              </a:extLst>
            </p:cNvPr>
            <p:cNvSpPr>
              <a:spLocks noChangeArrowheads="1"/>
            </p:cNvSpPr>
            <p:nvPr/>
          </p:nvSpPr>
          <p:spPr bwMode="auto">
            <a:xfrm>
              <a:off x="0" y="3"/>
              <a:ext cx="9144000" cy="5143499"/>
            </a:xfrm>
            <a:prstGeom prst="rtTriangle">
              <a:avLst/>
            </a:prstGeom>
            <a:solidFill>
              <a:srgbClr val="F2F2F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nvGrpSpPr>
            <p:cNvPr id="25604" name="Group 4">
              <a:extLst>
                <a:ext uri="{FF2B5EF4-FFF2-40B4-BE49-F238E27FC236}">
                  <a16:creationId xmlns:a16="http://schemas.microsoft.com/office/drawing/2014/main" id="{4091C298-98BF-4CFC-B4D9-56F450856F30}"/>
                </a:ext>
              </a:extLst>
            </p:cNvPr>
            <p:cNvGrpSpPr>
              <a:grpSpLocks/>
            </p:cNvGrpSpPr>
            <p:nvPr/>
          </p:nvGrpSpPr>
          <p:grpSpPr bwMode="auto">
            <a:xfrm>
              <a:off x="7277100" y="0"/>
              <a:ext cx="1866901" cy="5151453"/>
              <a:chOff x="0" y="0"/>
              <a:chExt cx="1866901" cy="5151453"/>
            </a:xfrm>
          </p:grpSpPr>
          <p:sp>
            <p:nvSpPr>
              <p:cNvPr id="25605" name="等腰三角形 36">
                <a:extLst>
                  <a:ext uri="{FF2B5EF4-FFF2-40B4-BE49-F238E27FC236}">
                    <a16:creationId xmlns:a16="http://schemas.microsoft.com/office/drawing/2014/main" id="{B658052B-7A2E-443B-BAF5-D3225F7CD51C}"/>
                  </a:ext>
                </a:extLst>
              </p:cNvPr>
              <p:cNvSpPr>
                <a:spLocks noChangeArrowheads="1"/>
              </p:cNvSpPr>
              <p:nvPr/>
            </p:nvSpPr>
            <p:spPr bwMode="auto">
              <a:xfrm rot="5400000" flipV="1">
                <a:off x="-1419226" y="1857380"/>
                <a:ext cx="5143501" cy="1428750"/>
              </a:xfrm>
              <a:prstGeom prst="triangle">
                <a:avLst>
                  <a:gd name="adj" fmla="val 100000"/>
                </a:avLst>
              </a:prstGeom>
              <a:solidFill>
                <a:srgbClr val="9BD22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5606" name="等腰三角形 34">
                <a:extLst>
                  <a:ext uri="{FF2B5EF4-FFF2-40B4-BE49-F238E27FC236}">
                    <a16:creationId xmlns:a16="http://schemas.microsoft.com/office/drawing/2014/main" id="{38F919A1-4061-4C62-BB68-277D3A643319}"/>
                  </a:ext>
                </a:extLst>
              </p:cNvPr>
              <p:cNvSpPr>
                <a:spLocks noChangeArrowheads="1"/>
              </p:cNvSpPr>
              <p:nvPr/>
            </p:nvSpPr>
            <p:spPr bwMode="auto">
              <a:xfrm rot="16200000">
                <a:off x="-1638300" y="1638300"/>
                <a:ext cx="5143499" cy="1866899"/>
              </a:xfrm>
              <a:prstGeom prst="triangle">
                <a:avLst>
                  <a:gd name="adj" fmla="val 20949"/>
                </a:avLst>
              </a:prstGeom>
              <a:solidFill>
                <a:srgbClr val="0070A8"/>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5607" name="等腰三角形 33">
                <a:extLst>
                  <a:ext uri="{FF2B5EF4-FFF2-40B4-BE49-F238E27FC236}">
                    <a16:creationId xmlns:a16="http://schemas.microsoft.com/office/drawing/2014/main" id="{DB3905D2-9939-4498-B0DB-47A927459B38}"/>
                  </a:ext>
                </a:extLst>
              </p:cNvPr>
              <p:cNvSpPr>
                <a:spLocks noChangeArrowheads="1"/>
              </p:cNvSpPr>
              <p:nvPr/>
            </p:nvSpPr>
            <p:spPr bwMode="auto">
              <a:xfrm rot="5400000" flipV="1">
                <a:off x="-1419227" y="1857380"/>
                <a:ext cx="5143501" cy="1428750"/>
              </a:xfrm>
              <a:prstGeom prst="triangle">
                <a:avLst>
                  <a:gd name="adj" fmla="val 30120"/>
                </a:avLst>
              </a:prstGeom>
              <a:solidFill>
                <a:srgbClr val="9BD22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5608" name="等腰三角形 35">
                <a:extLst>
                  <a:ext uri="{FF2B5EF4-FFF2-40B4-BE49-F238E27FC236}">
                    <a16:creationId xmlns:a16="http://schemas.microsoft.com/office/drawing/2014/main" id="{303309EC-39F7-46C9-B8E6-6C4041F1BCEC}"/>
                  </a:ext>
                </a:extLst>
              </p:cNvPr>
              <p:cNvSpPr>
                <a:spLocks noChangeArrowheads="1"/>
              </p:cNvSpPr>
              <p:nvPr/>
            </p:nvSpPr>
            <p:spPr bwMode="auto">
              <a:xfrm rot="5400000" flipV="1">
                <a:off x="285192" y="-66113"/>
                <a:ext cx="1514476" cy="1646711"/>
              </a:xfrm>
              <a:prstGeom prst="triangle">
                <a:avLst>
                  <a:gd name="adj" fmla="val 0"/>
                </a:avLst>
              </a:prstGeom>
              <a:solidFill>
                <a:srgbClr val="0070A8"/>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5609" name="任意多边形 39">
                <a:extLst>
                  <a:ext uri="{FF2B5EF4-FFF2-40B4-BE49-F238E27FC236}">
                    <a16:creationId xmlns:a16="http://schemas.microsoft.com/office/drawing/2014/main" id="{38BF8F72-B327-4D24-9C03-7C4E65E63B11}"/>
                  </a:ext>
                </a:extLst>
              </p:cNvPr>
              <p:cNvSpPr>
                <a:spLocks noChangeArrowheads="1"/>
              </p:cNvSpPr>
              <p:nvPr/>
            </p:nvSpPr>
            <p:spPr bwMode="auto">
              <a:xfrm rot="5400000" flipV="1">
                <a:off x="732713" y="387043"/>
                <a:ext cx="1513269" cy="755104"/>
              </a:xfrm>
              <a:custGeom>
                <a:avLst/>
                <a:gdLst>
                  <a:gd name="T0" fmla="*/ 0 w 1513269"/>
                  <a:gd name="T1" fmla="*/ 755104 h 755104"/>
                  <a:gd name="T2" fmla="*/ 1513269 w 1513269"/>
                  <a:gd name="T3" fmla="*/ 755104 h 755104"/>
                  <a:gd name="T4" fmla="*/ 818802 w 1513269"/>
                  <a:gd name="T5" fmla="*/ 0 h 755104"/>
                  <a:gd name="T6" fmla="*/ 0 60000 65536"/>
                  <a:gd name="T7" fmla="*/ 0 60000 65536"/>
                  <a:gd name="T8" fmla="*/ 0 60000 65536"/>
                  <a:gd name="T9" fmla="*/ 0 w 1513269"/>
                  <a:gd name="T10" fmla="*/ 0 h 755104"/>
                  <a:gd name="T11" fmla="*/ 1513269 w 1513269"/>
                  <a:gd name="T12" fmla="*/ 755104 h 755104"/>
                </a:gdLst>
                <a:ahLst/>
                <a:cxnLst>
                  <a:cxn ang="T6">
                    <a:pos x="T0" y="T1"/>
                  </a:cxn>
                  <a:cxn ang="T7">
                    <a:pos x="T2" y="T3"/>
                  </a:cxn>
                  <a:cxn ang="T8">
                    <a:pos x="T4" y="T5"/>
                  </a:cxn>
                </a:cxnLst>
                <a:rect l="T9" t="T10" r="T11" b="T12"/>
                <a:pathLst>
                  <a:path w="1513269" h="755104">
                    <a:moveTo>
                      <a:pt x="0" y="755104"/>
                    </a:moveTo>
                    <a:lnTo>
                      <a:pt x="1513269" y="755104"/>
                    </a:lnTo>
                    <a:lnTo>
                      <a:pt x="818802" y="0"/>
                    </a:lnTo>
                    <a:close/>
                  </a:path>
                </a:pathLst>
              </a:cu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5610" name="任意多边形 42">
                <a:extLst>
                  <a:ext uri="{FF2B5EF4-FFF2-40B4-BE49-F238E27FC236}">
                    <a16:creationId xmlns:a16="http://schemas.microsoft.com/office/drawing/2014/main" id="{99452159-860B-4BD2-972C-48DC69CCFF22}"/>
                  </a:ext>
                </a:extLst>
              </p:cNvPr>
              <p:cNvSpPr>
                <a:spLocks noChangeArrowheads="1"/>
              </p:cNvSpPr>
              <p:nvPr/>
            </p:nvSpPr>
            <p:spPr bwMode="auto">
              <a:xfrm rot="5400000" flipV="1">
                <a:off x="-1320504" y="1964050"/>
                <a:ext cx="5143489" cy="1231318"/>
              </a:xfrm>
              <a:custGeom>
                <a:avLst/>
                <a:gdLst>
                  <a:gd name="T0" fmla="*/ 0 w 5143489"/>
                  <a:gd name="T1" fmla="*/ 1231318 h 1231318"/>
                  <a:gd name="T2" fmla="*/ 5143489 w 5143489"/>
                  <a:gd name="T3" fmla="*/ 1231318 h 1231318"/>
                  <a:gd name="T4" fmla="*/ 4432746 w 5143489"/>
                  <a:gd name="T5" fmla="*/ 0 h 1231318"/>
                  <a:gd name="T6" fmla="*/ 0 60000 65536"/>
                  <a:gd name="T7" fmla="*/ 0 60000 65536"/>
                  <a:gd name="T8" fmla="*/ 0 60000 65536"/>
                  <a:gd name="T9" fmla="*/ 0 w 5143489"/>
                  <a:gd name="T10" fmla="*/ 0 h 1231318"/>
                  <a:gd name="T11" fmla="*/ 5143489 w 5143489"/>
                  <a:gd name="T12" fmla="*/ 1231318 h 1231318"/>
                </a:gdLst>
                <a:ahLst/>
                <a:cxnLst>
                  <a:cxn ang="T6">
                    <a:pos x="T0" y="T1"/>
                  </a:cxn>
                  <a:cxn ang="T7">
                    <a:pos x="T2" y="T3"/>
                  </a:cxn>
                  <a:cxn ang="T8">
                    <a:pos x="T4" y="T5"/>
                  </a:cxn>
                </a:cxnLst>
                <a:rect l="T9" t="T10" r="T11" b="T12"/>
                <a:pathLst>
                  <a:path w="5143489" h="1231318">
                    <a:moveTo>
                      <a:pt x="0" y="1231318"/>
                    </a:moveTo>
                    <a:lnTo>
                      <a:pt x="5143489" y="1231318"/>
                    </a:lnTo>
                    <a:lnTo>
                      <a:pt x="4432746" y="0"/>
                    </a:lnTo>
                    <a:close/>
                  </a:path>
                </a:pathLst>
              </a:custGeom>
              <a:solidFill>
                <a:srgbClr val="78A31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5611" name="任意多边形 45">
                <a:extLst>
                  <a:ext uri="{FF2B5EF4-FFF2-40B4-BE49-F238E27FC236}">
                    <a16:creationId xmlns:a16="http://schemas.microsoft.com/office/drawing/2014/main" id="{2C905BE7-6BEE-4FDF-92FE-15ECE75C0864}"/>
                  </a:ext>
                </a:extLst>
              </p:cNvPr>
              <p:cNvSpPr>
                <a:spLocks noChangeArrowheads="1"/>
              </p:cNvSpPr>
              <p:nvPr/>
            </p:nvSpPr>
            <p:spPr bwMode="auto">
              <a:xfrm rot="5400000" flipV="1">
                <a:off x="-1121852" y="2147902"/>
                <a:ext cx="5135537" cy="839737"/>
              </a:xfrm>
              <a:custGeom>
                <a:avLst/>
                <a:gdLst>
                  <a:gd name="T0" fmla="*/ 0 w 5135537"/>
                  <a:gd name="T1" fmla="*/ 839737 h 839737"/>
                  <a:gd name="T2" fmla="*/ 5135537 w 5135537"/>
                  <a:gd name="T3" fmla="*/ 839737 h 839737"/>
                  <a:gd name="T4" fmla="*/ 3023056 w 5135537"/>
                  <a:gd name="T5" fmla="*/ 0 h 839737"/>
                  <a:gd name="T6" fmla="*/ 0 60000 65536"/>
                  <a:gd name="T7" fmla="*/ 0 60000 65536"/>
                  <a:gd name="T8" fmla="*/ 0 60000 65536"/>
                  <a:gd name="T9" fmla="*/ 0 w 5135537"/>
                  <a:gd name="T10" fmla="*/ 0 h 839737"/>
                  <a:gd name="T11" fmla="*/ 5135537 w 5135537"/>
                  <a:gd name="T12" fmla="*/ 839737 h 839737"/>
                </a:gdLst>
                <a:ahLst/>
                <a:cxnLst>
                  <a:cxn ang="T6">
                    <a:pos x="T0" y="T1"/>
                  </a:cxn>
                  <a:cxn ang="T7">
                    <a:pos x="T2" y="T3"/>
                  </a:cxn>
                  <a:cxn ang="T8">
                    <a:pos x="T4" y="T5"/>
                  </a:cxn>
                </a:cxnLst>
                <a:rect l="T9" t="T10" r="T11" b="T12"/>
                <a:pathLst>
                  <a:path w="5135537" h="839737">
                    <a:moveTo>
                      <a:pt x="0" y="839737"/>
                    </a:moveTo>
                    <a:lnTo>
                      <a:pt x="5135537" y="839737"/>
                    </a:lnTo>
                    <a:lnTo>
                      <a:pt x="3023056" y="0"/>
                    </a:lnTo>
                    <a:close/>
                  </a:path>
                </a:pathLst>
              </a:custGeom>
              <a:solidFill>
                <a:srgbClr val="00517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sp>
        <p:nvSpPr>
          <p:cNvPr id="25612" name="矩形 29">
            <a:extLst>
              <a:ext uri="{FF2B5EF4-FFF2-40B4-BE49-F238E27FC236}">
                <a16:creationId xmlns:a16="http://schemas.microsoft.com/office/drawing/2014/main" id="{482CB2CC-9788-4CC3-81B0-20576E3A5413}"/>
              </a:ext>
            </a:extLst>
          </p:cNvPr>
          <p:cNvSpPr>
            <a:spLocks noChangeArrowheads="1"/>
          </p:cNvSpPr>
          <p:nvPr/>
        </p:nvSpPr>
        <p:spPr bwMode="auto">
          <a:xfrm>
            <a:off x="0" y="333375"/>
            <a:ext cx="144463" cy="431800"/>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5613" name="矩形 30">
            <a:extLst>
              <a:ext uri="{FF2B5EF4-FFF2-40B4-BE49-F238E27FC236}">
                <a16:creationId xmlns:a16="http://schemas.microsoft.com/office/drawing/2014/main" id="{4633EEBC-98D7-4BB2-A764-3F2C4A0474AC}"/>
              </a:ext>
            </a:extLst>
          </p:cNvPr>
          <p:cNvSpPr>
            <a:spLocks noChangeArrowheads="1"/>
          </p:cNvSpPr>
          <p:nvPr/>
        </p:nvSpPr>
        <p:spPr bwMode="auto">
          <a:xfrm>
            <a:off x="139700" y="333375"/>
            <a:ext cx="144463" cy="431800"/>
          </a:xfrm>
          <a:prstGeom prst="rect">
            <a:avLst/>
          </a:prstGeom>
          <a:solidFill>
            <a:srgbClr val="00517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5614" name="矩形 31">
            <a:extLst>
              <a:ext uri="{FF2B5EF4-FFF2-40B4-BE49-F238E27FC236}">
                <a16:creationId xmlns:a16="http://schemas.microsoft.com/office/drawing/2014/main" id="{3BC17C1C-070C-4F62-8BB4-CBC0043004C8}"/>
              </a:ext>
            </a:extLst>
          </p:cNvPr>
          <p:cNvSpPr>
            <a:spLocks noChangeArrowheads="1"/>
          </p:cNvSpPr>
          <p:nvPr/>
        </p:nvSpPr>
        <p:spPr bwMode="auto">
          <a:xfrm rot="17724">
            <a:off x="285750" y="349250"/>
            <a:ext cx="26225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2000" b="1">
                <a:solidFill>
                  <a:srgbClr val="005374"/>
                </a:solidFill>
                <a:latin typeface="Calibri" panose="020F0502020204030204" pitchFamily="34" charset="0"/>
                <a:ea typeface="微软雅黑" panose="020B0503020204020204" pitchFamily="34" charset="-122"/>
                <a:sym typeface="Calibri" panose="020F0502020204030204" pitchFamily="34" charset="0"/>
              </a:rPr>
              <a:t>Please add title in here</a:t>
            </a:r>
            <a:endParaRPr lang="zh-CN" altLang="en-US" sz="2000" b="1">
              <a:solidFill>
                <a:srgbClr val="005374"/>
              </a:solidFill>
              <a:latin typeface="Calibri" panose="020F0502020204030204" pitchFamily="34" charset="0"/>
              <a:ea typeface="微软雅黑" panose="020B0503020204020204" pitchFamily="34" charset="-122"/>
              <a:sym typeface="Calibri" panose="020F0502020204030204" pitchFamily="34" charset="0"/>
            </a:endParaRPr>
          </a:p>
        </p:txBody>
      </p:sp>
      <p:grpSp>
        <p:nvGrpSpPr>
          <p:cNvPr id="25615" name="Group 15">
            <a:extLst>
              <a:ext uri="{FF2B5EF4-FFF2-40B4-BE49-F238E27FC236}">
                <a16:creationId xmlns:a16="http://schemas.microsoft.com/office/drawing/2014/main" id="{787E21C6-3708-44FB-BFEE-873B721F1CD5}"/>
              </a:ext>
            </a:extLst>
          </p:cNvPr>
          <p:cNvGrpSpPr>
            <a:grpSpLocks/>
          </p:cNvGrpSpPr>
          <p:nvPr/>
        </p:nvGrpSpPr>
        <p:grpSpPr bwMode="auto">
          <a:xfrm>
            <a:off x="655638" y="1684338"/>
            <a:ext cx="3300412" cy="1063625"/>
            <a:chOff x="0" y="0"/>
            <a:chExt cx="3300410" cy="1063554"/>
          </a:xfrm>
        </p:grpSpPr>
        <p:sp>
          <p:nvSpPr>
            <p:cNvPr id="25616" name="矩形 48">
              <a:extLst>
                <a:ext uri="{FF2B5EF4-FFF2-40B4-BE49-F238E27FC236}">
                  <a16:creationId xmlns:a16="http://schemas.microsoft.com/office/drawing/2014/main" id="{F6CF89C6-1F59-4F5B-8865-E40DED13230E}"/>
                </a:ext>
              </a:extLst>
            </p:cNvPr>
            <p:cNvSpPr>
              <a:spLocks noChangeArrowheads="1"/>
            </p:cNvSpPr>
            <p:nvPr/>
          </p:nvSpPr>
          <p:spPr bwMode="auto">
            <a:xfrm>
              <a:off x="105310" y="0"/>
              <a:ext cx="1760418" cy="338554"/>
            </a:xfrm>
            <a:prstGeom prst="rect">
              <a:avLst/>
            </a:prstGeom>
            <a:solidFill>
              <a:srgbClr val="00517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25617" name="矩形 49">
              <a:extLst>
                <a:ext uri="{FF2B5EF4-FFF2-40B4-BE49-F238E27FC236}">
                  <a16:creationId xmlns:a16="http://schemas.microsoft.com/office/drawing/2014/main" id="{FA5971C0-F0C2-48DA-A57B-61417CA8AE4E}"/>
                </a:ext>
              </a:extLst>
            </p:cNvPr>
            <p:cNvSpPr>
              <a:spLocks noChangeArrowheads="1"/>
            </p:cNvSpPr>
            <p:nvPr/>
          </p:nvSpPr>
          <p:spPr bwMode="auto">
            <a:xfrm>
              <a:off x="0" y="371057"/>
              <a:ext cx="3300410"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5618" name="Group 18">
            <a:extLst>
              <a:ext uri="{FF2B5EF4-FFF2-40B4-BE49-F238E27FC236}">
                <a16:creationId xmlns:a16="http://schemas.microsoft.com/office/drawing/2014/main" id="{7EB9EBCB-A6EE-4E35-900A-D8019A470E96}"/>
              </a:ext>
            </a:extLst>
          </p:cNvPr>
          <p:cNvGrpSpPr>
            <a:grpSpLocks/>
          </p:cNvGrpSpPr>
          <p:nvPr/>
        </p:nvGrpSpPr>
        <p:grpSpPr bwMode="auto">
          <a:xfrm>
            <a:off x="655638" y="3524250"/>
            <a:ext cx="3300412" cy="1063625"/>
            <a:chOff x="0" y="0"/>
            <a:chExt cx="3300410" cy="1063554"/>
          </a:xfrm>
        </p:grpSpPr>
        <p:sp>
          <p:nvSpPr>
            <p:cNvPr id="25619" name="矩形 51">
              <a:extLst>
                <a:ext uri="{FF2B5EF4-FFF2-40B4-BE49-F238E27FC236}">
                  <a16:creationId xmlns:a16="http://schemas.microsoft.com/office/drawing/2014/main" id="{2B5B550A-8863-4B52-BE4D-25E285080554}"/>
                </a:ext>
              </a:extLst>
            </p:cNvPr>
            <p:cNvSpPr>
              <a:spLocks noChangeArrowheads="1"/>
            </p:cNvSpPr>
            <p:nvPr/>
          </p:nvSpPr>
          <p:spPr bwMode="auto">
            <a:xfrm>
              <a:off x="105310" y="0"/>
              <a:ext cx="1760418" cy="338554"/>
            </a:xfrm>
            <a:prstGeom prst="rect">
              <a:avLst/>
            </a:prstGeom>
            <a:solidFill>
              <a:srgbClr val="00517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25620" name="矩形 52">
              <a:extLst>
                <a:ext uri="{FF2B5EF4-FFF2-40B4-BE49-F238E27FC236}">
                  <a16:creationId xmlns:a16="http://schemas.microsoft.com/office/drawing/2014/main" id="{F0DF5AD9-AB5D-45D1-9B7D-4E7D168956CE}"/>
                </a:ext>
              </a:extLst>
            </p:cNvPr>
            <p:cNvSpPr>
              <a:spLocks noChangeArrowheads="1"/>
            </p:cNvSpPr>
            <p:nvPr/>
          </p:nvSpPr>
          <p:spPr bwMode="auto">
            <a:xfrm>
              <a:off x="0" y="371057"/>
              <a:ext cx="3300410"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5621" name="Group 21">
            <a:extLst>
              <a:ext uri="{FF2B5EF4-FFF2-40B4-BE49-F238E27FC236}">
                <a16:creationId xmlns:a16="http://schemas.microsoft.com/office/drawing/2014/main" id="{0DF7E543-1795-4D04-8E7F-E73909867810}"/>
              </a:ext>
            </a:extLst>
          </p:cNvPr>
          <p:cNvGrpSpPr>
            <a:grpSpLocks/>
          </p:cNvGrpSpPr>
          <p:nvPr/>
        </p:nvGrpSpPr>
        <p:grpSpPr bwMode="auto">
          <a:xfrm>
            <a:off x="4192588" y="1684338"/>
            <a:ext cx="3300412" cy="1063625"/>
            <a:chOff x="0" y="0"/>
            <a:chExt cx="3300410" cy="1063554"/>
          </a:xfrm>
        </p:grpSpPr>
        <p:sp>
          <p:nvSpPr>
            <p:cNvPr id="25622" name="矩形 54">
              <a:extLst>
                <a:ext uri="{FF2B5EF4-FFF2-40B4-BE49-F238E27FC236}">
                  <a16:creationId xmlns:a16="http://schemas.microsoft.com/office/drawing/2014/main" id="{55EF9EF6-527D-4298-B579-B124CB15D576}"/>
                </a:ext>
              </a:extLst>
            </p:cNvPr>
            <p:cNvSpPr>
              <a:spLocks noChangeArrowheads="1"/>
            </p:cNvSpPr>
            <p:nvPr/>
          </p:nvSpPr>
          <p:spPr bwMode="auto">
            <a:xfrm>
              <a:off x="105310" y="0"/>
              <a:ext cx="1760418" cy="338554"/>
            </a:xfrm>
            <a:prstGeom prst="rect">
              <a:avLst/>
            </a:prstGeom>
            <a:solidFill>
              <a:srgbClr val="00517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25623" name="矩形 55">
              <a:extLst>
                <a:ext uri="{FF2B5EF4-FFF2-40B4-BE49-F238E27FC236}">
                  <a16:creationId xmlns:a16="http://schemas.microsoft.com/office/drawing/2014/main" id="{182C9C2D-3310-4F69-A3B9-1AD591432B58}"/>
                </a:ext>
              </a:extLst>
            </p:cNvPr>
            <p:cNvSpPr>
              <a:spLocks noChangeArrowheads="1"/>
            </p:cNvSpPr>
            <p:nvPr/>
          </p:nvSpPr>
          <p:spPr bwMode="auto">
            <a:xfrm>
              <a:off x="0" y="371057"/>
              <a:ext cx="3300410"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25624" name="Group 24">
            <a:extLst>
              <a:ext uri="{FF2B5EF4-FFF2-40B4-BE49-F238E27FC236}">
                <a16:creationId xmlns:a16="http://schemas.microsoft.com/office/drawing/2014/main" id="{E893A60F-9C68-4A2C-A329-7B2A127E3D39}"/>
              </a:ext>
            </a:extLst>
          </p:cNvPr>
          <p:cNvGrpSpPr>
            <a:grpSpLocks/>
          </p:cNvGrpSpPr>
          <p:nvPr/>
        </p:nvGrpSpPr>
        <p:grpSpPr bwMode="auto">
          <a:xfrm>
            <a:off x="4192588" y="3524250"/>
            <a:ext cx="3300412" cy="1063625"/>
            <a:chOff x="0" y="0"/>
            <a:chExt cx="3300410" cy="1063554"/>
          </a:xfrm>
        </p:grpSpPr>
        <p:sp>
          <p:nvSpPr>
            <p:cNvPr id="25625" name="矩形 57">
              <a:extLst>
                <a:ext uri="{FF2B5EF4-FFF2-40B4-BE49-F238E27FC236}">
                  <a16:creationId xmlns:a16="http://schemas.microsoft.com/office/drawing/2014/main" id="{13ACA3F3-F61F-4E2D-8EFA-F63E53743E7D}"/>
                </a:ext>
              </a:extLst>
            </p:cNvPr>
            <p:cNvSpPr>
              <a:spLocks noChangeArrowheads="1"/>
            </p:cNvSpPr>
            <p:nvPr/>
          </p:nvSpPr>
          <p:spPr bwMode="auto">
            <a:xfrm>
              <a:off x="105310" y="0"/>
              <a:ext cx="1760418" cy="338554"/>
            </a:xfrm>
            <a:prstGeom prst="rect">
              <a:avLst/>
            </a:prstGeom>
            <a:solidFill>
              <a:srgbClr val="00517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sp>
          <p:nvSpPr>
            <p:cNvPr id="25626" name="矩形 58">
              <a:extLst>
                <a:ext uri="{FF2B5EF4-FFF2-40B4-BE49-F238E27FC236}">
                  <a16:creationId xmlns:a16="http://schemas.microsoft.com/office/drawing/2014/main" id="{A488C59C-2EB4-468E-AF44-6E743B60E4CC}"/>
                </a:ext>
              </a:extLst>
            </p:cNvPr>
            <p:cNvSpPr>
              <a:spLocks noChangeArrowheads="1"/>
            </p:cNvSpPr>
            <p:nvPr/>
          </p:nvSpPr>
          <p:spPr bwMode="auto">
            <a:xfrm>
              <a:off x="0" y="371057"/>
              <a:ext cx="3300410"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25627" name="Freeform 6">
            <a:extLst>
              <a:ext uri="{FF2B5EF4-FFF2-40B4-BE49-F238E27FC236}">
                <a16:creationId xmlns:a16="http://schemas.microsoft.com/office/drawing/2014/main" id="{3A9B5E8B-584C-47C8-99DB-46B337427ACD}"/>
              </a:ext>
            </a:extLst>
          </p:cNvPr>
          <p:cNvSpPr>
            <a:spLocks noChangeAspect="1" noEditPoints="1" noChangeArrowheads="1"/>
          </p:cNvSpPr>
          <p:nvPr/>
        </p:nvSpPr>
        <p:spPr bwMode="auto">
          <a:xfrm>
            <a:off x="1423988" y="1069975"/>
            <a:ext cx="431800" cy="512763"/>
          </a:xfrm>
          <a:custGeom>
            <a:avLst/>
            <a:gdLst>
              <a:gd name="T0" fmla="*/ 249 w 259"/>
              <a:gd name="T1" fmla="*/ 122 h 308"/>
              <a:gd name="T2" fmla="*/ 225 w 259"/>
              <a:gd name="T3" fmla="*/ 101 h 308"/>
              <a:gd name="T4" fmla="*/ 221 w 259"/>
              <a:gd name="T5" fmla="*/ 95 h 308"/>
              <a:gd name="T6" fmla="*/ 199 w 259"/>
              <a:gd name="T7" fmla="*/ 74 h 308"/>
              <a:gd name="T8" fmla="*/ 193 w 259"/>
              <a:gd name="T9" fmla="*/ 67 h 308"/>
              <a:gd name="T10" fmla="*/ 130 w 259"/>
              <a:gd name="T11" fmla="*/ 7 h 308"/>
              <a:gd name="T12" fmla="*/ 113 w 259"/>
              <a:gd name="T13" fmla="*/ 0 h 308"/>
              <a:gd name="T14" fmla="*/ 21 w 259"/>
              <a:gd name="T15" fmla="*/ 0 h 308"/>
              <a:gd name="T16" fmla="*/ 0 w 259"/>
              <a:gd name="T17" fmla="*/ 18 h 308"/>
              <a:gd name="T18" fmla="*/ 0 w 259"/>
              <a:gd name="T19" fmla="*/ 229 h 308"/>
              <a:gd name="T20" fmla="*/ 21 w 259"/>
              <a:gd name="T21" fmla="*/ 253 h 308"/>
              <a:gd name="T22" fmla="*/ 28 w 259"/>
              <a:gd name="T23" fmla="*/ 253 h 308"/>
              <a:gd name="T24" fmla="*/ 28 w 259"/>
              <a:gd name="T25" fmla="*/ 256 h 308"/>
              <a:gd name="T26" fmla="*/ 49 w 259"/>
              <a:gd name="T27" fmla="*/ 281 h 308"/>
              <a:gd name="T28" fmla="*/ 56 w 259"/>
              <a:gd name="T29" fmla="*/ 281 h 308"/>
              <a:gd name="T30" fmla="*/ 56 w 259"/>
              <a:gd name="T31" fmla="*/ 284 h 308"/>
              <a:gd name="T32" fmla="*/ 77 w 259"/>
              <a:gd name="T33" fmla="*/ 308 h 308"/>
              <a:gd name="T34" fmla="*/ 231 w 259"/>
              <a:gd name="T35" fmla="*/ 308 h 308"/>
              <a:gd name="T36" fmla="*/ 256 w 259"/>
              <a:gd name="T37" fmla="*/ 284 h 308"/>
              <a:gd name="T38" fmla="*/ 256 w 259"/>
              <a:gd name="T39" fmla="*/ 140 h 308"/>
              <a:gd name="T40" fmla="*/ 249 w 259"/>
              <a:gd name="T41" fmla="*/ 122 h 308"/>
              <a:gd name="T42" fmla="*/ 140 w 259"/>
              <a:gd name="T43" fmla="*/ 46 h 308"/>
              <a:gd name="T44" fmla="*/ 151 w 259"/>
              <a:gd name="T45" fmla="*/ 56 h 308"/>
              <a:gd name="T46" fmla="*/ 140 w 259"/>
              <a:gd name="T47" fmla="*/ 56 h 308"/>
              <a:gd name="T48" fmla="*/ 140 w 259"/>
              <a:gd name="T49" fmla="*/ 46 h 308"/>
              <a:gd name="T50" fmla="*/ 123 w 259"/>
              <a:gd name="T51" fmla="*/ 28 h 308"/>
              <a:gd name="T52" fmla="*/ 113 w 259"/>
              <a:gd name="T53" fmla="*/ 28 h 308"/>
              <a:gd name="T54" fmla="*/ 113 w 259"/>
              <a:gd name="T55" fmla="*/ 18 h 308"/>
              <a:gd name="T56" fmla="*/ 123 w 259"/>
              <a:gd name="T57" fmla="*/ 28 h 308"/>
              <a:gd name="T58" fmla="*/ 18 w 259"/>
              <a:gd name="T59" fmla="*/ 232 h 308"/>
              <a:gd name="T60" fmla="*/ 18 w 259"/>
              <a:gd name="T61" fmla="*/ 18 h 308"/>
              <a:gd name="T62" fmla="*/ 92 w 259"/>
              <a:gd name="T63" fmla="*/ 18 h 308"/>
              <a:gd name="T64" fmla="*/ 92 w 259"/>
              <a:gd name="T65" fmla="*/ 28 h 308"/>
              <a:gd name="T66" fmla="*/ 49 w 259"/>
              <a:gd name="T67" fmla="*/ 28 h 308"/>
              <a:gd name="T68" fmla="*/ 28 w 259"/>
              <a:gd name="T69" fmla="*/ 46 h 308"/>
              <a:gd name="T70" fmla="*/ 28 w 259"/>
              <a:gd name="T71" fmla="*/ 232 h 308"/>
              <a:gd name="T72" fmla="*/ 18 w 259"/>
              <a:gd name="T73" fmla="*/ 232 h 308"/>
              <a:gd name="T74" fmla="*/ 46 w 259"/>
              <a:gd name="T75" fmla="*/ 260 h 308"/>
              <a:gd name="T76" fmla="*/ 46 w 259"/>
              <a:gd name="T77" fmla="*/ 46 h 308"/>
              <a:gd name="T78" fmla="*/ 119 w 259"/>
              <a:gd name="T79" fmla="*/ 46 h 308"/>
              <a:gd name="T80" fmla="*/ 119 w 259"/>
              <a:gd name="T81" fmla="*/ 56 h 308"/>
              <a:gd name="T82" fmla="*/ 77 w 259"/>
              <a:gd name="T83" fmla="*/ 56 h 308"/>
              <a:gd name="T84" fmla="*/ 56 w 259"/>
              <a:gd name="T85" fmla="*/ 73 h 308"/>
              <a:gd name="T86" fmla="*/ 56 w 259"/>
              <a:gd name="T87" fmla="*/ 260 h 308"/>
              <a:gd name="T88" fmla="*/ 46 w 259"/>
              <a:gd name="T89" fmla="*/ 260 h 308"/>
              <a:gd name="T90" fmla="*/ 238 w 259"/>
              <a:gd name="T91" fmla="*/ 287 h 308"/>
              <a:gd name="T92" fmla="*/ 74 w 259"/>
              <a:gd name="T93" fmla="*/ 287 h 308"/>
              <a:gd name="T94" fmla="*/ 74 w 259"/>
              <a:gd name="T95" fmla="*/ 73 h 308"/>
              <a:gd name="T96" fmla="*/ 147 w 259"/>
              <a:gd name="T97" fmla="*/ 73 h 308"/>
              <a:gd name="T98" fmla="*/ 147 w 259"/>
              <a:gd name="T99" fmla="*/ 140 h 308"/>
              <a:gd name="T100" fmla="*/ 168 w 259"/>
              <a:gd name="T101" fmla="*/ 165 h 308"/>
              <a:gd name="T102" fmla="*/ 238 w 259"/>
              <a:gd name="T103" fmla="*/ 165 h 308"/>
              <a:gd name="T104" fmla="*/ 238 w 259"/>
              <a:gd name="T105" fmla="*/ 287 h 308"/>
              <a:gd name="T106" fmla="*/ 168 w 259"/>
              <a:gd name="T107" fmla="*/ 140 h 308"/>
              <a:gd name="T108" fmla="*/ 168 w 259"/>
              <a:gd name="T109" fmla="*/ 73 h 308"/>
              <a:gd name="T110" fmla="*/ 238 w 259"/>
              <a:gd name="T111" fmla="*/ 140 h 308"/>
              <a:gd name="T112" fmla="*/ 168 w 259"/>
              <a:gd name="T113" fmla="*/ 140 h 30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59"/>
              <a:gd name="T172" fmla="*/ 0 h 308"/>
              <a:gd name="T173" fmla="*/ 259 w 259"/>
              <a:gd name="T174" fmla="*/ 308 h 30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59" h="308">
                <a:moveTo>
                  <a:pt x="249" y="122"/>
                </a:moveTo>
                <a:cubicBezTo>
                  <a:pt x="240" y="114"/>
                  <a:pt x="232" y="107"/>
                  <a:pt x="225" y="101"/>
                </a:cubicBezTo>
                <a:cubicBezTo>
                  <a:pt x="224" y="99"/>
                  <a:pt x="223" y="97"/>
                  <a:pt x="221" y="95"/>
                </a:cubicBezTo>
                <a:cubicBezTo>
                  <a:pt x="212" y="87"/>
                  <a:pt x="205" y="80"/>
                  <a:pt x="199" y="74"/>
                </a:cubicBezTo>
                <a:cubicBezTo>
                  <a:pt x="198" y="72"/>
                  <a:pt x="196" y="69"/>
                  <a:pt x="193" y="67"/>
                </a:cubicBezTo>
                <a:cubicBezTo>
                  <a:pt x="130" y="7"/>
                  <a:pt x="130" y="7"/>
                  <a:pt x="130" y="7"/>
                </a:cubicBezTo>
                <a:cubicBezTo>
                  <a:pt x="123" y="0"/>
                  <a:pt x="120" y="0"/>
                  <a:pt x="113" y="0"/>
                </a:cubicBezTo>
                <a:cubicBezTo>
                  <a:pt x="21" y="0"/>
                  <a:pt x="21" y="0"/>
                  <a:pt x="21" y="0"/>
                </a:cubicBezTo>
                <a:cubicBezTo>
                  <a:pt x="11" y="0"/>
                  <a:pt x="0" y="7"/>
                  <a:pt x="0" y="18"/>
                </a:cubicBezTo>
                <a:cubicBezTo>
                  <a:pt x="0" y="229"/>
                  <a:pt x="0" y="229"/>
                  <a:pt x="0" y="229"/>
                </a:cubicBezTo>
                <a:cubicBezTo>
                  <a:pt x="0" y="239"/>
                  <a:pt x="11" y="253"/>
                  <a:pt x="21" y="253"/>
                </a:cubicBezTo>
                <a:cubicBezTo>
                  <a:pt x="24" y="253"/>
                  <a:pt x="26" y="253"/>
                  <a:pt x="28" y="253"/>
                </a:cubicBezTo>
                <a:cubicBezTo>
                  <a:pt x="28" y="256"/>
                  <a:pt x="28" y="256"/>
                  <a:pt x="28" y="256"/>
                </a:cubicBezTo>
                <a:cubicBezTo>
                  <a:pt x="28" y="267"/>
                  <a:pt x="39" y="281"/>
                  <a:pt x="49" y="281"/>
                </a:cubicBezTo>
                <a:cubicBezTo>
                  <a:pt x="52" y="281"/>
                  <a:pt x="54" y="281"/>
                  <a:pt x="56" y="281"/>
                </a:cubicBezTo>
                <a:cubicBezTo>
                  <a:pt x="56" y="284"/>
                  <a:pt x="56" y="284"/>
                  <a:pt x="56" y="284"/>
                </a:cubicBezTo>
                <a:cubicBezTo>
                  <a:pt x="56" y="294"/>
                  <a:pt x="67" y="308"/>
                  <a:pt x="77" y="308"/>
                </a:cubicBezTo>
                <a:cubicBezTo>
                  <a:pt x="231" y="308"/>
                  <a:pt x="231" y="308"/>
                  <a:pt x="231" y="308"/>
                </a:cubicBezTo>
                <a:cubicBezTo>
                  <a:pt x="245" y="308"/>
                  <a:pt x="256" y="294"/>
                  <a:pt x="256" y="284"/>
                </a:cubicBezTo>
                <a:cubicBezTo>
                  <a:pt x="256" y="140"/>
                  <a:pt x="256" y="140"/>
                  <a:pt x="256" y="140"/>
                </a:cubicBezTo>
                <a:cubicBezTo>
                  <a:pt x="256" y="140"/>
                  <a:pt x="259" y="133"/>
                  <a:pt x="249" y="122"/>
                </a:cubicBezTo>
                <a:close/>
                <a:moveTo>
                  <a:pt x="140" y="46"/>
                </a:moveTo>
                <a:cubicBezTo>
                  <a:pt x="144" y="49"/>
                  <a:pt x="148" y="53"/>
                  <a:pt x="151" y="56"/>
                </a:cubicBezTo>
                <a:cubicBezTo>
                  <a:pt x="147" y="56"/>
                  <a:pt x="144" y="56"/>
                  <a:pt x="140" y="56"/>
                </a:cubicBezTo>
                <a:cubicBezTo>
                  <a:pt x="140" y="46"/>
                  <a:pt x="140" y="46"/>
                  <a:pt x="140" y="46"/>
                </a:cubicBezTo>
                <a:close/>
                <a:moveTo>
                  <a:pt x="123" y="28"/>
                </a:moveTo>
                <a:cubicBezTo>
                  <a:pt x="120" y="28"/>
                  <a:pt x="116" y="28"/>
                  <a:pt x="113" y="28"/>
                </a:cubicBezTo>
                <a:cubicBezTo>
                  <a:pt x="113" y="18"/>
                  <a:pt x="113" y="18"/>
                  <a:pt x="113" y="18"/>
                </a:cubicBezTo>
                <a:cubicBezTo>
                  <a:pt x="116" y="21"/>
                  <a:pt x="120" y="25"/>
                  <a:pt x="123" y="28"/>
                </a:cubicBezTo>
                <a:close/>
                <a:moveTo>
                  <a:pt x="18" y="232"/>
                </a:moveTo>
                <a:cubicBezTo>
                  <a:pt x="18" y="21"/>
                  <a:pt x="18" y="18"/>
                  <a:pt x="18" y="18"/>
                </a:cubicBezTo>
                <a:cubicBezTo>
                  <a:pt x="88" y="18"/>
                  <a:pt x="92" y="18"/>
                  <a:pt x="92" y="18"/>
                </a:cubicBezTo>
                <a:cubicBezTo>
                  <a:pt x="92" y="21"/>
                  <a:pt x="92" y="25"/>
                  <a:pt x="92" y="28"/>
                </a:cubicBezTo>
                <a:cubicBezTo>
                  <a:pt x="49" y="28"/>
                  <a:pt x="49" y="28"/>
                  <a:pt x="49" y="28"/>
                </a:cubicBezTo>
                <a:cubicBezTo>
                  <a:pt x="39" y="28"/>
                  <a:pt x="28" y="35"/>
                  <a:pt x="28" y="46"/>
                </a:cubicBezTo>
                <a:cubicBezTo>
                  <a:pt x="28" y="154"/>
                  <a:pt x="28" y="206"/>
                  <a:pt x="28" y="232"/>
                </a:cubicBezTo>
                <a:cubicBezTo>
                  <a:pt x="19" y="232"/>
                  <a:pt x="18" y="232"/>
                  <a:pt x="18" y="232"/>
                </a:cubicBezTo>
                <a:close/>
                <a:moveTo>
                  <a:pt x="46" y="260"/>
                </a:moveTo>
                <a:cubicBezTo>
                  <a:pt x="46" y="49"/>
                  <a:pt x="46" y="46"/>
                  <a:pt x="46" y="46"/>
                </a:cubicBezTo>
                <a:cubicBezTo>
                  <a:pt x="116" y="46"/>
                  <a:pt x="119" y="46"/>
                  <a:pt x="119" y="46"/>
                </a:cubicBezTo>
                <a:cubicBezTo>
                  <a:pt x="119" y="49"/>
                  <a:pt x="119" y="53"/>
                  <a:pt x="119" y="56"/>
                </a:cubicBezTo>
                <a:cubicBezTo>
                  <a:pt x="77" y="56"/>
                  <a:pt x="77" y="56"/>
                  <a:pt x="77" y="56"/>
                </a:cubicBezTo>
                <a:cubicBezTo>
                  <a:pt x="67" y="56"/>
                  <a:pt x="56" y="63"/>
                  <a:pt x="56" y="73"/>
                </a:cubicBezTo>
                <a:cubicBezTo>
                  <a:pt x="56" y="182"/>
                  <a:pt x="56" y="234"/>
                  <a:pt x="56" y="260"/>
                </a:cubicBezTo>
                <a:cubicBezTo>
                  <a:pt x="47" y="260"/>
                  <a:pt x="46" y="260"/>
                  <a:pt x="46" y="260"/>
                </a:cubicBezTo>
                <a:close/>
                <a:moveTo>
                  <a:pt x="238" y="287"/>
                </a:moveTo>
                <a:cubicBezTo>
                  <a:pt x="84" y="287"/>
                  <a:pt x="74" y="287"/>
                  <a:pt x="74" y="287"/>
                </a:cubicBezTo>
                <a:cubicBezTo>
                  <a:pt x="74" y="77"/>
                  <a:pt x="74" y="73"/>
                  <a:pt x="74" y="73"/>
                </a:cubicBezTo>
                <a:cubicBezTo>
                  <a:pt x="144" y="73"/>
                  <a:pt x="147" y="73"/>
                  <a:pt x="147" y="73"/>
                </a:cubicBezTo>
                <a:cubicBezTo>
                  <a:pt x="147" y="136"/>
                  <a:pt x="147" y="140"/>
                  <a:pt x="147" y="140"/>
                </a:cubicBezTo>
                <a:cubicBezTo>
                  <a:pt x="147" y="151"/>
                  <a:pt x="154" y="165"/>
                  <a:pt x="168" y="165"/>
                </a:cubicBezTo>
                <a:cubicBezTo>
                  <a:pt x="231" y="165"/>
                  <a:pt x="238" y="165"/>
                  <a:pt x="238" y="165"/>
                </a:cubicBezTo>
                <a:lnTo>
                  <a:pt x="238" y="287"/>
                </a:lnTo>
                <a:close/>
                <a:moveTo>
                  <a:pt x="168" y="140"/>
                </a:moveTo>
                <a:cubicBezTo>
                  <a:pt x="168" y="73"/>
                  <a:pt x="168" y="73"/>
                  <a:pt x="168" y="73"/>
                </a:cubicBezTo>
                <a:cubicBezTo>
                  <a:pt x="238" y="140"/>
                  <a:pt x="238" y="140"/>
                  <a:pt x="238" y="140"/>
                </a:cubicBezTo>
                <a:lnTo>
                  <a:pt x="168" y="140"/>
                </a:lnTo>
                <a:close/>
              </a:path>
            </a:pathLst>
          </a:custGeom>
          <a:solidFill>
            <a:srgbClr val="7F7F7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sz="1800">
              <a:solidFill>
                <a:srgbClr val="292929"/>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5628" name="Freeform 18">
            <a:extLst>
              <a:ext uri="{FF2B5EF4-FFF2-40B4-BE49-F238E27FC236}">
                <a16:creationId xmlns:a16="http://schemas.microsoft.com/office/drawing/2014/main" id="{A1E37176-83F3-48FC-AC53-5DBD79FA1633}"/>
              </a:ext>
            </a:extLst>
          </p:cNvPr>
          <p:cNvSpPr>
            <a:spLocks noEditPoints="1" noChangeArrowheads="1"/>
          </p:cNvSpPr>
          <p:nvPr/>
        </p:nvSpPr>
        <p:spPr bwMode="auto">
          <a:xfrm>
            <a:off x="1387475" y="2960688"/>
            <a:ext cx="604838" cy="455612"/>
          </a:xfrm>
          <a:custGeom>
            <a:avLst/>
            <a:gdLst>
              <a:gd name="T0" fmla="*/ 1304 w 1423"/>
              <a:gd name="T1" fmla="*/ 301 h 1114"/>
              <a:gd name="T2" fmla="*/ 1302 w 1423"/>
              <a:gd name="T3" fmla="*/ 297 h 1114"/>
              <a:gd name="T4" fmla="*/ 719 w 1423"/>
              <a:gd name="T5" fmla="*/ 113 h 1114"/>
              <a:gd name="T6" fmla="*/ 496 w 1423"/>
              <a:gd name="T7" fmla="*/ 416 h 1114"/>
              <a:gd name="T8" fmla="*/ 441 w 1423"/>
              <a:gd name="T9" fmla="*/ 482 h 1114"/>
              <a:gd name="T10" fmla="*/ 375 w 1423"/>
              <a:gd name="T11" fmla="*/ 536 h 1114"/>
              <a:gd name="T12" fmla="*/ 290 w 1423"/>
              <a:gd name="T13" fmla="*/ 648 h 1114"/>
              <a:gd name="T14" fmla="*/ 470 w 1423"/>
              <a:gd name="T15" fmla="*/ 973 h 1114"/>
              <a:gd name="T16" fmla="*/ 610 w 1423"/>
              <a:gd name="T17" fmla="*/ 960 h 1114"/>
              <a:gd name="T18" fmla="*/ 775 w 1423"/>
              <a:gd name="T19" fmla="*/ 921 h 1114"/>
              <a:gd name="T20" fmla="*/ 932 w 1423"/>
              <a:gd name="T21" fmla="*/ 927 h 1114"/>
              <a:gd name="T22" fmla="*/ 1151 w 1423"/>
              <a:gd name="T23" fmla="*/ 893 h 1114"/>
              <a:gd name="T24" fmla="*/ 1304 w 1423"/>
              <a:gd name="T25" fmla="*/ 301 h 1114"/>
              <a:gd name="T26" fmla="*/ 1024 w 1423"/>
              <a:gd name="T27" fmla="*/ 311 h 1114"/>
              <a:gd name="T28" fmla="*/ 1024 w 1423"/>
              <a:gd name="T29" fmla="*/ 311 h 1114"/>
              <a:gd name="T30" fmla="*/ 873 w 1423"/>
              <a:gd name="T31" fmla="*/ 299 h 1114"/>
              <a:gd name="T32" fmla="*/ 873 w 1423"/>
              <a:gd name="T33" fmla="*/ 299 h 1114"/>
              <a:gd name="T34" fmla="*/ 799 w 1423"/>
              <a:gd name="T35" fmla="*/ 278 h 1114"/>
              <a:gd name="T36" fmla="*/ 821 w 1423"/>
              <a:gd name="T37" fmla="*/ 203 h 1114"/>
              <a:gd name="T38" fmla="*/ 828 w 1423"/>
              <a:gd name="T39" fmla="*/ 200 h 1114"/>
              <a:gd name="T40" fmla="*/ 1101 w 1423"/>
              <a:gd name="T41" fmla="*/ 234 h 1114"/>
              <a:gd name="T42" fmla="*/ 1108 w 1423"/>
              <a:gd name="T43" fmla="*/ 244 h 1114"/>
              <a:gd name="T44" fmla="*/ 1087 w 1423"/>
              <a:gd name="T45" fmla="*/ 318 h 1114"/>
              <a:gd name="T46" fmla="*/ 1024 w 1423"/>
              <a:gd name="T47" fmla="*/ 311 h 1114"/>
              <a:gd name="T48" fmla="*/ 14 w 1423"/>
              <a:gd name="T49" fmla="*/ 967 h 1114"/>
              <a:gd name="T50" fmla="*/ 53 w 1423"/>
              <a:gd name="T51" fmla="*/ 1037 h 1114"/>
              <a:gd name="T52" fmla="*/ 115 w 1423"/>
              <a:gd name="T53" fmla="*/ 1064 h 1114"/>
              <a:gd name="T54" fmla="*/ 24 w 1423"/>
              <a:gd name="T55" fmla="*/ 900 h 1114"/>
              <a:gd name="T56" fmla="*/ 14 w 1423"/>
              <a:gd name="T57" fmla="*/ 967 h 1114"/>
              <a:gd name="T58" fmla="*/ 400 w 1423"/>
              <a:gd name="T59" fmla="*/ 959 h 1114"/>
              <a:gd name="T60" fmla="*/ 265 w 1423"/>
              <a:gd name="T61" fmla="*/ 714 h 1114"/>
              <a:gd name="T62" fmla="*/ 190 w 1423"/>
              <a:gd name="T63" fmla="*/ 686 h 1114"/>
              <a:gd name="T64" fmla="*/ 175 w 1423"/>
              <a:gd name="T65" fmla="*/ 764 h 1114"/>
              <a:gd name="T66" fmla="*/ 310 w 1423"/>
              <a:gd name="T67" fmla="*/ 1008 h 1114"/>
              <a:gd name="T68" fmla="*/ 385 w 1423"/>
              <a:gd name="T69" fmla="*/ 1037 h 1114"/>
              <a:gd name="T70" fmla="*/ 400 w 1423"/>
              <a:gd name="T71" fmla="*/ 959 h 1114"/>
              <a:gd name="T72" fmla="*/ 266 w 1423"/>
              <a:gd name="T73" fmla="*/ 1026 h 1114"/>
              <a:gd name="T74" fmla="*/ 136 w 1423"/>
              <a:gd name="T75" fmla="*/ 792 h 1114"/>
              <a:gd name="T76" fmla="*/ 65 w 1423"/>
              <a:gd name="T77" fmla="*/ 764 h 1114"/>
              <a:gd name="T78" fmla="*/ 50 w 1423"/>
              <a:gd name="T79" fmla="*/ 840 h 1114"/>
              <a:gd name="T80" fmla="*/ 180 w 1423"/>
              <a:gd name="T81" fmla="*/ 1074 h 1114"/>
              <a:gd name="T82" fmla="*/ 251 w 1423"/>
              <a:gd name="T83" fmla="*/ 1101 h 1114"/>
              <a:gd name="T84" fmla="*/ 266 w 1423"/>
              <a:gd name="T85" fmla="*/ 1026 h 11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23"/>
              <a:gd name="T130" fmla="*/ 0 h 1114"/>
              <a:gd name="T131" fmla="*/ 1423 w 1423"/>
              <a:gd name="T132" fmla="*/ 1114 h 11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23" h="1114">
                <a:moveTo>
                  <a:pt x="1304" y="301"/>
                </a:moveTo>
                <a:cubicBezTo>
                  <a:pt x="1303" y="298"/>
                  <a:pt x="1304" y="300"/>
                  <a:pt x="1302" y="297"/>
                </a:cubicBezTo>
                <a:cubicBezTo>
                  <a:pt x="1184" y="83"/>
                  <a:pt x="922" y="0"/>
                  <a:pt x="719" y="113"/>
                </a:cubicBezTo>
                <a:cubicBezTo>
                  <a:pt x="602" y="177"/>
                  <a:pt x="570" y="311"/>
                  <a:pt x="496" y="416"/>
                </a:cubicBezTo>
                <a:cubicBezTo>
                  <a:pt x="476" y="444"/>
                  <a:pt x="458" y="465"/>
                  <a:pt x="441" y="482"/>
                </a:cubicBezTo>
                <a:cubicBezTo>
                  <a:pt x="418" y="504"/>
                  <a:pt x="397" y="520"/>
                  <a:pt x="375" y="536"/>
                </a:cubicBezTo>
                <a:cubicBezTo>
                  <a:pt x="334" y="566"/>
                  <a:pt x="296" y="593"/>
                  <a:pt x="290" y="648"/>
                </a:cubicBezTo>
                <a:cubicBezTo>
                  <a:pt x="470" y="973"/>
                  <a:pt x="470" y="973"/>
                  <a:pt x="470" y="973"/>
                </a:cubicBezTo>
                <a:cubicBezTo>
                  <a:pt x="519" y="997"/>
                  <a:pt x="563" y="978"/>
                  <a:pt x="610" y="960"/>
                </a:cubicBezTo>
                <a:cubicBezTo>
                  <a:pt x="654" y="943"/>
                  <a:pt x="697" y="925"/>
                  <a:pt x="775" y="921"/>
                </a:cubicBezTo>
                <a:cubicBezTo>
                  <a:pt x="827" y="918"/>
                  <a:pt x="880" y="924"/>
                  <a:pt x="932" y="927"/>
                </a:cubicBezTo>
                <a:cubicBezTo>
                  <a:pt x="1008" y="932"/>
                  <a:pt x="1082" y="931"/>
                  <a:pt x="1151" y="893"/>
                </a:cubicBezTo>
                <a:cubicBezTo>
                  <a:pt x="1354" y="780"/>
                  <a:pt x="1423" y="515"/>
                  <a:pt x="1304" y="301"/>
                </a:cubicBezTo>
                <a:close/>
                <a:moveTo>
                  <a:pt x="1024" y="311"/>
                </a:moveTo>
                <a:cubicBezTo>
                  <a:pt x="1024" y="311"/>
                  <a:pt x="1024" y="311"/>
                  <a:pt x="1024" y="311"/>
                </a:cubicBezTo>
                <a:cubicBezTo>
                  <a:pt x="983" y="270"/>
                  <a:pt x="917" y="279"/>
                  <a:pt x="873" y="299"/>
                </a:cubicBezTo>
                <a:cubicBezTo>
                  <a:pt x="873" y="299"/>
                  <a:pt x="873" y="299"/>
                  <a:pt x="873" y="299"/>
                </a:cubicBezTo>
                <a:cubicBezTo>
                  <a:pt x="847" y="313"/>
                  <a:pt x="814" y="304"/>
                  <a:pt x="799" y="278"/>
                </a:cubicBezTo>
                <a:cubicBezTo>
                  <a:pt x="785" y="251"/>
                  <a:pt x="794" y="218"/>
                  <a:pt x="821" y="203"/>
                </a:cubicBezTo>
                <a:cubicBezTo>
                  <a:pt x="823" y="202"/>
                  <a:pt x="828" y="200"/>
                  <a:pt x="828" y="200"/>
                </a:cubicBezTo>
                <a:cubicBezTo>
                  <a:pt x="927" y="155"/>
                  <a:pt x="1035" y="168"/>
                  <a:pt x="1101" y="234"/>
                </a:cubicBezTo>
                <a:cubicBezTo>
                  <a:pt x="1101" y="234"/>
                  <a:pt x="1106" y="240"/>
                  <a:pt x="1108" y="244"/>
                </a:cubicBezTo>
                <a:cubicBezTo>
                  <a:pt x="1122" y="270"/>
                  <a:pt x="1113" y="303"/>
                  <a:pt x="1087" y="318"/>
                </a:cubicBezTo>
                <a:cubicBezTo>
                  <a:pt x="1066" y="329"/>
                  <a:pt x="1041" y="326"/>
                  <a:pt x="1024" y="311"/>
                </a:cubicBezTo>
                <a:close/>
                <a:moveTo>
                  <a:pt x="14" y="967"/>
                </a:moveTo>
                <a:cubicBezTo>
                  <a:pt x="53" y="1037"/>
                  <a:pt x="53" y="1037"/>
                  <a:pt x="53" y="1037"/>
                </a:cubicBezTo>
                <a:cubicBezTo>
                  <a:pt x="67" y="1062"/>
                  <a:pt x="94" y="1074"/>
                  <a:pt x="115" y="1064"/>
                </a:cubicBezTo>
                <a:cubicBezTo>
                  <a:pt x="24" y="900"/>
                  <a:pt x="24" y="900"/>
                  <a:pt x="24" y="900"/>
                </a:cubicBezTo>
                <a:cubicBezTo>
                  <a:pt x="5" y="912"/>
                  <a:pt x="0" y="941"/>
                  <a:pt x="14" y="967"/>
                </a:cubicBezTo>
                <a:close/>
                <a:moveTo>
                  <a:pt x="400" y="959"/>
                </a:moveTo>
                <a:cubicBezTo>
                  <a:pt x="265" y="714"/>
                  <a:pt x="265" y="714"/>
                  <a:pt x="265" y="714"/>
                </a:cubicBezTo>
                <a:cubicBezTo>
                  <a:pt x="248" y="685"/>
                  <a:pt x="215" y="672"/>
                  <a:pt x="190" y="686"/>
                </a:cubicBezTo>
                <a:cubicBezTo>
                  <a:pt x="166" y="699"/>
                  <a:pt x="159" y="734"/>
                  <a:pt x="175" y="764"/>
                </a:cubicBezTo>
                <a:cubicBezTo>
                  <a:pt x="310" y="1008"/>
                  <a:pt x="310" y="1008"/>
                  <a:pt x="310" y="1008"/>
                </a:cubicBezTo>
                <a:cubicBezTo>
                  <a:pt x="327" y="1038"/>
                  <a:pt x="360" y="1051"/>
                  <a:pt x="385" y="1037"/>
                </a:cubicBezTo>
                <a:cubicBezTo>
                  <a:pt x="410" y="1023"/>
                  <a:pt x="416" y="988"/>
                  <a:pt x="400" y="959"/>
                </a:cubicBezTo>
                <a:close/>
                <a:moveTo>
                  <a:pt x="266" y="1026"/>
                </a:moveTo>
                <a:cubicBezTo>
                  <a:pt x="136" y="792"/>
                  <a:pt x="136" y="792"/>
                  <a:pt x="136" y="792"/>
                </a:cubicBezTo>
                <a:cubicBezTo>
                  <a:pt x="121" y="764"/>
                  <a:pt x="89" y="751"/>
                  <a:pt x="65" y="764"/>
                </a:cubicBezTo>
                <a:cubicBezTo>
                  <a:pt x="41" y="778"/>
                  <a:pt x="35" y="811"/>
                  <a:pt x="50" y="840"/>
                </a:cubicBezTo>
                <a:cubicBezTo>
                  <a:pt x="180" y="1074"/>
                  <a:pt x="180" y="1074"/>
                  <a:pt x="180" y="1074"/>
                </a:cubicBezTo>
                <a:cubicBezTo>
                  <a:pt x="196" y="1102"/>
                  <a:pt x="228" y="1114"/>
                  <a:pt x="251" y="1101"/>
                </a:cubicBezTo>
                <a:cubicBezTo>
                  <a:pt x="275" y="1088"/>
                  <a:pt x="282" y="1055"/>
                  <a:pt x="266" y="1026"/>
                </a:cubicBezTo>
                <a:close/>
              </a:path>
            </a:pathLst>
          </a:custGeom>
          <a:solidFill>
            <a:srgbClr val="7F7F7F"/>
          </a:solidFill>
          <a:ln>
            <a:noFill/>
          </a:ln>
          <a:extLst>
            <a:ext uri="{91240B29-F687-4F45-9708-019B960494DF}">
              <a14:hiddenLine xmlns:a14="http://schemas.microsoft.com/office/drawing/2010/main" w="9525" cmpd="sng">
                <a:solidFill>
                  <a:srgbClr val="000000"/>
                </a:solidFill>
                <a:bevel/>
                <a:headEnd/>
                <a:tailEnd/>
              </a14:hiddenLine>
            </a:ext>
          </a:extLst>
        </p:spPr>
        <p:txBody>
          <a:bodyPr lIns="68586" tIns="34294" rIns="68586" bIns="34294"/>
          <a:lstStyle/>
          <a:p>
            <a:endParaRPr lang="zh-CN"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5629" name="Freeform 13">
            <a:extLst>
              <a:ext uri="{FF2B5EF4-FFF2-40B4-BE49-F238E27FC236}">
                <a16:creationId xmlns:a16="http://schemas.microsoft.com/office/drawing/2014/main" id="{AA4D2F5F-E03B-421E-8A8C-0EE28122EC8B}"/>
              </a:ext>
            </a:extLst>
          </p:cNvPr>
          <p:cNvSpPr>
            <a:spLocks noChangeAspect="1" noEditPoints="1" noChangeArrowheads="1"/>
          </p:cNvSpPr>
          <p:nvPr/>
        </p:nvSpPr>
        <p:spPr bwMode="auto">
          <a:xfrm>
            <a:off x="4930775" y="1038225"/>
            <a:ext cx="481013" cy="539750"/>
          </a:xfrm>
          <a:custGeom>
            <a:avLst/>
            <a:gdLst>
              <a:gd name="T0" fmla="*/ 29 w 70"/>
              <a:gd name="T1" fmla="*/ 9 h 78"/>
              <a:gd name="T2" fmla="*/ 9 w 70"/>
              <a:gd name="T3" fmla="*/ 6 h 78"/>
              <a:gd name="T4" fmla="*/ 5 w 70"/>
              <a:gd name="T5" fmla="*/ 26 h 78"/>
              <a:gd name="T6" fmla="*/ 29 w 70"/>
              <a:gd name="T7" fmla="*/ 9 h 78"/>
              <a:gd name="T8" fmla="*/ 50 w 70"/>
              <a:gd name="T9" fmla="*/ 49 h 78"/>
              <a:gd name="T10" fmla="*/ 54 w 70"/>
              <a:gd name="T11" fmla="*/ 46 h 78"/>
              <a:gd name="T12" fmla="*/ 50 w 70"/>
              <a:gd name="T13" fmla="*/ 42 h 78"/>
              <a:gd name="T14" fmla="*/ 40 w 70"/>
              <a:gd name="T15" fmla="*/ 42 h 78"/>
              <a:gd name="T16" fmla="*/ 40 w 70"/>
              <a:gd name="T17" fmla="*/ 29 h 78"/>
              <a:gd name="T18" fmla="*/ 36 w 70"/>
              <a:gd name="T19" fmla="*/ 25 h 78"/>
              <a:gd name="T20" fmla="*/ 33 w 70"/>
              <a:gd name="T21" fmla="*/ 29 h 78"/>
              <a:gd name="T22" fmla="*/ 33 w 70"/>
              <a:gd name="T23" fmla="*/ 46 h 78"/>
              <a:gd name="T24" fmla="*/ 36 w 70"/>
              <a:gd name="T25" fmla="*/ 49 h 78"/>
              <a:gd name="T26" fmla="*/ 50 w 70"/>
              <a:gd name="T27" fmla="*/ 49 h 78"/>
              <a:gd name="T28" fmla="*/ 36 w 70"/>
              <a:gd name="T29" fmla="*/ 20 h 78"/>
              <a:gd name="T30" fmla="*/ 62 w 70"/>
              <a:gd name="T31" fmla="*/ 46 h 78"/>
              <a:gd name="T32" fmla="*/ 36 w 70"/>
              <a:gd name="T33" fmla="*/ 71 h 78"/>
              <a:gd name="T34" fmla="*/ 11 w 70"/>
              <a:gd name="T35" fmla="*/ 46 h 78"/>
              <a:gd name="T36" fmla="*/ 36 w 70"/>
              <a:gd name="T37" fmla="*/ 20 h 78"/>
              <a:gd name="T38" fmla="*/ 36 w 70"/>
              <a:gd name="T39" fmla="*/ 78 h 78"/>
              <a:gd name="T40" fmla="*/ 69 w 70"/>
              <a:gd name="T41" fmla="*/ 46 h 78"/>
              <a:gd name="T42" fmla="*/ 36 w 70"/>
              <a:gd name="T43" fmla="*/ 13 h 78"/>
              <a:gd name="T44" fmla="*/ 4 w 70"/>
              <a:gd name="T45" fmla="*/ 46 h 78"/>
              <a:gd name="T46" fmla="*/ 36 w 70"/>
              <a:gd name="T47" fmla="*/ 78 h 78"/>
              <a:gd name="T48" fmla="*/ 42 w 70"/>
              <a:gd name="T49" fmla="*/ 9 h 78"/>
              <a:gd name="T50" fmla="*/ 62 w 70"/>
              <a:gd name="T51" fmla="*/ 6 h 78"/>
              <a:gd name="T52" fmla="*/ 67 w 70"/>
              <a:gd name="T53" fmla="*/ 24 h 78"/>
              <a:gd name="T54" fmla="*/ 42 w 70"/>
              <a:gd name="T55" fmla="*/ 9 h 7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0"/>
              <a:gd name="T85" fmla="*/ 0 h 78"/>
              <a:gd name="T86" fmla="*/ 70 w 70"/>
              <a:gd name="T87" fmla="*/ 78 h 7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0" h="78">
                <a:moveTo>
                  <a:pt x="29" y="9"/>
                </a:moveTo>
                <a:cubicBezTo>
                  <a:pt x="24" y="3"/>
                  <a:pt x="17" y="0"/>
                  <a:pt x="9" y="6"/>
                </a:cubicBezTo>
                <a:cubicBezTo>
                  <a:pt x="0" y="11"/>
                  <a:pt x="0" y="19"/>
                  <a:pt x="5" y="26"/>
                </a:cubicBezTo>
                <a:cubicBezTo>
                  <a:pt x="10" y="17"/>
                  <a:pt x="19" y="11"/>
                  <a:pt x="29" y="9"/>
                </a:cubicBezTo>
                <a:moveTo>
                  <a:pt x="50" y="49"/>
                </a:moveTo>
                <a:cubicBezTo>
                  <a:pt x="52" y="49"/>
                  <a:pt x="54" y="48"/>
                  <a:pt x="54" y="46"/>
                </a:cubicBezTo>
                <a:cubicBezTo>
                  <a:pt x="54" y="44"/>
                  <a:pt x="52" y="42"/>
                  <a:pt x="50" y="42"/>
                </a:cubicBezTo>
                <a:cubicBezTo>
                  <a:pt x="40" y="42"/>
                  <a:pt x="40" y="42"/>
                  <a:pt x="40" y="42"/>
                </a:cubicBezTo>
                <a:cubicBezTo>
                  <a:pt x="40" y="29"/>
                  <a:pt x="40" y="29"/>
                  <a:pt x="40" y="29"/>
                </a:cubicBezTo>
                <a:cubicBezTo>
                  <a:pt x="40" y="27"/>
                  <a:pt x="38" y="25"/>
                  <a:pt x="36" y="25"/>
                </a:cubicBezTo>
                <a:cubicBezTo>
                  <a:pt x="34" y="25"/>
                  <a:pt x="33" y="27"/>
                  <a:pt x="33" y="29"/>
                </a:cubicBezTo>
                <a:cubicBezTo>
                  <a:pt x="33" y="46"/>
                  <a:pt x="33" y="46"/>
                  <a:pt x="33" y="46"/>
                </a:cubicBezTo>
                <a:cubicBezTo>
                  <a:pt x="33" y="48"/>
                  <a:pt x="34" y="49"/>
                  <a:pt x="36" y="49"/>
                </a:cubicBezTo>
                <a:lnTo>
                  <a:pt x="50" y="49"/>
                </a:lnTo>
                <a:close/>
                <a:moveTo>
                  <a:pt x="36" y="20"/>
                </a:moveTo>
                <a:cubicBezTo>
                  <a:pt x="50" y="20"/>
                  <a:pt x="62" y="32"/>
                  <a:pt x="62" y="46"/>
                </a:cubicBezTo>
                <a:cubicBezTo>
                  <a:pt x="62" y="60"/>
                  <a:pt x="50" y="71"/>
                  <a:pt x="36" y="71"/>
                </a:cubicBezTo>
                <a:cubicBezTo>
                  <a:pt x="22" y="71"/>
                  <a:pt x="11" y="60"/>
                  <a:pt x="11" y="46"/>
                </a:cubicBezTo>
                <a:cubicBezTo>
                  <a:pt x="11" y="32"/>
                  <a:pt x="22" y="20"/>
                  <a:pt x="36" y="20"/>
                </a:cubicBezTo>
                <a:moveTo>
                  <a:pt x="36" y="78"/>
                </a:moveTo>
                <a:cubicBezTo>
                  <a:pt x="54" y="78"/>
                  <a:pt x="69" y="64"/>
                  <a:pt x="69" y="46"/>
                </a:cubicBezTo>
                <a:cubicBezTo>
                  <a:pt x="69" y="28"/>
                  <a:pt x="54" y="13"/>
                  <a:pt x="36" y="13"/>
                </a:cubicBezTo>
                <a:cubicBezTo>
                  <a:pt x="18" y="13"/>
                  <a:pt x="4" y="28"/>
                  <a:pt x="4" y="46"/>
                </a:cubicBezTo>
                <a:cubicBezTo>
                  <a:pt x="4" y="64"/>
                  <a:pt x="18" y="78"/>
                  <a:pt x="36" y="78"/>
                </a:cubicBezTo>
                <a:moveTo>
                  <a:pt x="42" y="9"/>
                </a:moveTo>
                <a:cubicBezTo>
                  <a:pt x="47" y="3"/>
                  <a:pt x="54" y="0"/>
                  <a:pt x="62" y="6"/>
                </a:cubicBezTo>
                <a:cubicBezTo>
                  <a:pt x="70" y="11"/>
                  <a:pt x="70" y="18"/>
                  <a:pt x="67" y="24"/>
                </a:cubicBezTo>
                <a:cubicBezTo>
                  <a:pt x="61" y="16"/>
                  <a:pt x="52" y="10"/>
                  <a:pt x="42" y="9"/>
                </a:cubicBezTo>
              </a:path>
            </a:pathLst>
          </a:custGeom>
          <a:solidFill>
            <a:srgbClr val="7F7F7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lvl1pPr>
              <a:defRPr sz="1300">
                <a:solidFill>
                  <a:schemeClr val="tx1"/>
                </a:solidFill>
                <a:latin typeface="Arial" panose="020B0604020202020204" pitchFamily="34" charset="0"/>
              </a:defRPr>
            </a:lvl1pPr>
            <a:lvl2pPr marL="457200">
              <a:defRPr sz="1300">
                <a:solidFill>
                  <a:schemeClr val="tx1"/>
                </a:solidFill>
                <a:latin typeface="Arial" panose="020B0604020202020204" pitchFamily="34" charset="0"/>
              </a:defRPr>
            </a:lvl2pPr>
            <a:lvl3pPr marL="914400">
              <a:defRPr sz="1300">
                <a:solidFill>
                  <a:schemeClr val="tx1"/>
                </a:solidFill>
                <a:latin typeface="Arial" panose="020B0604020202020204" pitchFamily="34" charset="0"/>
              </a:defRPr>
            </a:lvl3pPr>
            <a:lvl4pPr marL="1371600">
              <a:defRPr sz="1300">
                <a:solidFill>
                  <a:schemeClr val="tx1"/>
                </a:solidFill>
                <a:latin typeface="Arial" panose="020B0604020202020204" pitchFamily="34" charset="0"/>
              </a:defRPr>
            </a:lvl4pPr>
            <a:lvl5pPr marL="1828800">
              <a:defRPr sz="1300">
                <a:solidFill>
                  <a:schemeClr val="tx1"/>
                </a:solidFill>
                <a:latin typeface="Arial" panose="020B0604020202020204" pitchFamily="34" charset="0"/>
              </a:defRPr>
            </a:lvl5pPr>
            <a:lvl6pPr defTabSz="685800" fontAlgn="base">
              <a:spcBef>
                <a:spcPct val="0"/>
              </a:spcBef>
              <a:spcAft>
                <a:spcPct val="0"/>
              </a:spcAft>
              <a:buFont typeface="Arial" panose="020B0604020202020204" pitchFamily="34" charset="0"/>
              <a:defRPr sz="1300">
                <a:solidFill>
                  <a:schemeClr val="tx1"/>
                </a:solidFill>
                <a:latin typeface="Arial" panose="020B0604020202020204" pitchFamily="34" charset="0"/>
              </a:defRPr>
            </a:lvl6pPr>
            <a:lvl7pPr defTabSz="685800" fontAlgn="base">
              <a:spcBef>
                <a:spcPct val="0"/>
              </a:spcBef>
              <a:spcAft>
                <a:spcPct val="0"/>
              </a:spcAft>
              <a:buFont typeface="Arial" panose="020B0604020202020204" pitchFamily="34" charset="0"/>
              <a:defRPr sz="1300">
                <a:solidFill>
                  <a:schemeClr val="tx1"/>
                </a:solidFill>
                <a:latin typeface="Arial" panose="020B0604020202020204" pitchFamily="34" charset="0"/>
              </a:defRPr>
            </a:lvl7pPr>
            <a:lvl8pPr defTabSz="685800" fontAlgn="base">
              <a:spcBef>
                <a:spcPct val="0"/>
              </a:spcBef>
              <a:spcAft>
                <a:spcPct val="0"/>
              </a:spcAft>
              <a:buFont typeface="Arial" panose="020B0604020202020204" pitchFamily="34" charset="0"/>
              <a:defRPr sz="1300">
                <a:solidFill>
                  <a:schemeClr val="tx1"/>
                </a:solidFill>
                <a:latin typeface="Arial" panose="020B0604020202020204" pitchFamily="34" charset="0"/>
              </a:defRPr>
            </a:lvl8pPr>
            <a:lvl9pPr defTabSz="685800" fontAlgn="base">
              <a:spcBef>
                <a:spcPct val="0"/>
              </a:spcBef>
              <a:spcAft>
                <a:spcPct val="0"/>
              </a:spcAft>
              <a:buFont typeface="Arial" panose="020B0604020202020204" pitchFamily="34" charset="0"/>
              <a:defRPr sz="1300">
                <a:solidFill>
                  <a:schemeClr val="tx1"/>
                </a:solidFill>
                <a:latin typeface="Arial" panose="020B0604020202020204" pitchFamily="34" charset="0"/>
              </a:defRPr>
            </a:lvl9pPr>
          </a:lstStyle>
          <a:p>
            <a:endParaRPr lang="zh-CN" altLang="zh-CN" sz="14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630" name="Freeform 154">
            <a:extLst>
              <a:ext uri="{FF2B5EF4-FFF2-40B4-BE49-F238E27FC236}">
                <a16:creationId xmlns:a16="http://schemas.microsoft.com/office/drawing/2014/main" id="{84193B95-2692-4AD4-9023-7859D2ED1923}"/>
              </a:ext>
            </a:extLst>
          </p:cNvPr>
          <p:cNvSpPr>
            <a:spLocks noEditPoints="1" noChangeArrowheads="1"/>
          </p:cNvSpPr>
          <p:nvPr/>
        </p:nvSpPr>
        <p:spPr bwMode="auto">
          <a:xfrm>
            <a:off x="4918075" y="2911475"/>
            <a:ext cx="554038" cy="554038"/>
          </a:xfrm>
          <a:custGeom>
            <a:avLst/>
            <a:gdLst>
              <a:gd name="T0" fmla="*/ 235 w 433"/>
              <a:gd name="T1" fmla="*/ 433 h 433"/>
              <a:gd name="T2" fmla="*/ 0 w 433"/>
              <a:gd name="T3" fmla="*/ 198 h 433"/>
              <a:gd name="T4" fmla="*/ 0 w 433"/>
              <a:gd name="T5" fmla="*/ 101 h 433"/>
              <a:gd name="T6" fmla="*/ 99 w 433"/>
              <a:gd name="T7" fmla="*/ 2 h 433"/>
              <a:gd name="T8" fmla="*/ 198 w 433"/>
              <a:gd name="T9" fmla="*/ 0 h 433"/>
              <a:gd name="T10" fmla="*/ 433 w 433"/>
              <a:gd name="T11" fmla="*/ 235 h 433"/>
              <a:gd name="T12" fmla="*/ 235 w 433"/>
              <a:gd name="T13" fmla="*/ 433 h 433"/>
              <a:gd name="T14" fmla="*/ 96 w 433"/>
              <a:gd name="T15" fmla="*/ 72 h 433"/>
              <a:gd name="T16" fmla="*/ 71 w 433"/>
              <a:gd name="T17" fmla="*/ 72 h 433"/>
              <a:gd name="T18" fmla="*/ 71 w 433"/>
              <a:gd name="T19" fmla="*/ 97 h 433"/>
              <a:gd name="T20" fmla="*/ 96 w 433"/>
              <a:gd name="T21" fmla="*/ 97 h 433"/>
              <a:gd name="T22" fmla="*/ 96 w 433"/>
              <a:gd name="T23" fmla="*/ 72 h 433"/>
              <a:gd name="T24" fmla="*/ 250 w 433"/>
              <a:gd name="T25" fmla="*/ 138 h 433"/>
              <a:gd name="T26" fmla="*/ 231 w 433"/>
              <a:gd name="T27" fmla="*/ 138 h 433"/>
              <a:gd name="T28" fmla="*/ 231 w 433"/>
              <a:gd name="T29" fmla="*/ 158 h 433"/>
              <a:gd name="T30" fmla="*/ 264 w 433"/>
              <a:gd name="T31" fmla="*/ 191 h 433"/>
              <a:gd name="T32" fmla="*/ 254 w 433"/>
              <a:gd name="T33" fmla="*/ 193 h 433"/>
              <a:gd name="T34" fmla="*/ 176 w 433"/>
              <a:gd name="T35" fmla="*/ 115 h 433"/>
              <a:gd name="T36" fmla="*/ 158 w 433"/>
              <a:gd name="T37" fmla="*/ 115 h 433"/>
              <a:gd name="T38" fmla="*/ 159 w 433"/>
              <a:gd name="T39" fmla="*/ 133 h 433"/>
              <a:gd name="T40" fmla="*/ 212 w 433"/>
              <a:gd name="T41" fmla="*/ 186 h 433"/>
              <a:gd name="T42" fmla="*/ 208 w 433"/>
              <a:gd name="T43" fmla="*/ 192 h 433"/>
              <a:gd name="T44" fmla="*/ 145 w 433"/>
              <a:gd name="T45" fmla="*/ 130 h 433"/>
              <a:gd name="T46" fmla="*/ 128 w 433"/>
              <a:gd name="T47" fmla="*/ 130 h 433"/>
              <a:gd name="T48" fmla="*/ 128 w 433"/>
              <a:gd name="T49" fmla="*/ 147 h 433"/>
              <a:gd name="T50" fmla="*/ 194 w 433"/>
              <a:gd name="T51" fmla="*/ 214 h 433"/>
              <a:gd name="T52" fmla="*/ 191 w 433"/>
              <a:gd name="T53" fmla="*/ 220 h 433"/>
              <a:gd name="T54" fmla="*/ 134 w 433"/>
              <a:gd name="T55" fmla="*/ 163 h 433"/>
              <a:gd name="T56" fmla="*/ 116 w 433"/>
              <a:gd name="T57" fmla="*/ 164 h 433"/>
              <a:gd name="T58" fmla="*/ 116 w 433"/>
              <a:gd name="T59" fmla="*/ 181 h 433"/>
              <a:gd name="T60" fmla="*/ 177 w 433"/>
              <a:gd name="T61" fmla="*/ 242 h 433"/>
              <a:gd name="T62" fmla="*/ 173 w 433"/>
              <a:gd name="T63" fmla="*/ 248 h 433"/>
              <a:gd name="T64" fmla="*/ 122 w 433"/>
              <a:gd name="T65" fmla="*/ 197 h 433"/>
              <a:gd name="T66" fmla="*/ 104 w 433"/>
              <a:gd name="T67" fmla="*/ 197 h 433"/>
              <a:gd name="T68" fmla="*/ 105 w 433"/>
              <a:gd name="T69" fmla="*/ 215 h 433"/>
              <a:gd name="T70" fmla="*/ 195 w 433"/>
              <a:gd name="T71" fmla="*/ 305 h 433"/>
              <a:gd name="T72" fmla="*/ 286 w 433"/>
              <a:gd name="T73" fmla="*/ 314 h 433"/>
              <a:gd name="T74" fmla="*/ 309 w 433"/>
              <a:gd name="T75" fmla="*/ 290 h 433"/>
              <a:gd name="T76" fmla="*/ 306 w 433"/>
              <a:gd name="T77" fmla="*/ 194 h 433"/>
              <a:gd name="T78" fmla="*/ 250 w 433"/>
              <a:gd name="T79" fmla="*/ 138 h 43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33"/>
              <a:gd name="T121" fmla="*/ 0 h 433"/>
              <a:gd name="T122" fmla="*/ 433 w 433"/>
              <a:gd name="T123" fmla="*/ 433 h 43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33" h="433">
                <a:moveTo>
                  <a:pt x="235" y="433"/>
                </a:moveTo>
                <a:cubicBezTo>
                  <a:pt x="0" y="198"/>
                  <a:pt x="0" y="198"/>
                  <a:pt x="0" y="198"/>
                </a:cubicBezTo>
                <a:cubicBezTo>
                  <a:pt x="0" y="101"/>
                  <a:pt x="0" y="101"/>
                  <a:pt x="0" y="101"/>
                </a:cubicBezTo>
                <a:cubicBezTo>
                  <a:pt x="99" y="2"/>
                  <a:pt x="99" y="2"/>
                  <a:pt x="99" y="2"/>
                </a:cubicBezTo>
                <a:cubicBezTo>
                  <a:pt x="198" y="0"/>
                  <a:pt x="198" y="0"/>
                  <a:pt x="198" y="0"/>
                </a:cubicBezTo>
                <a:cubicBezTo>
                  <a:pt x="433" y="235"/>
                  <a:pt x="433" y="235"/>
                  <a:pt x="433" y="235"/>
                </a:cubicBezTo>
                <a:lnTo>
                  <a:pt x="235" y="433"/>
                </a:lnTo>
                <a:close/>
                <a:moveTo>
                  <a:pt x="96" y="72"/>
                </a:moveTo>
                <a:cubicBezTo>
                  <a:pt x="89" y="65"/>
                  <a:pt x="78" y="65"/>
                  <a:pt x="71" y="72"/>
                </a:cubicBezTo>
                <a:cubicBezTo>
                  <a:pt x="64" y="79"/>
                  <a:pt x="64" y="90"/>
                  <a:pt x="71" y="97"/>
                </a:cubicBezTo>
                <a:cubicBezTo>
                  <a:pt x="78" y="104"/>
                  <a:pt x="89" y="104"/>
                  <a:pt x="96" y="97"/>
                </a:cubicBezTo>
                <a:cubicBezTo>
                  <a:pt x="103" y="90"/>
                  <a:pt x="103" y="79"/>
                  <a:pt x="96" y="72"/>
                </a:cubicBezTo>
                <a:close/>
                <a:moveTo>
                  <a:pt x="250" y="138"/>
                </a:moveTo>
                <a:cubicBezTo>
                  <a:pt x="245" y="133"/>
                  <a:pt x="236" y="133"/>
                  <a:pt x="231" y="138"/>
                </a:cubicBezTo>
                <a:cubicBezTo>
                  <a:pt x="225" y="144"/>
                  <a:pt x="225" y="153"/>
                  <a:pt x="231" y="158"/>
                </a:cubicBezTo>
                <a:cubicBezTo>
                  <a:pt x="264" y="191"/>
                  <a:pt x="264" y="191"/>
                  <a:pt x="264" y="191"/>
                </a:cubicBezTo>
                <a:cubicBezTo>
                  <a:pt x="254" y="193"/>
                  <a:pt x="254" y="193"/>
                  <a:pt x="254" y="193"/>
                </a:cubicBezTo>
                <a:cubicBezTo>
                  <a:pt x="176" y="115"/>
                  <a:pt x="176" y="115"/>
                  <a:pt x="176" y="115"/>
                </a:cubicBezTo>
                <a:cubicBezTo>
                  <a:pt x="171" y="110"/>
                  <a:pt x="163" y="110"/>
                  <a:pt x="158" y="115"/>
                </a:cubicBezTo>
                <a:cubicBezTo>
                  <a:pt x="153" y="120"/>
                  <a:pt x="154" y="128"/>
                  <a:pt x="159" y="133"/>
                </a:cubicBezTo>
                <a:cubicBezTo>
                  <a:pt x="212" y="186"/>
                  <a:pt x="212" y="186"/>
                  <a:pt x="212" y="186"/>
                </a:cubicBezTo>
                <a:cubicBezTo>
                  <a:pt x="208" y="192"/>
                  <a:pt x="208" y="192"/>
                  <a:pt x="208" y="192"/>
                </a:cubicBezTo>
                <a:cubicBezTo>
                  <a:pt x="145" y="130"/>
                  <a:pt x="145" y="130"/>
                  <a:pt x="145" y="130"/>
                </a:cubicBezTo>
                <a:cubicBezTo>
                  <a:pt x="140" y="125"/>
                  <a:pt x="132" y="125"/>
                  <a:pt x="128" y="130"/>
                </a:cubicBezTo>
                <a:cubicBezTo>
                  <a:pt x="123" y="135"/>
                  <a:pt x="123" y="143"/>
                  <a:pt x="128" y="147"/>
                </a:cubicBezTo>
                <a:cubicBezTo>
                  <a:pt x="194" y="214"/>
                  <a:pt x="194" y="214"/>
                  <a:pt x="194" y="214"/>
                </a:cubicBezTo>
                <a:cubicBezTo>
                  <a:pt x="191" y="220"/>
                  <a:pt x="191" y="220"/>
                  <a:pt x="191" y="220"/>
                </a:cubicBezTo>
                <a:cubicBezTo>
                  <a:pt x="134" y="163"/>
                  <a:pt x="134" y="163"/>
                  <a:pt x="134" y="163"/>
                </a:cubicBezTo>
                <a:cubicBezTo>
                  <a:pt x="129" y="159"/>
                  <a:pt x="121" y="159"/>
                  <a:pt x="116" y="164"/>
                </a:cubicBezTo>
                <a:cubicBezTo>
                  <a:pt x="111" y="168"/>
                  <a:pt x="111" y="176"/>
                  <a:pt x="116" y="181"/>
                </a:cubicBezTo>
                <a:cubicBezTo>
                  <a:pt x="177" y="242"/>
                  <a:pt x="177" y="242"/>
                  <a:pt x="177" y="242"/>
                </a:cubicBezTo>
                <a:cubicBezTo>
                  <a:pt x="173" y="248"/>
                  <a:pt x="173" y="248"/>
                  <a:pt x="173" y="248"/>
                </a:cubicBezTo>
                <a:cubicBezTo>
                  <a:pt x="122" y="197"/>
                  <a:pt x="122" y="197"/>
                  <a:pt x="122" y="197"/>
                </a:cubicBezTo>
                <a:cubicBezTo>
                  <a:pt x="117" y="192"/>
                  <a:pt x="109" y="192"/>
                  <a:pt x="104" y="197"/>
                </a:cubicBezTo>
                <a:cubicBezTo>
                  <a:pt x="99" y="202"/>
                  <a:pt x="100" y="210"/>
                  <a:pt x="105" y="215"/>
                </a:cubicBezTo>
                <a:cubicBezTo>
                  <a:pt x="195" y="305"/>
                  <a:pt x="195" y="305"/>
                  <a:pt x="195" y="305"/>
                </a:cubicBezTo>
                <a:cubicBezTo>
                  <a:pt x="228" y="338"/>
                  <a:pt x="268" y="332"/>
                  <a:pt x="286" y="314"/>
                </a:cubicBezTo>
                <a:cubicBezTo>
                  <a:pt x="287" y="312"/>
                  <a:pt x="305" y="294"/>
                  <a:pt x="309" y="290"/>
                </a:cubicBezTo>
                <a:cubicBezTo>
                  <a:pt x="333" y="266"/>
                  <a:pt x="333" y="221"/>
                  <a:pt x="306" y="194"/>
                </a:cubicBezTo>
                <a:lnTo>
                  <a:pt x="250" y="138"/>
                </a:lnTo>
                <a:close/>
              </a:path>
            </a:pathLst>
          </a:custGeom>
          <a:solidFill>
            <a:srgbClr val="7F7F7F"/>
          </a:solidFill>
          <a:ln>
            <a:noFill/>
          </a:ln>
          <a:extLst>
            <a:ext uri="{91240B29-F687-4F45-9708-019B960494DF}">
              <a14:hiddenLine xmlns:a14="http://schemas.microsoft.com/office/drawing/2010/main" w="9525" cmpd="sng">
                <a:solidFill>
                  <a:srgbClr val="000000"/>
                </a:solidFill>
                <a:bevel/>
                <a:headEnd/>
                <a:tailEnd/>
              </a14:hiddenLine>
            </a:ext>
          </a:extLst>
        </p:spPr>
        <p:txBody>
          <a:bodyPr lIns="82290" tIns="41143" rIns="82290" bIns="41143"/>
          <a:lstStyle/>
          <a:p>
            <a:endParaRPr lang="zh-CN" altLang="zh-CN" sz="1200">
              <a:solidFill>
                <a:srgbClr val="FFFFFF"/>
              </a:solidFill>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矩形 6">
            <a:extLst>
              <a:ext uri="{FF2B5EF4-FFF2-40B4-BE49-F238E27FC236}">
                <a16:creationId xmlns:a16="http://schemas.microsoft.com/office/drawing/2014/main" id="{885D7FB1-393C-486B-8FD0-90F2321739A0}"/>
              </a:ext>
            </a:extLst>
          </p:cNvPr>
          <p:cNvSpPr>
            <a:spLocks noChangeArrowheads="1"/>
          </p:cNvSpPr>
          <p:nvPr/>
        </p:nvSpPr>
        <p:spPr bwMode="auto">
          <a:xfrm>
            <a:off x="0" y="0"/>
            <a:ext cx="9144000" cy="5143500"/>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endParaRPr>
          </a:p>
        </p:txBody>
      </p:sp>
      <p:sp>
        <p:nvSpPr>
          <p:cNvPr id="26627" name="矩形 15">
            <a:extLst>
              <a:ext uri="{FF2B5EF4-FFF2-40B4-BE49-F238E27FC236}">
                <a16:creationId xmlns:a16="http://schemas.microsoft.com/office/drawing/2014/main" id="{3582B93A-3B05-4B95-ABBE-D3BCE439D9BF}"/>
              </a:ext>
            </a:extLst>
          </p:cNvPr>
          <p:cNvSpPr>
            <a:spLocks noChangeArrowheads="1"/>
          </p:cNvSpPr>
          <p:nvPr/>
        </p:nvSpPr>
        <p:spPr bwMode="auto">
          <a:xfrm>
            <a:off x="0" y="1812925"/>
            <a:ext cx="9144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40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THANK YOU</a:t>
            </a:r>
            <a:endParaRPr lang="zh-CN" altLang="en-US" sz="40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6628" name="矩形 18">
            <a:extLst>
              <a:ext uri="{FF2B5EF4-FFF2-40B4-BE49-F238E27FC236}">
                <a16:creationId xmlns:a16="http://schemas.microsoft.com/office/drawing/2014/main" id="{2BE56716-AFF2-4612-BC8A-1A7156FDB9AB}"/>
              </a:ext>
            </a:extLst>
          </p:cNvPr>
          <p:cNvSpPr>
            <a:spLocks noChangeArrowheads="1"/>
          </p:cNvSpPr>
          <p:nvPr/>
        </p:nvSpPr>
        <p:spPr bwMode="auto">
          <a:xfrm>
            <a:off x="0" y="2627313"/>
            <a:ext cx="91440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1600">
                <a:solidFill>
                  <a:srgbClr val="000000"/>
                </a:solidFill>
                <a:ea typeface="微软雅黑" panose="020B0503020204020204" pitchFamily="34" charset="-122"/>
              </a:rPr>
              <a:t>PLEASE ADD YOUR COMPANY NAME OR NAME HERE</a:t>
            </a:r>
            <a:endParaRPr lang="zh-CN" altLang="en-US" sz="1600">
              <a:solidFill>
                <a:srgbClr val="000000"/>
              </a:solidFill>
              <a:ea typeface="微软雅黑" panose="020B0503020204020204" pitchFamily="34" charset="-122"/>
            </a:endParaRPr>
          </a:p>
        </p:txBody>
      </p:sp>
      <p:sp>
        <p:nvSpPr>
          <p:cNvPr id="26629" name="矩形 20">
            <a:extLst>
              <a:ext uri="{FF2B5EF4-FFF2-40B4-BE49-F238E27FC236}">
                <a16:creationId xmlns:a16="http://schemas.microsoft.com/office/drawing/2014/main" id="{A0961852-F572-4A75-BF11-AC429F372D8C}"/>
              </a:ext>
            </a:extLst>
          </p:cNvPr>
          <p:cNvSpPr>
            <a:spLocks noChangeArrowheads="1"/>
          </p:cNvSpPr>
          <p:nvPr/>
        </p:nvSpPr>
        <p:spPr bwMode="auto">
          <a:xfrm>
            <a:off x="0" y="1671638"/>
            <a:ext cx="144463" cy="1800225"/>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6630" name="矩形 24">
            <a:extLst>
              <a:ext uri="{FF2B5EF4-FFF2-40B4-BE49-F238E27FC236}">
                <a16:creationId xmlns:a16="http://schemas.microsoft.com/office/drawing/2014/main" id="{79B9AEAB-D3BC-4309-879B-6EC15C8DE107}"/>
              </a:ext>
            </a:extLst>
          </p:cNvPr>
          <p:cNvSpPr>
            <a:spLocks noChangeArrowheads="1"/>
          </p:cNvSpPr>
          <p:nvPr/>
        </p:nvSpPr>
        <p:spPr bwMode="auto">
          <a:xfrm>
            <a:off x="139700" y="1671638"/>
            <a:ext cx="144463" cy="1800225"/>
          </a:xfrm>
          <a:prstGeom prst="rect">
            <a:avLst/>
          </a:prstGeom>
          <a:solidFill>
            <a:srgbClr val="00517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6631" name="矩形 25">
            <a:extLst>
              <a:ext uri="{FF2B5EF4-FFF2-40B4-BE49-F238E27FC236}">
                <a16:creationId xmlns:a16="http://schemas.microsoft.com/office/drawing/2014/main" id="{A65188E1-D840-476D-8CA1-7A8E38ED7C95}"/>
              </a:ext>
            </a:extLst>
          </p:cNvPr>
          <p:cNvSpPr>
            <a:spLocks noChangeArrowheads="1"/>
          </p:cNvSpPr>
          <p:nvPr/>
        </p:nvSpPr>
        <p:spPr bwMode="auto">
          <a:xfrm>
            <a:off x="8870950" y="1671638"/>
            <a:ext cx="144463" cy="1800225"/>
          </a:xfrm>
          <a:prstGeom prst="rect">
            <a:avLst/>
          </a:prstGeom>
          <a:solidFill>
            <a:srgbClr val="00517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26632" name="矩形 26">
            <a:extLst>
              <a:ext uri="{FF2B5EF4-FFF2-40B4-BE49-F238E27FC236}">
                <a16:creationId xmlns:a16="http://schemas.microsoft.com/office/drawing/2014/main" id="{E955AC73-FCF9-45C2-8540-9B750BA4D4C6}"/>
              </a:ext>
            </a:extLst>
          </p:cNvPr>
          <p:cNvSpPr>
            <a:spLocks noChangeArrowheads="1"/>
          </p:cNvSpPr>
          <p:nvPr/>
        </p:nvSpPr>
        <p:spPr bwMode="auto">
          <a:xfrm>
            <a:off x="9012238" y="1671638"/>
            <a:ext cx="144462" cy="1800225"/>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6">
            <a:extLst>
              <a:ext uri="{FF2B5EF4-FFF2-40B4-BE49-F238E27FC236}">
                <a16:creationId xmlns:a16="http://schemas.microsoft.com/office/drawing/2014/main" id="{7CCB3FC7-DD58-4B88-A69F-025A7291ED7E}"/>
              </a:ext>
            </a:extLst>
          </p:cNvPr>
          <p:cNvSpPr>
            <a:spLocks noChangeArrowheads="1"/>
          </p:cNvSpPr>
          <p:nvPr/>
        </p:nvSpPr>
        <p:spPr bwMode="auto">
          <a:xfrm>
            <a:off x="0" y="0"/>
            <a:ext cx="9144000" cy="5143500"/>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endParaRPr>
          </a:p>
        </p:txBody>
      </p:sp>
      <p:sp>
        <p:nvSpPr>
          <p:cNvPr id="6147" name="直角三角形 7">
            <a:extLst>
              <a:ext uri="{FF2B5EF4-FFF2-40B4-BE49-F238E27FC236}">
                <a16:creationId xmlns:a16="http://schemas.microsoft.com/office/drawing/2014/main" id="{FC01D966-4F24-4394-A144-5D6D87178869}"/>
              </a:ext>
            </a:extLst>
          </p:cNvPr>
          <p:cNvSpPr>
            <a:spLocks noChangeArrowheads="1"/>
          </p:cNvSpPr>
          <p:nvPr/>
        </p:nvSpPr>
        <p:spPr bwMode="auto">
          <a:xfrm flipH="1">
            <a:off x="4763" y="0"/>
            <a:ext cx="9139237" cy="5140325"/>
          </a:xfrm>
          <a:prstGeom prst="rtTriangle">
            <a:avLst/>
          </a:prstGeom>
          <a:solidFill>
            <a:srgbClr val="0074A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endParaRPr>
          </a:p>
        </p:txBody>
      </p:sp>
      <p:sp>
        <p:nvSpPr>
          <p:cNvPr id="6148" name="直角三角形 9">
            <a:extLst>
              <a:ext uri="{FF2B5EF4-FFF2-40B4-BE49-F238E27FC236}">
                <a16:creationId xmlns:a16="http://schemas.microsoft.com/office/drawing/2014/main" id="{A8A26994-DE13-4A28-A838-E6832493AAE1}"/>
              </a:ext>
            </a:extLst>
          </p:cNvPr>
          <p:cNvSpPr>
            <a:spLocks noChangeArrowheads="1"/>
          </p:cNvSpPr>
          <p:nvPr/>
        </p:nvSpPr>
        <p:spPr bwMode="auto">
          <a:xfrm flipH="1">
            <a:off x="4459288" y="2505075"/>
            <a:ext cx="4684712" cy="2635250"/>
          </a:xfrm>
          <a:prstGeom prst="rtTriangle">
            <a:avLst/>
          </a:prstGeom>
          <a:solidFill>
            <a:srgbClr val="00638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endParaRPr>
          </a:p>
        </p:txBody>
      </p:sp>
      <p:pic>
        <p:nvPicPr>
          <p:cNvPr id="6149" name="图片 1">
            <a:extLst>
              <a:ext uri="{FF2B5EF4-FFF2-40B4-BE49-F238E27FC236}">
                <a16:creationId xmlns:a16="http://schemas.microsoft.com/office/drawing/2014/main" id="{7E201193-170A-4F10-8027-A4C7AF1CE3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46634" t="10089" b="9477"/>
          <a:stretch>
            <a:fillRect/>
          </a:stretch>
        </p:blipFill>
        <p:spPr bwMode="auto">
          <a:xfrm rot="16200000">
            <a:off x="5718970" y="1612106"/>
            <a:ext cx="1370012" cy="513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pic>
      <p:grpSp>
        <p:nvGrpSpPr>
          <p:cNvPr id="6150" name="Group 6">
            <a:extLst>
              <a:ext uri="{FF2B5EF4-FFF2-40B4-BE49-F238E27FC236}">
                <a16:creationId xmlns:a16="http://schemas.microsoft.com/office/drawing/2014/main" id="{D4EF8318-97CA-4CAC-893E-B36C4859ADF3}"/>
              </a:ext>
            </a:extLst>
          </p:cNvPr>
          <p:cNvGrpSpPr>
            <a:grpSpLocks/>
          </p:cNvGrpSpPr>
          <p:nvPr/>
        </p:nvGrpSpPr>
        <p:grpSpPr bwMode="auto">
          <a:xfrm>
            <a:off x="1084263" y="1624013"/>
            <a:ext cx="5249862" cy="923925"/>
            <a:chOff x="0" y="0"/>
            <a:chExt cx="5250472" cy="923330"/>
          </a:xfrm>
        </p:grpSpPr>
        <p:sp>
          <p:nvSpPr>
            <p:cNvPr id="6151" name="矩形 39">
              <a:extLst>
                <a:ext uri="{FF2B5EF4-FFF2-40B4-BE49-F238E27FC236}">
                  <a16:creationId xmlns:a16="http://schemas.microsoft.com/office/drawing/2014/main" id="{433751AC-4A66-4AED-BD7A-FBF99AA9AE93}"/>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6152" name="直角三角形 40">
              <a:extLst>
                <a:ext uri="{FF2B5EF4-FFF2-40B4-BE49-F238E27FC236}">
                  <a16:creationId xmlns:a16="http://schemas.microsoft.com/office/drawing/2014/main" id="{A8539782-E3BC-44D2-90FA-81A5EC3D155E}"/>
                </a:ext>
              </a:extLst>
            </p:cNvPr>
            <p:cNvSpPr>
              <a:spLocks noChangeArrowheads="1"/>
            </p:cNvSpPr>
            <p:nvPr/>
          </p:nvSpPr>
          <p:spPr bwMode="auto">
            <a:xfrm>
              <a:off x="0" y="43661"/>
              <a:ext cx="835264" cy="836008"/>
            </a:xfrm>
            <a:prstGeom prst="rtTriangle">
              <a:avLst/>
            </a:pr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6153" name="直角三角形 41">
              <a:extLst>
                <a:ext uri="{FF2B5EF4-FFF2-40B4-BE49-F238E27FC236}">
                  <a16:creationId xmlns:a16="http://schemas.microsoft.com/office/drawing/2014/main" id="{A47A6405-5038-4406-9BC1-709B419C3710}"/>
                </a:ext>
              </a:extLst>
            </p:cNvPr>
            <p:cNvSpPr>
              <a:spLocks noChangeArrowheads="1"/>
            </p:cNvSpPr>
            <p:nvPr/>
          </p:nvSpPr>
          <p:spPr bwMode="auto">
            <a:xfrm flipV="1">
              <a:off x="0" y="43661"/>
              <a:ext cx="835264" cy="836008"/>
            </a:xfrm>
            <a:prstGeom prst="rtTriangle">
              <a:avLst/>
            </a:prstGeom>
            <a:solidFill>
              <a:srgbClr val="93E5F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6154" name="文本框 42">
              <a:extLst>
                <a:ext uri="{FF2B5EF4-FFF2-40B4-BE49-F238E27FC236}">
                  <a16:creationId xmlns:a16="http://schemas.microsoft.com/office/drawing/2014/main" id="{F56993DB-E0C0-460B-B0E0-F5F094481B63}"/>
                </a:ext>
              </a:extLst>
            </p:cNvPr>
            <p:cNvSpPr>
              <a:spLocks noChangeArrowheads="1"/>
            </p:cNvSpPr>
            <p:nvPr/>
          </p:nvSpPr>
          <p:spPr bwMode="auto">
            <a:xfrm>
              <a:off x="151373" y="0"/>
              <a:ext cx="53251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2</a:t>
              </a:r>
              <a:endParaRPr lang="zh-CN" altLang="en-US" sz="5400">
                <a:solidFill>
                  <a:schemeClr val="bg1"/>
                </a:solidFill>
                <a:latin typeface="Impact" panose="020B0806030902050204" pitchFamily="34" charset="0"/>
                <a:sym typeface="Impact" panose="020B0806030902050204" pitchFamily="34" charset="0"/>
              </a:endParaRPr>
            </a:p>
          </p:txBody>
        </p:sp>
        <p:sp>
          <p:nvSpPr>
            <p:cNvPr id="6155" name="矩形 43">
              <a:extLst>
                <a:ext uri="{FF2B5EF4-FFF2-40B4-BE49-F238E27FC236}">
                  <a16:creationId xmlns:a16="http://schemas.microsoft.com/office/drawing/2014/main" id="{C54E4A81-DDE5-4EEA-9944-4A2B048E3CA4}"/>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7F7F7F"/>
                  </a:solidFill>
                  <a:ea typeface="微软雅黑" panose="020B0503020204020204" pitchFamily="34" charset="-122"/>
                </a:rPr>
                <a:t>Add the slide title here</a:t>
              </a:r>
              <a:endParaRPr lang="zh-CN" altLang="en-US" sz="2000">
                <a:solidFill>
                  <a:srgbClr val="7F7F7F"/>
                </a:solidFill>
                <a:ea typeface="微软雅黑" panose="020B0503020204020204" pitchFamily="34" charset="-122"/>
              </a:endParaRPr>
            </a:p>
          </p:txBody>
        </p:sp>
        <p:sp>
          <p:nvSpPr>
            <p:cNvPr id="6156" name="矩形 44">
              <a:extLst>
                <a:ext uri="{FF2B5EF4-FFF2-40B4-BE49-F238E27FC236}">
                  <a16:creationId xmlns:a16="http://schemas.microsoft.com/office/drawing/2014/main" id="{2772A01C-D9EE-42E3-A0E5-0527F4BA7CC0}"/>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6157" name="Group 13">
            <a:extLst>
              <a:ext uri="{FF2B5EF4-FFF2-40B4-BE49-F238E27FC236}">
                <a16:creationId xmlns:a16="http://schemas.microsoft.com/office/drawing/2014/main" id="{D5B48D4A-411E-42EA-B958-55CAB36A1DA1}"/>
              </a:ext>
            </a:extLst>
          </p:cNvPr>
          <p:cNvGrpSpPr>
            <a:grpSpLocks/>
          </p:cNvGrpSpPr>
          <p:nvPr/>
        </p:nvGrpSpPr>
        <p:grpSpPr bwMode="auto">
          <a:xfrm>
            <a:off x="1084263" y="2635250"/>
            <a:ext cx="5249862" cy="923925"/>
            <a:chOff x="0" y="0"/>
            <a:chExt cx="5250472" cy="923330"/>
          </a:xfrm>
        </p:grpSpPr>
        <p:sp>
          <p:nvSpPr>
            <p:cNvPr id="6158" name="矩形 46">
              <a:extLst>
                <a:ext uri="{FF2B5EF4-FFF2-40B4-BE49-F238E27FC236}">
                  <a16:creationId xmlns:a16="http://schemas.microsoft.com/office/drawing/2014/main" id="{8E2D4515-E506-4C81-A906-81EF2B50FDD5}"/>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6159" name="直角三角形 47">
              <a:extLst>
                <a:ext uri="{FF2B5EF4-FFF2-40B4-BE49-F238E27FC236}">
                  <a16:creationId xmlns:a16="http://schemas.microsoft.com/office/drawing/2014/main" id="{1BA17FCE-41FE-496A-9888-F24FC2EF1F36}"/>
                </a:ext>
              </a:extLst>
            </p:cNvPr>
            <p:cNvSpPr>
              <a:spLocks noChangeArrowheads="1"/>
            </p:cNvSpPr>
            <p:nvPr/>
          </p:nvSpPr>
          <p:spPr bwMode="auto">
            <a:xfrm>
              <a:off x="0" y="43661"/>
              <a:ext cx="835264" cy="836008"/>
            </a:xfrm>
            <a:prstGeom prst="rtTriangle">
              <a:avLst/>
            </a:pr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6160" name="直角三角形 48">
              <a:extLst>
                <a:ext uri="{FF2B5EF4-FFF2-40B4-BE49-F238E27FC236}">
                  <a16:creationId xmlns:a16="http://schemas.microsoft.com/office/drawing/2014/main" id="{913F52AA-549F-44CC-AB1E-5E5B8056DB88}"/>
                </a:ext>
              </a:extLst>
            </p:cNvPr>
            <p:cNvSpPr>
              <a:spLocks noChangeArrowheads="1"/>
            </p:cNvSpPr>
            <p:nvPr/>
          </p:nvSpPr>
          <p:spPr bwMode="auto">
            <a:xfrm flipV="1">
              <a:off x="0" y="43661"/>
              <a:ext cx="835264" cy="836008"/>
            </a:xfrm>
            <a:prstGeom prst="rtTriangle">
              <a:avLst/>
            </a:prstGeom>
            <a:solidFill>
              <a:srgbClr val="93E5F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6161" name="文本框 49">
              <a:extLst>
                <a:ext uri="{FF2B5EF4-FFF2-40B4-BE49-F238E27FC236}">
                  <a16:creationId xmlns:a16="http://schemas.microsoft.com/office/drawing/2014/main" id="{7E4A84B1-8F62-4825-81B7-66100B2014DD}"/>
                </a:ext>
              </a:extLst>
            </p:cNvPr>
            <p:cNvSpPr>
              <a:spLocks noChangeArrowheads="1"/>
            </p:cNvSpPr>
            <p:nvPr/>
          </p:nvSpPr>
          <p:spPr bwMode="auto">
            <a:xfrm>
              <a:off x="141755" y="0"/>
              <a:ext cx="55175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3</a:t>
              </a:r>
              <a:endParaRPr lang="zh-CN" altLang="en-US" sz="5400">
                <a:solidFill>
                  <a:schemeClr val="bg1"/>
                </a:solidFill>
                <a:latin typeface="Impact" panose="020B0806030902050204" pitchFamily="34" charset="0"/>
                <a:sym typeface="Impact" panose="020B0806030902050204" pitchFamily="34" charset="0"/>
              </a:endParaRPr>
            </a:p>
          </p:txBody>
        </p:sp>
        <p:sp>
          <p:nvSpPr>
            <p:cNvPr id="6162" name="矩形 50">
              <a:extLst>
                <a:ext uri="{FF2B5EF4-FFF2-40B4-BE49-F238E27FC236}">
                  <a16:creationId xmlns:a16="http://schemas.microsoft.com/office/drawing/2014/main" id="{2BAF37A6-8E9A-4653-98AA-76A857F9409C}"/>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7F7F7F"/>
                  </a:solidFill>
                  <a:ea typeface="微软雅黑" panose="020B0503020204020204" pitchFamily="34" charset="-122"/>
                </a:rPr>
                <a:t>Add the slide title here</a:t>
              </a:r>
              <a:endParaRPr lang="zh-CN" altLang="en-US" sz="2000">
                <a:solidFill>
                  <a:srgbClr val="7F7F7F"/>
                </a:solidFill>
                <a:ea typeface="微软雅黑" panose="020B0503020204020204" pitchFamily="34" charset="-122"/>
              </a:endParaRPr>
            </a:p>
          </p:txBody>
        </p:sp>
        <p:sp>
          <p:nvSpPr>
            <p:cNvPr id="6163" name="矩形 51">
              <a:extLst>
                <a:ext uri="{FF2B5EF4-FFF2-40B4-BE49-F238E27FC236}">
                  <a16:creationId xmlns:a16="http://schemas.microsoft.com/office/drawing/2014/main" id="{F189E182-74E3-4FF4-AF04-A7BBAE40516F}"/>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6164" name="Group 20">
            <a:extLst>
              <a:ext uri="{FF2B5EF4-FFF2-40B4-BE49-F238E27FC236}">
                <a16:creationId xmlns:a16="http://schemas.microsoft.com/office/drawing/2014/main" id="{37BBEAD6-D7D6-4EEC-AC1B-AB2E303F7540}"/>
              </a:ext>
            </a:extLst>
          </p:cNvPr>
          <p:cNvGrpSpPr>
            <a:grpSpLocks/>
          </p:cNvGrpSpPr>
          <p:nvPr/>
        </p:nvGrpSpPr>
        <p:grpSpPr bwMode="auto">
          <a:xfrm>
            <a:off x="1084263" y="3646488"/>
            <a:ext cx="5249862" cy="923925"/>
            <a:chOff x="0" y="0"/>
            <a:chExt cx="5250472" cy="923330"/>
          </a:xfrm>
        </p:grpSpPr>
        <p:sp>
          <p:nvSpPr>
            <p:cNvPr id="6165" name="矩形 53">
              <a:extLst>
                <a:ext uri="{FF2B5EF4-FFF2-40B4-BE49-F238E27FC236}">
                  <a16:creationId xmlns:a16="http://schemas.microsoft.com/office/drawing/2014/main" id="{D52208E4-3940-4619-B117-A8008979430A}"/>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6166" name="直角三角形 54">
              <a:extLst>
                <a:ext uri="{FF2B5EF4-FFF2-40B4-BE49-F238E27FC236}">
                  <a16:creationId xmlns:a16="http://schemas.microsoft.com/office/drawing/2014/main" id="{7D7DCAB2-813D-47FE-A9CA-01271F442E98}"/>
                </a:ext>
              </a:extLst>
            </p:cNvPr>
            <p:cNvSpPr>
              <a:spLocks noChangeArrowheads="1"/>
            </p:cNvSpPr>
            <p:nvPr/>
          </p:nvSpPr>
          <p:spPr bwMode="auto">
            <a:xfrm>
              <a:off x="0" y="43661"/>
              <a:ext cx="835264" cy="836008"/>
            </a:xfrm>
            <a:prstGeom prst="rtTriangle">
              <a:avLst/>
            </a:pr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6167" name="直角三角形 55">
              <a:extLst>
                <a:ext uri="{FF2B5EF4-FFF2-40B4-BE49-F238E27FC236}">
                  <a16:creationId xmlns:a16="http://schemas.microsoft.com/office/drawing/2014/main" id="{0AF87EEE-7860-49F6-881D-D62FA82E1B12}"/>
                </a:ext>
              </a:extLst>
            </p:cNvPr>
            <p:cNvSpPr>
              <a:spLocks noChangeArrowheads="1"/>
            </p:cNvSpPr>
            <p:nvPr/>
          </p:nvSpPr>
          <p:spPr bwMode="auto">
            <a:xfrm flipV="1">
              <a:off x="0" y="43661"/>
              <a:ext cx="835264" cy="836008"/>
            </a:xfrm>
            <a:prstGeom prst="rtTriangle">
              <a:avLst/>
            </a:prstGeom>
            <a:solidFill>
              <a:srgbClr val="93E5F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6168" name="文本框 56">
              <a:extLst>
                <a:ext uri="{FF2B5EF4-FFF2-40B4-BE49-F238E27FC236}">
                  <a16:creationId xmlns:a16="http://schemas.microsoft.com/office/drawing/2014/main" id="{7E7490D9-D5A6-42F8-82B6-2A6F3CA1A7A2}"/>
                </a:ext>
              </a:extLst>
            </p:cNvPr>
            <p:cNvSpPr>
              <a:spLocks noChangeArrowheads="1"/>
            </p:cNvSpPr>
            <p:nvPr/>
          </p:nvSpPr>
          <p:spPr bwMode="auto">
            <a:xfrm>
              <a:off x="152175" y="0"/>
              <a:ext cx="53091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4</a:t>
              </a:r>
              <a:endParaRPr lang="zh-CN" altLang="en-US" sz="5400">
                <a:solidFill>
                  <a:schemeClr val="bg1"/>
                </a:solidFill>
                <a:latin typeface="Impact" panose="020B0806030902050204" pitchFamily="34" charset="0"/>
                <a:sym typeface="Impact" panose="020B0806030902050204" pitchFamily="34" charset="0"/>
              </a:endParaRPr>
            </a:p>
          </p:txBody>
        </p:sp>
        <p:sp>
          <p:nvSpPr>
            <p:cNvPr id="6169" name="矩形 57">
              <a:extLst>
                <a:ext uri="{FF2B5EF4-FFF2-40B4-BE49-F238E27FC236}">
                  <a16:creationId xmlns:a16="http://schemas.microsoft.com/office/drawing/2014/main" id="{FB571932-BAAE-4057-90DA-E079B10FAC28}"/>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7F7F7F"/>
                  </a:solidFill>
                  <a:ea typeface="微软雅黑" panose="020B0503020204020204" pitchFamily="34" charset="-122"/>
                </a:rPr>
                <a:t>Add the slide title here</a:t>
              </a:r>
              <a:endParaRPr lang="zh-CN" altLang="en-US" sz="2000">
                <a:solidFill>
                  <a:srgbClr val="7F7F7F"/>
                </a:solidFill>
                <a:ea typeface="微软雅黑" panose="020B0503020204020204" pitchFamily="34" charset="-122"/>
              </a:endParaRPr>
            </a:p>
          </p:txBody>
        </p:sp>
        <p:sp>
          <p:nvSpPr>
            <p:cNvPr id="6170" name="矩形 58">
              <a:extLst>
                <a:ext uri="{FF2B5EF4-FFF2-40B4-BE49-F238E27FC236}">
                  <a16:creationId xmlns:a16="http://schemas.microsoft.com/office/drawing/2014/main" id="{52CA400D-17B6-42E5-82E5-43B26C90599F}"/>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6171" name="Group 27">
            <a:extLst>
              <a:ext uri="{FF2B5EF4-FFF2-40B4-BE49-F238E27FC236}">
                <a16:creationId xmlns:a16="http://schemas.microsoft.com/office/drawing/2014/main" id="{35583F5D-410F-4794-BB0C-5AA0BA276CDF}"/>
              </a:ext>
            </a:extLst>
          </p:cNvPr>
          <p:cNvGrpSpPr>
            <a:grpSpLocks/>
          </p:cNvGrpSpPr>
          <p:nvPr/>
        </p:nvGrpSpPr>
        <p:grpSpPr bwMode="auto">
          <a:xfrm>
            <a:off x="1084263" y="612775"/>
            <a:ext cx="5249862" cy="923925"/>
            <a:chOff x="0" y="0"/>
            <a:chExt cx="5250472" cy="923330"/>
          </a:xfrm>
        </p:grpSpPr>
        <p:sp>
          <p:nvSpPr>
            <p:cNvPr id="6172" name="矩形 67">
              <a:extLst>
                <a:ext uri="{FF2B5EF4-FFF2-40B4-BE49-F238E27FC236}">
                  <a16:creationId xmlns:a16="http://schemas.microsoft.com/office/drawing/2014/main" id="{64BCA419-F824-46A8-854A-A2586AD524F7}"/>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6173" name="直角三角形 68">
              <a:extLst>
                <a:ext uri="{FF2B5EF4-FFF2-40B4-BE49-F238E27FC236}">
                  <a16:creationId xmlns:a16="http://schemas.microsoft.com/office/drawing/2014/main" id="{59A87797-D278-4FD0-A027-E8282D9BA3BA}"/>
                </a:ext>
              </a:extLst>
            </p:cNvPr>
            <p:cNvSpPr>
              <a:spLocks noChangeArrowheads="1"/>
            </p:cNvSpPr>
            <p:nvPr/>
          </p:nvSpPr>
          <p:spPr bwMode="auto">
            <a:xfrm>
              <a:off x="0" y="43661"/>
              <a:ext cx="835264" cy="836008"/>
            </a:xfrm>
            <a:prstGeom prst="rtTriangle">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6174" name="直角三角形 69">
              <a:extLst>
                <a:ext uri="{FF2B5EF4-FFF2-40B4-BE49-F238E27FC236}">
                  <a16:creationId xmlns:a16="http://schemas.microsoft.com/office/drawing/2014/main" id="{270B8F22-4323-43CF-B972-D39B10B93F6C}"/>
                </a:ext>
              </a:extLst>
            </p:cNvPr>
            <p:cNvSpPr>
              <a:spLocks noChangeArrowheads="1"/>
            </p:cNvSpPr>
            <p:nvPr/>
          </p:nvSpPr>
          <p:spPr bwMode="auto">
            <a:xfrm flipV="1">
              <a:off x="0" y="43661"/>
              <a:ext cx="835264" cy="836008"/>
            </a:xfrm>
            <a:prstGeom prst="rtTriangle">
              <a:avLst/>
            </a:prstGeom>
            <a:solidFill>
              <a:srgbClr val="A5DE2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6175" name="文本框 70">
              <a:extLst>
                <a:ext uri="{FF2B5EF4-FFF2-40B4-BE49-F238E27FC236}">
                  <a16:creationId xmlns:a16="http://schemas.microsoft.com/office/drawing/2014/main" id="{B0C936D7-A7CC-45F9-9C48-4B4F2559F3A1}"/>
                </a:ext>
              </a:extLst>
            </p:cNvPr>
            <p:cNvSpPr>
              <a:spLocks noChangeArrowheads="1"/>
            </p:cNvSpPr>
            <p:nvPr/>
          </p:nvSpPr>
          <p:spPr bwMode="auto">
            <a:xfrm>
              <a:off x="193051" y="0"/>
              <a:ext cx="44916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1</a:t>
              </a:r>
              <a:endParaRPr lang="zh-CN" altLang="en-US" sz="5400">
                <a:solidFill>
                  <a:schemeClr val="bg1"/>
                </a:solidFill>
                <a:latin typeface="Impact" panose="020B0806030902050204" pitchFamily="34" charset="0"/>
                <a:sym typeface="Impact" panose="020B0806030902050204" pitchFamily="34" charset="0"/>
              </a:endParaRPr>
            </a:p>
          </p:txBody>
        </p:sp>
        <p:sp>
          <p:nvSpPr>
            <p:cNvPr id="6176" name="矩形 71">
              <a:extLst>
                <a:ext uri="{FF2B5EF4-FFF2-40B4-BE49-F238E27FC236}">
                  <a16:creationId xmlns:a16="http://schemas.microsoft.com/office/drawing/2014/main" id="{E91A64E2-79C9-4E7B-8AFF-95D69775A94D}"/>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000000"/>
                  </a:solidFill>
                  <a:ea typeface="微软雅黑" panose="020B0503020204020204" pitchFamily="34" charset="-122"/>
                </a:rPr>
                <a:t>Add the slide title here</a:t>
              </a:r>
              <a:endParaRPr lang="zh-CN" altLang="en-US" sz="2000">
                <a:solidFill>
                  <a:srgbClr val="000000"/>
                </a:solidFill>
                <a:ea typeface="微软雅黑" panose="020B0503020204020204" pitchFamily="34" charset="-122"/>
              </a:endParaRPr>
            </a:p>
          </p:txBody>
        </p:sp>
        <p:sp>
          <p:nvSpPr>
            <p:cNvPr id="6177" name="矩形 72">
              <a:extLst>
                <a:ext uri="{FF2B5EF4-FFF2-40B4-BE49-F238E27FC236}">
                  <a16:creationId xmlns:a16="http://schemas.microsoft.com/office/drawing/2014/main" id="{D6C825D4-D62A-46FA-8370-9039EB188B1C}"/>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6178" name="Group 34">
            <a:extLst>
              <a:ext uri="{FF2B5EF4-FFF2-40B4-BE49-F238E27FC236}">
                <a16:creationId xmlns:a16="http://schemas.microsoft.com/office/drawing/2014/main" id="{C1FFD542-D320-4F83-9BCC-D54401C4C968}"/>
              </a:ext>
            </a:extLst>
          </p:cNvPr>
          <p:cNvGrpSpPr>
            <a:grpSpLocks/>
          </p:cNvGrpSpPr>
          <p:nvPr/>
        </p:nvGrpSpPr>
        <p:grpSpPr bwMode="auto">
          <a:xfrm>
            <a:off x="663575" y="911225"/>
            <a:ext cx="276225" cy="320675"/>
            <a:chOff x="0" y="0"/>
            <a:chExt cx="276225" cy="320421"/>
          </a:xfrm>
        </p:grpSpPr>
        <p:sp>
          <p:nvSpPr>
            <p:cNvPr id="6179" name="等腰三角形 75">
              <a:extLst>
                <a:ext uri="{FF2B5EF4-FFF2-40B4-BE49-F238E27FC236}">
                  <a16:creationId xmlns:a16="http://schemas.microsoft.com/office/drawing/2014/main" id="{1EE5E4B6-1E3C-4D8F-B467-BF13B5EFD56A}"/>
                </a:ext>
              </a:extLst>
            </p:cNvPr>
            <p:cNvSpPr>
              <a:spLocks noChangeArrowheads="1"/>
            </p:cNvSpPr>
            <p:nvPr/>
          </p:nvSpPr>
          <p:spPr bwMode="auto">
            <a:xfrm rot="5400000">
              <a:off x="-22098" y="22098"/>
              <a:ext cx="320421" cy="276225"/>
            </a:xfrm>
            <a:prstGeom prst="triangle">
              <a:avLst>
                <a:gd name="adj" fmla="val 50000"/>
              </a:avLst>
            </a:prstGeom>
            <a:solidFill>
              <a:srgbClr val="A5DE2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6180" name="等腰三角形 76">
              <a:extLst>
                <a:ext uri="{FF2B5EF4-FFF2-40B4-BE49-F238E27FC236}">
                  <a16:creationId xmlns:a16="http://schemas.microsoft.com/office/drawing/2014/main" id="{261B7216-D8AF-463B-9AEF-C54A8472A141}"/>
                </a:ext>
              </a:extLst>
            </p:cNvPr>
            <p:cNvSpPr>
              <a:spLocks noChangeArrowheads="1"/>
            </p:cNvSpPr>
            <p:nvPr/>
          </p:nvSpPr>
          <p:spPr bwMode="auto">
            <a:xfrm rot="5400000">
              <a:off x="-11588" y="87787"/>
              <a:ext cx="168021" cy="144846"/>
            </a:xfrm>
            <a:prstGeom prst="triangle">
              <a:avLst>
                <a:gd name="adj" fmla="val 50000"/>
              </a:avLst>
            </a:prstGeom>
            <a:solidFill>
              <a:srgbClr val="70AD47"/>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6D006F81-E971-4DAC-8CD4-9356609D219F}"/>
              </a:ext>
            </a:extLst>
          </p:cNvPr>
          <p:cNvGrpSpPr>
            <a:grpSpLocks/>
          </p:cNvGrpSpPr>
          <p:nvPr/>
        </p:nvGrpSpPr>
        <p:grpSpPr bwMode="auto">
          <a:xfrm>
            <a:off x="0" y="0"/>
            <a:ext cx="9144000" cy="5143500"/>
            <a:chOff x="0" y="0"/>
            <a:chExt cx="9144002" cy="5143503"/>
          </a:xfrm>
        </p:grpSpPr>
        <p:sp>
          <p:nvSpPr>
            <p:cNvPr id="7171" name="直角三角形 97">
              <a:extLst>
                <a:ext uri="{FF2B5EF4-FFF2-40B4-BE49-F238E27FC236}">
                  <a16:creationId xmlns:a16="http://schemas.microsoft.com/office/drawing/2014/main" id="{58B282F9-FE1B-4CF6-9C5E-E749DF0B54CF}"/>
                </a:ext>
              </a:extLst>
            </p:cNvPr>
            <p:cNvSpPr>
              <a:spLocks noChangeArrowheads="1"/>
            </p:cNvSpPr>
            <p:nvPr/>
          </p:nvSpPr>
          <p:spPr bwMode="auto">
            <a:xfrm flipH="1" flipV="1">
              <a:off x="0" y="0"/>
              <a:ext cx="9144001" cy="3743321"/>
            </a:xfrm>
            <a:prstGeom prst="rtTriangle">
              <a:avLst/>
            </a:prstGeom>
            <a:solidFill>
              <a:srgbClr val="F2F2F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7172" name="直角三角形 39">
              <a:extLst>
                <a:ext uri="{FF2B5EF4-FFF2-40B4-BE49-F238E27FC236}">
                  <a16:creationId xmlns:a16="http://schemas.microsoft.com/office/drawing/2014/main" id="{70DCCF3E-5706-49FD-8C4B-C92495D78A23}"/>
                </a:ext>
              </a:extLst>
            </p:cNvPr>
            <p:cNvSpPr>
              <a:spLocks noChangeArrowheads="1"/>
            </p:cNvSpPr>
            <p:nvPr/>
          </p:nvSpPr>
          <p:spPr bwMode="auto">
            <a:xfrm flipH="1">
              <a:off x="762002" y="3800478"/>
              <a:ext cx="8382000" cy="1343025"/>
            </a:xfrm>
            <a:prstGeom prst="rtTriangle">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sp>
        <p:nvSpPr>
          <p:cNvPr id="7173" name="平行四边形 2">
            <a:extLst>
              <a:ext uri="{FF2B5EF4-FFF2-40B4-BE49-F238E27FC236}">
                <a16:creationId xmlns:a16="http://schemas.microsoft.com/office/drawing/2014/main" id="{880FDFD4-B099-4799-884F-DDD3F47923B2}"/>
              </a:ext>
            </a:extLst>
          </p:cNvPr>
          <p:cNvSpPr>
            <a:spLocks noChangeArrowheads="1"/>
          </p:cNvSpPr>
          <p:nvPr/>
        </p:nvSpPr>
        <p:spPr bwMode="auto">
          <a:xfrm rot="747658">
            <a:off x="1000125" y="2768600"/>
            <a:ext cx="7594600" cy="1900238"/>
          </a:xfrm>
          <a:custGeom>
            <a:avLst/>
            <a:gdLst>
              <a:gd name="T0" fmla="*/ 0 w 7595382"/>
              <a:gd name="T1" fmla="*/ 1901232 h 1901232"/>
              <a:gd name="T2" fmla="*/ 5150373 w 7595382"/>
              <a:gd name="T3" fmla="*/ 217677 h 1901232"/>
              <a:gd name="T4" fmla="*/ 7595382 w 7595382"/>
              <a:gd name="T5" fmla="*/ 0 h 1901232"/>
              <a:gd name="T6" fmla="*/ 4968279 w 7595382"/>
              <a:gd name="T7" fmla="*/ 1901232 h 1901232"/>
              <a:gd name="T8" fmla="*/ 0 w 7595382"/>
              <a:gd name="T9" fmla="*/ 1901232 h 1901232"/>
              <a:gd name="T10" fmla="*/ 0 60000 65536"/>
              <a:gd name="T11" fmla="*/ 0 60000 65536"/>
              <a:gd name="T12" fmla="*/ 0 60000 65536"/>
              <a:gd name="T13" fmla="*/ 0 60000 65536"/>
              <a:gd name="T14" fmla="*/ 0 60000 65536"/>
              <a:gd name="T15" fmla="*/ 0 w 7595382"/>
              <a:gd name="T16" fmla="*/ 0 h 1901232"/>
              <a:gd name="T17" fmla="*/ 7595382 w 7595382"/>
              <a:gd name="T18" fmla="*/ 1901232 h 1901232"/>
            </a:gdLst>
            <a:ahLst/>
            <a:cxnLst>
              <a:cxn ang="T10">
                <a:pos x="T0" y="T1"/>
              </a:cxn>
              <a:cxn ang="T11">
                <a:pos x="T2" y="T3"/>
              </a:cxn>
              <a:cxn ang="T12">
                <a:pos x="T4" y="T5"/>
              </a:cxn>
              <a:cxn ang="T13">
                <a:pos x="T6" y="T7"/>
              </a:cxn>
              <a:cxn ang="T14">
                <a:pos x="T8" y="T9"/>
              </a:cxn>
            </a:cxnLst>
            <a:rect l="T15" t="T16" r="T17" b="T18"/>
            <a:pathLst>
              <a:path w="7595382" h="1901232">
                <a:moveTo>
                  <a:pt x="0" y="1901232"/>
                </a:moveTo>
                <a:lnTo>
                  <a:pt x="5150373" y="217677"/>
                </a:lnTo>
                <a:lnTo>
                  <a:pt x="7595382" y="0"/>
                </a:lnTo>
                <a:lnTo>
                  <a:pt x="4968279" y="1901232"/>
                </a:lnTo>
                <a:lnTo>
                  <a:pt x="0" y="1901232"/>
                </a:lnTo>
                <a:close/>
              </a:path>
            </a:pathLst>
          </a:cu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nvGrpSpPr>
          <p:cNvPr id="7174" name="Group 6">
            <a:extLst>
              <a:ext uri="{FF2B5EF4-FFF2-40B4-BE49-F238E27FC236}">
                <a16:creationId xmlns:a16="http://schemas.microsoft.com/office/drawing/2014/main" id="{675C3A3E-6071-4C4F-A418-7BD1518E99BF}"/>
              </a:ext>
            </a:extLst>
          </p:cNvPr>
          <p:cNvGrpSpPr>
            <a:grpSpLocks/>
          </p:cNvGrpSpPr>
          <p:nvPr/>
        </p:nvGrpSpPr>
        <p:grpSpPr bwMode="auto">
          <a:xfrm>
            <a:off x="1000125" y="2635250"/>
            <a:ext cx="7594600" cy="1901825"/>
            <a:chOff x="0" y="0"/>
            <a:chExt cx="7595382" cy="1901232"/>
          </a:xfrm>
        </p:grpSpPr>
        <p:sp>
          <p:nvSpPr>
            <p:cNvPr id="7175" name="平行四边形 2">
              <a:extLst>
                <a:ext uri="{FF2B5EF4-FFF2-40B4-BE49-F238E27FC236}">
                  <a16:creationId xmlns:a16="http://schemas.microsoft.com/office/drawing/2014/main" id="{708054A1-6038-401A-BF44-14EC07C9C437}"/>
                </a:ext>
              </a:extLst>
            </p:cNvPr>
            <p:cNvSpPr>
              <a:spLocks noChangeArrowheads="1"/>
            </p:cNvSpPr>
            <p:nvPr/>
          </p:nvSpPr>
          <p:spPr bwMode="auto">
            <a:xfrm rot="747658">
              <a:off x="0" y="0"/>
              <a:ext cx="7595382" cy="1901232"/>
            </a:xfrm>
            <a:custGeom>
              <a:avLst/>
              <a:gdLst>
                <a:gd name="T0" fmla="*/ 0 w 7595382"/>
                <a:gd name="T1" fmla="*/ 1901232 h 1901232"/>
                <a:gd name="T2" fmla="*/ 5150373 w 7595382"/>
                <a:gd name="T3" fmla="*/ 217677 h 1901232"/>
                <a:gd name="T4" fmla="*/ 7595382 w 7595382"/>
                <a:gd name="T5" fmla="*/ 0 h 1901232"/>
                <a:gd name="T6" fmla="*/ 4968279 w 7595382"/>
                <a:gd name="T7" fmla="*/ 1901232 h 1901232"/>
                <a:gd name="T8" fmla="*/ 0 w 7595382"/>
                <a:gd name="T9" fmla="*/ 1901232 h 1901232"/>
                <a:gd name="T10" fmla="*/ 0 60000 65536"/>
                <a:gd name="T11" fmla="*/ 0 60000 65536"/>
                <a:gd name="T12" fmla="*/ 0 60000 65536"/>
                <a:gd name="T13" fmla="*/ 0 60000 65536"/>
                <a:gd name="T14" fmla="*/ 0 60000 65536"/>
                <a:gd name="T15" fmla="*/ 0 w 7595382"/>
                <a:gd name="T16" fmla="*/ 0 h 1901232"/>
                <a:gd name="T17" fmla="*/ 7595382 w 7595382"/>
                <a:gd name="T18" fmla="*/ 1901232 h 1901232"/>
              </a:gdLst>
              <a:ahLst/>
              <a:cxnLst>
                <a:cxn ang="T10">
                  <a:pos x="T0" y="T1"/>
                </a:cxn>
                <a:cxn ang="T11">
                  <a:pos x="T2" y="T3"/>
                </a:cxn>
                <a:cxn ang="T12">
                  <a:pos x="T4" y="T5"/>
                </a:cxn>
                <a:cxn ang="T13">
                  <a:pos x="T6" y="T7"/>
                </a:cxn>
                <a:cxn ang="T14">
                  <a:pos x="T8" y="T9"/>
                </a:cxn>
              </a:cxnLst>
              <a:rect l="T15" t="T16" r="T17" b="T18"/>
              <a:pathLst>
                <a:path w="7595382" h="1901232">
                  <a:moveTo>
                    <a:pt x="0" y="1901232"/>
                  </a:moveTo>
                  <a:lnTo>
                    <a:pt x="5150373" y="217677"/>
                  </a:lnTo>
                  <a:lnTo>
                    <a:pt x="7595382" y="0"/>
                  </a:lnTo>
                  <a:lnTo>
                    <a:pt x="4968279" y="1901232"/>
                  </a:lnTo>
                  <a:lnTo>
                    <a:pt x="0" y="1901232"/>
                  </a:lnTo>
                  <a:close/>
                </a:path>
              </a:pathLst>
            </a:custGeom>
            <a:solidFill>
              <a:srgbClr val="0089C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nvGrpSpPr>
            <p:cNvPr id="7176" name="Group 8">
              <a:extLst>
                <a:ext uri="{FF2B5EF4-FFF2-40B4-BE49-F238E27FC236}">
                  <a16:creationId xmlns:a16="http://schemas.microsoft.com/office/drawing/2014/main" id="{56B9C3C4-4247-412F-88CD-C97081B50A10}"/>
                </a:ext>
              </a:extLst>
            </p:cNvPr>
            <p:cNvGrpSpPr>
              <a:grpSpLocks/>
            </p:cNvGrpSpPr>
            <p:nvPr/>
          </p:nvGrpSpPr>
          <p:grpSpPr bwMode="auto">
            <a:xfrm>
              <a:off x="971898" y="1079028"/>
              <a:ext cx="438150" cy="114300"/>
              <a:chOff x="0" y="0"/>
              <a:chExt cx="438150" cy="114300"/>
            </a:xfrm>
          </p:grpSpPr>
          <p:sp>
            <p:nvSpPr>
              <p:cNvPr id="7177" name="同心圆 4">
                <a:extLst>
                  <a:ext uri="{FF2B5EF4-FFF2-40B4-BE49-F238E27FC236}">
                    <a16:creationId xmlns:a16="http://schemas.microsoft.com/office/drawing/2014/main" id="{9883B52F-368C-43FD-8374-DCBDC68E31F9}"/>
                  </a:ext>
                </a:extLst>
              </p:cNvPr>
              <p:cNvSpPr>
                <a:spLocks noChangeArrowheads="1"/>
              </p:cNvSpPr>
              <p:nvPr/>
            </p:nvSpPr>
            <p:spPr bwMode="auto">
              <a:xfrm>
                <a:off x="0" y="0"/>
                <a:ext cx="438150" cy="1143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7178" name="椭圆 5">
                <a:extLst>
                  <a:ext uri="{FF2B5EF4-FFF2-40B4-BE49-F238E27FC236}">
                    <a16:creationId xmlns:a16="http://schemas.microsoft.com/office/drawing/2014/main" id="{3BDE9536-BBC7-4F6B-86D8-813ED5C075C9}"/>
                  </a:ext>
                </a:extLst>
              </p:cNvPr>
              <p:cNvSpPr>
                <a:spLocks noChangeArrowheads="1"/>
              </p:cNvSpPr>
              <p:nvPr/>
            </p:nvSpPr>
            <p:spPr bwMode="auto">
              <a:xfrm>
                <a:off x="129075" y="39150"/>
                <a:ext cx="180000" cy="36000"/>
              </a:xfrm>
              <a:prstGeom prst="ellipse">
                <a:avLst/>
              </a:pr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7179" name="Group 11">
              <a:extLst>
                <a:ext uri="{FF2B5EF4-FFF2-40B4-BE49-F238E27FC236}">
                  <a16:creationId xmlns:a16="http://schemas.microsoft.com/office/drawing/2014/main" id="{E14DB8D5-69F5-4EC4-A249-7AC2124EBB67}"/>
                </a:ext>
              </a:extLst>
            </p:cNvPr>
            <p:cNvGrpSpPr>
              <a:grpSpLocks/>
            </p:cNvGrpSpPr>
            <p:nvPr/>
          </p:nvGrpSpPr>
          <p:grpSpPr bwMode="auto">
            <a:xfrm>
              <a:off x="2143473" y="1039878"/>
              <a:ext cx="438150" cy="114300"/>
              <a:chOff x="0" y="0"/>
              <a:chExt cx="438150" cy="114300"/>
            </a:xfrm>
          </p:grpSpPr>
          <p:sp>
            <p:nvSpPr>
              <p:cNvPr id="7180" name="同心圆 60">
                <a:extLst>
                  <a:ext uri="{FF2B5EF4-FFF2-40B4-BE49-F238E27FC236}">
                    <a16:creationId xmlns:a16="http://schemas.microsoft.com/office/drawing/2014/main" id="{DDBB6C07-3D0D-41AF-9B2A-96212A1E3E65}"/>
                  </a:ext>
                </a:extLst>
              </p:cNvPr>
              <p:cNvSpPr>
                <a:spLocks noChangeArrowheads="1"/>
              </p:cNvSpPr>
              <p:nvPr/>
            </p:nvSpPr>
            <p:spPr bwMode="auto">
              <a:xfrm>
                <a:off x="0" y="0"/>
                <a:ext cx="438150" cy="1143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7181" name="椭圆 61">
                <a:extLst>
                  <a:ext uri="{FF2B5EF4-FFF2-40B4-BE49-F238E27FC236}">
                    <a16:creationId xmlns:a16="http://schemas.microsoft.com/office/drawing/2014/main" id="{F9683B75-3E6C-4917-88B2-C8C8D583816A}"/>
                  </a:ext>
                </a:extLst>
              </p:cNvPr>
              <p:cNvSpPr>
                <a:spLocks noChangeArrowheads="1"/>
              </p:cNvSpPr>
              <p:nvPr/>
            </p:nvSpPr>
            <p:spPr bwMode="auto">
              <a:xfrm>
                <a:off x="129075" y="39150"/>
                <a:ext cx="180000" cy="36000"/>
              </a:xfrm>
              <a:prstGeom prst="ellipse">
                <a:avLst/>
              </a:pr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7182" name="Group 14">
              <a:extLst>
                <a:ext uri="{FF2B5EF4-FFF2-40B4-BE49-F238E27FC236}">
                  <a16:creationId xmlns:a16="http://schemas.microsoft.com/office/drawing/2014/main" id="{B6FF0C2A-C1E3-4A9C-9AFB-049E7D9D4569}"/>
                </a:ext>
              </a:extLst>
            </p:cNvPr>
            <p:cNvGrpSpPr>
              <a:grpSpLocks/>
            </p:cNvGrpSpPr>
            <p:nvPr/>
          </p:nvGrpSpPr>
          <p:grpSpPr bwMode="auto">
            <a:xfrm>
              <a:off x="2848322" y="1298105"/>
              <a:ext cx="511179" cy="133351"/>
              <a:chOff x="0" y="0"/>
              <a:chExt cx="438150" cy="114300"/>
            </a:xfrm>
          </p:grpSpPr>
          <p:sp>
            <p:nvSpPr>
              <p:cNvPr id="7183" name="同心圆 64">
                <a:extLst>
                  <a:ext uri="{FF2B5EF4-FFF2-40B4-BE49-F238E27FC236}">
                    <a16:creationId xmlns:a16="http://schemas.microsoft.com/office/drawing/2014/main" id="{037B5C61-6EA2-4989-9BED-2E3C18DBB08A}"/>
                  </a:ext>
                </a:extLst>
              </p:cNvPr>
              <p:cNvSpPr>
                <a:spLocks noChangeArrowheads="1"/>
              </p:cNvSpPr>
              <p:nvPr/>
            </p:nvSpPr>
            <p:spPr bwMode="auto">
              <a:xfrm>
                <a:off x="0" y="0"/>
                <a:ext cx="438150" cy="1143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7184" name="椭圆 66">
                <a:extLst>
                  <a:ext uri="{FF2B5EF4-FFF2-40B4-BE49-F238E27FC236}">
                    <a16:creationId xmlns:a16="http://schemas.microsoft.com/office/drawing/2014/main" id="{3F7863D4-AB9E-4F7D-8B3A-6BFCA999B471}"/>
                  </a:ext>
                </a:extLst>
              </p:cNvPr>
              <p:cNvSpPr>
                <a:spLocks noChangeArrowheads="1"/>
              </p:cNvSpPr>
              <p:nvPr/>
            </p:nvSpPr>
            <p:spPr bwMode="auto">
              <a:xfrm>
                <a:off x="129075" y="39150"/>
                <a:ext cx="180000" cy="36000"/>
              </a:xfrm>
              <a:prstGeom prst="ellipse">
                <a:avLst/>
              </a:pr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7185" name="Group 17">
              <a:extLst>
                <a:ext uri="{FF2B5EF4-FFF2-40B4-BE49-F238E27FC236}">
                  <a16:creationId xmlns:a16="http://schemas.microsoft.com/office/drawing/2014/main" id="{6F36802B-BDBA-4807-B262-4D5462CCFC20}"/>
                </a:ext>
              </a:extLst>
            </p:cNvPr>
            <p:cNvGrpSpPr>
              <a:grpSpLocks/>
            </p:cNvGrpSpPr>
            <p:nvPr/>
          </p:nvGrpSpPr>
          <p:grpSpPr bwMode="auto">
            <a:xfrm>
              <a:off x="3773954" y="1111842"/>
              <a:ext cx="438150" cy="114300"/>
              <a:chOff x="0" y="0"/>
              <a:chExt cx="438150" cy="114300"/>
            </a:xfrm>
          </p:grpSpPr>
          <p:sp>
            <p:nvSpPr>
              <p:cNvPr id="7186" name="同心圆 68">
                <a:extLst>
                  <a:ext uri="{FF2B5EF4-FFF2-40B4-BE49-F238E27FC236}">
                    <a16:creationId xmlns:a16="http://schemas.microsoft.com/office/drawing/2014/main" id="{967CF74C-90E6-4F95-AA4F-60C2CBFB50E3}"/>
                  </a:ext>
                </a:extLst>
              </p:cNvPr>
              <p:cNvSpPr>
                <a:spLocks noChangeArrowheads="1"/>
              </p:cNvSpPr>
              <p:nvPr/>
            </p:nvSpPr>
            <p:spPr bwMode="auto">
              <a:xfrm>
                <a:off x="0" y="0"/>
                <a:ext cx="438150" cy="1143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7187" name="椭圆 73">
                <a:extLst>
                  <a:ext uri="{FF2B5EF4-FFF2-40B4-BE49-F238E27FC236}">
                    <a16:creationId xmlns:a16="http://schemas.microsoft.com/office/drawing/2014/main" id="{36B09D9C-BBE6-4120-8518-83ED0D8F7408}"/>
                  </a:ext>
                </a:extLst>
              </p:cNvPr>
              <p:cNvSpPr>
                <a:spLocks noChangeArrowheads="1"/>
              </p:cNvSpPr>
              <p:nvPr/>
            </p:nvSpPr>
            <p:spPr bwMode="auto">
              <a:xfrm>
                <a:off x="129075" y="39150"/>
                <a:ext cx="180000" cy="36000"/>
              </a:xfrm>
              <a:prstGeom prst="ellipse">
                <a:avLst/>
              </a:pr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7188" name="Group 20">
              <a:extLst>
                <a:ext uri="{FF2B5EF4-FFF2-40B4-BE49-F238E27FC236}">
                  <a16:creationId xmlns:a16="http://schemas.microsoft.com/office/drawing/2014/main" id="{A523C6DE-252C-438E-99D2-6A5C043E5163}"/>
                </a:ext>
              </a:extLst>
            </p:cNvPr>
            <p:cNvGrpSpPr>
              <a:grpSpLocks/>
            </p:cNvGrpSpPr>
            <p:nvPr/>
          </p:nvGrpSpPr>
          <p:grpSpPr bwMode="auto">
            <a:xfrm>
              <a:off x="4578525" y="1474832"/>
              <a:ext cx="661265" cy="172504"/>
              <a:chOff x="0" y="0"/>
              <a:chExt cx="438150" cy="114300"/>
            </a:xfrm>
          </p:grpSpPr>
          <p:sp>
            <p:nvSpPr>
              <p:cNvPr id="7189" name="同心圆 75">
                <a:extLst>
                  <a:ext uri="{FF2B5EF4-FFF2-40B4-BE49-F238E27FC236}">
                    <a16:creationId xmlns:a16="http://schemas.microsoft.com/office/drawing/2014/main" id="{09E5255C-49F8-4CE6-B0B3-2310070CC9CB}"/>
                  </a:ext>
                </a:extLst>
              </p:cNvPr>
              <p:cNvSpPr>
                <a:spLocks noChangeArrowheads="1"/>
              </p:cNvSpPr>
              <p:nvPr/>
            </p:nvSpPr>
            <p:spPr bwMode="auto">
              <a:xfrm>
                <a:off x="0" y="0"/>
                <a:ext cx="438150" cy="1143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7190" name="椭圆 77">
                <a:extLst>
                  <a:ext uri="{FF2B5EF4-FFF2-40B4-BE49-F238E27FC236}">
                    <a16:creationId xmlns:a16="http://schemas.microsoft.com/office/drawing/2014/main" id="{59C4D7E2-297A-473E-AACB-5E7080AC3F2A}"/>
                  </a:ext>
                </a:extLst>
              </p:cNvPr>
              <p:cNvSpPr>
                <a:spLocks noChangeArrowheads="1"/>
              </p:cNvSpPr>
              <p:nvPr/>
            </p:nvSpPr>
            <p:spPr bwMode="auto">
              <a:xfrm>
                <a:off x="129075" y="39150"/>
                <a:ext cx="180000" cy="36000"/>
              </a:xfrm>
              <a:prstGeom prst="ellipse">
                <a:avLst/>
              </a:pr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7191" name="Group 23">
              <a:extLst>
                <a:ext uri="{FF2B5EF4-FFF2-40B4-BE49-F238E27FC236}">
                  <a16:creationId xmlns:a16="http://schemas.microsoft.com/office/drawing/2014/main" id="{83F37993-C659-4D74-B19D-C4FD8259AECC}"/>
                </a:ext>
              </a:extLst>
            </p:cNvPr>
            <p:cNvGrpSpPr>
              <a:grpSpLocks/>
            </p:cNvGrpSpPr>
            <p:nvPr/>
          </p:nvGrpSpPr>
          <p:grpSpPr bwMode="auto">
            <a:xfrm>
              <a:off x="5444090" y="760116"/>
              <a:ext cx="438150" cy="114300"/>
              <a:chOff x="0" y="0"/>
              <a:chExt cx="438150" cy="114300"/>
            </a:xfrm>
          </p:grpSpPr>
          <p:sp>
            <p:nvSpPr>
              <p:cNvPr id="7192" name="同心圆 79">
                <a:extLst>
                  <a:ext uri="{FF2B5EF4-FFF2-40B4-BE49-F238E27FC236}">
                    <a16:creationId xmlns:a16="http://schemas.microsoft.com/office/drawing/2014/main" id="{BD7CD181-A8A4-438B-A95C-CB539CF69F86}"/>
                  </a:ext>
                </a:extLst>
              </p:cNvPr>
              <p:cNvSpPr>
                <a:spLocks noChangeArrowheads="1"/>
              </p:cNvSpPr>
              <p:nvPr/>
            </p:nvSpPr>
            <p:spPr bwMode="auto">
              <a:xfrm>
                <a:off x="0" y="0"/>
                <a:ext cx="438150" cy="1143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7193" name="椭圆 80">
                <a:extLst>
                  <a:ext uri="{FF2B5EF4-FFF2-40B4-BE49-F238E27FC236}">
                    <a16:creationId xmlns:a16="http://schemas.microsoft.com/office/drawing/2014/main" id="{EE48F93F-3C78-44B2-AE48-035B12081C7D}"/>
                  </a:ext>
                </a:extLst>
              </p:cNvPr>
              <p:cNvSpPr>
                <a:spLocks noChangeArrowheads="1"/>
              </p:cNvSpPr>
              <p:nvPr/>
            </p:nvSpPr>
            <p:spPr bwMode="auto">
              <a:xfrm>
                <a:off x="129075" y="39150"/>
                <a:ext cx="180000" cy="36000"/>
              </a:xfrm>
              <a:prstGeom prst="ellipse">
                <a:avLst/>
              </a:pr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7194" name="Group 26">
              <a:extLst>
                <a:ext uri="{FF2B5EF4-FFF2-40B4-BE49-F238E27FC236}">
                  <a16:creationId xmlns:a16="http://schemas.microsoft.com/office/drawing/2014/main" id="{7954836D-F922-4C64-B634-E44876E39561}"/>
                </a:ext>
              </a:extLst>
            </p:cNvPr>
            <p:cNvGrpSpPr>
              <a:grpSpLocks/>
            </p:cNvGrpSpPr>
            <p:nvPr/>
          </p:nvGrpSpPr>
          <p:grpSpPr bwMode="auto">
            <a:xfrm>
              <a:off x="6277527" y="978137"/>
              <a:ext cx="438150" cy="114300"/>
              <a:chOff x="0" y="0"/>
              <a:chExt cx="438150" cy="114300"/>
            </a:xfrm>
          </p:grpSpPr>
          <p:sp>
            <p:nvSpPr>
              <p:cNvPr id="7195" name="同心圆 82">
                <a:extLst>
                  <a:ext uri="{FF2B5EF4-FFF2-40B4-BE49-F238E27FC236}">
                    <a16:creationId xmlns:a16="http://schemas.microsoft.com/office/drawing/2014/main" id="{0AD3980D-C98A-4580-8237-1FC983A2ED3E}"/>
                  </a:ext>
                </a:extLst>
              </p:cNvPr>
              <p:cNvSpPr>
                <a:spLocks noChangeArrowheads="1"/>
              </p:cNvSpPr>
              <p:nvPr/>
            </p:nvSpPr>
            <p:spPr bwMode="auto">
              <a:xfrm>
                <a:off x="0" y="0"/>
                <a:ext cx="438150" cy="1143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7196" name="椭圆 83">
                <a:extLst>
                  <a:ext uri="{FF2B5EF4-FFF2-40B4-BE49-F238E27FC236}">
                    <a16:creationId xmlns:a16="http://schemas.microsoft.com/office/drawing/2014/main" id="{2238020B-A19F-4FF9-B679-882DBAFFC286}"/>
                  </a:ext>
                </a:extLst>
              </p:cNvPr>
              <p:cNvSpPr>
                <a:spLocks noChangeArrowheads="1"/>
              </p:cNvSpPr>
              <p:nvPr/>
            </p:nvSpPr>
            <p:spPr bwMode="auto">
              <a:xfrm>
                <a:off x="129075" y="39150"/>
                <a:ext cx="180000" cy="36000"/>
              </a:xfrm>
              <a:prstGeom prst="ellipse">
                <a:avLst/>
              </a:prstGeom>
              <a:solidFill>
                <a:srgbClr val="005374"/>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cxnSp>
          <p:nvCxnSpPr>
            <p:cNvPr id="7197" name="直接连接符 15">
              <a:extLst>
                <a:ext uri="{FF2B5EF4-FFF2-40B4-BE49-F238E27FC236}">
                  <a16:creationId xmlns:a16="http://schemas.microsoft.com/office/drawing/2014/main" id="{9ABE519C-CE9D-4D7F-B9DA-49D7FB95D536}"/>
                </a:ext>
              </a:extLst>
            </p:cNvPr>
            <p:cNvCxnSpPr>
              <a:cxnSpLocks noChangeShapeType="1"/>
              <a:stCxn id="7177" idx="6"/>
              <a:endCxn id="7180" idx="2"/>
            </p:cNvCxnSpPr>
            <p:nvPr/>
          </p:nvCxnSpPr>
          <p:spPr bwMode="auto">
            <a:xfrm flipV="1">
              <a:off x="1410048" y="1097028"/>
              <a:ext cx="733425" cy="39150"/>
            </a:xfrm>
            <a:prstGeom prst="line">
              <a:avLst/>
            </a:prstGeom>
            <a:noFill/>
            <a:ln w="12700" cap="flat" cmpd="sng">
              <a:solidFill>
                <a:srgbClr val="005374"/>
              </a:solidFill>
              <a:bevel/>
              <a:headEnd/>
              <a:tailEnd/>
            </a:ln>
            <a:extLst>
              <a:ext uri="{909E8E84-426E-40DD-AFC4-6F175D3DCCD1}">
                <a14:hiddenFill xmlns:a14="http://schemas.microsoft.com/office/drawing/2010/main">
                  <a:noFill/>
                </a14:hiddenFill>
              </a:ext>
            </a:extLst>
          </p:spPr>
        </p:cxnSp>
        <p:cxnSp>
          <p:nvCxnSpPr>
            <p:cNvPr id="7198" name="直接连接符 19">
              <a:extLst>
                <a:ext uri="{FF2B5EF4-FFF2-40B4-BE49-F238E27FC236}">
                  <a16:creationId xmlns:a16="http://schemas.microsoft.com/office/drawing/2014/main" id="{D6129CE2-4472-495F-AC0E-DF6F43E9130A}"/>
                </a:ext>
              </a:extLst>
            </p:cNvPr>
            <p:cNvCxnSpPr>
              <a:cxnSpLocks noChangeShapeType="1"/>
              <a:stCxn id="7180" idx="5"/>
              <a:endCxn id="7183" idx="1"/>
            </p:cNvCxnSpPr>
            <p:nvPr/>
          </p:nvCxnSpPr>
          <p:spPr bwMode="auto">
            <a:xfrm>
              <a:off x="2517457" y="1137439"/>
              <a:ext cx="405725" cy="180195"/>
            </a:xfrm>
            <a:prstGeom prst="line">
              <a:avLst/>
            </a:prstGeom>
            <a:noFill/>
            <a:ln w="12700" cap="flat" cmpd="sng">
              <a:solidFill>
                <a:srgbClr val="005374"/>
              </a:solidFill>
              <a:bevel/>
              <a:headEnd/>
              <a:tailEnd/>
            </a:ln>
            <a:extLst>
              <a:ext uri="{909E8E84-426E-40DD-AFC4-6F175D3DCCD1}">
                <a14:hiddenFill xmlns:a14="http://schemas.microsoft.com/office/drawing/2010/main">
                  <a:noFill/>
                </a14:hiddenFill>
              </a:ext>
            </a:extLst>
          </p:spPr>
        </p:cxnSp>
        <p:sp>
          <p:nvSpPr>
            <p:cNvPr id="7199" name="直接连接符 24">
              <a:extLst>
                <a:ext uri="{FF2B5EF4-FFF2-40B4-BE49-F238E27FC236}">
                  <a16:creationId xmlns:a16="http://schemas.microsoft.com/office/drawing/2014/main" id="{C5B0D747-83C8-4B8F-9D1A-34E54B62D705}"/>
                </a:ext>
              </a:extLst>
            </p:cNvPr>
            <p:cNvSpPr>
              <a:spLocks noChangeShapeType="1"/>
            </p:cNvSpPr>
            <p:nvPr/>
          </p:nvSpPr>
          <p:spPr bwMode="auto">
            <a:xfrm flipV="1">
              <a:off x="3281711" y="1209403"/>
              <a:ext cx="556409" cy="108231"/>
            </a:xfrm>
            <a:prstGeom prst="line">
              <a:avLst/>
            </a:prstGeom>
            <a:noFill/>
            <a:ln w="12700" cap="flat" cmpd="sng">
              <a:solidFill>
                <a:srgbClr val="005374"/>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7200" name="直接连接符 26">
              <a:extLst>
                <a:ext uri="{FF2B5EF4-FFF2-40B4-BE49-F238E27FC236}">
                  <a16:creationId xmlns:a16="http://schemas.microsoft.com/office/drawing/2014/main" id="{87416461-8F97-4D74-98CD-846A5143895C}"/>
                </a:ext>
              </a:extLst>
            </p:cNvPr>
            <p:cNvSpPr>
              <a:spLocks noChangeShapeType="1"/>
            </p:cNvSpPr>
            <p:nvPr/>
          </p:nvSpPr>
          <p:spPr bwMode="auto">
            <a:xfrm>
              <a:off x="4147938" y="1209403"/>
              <a:ext cx="638588" cy="307079"/>
            </a:xfrm>
            <a:prstGeom prst="line">
              <a:avLst/>
            </a:prstGeom>
            <a:noFill/>
            <a:ln w="12700" cap="flat" cmpd="sng">
              <a:solidFill>
                <a:srgbClr val="005374"/>
              </a:solidFill>
              <a:bevel/>
              <a:headEnd/>
              <a:tailEnd/>
            </a:ln>
            <a:extLst>
              <a:ext uri="{909E8E84-426E-40DD-AFC4-6F175D3DCCD1}">
                <a14:hiddenFill xmlns:a14="http://schemas.microsoft.com/office/drawing/2010/main">
                  <a:noFill/>
                </a14:hiddenFill>
              </a:ext>
            </a:extLst>
          </p:spPr>
          <p:txBody>
            <a:bodyPr/>
            <a:lstStyle/>
            <a:p>
              <a:endParaRPr lang="zh-CN" altLang="en-US"/>
            </a:p>
          </p:txBody>
        </p:sp>
        <p:cxnSp>
          <p:nvCxnSpPr>
            <p:cNvPr id="7201" name="直接连接符 29">
              <a:extLst>
                <a:ext uri="{FF2B5EF4-FFF2-40B4-BE49-F238E27FC236}">
                  <a16:creationId xmlns:a16="http://schemas.microsoft.com/office/drawing/2014/main" id="{F3E0D2FE-FA13-4879-9464-CED06D5BC059}"/>
                </a:ext>
              </a:extLst>
            </p:cNvPr>
            <p:cNvCxnSpPr>
              <a:cxnSpLocks noChangeShapeType="1"/>
              <a:stCxn id="7189" idx="7"/>
              <a:endCxn id="7195" idx="3"/>
            </p:cNvCxnSpPr>
            <p:nvPr/>
          </p:nvCxnSpPr>
          <p:spPr bwMode="auto">
            <a:xfrm flipV="1">
              <a:off x="5142950" y="1075698"/>
              <a:ext cx="1198743" cy="424397"/>
            </a:xfrm>
            <a:prstGeom prst="line">
              <a:avLst/>
            </a:prstGeom>
            <a:noFill/>
            <a:ln w="12700" cap="flat" cmpd="sng">
              <a:solidFill>
                <a:srgbClr val="005374"/>
              </a:solidFill>
              <a:bevel/>
              <a:headEnd/>
              <a:tailEnd/>
            </a:ln>
            <a:extLst>
              <a:ext uri="{909E8E84-426E-40DD-AFC4-6F175D3DCCD1}">
                <a14:hiddenFill xmlns:a14="http://schemas.microsoft.com/office/drawing/2010/main">
                  <a:noFill/>
                </a14:hiddenFill>
              </a:ext>
            </a:extLst>
          </p:spPr>
        </p:cxnSp>
        <p:cxnSp>
          <p:nvCxnSpPr>
            <p:cNvPr id="7202" name="直接连接符 32">
              <a:extLst>
                <a:ext uri="{FF2B5EF4-FFF2-40B4-BE49-F238E27FC236}">
                  <a16:creationId xmlns:a16="http://schemas.microsoft.com/office/drawing/2014/main" id="{5D3AA333-92C4-4B87-BD86-5D05A660B076}"/>
                </a:ext>
              </a:extLst>
            </p:cNvPr>
            <p:cNvCxnSpPr>
              <a:cxnSpLocks noChangeShapeType="1"/>
              <a:stCxn id="7195" idx="1"/>
              <a:endCxn id="7192" idx="5"/>
            </p:cNvCxnSpPr>
            <p:nvPr/>
          </p:nvCxnSpPr>
          <p:spPr bwMode="auto">
            <a:xfrm flipH="1" flipV="1">
              <a:off x="5818074" y="857677"/>
              <a:ext cx="523619" cy="137199"/>
            </a:xfrm>
            <a:prstGeom prst="line">
              <a:avLst/>
            </a:prstGeom>
            <a:noFill/>
            <a:ln w="12700" cap="flat" cmpd="sng">
              <a:solidFill>
                <a:srgbClr val="005374"/>
              </a:solidFill>
              <a:bevel/>
              <a:headEnd/>
              <a:tailEnd/>
            </a:ln>
            <a:extLst>
              <a:ext uri="{909E8E84-426E-40DD-AFC4-6F175D3DCCD1}">
                <a14:hiddenFill xmlns:a14="http://schemas.microsoft.com/office/drawing/2010/main">
                  <a:noFill/>
                </a14:hiddenFill>
              </a:ext>
            </a:extLst>
          </p:spPr>
        </p:cxnSp>
        <p:cxnSp>
          <p:nvCxnSpPr>
            <p:cNvPr id="7203" name="直接连接符 34">
              <a:extLst>
                <a:ext uri="{FF2B5EF4-FFF2-40B4-BE49-F238E27FC236}">
                  <a16:creationId xmlns:a16="http://schemas.microsoft.com/office/drawing/2014/main" id="{5445D7EF-503B-4EDA-AAED-D055E3366E0F}"/>
                </a:ext>
              </a:extLst>
            </p:cNvPr>
            <p:cNvCxnSpPr>
              <a:cxnSpLocks noChangeShapeType="1"/>
              <a:stCxn id="7186" idx="6"/>
              <a:endCxn id="7195" idx="2"/>
            </p:cNvCxnSpPr>
            <p:nvPr/>
          </p:nvCxnSpPr>
          <p:spPr bwMode="auto">
            <a:xfrm flipV="1">
              <a:off x="4212104" y="1035287"/>
              <a:ext cx="2065423" cy="133705"/>
            </a:xfrm>
            <a:prstGeom prst="line">
              <a:avLst/>
            </a:prstGeom>
            <a:noFill/>
            <a:ln w="12700" cap="flat" cmpd="sng">
              <a:solidFill>
                <a:srgbClr val="005374"/>
              </a:solidFill>
              <a:bevel/>
              <a:headEnd/>
              <a:tailEnd/>
            </a:ln>
            <a:extLst>
              <a:ext uri="{909E8E84-426E-40DD-AFC4-6F175D3DCCD1}">
                <a14:hiddenFill xmlns:a14="http://schemas.microsoft.com/office/drawing/2010/main">
                  <a:noFill/>
                </a14:hiddenFill>
              </a:ext>
            </a:extLst>
          </p:spPr>
        </p:cxnSp>
        <p:sp>
          <p:nvSpPr>
            <p:cNvPr id="7204" name="直接连接符 43">
              <a:extLst>
                <a:ext uri="{FF2B5EF4-FFF2-40B4-BE49-F238E27FC236}">
                  <a16:creationId xmlns:a16="http://schemas.microsoft.com/office/drawing/2014/main" id="{8EDEBBD2-85E3-48C3-A5FF-3D8E70D06AB0}"/>
                </a:ext>
              </a:extLst>
            </p:cNvPr>
            <p:cNvSpPr>
              <a:spLocks noChangeShapeType="1"/>
            </p:cNvSpPr>
            <p:nvPr/>
          </p:nvSpPr>
          <p:spPr bwMode="auto">
            <a:xfrm flipV="1">
              <a:off x="5017696" y="868889"/>
              <a:ext cx="599098" cy="617155"/>
            </a:xfrm>
            <a:prstGeom prst="line">
              <a:avLst/>
            </a:prstGeom>
            <a:noFill/>
            <a:ln w="12700" cap="flat" cmpd="sng">
              <a:solidFill>
                <a:srgbClr val="005374"/>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7205" name="矩形 98">
            <a:extLst>
              <a:ext uri="{FF2B5EF4-FFF2-40B4-BE49-F238E27FC236}">
                <a16:creationId xmlns:a16="http://schemas.microsoft.com/office/drawing/2014/main" id="{C3634450-8001-4749-8B87-36343B71ADD2}"/>
              </a:ext>
            </a:extLst>
          </p:cNvPr>
          <p:cNvSpPr>
            <a:spLocks noChangeArrowheads="1"/>
          </p:cNvSpPr>
          <p:nvPr/>
        </p:nvSpPr>
        <p:spPr bwMode="auto">
          <a:xfrm>
            <a:off x="0" y="333375"/>
            <a:ext cx="144463" cy="431800"/>
          </a:xfrm>
          <a:prstGeom prst="rect">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7206" name="矩形 99">
            <a:extLst>
              <a:ext uri="{FF2B5EF4-FFF2-40B4-BE49-F238E27FC236}">
                <a16:creationId xmlns:a16="http://schemas.microsoft.com/office/drawing/2014/main" id="{343FA158-5126-460B-A5FF-3C00371DF6B2}"/>
              </a:ext>
            </a:extLst>
          </p:cNvPr>
          <p:cNvSpPr>
            <a:spLocks noChangeArrowheads="1"/>
          </p:cNvSpPr>
          <p:nvPr/>
        </p:nvSpPr>
        <p:spPr bwMode="auto">
          <a:xfrm>
            <a:off x="139700" y="333375"/>
            <a:ext cx="144463" cy="431800"/>
          </a:xfrm>
          <a:prstGeom prst="rect">
            <a:avLst/>
          </a:prstGeom>
          <a:solidFill>
            <a:srgbClr val="00517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7207" name="矩形 100">
            <a:extLst>
              <a:ext uri="{FF2B5EF4-FFF2-40B4-BE49-F238E27FC236}">
                <a16:creationId xmlns:a16="http://schemas.microsoft.com/office/drawing/2014/main" id="{0185D3B6-DA75-4CD2-B85E-D889329639B4}"/>
              </a:ext>
            </a:extLst>
          </p:cNvPr>
          <p:cNvSpPr>
            <a:spLocks noChangeArrowheads="1"/>
          </p:cNvSpPr>
          <p:nvPr/>
        </p:nvSpPr>
        <p:spPr bwMode="auto">
          <a:xfrm rot="17724">
            <a:off x="285750" y="349250"/>
            <a:ext cx="26225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2000" b="1">
                <a:solidFill>
                  <a:srgbClr val="005374"/>
                </a:solidFill>
                <a:latin typeface="Calibri" panose="020F0502020204030204" pitchFamily="34" charset="0"/>
                <a:ea typeface="微软雅黑" panose="020B0503020204020204" pitchFamily="34" charset="-122"/>
                <a:sym typeface="Calibri" panose="020F0502020204030204" pitchFamily="34" charset="0"/>
              </a:rPr>
              <a:t>Please add title in here</a:t>
            </a:r>
            <a:endParaRPr lang="zh-CN" altLang="en-US" sz="2000" b="1">
              <a:solidFill>
                <a:srgbClr val="005374"/>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7208" name="矩形 101">
            <a:extLst>
              <a:ext uri="{FF2B5EF4-FFF2-40B4-BE49-F238E27FC236}">
                <a16:creationId xmlns:a16="http://schemas.microsoft.com/office/drawing/2014/main" id="{D546A240-D6AA-4DC2-9ECE-D71D03E76729}"/>
              </a:ext>
            </a:extLst>
          </p:cNvPr>
          <p:cNvSpPr>
            <a:spLocks noChangeArrowheads="1"/>
          </p:cNvSpPr>
          <p:nvPr/>
        </p:nvSpPr>
        <p:spPr bwMode="auto">
          <a:xfrm>
            <a:off x="317500" y="819150"/>
            <a:ext cx="2563813"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nvGrpSpPr>
          <p:cNvPr id="7209" name="Group 41">
            <a:extLst>
              <a:ext uri="{FF2B5EF4-FFF2-40B4-BE49-F238E27FC236}">
                <a16:creationId xmlns:a16="http://schemas.microsoft.com/office/drawing/2014/main" id="{4E0A4486-10A7-4777-BD6A-B845CCD5426E}"/>
              </a:ext>
            </a:extLst>
          </p:cNvPr>
          <p:cNvGrpSpPr>
            <a:grpSpLocks/>
          </p:cNvGrpSpPr>
          <p:nvPr/>
        </p:nvGrpSpPr>
        <p:grpSpPr bwMode="auto">
          <a:xfrm>
            <a:off x="2882900" y="2101850"/>
            <a:ext cx="955675" cy="1614488"/>
            <a:chOff x="0" y="0"/>
            <a:chExt cx="955958" cy="1615444"/>
          </a:xfrm>
        </p:grpSpPr>
        <p:grpSp>
          <p:nvGrpSpPr>
            <p:cNvPr id="7210" name="Group 42">
              <a:extLst>
                <a:ext uri="{FF2B5EF4-FFF2-40B4-BE49-F238E27FC236}">
                  <a16:creationId xmlns:a16="http://schemas.microsoft.com/office/drawing/2014/main" id="{FBC79311-0A35-46F0-B8B8-192ABFA08FDF}"/>
                </a:ext>
              </a:extLst>
            </p:cNvPr>
            <p:cNvGrpSpPr>
              <a:grpSpLocks/>
            </p:cNvGrpSpPr>
            <p:nvPr/>
          </p:nvGrpSpPr>
          <p:grpSpPr bwMode="auto">
            <a:xfrm>
              <a:off x="0" y="0"/>
              <a:ext cx="955958" cy="1615444"/>
              <a:chOff x="0" y="0"/>
              <a:chExt cx="955958" cy="1615444"/>
            </a:xfrm>
          </p:grpSpPr>
          <p:sp>
            <p:nvSpPr>
              <p:cNvPr id="7211" name="直接连接符 84">
                <a:extLst>
                  <a:ext uri="{FF2B5EF4-FFF2-40B4-BE49-F238E27FC236}">
                    <a16:creationId xmlns:a16="http://schemas.microsoft.com/office/drawing/2014/main" id="{15A3FB60-C2F0-4759-846D-634F758CAEA5}"/>
                  </a:ext>
                </a:extLst>
              </p:cNvPr>
              <p:cNvSpPr>
                <a:spLocks noChangeShapeType="1"/>
              </p:cNvSpPr>
              <p:nvPr/>
            </p:nvSpPr>
            <p:spPr bwMode="auto">
              <a:xfrm flipV="1">
                <a:off x="478838" y="427444"/>
                <a:ext cx="1" cy="1188000"/>
              </a:xfrm>
              <a:prstGeom prst="line">
                <a:avLst/>
              </a:prstGeom>
              <a:noFill/>
              <a:ln w="19050" cap="flat" cmpd="sng">
                <a:solidFill>
                  <a:srgbClr val="70AD47"/>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7212" name="椭圆 90">
                <a:extLst>
                  <a:ext uri="{FF2B5EF4-FFF2-40B4-BE49-F238E27FC236}">
                    <a16:creationId xmlns:a16="http://schemas.microsoft.com/office/drawing/2014/main" id="{8533B063-DDAB-4E5A-9AA9-CEEA455D1A2D}"/>
                  </a:ext>
                </a:extLst>
              </p:cNvPr>
              <p:cNvSpPr>
                <a:spLocks noChangeArrowheads="1"/>
              </p:cNvSpPr>
              <p:nvPr/>
            </p:nvSpPr>
            <p:spPr bwMode="auto">
              <a:xfrm>
                <a:off x="0" y="0"/>
                <a:ext cx="955958" cy="955958"/>
              </a:xfrm>
              <a:prstGeom prst="ellipse">
                <a:avLst/>
              </a:prstGeom>
              <a:solidFill>
                <a:srgbClr val="005374"/>
              </a:solidFill>
              <a:ln w="38100" cap="flat" cmpd="sng">
                <a:solidFill>
                  <a:srgbClr val="8ABC1D"/>
                </a:solidFill>
                <a:bevel/>
                <a:headEnd/>
                <a:tailEnd/>
              </a:ln>
            </p:spPr>
            <p:txBody>
              <a:bodyPr anchor="ctr"/>
              <a:lstStyle/>
              <a:p>
                <a:pPr algn="ctr"/>
                <a:endParaRPr lang="zh-CN" altLang="zh-CN">
                  <a:solidFill>
                    <a:srgbClr val="FFFFFF"/>
                  </a:solidFill>
                </a:endParaRPr>
              </a:p>
            </p:txBody>
          </p:sp>
        </p:grpSp>
        <p:sp>
          <p:nvSpPr>
            <p:cNvPr id="7213" name="矩形 111">
              <a:extLst>
                <a:ext uri="{FF2B5EF4-FFF2-40B4-BE49-F238E27FC236}">
                  <a16:creationId xmlns:a16="http://schemas.microsoft.com/office/drawing/2014/main" id="{24C6CF7C-76B4-4F39-80E4-432E45A3B81B}"/>
                </a:ext>
              </a:extLst>
            </p:cNvPr>
            <p:cNvSpPr>
              <a:spLocks noChangeArrowheads="1"/>
            </p:cNvSpPr>
            <p:nvPr/>
          </p:nvSpPr>
          <p:spPr bwMode="auto">
            <a:xfrm>
              <a:off x="130555" y="148456"/>
              <a:ext cx="7094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7214" name="Group 46">
            <a:extLst>
              <a:ext uri="{FF2B5EF4-FFF2-40B4-BE49-F238E27FC236}">
                <a16:creationId xmlns:a16="http://schemas.microsoft.com/office/drawing/2014/main" id="{2289D2BE-A375-4A99-924B-BDC6DF25CF38}"/>
              </a:ext>
            </a:extLst>
          </p:cNvPr>
          <p:cNvGrpSpPr>
            <a:grpSpLocks/>
          </p:cNvGrpSpPr>
          <p:nvPr/>
        </p:nvGrpSpPr>
        <p:grpSpPr bwMode="auto">
          <a:xfrm>
            <a:off x="1727200" y="1784350"/>
            <a:ext cx="930275" cy="2028825"/>
            <a:chOff x="0" y="0"/>
            <a:chExt cx="928942" cy="2028295"/>
          </a:xfrm>
        </p:grpSpPr>
        <p:grpSp>
          <p:nvGrpSpPr>
            <p:cNvPr id="7215" name="Group 47">
              <a:extLst>
                <a:ext uri="{FF2B5EF4-FFF2-40B4-BE49-F238E27FC236}">
                  <a16:creationId xmlns:a16="http://schemas.microsoft.com/office/drawing/2014/main" id="{D8598D92-B3DC-485C-8D29-223F3D1E3148}"/>
                </a:ext>
              </a:extLst>
            </p:cNvPr>
            <p:cNvGrpSpPr>
              <a:grpSpLocks/>
            </p:cNvGrpSpPr>
            <p:nvPr/>
          </p:nvGrpSpPr>
          <p:grpSpPr bwMode="auto">
            <a:xfrm>
              <a:off x="0" y="0"/>
              <a:ext cx="928942" cy="2028295"/>
              <a:chOff x="0" y="0"/>
              <a:chExt cx="928942" cy="2028295"/>
            </a:xfrm>
          </p:grpSpPr>
          <p:sp>
            <p:nvSpPr>
              <p:cNvPr id="7216" name="直接连接符 12">
                <a:extLst>
                  <a:ext uri="{FF2B5EF4-FFF2-40B4-BE49-F238E27FC236}">
                    <a16:creationId xmlns:a16="http://schemas.microsoft.com/office/drawing/2014/main" id="{51024FB5-98A2-4CAA-A6B8-F578AD2DAA21}"/>
                  </a:ext>
                </a:extLst>
              </p:cNvPr>
              <p:cNvSpPr>
                <a:spLocks noChangeShapeType="1"/>
              </p:cNvSpPr>
              <p:nvPr/>
            </p:nvSpPr>
            <p:spPr bwMode="auto">
              <a:xfrm flipV="1">
                <a:off x="463138" y="840295"/>
                <a:ext cx="1" cy="1188000"/>
              </a:xfrm>
              <a:prstGeom prst="line">
                <a:avLst/>
              </a:prstGeom>
              <a:noFill/>
              <a:ln w="19050" cap="flat" cmpd="sng">
                <a:solidFill>
                  <a:srgbClr val="005374"/>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7217" name="椭圆 95">
                <a:extLst>
                  <a:ext uri="{FF2B5EF4-FFF2-40B4-BE49-F238E27FC236}">
                    <a16:creationId xmlns:a16="http://schemas.microsoft.com/office/drawing/2014/main" id="{48F572CC-EF74-4AC3-81FC-B1A16C6DF3C8}"/>
                  </a:ext>
                </a:extLst>
              </p:cNvPr>
              <p:cNvSpPr>
                <a:spLocks noChangeArrowheads="1"/>
              </p:cNvSpPr>
              <p:nvPr/>
            </p:nvSpPr>
            <p:spPr bwMode="auto">
              <a:xfrm>
                <a:off x="0" y="0"/>
                <a:ext cx="928942" cy="928942"/>
              </a:xfrm>
              <a:prstGeom prst="ellipse">
                <a:avLst/>
              </a:prstGeom>
              <a:solidFill>
                <a:srgbClr val="8ABC1D"/>
              </a:solidFill>
              <a:ln w="38100" cap="flat" cmpd="sng">
                <a:solidFill>
                  <a:srgbClr val="005374"/>
                </a:solidFill>
                <a:bevel/>
                <a:headEnd/>
                <a:tailEnd/>
              </a:ln>
            </p:spPr>
            <p:txBody>
              <a:bodyPr anchor="ctr"/>
              <a:lstStyle/>
              <a:p>
                <a:pPr algn="ctr"/>
                <a:endParaRPr lang="zh-CN" altLang="zh-CN">
                  <a:solidFill>
                    <a:srgbClr val="FFFFFF"/>
                  </a:solidFill>
                </a:endParaRPr>
              </a:p>
            </p:txBody>
          </p:sp>
        </p:grpSp>
        <p:sp>
          <p:nvSpPr>
            <p:cNvPr id="7218" name="矩形 112">
              <a:extLst>
                <a:ext uri="{FF2B5EF4-FFF2-40B4-BE49-F238E27FC236}">
                  <a16:creationId xmlns:a16="http://schemas.microsoft.com/office/drawing/2014/main" id="{62F00A56-8890-453D-BA57-53C2A326B2D6}"/>
                </a:ext>
              </a:extLst>
            </p:cNvPr>
            <p:cNvSpPr>
              <a:spLocks noChangeArrowheads="1"/>
            </p:cNvSpPr>
            <p:nvPr/>
          </p:nvSpPr>
          <p:spPr bwMode="auto">
            <a:xfrm>
              <a:off x="99020" y="124984"/>
              <a:ext cx="7094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a:solidFill>
                    <a:srgbClr val="000000"/>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16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1600">
                  <a:solidFill>
                    <a:srgbClr val="000000"/>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16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7219" name="Group 51">
            <a:extLst>
              <a:ext uri="{FF2B5EF4-FFF2-40B4-BE49-F238E27FC236}">
                <a16:creationId xmlns:a16="http://schemas.microsoft.com/office/drawing/2014/main" id="{B60472B7-3086-4A65-8011-070D42A1CF61}"/>
              </a:ext>
            </a:extLst>
          </p:cNvPr>
          <p:cNvGrpSpPr>
            <a:grpSpLocks/>
          </p:cNvGrpSpPr>
          <p:nvPr/>
        </p:nvGrpSpPr>
        <p:grpSpPr bwMode="auto">
          <a:xfrm>
            <a:off x="4506913" y="1641475"/>
            <a:ext cx="955675" cy="2136775"/>
            <a:chOff x="0" y="0"/>
            <a:chExt cx="955958" cy="2136663"/>
          </a:xfrm>
        </p:grpSpPr>
        <p:grpSp>
          <p:nvGrpSpPr>
            <p:cNvPr id="7220" name="Group 52">
              <a:extLst>
                <a:ext uri="{FF2B5EF4-FFF2-40B4-BE49-F238E27FC236}">
                  <a16:creationId xmlns:a16="http://schemas.microsoft.com/office/drawing/2014/main" id="{CAC1D693-8998-4DF7-A18E-116589679B90}"/>
                </a:ext>
              </a:extLst>
            </p:cNvPr>
            <p:cNvGrpSpPr>
              <a:grpSpLocks/>
            </p:cNvGrpSpPr>
            <p:nvPr/>
          </p:nvGrpSpPr>
          <p:grpSpPr bwMode="auto">
            <a:xfrm>
              <a:off x="0" y="0"/>
              <a:ext cx="955958" cy="2136663"/>
              <a:chOff x="0" y="0"/>
              <a:chExt cx="955958" cy="2136663"/>
            </a:xfrm>
          </p:grpSpPr>
          <p:sp>
            <p:nvSpPr>
              <p:cNvPr id="7221" name="直接连接符 86">
                <a:extLst>
                  <a:ext uri="{FF2B5EF4-FFF2-40B4-BE49-F238E27FC236}">
                    <a16:creationId xmlns:a16="http://schemas.microsoft.com/office/drawing/2014/main" id="{7122DBF0-31F3-44CF-BC9E-77D6B7E95791}"/>
                  </a:ext>
                </a:extLst>
              </p:cNvPr>
              <p:cNvSpPr>
                <a:spLocks noChangeShapeType="1"/>
              </p:cNvSpPr>
              <p:nvPr/>
            </p:nvSpPr>
            <p:spPr bwMode="auto">
              <a:xfrm flipV="1">
                <a:off x="482601" y="372663"/>
                <a:ext cx="1" cy="1764000"/>
              </a:xfrm>
              <a:prstGeom prst="line">
                <a:avLst/>
              </a:prstGeom>
              <a:noFill/>
              <a:ln w="19050" cap="flat" cmpd="sng">
                <a:solidFill>
                  <a:srgbClr val="005374"/>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7222" name="椭圆 91">
                <a:extLst>
                  <a:ext uri="{FF2B5EF4-FFF2-40B4-BE49-F238E27FC236}">
                    <a16:creationId xmlns:a16="http://schemas.microsoft.com/office/drawing/2014/main" id="{0C2E5124-B931-4FB1-96F0-BCBC06462070}"/>
                  </a:ext>
                </a:extLst>
              </p:cNvPr>
              <p:cNvSpPr>
                <a:spLocks noChangeArrowheads="1"/>
              </p:cNvSpPr>
              <p:nvPr/>
            </p:nvSpPr>
            <p:spPr bwMode="auto">
              <a:xfrm>
                <a:off x="0" y="0"/>
                <a:ext cx="955958" cy="955958"/>
              </a:xfrm>
              <a:prstGeom prst="ellipse">
                <a:avLst/>
              </a:prstGeom>
              <a:solidFill>
                <a:srgbClr val="8ABC1D"/>
              </a:solidFill>
              <a:ln w="38100" cap="flat" cmpd="sng">
                <a:solidFill>
                  <a:srgbClr val="005374"/>
                </a:solidFill>
                <a:bevel/>
                <a:headEnd/>
                <a:tailEnd/>
              </a:ln>
            </p:spPr>
            <p:txBody>
              <a:bodyPr anchor="ctr"/>
              <a:lstStyle/>
              <a:p>
                <a:pPr algn="ctr"/>
                <a:endParaRPr lang="zh-CN" altLang="zh-CN">
                  <a:solidFill>
                    <a:srgbClr val="FFFFFF"/>
                  </a:solidFill>
                </a:endParaRPr>
              </a:p>
            </p:txBody>
          </p:sp>
        </p:grpSp>
        <p:sp>
          <p:nvSpPr>
            <p:cNvPr id="7223" name="矩形 113">
              <a:extLst>
                <a:ext uri="{FF2B5EF4-FFF2-40B4-BE49-F238E27FC236}">
                  <a16:creationId xmlns:a16="http://schemas.microsoft.com/office/drawing/2014/main" id="{D265CEC0-123E-486A-8A3B-2517ACD64EE3}"/>
                </a:ext>
              </a:extLst>
            </p:cNvPr>
            <p:cNvSpPr>
              <a:spLocks noChangeArrowheads="1"/>
            </p:cNvSpPr>
            <p:nvPr/>
          </p:nvSpPr>
          <p:spPr bwMode="auto">
            <a:xfrm>
              <a:off x="130123" y="144249"/>
              <a:ext cx="7094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a:solidFill>
                    <a:srgbClr val="000000"/>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16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1600">
                  <a:solidFill>
                    <a:srgbClr val="000000"/>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16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7224" name="Group 56">
            <a:extLst>
              <a:ext uri="{FF2B5EF4-FFF2-40B4-BE49-F238E27FC236}">
                <a16:creationId xmlns:a16="http://schemas.microsoft.com/office/drawing/2014/main" id="{D5451FED-69C8-4C0A-B0E5-24214EAB841E}"/>
              </a:ext>
            </a:extLst>
          </p:cNvPr>
          <p:cNvGrpSpPr>
            <a:grpSpLocks/>
          </p:cNvGrpSpPr>
          <p:nvPr/>
        </p:nvGrpSpPr>
        <p:grpSpPr bwMode="auto">
          <a:xfrm>
            <a:off x="7000875" y="966788"/>
            <a:ext cx="955675" cy="2698750"/>
            <a:chOff x="0" y="0"/>
            <a:chExt cx="955958" cy="2699589"/>
          </a:xfrm>
        </p:grpSpPr>
        <p:grpSp>
          <p:nvGrpSpPr>
            <p:cNvPr id="7225" name="Group 57">
              <a:extLst>
                <a:ext uri="{FF2B5EF4-FFF2-40B4-BE49-F238E27FC236}">
                  <a16:creationId xmlns:a16="http://schemas.microsoft.com/office/drawing/2014/main" id="{FC2E9D16-5722-441A-8F07-796CD58E6512}"/>
                </a:ext>
              </a:extLst>
            </p:cNvPr>
            <p:cNvGrpSpPr>
              <a:grpSpLocks/>
            </p:cNvGrpSpPr>
            <p:nvPr/>
          </p:nvGrpSpPr>
          <p:grpSpPr bwMode="auto">
            <a:xfrm>
              <a:off x="0" y="0"/>
              <a:ext cx="955958" cy="2699589"/>
              <a:chOff x="0" y="0"/>
              <a:chExt cx="955958" cy="2699589"/>
            </a:xfrm>
          </p:grpSpPr>
          <p:sp>
            <p:nvSpPr>
              <p:cNvPr id="7226" name="直接连接符 89">
                <a:extLst>
                  <a:ext uri="{FF2B5EF4-FFF2-40B4-BE49-F238E27FC236}">
                    <a16:creationId xmlns:a16="http://schemas.microsoft.com/office/drawing/2014/main" id="{D58047B9-1D9D-4FC2-9716-0277DE570191}"/>
                  </a:ext>
                </a:extLst>
              </p:cNvPr>
              <p:cNvSpPr>
                <a:spLocks noChangeShapeType="1"/>
              </p:cNvSpPr>
              <p:nvPr/>
            </p:nvSpPr>
            <p:spPr bwMode="auto">
              <a:xfrm flipV="1">
                <a:off x="495714" y="791589"/>
                <a:ext cx="1" cy="1908000"/>
              </a:xfrm>
              <a:prstGeom prst="line">
                <a:avLst/>
              </a:prstGeom>
              <a:noFill/>
              <a:ln w="19050" cap="flat" cmpd="sng">
                <a:solidFill>
                  <a:srgbClr val="005374"/>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7227" name="椭圆 94">
                <a:extLst>
                  <a:ext uri="{FF2B5EF4-FFF2-40B4-BE49-F238E27FC236}">
                    <a16:creationId xmlns:a16="http://schemas.microsoft.com/office/drawing/2014/main" id="{C833AD59-4762-446B-BC4F-6CDCB7A8A5CA}"/>
                  </a:ext>
                </a:extLst>
              </p:cNvPr>
              <p:cNvSpPr>
                <a:spLocks noChangeArrowheads="1"/>
              </p:cNvSpPr>
              <p:nvPr/>
            </p:nvSpPr>
            <p:spPr bwMode="auto">
              <a:xfrm>
                <a:off x="0" y="0"/>
                <a:ext cx="955958" cy="955958"/>
              </a:xfrm>
              <a:prstGeom prst="ellipse">
                <a:avLst/>
              </a:prstGeom>
              <a:solidFill>
                <a:srgbClr val="8ABC1D"/>
              </a:solidFill>
              <a:ln w="38100" cap="flat" cmpd="sng">
                <a:solidFill>
                  <a:srgbClr val="005374"/>
                </a:solidFill>
                <a:bevel/>
                <a:headEnd/>
                <a:tailEnd/>
              </a:ln>
            </p:spPr>
            <p:txBody>
              <a:bodyPr anchor="ctr"/>
              <a:lstStyle/>
              <a:p>
                <a:pPr algn="ctr"/>
                <a:endParaRPr lang="zh-CN" altLang="zh-CN">
                  <a:solidFill>
                    <a:srgbClr val="FFFFFF"/>
                  </a:solidFill>
                </a:endParaRPr>
              </a:p>
            </p:txBody>
          </p:sp>
        </p:grpSp>
        <p:sp>
          <p:nvSpPr>
            <p:cNvPr id="7228" name="矩形 114">
              <a:extLst>
                <a:ext uri="{FF2B5EF4-FFF2-40B4-BE49-F238E27FC236}">
                  <a16:creationId xmlns:a16="http://schemas.microsoft.com/office/drawing/2014/main" id="{00A08F98-C023-4D73-8DB4-960A7C57F2A2}"/>
                </a:ext>
              </a:extLst>
            </p:cNvPr>
            <p:cNvSpPr>
              <a:spLocks noChangeArrowheads="1"/>
            </p:cNvSpPr>
            <p:nvPr/>
          </p:nvSpPr>
          <p:spPr bwMode="auto">
            <a:xfrm>
              <a:off x="129262" y="160235"/>
              <a:ext cx="7094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a:solidFill>
                    <a:srgbClr val="000000"/>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16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1600">
                  <a:solidFill>
                    <a:srgbClr val="000000"/>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16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7229" name="Group 61">
            <a:extLst>
              <a:ext uri="{FF2B5EF4-FFF2-40B4-BE49-F238E27FC236}">
                <a16:creationId xmlns:a16="http://schemas.microsoft.com/office/drawing/2014/main" id="{0A5ED4D5-714F-4E56-BA09-5FB713DE2161}"/>
              </a:ext>
            </a:extLst>
          </p:cNvPr>
          <p:cNvGrpSpPr>
            <a:grpSpLocks/>
          </p:cNvGrpSpPr>
          <p:nvPr/>
        </p:nvGrpSpPr>
        <p:grpSpPr bwMode="auto">
          <a:xfrm>
            <a:off x="5337175" y="274638"/>
            <a:ext cx="1106488" cy="3922712"/>
            <a:chOff x="0" y="0"/>
            <a:chExt cx="1107094" cy="3923968"/>
          </a:xfrm>
        </p:grpSpPr>
        <p:grpSp>
          <p:nvGrpSpPr>
            <p:cNvPr id="7230" name="Group 62">
              <a:extLst>
                <a:ext uri="{FF2B5EF4-FFF2-40B4-BE49-F238E27FC236}">
                  <a16:creationId xmlns:a16="http://schemas.microsoft.com/office/drawing/2014/main" id="{106E59F4-9C8F-4591-9F2C-C4B476B4D050}"/>
                </a:ext>
              </a:extLst>
            </p:cNvPr>
            <p:cNvGrpSpPr>
              <a:grpSpLocks/>
            </p:cNvGrpSpPr>
            <p:nvPr/>
          </p:nvGrpSpPr>
          <p:grpSpPr bwMode="auto">
            <a:xfrm>
              <a:off x="0" y="0"/>
              <a:ext cx="1107094" cy="3923968"/>
              <a:chOff x="0" y="0"/>
              <a:chExt cx="1107094" cy="3923968"/>
            </a:xfrm>
          </p:grpSpPr>
          <p:sp>
            <p:nvSpPr>
              <p:cNvPr id="7231" name="直接连接符 87">
                <a:extLst>
                  <a:ext uri="{FF2B5EF4-FFF2-40B4-BE49-F238E27FC236}">
                    <a16:creationId xmlns:a16="http://schemas.microsoft.com/office/drawing/2014/main" id="{C6D6EADA-B8E5-4B79-93D9-690367B6E449}"/>
                  </a:ext>
                </a:extLst>
              </p:cNvPr>
              <p:cNvSpPr>
                <a:spLocks noChangeShapeType="1"/>
              </p:cNvSpPr>
              <p:nvPr/>
            </p:nvSpPr>
            <p:spPr bwMode="auto">
              <a:xfrm flipV="1">
                <a:off x="561168" y="1007968"/>
                <a:ext cx="1" cy="2916000"/>
              </a:xfrm>
              <a:prstGeom prst="line">
                <a:avLst/>
              </a:prstGeom>
              <a:noFill/>
              <a:ln w="19050" cap="flat" cmpd="sng">
                <a:solidFill>
                  <a:srgbClr val="005374"/>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7232" name="椭圆 13">
                <a:extLst>
                  <a:ext uri="{FF2B5EF4-FFF2-40B4-BE49-F238E27FC236}">
                    <a16:creationId xmlns:a16="http://schemas.microsoft.com/office/drawing/2014/main" id="{92225EFD-FDE9-4BD9-8139-A0313F4E198D}"/>
                  </a:ext>
                </a:extLst>
              </p:cNvPr>
              <p:cNvSpPr>
                <a:spLocks noChangeArrowheads="1"/>
              </p:cNvSpPr>
              <p:nvPr/>
            </p:nvSpPr>
            <p:spPr bwMode="auto">
              <a:xfrm>
                <a:off x="0" y="0"/>
                <a:ext cx="1107094" cy="1107094"/>
              </a:xfrm>
              <a:prstGeom prst="ellipse">
                <a:avLst/>
              </a:prstGeom>
              <a:solidFill>
                <a:srgbClr val="8ABC1D"/>
              </a:solidFill>
              <a:ln w="38100" cap="flat" cmpd="sng">
                <a:solidFill>
                  <a:srgbClr val="005374"/>
                </a:solidFill>
                <a:bevel/>
                <a:headEnd/>
                <a:tailEnd/>
              </a:ln>
            </p:spPr>
            <p:txBody>
              <a:bodyPr anchor="ctr"/>
              <a:lstStyle/>
              <a:p>
                <a:pPr algn="ctr"/>
                <a:endParaRPr lang="zh-CN" altLang="zh-CN">
                  <a:solidFill>
                    <a:srgbClr val="FFFFFF"/>
                  </a:solidFill>
                </a:endParaRPr>
              </a:p>
            </p:txBody>
          </p:sp>
        </p:grpSp>
        <p:sp>
          <p:nvSpPr>
            <p:cNvPr id="7233" name="矩形 118">
              <a:extLst>
                <a:ext uri="{FF2B5EF4-FFF2-40B4-BE49-F238E27FC236}">
                  <a16:creationId xmlns:a16="http://schemas.microsoft.com/office/drawing/2014/main" id="{AAF94B6B-890F-4AE8-BAEB-43394156A0FC}"/>
                </a:ext>
              </a:extLst>
            </p:cNvPr>
            <p:cNvSpPr>
              <a:spLocks noChangeArrowheads="1"/>
            </p:cNvSpPr>
            <p:nvPr/>
          </p:nvSpPr>
          <p:spPr bwMode="auto">
            <a:xfrm>
              <a:off x="161375" y="162623"/>
              <a:ext cx="82157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2000">
                  <a:solidFill>
                    <a:srgbClr val="000000"/>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20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2000">
                  <a:solidFill>
                    <a:srgbClr val="000000"/>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20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7234" name="Group 66">
            <a:extLst>
              <a:ext uri="{FF2B5EF4-FFF2-40B4-BE49-F238E27FC236}">
                <a16:creationId xmlns:a16="http://schemas.microsoft.com/office/drawing/2014/main" id="{DD4E7A71-4236-460F-BD93-EB97651E8C82}"/>
              </a:ext>
            </a:extLst>
          </p:cNvPr>
          <p:cNvGrpSpPr>
            <a:grpSpLocks/>
          </p:cNvGrpSpPr>
          <p:nvPr/>
        </p:nvGrpSpPr>
        <p:grpSpPr bwMode="auto">
          <a:xfrm>
            <a:off x="3636963" y="955675"/>
            <a:ext cx="955675" cy="3028950"/>
            <a:chOff x="0" y="0"/>
            <a:chExt cx="955958" cy="3030150"/>
          </a:xfrm>
        </p:grpSpPr>
        <p:grpSp>
          <p:nvGrpSpPr>
            <p:cNvPr id="7235" name="Group 67">
              <a:extLst>
                <a:ext uri="{FF2B5EF4-FFF2-40B4-BE49-F238E27FC236}">
                  <a16:creationId xmlns:a16="http://schemas.microsoft.com/office/drawing/2014/main" id="{233F835B-D504-488F-B903-FFC609D5972D}"/>
                </a:ext>
              </a:extLst>
            </p:cNvPr>
            <p:cNvGrpSpPr>
              <a:grpSpLocks/>
            </p:cNvGrpSpPr>
            <p:nvPr/>
          </p:nvGrpSpPr>
          <p:grpSpPr bwMode="auto">
            <a:xfrm>
              <a:off x="0" y="0"/>
              <a:ext cx="955958" cy="3030150"/>
              <a:chOff x="0" y="0"/>
              <a:chExt cx="955958" cy="3030150"/>
            </a:xfrm>
          </p:grpSpPr>
          <p:sp>
            <p:nvSpPr>
              <p:cNvPr id="7236" name="直接连接符 85">
                <a:extLst>
                  <a:ext uri="{FF2B5EF4-FFF2-40B4-BE49-F238E27FC236}">
                    <a16:creationId xmlns:a16="http://schemas.microsoft.com/office/drawing/2014/main" id="{1CFC5CDA-3F44-4509-86C3-70F6DACFB676}"/>
                  </a:ext>
                </a:extLst>
              </p:cNvPr>
              <p:cNvSpPr>
                <a:spLocks noChangeShapeType="1"/>
              </p:cNvSpPr>
              <p:nvPr/>
            </p:nvSpPr>
            <p:spPr bwMode="auto">
              <a:xfrm flipV="1">
                <a:off x="467101" y="150150"/>
                <a:ext cx="1" cy="2880000"/>
              </a:xfrm>
              <a:prstGeom prst="line">
                <a:avLst/>
              </a:prstGeom>
              <a:noFill/>
              <a:ln w="19050" cap="flat" cmpd="sng">
                <a:solidFill>
                  <a:srgbClr val="70AD47"/>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7237" name="椭圆 93">
                <a:extLst>
                  <a:ext uri="{FF2B5EF4-FFF2-40B4-BE49-F238E27FC236}">
                    <a16:creationId xmlns:a16="http://schemas.microsoft.com/office/drawing/2014/main" id="{F5A062D8-DAF8-43B7-9178-441E15392328}"/>
                  </a:ext>
                </a:extLst>
              </p:cNvPr>
              <p:cNvSpPr>
                <a:spLocks noChangeArrowheads="1"/>
              </p:cNvSpPr>
              <p:nvPr/>
            </p:nvSpPr>
            <p:spPr bwMode="auto">
              <a:xfrm>
                <a:off x="0" y="0"/>
                <a:ext cx="955958" cy="955958"/>
              </a:xfrm>
              <a:prstGeom prst="ellipse">
                <a:avLst/>
              </a:prstGeom>
              <a:solidFill>
                <a:srgbClr val="005374"/>
              </a:solidFill>
              <a:ln w="38100" cap="flat" cmpd="sng">
                <a:solidFill>
                  <a:srgbClr val="8ABC1D"/>
                </a:solidFill>
                <a:bevel/>
                <a:headEnd/>
                <a:tailEnd/>
              </a:ln>
            </p:spPr>
            <p:txBody>
              <a:bodyPr anchor="ctr"/>
              <a:lstStyle/>
              <a:p>
                <a:pPr algn="ctr"/>
                <a:endParaRPr lang="zh-CN" altLang="zh-CN">
                  <a:solidFill>
                    <a:srgbClr val="FFFFFF"/>
                  </a:solidFill>
                </a:endParaRPr>
              </a:p>
            </p:txBody>
          </p:sp>
        </p:grpSp>
        <p:sp>
          <p:nvSpPr>
            <p:cNvPr id="7238" name="矩形 119">
              <a:extLst>
                <a:ext uri="{FF2B5EF4-FFF2-40B4-BE49-F238E27FC236}">
                  <a16:creationId xmlns:a16="http://schemas.microsoft.com/office/drawing/2014/main" id="{46D0CB53-A7D0-4293-99C0-F84097261F12}"/>
                </a:ext>
              </a:extLst>
            </p:cNvPr>
            <p:cNvSpPr>
              <a:spLocks noChangeArrowheads="1"/>
            </p:cNvSpPr>
            <p:nvPr/>
          </p:nvSpPr>
          <p:spPr bwMode="auto">
            <a:xfrm>
              <a:off x="123266" y="162462"/>
              <a:ext cx="7094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7239" name="Group 71">
            <a:extLst>
              <a:ext uri="{FF2B5EF4-FFF2-40B4-BE49-F238E27FC236}">
                <a16:creationId xmlns:a16="http://schemas.microsoft.com/office/drawing/2014/main" id="{4BA87C2F-3F9C-4B18-9A29-6B44478F985E}"/>
              </a:ext>
            </a:extLst>
          </p:cNvPr>
          <p:cNvGrpSpPr>
            <a:grpSpLocks/>
          </p:cNvGrpSpPr>
          <p:nvPr/>
        </p:nvGrpSpPr>
        <p:grpSpPr bwMode="auto">
          <a:xfrm>
            <a:off x="6129338" y="1820863"/>
            <a:ext cx="1046162" cy="1625600"/>
            <a:chOff x="0" y="0"/>
            <a:chExt cx="1045241" cy="1625322"/>
          </a:xfrm>
        </p:grpSpPr>
        <p:grpSp>
          <p:nvGrpSpPr>
            <p:cNvPr id="7240" name="Group 72">
              <a:extLst>
                <a:ext uri="{FF2B5EF4-FFF2-40B4-BE49-F238E27FC236}">
                  <a16:creationId xmlns:a16="http://schemas.microsoft.com/office/drawing/2014/main" id="{4C1B9474-CCD3-4900-BCBF-E9D139EE75E2}"/>
                </a:ext>
              </a:extLst>
            </p:cNvPr>
            <p:cNvGrpSpPr>
              <a:grpSpLocks/>
            </p:cNvGrpSpPr>
            <p:nvPr/>
          </p:nvGrpSpPr>
          <p:grpSpPr bwMode="auto">
            <a:xfrm>
              <a:off x="0" y="0"/>
              <a:ext cx="1045241" cy="1625322"/>
              <a:chOff x="0" y="0"/>
              <a:chExt cx="1045241" cy="1625322"/>
            </a:xfrm>
          </p:grpSpPr>
          <p:sp>
            <p:nvSpPr>
              <p:cNvPr id="7241" name="直接连接符 88">
                <a:extLst>
                  <a:ext uri="{FF2B5EF4-FFF2-40B4-BE49-F238E27FC236}">
                    <a16:creationId xmlns:a16="http://schemas.microsoft.com/office/drawing/2014/main" id="{110C6360-F4E2-49B7-A972-6E54FCFFC8E7}"/>
                  </a:ext>
                </a:extLst>
              </p:cNvPr>
              <p:cNvSpPr>
                <a:spLocks noChangeShapeType="1"/>
              </p:cNvSpPr>
              <p:nvPr/>
            </p:nvSpPr>
            <p:spPr bwMode="auto">
              <a:xfrm flipV="1">
                <a:off x="528487" y="653322"/>
                <a:ext cx="1" cy="972000"/>
              </a:xfrm>
              <a:prstGeom prst="line">
                <a:avLst/>
              </a:prstGeom>
              <a:noFill/>
              <a:ln w="19050" cap="flat" cmpd="sng">
                <a:solidFill>
                  <a:srgbClr val="70AD47"/>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7242" name="椭圆 92">
                <a:extLst>
                  <a:ext uri="{FF2B5EF4-FFF2-40B4-BE49-F238E27FC236}">
                    <a16:creationId xmlns:a16="http://schemas.microsoft.com/office/drawing/2014/main" id="{AE9DAEF5-564D-48B6-8CC7-9D19A9A01450}"/>
                  </a:ext>
                </a:extLst>
              </p:cNvPr>
              <p:cNvSpPr>
                <a:spLocks noChangeArrowheads="1"/>
              </p:cNvSpPr>
              <p:nvPr/>
            </p:nvSpPr>
            <p:spPr bwMode="auto">
              <a:xfrm>
                <a:off x="0" y="0"/>
                <a:ext cx="1045241" cy="1045241"/>
              </a:xfrm>
              <a:prstGeom prst="ellipse">
                <a:avLst/>
              </a:prstGeom>
              <a:solidFill>
                <a:srgbClr val="005374"/>
              </a:solidFill>
              <a:ln w="38100" cap="flat" cmpd="sng">
                <a:solidFill>
                  <a:srgbClr val="8ABC1D"/>
                </a:solidFill>
                <a:bevel/>
                <a:headEnd/>
                <a:tailEnd/>
              </a:ln>
            </p:spPr>
            <p:txBody>
              <a:bodyPr anchor="ctr"/>
              <a:lstStyle/>
              <a:p>
                <a:pPr algn="ctr"/>
                <a:endParaRPr lang="zh-CN" altLang="zh-CN">
                  <a:solidFill>
                    <a:srgbClr val="FFFFFF"/>
                  </a:solidFill>
                </a:endParaRPr>
              </a:p>
            </p:txBody>
          </p:sp>
        </p:grpSp>
        <p:sp>
          <p:nvSpPr>
            <p:cNvPr id="7243" name="矩形 120">
              <a:extLst>
                <a:ext uri="{FF2B5EF4-FFF2-40B4-BE49-F238E27FC236}">
                  <a16:creationId xmlns:a16="http://schemas.microsoft.com/office/drawing/2014/main" id="{49DD6E6A-3268-4863-A1DF-C4C93D9DA21C}"/>
                </a:ext>
              </a:extLst>
            </p:cNvPr>
            <p:cNvSpPr>
              <a:spLocks noChangeArrowheads="1"/>
            </p:cNvSpPr>
            <p:nvPr/>
          </p:nvSpPr>
          <p:spPr bwMode="auto">
            <a:xfrm>
              <a:off x="175188" y="194182"/>
              <a:ext cx="7094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直接连接符 10">
            <a:extLst>
              <a:ext uri="{FF2B5EF4-FFF2-40B4-BE49-F238E27FC236}">
                <a16:creationId xmlns:a16="http://schemas.microsoft.com/office/drawing/2014/main" id="{1C7B72C9-FFA6-415F-B227-91A2B4269D3A}"/>
              </a:ext>
            </a:extLst>
          </p:cNvPr>
          <p:cNvSpPr>
            <a:spLocks noChangeShapeType="1"/>
          </p:cNvSpPr>
          <p:nvPr/>
        </p:nvSpPr>
        <p:spPr bwMode="auto">
          <a:xfrm>
            <a:off x="2000250" y="1828800"/>
            <a:ext cx="866775" cy="546100"/>
          </a:xfrm>
          <a:prstGeom prst="line">
            <a:avLst/>
          </a:prstGeom>
          <a:noFill/>
          <a:ln w="28575" cap="flat" cmpd="sng">
            <a:solidFill>
              <a:srgbClr val="BFBFBF"/>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8195" name="直接连接符 62">
            <a:extLst>
              <a:ext uri="{FF2B5EF4-FFF2-40B4-BE49-F238E27FC236}">
                <a16:creationId xmlns:a16="http://schemas.microsoft.com/office/drawing/2014/main" id="{13ED02FD-329D-4B22-8DCB-10514A9F61BD}"/>
              </a:ext>
            </a:extLst>
          </p:cNvPr>
          <p:cNvSpPr>
            <a:spLocks noChangeShapeType="1"/>
          </p:cNvSpPr>
          <p:nvPr/>
        </p:nvSpPr>
        <p:spPr bwMode="auto">
          <a:xfrm flipV="1">
            <a:off x="3683000" y="1571625"/>
            <a:ext cx="234950" cy="523875"/>
          </a:xfrm>
          <a:prstGeom prst="line">
            <a:avLst/>
          </a:prstGeom>
          <a:noFill/>
          <a:ln w="28575" cap="flat" cmpd="sng">
            <a:solidFill>
              <a:srgbClr val="BFBFBF"/>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8196" name="直接连接符 65">
            <a:extLst>
              <a:ext uri="{FF2B5EF4-FFF2-40B4-BE49-F238E27FC236}">
                <a16:creationId xmlns:a16="http://schemas.microsoft.com/office/drawing/2014/main" id="{35AE1165-F345-46EF-B547-5C454DED03CD}"/>
              </a:ext>
            </a:extLst>
          </p:cNvPr>
          <p:cNvSpPr>
            <a:spLocks noChangeShapeType="1"/>
          </p:cNvSpPr>
          <p:nvPr/>
        </p:nvSpPr>
        <p:spPr bwMode="auto">
          <a:xfrm>
            <a:off x="4619625" y="1184275"/>
            <a:ext cx="1671638" cy="596900"/>
          </a:xfrm>
          <a:prstGeom prst="line">
            <a:avLst/>
          </a:prstGeom>
          <a:noFill/>
          <a:ln w="28575" cap="flat" cmpd="sng">
            <a:solidFill>
              <a:srgbClr val="BFBFBF"/>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8197" name="Group 5">
            <a:extLst>
              <a:ext uri="{FF2B5EF4-FFF2-40B4-BE49-F238E27FC236}">
                <a16:creationId xmlns:a16="http://schemas.microsoft.com/office/drawing/2014/main" id="{ABD15C4C-C270-49CA-9B9E-29E21A05CECF}"/>
              </a:ext>
            </a:extLst>
          </p:cNvPr>
          <p:cNvGrpSpPr>
            <a:grpSpLocks/>
          </p:cNvGrpSpPr>
          <p:nvPr/>
        </p:nvGrpSpPr>
        <p:grpSpPr bwMode="auto">
          <a:xfrm>
            <a:off x="0" y="0"/>
            <a:ext cx="9144000" cy="5143500"/>
            <a:chOff x="0" y="0"/>
            <a:chExt cx="9144000" cy="5143500"/>
          </a:xfrm>
        </p:grpSpPr>
        <p:sp>
          <p:nvSpPr>
            <p:cNvPr id="8198" name="直角三角形 1">
              <a:extLst>
                <a:ext uri="{FF2B5EF4-FFF2-40B4-BE49-F238E27FC236}">
                  <a16:creationId xmlns:a16="http://schemas.microsoft.com/office/drawing/2014/main" id="{6D5481A1-B74B-4ED1-A8FD-794218CBF42B}"/>
                </a:ext>
              </a:extLst>
            </p:cNvPr>
            <p:cNvSpPr>
              <a:spLocks noChangeArrowheads="1"/>
            </p:cNvSpPr>
            <p:nvPr/>
          </p:nvSpPr>
          <p:spPr bwMode="auto">
            <a:xfrm flipH="1">
              <a:off x="0" y="2857500"/>
              <a:ext cx="9144000" cy="2286000"/>
            </a:xfrm>
            <a:prstGeom prst="rtTriangle">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8199" name="直角三角形 72">
              <a:extLst>
                <a:ext uri="{FF2B5EF4-FFF2-40B4-BE49-F238E27FC236}">
                  <a16:creationId xmlns:a16="http://schemas.microsoft.com/office/drawing/2014/main" id="{8FFAD56A-8DC3-472C-BC04-87FBD5DB8C86}"/>
                </a:ext>
              </a:extLst>
            </p:cNvPr>
            <p:cNvSpPr>
              <a:spLocks noChangeArrowheads="1"/>
            </p:cNvSpPr>
            <p:nvPr/>
          </p:nvSpPr>
          <p:spPr bwMode="auto">
            <a:xfrm flipH="1">
              <a:off x="2817574" y="3561894"/>
              <a:ext cx="6326425" cy="1581606"/>
            </a:xfrm>
            <a:prstGeom prst="rtTriangle">
              <a:avLst/>
            </a:prstGeom>
            <a:solidFill>
              <a:srgbClr val="00638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8200" name="直角三角形 38">
              <a:extLst>
                <a:ext uri="{FF2B5EF4-FFF2-40B4-BE49-F238E27FC236}">
                  <a16:creationId xmlns:a16="http://schemas.microsoft.com/office/drawing/2014/main" id="{377B9B04-2AFF-4E5D-8BFE-5973434B6489}"/>
                </a:ext>
              </a:extLst>
            </p:cNvPr>
            <p:cNvSpPr>
              <a:spLocks noChangeArrowheads="1"/>
            </p:cNvSpPr>
            <p:nvPr/>
          </p:nvSpPr>
          <p:spPr bwMode="auto">
            <a:xfrm flipV="1">
              <a:off x="0" y="0"/>
              <a:ext cx="3800475" cy="950119"/>
            </a:xfrm>
            <a:prstGeom prst="rtTriangle">
              <a:avLst/>
            </a:prstGeom>
            <a:solidFill>
              <a:srgbClr val="F2F2F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8201" name="Group 9">
            <a:extLst>
              <a:ext uri="{FF2B5EF4-FFF2-40B4-BE49-F238E27FC236}">
                <a16:creationId xmlns:a16="http://schemas.microsoft.com/office/drawing/2014/main" id="{B3234577-AE23-46C3-A1D1-6768D6AD4DF7}"/>
              </a:ext>
            </a:extLst>
          </p:cNvPr>
          <p:cNvGrpSpPr>
            <a:grpSpLocks/>
          </p:cNvGrpSpPr>
          <p:nvPr/>
        </p:nvGrpSpPr>
        <p:grpSpPr bwMode="auto">
          <a:xfrm>
            <a:off x="5011738" y="2749550"/>
            <a:ext cx="3643312" cy="2867025"/>
            <a:chOff x="0" y="0"/>
            <a:chExt cx="3643046" cy="2867217"/>
          </a:xfrm>
        </p:grpSpPr>
        <p:sp>
          <p:nvSpPr>
            <p:cNvPr id="8202" name="任意多边形 76">
              <a:extLst>
                <a:ext uri="{FF2B5EF4-FFF2-40B4-BE49-F238E27FC236}">
                  <a16:creationId xmlns:a16="http://schemas.microsoft.com/office/drawing/2014/main" id="{C249EC9B-5F0B-4C4B-9440-6E97FCABBF66}"/>
                </a:ext>
              </a:extLst>
            </p:cNvPr>
            <p:cNvSpPr>
              <a:spLocks noChangeArrowheads="1"/>
            </p:cNvSpPr>
            <p:nvPr/>
          </p:nvSpPr>
          <p:spPr bwMode="auto">
            <a:xfrm rot="20700000">
              <a:off x="356920" y="0"/>
              <a:ext cx="3286126" cy="2867217"/>
            </a:xfrm>
            <a:custGeom>
              <a:avLst/>
              <a:gdLst>
                <a:gd name="T0" fmla="*/ 3286125 w 3286126"/>
                <a:gd name="T1" fmla="*/ 0 h 2867217"/>
                <a:gd name="T2" fmla="*/ 3286126 w 3286126"/>
                <a:gd name="T3" fmla="*/ 2867217 h 2867217"/>
                <a:gd name="T4" fmla="*/ 0 w 3286126"/>
                <a:gd name="T5" fmla="*/ 1986702 h 2867217"/>
                <a:gd name="T6" fmla="*/ 0 w 3286126"/>
                <a:gd name="T7" fmla="*/ 0 h 2867217"/>
                <a:gd name="T8" fmla="*/ 0 60000 65536"/>
                <a:gd name="T9" fmla="*/ 0 60000 65536"/>
                <a:gd name="T10" fmla="*/ 0 60000 65536"/>
                <a:gd name="T11" fmla="*/ 0 60000 65536"/>
                <a:gd name="T12" fmla="*/ 0 w 3286126"/>
                <a:gd name="T13" fmla="*/ 0 h 2867217"/>
                <a:gd name="T14" fmla="*/ 3286126 w 3286126"/>
                <a:gd name="T15" fmla="*/ 2867217 h 2867217"/>
              </a:gdLst>
              <a:ahLst/>
              <a:cxnLst>
                <a:cxn ang="T8">
                  <a:pos x="T0" y="T1"/>
                </a:cxn>
                <a:cxn ang="T9">
                  <a:pos x="T2" y="T3"/>
                </a:cxn>
                <a:cxn ang="T10">
                  <a:pos x="T4" y="T5"/>
                </a:cxn>
                <a:cxn ang="T11">
                  <a:pos x="T6" y="T7"/>
                </a:cxn>
              </a:cxnLst>
              <a:rect l="T12" t="T13" r="T14" b="T15"/>
              <a:pathLst>
                <a:path w="3286126" h="2867217">
                  <a:moveTo>
                    <a:pt x="3286125" y="0"/>
                  </a:moveTo>
                  <a:lnTo>
                    <a:pt x="3286126" y="2867217"/>
                  </a:lnTo>
                  <a:lnTo>
                    <a:pt x="0" y="1986702"/>
                  </a:lnTo>
                  <a:lnTo>
                    <a:pt x="0" y="0"/>
                  </a:lnTo>
                  <a:close/>
                </a:path>
              </a:pathLst>
            </a:cu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8203" name="矩形 31">
              <a:extLst>
                <a:ext uri="{FF2B5EF4-FFF2-40B4-BE49-F238E27FC236}">
                  <a16:creationId xmlns:a16="http://schemas.microsoft.com/office/drawing/2014/main" id="{A1C1AB2D-5CEF-4A47-8CA1-25BEB1DAB3B0}"/>
                </a:ext>
              </a:extLst>
            </p:cNvPr>
            <p:cNvSpPr>
              <a:spLocks noChangeArrowheads="1"/>
            </p:cNvSpPr>
            <p:nvPr/>
          </p:nvSpPr>
          <p:spPr bwMode="auto">
            <a:xfrm rot="20700000">
              <a:off x="0" y="46990"/>
              <a:ext cx="3286125" cy="109137"/>
            </a:xfrm>
            <a:prstGeom prst="rect">
              <a:avLst/>
            </a:prstGeom>
            <a:solidFill>
              <a:srgbClr val="719917"/>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8204" name="Group 12">
            <a:extLst>
              <a:ext uri="{FF2B5EF4-FFF2-40B4-BE49-F238E27FC236}">
                <a16:creationId xmlns:a16="http://schemas.microsoft.com/office/drawing/2014/main" id="{986785DB-8394-4119-B7FE-51060C1579A3}"/>
              </a:ext>
            </a:extLst>
          </p:cNvPr>
          <p:cNvGrpSpPr>
            <a:grpSpLocks/>
          </p:cNvGrpSpPr>
          <p:nvPr/>
        </p:nvGrpSpPr>
        <p:grpSpPr bwMode="auto">
          <a:xfrm rot="20700000">
            <a:off x="5634038" y="3152775"/>
            <a:ext cx="2614612" cy="1381125"/>
            <a:chOff x="0" y="0"/>
            <a:chExt cx="2614818" cy="1381085"/>
          </a:xfrm>
        </p:grpSpPr>
        <p:sp>
          <p:nvSpPr>
            <p:cNvPr id="8205" name="矩形 36">
              <a:extLst>
                <a:ext uri="{FF2B5EF4-FFF2-40B4-BE49-F238E27FC236}">
                  <a16:creationId xmlns:a16="http://schemas.microsoft.com/office/drawing/2014/main" id="{E3CD249D-788E-4A26-80ED-CB5F7CD743A7}"/>
                </a:ext>
              </a:extLst>
            </p:cNvPr>
            <p:cNvSpPr>
              <a:spLocks noChangeArrowheads="1"/>
            </p:cNvSpPr>
            <p:nvPr/>
          </p:nvSpPr>
          <p:spPr bwMode="auto">
            <a:xfrm>
              <a:off x="0" y="0"/>
              <a:ext cx="26148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28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HERE</a:t>
              </a:r>
            </a:p>
          </p:txBody>
        </p:sp>
        <p:sp>
          <p:nvSpPr>
            <p:cNvPr id="8206" name="矩形 37">
              <a:extLst>
                <a:ext uri="{FF2B5EF4-FFF2-40B4-BE49-F238E27FC236}">
                  <a16:creationId xmlns:a16="http://schemas.microsoft.com/office/drawing/2014/main" id="{C00384C8-53EC-4FEB-845F-204D77DC1F70}"/>
                </a:ext>
              </a:extLst>
            </p:cNvPr>
            <p:cNvSpPr>
              <a:spLocks noChangeArrowheads="1"/>
            </p:cNvSpPr>
            <p:nvPr/>
          </p:nvSpPr>
          <p:spPr bwMode="auto">
            <a:xfrm>
              <a:off x="15581" y="457755"/>
              <a:ext cx="258365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a:t>
              </a:r>
              <a:endParaRPr lang="zh-CN" altLang="en-US">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8207" name="Group 15">
            <a:extLst>
              <a:ext uri="{FF2B5EF4-FFF2-40B4-BE49-F238E27FC236}">
                <a16:creationId xmlns:a16="http://schemas.microsoft.com/office/drawing/2014/main" id="{C8A30F5E-8C95-4A72-A092-1139EB25CDC2}"/>
              </a:ext>
            </a:extLst>
          </p:cNvPr>
          <p:cNvGrpSpPr>
            <a:grpSpLocks/>
          </p:cNvGrpSpPr>
          <p:nvPr/>
        </p:nvGrpSpPr>
        <p:grpSpPr bwMode="auto">
          <a:xfrm>
            <a:off x="752475" y="838200"/>
            <a:ext cx="1333500" cy="1333500"/>
            <a:chOff x="0" y="0"/>
            <a:chExt cx="1333500" cy="1333500"/>
          </a:xfrm>
        </p:grpSpPr>
        <p:grpSp>
          <p:nvGrpSpPr>
            <p:cNvPr id="8208" name="Group 16">
              <a:extLst>
                <a:ext uri="{FF2B5EF4-FFF2-40B4-BE49-F238E27FC236}">
                  <a16:creationId xmlns:a16="http://schemas.microsoft.com/office/drawing/2014/main" id="{8D01E727-71C2-4B5E-950C-CC1B76BB1562}"/>
                </a:ext>
              </a:extLst>
            </p:cNvPr>
            <p:cNvGrpSpPr>
              <a:grpSpLocks/>
            </p:cNvGrpSpPr>
            <p:nvPr/>
          </p:nvGrpSpPr>
          <p:grpSpPr bwMode="auto">
            <a:xfrm>
              <a:off x="0" y="0"/>
              <a:ext cx="1333500" cy="1333500"/>
              <a:chOff x="0" y="0"/>
              <a:chExt cx="1333500" cy="1333500"/>
            </a:xfrm>
          </p:grpSpPr>
          <p:sp>
            <p:nvSpPr>
              <p:cNvPr id="8209" name="椭圆 6">
                <a:extLst>
                  <a:ext uri="{FF2B5EF4-FFF2-40B4-BE49-F238E27FC236}">
                    <a16:creationId xmlns:a16="http://schemas.microsoft.com/office/drawing/2014/main" id="{7A669B66-04E6-4792-A3DE-1F37A21CC3A2}"/>
                  </a:ext>
                </a:extLst>
              </p:cNvPr>
              <p:cNvSpPr>
                <a:spLocks noChangeArrowheads="1"/>
              </p:cNvSpPr>
              <p:nvPr/>
            </p:nvSpPr>
            <p:spPr bwMode="auto">
              <a:xfrm>
                <a:off x="0" y="0"/>
                <a:ext cx="1333500" cy="1333500"/>
              </a:xfrm>
              <a:prstGeom prst="ellipse">
                <a:avLst/>
              </a:prstGeom>
              <a:solidFill>
                <a:schemeClr val="bg1"/>
              </a:solidFill>
              <a:ln w="57150" cap="flat" cmpd="sng">
                <a:solidFill>
                  <a:srgbClr val="FFC104"/>
                </a:solidFill>
                <a:bevel/>
                <a:headEnd/>
                <a:tailEnd/>
              </a:ln>
            </p:spPr>
            <p:txBody>
              <a:bodyPr anchor="ctr"/>
              <a:lstStyle/>
              <a:p>
                <a:pPr algn="ctr"/>
                <a:endParaRPr lang="zh-CN" altLang="zh-CN">
                  <a:solidFill>
                    <a:srgbClr val="FFFFFF"/>
                  </a:solidFill>
                </a:endParaRPr>
              </a:p>
            </p:txBody>
          </p:sp>
          <p:sp>
            <p:nvSpPr>
              <p:cNvPr id="8210" name="椭圆 40">
                <a:extLst>
                  <a:ext uri="{FF2B5EF4-FFF2-40B4-BE49-F238E27FC236}">
                    <a16:creationId xmlns:a16="http://schemas.microsoft.com/office/drawing/2014/main" id="{DAB57170-CC82-429E-B6EA-76BEEEF8DD58}"/>
                  </a:ext>
                </a:extLst>
              </p:cNvPr>
              <p:cNvSpPr>
                <a:spLocks noChangeArrowheads="1"/>
              </p:cNvSpPr>
              <p:nvPr/>
            </p:nvSpPr>
            <p:spPr bwMode="auto">
              <a:xfrm>
                <a:off x="92868" y="92868"/>
                <a:ext cx="1147763" cy="1147763"/>
              </a:xfrm>
              <a:prstGeom prst="ellipse">
                <a:avLst/>
              </a:prstGeom>
              <a:solidFill>
                <a:srgbClr val="FFC104"/>
              </a:solidFill>
              <a:ln>
                <a:noFill/>
              </a:ln>
              <a:extLst>
                <a:ext uri="{91240B29-F687-4F45-9708-019B960494DF}">
                  <a14:hiddenLine xmlns:a14="http://schemas.microsoft.com/office/drawing/2010/main" w="57150" cap="flat" cmpd="sng">
                    <a:solidFill>
                      <a:srgbClr val="42719B"/>
                    </a:solidFill>
                    <a:bevel/>
                    <a:headEnd/>
                    <a:tailEnd/>
                  </a14:hiddenLine>
                </a:ext>
              </a:extLst>
            </p:spPr>
            <p:txBody>
              <a:bodyPr anchor="ctr"/>
              <a:lstStyle/>
              <a:p>
                <a:pPr algn="ctr"/>
                <a:endParaRPr lang="zh-CN" altLang="zh-CN">
                  <a:solidFill>
                    <a:srgbClr val="FFFFFF"/>
                  </a:solidFill>
                </a:endParaRPr>
              </a:p>
            </p:txBody>
          </p:sp>
        </p:grpSp>
        <p:sp>
          <p:nvSpPr>
            <p:cNvPr id="8211" name="矩形 42">
              <a:extLst>
                <a:ext uri="{FF2B5EF4-FFF2-40B4-BE49-F238E27FC236}">
                  <a16:creationId xmlns:a16="http://schemas.microsoft.com/office/drawing/2014/main" id="{F0D21EF9-5F3E-4E8E-B1F6-EF155DE9C811}"/>
                </a:ext>
              </a:extLst>
            </p:cNvPr>
            <p:cNvSpPr>
              <a:spLocks noChangeArrowheads="1"/>
            </p:cNvSpPr>
            <p:nvPr/>
          </p:nvSpPr>
          <p:spPr bwMode="auto">
            <a:xfrm>
              <a:off x="246826" y="269212"/>
              <a:ext cx="83984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2000">
                  <a:solidFill>
                    <a:schemeClr val="bg1"/>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2000">
                <a:solidFill>
                  <a:schemeClr val="bg1"/>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2000">
                  <a:solidFill>
                    <a:schemeClr val="bg1"/>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20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8212" name="Group 20">
            <a:extLst>
              <a:ext uri="{FF2B5EF4-FFF2-40B4-BE49-F238E27FC236}">
                <a16:creationId xmlns:a16="http://schemas.microsoft.com/office/drawing/2014/main" id="{8EE9DEFC-1104-4DE6-8C85-5E8A27C70E77}"/>
              </a:ext>
            </a:extLst>
          </p:cNvPr>
          <p:cNvGrpSpPr>
            <a:grpSpLocks/>
          </p:cNvGrpSpPr>
          <p:nvPr/>
        </p:nvGrpSpPr>
        <p:grpSpPr bwMode="auto">
          <a:xfrm>
            <a:off x="2817813" y="2057400"/>
            <a:ext cx="1208087" cy="1209675"/>
            <a:chOff x="0" y="0"/>
            <a:chExt cx="1333500" cy="1333500"/>
          </a:xfrm>
        </p:grpSpPr>
        <p:grpSp>
          <p:nvGrpSpPr>
            <p:cNvPr id="8213" name="Group 21">
              <a:extLst>
                <a:ext uri="{FF2B5EF4-FFF2-40B4-BE49-F238E27FC236}">
                  <a16:creationId xmlns:a16="http://schemas.microsoft.com/office/drawing/2014/main" id="{7D0BFF9C-30BD-4A1E-BF00-AFCAAD7B4EDB}"/>
                </a:ext>
              </a:extLst>
            </p:cNvPr>
            <p:cNvGrpSpPr>
              <a:grpSpLocks/>
            </p:cNvGrpSpPr>
            <p:nvPr/>
          </p:nvGrpSpPr>
          <p:grpSpPr bwMode="auto">
            <a:xfrm>
              <a:off x="0" y="0"/>
              <a:ext cx="1333500" cy="1333500"/>
              <a:chOff x="0" y="0"/>
              <a:chExt cx="1333500" cy="1333500"/>
            </a:xfrm>
          </p:grpSpPr>
          <p:sp>
            <p:nvSpPr>
              <p:cNvPr id="8214" name="椭圆 47">
                <a:extLst>
                  <a:ext uri="{FF2B5EF4-FFF2-40B4-BE49-F238E27FC236}">
                    <a16:creationId xmlns:a16="http://schemas.microsoft.com/office/drawing/2014/main" id="{0A6EDD63-05D3-42F0-BA3D-C4E8035A6A2C}"/>
                  </a:ext>
                </a:extLst>
              </p:cNvPr>
              <p:cNvSpPr>
                <a:spLocks noChangeArrowheads="1"/>
              </p:cNvSpPr>
              <p:nvPr/>
            </p:nvSpPr>
            <p:spPr bwMode="auto">
              <a:xfrm>
                <a:off x="0" y="0"/>
                <a:ext cx="1333500" cy="1333500"/>
              </a:xfrm>
              <a:prstGeom prst="ellipse">
                <a:avLst/>
              </a:prstGeom>
              <a:solidFill>
                <a:schemeClr val="bg1"/>
              </a:solidFill>
              <a:ln w="57150" cap="flat" cmpd="sng">
                <a:solidFill>
                  <a:srgbClr val="00B3EE"/>
                </a:solidFill>
                <a:bevel/>
                <a:headEnd/>
                <a:tailEnd/>
              </a:ln>
            </p:spPr>
            <p:txBody>
              <a:bodyPr anchor="ctr"/>
              <a:lstStyle/>
              <a:p>
                <a:pPr algn="ctr"/>
                <a:endParaRPr lang="zh-CN" altLang="zh-CN">
                  <a:solidFill>
                    <a:srgbClr val="FFFFFF"/>
                  </a:solidFill>
                </a:endParaRPr>
              </a:p>
            </p:txBody>
          </p:sp>
          <p:sp>
            <p:nvSpPr>
              <p:cNvPr id="8215" name="椭圆 48">
                <a:extLst>
                  <a:ext uri="{FF2B5EF4-FFF2-40B4-BE49-F238E27FC236}">
                    <a16:creationId xmlns:a16="http://schemas.microsoft.com/office/drawing/2014/main" id="{24B92302-F04D-4612-B820-09BF0162E2C9}"/>
                  </a:ext>
                </a:extLst>
              </p:cNvPr>
              <p:cNvSpPr>
                <a:spLocks noChangeArrowheads="1"/>
              </p:cNvSpPr>
              <p:nvPr/>
            </p:nvSpPr>
            <p:spPr bwMode="auto">
              <a:xfrm>
                <a:off x="92868" y="92868"/>
                <a:ext cx="1147763" cy="1147763"/>
              </a:xfrm>
              <a:prstGeom prst="ellipse">
                <a:avLst/>
              </a:prstGeom>
              <a:solidFill>
                <a:srgbClr val="00B3EE"/>
              </a:solidFill>
              <a:ln>
                <a:noFill/>
              </a:ln>
              <a:extLst>
                <a:ext uri="{91240B29-F687-4F45-9708-019B960494DF}">
                  <a14:hiddenLine xmlns:a14="http://schemas.microsoft.com/office/drawing/2010/main" w="57150" cap="flat" cmpd="sng">
                    <a:solidFill>
                      <a:srgbClr val="42719B"/>
                    </a:solidFill>
                    <a:bevel/>
                    <a:headEnd/>
                    <a:tailEnd/>
                  </a14:hiddenLine>
                </a:ext>
              </a:extLst>
            </p:spPr>
            <p:txBody>
              <a:bodyPr anchor="ctr"/>
              <a:lstStyle/>
              <a:p>
                <a:pPr algn="ctr"/>
                <a:endParaRPr lang="zh-CN" altLang="zh-CN">
                  <a:solidFill>
                    <a:srgbClr val="FFFFFF"/>
                  </a:solidFill>
                </a:endParaRPr>
              </a:p>
            </p:txBody>
          </p:sp>
        </p:grpSp>
        <p:sp>
          <p:nvSpPr>
            <p:cNvPr id="8216" name="矩形 46">
              <a:extLst>
                <a:ext uri="{FF2B5EF4-FFF2-40B4-BE49-F238E27FC236}">
                  <a16:creationId xmlns:a16="http://schemas.microsoft.com/office/drawing/2014/main" id="{2A5B2B86-8C3B-4C45-AB90-140EE9F753A1}"/>
                </a:ext>
              </a:extLst>
            </p:cNvPr>
            <p:cNvSpPr>
              <a:spLocks noChangeArrowheads="1"/>
            </p:cNvSpPr>
            <p:nvPr/>
          </p:nvSpPr>
          <p:spPr bwMode="auto">
            <a:xfrm>
              <a:off x="246826" y="269212"/>
              <a:ext cx="83984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800">
                  <a:solidFill>
                    <a:schemeClr val="bg1"/>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1800">
                <a:solidFill>
                  <a:schemeClr val="bg1"/>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1800">
                  <a:solidFill>
                    <a:schemeClr val="bg1"/>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18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8217" name="Group 25">
            <a:extLst>
              <a:ext uri="{FF2B5EF4-FFF2-40B4-BE49-F238E27FC236}">
                <a16:creationId xmlns:a16="http://schemas.microsoft.com/office/drawing/2014/main" id="{79870A57-B253-462D-A6FA-F4D8969561C7}"/>
              </a:ext>
            </a:extLst>
          </p:cNvPr>
          <p:cNvGrpSpPr>
            <a:grpSpLocks/>
          </p:cNvGrpSpPr>
          <p:nvPr/>
        </p:nvGrpSpPr>
        <p:grpSpPr bwMode="auto">
          <a:xfrm>
            <a:off x="3565525" y="515938"/>
            <a:ext cx="1055688" cy="1055687"/>
            <a:chOff x="0" y="0"/>
            <a:chExt cx="1333500" cy="1333500"/>
          </a:xfrm>
        </p:grpSpPr>
        <p:grpSp>
          <p:nvGrpSpPr>
            <p:cNvPr id="8218" name="Group 26">
              <a:extLst>
                <a:ext uri="{FF2B5EF4-FFF2-40B4-BE49-F238E27FC236}">
                  <a16:creationId xmlns:a16="http://schemas.microsoft.com/office/drawing/2014/main" id="{A6037166-2007-49F2-9E39-A4E5B7BF24AA}"/>
                </a:ext>
              </a:extLst>
            </p:cNvPr>
            <p:cNvGrpSpPr>
              <a:grpSpLocks/>
            </p:cNvGrpSpPr>
            <p:nvPr/>
          </p:nvGrpSpPr>
          <p:grpSpPr bwMode="auto">
            <a:xfrm>
              <a:off x="0" y="0"/>
              <a:ext cx="1333500" cy="1333500"/>
              <a:chOff x="0" y="0"/>
              <a:chExt cx="1333500" cy="1333500"/>
            </a:xfrm>
          </p:grpSpPr>
          <p:sp>
            <p:nvSpPr>
              <p:cNvPr id="8219" name="椭圆 52">
                <a:extLst>
                  <a:ext uri="{FF2B5EF4-FFF2-40B4-BE49-F238E27FC236}">
                    <a16:creationId xmlns:a16="http://schemas.microsoft.com/office/drawing/2014/main" id="{64C4908D-1D44-4F4D-B261-392EBF964A23}"/>
                  </a:ext>
                </a:extLst>
              </p:cNvPr>
              <p:cNvSpPr>
                <a:spLocks noChangeArrowheads="1"/>
              </p:cNvSpPr>
              <p:nvPr/>
            </p:nvSpPr>
            <p:spPr bwMode="auto">
              <a:xfrm>
                <a:off x="0" y="0"/>
                <a:ext cx="1333500" cy="1333500"/>
              </a:xfrm>
              <a:prstGeom prst="ellipse">
                <a:avLst/>
              </a:prstGeom>
              <a:solidFill>
                <a:schemeClr val="bg1"/>
              </a:solidFill>
              <a:ln w="57150" cap="flat" cmpd="sng">
                <a:solidFill>
                  <a:srgbClr val="8ABC1D"/>
                </a:solidFill>
                <a:bevel/>
                <a:headEnd/>
                <a:tailEnd/>
              </a:ln>
            </p:spPr>
            <p:txBody>
              <a:bodyPr anchor="ctr"/>
              <a:lstStyle/>
              <a:p>
                <a:pPr algn="ctr"/>
                <a:endParaRPr lang="zh-CN" altLang="zh-CN">
                  <a:solidFill>
                    <a:srgbClr val="FFFFFF"/>
                  </a:solidFill>
                </a:endParaRPr>
              </a:p>
            </p:txBody>
          </p:sp>
          <p:sp>
            <p:nvSpPr>
              <p:cNvPr id="8220" name="椭圆 53">
                <a:extLst>
                  <a:ext uri="{FF2B5EF4-FFF2-40B4-BE49-F238E27FC236}">
                    <a16:creationId xmlns:a16="http://schemas.microsoft.com/office/drawing/2014/main" id="{5D3B5990-1C48-4E09-839E-30A20BFD3E11}"/>
                  </a:ext>
                </a:extLst>
              </p:cNvPr>
              <p:cNvSpPr>
                <a:spLocks noChangeArrowheads="1"/>
              </p:cNvSpPr>
              <p:nvPr/>
            </p:nvSpPr>
            <p:spPr bwMode="auto">
              <a:xfrm>
                <a:off x="92868" y="92868"/>
                <a:ext cx="1147763" cy="1147763"/>
              </a:xfrm>
              <a:prstGeom prst="ellipse">
                <a:avLst/>
              </a:prstGeom>
              <a:solidFill>
                <a:srgbClr val="8ABC1D"/>
              </a:solidFill>
              <a:ln>
                <a:noFill/>
              </a:ln>
              <a:extLst>
                <a:ext uri="{91240B29-F687-4F45-9708-019B960494DF}">
                  <a14:hiddenLine xmlns:a14="http://schemas.microsoft.com/office/drawing/2010/main" w="57150" cap="flat" cmpd="sng">
                    <a:solidFill>
                      <a:srgbClr val="42719B"/>
                    </a:solidFill>
                    <a:bevel/>
                    <a:headEnd/>
                    <a:tailEnd/>
                  </a14:hiddenLine>
                </a:ext>
              </a:extLst>
            </p:spPr>
            <p:txBody>
              <a:bodyPr anchor="ctr"/>
              <a:lstStyle/>
              <a:p>
                <a:pPr algn="ctr"/>
                <a:endParaRPr lang="zh-CN" altLang="zh-CN">
                  <a:solidFill>
                    <a:srgbClr val="FFFFFF"/>
                  </a:solidFill>
                </a:endParaRPr>
              </a:p>
            </p:txBody>
          </p:sp>
        </p:grpSp>
        <p:sp>
          <p:nvSpPr>
            <p:cNvPr id="8221" name="矩形 51">
              <a:extLst>
                <a:ext uri="{FF2B5EF4-FFF2-40B4-BE49-F238E27FC236}">
                  <a16:creationId xmlns:a16="http://schemas.microsoft.com/office/drawing/2014/main" id="{98083F70-0B38-41F7-A1FF-C6F1875B5141}"/>
                </a:ext>
              </a:extLst>
            </p:cNvPr>
            <p:cNvSpPr>
              <a:spLocks noChangeArrowheads="1"/>
            </p:cNvSpPr>
            <p:nvPr/>
          </p:nvSpPr>
          <p:spPr bwMode="auto">
            <a:xfrm>
              <a:off x="240086" y="232915"/>
              <a:ext cx="879201" cy="73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8222" name="Group 30">
            <a:extLst>
              <a:ext uri="{FF2B5EF4-FFF2-40B4-BE49-F238E27FC236}">
                <a16:creationId xmlns:a16="http://schemas.microsoft.com/office/drawing/2014/main" id="{34D16D11-DDE8-49E4-A8E3-EEEC4D2BF669}"/>
              </a:ext>
            </a:extLst>
          </p:cNvPr>
          <p:cNvGrpSpPr>
            <a:grpSpLocks/>
          </p:cNvGrpSpPr>
          <p:nvPr/>
        </p:nvGrpSpPr>
        <p:grpSpPr bwMode="auto">
          <a:xfrm>
            <a:off x="6291263" y="1438275"/>
            <a:ext cx="879475" cy="879475"/>
            <a:chOff x="0" y="0"/>
            <a:chExt cx="1333500" cy="1333500"/>
          </a:xfrm>
        </p:grpSpPr>
        <p:grpSp>
          <p:nvGrpSpPr>
            <p:cNvPr id="8223" name="Group 31">
              <a:extLst>
                <a:ext uri="{FF2B5EF4-FFF2-40B4-BE49-F238E27FC236}">
                  <a16:creationId xmlns:a16="http://schemas.microsoft.com/office/drawing/2014/main" id="{F7B4F268-920F-493C-881D-8C9EC6128F57}"/>
                </a:ext>
              </a:extLst>
            </p:cNvPr>
            <p:cNvGrpSpPr>
              <a:grpSpLocks/>
            </p:cNvGrpSpPr>
            <p:nvPr/>
          </p:nvGrpSpPr>
          <p:grpSpPr bwMode="auto">
            <a:xfrm>
              <a:off x="0" y="0"/>
              <a:ext cx="1333500" cy="1333500"/>
              <a:chOff x="0" y="0"/>
              <a:chExt cx="1333500" cy="1333500"/>
            </a:xfrm>
          </p:grpSpPr>
          <p:sp>
            <p:nvSpPr>
              <p:cNvPr id="8224" name="椭圆 57">
                <a:extLst>
                  <a:ext uri="{FF2B5EF4-FFF2-40B4-BE49-F238E27FC236}">
                    <a16:creationId xmlns:a16="http://schemas.microsoft.com/office/drawing/2014/main" id="{8BCE3A0A-68F4-443D-8439-2BB9893AAF00}"/>
                  </a:ext>
                </a:extLst>
              </p:cNvPr>
              <p:cNvSpPr>
                <a:spLocks noChangeArrowheads="1"/>
              </p:cNvSpPr>
              <p:nvPr/>
            </p:nvSpPr>
            <p:spPr bwMode="auto">
              <a:xfrm>
                <a:off x="0" y="0"/>
                <a:ext cx="1333500" cy="1333500"/>
              </a:xfrm>
              <a:prstGeom prst="ellipse">
                <a:avLst/>
              </a:prstGeom>
              <a:solidFill>
                <a:schemeClr val="bg1"/>
              </a:solidFill>
              <a:ln w="57150" cap="flat" cmpd="sng">
                <a:solidFill>
                  <a:srgbClr val="CC99FF"/>
                </a:solidFill>
                <a:bevel/>
                <a:headEnd/>
                <a:tailEnd/>
              </a:ln>
            </p:spPr>
            <p:txBody>
              <a:bodyPr anchor="ctr"/>
              <a:lstStyle/>
              <a:p>
                <a:pPr algn="ctr"/>
                <a:endParaRPr lang="zh-CN" altLang="zh-CN">
                  <a:solidFill>
                    <a:srgbClr val="FFFFFF"/>
                  </a:solidFill>
                </a:endParaRPr>
              </a:p>
            </p:txBody>
          </p:sp>
          <p:sp>
            <p:nvSpPr>
              <p:cNvPr id="8225" name="椭圆 58">
                <a:extLst>
                  <a:ext uri="{FF2B5EF4-FFF2-40B4-BE49-F238E27FC236}">
                    <a16:creationId xmlns:a16="http://schemas.microsoft.com/office/drawing/2014/main" id="{D03F1701-D48A-4CDD-ADD2-7B9647A5B279}"/>
                  </a:ext>
                </a:extLst>
              </p:cNvPr>
              <p:cNvSpPr>
                <a:spLocks noChangeArrowheads="1"/>
              </p:cNvSpPr>
              <p:nvPr/>
            </p:nvSpPr>
            <p:spPr bwMode="auto">
              <a:xfrm>
                <a:off x="92868" y="92868"/>
                <a:ext cx="1147763" cy="1147763"/>
              </a:xfrm>
              <a:prstGeom prst="ellipse">
                <a:avLst/>
              </a:prstGeom>
              <a:solidFill>
                <a:srgbClr val="CC99FF"/>
              </a:solidFill>
              <a:ln>
                <a:noFill/>
              </a:ln>
              <a:extLst>
                <a:ext uri="{91240B29-F687-4F45-9708-019B960494DF}">
                  <a14:hiddenLine xmlns:a14="http://schemas.microsoft.com/office/drawing/2010/main" w="57150" cap="flat" cmpd="sng">
                    <a:solidFill>
                      <a:srgbClr val="42719B"/>
                    </a:solidFill>
                    <a:bevel/>
                    <a:headEnd/>
                    <a:tailEnd/>
                  </a14:hiddenLine>
                </a:ext>
              </a:extLst>
            </p:spPr>
            <p:txBody>
              <a:bodyPr anchor="ctr"/>
              <a:lstStyle/>
              <a:p>
                <a:pPr algn="ctr"/>
                <a:endParaRPr lang="zh-CN" altLang="zh-CN">
                  <a:solidFill>
                    <a:srgbClr val="FFFFFF"/>
                  </a:solidFill>
                </a:endParaRPr>
              </a:p>
            </p:txBody>
          </p:sp>
        </p:grpSp>
        <p:sp>
          <p:nvSpPr>
            <p:cNvPr id="8226" name="矩形 56">
              <a:extLst>
                <a:ext uri="{FF2B5EF4-FFF2-40B4-BE49-F238E27FC236}">
                  <a16:creationId xmlns:a16="http://schemas.microsoft.com/office/drawing/2014/main" id="{285E6D94-3A69-4690-95B8-742FDE0278BA}"/>
                </a:ext>
              </a:extLst>
            </p:cNvPr>
            <p:cNvSpPr>
              <a:spLocks noChangeArrowheads="1"/>
            </p:cNvSpPr>
            <p:nvPr/>
          </p:nvSpPr>
          <p:spPr bwMode="auto">
            <a:xfrm>
              <a:off x="201298" y="232915"/>
              <a:ext cx="956776" cy="793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Key</a:t>
              </a:r>
              <a:endParaRPr lang="zh-CN" altLang="en-US" sz="1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words</a:t>
              </a:r>
              <a:endParaRPr lang="zh-CN" altLang="en-US" sz="1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8227" name="矩形 16">
            <a:extLst>
              <a:ext uri="{FF2B5EF4-FFF2-40B4-BE49-F238E27FC236}">
                <a16:creationId xmlns:a16="http://schemas.microsoft.com/office/drawing/2014/main" id="{C692F4A9-8A37-4860-B918-0739575B25BA}"/>
              </a:ext>
            </a:extLst>
          </p:cNvPr>
          <p:cNvSpPr>
            <a:spLocks noChangeArrowheads="1"/>
          </p:cNvSpPr>
          <p:nvPr/>
        </p:nvSpPr>
        <p:spPr bwMode="auto">
          <a:xfrm>
            <a:off x="642938" y="2263775"/>
            <a:ext cx="16081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8228" name="矩形 69">
            <a:extLst>
              <a:ext uri="{FF2B5EF4-FFF2-40B4-BE49-F238E27FC236}">
                <a16:creationId xmlns:a16="http://schemas.microsoft.com/office/drawing/2014/main" id="{53827026-650D-481B-811D-52CFE101F1DC}"/>
              </a:ext>
            </a:extLst>
          </p:cNvPr>
          <p:cNvSpPr>
            <a:spLocks noChangeArrowheads="1"/>
          </p:cNvSpPr>
          <p:nvPr/>
        </p:nvSpPr>
        <p:spPr bwMode="auto">
          <a:xfrm>
            <a:off x="2681288" y="3343275"/>
            <a:ext cx="16081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8229" name="矩形 70">
            <a:extLst>
              <a:ext uri="{FF2B5EF4-FFF2-40B4-BE49-F238E27FC236}">
                <a16:creationId xmlns:a16="http://schemas.microsoft.com/office/drawing/2014/main" id="{9110916F-A1BC-4C3F-8857-46FB3FFB81D9}"/>
              </a:ext>
            </a:extLst>
          </p:cNvPr>
          <p:cNvSpPr>
            <a:spLocks noChangeArrowheads="1"/>
          </p:cNvSpPr>
          <p:nvPr/>
        </p:nvSpPr>
        <p:spPr bwMode="auto">
          <a:xfrm>
            <a:off x="4664075" y="350838"/>
            <a:ext cx="22193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8230" name="矩形 71">
            <a:extLst>
              <a:ext uri="{FF2B5EF4-FFF2-40B4-BE49-F238E27FC236}">
                <a16:creationId xmlns:a16="http://schemas.microsoft.com/office/drawing/2014/main" id="{E409FDFA-FDF0-4326-8F71-8DB136863225}"/>
              </a:ext>
            </a:extLst>
          </p:cNvPr>
          <p:cNvSpPr>
            <a:spLocks noChangeArrowheads="1"/>
          </p:cNvSpPr>
          <p:nvPr/>
        </p:nvSpPr>
        <p:spPr bwMode="auto">
          <a:xfrm>
            <a:off x="7231063" y="1301750"/>
            <a:ext cx="15303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a:extLst>
              <a:ext uri="{FF2B5EF4-FFF2-40B4-BE49-F238E27FC236}">
                <a16:creationId xmlns:a16="http://schemas.microsoft.com/office/drawing/2014/main" id="{E92B38CC-5D6F-4AB9-8920-863124848685}"/>
              </a:ext>
            </a:extLst>
          </p:cNvPr>
          <p:cNvGrpSpPr>
            <a:grpSpLocks/>
          </p:cNvGrpSpPr>
          <p:nvPr/>
        </p:nvGrpSpPr>
        <p:grpSpPr bwMode="auto">
          <a:xfrm>
            <a:off x="3184525" y="0"/>
            <a:ext cx="5959475" cy="5143500"/>
            <a:chOff x="0" y="0"/>
            <a:chExt cx="5959248" cy="5143500"/>
          </a:xfrm>
        </p:grpSpPr>
        <p:sp>
          <p:nvSpPr>
            <p:cNvPr id="9219" name="平行四边形 54">
              <a:extLst>
                <a:ext uri="{FF2B5EF4-FFF2-40B4-BE49-F238E27FC236}">
                  <a16:creationId xmlns:a16="http://schemas.microsoft.com/office/drawing/2014/main" id="{49E124CC-C1B6-4B14-B96A-B156EEC9443A}"/>
                </a:ext>
              </a:extLst>
            </p:cNvPr>
            <p:cNvSpPr>
              <a:spLocks noChangeArrowheads="1"/>
            </p:cNvSpPr>
            <p:nvPr/>
          </p:nvSpPr>
          <p:spPr bwMode="auto">
            <a:xfrm>
              <a:off x="0" y="0"/>
              <a:ext cx="2009775" cy="5143500"/>
            </a:xfrm>
            <a:prstGeom prst="parallelogram">
              <a:avLst>
                <a:gd name="adj" fmla="val 50588"/>
              </a:avLst>
            </a:prstGeom>
            <a:solidFill>
              <a:schemeClr val="bg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9220" name="流程图: 手动输入 28">
              <a:extLst>
                <a:ext uri="{FF2B5EF4-FFF2-40B4-BE49-F238E27FC236}">
                  <a16:creationId xmlns:a16="http://schemas.microsoft.com/office/drawing/2014/main" id="{A69E1BB7-8B00-409A-8A66-2B57D58BD6A7}"/>
                </a:ext>
              </a:extLst>
            </p:cNvPr>
            <p:cNvSpPr>
              <a:spLocks noChangeArrowheads="1"/>
            </p:cNvSpPr>
            <p:nvPr/>
          </p:nvSpPr>
          <p:spPr bwMode="auto">
            <a:xfrm rot="16200000" flipH="1">
              <a:off x="906235" y="90487"/>
              <a:ext cx="5143500" cy="4962526"/>
            </a:xfrm>
            <a:prstGeom prst="flowChartManualInpu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9221" name="平行四边形 11">
              <a:extLst>
                <a:ext uri="{FF2B5EF4-FFF2-40B4-BE49-F238E27FC236}">
                  <a16:creationId xmlns:a16="http://schemas.microsoft.com/office/drawing/2014/main" id="{CF981BA9-107E-41E1-9D34-7682725581C1}"/>
                </a:ext>
              </a:extLst>
            </p:cNvPr>
            <p:cNvSpPr>
              <a:spLocks noChangeArrowheads="1"/>
            </p:cNvSpPr>
            <p:nvPr/>
          </p:nvSpPr>
          <p:spPr bwMode="auto">
            <a:xfrm>
              <a:off x="973590" y="0"/>
              <a:ext cx="2009775" cy="5143500"/>
            </a:xfrm>
            <a:prstGeom prst="parallelogram">
              <a:avLst>
                <a:gd name="adj" fmla="val 50588"/>
              </a:avLst>
            </a:prstGeom>
            <a:solidFill>
              <a:srgbClr val="006E9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9222" name="Group 6">
            <a:extLst>
              <a:ext uri="{FF2B5EF4-FFF2-40B4-BE49-F238E27FC236}">
                <a16:creationId xmlns:a16="http://schemas.microsoft.com/office/drawing/2014/main" id="{F05C4986-6F62-4BC8-8428-050006E8C5BD}"/>
              </a:ext>
            </a:extLst>
          </p:cNvPr>
          <p:cNvGrpSpPr>
            <a:grpSpLocks/>
          </p:cNvGrpSpPr>
          <p:nvPr/>
        </p:nvGrpSpPr>
        <p:grpSpPr bwMode="auto">
          <a:xfrm>
            <a:off x="1295400" y="946150"/>
            <a:ext cx="3519488" cy="1498600"/>
            <a:chOff x="0" y="0"/>
            <a:chExt cx="3519038" cy="1497581"/>
          </a:xfrm>
        </p:grpSpPr>
        <p:sp>
          <p:nvSpPr>
            <p:cNvPr id="9223" name="右箭头 30">
              <a:extLst>
                <a:ext uri="{FF2B5EF4-FFF2-40B4-BE49-F238E27FC236}">
                  <a16:creationId xmlns:a16="http://schemas.microsoft.com/office/drawing/2014/main" id="{3D2B2087-2DEF-4675-BB3B-A5F41B56CE8E}"/>
                </a:ext>
              </a:extLst>
            </p:cNvPr>
            <p:cNvSpPr>
              <a:spLocks noChangeArrowheads="1"/>
            </p:cNvSpPr>
            <p:nvPr/>
          </p:nvSpPr>
          <p:spPr bwMode="auto">
            <a:xfrm rot="660000" flipH="1" flipV="1">
              <a:off x="0" y="0"/>
              <a:ext cx="3519038" cy="1497581"/>
            </a:xfrm>
            <a:prstGeom prst="rightArrow">
              <a:avLst>
                <a:gd name="adj1" fmla="val 62704"/>
                <a:gd name="adj2" fmla="val 30830"/>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9224" name="矩形 9">
              <a:extLst>
                <a:ext uri="{FF2B5EF4-FFF2-40B4-BE49-F238E27FC236}">
                  <a16:creationId xmlns:a16="http://schemas.microsoft.com/office/drawing/2014/main" id="{10494F9C-E3B5-463D-894A-2935F1AAC00F}"/>
                </a:ext>
              </a:extLst>
            </p:cNvPr>
            <p:cNvSpPr>
              <a:spLocks noChangeArrowheads="1"/>
            </p:cNvSpPr>
            <p:nvPr/>
          </p:nvSpPr>
          <p:spPr bwMode="auto">
            <a:xfrm rot="660000">
              <a:off x="426847" y="498907"/>
              <a:ext cx="28289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sz="2400">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key words</a:t>
              </a:r>
              <a:endParaRPr lang="zh-CN" altLang="en-US" sz="2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9225" name="Group 9">
            <a:extLst>
              <a:ext uri="{FF2B5EF4-FFF2-40B4-BE49-F238E27FC236}">
                <a16:creationId xmlns:a16="http://schemas.microsoft.com/office/drawing/2014/main" id="{2E4FC60C-816E-4568-8F78-BF364E1B3F92}"/>
              </a:ext>
            </a:extLst>
          </p:cNvPr>
          <p:cNvGrpSpPr>
            <a:grpSpLocks/>
          </p:cNvGrpSpPr>
          <p:nvPr/>
        </p:nvGrpSpPr>
        <p:grpSpPr bwMode="auto">
          <a:xfrm>
            <a:off x="4552950" y="2540000"/>
            <a:ext cx="3519488" cy="1497013"/>
            <a:chOff x="0" y="0"/>
            <a:chExt cx="3519038" cy="1497581"/>
          </a:xfrm>
        </p:grpSpPr>
        <p:sp>
          <p:nvSpPr>
            <p:cNvPr id="9226" name="右箭头 52">
              <a:extLst>
                <a:ext uri="{FF2B5EF4-FFF2-40B4-BE49-F238E27FC236}">
                  <a16:creationId xmlns:a16="http://schemas.microsoft.com/office/drawing/2014/main" id="{B320E7B4-D557-46F8-BB12-1ACA02BAF897}"/>
                </a:ext>
              </a:extLst>
            </p:cNvPr>
            <p:cNvSpPr>
              <a:spLocks noChangeArrowheads="1"/>
            </p:cNvSpPr>
            <p:nvPr/>
          </p:nvSpPr>
          <p:spPr bwMode="auto">
            <a:xfrm rot="660000">
              <a:off x="0" y="0"/>
              <a:ext cx="3519038" cy="1497581"/>
            </a:xfrm>
            <a:prstGeom prst="rightArrow">
              <a:avLst>
                <a:gd name="adj1" fmla="val 62704"/>
                <a:gd name="adj2" fmla="val 30830"/>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9227" name="矩形 53">
              <a:extLst>
                <a:ext uri="{FF2B5EF4-FFF2-40B4-BE49-F238E27FC236}">
                  <a16:creationId xmlns:a16="http://schemas.microsoft.com/office/drawing/2014/main" id="{E3B58E4D-A06F-4743-BBB4-0588650B8D8D}"/>
                </a:ext>
              </a:extLst>
            </p:cNvPr>
            <p:cNvSpPr>
              <a:spLocks noChangeArrowheads="1"/>
            </p:cNvSpPr>
            <p:nvPr/>
          </p:nvSpPr>
          <p:spPr bwMode="auto">
            <a:xfrm rot="660000">
              <a:off x="266985" y="485483"/>
              <a:ext cx="28289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spcAft>
                  <a:spcPts val="600"/>
                </a:spcAft>
              </a:pPr>
              <a:r>
                <a:rPr lang="en-US" altLang="zh-CN" sz="2400">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key words</a:t>
              </a:r>
              <a:endParaRPr lang="zh-CN" altLang="en-US" sz="2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9228" name="Group 12">
            <a:extLst>
              <a:ext uri="{FF2B5EF4-FFF2-40B4-BE49-F238E27FC236}">
                <a16:creationId xmlns:a16="http://schemas.microsoft.com/office/drawing/2014/main" id="{CDB7BF2F-7495-4754-8724-1AFDF8EE8617}"/>
              </a:ext>
            </a:extLst>
          </p:cNvPr>
          <p:cNvGrpSpPr>
            <a:grpSpLocks/>
          </p:cNvGrpSpPr>
          <p:nvPr/>
        </p:nvGrpSpPr>
        <p:grpSpPr bwMode="auto">
          <a:xfrm>
            <a:off x="5727700" y="552450"/>
            <a:ext cx="2894013" cy="1530350"/>
            <a:chOff x="0" y="0"/>
            <a:chExt cx="2894002" cy="1531094"/>
          </a:xfrm>
        </p:grpSpPr>
        <p:sp>
          <p:nvSpPr>
            <p:cNvPr id="9229" name="矩形 55">
              <a:extLst>
                <a:ext uri="{FF2B5EF4-FFF2-40B4-BE49-F238E27FC236}">
                  <a16:creationId xmlns:a16="http://schemas.microsoft.com/office/drawing/2014/main" id="{6AA9C56C-8835-4997-BC04-C646770BCE5F}"/>
                </a:ext>
              </a:extLst>
            </p:cNvPr>
            <p:cNvSpPr>
              <a:spLocks noChangeArrowheads="1"/>
            </p:cNvSpPr>
            <p:nvPr/>
          </p:nvSpPr>
          <p:spPr bwMode="auto">
            <a:xfrm>
              <a:off x="0" y="400015"/>
              <a:ext cx="2894002" cy="1131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Please add text here, according to the need to adjust the font and font size. </a:t>
              </a:r>
              <a:endParaRPr lang="zh-CN" altLang="en-US">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9230" name="矩形 56">
              <a:extLst>
                <a:ext uri="{FF2B5EF4-FFF2-40B4-BE49-F238E27FC236}">
                  <a16:creationId xmlns:a16="http://schemas.microsoft.com/office/drawing/2014/main" id="{49AFD9C6-75B4-4A70-9A7F-B5C2EF7E88FD}"/>
                </a:ext>
              </a:extLst>
            </p:cNvPr>
            <p:cNvSpPr>
              <a:spLocks noChangeArrowheads="1"/>
            </p:cNvSpPr>
            <p:nvPr/>
          </p:nvSpPr>
          <p:spPr bwMode="auto">
            <a:xfrm>
              <a:off x="78552" y="0"/>
              <a:ext cx="1760418" cy="338554"/>
            </a:xfrm>
            <a:prstGeom prst="rect">
              <a:avLst/>
            </a:prstGeom>
            <a:solidFill>
              <a:srgbClr val="004D6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grpSp>
      <p:grpSp>
        <p:nvGrpSpPr>
          <p:cNvPr id="9231" name="Group 15">
            <a:extLst>
              <a:ext uri="{FF2B5EF4-FFF2-40B4-BE49-F238E27FC236}">
                <a16:creationId xmlns:a16="http://schemas.microsoft.com/office/drawing/2014/main" id="{81DAB691-98F1-4D5F-820C-49CD8FBA97D8}"/>
              </a:ext>
            </a:extLst>
          </p:cNvPr>
          <p:cNvGrpSpPr>
            <a:grpSpLocks/>
          </p:cNvGrpSpPr>
          <p:nvPr/>
        </p:nvGrpSpPr>
        <p:grpSpPr bwMode="auto">
          <a:xfrm>
            <a:off x="547688" y="2832100"/>
            <a:ext cx="2894012" cy="1530350"/>
            <a:chOff x="0" y="0"/>
            <a:chExt cx="2894002" cy="1531094"/>
          </a:xfrm>
        </p:grpSpPr>
        <p:sp>
          <p:nvSpPr>
            <p:cNvPr id="9232" name="矩形 57">
              <a:extLst>
                <a:ext uri="{FF2B5EF4-FFF2-40B4-BE49-F238E27FC236}">
                  <a16:creationId xmlns:a16="http://schemas.microsoft.com/office/drawing/2014/main" id="{422E4AF4-F1ED-4CED-9C96-76CE29A45E6F}"/>
                </a:ext>
              </a:extLst>
            </p:cNvPr>
            <p:cNvSpPr>
              <a:spLocks noChangeArrowheads="1"/>
            </p:cNvSpPr>
            <p:nvPr/>
          </p:nvSpPr>
          <p:spPr bwMode="auto">
            <a:xfrm>
              <a:off x="0" y="400015"/>
              <a:ext cx="2894002" cy="1131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Please add text here, according to the need to adjust the font and font size. </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9233" name="矩形 58">
              <a:extLst>
                <a:ext uri="{FF2B5EF4-FFF2-40B4-BE49-F238E27FC236}">
                  <a16:creationId xmlns:a16="http://schemas.microsoft.com/office/drawing/2014/main" id="{F6228397-CE89-40DF-BD8E-0FA832D2F325}"/>
                </a:ext>
              </a:extLst>
            </p:cNvPr>
            <p:cNvSpPr>
              <a:spLocks noChangeArrowheads="1"/>
            </p:cNvSpPr>
            <p:nvPr/>
          </p:nvSpPr>
          <p:spPr bwMode="auto">
            <a:xfrm>
              <a:off x="78552" y="0"/>
              <a:ext cx="1760418" cy="338554"/>
            </a:xfrm>
            <a:prstGeom prst="rect">
              <a:avLst/>
            </a:prstGeom>
            <a:solidFill>
              <a:srgbClr val="8ABC1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a:p>
          </p:txBody>
        </p:sp>
      </p:gr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2">
            <a:extLst>
              <a:ext uri="{FF2B5EF4-FFF2-40B4-BE49-F238E27FC236}">
                <a16:creationId xmlns:a16="http://schemas.microsoft.com/office/drawing/2014/main" id="{5655BAE1-7CD7-4266-BB46-A545099E48D6}"/>
              </a:ext>
            </a:extLst>
          </p:cNvPr>
          <p:cNvGrpSpPr>
            <a:grpSpLocks/>
          </p:cNvGrpSpPr>
          <p:nvPr/>
        </p:nvGrpSpPr>
        <p:grpSpPr bwMode="auto">
          <a:xfrm>
            <a:off x="0" y="0"/>
            <a:ext cx="9144000" cy="5143500"/>
            <a:chOff x="0" y="0"/>
            <a:chExt cx="9145378" cy="5143501"/>
          </a:xfrm>
        </p:grpSpPr>
        <p:sp>
          <p:nvSpPr>
            <p:cNvPr id="10243" name="等腰三角形 21">
              <a:extLst>
                <a:ext uri="{FF2B5EF4-FFF2-40B4-BE49-F238E27FC236}">
                  <a16:creationId xmlns:a16="http://schemas.microsoft.com/office/drawing/2014/main" id="{D7C77D31-54A7-4E13-A107-5BE2F7046330}"/>
                </a:ext>
              </a:extLst>
            </p:cNvPr>
            <p:cNvSpPr>
              <a:spLocks noChangeArrowheads="1"/>
            </p:cNvSpPr>
            <p:nvPr/>
          </p:nvSpPr>
          <p:spPr bwMode="auto">
            <a:xfrm rot="5400000">
              <a:off x="-1412098" y="1412097"/>
              <a:ext cx="5143499" cy="2319306"/>
            </a:xfrm>
            <a:prstGeom prst="triangle">
              <a:avLst>
                <a:gd name="adj" fmla="val 50000"/>
              </a:avLst>
            </a:prstGeom>
            <a:solidFill>
              <a:srgbClr val="EFF5FB"/>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0244" name="等腰三角形 20">
              <a:extLst>
                <a:ext uri="{FF2B5EF4-FFF2-40B4-BE49-F238E27FC236}">
                  <a16:creationId xmlns:a16="http://schemas.microsoft.com/office/drawing/2014/main" id="{CCEA60F1-C3B5-4087-A7AF-1BE7B773BB79}"/>
                </a:ext>
              </a:extLst>
            </p:cNvPr>
            <p:cNvSpPr>
              <a:spLocks noChangeArrowheads="1"/>
            </p:cNvSpPr>
            <p:nvPr/>
          </p:nvSpPr>
          <p:spPr bwMode="auto">
            <a:xfrm rot="16200000" flipH="1">
              <a:off x="841974" y="1412098"/>
              <a:ext cx="5143499" cy="2319306"/>
            </a:xfrm>
            <a:prstGeom prst="triangle">
              <a:avLst>
                <a:gd name="adj" fmla="val 50000"/>
              </a:avLst>
            </a:prstGeom>
            <a:solidFill>
              <a:srgbClr val="EFF5FB"/>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0245" name="矩形 3">
              <a:extLst>
                <a:ext uri="{FF2B5EF4-FFF2-40B4-BE49-F238E27FC236}">
                  <a16:creationId xmlns:a16="http://schemas.microsoft.com/office/drawing/2014/main" id="{EC0C4FCF-92A6-47CD-A15C-DCCCF3540012}"/>
                </a:ext>
              </a:extLst>
            </p:cNvPr>
            <p:cNvSpPr>
              <a:spLocks noChangeArrowheads="1"/>
            </p:cNvSpPr>
            <p:nvPr/>
          </p:nvSpPr>
          <p:spPr bwMode="auto">
            <a:xfrm rot="16200000" flipH="1">
              <a:off x="4287628" y="285751"/>
              <a:ext cx="5143500" cy="4572000"/>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sp>
        <p:nvSpPr>
          <p:cNvPr id="10246" name="文本框 10">
            <a:extLst>
              <a:ext uri="{FF2B5EF4-FFF2-40B4-BE49-F238E27FC236}">
                <a16:creationId xmlns:a16="http://schemas.microsoft.com/office/drawing/2014/main" id="{3C6CB867-CD9E-4627-B20F-D407FCDB0364}"/>
              </a:ext>
            </a:extLst>
          </p:cNvPr>
          <p:cNvSpPr>
            <a:spLocks noChangeArrowheads="1"/>
          </p:cNvSpPr>
          <p:nvPr/>
        </p:nvSpPr>
        <p:spPr bwMode="auto">
          <a:xfrm>
            <a:off x="1095375" y="2871788"/>
            <a:ext cx="1190625" cy="338137"/>
          </a:xfrm>
          <a:prstGeom prst="rect">
            <a:avLst/>
          </a:prstGeom>
          <a:solidFill>
            <a:srgbClr val="00B3E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KEY WORDS</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0247" name="文本框 14">
            <a:extLst>
              <a:ext uri="{FF2B5EF4-FFF2-40B4-BE49-F238E27FC236}">
                <a16:creationId xmlns:a16="http://schemas.microsoft.com/office/drawing/2014/main" id="{04850DE9-C7A0-4D6F-988D-4E3C9EBA75DD}"/>
              </a:ext>
            </a:extLst>
          </p:cNvPr>
          <p:cNvSpPr>
            <a:spLocks noChangeArrowheads="1"/>
          </p:cNvSpPr>
          <p:nvPr/>
        </p:nvSpPr>
        <p:spPr bwMode="auto">
          <a:xfrm>
            <a:off x="1485900" y="2200275"/>
            <a:ext cx="1935163" cy="52228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800">
                <a:solidFill>
                  <a:schemeClr val="bg1"/>
                </a:solidFill>
                <a:latin typeface="Calibri" panose="020F0502020204030204" pitchFamily="34" charset="0"/>
                <a:ea typeface="微软雅黑" panose="020B0503020204020204" pitchFamily="34" charset="-122"/>
                <a:sym typeface="Calibri" panose="020F0502020204030204" pitchFamily="34" charset="0"/>
              </a:rPr>
              <a:t>KEY WORDS</a:t>
            </a:r>
            <a:endParaRPr lang="zh-CN" altLang="en-US" sz="28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0248" name="文本框 15">
            <a:extLst>
              <a:ext uri="{FF2B5EF4-FFF2-40B4-BE49-F238E27FC236}">
                <a16:creationId xmlns:a16="http://schemas.microsoft.com/office/drawing/2014/main" id="{E6EADF89-A4A6-4F11-9592-8DB4CB6DF25B}"/>
              </a:ext>
            </a:extLst>
          </p:cNvPr>
          <p:cNvSpPr>
            <a:spLocks noChangeArrowheads="1"/>
          </p:cNvSpPr>
          <p:nvPr/>
        </p:nvSpPr>
        <p:spPr bwMode="auto">
          <a:xfrm>
            <a:off x="781050" y="1736725"/>
            <a:ext cx="1189038" cy="338138"/>
          </a:xfrm>
          <a:prstGeom prst="rect">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KEY WORDS</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0249" name="文本框 16">
            <a:extLst>
              <a:ext uri="{FF2B5EF4-FFF2-40B4-BE49-F238E27FC236}">
                <a16:creationId xmlns:a16="http://schemas.microsoft.com/office/drawing/2014/main" id="{ADA2CA77-B2CB-4507-89F5-21AF5B7DA807}"/>
              </a:ext>
            </a:extLst>
          </p:cNvPr>
          <p:cNvSpPr>
            <a:spLocks noChangeArrowheads="1"/>
          </p:cNvSpPr>
          <p:nvPr/>
        </p:nvSpPr>
        <p:spPr bwMode="auto">
          <a:xfrm>
            <a:off x="2279650" y="1674813"/>
            <a:ext cx="1435100" cy="400050"/>
          </a:xfrm>
          <a:prstGeom prst="rect">
            <a:avLst/>
          </a:prstGeom>
          <a:solidFill>
            <a:srgbClr val="8ABC1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chemeClr val="bg1"/>
                </a:solidFill>
                <a:latin typeface="Calibri" panose="020F0502020204030204" pitchFamily="34" charset="0"/>
                <a:ea typeface="微软雅黑" panose="020B0503020204020204" pitchFamily="34" charset="-122"/>
                <a:sym typeface="Calibri" panose="020F0502020204030204" pitchFamily="34" charset="0"/>
              </a:rPr>
              <a:t>KEY WORDS</a:t>
            </a:r>
            <a:endParaRPr lang="zh-CN" altLang="en-US" sz="20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0250" name="文本框 17">
            <a:extLst>
              <a:ext uri="{FF2B5EF4-FFF2-40B4-BE49-F238E27FC236}">
                <a16:creationId xmlns:a16="http://schemas.microsoft.com/office/drawing/2014/main" id="{95EAEB3C-E31C-4743-9B02-00E431BEB36B}"/>
              </a:ext>
            </a:extLst>
          </p:cNvPr>
          <p:cNvSpPr>
            <a:spLocks noChangeArrowheads="1"/>
          </p:cNvSpPr>
          <p:nvPr/>
        </p:nvSpPr>
        <p:spPr bwMode="auto">
          <a:xfrm>
            <a:off x="2536825" y="2847975"/>
            <a:ext cx="1189038" cy="339725"/>
          </a:xfrm>
          <a:prstGeom prst="rect">
            <a:avLst/>
          </a:prstGeom>
          <a:solidFill>
            <a:srgbClr val="99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KEY WORDS</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0251" name="文本框 18">
            <a:extLst>
              <a:ext uri="{FF2B5EF4-FFF2-40B4-BE49-F238E27FC236}">
                <a16:creationId xmlns:a16="http://schemas.microsoft.com/office/drawing/2014/main" id="{A538BAA3-7B39-46CA-BB02-AA125850A802}"/>
              </a:ext>
            </a:extLst>
          </p:cNvPr>
          <p:cNvSpPr>
            <a:spLocks noChangeArrowheads="1"/>
          </p:cNvSpPr>
          <p:nvPr/>
        </p:nvSpPr>
        <p:spPr bwMode="auto">
          <a:xfrm>
            <a:off x="1366838" y="3387725"/>
            <a:ext cx="1189037" cy="339725"/>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KEY WORDS</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0252" name="文本框 19">
            <a:extLst>
              <a:ext uri="{FF2B5EF4-FFF2-40B4-BE49-F238E27FC236}">
                <a16:creationId xmlns:a16="http://schemas.microsoft.com/office/drawing/2014/main" id="{F0B22E69-7943-46D4-8BE4-9D3F876391A1}"/>
              </a:ext>
            </a:extLst>
          </p:cNvPr>
          <p:cNvSpPr>
            <a:spLocks noChangeArrowheads="1"/>
          </p:cNvSpPr>
          <p:nvPr/>
        </p:nvSpPr>
        <p:spPr bwMode="auto">
          <a:xfrm>
            <a:off x="1485900" y="1225550"/>
            <a:ext cx="1309688" cy="369888"/>
          </a:xfrm>
          <a:prstGeom prst="rect">
            <a:avLst/>
          </a:prstGeom>
          <a:solidFill>
            <a:srgbClr val="CC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800">
                <a:solidFill>
                  <a:schemeClr val="bg1"/>
                </a:solidFill>
                <a:latin typeface="Calibri" panose="020F0502020204030204" pitchFamily="34" charset="0"/>
                <a:ea typeface="微软雅黑" panose="020B0503020204020204" pitchFamily="34" charset="-122"/>
                <a:sym typeface="Calibri" panose="020F0502020204030204" pitchFamily="34" charset="0"/>
              </a:rPr>
              <a:t>KEY WORDS</a:t>
            </a:r>
            <a:endParaRPr lang="zh-CN" altLang="en-US" sz="18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nvGrpSpPr>
          <p:cNvPr id="10253" name="Group 13">
            <a:extLst>
              <a:ext uri="{FF2B5EF4-FFF2-40B4-BE49-F238E27FC236}">
                <a16:creationId xmlns:a16="http://schemas.microsoft.com/office/drawing/2014/main" id="{EB5CBD4D-B1F4-480C-A614-BC0F5AFACDC9}"/>
              </a:ext>
            </a:extLst>
          </p:cNvPr>
          <p:cNvGrpSpPr>
            <a:grpSpLocks/>
          </p:cNvGrpSpPr>
          <p:nvPr/>
        </p:nvGrpSpPr>
        <p:grpSpPr bwMode="auto">
          <a:xfrm>
            <a:off x="5160963" y="1001713"/>
            <a:ext cx="3460750" cy="2208212"/>
            <a:chOff x="0" y="0"/>
            <a:chExt cx="3460798" cy="2207926"/>
          </a:xfrm>
        </p:grpSpPr>
        <p:sp>
          <p:nvSpPr>
            <p:cNvPr id="10254" name="矩形 22">
              <a:extLst>
                <a:ext uri="{FF2B5EF4-FFF2-40B4-BE49-F238E27FC236}">
                  <a16:creationId xmlns:a16="http://schemas.microsoft.com/office/drawing/2014/main" id="{D76C3611-B435-4B94-B6E7-39FC857C1CDA}"/>
                </a:ext>
              </a:extLst>
            </p:cNvPr>
            <p:cNvSpPr>
              <a:spLocks noChangeArrowheads="1"/>
            </p:cNvSpPr>
            <p:nvPr/>
          </p:nvSpPr>
          <p:spPr bwMode="auto">
            <a:xfrm>
              <a:off x="0" y="376655"/>
              <a:ext cx="3460798" cy="1831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Aft>
                  <a:spcPts val="600"/>
                </a:spcAft>
              </a:pPr>
              <a:r>
                <a:rPr lang="en-US" altLang="zh-CN">
                  <a:solidFill>
                    <a:srgbClr val="D8D8D8"/>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Please add text here, according to the need to adjust the font and font size, recommended justified form. </a:t>
              </a:r>
            </a:p>
            <a:p>
              <a:pPr algn="just">
                <a:spcAft>
                  <a:spcPts val="600"/>
                </a:spcAft>
              </a:pPr>
              <a:r>
                <a:rPr lang="en-US" altLang="zh-CN">
                  <a:solidFill>
                    <a:srgbClr val="D8D8D8"/>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a:t>
              </a:r>
              <a:endParaRPr lang="zh-CN" altLang="en-US">
                <a:solidFill>
                  <a:srgbClr val="D8D8D8"/>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0255" name="矩形 23">
              <a:extLst>
                <a:ext uri="{FF2B5EF4-FFF2-40B4-BE49-F238E27FC236}">
                  <a16:creationId xmlns:a16="http://schemas.microsoft.com/office/drawing/2014/main" id="{3012AB4A-8042-4D36-9975-65D91166A859}"/>
                </a:ext>
              </a:extLst>
            </p:cNvPr>
            <p:cNvSpPr>
              <a:spLocks noChangeArrowheads="1"/>
            </p:cNvSpPr>
            <p:nvPr/>
          </p:nvSpPr>
          <p:spPr bwMode="auto">
            <a:xfrm>
              <a:off x="95250" y="0"/>
              <a:ext cx="1760418" cy="338554"/>
            </a:xfrm>
            <a:prstGeom prst="rect">
              <a:avLst/>
            </a:prstGeom>
            <a:solidFill>
              <a:srgbClr val="004D6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a:solidFill>
                    <a:schemeClr val="bg1"/>
                  </a:solidFill>
                  <a:latin typeface="Calibri" panose="020F0502020204030204" pitchFamily="34" charset="0"/>
                  <a:ea typeface="微软雅黑" panose="020B0503020204020204" pitchFamily="34" charset="-122"/>
                  <a:sym typeface="Calibri" panose="020F0502020204030204" pitchFamily="34" charset="0"/>
                </a:rPr>
                <a:t>ADD TITLE IN HERE</a:t>
              </a:r>
              <a:endParaRPr lang="zh-CN" altLang="en-US" sz="16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0256" name="Group 16">
            <a:extLst>
              <a:ext uri="{FF2B5EF4-FFF2-40B4-BE49-F238E27FC236}">
                <a16:creationId xmlns:a16="http://schemas.microsoft.com/office/drawing/2014/main" id="{CE3EC644-E6DE-4560-A700-13D833518DED}"/>
              </a:ext>
            </a:extLst>
          </p:cNvPr>
          <p:cNvGrpSpPr>
            <a:grpSpLocks/>
          </p:cNvGrpSpPr>
          <p:nvPr/>
        </p:nvGrpSpPr>
        <p:grpSpPr bwMode="auto">
          <a:xfrm>
            <a:off x="7739063" y="3727450"/>
            <a:ext cx="1416050" cy="1416050"/>
            <a:chOff x="0" y="0"/>
            <a:chExt cx="1416572" cy="1416574"/>
          </a:xfrm>
        </p:grpSpPr>
        <p:sp>
          <p:nvSpPr>
            <p:cNvPr id="10257" name="直角三角形 26">
              <a:extLst>
                <a:ext uri="{FF2B5EF4-FFF2-40B4-BE49-F238E27FC236}">
                  <a16:creationId xmlns:a16="http://schemas.microsoft.com/office/drawing/2014/main" id="{2BC07A54-2F7A-4B47-8D5F-C229FD75C59D}"/>
                </a:ext>
              </a:extLst>
            </p:cNvPr>
            <p:cNvSpPr>
              <a:spLocks noChangeArrowheads="1"/>
            </p:cNvSpPr>
            <p:nvPr/>
          </p:nvSpPr>
          <p:spPr bwMode="auto">
            <a:xfrm rot="5400000" flipH="1" flipV="1">
              <a:off x="2" y="4"/>
              <a:ext cx="1416568" cy="1416568"/>
            </a:xfrm>
            <a:prstGeom prst="rtTriangle">
              <a:avLst/>
            </a:prstGeom>
            <a:solidFill>
              <a:srgbClr val="004D6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0258" name="直角三角形 27">
              <a:extLst>
                <a:ext uri="{FF2B5EF4-FFF2-40B4-BE49-F238E27FC236}">
                  <a16:creationId xmlns:a16="http://schemas.microsoft.com/office/drawing/2014/main" id="{A13819E0-B448-4E2D-BD4C-3C534BADC2D4}"/>
                </a:ext>
              </a:extLst>
            </p:cNvPr>
            <p:cNvSpPr>
              <a:spLocks noChangeArrowheads="1"/>
            </p:cNvSpPr>
            <p:nvPr/>
          </p:nvSpPr>
          <p:spPr bwMode="auto">
            <a:xfrm flipV="1">
              <a:off x="708286" y="708288"/>
              <a:ext cx="708286" cy="708286"/>
            </a:xfrm>
            <a:prstGeom prst="rtTriangle">
              <a:avLst/>
            </a:prstGeom>
            <a:solidFill>
              <a:srgbClr val="0099D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0259" name="直角三角形 28">
              <a:extLst>
                <a:ext uri="{FF2B5EF4-FFF2-40B4-BE49-F238E27FC236}">
                  <a16:creationId xmlns:a16="http://schemas.microsoft.com/office/drawing/2014/main" id="{52CBE17E-61E9-4A4A-83AA-394D7C8699BE}"/>
                </a:ext>
              </a:extLst>
            </p:cNvPr>
            <p:cNvSpPr>
              <a:spLocks noChangeArrowheads="1"/>
            </p:cNvSpPr>
            <p:nvPr/>
          </p:nvSpPr>
          <p:spPr bwMode="auto">
            <a:xfrm rot="10800000" flipV="1">
              <a:off x="0" y="0"/>
              <a:ext cx="708286" cy="708286"/>
            </a:xfrm>
            <a:prstGeom prst="rtTriangle">
              <a:avLst/>
            </a:prstGeom>
            <a:solidFill>
              <a:srgbClr val="0099D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矩形 6">
            <a:extLst>
              <a:ext uri="{FF2B5EF4-FFF2-40B4-BE49-F238E27FC236}">
                <a16:creationId xmlns:a16="http://schemas.microsoft.com/office/drawing/2014/main" id="{717789FA-628B-4182-B3F0-DA3FDD0C424B}"/>
              </a:ext>
            </a:extLst>
          </p:cNvPr>
          <p:cNvSpPr>
            <a:spLocks noChangeArrowheads="1"/>
          </p:cNvSpPr>
          <p:nvPr/>
        </p:nvSpPr>
        <p:spPr bwMode="auto">
          <a:xfrm>
            <a:off x="0" y="0"/>
            <a:ext cx="9144000" cy="5143500"/>
          </a:xfrm>
          <a:prstGeom prst="rect">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endParaRPr>
          </a:p>
        </p:txBody>
      </p:sp>
      <p:sp>
        <p:nvSpPr>
          <p:cNvPr id="11267" name="直角三角形 7">
            <a:extLst>
              <a:ext uri="{FF2B5EF4-FFF2-40B4-BE49-F238E27FC236}">
                <a16:creationId xmlns:a16="http://schemas.microsoft.com/office/drawing/2014/main" id="{E68847F8-E06C-489E-B090-B89DC29D5808}"/>
              </a:ext>
            </a:extLst>
          </p:cNvPr>
          <p:cNvSpPr>
            <a:spLocks noChangeArrowheads="1"/>
          </p:cNvSpPr>
          <p:nvPr/>
        </p:nvSpPr>
        <p:spPr bwMode="auto">
          <a:xfrm flipH="1">
            <a:off x="4763" y="0"/>
            <a:ext cx="9139237" cy="5140325"/>
          </a:xfrm>
          <a:prstGeom prst="rtTriangle">
            <a:avLst/>
          </a:prstGeom>
          <a:solidFill>
            <a:srgbClr val="0074A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endParaRPr>
          </a:p>
        </p:txBody>
      </p:sp>
      <p:sp>
        <p:nvSpPr>
          <p:cNvPr id="11268" name="直角三角形 9">
            <a:extLst>
              <a:ext uri="{FF2B5EF4-FFF2-40B4-BE49-F238E27FC236}">
                <a16:creationId xmlns:a16="http://schemas.microsoft.com/office/drawing/2014/main" id="{BAC8B203-1C1F-4AD5-85B2-18B0B8DADADB}"/>
              </a:ext>
            </a:extLst>
          </p:cNvPr>
          <p:cNvSpPr>
            <a:spLocks noChangeArrowheads="1"/>
          </p:cNvSpPr>
          <p:nvPr/>
        </p:nvSpPr>
        <p:spPr bwMode="auto">
          <a:xfrm flipH="1">
            <a:off x="4459288" y="2505075"/>
            <a:ext cx="4684712" cy="2635250"/>
          </a:xfrm>
          <a:prstGeom prst="rtTriangle">
            <a:avLst/>
          </a:prstGeom>
          <a:solidFill>
            <a:srgbClr val="00638A"/>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endParaRPr>
          </a:p>
        </p:txBody>
      </p:sp>
      <p:pic>
        <p:nvPicPr>
          <p:cNvPr id="11269" name="图片 1">
            <a:extLst>
              <a:ext uri="{FF2B5EF4-FFF2-40B4-BE49-F238E27FC236}">
                <a16:creationId xmlns:a16="http://schemas.microsoft.com/office/drawing/2014/main" id="{C9800684-1E5F-4B42-B277-5802FD118B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46634" t="10089" b="9477"/>
          <a:stretch>
            <a:fillRect/>
          </a:stretch>
        </p:blipFill>
        <p:spPr bwMode="auto">
          <a:xfrm rot="16200000">
            <a:off x="5718970" y="1612106"/>
            <a:ext cx="1370012" cy="513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pic>
      <p:grpSp>
        <p:nvGrpSpPr>
          <p:cNvPr id="11270" name="Group 6">
            <a:extLst>
              <a:ext uri="{FF2B5EF4-FFF2-40B4-BE49-F238E27FC236}">
                <a16:creationId xmlns:a16="http://schemas.microsoft.com/office/drawing/2014/main" id="{BBDFA317-1C2C-4048-809B-B9131236AE50}"/>
              </a:ext>
            </a:extLst>
          </p:cNvPr>
          <p:cNvGrpSpPr>
            <a:grpSpLocks/>
          </p:cNvGrpSpPr>
          <p:nvPr/>
        </p:nvGrpSpPr>
        <p:grpSpPr bwMode="auto">
          <a:xfrm>
            <a:off x="1084263" y="2627313"/>
            <a:ext cx="5249862" cy="922337"/>
            <a:chOff x="0" y="0"/>
            <a:chExt cx="5250472" cy="923330"/>
          </a:xfrm>
        </p:grpSpPr>
        <p:sp>
          <p:nvSpPr>
            <p:cNvPr id="11271" name="矩形 46">
              <a:extLst>
                <a:ext uri="{FF2B5EF4-FFF2-40B4-BE49-F238E27FC236}">
                  <a16:creationId xmlns:a16="http://schemas.microsoft.com/office/drawing/2014/main" id="{36D807C5-9924-4880-9E84-CF8A145697BB}"/>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1272" name="直角三角形 47">
              <a:extLst>
                <a:ext uri="{FF2B5EF4-FFF2-40B4-BE49-F238E27FC236}">
                  <a16:creationId xmlns:a16="http://schemas.microsoft.com/office/drawing/2014/main" id="{EE0B8BB4-CD05-4E7E-AD60-ADA449808F3B}"/>
                </a:ext>
              </a:extLst>
            </p:cNvPr>
            <p:cNvSpPr>
              <a:spLocks noChangeArrowheads="1"/>
            </p:cNvSpPr>
            <p:nvPr/>
          </p:nvSpPr>
          <p:spPr bwMode="auto">
            <a:xfrm>
              <a:off x="0" y="43661"/>
              <a:ext cx="835264" cy="836008"/>
            </a:xfrm>
            <a:prstGeom prst="rtTriangle">
              <a:avLst/>
            </a:pr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1273" name="直角三角形 48">
              <a:extLst>
                <a:ext uri="{FF2B5EF4-FFF2-40B4-BE49-F238E27FC236}">
                  <a16:creationId xmlns:a16="http://schemas.microsoft.com/office/drawing/2014/main" id="{B55CE487-FD93-4F49-8EE3-9626D2DCFB04}"/>
                </a:ext>
              </a:extLst>
            </p:cNvPr>
            <p:cNvSpPr>
              <a:spLocks noChangeArrowheads="1"/>
            </p:cNvSpPr>
            <p:nvPr/>
          </p:nvSpPr>
          <p:spPr bwMode="auto">
            <a:xfrm flipV="1">
              <a:off x="0" y="43661"/>
              <a:ext cx="835264" cy="836008"/>
            </a:xfrm>
            <a:prstGeom prst="rtTriangle">
              <a:avLst/>
            </a:prstGeom>
            <a:solidFill>
              <a:srgbClr val="93E5F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1274" name="文本框 49">
              <a:extLst>
                <a:ext uri="{FF2B5EF4-FFF2-40B4-BE49-F238E27FC236}">
                  <a16:creationId xmlns:a16="http://schemas.microsoft.com/office/drawing/2014/main" id="{653ABF64-043D-43B7-AA71-37093F5AE1A6}"/>
                </a:ext>
              </a:extLst>
            </p:cNvPr>
            <p:cNvSpPr>
              <a:spLocks noChangeArrowheads="1"/>
            </p:cNvSpPr>
            <p:nvPr/>
          </p:nvSpPr>
          <p:spPr bwMode="auto">
            <a:xfrm>
              <a:off x="141755" y="0"/>
              <a:ext cx="55175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3</a:t>
              </a:r>
              <a:endParaRPr lang="zh-CN" altLang="en-US" sz="5400">
                <a:solidFill>
                  <a:schemeClr val="bg1"/>
                </a:solidFill>
                <a:latin typeface="Impact" panose="020B0806030902050204" pitchFamily="34" charset="0"/>
                <a:sym typeface="Impact" panose="020B0806030902050204" pitchFamily="34" charset="0"/>
              </a:endParaRPr>
            </a:p>
          </p:txBody>
        </p:sp>
        <p:sp>
          <p:nvSpPr>
            <p:cNvPr id="11275" name="矩形 50">
              <a:extLst>
                <a:ext uri="{FF2B5EF4-FFF2-40B4-BE49-F238E27FC236}">
                  <a16:creationId xmlns:a16="http://schemas.microsoft.com/office/drawing/2014/main" id="{D184D5C9-B800-42BE-9382-137779DC5C71}"/>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7F7F7F"/>
                  </a:solidFill>
                  <a:ea typeface="微软雅黑" panose="020B0503020204020204" pitchFamily="34" charset="-122"/>
                </a:rPr>
                <a:t>Add the slide title here</a:t>
              </a:r>
              <a:endParaRPr lang="zh-CN" altLang="en-US" sz="2000">
                <a:solidFill>
                  <a:srgbClr val="7F7F7F"/>
                </a:solidFill>
                <a:ea typeface="微软雅黑" panose="020B0503020204020204" pitchFamily="34" charset="-122"/>
              </a:endParaRPr>
            </a:p>
          </p:txBody>
        </p:sp>
        <p:sp>
          <p:nvSpPr>
            <p:cNvPr id="11276" name="矩形 51">
              <a:extLst>
                <a:ext uri="{FF2B5EF4-FFF2-40B4-BE49-F238E27FC236}">
                  <a16:creationId xmlns:a16="http://schemas.microsoft.com/office/drawing/2014/main" id="{60D970A2-11FF-4681-BD15-2914952806A4}"/>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1277" name="Group 13">
            <a:extLst>
              <a:ext uri="{FF2B5EF4-FFF2-40B4-BE49-F238E27FC236}">
                <a16:creationId xmlns:a16="http://schemas.microsoft.com/office/drawing/2014/main" id="{78E1916F-1A4F-4499-8C21-ACE45C065BC4}"/>
              </a:ext>
            </a:extLst>
          </p:cNvPr>
          <p:cNvGrpSpPr>
            <a:grpSpLocks/>
          </p:cNvGrpSpPr>
          <p:nvPr/>
        </p:nvGrpSpPr>
        <p:grpSpPr bwMode="auto">
          <a:xfrm>
            <a:off x="1084263" y="3646488"/>
            <a:ext cx="5249862" cy="923925"/>
            <a:chOff x="0" y="0"/>
            <a:chExt cx="5250472" cy="923330"/>
          </a:xfrm>
        </p:grpSpPr>
        <p:sp>
          <p:nvSpPr>
            <p:cNvPr id="11278" name="矩形 53">
              <a:extLst>
                <a:ext uri="{FF2B5EF4-FFF2-40B4-BE49-F238E27FC236}">
                  <a16:creationId xmlns:a16="http://schemas.microsoft.com/office/drawing/2014/main" id="{D9905744-D721-4B07-A1D1-FA0F16D58880}"/>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1279" name="直角三角形 54">
              <a:extLst>
                <a:ext uri="{FF2B5EF4-FFF2-40B4-BE49-F238E27FC236}">
                  <a16:creationId xmlns:a16="http://schemas.microsoft.com/office/drawing/2014/main" id="{50255531-ACCD-411B-AD76-4C2C0EBB1A54}"/>
                </a:ext>
              </a:extLst>
            </p:cNvPr>
            <p:cNvSpPr>
              <a:spLocks noChangeArrowheads="1"/>
            </p:cNvSpPr>
            <p:nvPr/>
          </p:nvSpPr>
          <p:spPr bwMode="auto">
            <a:xfrm>
              <a:off x="0" y="43661"/>
              <a:ext cx="835264" cy="836008"/>
            </a:xfrm>
            <a:prstGeom prst="rtTriangle">
              <a:avLst/>
            </a:pr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1280" name="直角三角形 55">
              <a:extLst>
                <a:ext uri="{FF2B5EF4-FFF2-40B4-BE49-F238E27FC236}">
                  <a16:creationId xmlns:a16="http://schemas.microsoft.com/office/drawing/2014/main" id="{E837A221-A0AB-467B-9051-97D545216D93}"/>
                </a:ext>
              </a:extLst>
            </p:cNvPr>
            <p:cNvSpPr>
              <a:spLocks noChangeArrowheads="1"/>
            </p:cNvSpPr>
            <p:nvPr/>
          </p:nvSpPr>
          <p:spPr bwMode="auto">
            <a:xfrm flipV="1">
              <a:off x="0" y="43661"/>
              <a:ext cx="835264" cy="836008"/>
            </a:xfrm>
            <a:prstGeom prst="rtTriangle">
              <a:avLst/>
            </a:prstGeom>
            <a:solidFill>
              <a:srgbClr val="93E5F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1281" name="文本框 56">
              <a:extLst>
                <a:ext uri="{FF2B5EF4-FFF2-40B4-BE49-F238E27FC236}">
                  <a16:creationId xmlns:a16="http://schemas.microsoft.com/office/drawing/2014/main" id="{0E4BFE8D-B30D-4126-8B31-75609463C9E4}"/>
                </a:ext>
              </a:extLst>
            </p:cNvPr>
            <p:cNvSpPr>
              <a:spLocks noChangeArrowheads="1"/>
            </p:cNvSpPr>
            <p:nvPr/>
          </p:nvSpPr>
          <p:spPr bwMode="auto">
            <a:xfrm>
              <a:off x="152175" y="0"/>
              <a:ext cx="53091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4</a:t>
              </a:r>
              <a:endParaRPr lang="zh-CN" altLang="en-US" sz="5400">
                <a:solidFill>
                  <a:schemeClr val="bg1"/>
                </a:solidFill>
                <a:latin typeface="Impact" panose="020B0806030902050204" pitchFamily="34" charset="0"/>
                <a:sym typeface="Impact" panose="020B0806030902050204" pitchFamily="34" charset="0"/>
              </a:endParaRPr>
            </a:p>
          </p:txBody>
        </p:sp>
        <p:sp>
          <p:nvSpPr>
            <p:cNvPr id="11282" name="矩形 57">
              <a:extLst>
                <a:ext uri="{FF2B5EF4-FFF2-40B4-BE49-F238E27FC236}">
                  <a16:creationId xmlns:a16="http://schemas.microsoft.com/office/drawing/2014/main" id="{29A26DAF-DCAB-48DD-98E6-3460537AA21E}"/>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7F7F7F"/>
                  </a:solidFill>
                  <a:ea typeface="微软雅黑" panose="020B0503020204020204" pitchFamily="34" charset="-122"/>
                </a:rPr>
                <a:t>Add the slide title here</a:t>
              </a:r>
              <a:endParaRPr lang="zh-CN" altLang="en-US" sz="2000">
                <a:solidFill>
                  <a:srgbClr val="7F7F7F"/>
                </a:solidFill>
                <a:ea typeface="微软雅黑" panose="020B0503020204020204" pitchFamily="34" charset="-122"/>
              </a:endParaRPr>
            </a:p>
          </p:txBody>
        </p:sp>
        <p:sp>
          <p:nvSpPr>
            <p:cNvPr id="11283" name="矩形 58">
              <a:extLst>
                <a:ext uri="{FF2B5EF4-FFF2-40B4-BE49-F238E27FC236}">
                  <a16:creationId xmlns:a16="http://schemas.microsoft.com/office/drawing/2014/main" id="{8C420414-C8AD-4571-BE61-40ABB66F0723}"/>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1284" name="Group 20">
            <a:extLst>
              <a:ext uri="{FF2B5EF4-FFF2-40B4-BE49-F238E27FC236}">
                <a16:creationId xmlns:a16="http://schemas.microsoft.com/office/drawing/2014/main" id="{C43DD300-5DB2-4900-9EA7-C3B00519392E}"/>
              </a:ext>
            </a:extLst>
          </p:cNvPr>
          <p:cNvGrpSpPr>
            <a:grpSpLocks/>
          </p:cNvGrpSpPr>
          <p:nvPr/>
        </p:nvGrpSpPr>
        <p:grpSpPr bwMode="auto">
          <a:xfrm>
            <a:off x="663575" y="1920875"/>
            <a:ext cx="276225" cy="320675"/>
            <a:chOff x="0" y="0"/>
            <a:chExt cx="276225" cy="320421"/>
          </a:xfrm>
        </p:grpSpPr>
        <p:sp>
          <p:nvSpPr>
            <p:cNvPr id="11285" name="等腰三角形 75">
              <a:extLst>
                <a:ext uri="{FF2B5EF4-FFF2-40B4-BE49-F238E27FC236}">
                  <a16:creationId xmlns:a16="http://schemas.microsoft.com/office/drawing/2014/main" id="{A3F881FE-A43D-41DA-8B01-0F9AC0AF5F9F}"/>
                </a:ext>
              </a:extLst>
            </p:cNvPr>
            <p:cNvSpPr>
              <a:spLocks noChangeArrowheads="1"/>
            </p:cNvSpPr>
            <p:nvPr/>
          </p:nvSpPr>
          <p:spPr bwMode="auto">
            <a:xfrm rot="5400000">
              <a:off x="-22098" y="22098"/>
              <a:ext cx="320421" cy="276225"/>
            </a:xfrm>
            <a:prstGeom prst="triangle">
              <a:avLst>
                <a:gd name="adj" fmla="val 50000"/>
              </a:avLst>
            </a:prstGeom>
            <a:solidFill>
              <a:srgbClr val="A5DE2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1286" name="等腰三角形 76">
              <a:extLst>
                <a:ext uri="{FF2B5EF4-FFF2-40B4-BE49-F238E27FC236}">
                  <a16:creationId xmlns:a16="http://schemas.microsoft.com/office/drawing/2014/main" id="{8465DF1E-82AF-44C5-B03B-CB1189502B52}"/>
                </a:ext>
              </a:extLst>
            </p:cNvPr>
            <p:cNvSpPr>
              <a:spLocks noChangeArrowheads="1"/>
            </p:cNvSpPr>
            <p:nvPr/>
          </p:nvSpPr>
          <p:spPr bwMode="auto">
            <a:xfrm rot="5400000">
              <a:off x="-11588" y="87787"/>
              <a:ext cx="168021" cy="144846"/>
            </a:xfrm>
            <a:prstGeom prst="triangle">
              <a:avLst>
                <a:gd name="adj" fmla="val 50000"/>
              </a:avLst>
            </a:prstGeom>
            <a:solidFill>
              <a:srgbClr val="70AD47"/>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1287" name="Group 23">
            <a:extLst>
              <a:ext uri="{FF2B5EF4-FFF2-40B4-BE49-F238E27FC236}">
                <a16:creationId xmlns:a16="http://schemas.microsoft.com/office/drawing/2014/main" id="{5420CC9F-C353-4D06-AC0E-9C81E0A48E96}"/>
              </a:ext>
            </a:extLst>
          </p:cNvPr>
          <p:cNvGrpSpPr>
            <a:grpSpLocks/>
          </p:cNvGrpSpPr>
          <p:nvPr/>
        </p:nvGrpSpPr>
        <p:grpSpPr bwMode="auto">
          <a:xfrm>
            <a:off x="1084263" y="587375"/>
            <a:ext cx="5249862" cy="923925"/>
            <a:chOff x="0" y="0"/>
            <a:chExt cx="5250472" cy="923330"/>
          </a:xfrm>
        </p:grpSpPr>
        <p:sp>
          <p:nvSpPr>
            <p:cNvPr id="11288" name="矩形 34">
              <a:extLst>
                <a:ext uri="{FF2B5EF4-FFF2-40B4-BE49-F238E27FC236}">
                  <a16:creationId xmlns:a16="http://schemas.microsoft.com/office/drawing/2014/main" id="{CC0BB3C0-1BE3-44CD-81C5-FC3931E30661}"/>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1289" name="直角三角形 35">
              <a:extLst>
                <a:ext uri="{FF2B5EF4-FFF2-40B4-BE49-F238E27FC236}">
                  <a16:creationId xmlns:a16="http://schemas.microsoft.com/office/drawing/2014/main" id="{7CBC1DFA-326E-4787-9F75-4FBCDC79D6D9}"/>
                </a:ext>
              </a:extLst>
            </p:cNvPr>
            <p:cNvSpPr>
              <a:spLocks noChangeArrowheads="1"/>
            </p:cNvSpPr>
            <p:nvPr/>
          </p:nvSpPr>
          <p:spPr bwMode="auto">
            <a:xfrm>
              <a:off x="0" y="43661"/>
              <a:ext cx="835264" cy="836008"/>
            </a:xfrm>
            <a:prstGeom prst="rtTriangle">
              <a:avLst/>
            </a:prstGeom>
            <a:solidFill>
              <a:srgbClr val="00B3EE"/>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1290" name="直角三角形 36">
              <a:extLst>
                <a:ext uri="{FF2B5EF4-FFF2-40B4-BE49-F238E27FC236}">
                  <a16:creationId xmlns:a16="http://schemas.microsoft.com/office/drawing/2014/main" id="{F8F2D2CE-52C5-4D8E-8561-7CF1481AE8A4}"/>
                </a:ext>
              </a:extLst>
            </p:cNvPr>
            <p:cNvSpPr>
              <a:spLocks noChangeArrowheads="1"/>
            </p:cNvSpPr>
            <p:nvPr/>
          </p:nvSpPr>
          <p:spPr bwMode="auto">
            <a:xfrm flipV="1">
              <a:off x="0" y="43661"/>
              <a:ext cx="835264" cy="836008"/>
            </a:xfrm>
            <a:prstGeom prst="rtTriangle">
              <a:avLst/>
            </a:prstGeom>
            <a:solidFill>
              <a:srgbClr val="93E5FF"/>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1291" name="文本框 37">
              <a:extLst>
                <a:ext uri="{FF2B5EF4-FFF2-40B4-BE49-F238E27FC236}">
                  <a16:creationId xmlns:a16="http://schemas.microsoft.com/office/drawing/2014/main" id="{D2AE6EA5-32D6-4AF1-A6B4-CEDAF7A0D46C}"/>
                </a:ext>
              </a:extLst>
            </p:cNvPr>
            <p:cNvSpPr>
              <a:spLocks noChangeArrowheads="1"/>
            </p:cNvSpPr>
            <p:nvPr/>
          </p:nvSpPr>
          <p:spPr bwMode="auto">
            <a:xfrm>
              <a:off x="193051" y="0"/>
              <a:ext cx="44916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1</a:t>
              </a:r>
              <a:endParaRPr lang="zh-CN" altLang="en-US" sz="5400">
                <a:solidFill>
                  <a:schemeClr val="bg1"/>
                </a:solidFill>
                <a:latin typeface="Impact" panose="020B0806030902050204" pitchFamily="34" charset="0"/>
                <a:sym typeface="Impact" panose="020B0806030902050204" pitchFamily="34" charset="0"/>
              </a:endParaRPr>
            </a:p>
          </p:txBody>
        </p:sp>
        <p:sp>
          <p:nvSpPr>
            <p:cNvPr id="11292" name="矩形 59">
              <a:extLst>
                <a:ext uri="{FF2B5EF4-FFF2-40B4-BE49-F238E27FC236}">
                  <a16:creationId xmlns:a16="http://schemas.microsoft.com/office/drawing/2014/main" id="{6B59D237-80FC-48ED-9211-C2F390F91311}"/>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7F7F7F"/>
                  </a:solidFill>
                  <a:ea typeface="微软雅黑" panose="020B0503020204020204" pitchFamily="34" charset="-122"/>
                </a:rPr>
                <a:t>Add the slide title here</a:t>
              </a:r>
              <a:endParaRPr lang="zh-CN" altLang="en-US" sz="2000">
                <a:solidFill>
                  <a:srgbClr val="7F7F7F"/>
                </a:solidFill>
                <a:ea typeface="微软雅黑" panose="020B0503020204020204" pitchFamily="34" charset="-122"/>
              </a:endParaRPr>
            </a:p>
          </p:txBody>
        </p:sp>
        <p:sp>
          <p:nvSpPr>
            <p:cNvPr id="11293" name="矩形 60">
              <a:extLst>
                <a:ext uri="{FF2B5EF4-FFF2-40B4-BE49-F238E27FC236}">
                  <a16:creationId xmlns:a16="http://schemas.microsoft.com/office/drawing/2014/main" id="{57E88B24-0235-457F-983B-ECB4E81D25ED}"/>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1294" name="Group 30">
            <a:extLst>
              <a:ext uri="{FF2B5EF4-FFF2-40B4-BE49-F238E27FC236}">
                <a16:creationId xmlns:a16="http://schemas.microsoft.com/office/drawing/2014/main" id="{1A18DB40-E0FE-4E8B-BAD7-0D058668E73A}"/>
              </a:ext>
            </a:extLst>
          </p:cNvPr>
          <p:cNvGrpSpPr>
            <a:grpSpLocks/>
          </p:cNvGrpSpPr>
          <p:nvPr/>
        </p:nvGrpSpPr>
        <p:grpSpPr bwMode="auto">
          <a:xfrm>
            <a:off x="1084263" y="1606550"/>
            <a:ext cx="5249862" cy="923925"/>
            <a:chOff x="0" y="0"/>
            <a:chExt cx="5250472" cy="923330"/>
          </a:xfrm>
        </p:grpSpPr>
        <p:sp>
          <p:nvSpPr>
            <p:cNvPr id="11295" name="矩形 62">
              <a:extLst>
                <a:ext uri="{FF2B5EF4-FFF2-40B4-BE49-F238E27FC236}">
                  <a16:creationId xmlns:a16="http://schemas.microsoft.com/office/drawing/2014/main" id="{A0828BA5-652E-493A-84D0-36392E84142F}"/>
                </a:ext>
              </a:extLst>
            </p:cNvPr>
            <p:cNvSpPr>
              <a:spLocks noChangeArrowheads="1"/>
            </p:cNvSpPr>
            <p:nvPr/>
          </p:nvSpPr>
          <p:spPr bwMode="auto">
            <a:xfrm>
              <a:off x="0" y="43661"/>
              <a:ext cx="5250472" cy="836008"/>
            </a:xfrm>
            <a:prstGeom prst="rect">
              <a:avLst/>
            </a:prstGeom>
            <a:solidFill>
              <a:schemeClr val="bg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1296" name="直角三角形 63">
              <a:extLst>
                <a:ext uri="{FF2B5EF4-FFF2-40B4-BE49-F238E27FC236}">
                  <a16:creationId xmlns:a16="http://schemas.microsoft.com/office/drawing/2014/main" id="{043DEBAB-7B69-4C2A-9F64-255985CF0019}"/>
                </a:ext>
              </a:extLst>
            </p:cNvPr>
            <p:cNvSpPr>
              <a:spLocks noChangeArrowheads="1"/>
            </p:cNvSpPr>
            <p:nvPr/>
          </p:nvSpPr>
          <p:spPr bwMode="auto">
            <a:xfrm>
              <a:off x="0" y="43661"/>
              <a:ext cx="835264" cy="836008"/>
            </a:xfrm>
            <a:prstGeom prst="rtTriangle">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1297" name="直角三角形 65">
              <a:extLst>
                <a:ext uri="{FF2B5EF4-FFF2-40B4-BE49-F238E27FC236}">
                  <a16:creationId xmlns:a16="http://schemas.microsoft.com/office/drawing/2014/main" id="{0CF8AC96-5F68-4502-A580-8831E7ACEDAC}"/>
                </a:ext>
              </a:extLst>
            </p:cNvPr>
            <p:cNvSpPr>
              <a:spLocks noChangeArrowheads="1"/>
            </p:cNvSpPr>
            <p:nvPr/>
          </p:nvSpPr>
          <p:spPr bwMode="auto">
            <a:xfrm flipV="1">
              <a:off x="0" y="43661"/>
              <a:ext cx="835264" cy="836008"/>
            </a:xfrm>
            <a:prstGeom prst="rtTriangle">
              <a:avLst/>
            </a:prstGeom>
            <a:solidFill>
              <a:srgbClr val="A5DE26"/>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1298" name="文本框 66">
              <a:extLst>
                <a:ext uri="{FF2B5EF4-FFF2-40B4-BE49-F238E27FC236}">
                  <a16:creationId xmlns:a16="http://schemas.microsoft.com/office/drawing/2014/main" id="{211A3372-4F08-4482-9A27-A41047897C68}"/>
                </a:ext>
              </a:extLst>
            </p:cNvPr>
            <p:cNvSpPr>
              <a:spLocks noChangeArrowheads="1"/>
            </p:cNvSpPr>
            <p:nvPr/>
          </p:nvSpPr>
          <p:spPr bwMode="auto">
            <a:xfrm>
              <a:off x="151373" y="0"/>
              <a:ext cx="53251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5400">
                  <a:solidFill>
                    <a:schemeClr val="bg1"/>
                  </a:solidFill>
                  <a:latin typeface="Impact" panose="020B0806030902050204" pitchFamily="34" charset="0"/>
                  <a:sym typeface="Impact" panose="020B0806030902050204" pitchFamily="34" charset="0"/>
                </a:rPr>
                <a:t>2</a:t>
              </a:r>
              <a:endParaRPr lang="zh-CN" altLang="en-US" sz="5400">
                <a:solidFill>
                  <a:schemeClr val="bg1"/>
                </a:solidFill>
                <a:latin typeface="Impact" panose="020B0806030902050204" pitchFamily="34" charset="0"/>
                <a:sym typeface="Impact" panose="020B0806030902050204" pitchFamily="34" charset="0"/>
              </a:endParaRPr>
            </a:p>
          </p:txBody>
        </p:sp>
        <p:sp>
          <p:nvSpPr>
            <p:cNvPr id="11299" name="矩形 73">
              <a:extLst>
                <a:ext uri="{FF2B5EF4-FFF2-40B4-BE49-F238E27FC236}">
                  <a16:creationId xmlns:a16="http://schemas.microsoft.com/office/drawing/2014/main" id="{8A5821AA-DA36-4AAD-BBB8-CAAEB948B1AE}"/>
                </a:ext>
              </a:extLst>
            </p:cNvPr>
            <p:cNvSpPr>
              <a:spLocks noChangeArrowheads="1"/>
            </p:cNvSpPr>
            <p:nvPr/>
          </p:nvSpPr>
          <p:spPr bwMode="auto">
            <a:xfrm>
              <a:off x="835264" y="140966"/>
              <a:ext cx="25633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a:solidFill>
                    <a:srgbClr val="000000"/>
                  </a:solidFill>
                  <a:ea typeface="微软雅黑" panose="020B0503020204020204" pitchFamily="34" charset="-122"/>
                </a:rPr>
                <a:t>Add the slide title here</a:t>
              </a:r>
              <a:endParaRPr lang="zh-CN" altLang="en-US" sz="2000">
                <a:solidFill>
                  <a:srgbClr val="000000"/>
                </a:solidFill>
                <a:ea typeface="微软雅黑" panose="020B0503020204020204" pitchFamily="34" charset="-122"/>
              </a:endParaRPr>
            </a:p>
          </p:txBody>
        </p:sp>
        <p:sp>
          <p:nvSpPr>
            <p:cNvPr id="11300" name="矩形 77">
              <a:extLst>
                <a:ext uri="{FF2B5EF4-FFF2-40B4-BE49-F238E27FC236}">
                  <a16:creationId xmlns:a16="http://schemas.microsoft.com/office/drawing/2014/main" id="{331BCDC3-41E7-4C6B-96CB-751D63C116B5}"/>
                </a:ext>
              </a:extLst>
            </p:cNvPr>
            <p:cNvSpPr>
              <a:spLocks noChangeArrowheads="1"/>
            </p:cNvSpPr>
            <p:nvPr/>
          </p:nvSpPr>
          <p:spPr bwMode="auto">
            <a:xfrm>
              <a:off x="839783" y="458786"/>
              <a:ext cx="22101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a comment here</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2">
            <a:extLst>
              <a:ext uri="{FF2B5EF4-FFF2-40B4-BE49-F238E27FC236}">
                <a16:creationId xmlns:a16="http://schemas.microsoft.com/office/drawing/2014/main" id="{6729F265-002C-45BF-A5F5-A31AC6BBD07E}"/>
              </a:ext>
            </a:extLst>
          </p:cNvPr>
          <p:cNvGrpSpPr>
            <a:grpSpLocks/>
          </p:cNvGrpSpPr>
          <p:nvPr/>
        </p:nvGrpSpPr>
        <p:grpSpPr bwMode="auto">
          <a:xfrm>
            <a:off x="0" y="-1588"/>
            <a:ext cx="9144000" cy="5145088"/>
            <a:chOff x="0" y="0"/>
            <a:chExt cx="9144000" cy="5147320"/>
          </a:xfrm>
        </p:grpSpPr>
        <p:sp>
          <p:nvSpPr>
            <p:cNvPr id="12291" name="等腰三角形 46">
              <a:extLst>
                <a:ext uri="{FF2B5EF4-FFF2-40B4-BE49-F238E27FC236}">
                  <a16:creationId xmlns:a16="http://schemas.microsoft.com/office/drawing/2014/main" id="{2B03E2B0-A87C-4C74-BAF6-749831C6E1D8}"/>
                </a:ext>
              </a:extLst>
            </p:cNvPr>
            <p:cNvSpPr>
              <a:spLocks noChangeArrowheads="1"/>
            </p:cNvSpPr>
            <p:nvPr/>
          </p:nvSpPr>
          <p:spPr bwMode="auto">
            <a:xfrm flipV="1">
              <a:off x="0" y="0"/>
              <a:ext cx="9144000" cy="2570400"/>
            </a:xfrm>
            <a:prstGeom prst="triangle">
              <a:avLst>
                <a:gd name="adj" fmla="val 50310"/>
              </a:avLst>
            </a:prstGeom>
            <a:solidFill>
              <a:schemeClr val="bg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2292" name="等腰三角形 1">
              <a:extLst>
                <a:ext uri="{FF2B5EF4-FFF2-40B4-BE49-F238E27FC236}">
                  <a16:creationId xmlns:a16="http://schemas.microsoft.com/office/drawing/2014/main" id="{0E4360EA-DAE7-45F4-BCD3-E55E9BA1F19D}"/>
                </a:ext>
              </a:extLst>
            </p:cNvPr>
            <p:cNvSpPr>
              <a:spLocks noChangeArrowheads="1"/>
            </p:cNvSpPr>
            <p:nvPr/>
          </p:nvSpPr>
          <p:spPr bwMode="auto">
            <a:xfrm>
              <a:off x="0" y="2576920"/>
              <a:ext cx="9144000" cy="2570400"/>
            </a:xfrm>
            <a:prstGeom prst="triangle">
              <a:avLst>
                <a:gd name="adj" fmla="val 50310"/>
              </a:avLst>
            </a:prstGeom>
            <a:solidFill>
              <a:schemeClr val="bg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2293" name="Group 5">
            <a:extLst>
              <a:ext uri="{FF2B5EF4-FFF2-40B4-BE49-F238E27FC236}">
                <a16:creationId xmlns:a16="http://schemas.microsoft.com/office/drawing/2014/main" id="{0B25E617-1DC8-4DFE-A30F-E976AF241571}"/>
              </a:ext>
            </a:extLst>
          </p:cNvPr>
          <p:cNvGrpSpPr>
            <a:grpSpLocks/>
          </p:cNvGrpSpPr>
          <p:nvPr/>
        </p:nvGrpSpPr>
        <p:grpSpPr bwMode="auto">
          <a:xfrm>
            <a:off x="2278063" y="777875"/>
            <a:ext cx="4141787" cy="3022600"/>
            <a:chOff x="0" y="0"/>
            <a:chExt cx="4142414" cy="3022265"/>
          </a:xfrm>
        </p:grpSpPr>
        <p:sp>
          <p:nvSpPr>
            <p:cNvPr id="12294" name="等腰三角形 43">
              <a:extLst>
                <a:ext uri="{FF2B5EF4-FFF2-40B4-BE49-F238E27FC236}">
                  <a16:creationId xmlns:a16="http://schemas.microsoft.com/office/drawing/2014/main" id="{9964BC8E-D2A0-4E2A-936A-233CE478EF43}"/>
                </a:ext>
              </a:extLst>
            </p:cNvPr>
            <p:cNvSpPr>
              <a:spLocks noChangeArrowheads="1"/>
            </p:cNvSpPr>
            <p:nvPr/>
          </p:nvSpPr>
          <p:spPr bwMode="auto">
            <a:xfrm rot="20741222" flipH="1">
              <a:off x="0" y="0"/>
              <a:ext cx="4061131" cy="2463980"/>
            </a:xfrm>
            <a:prstGeom prst="triangle">
              <a:avLst>
                <a:gd name="adj" fmla="val 49463"/>
              </a:avLst>
            </a:pr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2295" name="等腰三角形 44">
              <a:extLst>
                <a:ext uri="{FF2B5EF4-FFF2-40B4-BE49-F238E27FC236}">
                  <a16:creationId xmlns:a16="http://schemas.microsoft.com/office/drawing/2014/main" id="{045FFFC6-A9C1-4771-9EFE-54F3F9625119}"/>
                </a:ext>
              </a:extLst>
            </p:cNvPr>
            <p:cNvSpPr>
              <a:spLocks noChangeArrowheads="1"/>
            </p:cNvSpPr>
            <p:nvPr/>
          </p:nvSpPr>
          <p:spPr bwMode="auto">
            <a:xfrm flipV="1">
              <a:off x="199063" y="729110"/>
              <a:ext cx="3943351" cy="2293155"/>
            </a:xfrm>
            <a:prstGeom prst="triangle">
              <a:avLst>
                <a:gd name="adj" fmla="val 69366"/>
              </a:avLst>
            </a:prstGeom>
            <a:solidFill>
              <a:srgbClr val="007CA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sp>
          <p:nvSpPr>
            <p:cNvPr id="12296" name="任意多边形 49">
              <a:extLst>
                <a:ext uri="{FF2B5EF4-FFF2-40B4-BE49-F238E27FC236}">
                  <a16:creationId xmlns:a16="http://schemas.microsoft.com/office/drawing/2014/main" id="{F26327CC-067B-46DE-9163-83FF79BB2850}"/>
                </a:ext>
              </a:extLst>
            </p:cNvPr>
            <p:cNvSpPr>
              <a:spLocks noChangeArrowheads="1"/>
            </p:cNvSpPr>
            <p:nvPr/>
          </p:nvSpPr>
          <p:spPr bwMode="auto">
            <a:xfrm rot="20741222" flipH="1">
              <a:off x="1108649" y="508425"/>
              <a:ext cx="2572372" cy="1871384"/>
            </a:xfrm>
            <a:custGeom>
              <a:avLst/>
              <a:gdLst>
                <a:gd name="T0" fmla="*/ 2055914 w 2572372"/>
                <a:gd name="T1" fmla="*/ 0 h 1871384"/>
                <a:gd name="T2" fmla="*/ 822658 w 2572372"/>
                <a:gd name="T3" fmla="*/ 314650 h 1871384"/>
                <a:gd name="T4" fmla="*/ 0 w 2572372"/>
                <a:gd name="T5" fmla="*/ 1323657 h 1871384"/>
                <a:gd name="T6" fmla="*/ 494742 w 2572372"/>
                <a:gd name="T7" fmla="*/ 1871384 h 1871384"/>
                <a:gd name="T8" fmla="*/ 1672767 w 2572372"/>
                <a:gd name="T9" fmla="*/ 1871384 h 1871384"/>
                <a:gd name="T10" fmla="*/ 2572372 w 2572372"/>
                <a:gd name="T11" fmla="*/ 620084 h 1871384"/>
                <a:gd name="T12" fmla="*/ 0 60000 65536"/>
                <a:gd name="T13" fmla="*/ 0 60000 65536"/>
                <a:gd name="T14" fmla="*/ 0 60000 65536"/>
                <a:gd name="T15" fmla="*/ 0 60000 65536"/>
                <a:gd name="T16" fmla="*/ 0 60000 65536"/>
                <a:gd name="T17" fmla="*/ 0 60000 65536"/>
                <a:gd name="T18" fmla="*/ 0 w 2572372"/>
                <a:gd name="T19" fmla="*/ 0 h 1871384"/>
                <a:gd name="T20" fmla="*/ 2572372 w 2572372"/>
                <a:gd name="T21" fmla="*/ 1871384 h 1871384"/>
              </a:gdLst>
              <a:ahLst/>
              <a:cxnLst>
                <a:cxn ang="T12">
                  <a:pos x="T0" y="T1"/>
                </a:cxn>
                <a:cxn ang="T13">
                  <a:pos x="T2" y="T3"/>
                </a:cxn>
                <a:cxn ang="T14">
                  <a:pos x="T4" y="T5"/>
                </a:cxn>
                <a:cxn ang="T15">
                  <a:pos x="T6" y="T7"/>
                </a:cxn>
                <a:cxn ang="T16">
                  <a:pos x="T8" y="T9"/>
                </a:cxn>
                <a:cxn ang="T17">
                  <a:pos x="T10" y="T11"/>
                </a:cxn>
              </a:cxnLst>
              <a:rect l="T18" t="T19" r="T20" b="T21"/>
              <a:pathLst>
                <a:path w="2572372" h="1871384">
                  <a:moveTo>
                    <a:pt x="2055914" y="0"/>
                  </a:moveTo>
                  <a:lnTo>
                    <a:pt x="822658" y="314650"/>
                  </a:lnTo>
                  <a:lnTo>
                    <a:pt x="0" y="1323657"/>
                  </a:lnTo>
                  <a:lnTo>
                    <a:pt x="494742" y="1871384"/>
                  </a:lnTo>
                  <a:lnTo>
                    <a:pt x="1672767" y="1871384"/>
                  </a:lnTo>
                  <a:lnTo>
                    <a:pt x="2572372" y="620084"/>
                  </a:lnTo>
                  <a:close/>
                </a:path>
              </a:pathLst>
            </a:custGeom>
            <a:solidFill>
              <a:srgbClr val="005D8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endParaRPr>
            </a:p>
          </p:txBody>
        </p:sp>
      </p:grpSp>
      <p:grpSp>
        <p:nvGrpSpPr>
          <p:cNvPr id="12297" name="Group 9">
            <a:extLst>
              <a:ext uri="{FF2B5EF4-FFF2-40B4-BE49-F238E27FC236}">
                <a16:creationId xmlns:a16="http://schemas.microsoft.com/office/drawing/2014/main" id="{EA69AE41-8EB2-4CE5-BF92-56B3F3C9771B}"/>
              </a:ext>
            </a:extLst>
          </p:cNvPr>
          <p:cNvGrpSpPr>
            <a:grpSpLocks/>
          </p:cNvGrpSpPr>
          <p:nvPr/>
        </p:nvGrpSpPr>
        <p:grpSpPr bwMode="auto">
          <a:xfrm>
            <a:off x="3268663" y="1884363"/>
            <a:ext cx="2606675" cy="831850"/>
            <a:chOff x="0" y="0"/>
            <a:chExt cx="2606734" cy="831975"/>
          </a:xfrm>
        </p:grpSpPr>
        <p:sp>
          <p:nvSpPr>
            <p:cNvPr id="12298" name="文本框 51">
              <a:extLst>
                <a:ext uri="{FF2B5EF4-FFF2-40B4-BE49-F238E27FC236}">
                  <a16:creationId xmlns:a16="http://schemas.microsoft.com/office/drawing/2014/main" id="{57D66DF7-28D0-4455-835D-8FB8D00230E7}"/>
                </a:ext>
              </a:extLst>
            </p:cNvPr>
            <p:cNvSpPr>
              <a:spLocks noChangeArrowheads="1"/>
            </p:cNvSpPr>
            <p:nvPr/>
          </p:nvSpPr>
          <p:spPr bwMode="auto">
            <a:xfrm>
              <a:off x="772773" y="0"/>
              <a:ext cx="1061188" cy="307777"/>
            </a:xfrm>
            <a:prstGeom prst="rect">
              <a:avLst/>
            </a:prstGeom>
            <a:solidFill>
              <a:srgbClr val="FFC10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400">
                  <a:solidFill>
                    <a:schemeClr val="bg1"/>
                  </a:solidFill>
                  <a:latin typeface="Calibri" panose="020F0502020204030204" pitchFamily="34" charset="0"/>
                  <a:ea typeface="微软雅黑" panose="020B0503020204020204" pitchFamily="34" charset="-122"/>
                  <a:sym typeface="Calibri" panose="020F0502020204030204" pitchFamily="34" charset="0"/>
                </a:rPr>
                <a:t>KEY WORDS</a:t>
              </a:r>
              <a:endParaRPr lang="zh-CN" altLang="en-US" sz="14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2299" name="矩形 3">
              <a:extLst>
                <a:ext uri="{FF2B5EF4-FFF2-40B4-BE49-F238E27FC236}">
                  <a16:creationId xmlns:a16="http://schemas.microsoft.com/office/drawing/2014/main" id="{F23253A4-C1A3-4A50-9E7C-B701C56A6704}"/>
                </a:ext>
              </a:extLst>
            </p:cNvPr>
            <p:cNvSpPr>
              <a:spLocks noChangeArrowheads="1"/>
            </p:cNvSpPr>
            <p:nvPr/>
          </p:nvSpPr>
          <p:spPr bwMode="auto">
            <a:xfrm>
              <a:off x="0" y="370310"/>
              <a:ext cx="26067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1200">
                  <a:solidFill>
                    <a:schemeClr val="bg1"/>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sz="1200">
                <a:solidFill>
                  <a:schemeClr val="bg1"/>
                </a:solidFill>
                <a:latin typeface="Calibri" panose="020F0502020204030204" pitchFamily="34" charset="0"/>
                <a:ea typeface="微软雅黑" panose="020B0503020204020204" pitchFamily="34" charset="-122"/>
                <a:sym typeface="Calibri" panose="020F0502020204030204" pitchFamily="34" charset="0"/>
              </a:endParaRPr>
            </a:p>
          </p:txBody>
        </p:sp>
      </p:grpSp>
      <p:sp>
        <p:nvSpPr>
          <p:cNvPr id="12300" name="矩形 54">
            <a:extLst>
              <a:ext uri="{FF2B5EF4-FFF2-40B4-BE49-F238E27FC236}">
                <a16:creationId xmlns:a16="http://schemas.microsoft.com/office/drawing/2014/main" id="{B2FD7826-411A-46D0-9396-2B679F1848E8}"/>
              </a:ext>
            </a:extLst>
          </p:cNvPr>
          <p:cNvSpPr>
            <a:spLocks noChangeArrowheads="1"/>
          </p:cNvSpPr>
          <p:nvPr/>
        </p:nvSpPr>
        <p:spPr bwMode="auto">
          <a:xfrm>
            <a:off x="2405063" y="4194175"/>
            <a:ext cx="45354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Aft>
                <a:spcPts val="600"/>
              </a:spcAft>
            </a:pPr>
            <a:r>
              <a:rPr lang="en-US" altLang="zh-CN" sz="1400">
                <a:solidFill>
                  <a:srgbClr val="7F7F7F"/>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recommended justified form. </a:t>
            </a:r>
            <a:endParaRPr lang="zh-CN" altLang="en-US" sz="1400">
              <a:solidFill>
                <a:srgbClr val="7F7F7F"/>
              </a:solidFill>
              <a:latin typeface="Calibri" panose="020F0502020204030204" pitchFamily="34" charset="0"/>
              <a:ea typeface="微软雅黑" panose="020B0503020204020204" pitchFamily="34" charset="-122"/>
              <a:sym typeface="Calibri" panose="020F0502020204030204" pitchFamily="34" charset="0"/>
            </a:endParaRPr>
          </a:p>
        </p:txBody>
      </p:sp>
      <p:grpSp>
        <p:nvGrpSpPr>
          <p:cNvPr id="12301" name="Group 13">
            <a:extLst>
              <a:ext uri="{FF2B5EF4-FFF2-40B4-BE49-F238E27FC236}">
                <a16:creationId xmlns:a16="http://schemas.microsoft.com/office/drawing/2014/main" id="{9E4C7A8F-EB30-464D-B911-39E4A9B0DEDD}"/>
              </a:ext>
            </a:extLst>
          </p:cNvPr>
          <p:cNvGrpSpPr>
            <a:grpSpLocks/>
          </p:cNvGrpSpPr>
          <p:nvPr/>
        </p:nvGrpSpPr>
        <p:grpSpPr bwMode="auto">
          <a:xfrm>
            <a:off x="6861175" y="660400"/>
            <a:ext cx="1870075" cy="1089025"/>
            <a:chOff x="0" y="0"/>
            <a:chExt cx="1869908" cy="1089133"/>
          </a:xfrm>
        </p:grpSpPr>
        <p:grpSp>
          <p:nvGrpSpPr>
            <p:cNvPr id="12302" name="Group 14">
              <a:extLst>
                <a:ext uri="{FF2B5EF4-FFF2-40B4-BE49-F238E27FC236}">
                  <a16:creationId xmlns:a16="http://schemas.microsoft.com/office/drawing/2014/main" id="{8085F117-9C5A-4D2D-A2F9-7B3EB9B33FFB}"/>
                </a:ext>
              </a:extLst>
            </p:cNvPr>
            <p:cNvGrpSpPr>
              <a:grpSpLocks/>
            </p:cNvGrpSpPr>
            <p:nvPr/>
          </p:nvGrpSpPr>
          <p:grpSpPr bwMode="auto">
            <a:xfrm>
              <a:off x="0" y="42051"/>
              <a:ext cx="277453" cy="277453"/>
              <a:chOff x="0" y="0"/>
              <a:chExt cx="277453" cy="277453"/>
            </a:xfrm>
          </p:grpSpPr>
          <p:sp>
            <p:nvSpPr>
              <p:cNvPr id="12303" name="同心圆 154">
                <a:extLst>
                  <a:ext uri="{FF2B5EF4-FFF2-40B4-BE49-F238E27FC236}">
                    <a16:creationId xmlns:a16="http://schemas.microsoft.com/office/drawing/2014/main" id="{CF7B15D6-E0ED-4EE3-8316-3CBCAEEE20FC}"/>
                  </a:ext>
                </a:extLst>
              </p:cNvPr>
              <p:cNvSpPr>
                <a:spLocks noChangeArrowheads="1"/>
              </p:cNvSpPr>
              <p:nvPr/>
            </p:nvSpPr>
            <p:spPr bwMode="auto">
              <a:xfrm>
                <a:off x="0" y="0"/>
                <a:ext cx="277453" cy="277453"/>
              </a:xfrm>
              <a:custGeom>
                <a:avLst/>
                <a:gdLst>
                  <a:gd name="G0" fmla="+- 3537 0 0"/>
                  <a:gd name="G1" fmla="+- 21600 0 3537"/>
                  <a:gd name="G2" fmla="+- 21600 0 3537"/>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37" y="10800"/>
                    </a:moveTo>
                    <a:cubicBezTo>
                      <a:pt x="3537" y="14811"/>
                      <a:pt x="6789" y="18063"/>
                      <a:pt x="10800" y="18063"/>
                    </a:cubicBezTo>
                    <a:cubicBezTo>
                      <a:pt x="14811" y="18063"/>
                      <a:pt x="18063" y="14811"/>
                      <a:pt x="18063" y="10800"/>
                    </a:cubicBezTo>
                    <a:cubicBezTo>
                      <a:pt x="18063" y="6789"/>
                      <a:pt x="14811" y="3537"/>
                      <a:pt x="10800" y="3537"/>
                    </a:cubicBezTo>
                    <a:cubicBezTo>
                      <a:pt x="6789" y="3537"/>
                      <a:pt x="3537" y="6789"/>
                      <a:pt x="3537" y="10800"/>
                    </a:cubicBezTo>
                    <a:close/>
                  </a:path>
                </a:pathLst>
              </a:custGeom>
              <a:solidFill>
                <a:srgbClr val="005D8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2304" name="空心弧 155">
                <a:extLst>
                  <a:ext uri="{FF2B5EF4-FFF2-40B4-BE49-F238E27FC236}">
                    <a16:creationId xmlns:a16="http://schemas.microsoft.com/office/drawing/2014/main" id="{0621BDE0-3933-40A6-A837-0901C5D3A6E7}"/>
                  </a:ext>
                </a:extLst>
              </p:cNvPr>
              <p:cNvSpPr>
                <a:spLocks noChangeArrowheads="1"/>
              </p:cNvSpPr>
              <p:nvPr/>
            </p:nvSpPr>
            <p:spPr bwMode="auto">
              <a:xfrm>
                <a:off x="0" y="0"/>
                <a:ext cx="277453" cy="277453"/>
              </a:xfrm>
              <a:custGeom>
                <a:avLst/>
                <a:gdLst>
                  <a:gd name="G0" fmla="+- 7071 0 0"/>
                  <a:gd name="G1" fmla="+- 17674977 0 0"/>
                  <a:gd name="G2" fmla="+- 0 0 17674977"/>
                  <a:gd name="T0" fmla="*/ 0 256 1"/>
                  <a:gd name="T1" fmla="*/ 180 256 1"/>
                  <a:gd name="G3" fmla="+- 17674977 T0 T1"/>
                  <a:gd name="T2" fmla="*/ 0 256 1"/>
                  <a:gd name="T3" fmla="*/ 90 256 1"/>
                  <a:gd name="G4" fmla="+- 17674977 T2 T3"/>
                  <a:gd name="G5" fmla="*/ G4 2 1"/>
                  <a:gd name="T4" fmla="*/ 90 256 1"/>
                  <a:gd name="T5" fmla="*/ 0 256 1"/>
                  <a:gd name="G6" fmla="+- 17674977 T4 T5"/>
                  <a:gd name="G7" fmla="*/ G6 2 1"/>
                  <a:gd name="G8" fmla="abs 17674977"/>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071"/>
                  <a:gd name="G18" fmla="*/ 7071 1 2"/>
                  <a:gd name="G19" fmla="+- G18 5400 0"/>
                  <a:gd name="G20" fmla="cos G19 17674977"/>
                  <a:gd name="G21" fmla="sin G19 17674977"/>
                  <a:gd name="G22" fmla="+- G20 10800 0"/>
                  <a:gd name="G23" fmla="+- G21 10800 0"/>
                  <a:gd name="G24" fmla="+- 10800 0 G20"/>
                  <a:gd name="G25" fmla="+- 7071 10800 0"/>
                  <a:gd name="G26" fmla="?: G9 G17 G25"/>
                  <a:gd name="G27" fmla="?: G9 0 21600"/>
                  <a:gd name="G28" fmla="cos 10800 17674977"/>
                  <a:gd name="G29" fmla="sin 10800 17674977"/>
                  <a:gd name="G30" fmla="sin 7071 17674977"/>
                  <a:gd name="G31" fmla="+- G28 10800 0"/>
                  <a:gd name="G32" fmla="+- G29 10800 0"/>
                  <a:gd name="G33" fmla="+- G30 10800 0"/>
                  <a:gd name="G34" fmla="?: G4 0 G31"/>
                  <a:gd name="G35" fmla="?: 17674977 G34 0"/>
                  <a:gd name="G36" fmla="?: G6 G35 G31"/>
                  <a:gd name="G37" fmla="+- 21600 0 G36"/>
                  <a:gd name="G38" fmla="?: G4 0 G33"/>
                  <a:gd name="G39" fmla="?: 17674977 G38 G32"/>
                  <a:gd name="G40" fmla="?: G6 G39 0"/>
                  <a:gd name="G41" fmla="?: G4 G32 21600"/>
                  <a:gd name="G42" fmla="?: G6 G41 G33"/>
                  <a:gd name="T12" fmla="*/ 10800 w 21600"/>
                  <a:gd name="T13" fmla="*/ 0 h 21600"/>
                  <a:gd name="T14" fmla="*/ 10753 w 21600"/>
                  <a:gd name="T15" fmla="*/ 1864 h 21600"/>
                  <a:gd name="T16" fmla="*/ 10800 w 21600"/>
                  <a:gd name="T17" fmla="*/ 3729 h 21600"/>
                  <a:gd name="T18" fmla="*/ 10847 w 21600"/>
                  <a:gd name="T19" fmla="*/ 1864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62" y="3729"/>
                    </a:moveTo>
                    <a:cubicBezTo>
                      <a:pt x="10775" y="3729"/>
                      <a:pt x="10787" y="3729"/>
                      <a:pt x="10799" y="3729"/>
                    </a:cubicBezTo>
                    <a:cubicBezTo>
                      <a:pt x="10812" y="3729"/>
                      <a:pt x="10824" y="3729"/>
                      <a:pt x="10837" y="3729"/>
                    </a:cubicBezTo>
                    <a:lnTo>
                      <a:pt x="10856" y="0"/>
                    </a:lnTo>
                    <a:cubicBezTo>
                      <a:pt x="10837" y="0"/>
                      <a:pt x="10818" y="0"/>
                      <a:pt x="10800" y="0"/>
                    </a:cubicBezTo>
                    <a:cubicBezTo>
                      <a:pt x="10781" y="0"/>
                      <a:pt x="10762" y="0"/>
                      <a:pt x="10743" y="0"/>
                    </a:cubicBezTo>
                    <a:close/>
                  </a:path>
                </a:pathLst>
              </a:cu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grpSp>
        <p:sp>
          <p:nvSpPr>
            <p:cNvPr id="12305" name="矩形 152">
              <a:extLst>
                <a:ext uri="{FF2B5EF4-FFF2-40B4-BE49-F238E27FC236}">
                  <a16:creationId xmlns:a16="http://schemas.microsoft.com/office/drawing/2014/main" id="{9918B168-5653-4D61-8B33-5DDBBD6C6E9B}"/>
                </a:ext>
              </a:extLst>
            </p:cNvPr>
            <p:cNvSpPr>
              <a:spLocks noChangeArrowheads="1"/>
            </p:cNvSpPr>
            <p:nvPr/>
          </p:nvSpPr>
          <p:spPr bwMode="auto">
            <a:xfrm>
              <a:off x="266272" y="0"/>
              <a:ext cx="154882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HERE</a:t>
              </a:r>
            </a:p>
          </p:txBody>
        </p:sp>
        <p:sp>
          <p:nvSpPr>
            <p:cNvPr id="12306" name="矩形 153">
              <a:extLst>
                <a:ext uri="{FF2B5EF4-FFF2-40B4-BE49-F238E27FC236}">
                  <a16:creationId xmlns:a16="http://schemas.microsoft.com/office/drawing/2014/main" id="{3B36FB28-7028-41D2-8E35-30BF8B0D7F6E}"/>
                </a:ext>
              </a:extLst>
            </p:cNvPr>
            <p:cNvSpPr>
              <a:spLocks noChangeArrowheads="1"/>
            </p:cNvSpPr>
            <p:nvPr/>
          </p:nvSpPr>
          <p:spPr bwMode="auto">
            <a:xfrm>
              <a:off x="277453" y="258136"/>
              <a:ext cx="159245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2307" name="Group 19">
            <a:extLst>
              <a:ext uri="{FF2B5EF4-FFF2-40B4-BE49-F238E27FC236}">
                <a16:creationId xmlns:a16="http://schemas.microsoft.com/office/drawing/2014/main" id="{57CFEA86-B8F7-4C8A-8356-00F515EC304E}"/>
              </a:ext>
            </a:extLst>
          </p:cNvPr>
          <p:cNvGrpSpPr>
            <a:grpSpLocks/>
          </p:cNvGrpSpPr>
          <p:nvPr/>
        </p:nvGrpSpPr>
        <p:grpSpPr bwMode="auto">
          <a:xfrm>
            <a:off x="6861175" y="1755775"/>
            <a:ext cx="1870075" cy="1089025"/>
            <a:chOff x="0" y="0"/>
            <a:chExt cx="1869908" cy="1089133"/>
          </a:xfrm>
        </p:grpSpPr>
        <p:grpSp>
          <p:nvGrpSpPr>
            <p:cNvPr id="12308" name="Group 20">
              <a:extLst>
                <a:ext uri="{FF2B5EF4-FFF2-40B4-BE49-F238E27FC236}">
                  <a16:creationId xmlns:a16="http://schemas.microsoft.com/office/drawing/2014/main" id="{1C306294-E106-4796-AD83-DC4CC671467F}"/>
                </a:ext>
              </a:extLst>
            </p:cNvPr>
            <p:cNvGrpSpPr>
              <a:grpSpLocks/>
            </p:cNvGrpSpPr>
            <p:nvPr/>
          </p:nvGrpSpPr>
          <p:grpSpPr bwMode="auto">
            <a:xfrm>
              <a:off x="0" y="42051"/>
              <a:ext cx="277453" cy="277453"/>
              <a:chOff x="0" y="0"/>
              <a:chExt cx="277453" cy="277453"/>
            </a:xfrm>
          </p:grpSpPr>
          <p:sp>
            <p:nvSpPr>
              <p:cNvPr id="12309" name="同心圆 55">
                <a:extLst>
                  <a:ext uri="{FF2B5EF4-FFF2-40B4-BE49-F238E27FC236}">
                    <a16:creationId xmlns:a16="http://schemas.microsoft.com/office/drawing/2014/main" id="{F1553FE8-436F-4ED8-BD9E-FC4E309E9BD2}"/>
                  </a:ext>
                </a:extLst>
              </p:cNvPr>
              <p:cNvSpPr>
                <a:spLocks noChangeArrowheads="1"/>
              </p:cNvSpPr>
              <p:nvPr/>
            </p:nvSpPr>
            <p:spPr bwMode="auto">
              <a:xfrm>
                <a:off x="0" y="0"/>
                <a:ext cx="277453" cy="277453"/>
              </a:xfrm>
              <a:custGeom>
                <a:avLst/>
                <a:gdLst>
                  <a:gd name="G0" fmla="+- 3537 0 0"/>
                  <a:gd name="G1" fmla="+- 21600 0 3537"/>
                  <a:gd name="G2" fmla="+- 21600 0 3537"/>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37" y="10800"/>
                    </a:moveTo>
                    <a:cubicBezTo>
                      <a:pt x="3537" y="14811"/>
                      <a:pt x="6789" y="18063"/>
                      <a:pt x="10800" y="18063"/>
                    </a:cubicBezTo>
                    <a:cubicBezTo>
                      <a:pt x="14811" y="18063"/>
                      <a:pt x="18063" y="14811"/>
                      <a:pt x="18063" y="10800"/>
                    </a:cubicBezTo>
                    <a:cubicBezTo>
                      <a:pt x="18063" y="6789"/>
                      <a:pt x="14811" y="3537"/>
                      <a:pt x="10800" y="3537"/>
                    </a:cubicBezTo>
                    <a:cubicBezTo>
                      <a:pt x="6789" y="3537"/>
                      <a:pt x="3537" y="6789"/>
                      <a:pt x="3537" y="10800"/>
                    </a:cubicBezTo>
                    <a:close/>
                  </a:path>
                </a:pathLst>
              </a:custGeom>
              <a:solidFill>
                <a:srgbClr val="005D8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2310" name="空心弧 56">
                <a:extLst>
                  <a:ext uri="{FF2B5EF4-FFF2-40B4-BE49-F238E27FC236}">
                    <a16:creationId xmlns:a16="http://schemas.microsoft.com/office/drawing/2014/main" id="{D22B2A44-D136-46E7-88E3-688B32FD8772}"/>
                  </a:ext>
                </a:extLst>
              </p:cNvPr>
              <p:cNvSpPr>
                <a:spLocks noChangeArrowheads="1"/>
              </p:cNvSpPr>
              <p:nvPr/>
            </p:nvSpPr>
            <p:spPr bwMode="auto">
              <a:xfrm>
                <a:off x="0" y="0"/>
                <a:ext cx="277453" cy="277453"/>
              </a:xfrm>
              <a:custGeom>
                <a:avLst/>
                <a:gdLst>
                  <a:gd name="G0" fmla="+- 7071 0 0"/>
                  <a:gd name="G1" fmla="+- 17674977 0 0"/>
                  <a:gd name="G2" fmla="+- 0 0 17674977"/>
                  <a:gd name="T0" fmla="*/ 0 256 1"/>
                  <a:gd name="T1" fmla="*/ 180 256 1"/>
                  <a:gd name="G3" fmla="+- 17674977 T0 T1"/>
                  <a:gd name="T2" fmla="*/ 0 256 1"/>
                  <a:gd name="T3" fmla="*/ 90 256 1"/>
                  <a:gd name="G4" fmla="+- 17674977 T2 T3"/>
                  <a:gd name="G5" fmla="*/ G4 2 1"/>
                  <a:gd name="T4" fmla="*/ 90 256 1"/>
                  <a:gd name="T5" fmla="*/ 0 256 1"/>
                  <a:gd name="G6" fmla="+- 17674977 T4 T5"/>
                  <a:gd name="G7" fmla="*/ G6 2 1"/>
                  <a:gd name="G8" fmla="abs 17674977"/>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071"/>
                  <a:gd name="G18" fmla="*/ 7071 1 2"/>
                  <a:gd name="G19" fmla="+- G18 5400 0"/>
                  <a:gd name="G20" fmla="cos G19 17674977"/>
                  <a:gd name="G21" fmla="sin G19 17674977"/>
                  <a:gd name="G22" fmla="+- G20 10800 0"/>
                  <a:gd name="G23" fmla="+- G21 10800 0"/>
                  <a:gd name="G24" fmla="+- 10800 0 G20"/>
                  <a:gd name="G25" fmla="+- 7071 10800 0"/>
                  <a:gd name="G26" fmla="?: G9 G17 G25"/>
                  <a:gd name="G27" fmla="?: G9 0 21600"/>
                  <a:gd name="G28" fmla="cos 10800 17674977"/>
                  <a:gd name="G29" fmla="sin 10800 17674977"/>
                  <a:gd name="G30" fmla="sin 7071 17674977"/>
                  <a:gd name="G31" fmla="+- G28 10800 0"/>
                  <a:gd name="G32" fmla="+- G29 10800 0"/>
                  <a:gd name="G33" fmla="+- G30 10800 0"/>
                  <a:gd name="G34" fmla="?: G4 0 G31"/>
                  <a:gd name="G35" fmla="?: 17674977 G34 0"/>
                  <a:gd name="G36" fmla="?: G6 G35 G31"/>
                  <a:gd name="G37" fmla="+- 21600 0 G36"/>
                  <a:gd name="G38" fmla="?: G4 0 G33"/>
                  <a:gd name="G39" fmla="?: 17674977 G38 G32"/>
                  <a:gd name="G40" fmla="?: G6 G39 0"/>
                  <a:gd name="G41" fmla="?: G4 G32 21600"/>
                  <a:gd name="G42" fmla="?: G6 G41 G33"/>
                  <a:gd name="T12" fmla="*/ 10800 w 21600"/>
                  <a:gd name="T13" fmla="*/ 0 h 21600"/>
                  <a:gd name="T14" fmla="*/ 10753 w 21600"/>
                  <a:gd name="T15" fmla="*/ 1864 h 21600"/>
                  <a:gd name="T16" fmla="*/ 10800 w 21600"/>
                  <a:gd name="T17" fmla="*/ 3729 h 21600"/>
                  <a:gd name="T18" fmla="*/ 10847 w 21600"/>
                  <a:gd name="T19" fmla="*/ 1864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62" y="3729"/>
                    </a:moveTo>
                    <a:cubicBezTo>
                      <a:pt x="10775" y="3729"/>
                      <a:pt x="10787" y="3729"/>
                      <a:pt x="10799" y="3729"/>
                    </a:cubicBezTo>
                    <a:cubicBezTo>
                      <a:pt x="10812" y="3729"/>
                      <a:pt x="10824" y="3729"/>
                      <a:pt x="10837" y="3729"/>
                    </a:cubicBezTo>
                    <a:lnTo>
                      <a:pt x="10856" y="0"/>
                    </a:lnTo>
                    <a:cubicBezTo>
                      <a:pt x="10837" y="0"/>
                      <a:pt x="10818" y="0"/>
                      <a:pt x="10800" y="0"/>
                    </a:cubicBezTo>
                    <a:cubicBezTo>
                      <a:pt x="10781" y="0"/>
                      <a:pt x="10762" y="0"/>
                      <a:pt x="10743" y="0"/>
                    </a:cubicBezTo>
                    <a:close/>
                  </a:path>
                </a:pathLst>
              </a:cu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grpSp>
        <p:sp>
          <p:nvSpPr>
            <p:cNvPr id="12311" name="矩形 52">
              <a:extLst>
                <a:ext uri="{FF2B5EF4-FFF2-40B4-BE49-F238E27FC236}">
                  <a16:creationId xmlns:a16="http://schemas.microsoft.com/office/drawing/2014/main" id="{7D3B1ACB-2109-4037-A0DA-DC5FBC03A99E}"/>
                </a:ext>
              </a:extLst>
            </p:cNvPr>
            <p:cNvSpPr>
              <a:spLocks noChangeArrowheads="1"/>
            </p:cNvSpPr>
            <p:nvPr/>
          </p:nvSpPr>
          <p:spPr bwMode="auto">
            <a:xfrm>
              <a:off x="266272" y="0"/>
              <a:ext cx="154882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HERE</a:t>
              </a:r>
            </a:p>
          </p:txBody>
        </p:sp>
        <p:sp>
          <p:nvSpPr>
            <p:cNvPr id="12312" name="矩形 53">
              <a:extLst>
                <a:ext uri="{FF2B5EF4-FFF2-40B4-BE49-F238E27FC236}">
                  <a16:creationId xmlns:a16="http://schemas.microsoft.com/office/drawing/2014/main" id="{C341EB75-9C8C-42AB-9E2E-A1B271FA6FDD}"/>
                </a:ext>
              </a:extLst>
            </p:cNvPr>
            <p:cNvSpPr>
              <a:spLocks noChangeArrowheads="1"/>
            </p:cNvSpPr>
            <p:nvPr/>
          </p:nvSpPr>
          <p:spPr bwMode="auto">
            <a:xfrm>
              <a:off x="277453" y="258136"/>
              <a:ext cx="159245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2313" name="Group 25">
            <a:extLst>
              <a:ext uri="{FF2B5EF4-FFF2-40B4-BE49-F238E27FC236}">
                <a16:creationId xmlns:a16="http://schemas.microsoft.com/office/drawing/2014/main" id="{92335228-D281-4D6E-9479-B4ED4E2C4092}"/>
              </a:ext>
            </a:extLst>
          </p:cNvPr>
          <p:cNvGrpSpPr>
            <a:grpSpLocks/>
          </p:cNvGrpSpPr>
          <p:nvPr/>
        </p:nvGrpSpPr>
        <p:grpSpPr bwMode="auto">
          <a:xfrm>
            <a:off x="6861175" y="2851150"/>
            <a:ext cx="1870075" cy="1089025"/>
            <a:chOff x="0" y="0"/>
            <a:chExt cx="1869908" cy="1089133"/>
          </a:xfrm>
        </p:grpSpPr>
        <p:grpSp>
          <p:nvGrpSpPr>
            <p:cNvPr id="12314" name="Group 26">
              <a:extLst>
                <a:ext uri="{FF2B5EF4-FFF2-40B4-BE49-F238E27FC236}">
                  <a16:creationId xmlns:a16="http://schemas.microsoft.com/office/drawing/2014/main" id="{940E94E5-F2E3-4226-BA17-26E0F4812A5C}"/>
                </a:ext>
              </a:extLst>
            </p:cNvPr>
            <p:cNvGrpSpPr>
              <a:grpSpLocks/>
            </p:cNvGrpSpPr>
            <p:nvPr/>
          </p:nvGrpSpPr>
          <p:grpSpPr bwMode="auto">
            <a:xfrm>
              <a:off x="0" y="42051"/>
              <a:ext cx="277453" cy="277453"/>
              <a:chOff x="0" y="0"/>
              <a:chExt cx="277453" cy="277453"/>
            </a:xfrm>
          </p:grpSpPr>
          <p:sp>
            <p:nvSpPr>
              <p:cNvPr id="12315" name="同心圆 64">
                <a:extLst>
                  <a:ext uri="{FF2B5EF4-FFF2-40B4-BE49-F238E27FC236}">
                    <a16:creationId xmlns:a16="http://schemas.microsoft.com/office/drawing/2014/main" id="{DFFD985E-FD58-4066-B00E-8C847EFD0FFE}"/>
                  </a:ext>
                </a:extLst>
              </p:cNvPr>
              <p:cNvSpPr>
                <a:spLocks noChangeArrowheads="1"/>
              </p:cNvSpPr>
              <p:nvPr/>
            </p:nvSpPr>
            <p:spPr bwMode="auto">
              <a:xfrm>
                <a:off x="0" y="0"/>
                <a:ext cx="277453" cy="277453"/>
              </a:xfrm>
              <a:custGeom>
                <a:avLst/>
                <a:gdLst>
                  <a:gd name="G0" fmla="+- 3537 0 0"/>
                  <a:gd name="G1" fmla="+- 21600 0 3537"/>
                  <a:gd name="G2" fmla="+- 21600 0 3537"/>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37" y="10800"/>
                    </a:moveTo>
                    <a:cubicBezTo>
                      <a:pt x="3537" y="14811"/>
                      <a:pt x="6789" y="18063"/>
                      <a:pt x="10800" y="18063"/>
                    </a:cubicBezTo>
                    <a:cubicBezTo>
                      <a:pt x="14811" y="18063"/>
                      <a:pt x="18063" y="14811"/>
                      <a:pt x="18063" y="10800"/>
                    </a:cubicBezTo>
                    <a:cubicBezTo>
                      <a:pt x="18063" y="6789"/>
                      <a:pt x="14811" y="3537"/>
                      <a:pt x="10800" y="3537"/>
                    </a:cubicBezTo>
                    <a:cubicBezTo>
                      <a:pt x="6789" y="3537"/>
                      <a:pt x="3537" y="6789"/>
                      <a:pt x="3537" y="10800"/>
                    </a:cubicBezTo>
                    <a:close/>
                  </a:path>
                </a:pathLst>
              </a:custGeom>
              <a:solidFill>
                <a:srgbClr val="005D8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2316" name="空心弧 65">
                <a:extLst>
                  <a:ext uri="{FF2B5EF4-FFF2-40B4-BE49-F238E27FC236}">
                    <a16:creationId xmlns:a16="http://schemas.microsoft.com/office/drawing/2014/main" id="{6D3C0F47-EE3B-4B16-9B0A-9ED1FC6B7FAD}"/>
                  </a:ext>
                </a:extLst>
              </p:cNvPr>
              <p:cNvSpPr>
                <a:spLocks noChangeArrowheads="1"/>
              </p:cNvSpPr>
              <p:nvPr/>
            </p:nvSpPr>
            <p:spPr bwMode="auto">
              <a:xfrm>
                <a:off x="0" y="0"/>
                <a:ext cx="277453" cy="277453"/>
              </a:xfrm>
              <a:custGeom>
                <a:avLst/>
                <a:gdLst>
                  <a:gd name="G0" fmla="+- 7071 0 0"/>
                  <a:gd name="G1" fmla="+- 17674977 0 0"/>
                  <a:gd name="G2" fmla="+- 0 0 17674977"/>
                  <a:gd name="T0" fmla="*/ 0 256 1"/>
                  <a:gd name="T1" fmla="*/ 180 256 1"/>
                  <a:gd name="G3" fmla="+- 17674977 T0 T1"/>
                  <a:gd name="T2" fmla="*/ 0 256 1"/>
                  <a:gd name="T3" fmla="*/ 90 256 1"/>
                  <a:gd name="G4" fmla="+- 17674977 T2 T3"/>
                  <a:gd name="G5" fmla="*/ G4 2 1"/>
                  <a:gd name="T4" fmla="*/ 90 256 1"/>
                  <a:gd name="T5" fmla="*/ 0 256 1"/>
                  <a:gd name="G6" fmla="+- 17674977 T4 T5"/>
                  <a:gd name="G7" fmla="*/ G6 2 1"/>
                  <a:gd name="G8" fmla="abs 17674977"/>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071"/>
                  <a:gd name="G18" fmla="*/ 7071 1 2"/>
                  <a:gd name="G19" fmla="+- G18 5400 0"/>
                  <a:gd name="G20" fmla="cos G19 17674977"/>
                  <a:gd name="G21" fmla="sin G19 17674977"/>
                  <a:gd name="G22" fmla="+- G20 10800 0"/>
                  <a:gd name="G23" fmla="+- G21 10800 0"/>
                  <a:gd name="G24" fmla="+- 10800 0 G20"/>
                  <a:gd name="G25" fmla="+- 7071 10800 0"/>
                  <a:gd name="G26" fmla="?: G9 G17 G25"/>
                  <a:gd name="G27" fmla="?: G9 0 21600"/>
                  <a:gd name="G28" fmla="cos 10800 17674977"/>
                  <a:gd name="G29" fmla="sin 10800 17674977"/>
                  <a:gd name="G30" fmla="sin 7071 17674977"/>
                  <a:gd name="G31" fmla="+- G28 10800 0"/>
                  <a:gd name="G32" fmla="+- G29 10800 0"/>
                  <a:gd name="G33" fmla="+- G30 10800 0"/>
                  <a:gd name="G34" fmla="?: G4 0 G31"/>
                  <a:gd name="G35" fmla="?: 17674977 G34 0"/>
                  <a:gd name="G36" fmla="?: G6 G35 G31"/>
                  <a:gd name="G37" fmla="+- 21600 0 G36"/>
                  <a:gd name="G38" fmla="?: G4 0 G33"/>
                  <a:gd name="G39" fmla="?: 17674977 G38 G32"/>
                  <a:gd name="G40" fmla="?: G6 G39 0"/>
                  <a:gd name="G41" fmla="?: G4 G32 21600"/>
                  <a:gd name="G42" fmla="?: G6 G41 G33"/>
                  <a:gd name="T12" fmla="*/ 10800 w 21600"/>
                  <a:gd name="T13" fmla="*/ 0 h 21600"/>
                  <a:gd name="T14" fmla="*/ 10753 w 21600"/>
                  <a:gd name="T15" fmla="*/ 1864 h 21600"/>
                  <a:gd name="T16" fmla="*/ 10800 w 21600"/>
                  <a:gd name="T17" fmla="*/ 3729 h 21600"/>
                  <a:gd name="T18" fmla="*/ 10847 w 21600"/>
                  <a:gd name="T19" fmla="*/ 1864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62" y="3729"/>
                    </a:moveTo>
                    <a:cubicBezTo>
                      <a:pt x="10775" y="3729"/>
                      <a:pt x="10787" y="3729"/>
                      <a:pt x="10799" y="3729"/>
                    </a:cubicBezTo>
                    <a:cubicBezTo>
                      <a:pt x="10812" y="3729"/>
                      <a:pt x="10824" y="3729"/>
                      <a:pt x="10837" y="3729"/>
                    </a:cubicBezTo>
                    <a:lnTo>
                      <a:pt x="10856" y="0"/>
                    </a:lnTo>
                    <a:cubicBezTo>
                      <a:pt x="10837" y="0"/>
                      <a:pt x="10818" y="0"/>
                      <a:pt x="10800" y="0"/>
                    </a:cubicBezTo>
                    <a:cubicBezTo>
                      <a:pt x="10781" y="0"/>
                      <a:pt x="10762" y="0"/>
                      <a:pt x="10743" y="0"/>
                    </a:cubicBezTo>
                    <a:close/>
                  </a:path>
                </a:pathLst>
              </a:cu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grpSp>
        <p:sp>
          <p:nvSpPr>
            <p:cNvPr id="12317" name="矩形 62">
              <a:extLst>
                <a:ext uri="{FF2B5EF4-FFF2-40B4-BE49-F238E27FC236}">
                  <a16:creationId xmlns:a16="http://schemas.microsoft.com/office/drawing/2014/main" id="{258ACC58-9845-49F2-B0D9-5C50303B1E75}"/>
                </a:ext>
              </a:extLst>
            </p:cNvPr>
            <p:cNvSpPr>
              <a:spLocks noChangeArrowheads="1"/>
            </p:cNvSpPr>
            <p:nvPr/>
          </p:nvSpPr>
          <p:spPr bwMode="auto">
            <a:xfrm>
              <a:off x="266272" y="0"/>
              <a:ext cx="154882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HERE</a:t>
              </a:r>
            </a:p>
          </p:txBody>
        </p:sp>
        <p:sp>
          <p:nvSpPr>
            <p:cNvPr id="12318" name="矩形 63">
              <a:extLst>
                <a:ext uri="{FF2B5EF4-FFF2-40B4-BE49-F238E27FC236}">
                  <a16:creationId xmlns:a16="http://schemas.microsoft.com/office/drawing/2014/main" id="{88EC318E-84BE-4F32-8D68-AD668C951FBD}"/>
                </a:ext>
              </a:extLst>
            </p:cNvPr>
            <p:cNvSpPr>
              <a:spLocks noChangeArrowheads="1"/>
            </p:cNvSpPr>
            <p:nvPr/>
          </p:nvSpPr>
          <p:spPr bwMode="auto">
            <a:xfrm>
              <a:off x="277453" y="258136"/>
              <a:ext cx="159245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2319" name="Group 31">
            <a:extLst>
              <a:ext uri="{FF2B5EF4-FFF2-40B4-BE49-F238E27FC236}">
                <a16:creationId xmlns:a16="http://schemas.microsoft.com/office/drawing/2014/main" id="{F14B7D2B-F20C-49A6-BD51-5080FBC283A1}"/>
              </a:ext>
            </a:extLst>
          </p:cNvPr>
          <p:cNvGrpSpPr>
            <a:grpSpLocks/>
          </p:cNvGrpSpPr>
          <p:nvPr/>
        </p:nvGrpSpPr>
        <p:grpSpPr bwMode="auto">
          <a:xfrm>
            <a:off x="485775" y="654050"/>
            <a:ext cx="1870075" cy="1089025"/>
            <a:chOff x="0" y="0"/>
            <a:chExt cx="1869908" cy="1089133"/>
          </a:xfrm>
        </p:grpSpPr>
        <p:grpSp>
          <p:nvGrpSpPr>
            <p:cNvPr id="12320" name="Group 32">
              <a:extLst>
                <a:ext uri="{FF2B5EF4-FFF2-40B4-BE49-F238E27FC236}">
                  <a16:creationId xmlns:a16="http://schemas.microsoft.com/office/drawing/2014/main" id="{BA2B7B98-A18F-41CB-B083-B71B323B719D}"/>
                </a:ext>
              </a:extLst>
            </p:cNvPr>
            <p:cNvGrpSpPr>
              <a:grpSpLocks/>
            </p:cNvGrpSpPr>
            <p:nvPr/>
          </p:nvGrpSpPr>
          <p:grpSpPr bwMode="auto">
            <a:xfrm>
              <a:off x="0" y="42051"/>
              <a:ext cx="277453" cy="277453"/>
              <a:chOff x="0" y="0"/>
              <a:chExt cx="277453" cy="277453"/>
            </a:xfrm>
          </p:grpSpPr>
          <p:sp>
            <p:nvSpPr>
              <p:cNvPr id="12321" name="同心圆 70">
                <a:extLst>
                  <a:ext uri="{FF2B5EF4-FFF2-40B4-BE49-F238E27FC236}">
                    <a16:creationId xmlns:a16="http://schemas.microsoft.com/office/drawing/2014/main" id="{B202B4D2-8C63-4F4E-A2D6-B0DE41EB9B3B}"/>
                  </a:ext>
                </a:extLst>
              </p:cNvPr>
              <p:cNvSpPr>
                <a:spLocks noChangeArrowheads="1"/>
              </p:cNvSpPr>
              <p:nvPr/>
            </p:nvSpPr>
            <p:spPr bwMode="auto">
              <a:xfrm>
                <a:off x="0" y="0"/>
                <a:ext cx="277453" cy="277453"/>
              </a:xfrm>
              <a:custGeom>
                <a:avLst/>
                <a:gdLst>
                  <a:gd name="G0" fmla="+- 3537 0 0"/>
                  <a:gd name="G1" fmla="+- 21600 0 3537"/>
                  <a:gd name="G2" fmla="+- 21600 0 3537"/>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37" y="10800"/>
                    </a:moveTo>
                    <a:cubicBezTo>
                      <a:pt x="3537" y="14811"/>
                      <a:pt x="6789" y="18063"/>
                      <a:pt x="10800" y="18063"/>
                    </a:cubicBezTo>
                    <a:cubicBezTo>
                      <a:pt x="14811" y="18063"/>
                      <a:pt x="18063" y="14811"/>
                      <a:pt x="18063" y="10800"/>
                    </a:cubicBezTo>
                    <a:cubicBezTo>
                      <a:pt x="18063" y="6789"/>
                      <a:pt x="14811" y="3537"/>
                      <a:pt x="10800" y="3537"/>
                    </a:cubicBezTo>
                    <a:cubicBezTo>
                      <a:pt x="6789" y="3537"/>
                      <a:pt x="3537" y="6789"/>
                      <a:pt x="3537" y="10800"/>
                    </a:cubicBezTo>
                    <a:close/>
                  </a:path>
                </a:pathLst>
              </a:custGeom>
              <a:solidFill>
                <a:srgbClr val="005D8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2322" name="空心弧 71">
                <a:extLst>
                  <a:ext uri="{FF2B5EF4-FFF2-40B4-BE49-F238E27FC236}">
                    <a16:creationId xmlns:a16="http://schemas.microsoft.com/office/drawing/2014/main" id="{5832DB4E-00FE-498C-BE7B-B5CE07D1F8EA}"/>
                  </a:ext>
                </a:extLst>
              </p:cNvPr>
              <p:cNvSpPr>
                <a:spLocks noChangeArrowheads="1"/>
              </p:cNvSpPr>
              <p:nvPr/>
            </p:nvSpPr>
            <p:spPr bwMode="auto">
              <a:xfrm>
                <a:off x="0" y="0"/>
                <a:ext cx="277453" cy="277453"/>
              </a:xfrm>
              <a:custGeom>
                <a:avLst/>
                <a:gdLst>
                  <a:gd name="G0" fmla="+- 7071 0 0"/>
                  <a:gd name="G1" fmla="+- 17674977 0 0"/>
                  <a:gd name="G2" fmla="+- 0 0 17674977"/>
                  <a:gd name="T0" fmla="*/ 0 256 1"/>
                  <a:gd name="T1" fmla="*/ 180 256 1"/>
                  <a:gd name="G3" fmla="+- 17674977 T0 T1"/>
                  <a:gd name="T2" fmla="*/ 0 256 1"/>
                  <a:gd name="T3" fmla="*/ 90 256 1"/>
                  <a:gd name="G4" fmla="+- 17674977 T2 T3"/>
                  <a:gd name="G5" fmla="*/ G4 2 1"/>
                  <a:gd name="T4" fmla="*/ 90 256 1"/>
                  <a:gd name="T5" fmla="*/ 0 256 1"/>
                  <a:gd name="G6" fmla="+- 17674977 T4 T5"/>
                  <a:gd name="G7" fmla="*/ G6 2 1"/>
                  <a:gd name="G8" fmla="abs 17674977"/>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071"/>
                  <a:gd name="G18" fmla="*/ 7071 1 2"/>
                  <a:gd name="G19" fmla="+- G18 5400 0"/>
                  <a:gd name="G20" fmla="cos G19 17674977"/>
                  <a:gd name="G21" fmla="sin G19 17674977"/>
                  <a:gd name="G22" fmla="+- G20 10800 0"/>
                  <a:gd name="G23" fmla="+- G21 10800 0"/>
                  <a:gd name="G24" fmla="+- 10800 0 G20"/>
                  <a:gd name="G25" fmla="+- 7071 10800 0"/>
                  <a:gd name="G26" fmla="?: G9 G17 G25"/>
                  <a:gd name="G27" fmla="?: G9 0 21600"/>
                  <a:gd name="G28" fmla="cos 10800 17674977"/>
                  <a:gd name="G29" fmla="sin 10800 17674977"/>
                  <a:gd name="G30" fmla="sin 7071 17674977"/>
                  <a:gd name="G31" fmla="+- G28 10800 0"/>
                  <a:gd name="G32" fmla="+- G29 10800 0"/>
                  <a:gd name="G33" fmla="+- G30 10800 0"/>
                  <a:gd name="G34" fmla="?: G4 0 G31"/>
                  <a:gd name="G35" fmla="?: 17674977 G34 0"/>
                  <a:gd name="G36" fmla="?: G6 G35 G31"/>
                  <a:gd name="G37" fmla="+- 21600 0 G36"/>
                  <a:gd name="G38" fmla="?: G4 0 G33"/>
                  <a:gd name="G39" fmla="?: 17674977 G38 G32"/>
                  <a:gd name="G40" fmla="?: G6 G39 0"/>
                  <a:gd name="G41" fmla="?: G4 G32 21600"/>
                  <a:gd name="G42" fmla="?: G6 G41 G33"/>
                  <a:gd name="T12" fmla="*/ 10800 w 21600"/>
                  <a:gd name="T13" fmla="*/ 0 h 21600"/>
                  <a:gd name="T14" fmla="*/ 10753 w 21600"/>
                  <a:gd name="T15" fmla="*/ 1864 h 21600"/>
                  <a:gd name="T16" fmla="*/ 10800 w 21600"/>
                  <a:gd name="T17" fmla="*/ 3729 h 21600"/>
                  <a:gd name="T18" fmla="*/ 10847 w 21600"/>
                  <a:gd name="T19" fmla="*/ 1864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62" y="3729"/>
                    </a:moveTo>
                    <a:cubicBezTo>
                      <a:pt x="10775" y="3729"/>
                      <a:pt x="10787" y="3729"/>
                      <a:pt x="10799" y="3729"/>
                    </a:cubicBezTo>
                    <a:cubicBezTo>
                      <a:pt x="10812" y="3729"/>
                      <a:pt x="10824" y="3729"/>
                      <a:pt x="10837" y="3729"/>
                    </a:cubicBezTo>
                    <a:lnTo>
                      <a:pt x="10856" y="0"/>
                    </a:lnTo>
                    <a:cubicBezTo>
                      <a:pt x="10837" y="0"/>
                      <a:pt x="10818" y="0"/>
                      <a:pt x="10800" y="0"/>
                    </a:cubicBezTo>
                    <a:cubicBezTo>
                      <a:pt x="10781" y="0"/>
                      <a:pt x="10762" y="0"/>
                      <a:pt x="10743" y="0"/>
                    </a:cubicBezTo>
                    <a:close/>
                  </a:path>
                </a:pathLst>
              </a:cu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grpSp>
        <p:sp>
          <p:nvSpPr>
            <p:cNvPr id="12323" name="矩形 68">
              <a:extLst>
                <a:ext uri="{FF2B5EF4-FFF2-40B4-BE49-F238E27FC236}">
                  <a16:creationId xmlns:a16="http://schemas.microsoft.com/office/drawing/2014/main" id="{A5046D3E-AD37-48DE-BF81-542C9AD85569}"/>
                </a:ext>
              </a:extLst>
            </p:cNvPr>
            <p:cNvSpPr>
              <a:spLocks noChangeArrowheads="1"/>
            </p:cNvSpPr>
            <p:nvPr/>
          </p:nvSpPr>
          <p:spPr bwMode="auto">
            <a:xfrm>
              <a:off x="266272" y="0"/>
              <a:ext cx="154882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HERE</a:t>
              </a:r>
            </a:p>
          </p:txBody>
        </p:sp>
        <p:sp>
          <p:nvSpPr>
            <p:cNvPr id="12324" name="矩形 69">
              <a:extLst>
                <a:ext uri="{FF2B5EF4-FFF2-40B4-BE49-F238E27FC236}">
                  <a16:creationId xmlns:a16="http://schemas.microsoft.com/office/drawing/2014/main" id="{7EC90911-34FC-4C06-8AC9-F59C47AAB272}"/>
                </a:ext>
              </a:extLst>
            </p:cNvPr>
            <p:cNvSpPr>
              <a:spLocks noChangeArrowheads="1"/>
            </p:cNvSpPr>
            <p:nvPr/>
          </p:nvSpPr>
          <p:spPr bwMode="auto">
            <a:xfrm>
              <a:off x="277453" y="258136"/>
              <a:ext cx="159245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2325" name="Group 37">
            <a:extLst>
              <a:ext uri="{FF2B5EF4-FFF2-40B4-BE49-F238E27FC236}">
                <a16:creationId xmlns:a16="http://schemas.microsoft.com/office/drawing/2014/main" id="{1131DF1D-B406-410B-80F9-949BD1B7C78E}"/>
              </a:ext>
            </a:extLst>
          </p:cNvPr>
          <p:cNvGrpSpPr>
            <a:grpSpLocks/>
          </p:cNvGrpSpPr>
          <p:nvPr/>
        </p:nvGrpSpPr>
        <p:grpSpPr bwMode="auto">
          <a:xfrm>
            <a:off x="485775" y="1749425"/>
            <a:ext cx="1870075" cy="1089025"/>
            <a:chOff x="0" y="0"/>
            <a:chExt cx="1869908" cy="1089133"/>
          </a:xfrm>
        </p:grpSpPr>
        <p:grpSp>
          <p:nvGrpSpPr>
            <p:cNvPr id="12326" name="Group 38">
              <a:extLst>
                <a:ext uri="{FF2B5EF4-FFF2-40B4-BE49-F238E27FC236}">
                  <a16:creationId xmlns:a16="http://schemas.microsoft.com/office/drawing/2014/main" id="{CBEBD632-4DF5-45B8-95CA-05B9404EC683}"/>
                </a:ext>
              </a:extLst>
            </p:cNvPr>
            <p:cNvGrpSpPr>
              <a:grpSpLocks/>
            </p:cNvGrpSpPr>
            <p:nvPr/>
          </p:nvGrpSpPr>
          <p:grpSpPr bwMode="auto">
            <a:xfrm>
              <a:off x="0" y="42051"/>
              <a:ext cx="277453" cy="277453"/>
              <a:chOff x="0" y="0"/>
              <a:chExt cx="277453" cy="277453"/>
            </a:xfrm>
          </p:grpSpPr>
          <p:sp>
            <p:nvSpPr>
              <p:cNvPr id="12327" name="同心圆 76">
                <a:extLst>
                  <a:ext uri="{FF2B5EF4-FFF2-40B4-BE49-F238E27FC236}">
                    <a16:creationId xmlns:a16="http://schemas.microsoft.com/office/drawing/2014/main" id="{8BEC24C8-10FF-45AE-985E-97FC1A3A378E}"/>
                  </a:ext>
                </a:extLst>
              </p:cNvPr>
              <p:cNvSpPr>
                <a:spLocks noChangeArrowheads="1"/>
              </p:cNvSpPr>
              <p:nvPr/>
            </p:nvSpPr>
            <p:spPr bwMode="auto">
              <a:xfrm>
                <a:off x="0" y="0"/>
                <a:ext cx="277453" cy="277453"/>
              </a:xfrm>
              <a:custGeom>
                <a:avLst/>
                <a:gdLst>
                  <a:gd name="G0" fmla="+- 3537 0 0"/>
                  <a:gd name="G1" fmla="+- 21600 0 3537"/>
                  <a:gd name="G2" fmla="+- 21600 0 3537"/>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37" y="10800"/>
                    </a:moveTo>
                    <a:cubicBezTo>
                      <a:pt x="3537" y="14811"/>
                      <a:pt x="6789" y="18063"/>
                      <a:pt x="10800" y="18063"/>
                    </a:cubicBezTo>
                    <a:cubicBezTo>
                      <a:pt x="14811" y="18063"/>
                      <a:pt x="18063" y="14811"/>
                      <a:pt x="18063" y="10800"/>
                    </a:cubicBezTo>
                    <a:cubicBezTo>
                      <a:pt x="18063" y="6789"/>
                      <a:pt x="14811" y="3537"/>
                      <a:pt x="10800" y="3537"/>
                    </a:cubicBezTo>
                    <a:cubicBezTo>
                      <a:pt x="6789" y="3537"/>
                      <a:pt x="3537" y="6789"/>
                      <a:pt x="3537" y="10800"/>
                    </a:cubicBezTo>
                    <a:close/>
                  </a:path>
                </a:pathLst>
              </a:custGeom>
              <a:solidFill>
                <a:srgbClr val="005D8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2328" name="空心弧 77">
                <a:extLst>
                  <a:ext uri="{FF2B5EF4-FFF2-40B4-BE49-F238E27FC236}">
                    <a16:creationId xmlns:a16="http://schemas.microsoft.com/office/drawing/2014/main" id="{355049EA-1F3B-49C0-8551-27CBAA106120}"/>
                  </a:ext>
                </a:extLst>
              </p:cNvPr>
              <p:cNvSpPr>
                <a:spLocks noChangeArrowheads="1"/>
              </p:cNvSpPr>
              <p:nvPr/>
            </p:nvSpPr>
            <p:spPr bwMode="auto">
              <a:xfrm>
                <a:off x="0" y="0"/>
                <a:ext cx="277453" cy="277453"/>
              </a:xfrm>
              <a:custGeom>
                <a:avLst/>
                <a:gdLst>
                  <a:gd name="G0" fmla="+- 7071 0 0"/>
                  <a:gd name="G1" fmla="+- 17674977 0 0"/>
                  <a:gd name="G2" fmla="+- 0 0 17674977"/>
                  <a:gd name="T0" fmla="*/ 0 256 1"/>
                  <a:gd name="T1" fmla="*/ 180 256 1"/>
                  <a:gd name="G3" fmla="+- 17674977 T0 T1"/>
                  <a:gd name="T2" fmla="*/ 0 256 1"/>
                  <a:gd name="T3" fmla="*/ 90 256 1"/>
                  <a:gd name="G4" fmla="+- 17674977 T2 T3"/>
                  <a:gd name="G5" fmla="*/ G4 2 1"/>
                  <a:gd name="T4" fmla="*/ 90 256 1"/>
                  <a:gd name="T5" fmla="*/ 0 256 1"/>
                  <a:gd name="G6" fmla="+- 17674977 T4 T5"/>
                  <a:gd name="G7" fmla="*/ G6 2 1"/>
                  <a:gd name="G8" fmla="abs 17674977"/>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071"/>
                  <a:gd name="G18" fmla="*/ 7071 1 2"/>
                  <a:gd name="G19" fmla="+- G18 5400 0"/>
                  <a:gd name="G20" fmla="cos G19 17674977"/>
                  <a:gd name="G21" fmla="sin G19 17674977"/>
                  <a:gd name="G22" fmla="+- G20 10800 0"/>
                  <a:gd name="G23" fmla="+- G21 10800 0"/>
                  <a:gd name="G24" fmla="+- 10800 0 G20"/>
                  <a:gd name="G25" fmla="+- 7071 10800 0"/>
                  <a:gd name="G26" fmla="?: G9 G17 G25"/>
                  <a:gd name="G27" fmla="?: G9 0 21600"/>
                  <a:gd name="G28" fmla="cos 10800 17674977"/>
                  <a:gd name="G29" fmla="sin 10800 17674977"/>
                  <a:gd name="G30" fmla="sin 7071 17674977"/>
                  <a:gd name="G31" fmla="+- G28 10800 0"/>
                  <a:gd name="G32" fmla="+- G29 10800 0"/>
                  <a:gd name="G33" fmla="+- G30 10800 0"/>
                  <a:gd name="G34" fmla="?: G4 0 G31"/>
                  <a:gd name="G35" fmla="?: 17674977 G34 0"/>
                  <a:gd name="G36" fmla="?: G6 G35 G31"/>
                  <a:gd name="G37" fmla="+- 21600 0 G36"/>
                  <a:gd name="G38" fmla="?: G4 0 G33"/>
                  <a:gd name="G39" fmla="?: 17674977 G38 G32"/>
                  <a:gd name="G40" fmla="?: G6 G39 0"/>
                  <a:gd name="G41" fmla="?: G4 G32 21600"/>
                  <a:gd name="G42" fmla="?: G6 G41 G33"/>
                  <a:gd name="T12" fmla="*/ 10800 w 21600"/>
                  <a:gd name="T13" fmla="*/ 0 h 21600"/>
                  <a:gd name="T14" fmla="*/ 10753 w 21600"/>
                  <a:gd name="T15" fmla="*/ 1864 h 21600"/>
                  <a:gd name="T16" fmla="*/ 10800 w 21600"/>
                  <a:gd name="T17" fmla="*/ 3729 h 21600"/>
                  <a:gd name="T18" fmla="*/ 10847 w 21600"/>
                  <a:gd name="T19" fmla="*/ 1864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62" y="3729"/>
                    </a:moveTo>
                    <a:cubicBezTo>
                      <a:pt x="10775" y="3729"/>
                      <a:pt x="10787" y="3729"/>
                      <a:pt x="10799" y="3729"/>
                    </a:cubicBezTo>
                    <a:cubicBezTo>
                      <a:pt x="10812" y="3729"/>
                      <a:pt x="10824" y="3729"/>
                      <a:pt x="10837" y="3729"/>
                    </a:cubicBezTo>
                    <a:lnTo>
                      <a:pt x="10856" y="0"/>
                    </a:lnTo>
                    <a:cubicBezTo>
                      <a:pt x="10837" y="0"/>
                      <a:pt x="10818" y="0"/>
                      <a:pt x="10800" y="0"/>
                    </a:cubicBezTo>
                    <a:cubicBezTo>
                      <a:pt x="10781" y="0"/>
                      <a:pt x="10762" y="0"/>
                      <a:pt x="10743" y="0"/>
                    </a:cubicBezTo>
                    <a:close/>
                  </a:path>
                </a:pathLst>
              </a:cu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grpSp>
        <p:sp>
          <p:nvSpPr>
            <p:cNvPr id="12329" name="矩形 74">
              <a:extLst>
                <a:ext uri="{FF2B5EF4-FFF2-40B4-BE49-F238E27FC236}">
                  <a16:creationId xmlns:a16="http://schemas.microsoft.com/office/drawing/2014/main" id="{731164BE-EDF5-4079-8FA8-5AE556C24ED7}"/>
                </a:ext>
              </a:extLst>
            </p:cNvPr>
            <p:cNvSpPr>
              <a:spLocks noChangeArrowheads="1"/>
            </p:cNvSpPr>
            <p:nvPr/>
          </p:nvSpPr>
          <p:spPr bwMode="auto">
            <a:xfrm>
              <a:off x="266272" y="0"/>
              <a:ext cx="154882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HERE</a:t>
              </a:r>
            </a:p>
          </p:txBody>
        </p:sp>
        <p:sp>
          <p:nvSpPr>
            <p:cNvPr id="12330" name="矩形 75">
              <a:extLst>
                <a:ext uri="{FF2B5EF4-FFF2-40B4-BE49-F238E27FC236}">
                  <a16:creationId xmlns:a16="http://schemas.microsoft.com/office/drawing/2014/main" id="{A25D6BD7-8AD8-45A7-A2AD-10A69E45A375}"/>
                </a:ext>
              </a:extLst>
            </p:cNvPr>
            <p:cNvSpPr>
              <a:spLocks noChangeArrowheads="1"/>
            </p:cNvSpPr>
            <p:nvPr/>
          </p:nvSpPr>
          <p:spPr bwMode="auto">
            <a:xfrm>
              <a:off x="277453" y="258136"/>
              <a:ext cx="159245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2331" name="Group 43">
            <a:extLst>
              <a:ext uri="{FF2B5EF4-FFF2-40B4-BE49-F238E27FC236}">
                <a16:creationId xmlns:a16="http://schemas.microsoft.com/office/drawing/2014/main" id="{587DFCB4-7143-4474-9E7F-CE9E7DEBA0D0}"/>
              </a:ext>
            </a:extLst>
          </p:cNvPr>
          <p:cNvGrpSpPr>
            <a:grpSpLocks/>
          </p:cNvGrpSpPr>
          <p:nvPr/>
        </p:nvGrpSpPr>
        <p:grpSpPr bwMode="auto">
          <a:xfrm>
            <a:off x="485775" y="2844800"/>
            <a:ext cx="1870075" cy="1089025"/>
            <a:chOff x="0" y="0"/>
            <a:chExt cx="1869908" cy="1089133"/>
          </a:xfrm>
        </p:grpSpPr>
        <p:grpSp>
          <p:nvGrpSpPr>
            <p:cNvPr id="12332" name="Group 44">
              <a:extLst>
                <a:ext uri="{FF2B5EF4-FFF2-40B4-BE49-F238E27FC236}">
                  <a16:creationId xmlns:a16="http://schemas.microsoft.com/office/drawing/2014/main" id="{3EBA7088-E69B-448B-BE1E-2331F823FE80}"/>
                </a:ext>
              </a:extLst>
            </p:cNvPr>
            <p:cNvGrpSpPr>
              <a:grpSpLocks/>
            </p:cNvGrpSpPr>
            <p:nvPr/>
          </p:nvGrpSpPr>
          <p:grpSpPr bwMode="auto">
            <a:xfrm>
              <a:off x="0" y="42051"/>
              <a:ext cx="277453" cy="277453"/>
              <a:chOff x="0" y="0"/>
              <a:chExt cx="277453" cy="277453"/>
            </a:xfrm>
          </p:grpSpPr>
          <p:sp>
            <p:nvSpPr>
              <p:cNvPr id="12333" name="同心圆 82">
                <a:extLst>
                  <a:ext uri="{FF2B5EF4-FFF2-40B4-BE49-F238E27FC236}">
                    <a16:creationId xmlns:a16="http://schemas.microsoft.com/office/drawing/2014/main" id="{BA781808-12A5-4006-B661-2D380EE2EF54}"/>
                  </a:ext>
                </a:extLst>
              </p:cNvPr>
              <p:cNvSpPr>
                <a:spLocks noChangeArrowheads="1"/>
              </p:cNvSpPr>
              <p:nvPr/>
            </p:nvSpPr>
            <p:spPr bwMode="auto">
              <a:xfrm>
                <a:off x="0" y="0"/>
                <a:ext cx="277453" cy="277453"/>
              </a:xfrm>
              <a:custGeom>
                <a:avLst/>
                <a:gdLst>
                  <a:gd name="G0" fmla="+- 3537 0 0"/>
                  <a:gd name="G1" fmla="+- 21600 0 3537"/>
                  <a:gd name="G2" fmla="+- 21600 0 3537"/>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37" y="10800"/>
                    </a:moveTo>
                    <a:cubicBezTo>
                      <a:pt x="3537" y="14811"/>
                      <a:pt x="6789" y="18063"/>
                      <a:pt x="10800" y="18063"/>
                    </a:cubicBezTo>
                    <a:cubicBezTo>
                      <a:pt x="14811" y="18063"/>
                      <a:pt x="18063" y="14811"/>
                      <a:pt x="18063" y="10800"/>
                    </a:cubicBezTo>
                    <a:cubicBezTo>
                      <a:pt x="18063" y="6789"/>
                      <a:pt x="14811" y="3537"/>
                      <a:pt x="10800" y="3537"/>
                    </a:cubicBezTo>
                    <a:cubicBezTo>
                      <a:pt x="6789" y="3537"/>
                      <a:pt x="3537" y="6789"/>
                      <a:pt x="3537" y="10800"/>
                    </a:cubicBezTo>
                    <a:close/>
                  </a:path>
                </a:pathLst>
              </a:custGeom>
              <a:solidFill>
                <a:srgbClr val="005D82"/>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sp>
            <p:nvSpPr>
              <p:cNvPr id="12334" name="空心弧 83">
                <a:extLst>
                  <a:ext uri="{FF2B5EF4-FFF2-40B4-BE49-F238E27FC236}">
                    <a16:creationId xmlns:a16="http://schemas.microsoft.com/office/drawing/2014/main" id="{B9CB4F9E-31F6-410A-AB78-871D6F5FA2A0}"/>
                  </a:ext>
                </a:extLst>
              </p:cNvPr>
              <p:cNvSpPr>
                <a:spLocks noChangeArrowheads="1"/>
              </p:cNvSpPr>
              <p:nvPr/>
            </p:nvSpPr>
            <p:spPr bwMode="auto">
              <a:xfrm>
                <a:off x="0" y="0"/>
                <a:ext cx="277453" cy="277453"/>
              </a:xfrm>
              <a:custGeom>
                <a:avLst/>
                <a:gdLst>
                  <a:gd name="G0" fmla="+- 7071 0 0"/>
                  <a:gd name="G1" fmla="+- 17674977 0 0"/>
                  <a:gd name="G2" fmla="+- 0 0 17674977"/>
                  <a:gd name="T0" fmla="*/ 0 256 1"/>
                  <a:gd name="T1" fmla="*/ 180 256 1"/>
                  <a:gd name="G3" fmla="+- 17674977 T0 T1"/>
                  <a:gd name="T2" fmla="*/ 0 256 1"/>
                  <a:gd name="T3" fmla="*/ 90 256 1"/>
                  <a:gd name="G4" fmla="+- 17674977 T2 T3"/>
                  <a:gd name="G5" fmla="*/ G4 2 1"/>
                  <a:gd name="T4" fmla="*/ 90 256 1"/>
                  <a:gd name="T5" fmla="*/ 0 256 1"/>
                  <a:gd name="G6" fmla="+- 17674977 T4 T5"/>
                  <a:gd name="G7" fmla="*/ G6 2 1"/>
                  <a:gd name="G8" fmla="abs 17674977"/>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071"/>
                  <a:gd name="G18" fmla="*/ 7071 1 2"/>
                  <a:gd name="G19" fmla="+- G18 5400 0"/>
                  <a:gd name="G20" fmla="cos G19 17674977"/>
                  <a:gd name="G21" fmla="sin G19 17674977"/>
                  <a:gd name="G22" fmla="+- G20 10800 0"/>
                  <a:gd name="G23" fmla="+- G21 10800 0"/>
                  <a:gd name="G24" fmla="+- 10800 0 G20"/>
                  <a:gd name="G25" fmla="+- 7071 10800 0"/>
                  <a:gd name="G26" fmla="?: G9 G17 G25"/>
                  <a:gd name="G27" fmla="?: G9 0 21600"/>
                  <a:gd name="G28" fmla="cos 10800 17674977"/>
                  <a:gd name="G29" fmla="sin 10800 17674977"/>
                  <a:gd name="G30" fmla="sin 7071 17674977"/>
                  <a:gd name="G31" fmla="+- G28 10800 0"/>
                  <a:gd name="G32" fmla="+- G29 10800 0"/>
                  <a:gd name="G33" fmla="+- G30 10800 0"/>
                  <a:gd name="G34" fmla="?: G4 0 G31"/>
                  <a:gd name="G35" fmla="?: 17674977 G34 0"/>
                  <a:gd name="G36" fmla="?: G6 G35 G31"/>
                  <a:gd name="G37" fmla="+- 21600 0 G36"/>
                  <a:gd name="G38" fmla="?: G4 0 G33"/>
                  <a:gd name="G39" fmla="?: 17674977 G38 G32"/>
                  <a:gd name="G40" fmla="?: G6 G39 0"/>
                  <a:gd name="G41" fmla="?: G4 G32 21600"/>
                  <a:gd name="G42" fmla="?: G6 G41 G33"/>
                  <a:gd name="T12" fmla="*/ 10800 w 21600"/>
                  <a:gd name="T13" fmla="*/ 0 h 21600"/>
                  <a:gd name="T14" fmla="*/ 10753 w 21600"/>
                  <a:gd name="T15" fmla="*/ 1864 h 21600"/>
                  <a:gd name="T16" fmla="*/ 10800 w 21600"/>
                  <a:gd name="T17" fmla="*/ 3729 h 21600"/>
                  <a:gd name="T18" fmla="*/ 10847 w 21600"/>
                  <a:gd name="T19" fmla="*/ 1864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62" y="3729"/>
                    </a:moveTo>
                    <a:cubicBezTo>
                      <a:pt x="10775" y="3729"/>
                      <a:pt x="10787" y="3729"/>
                      <a:pt x="10799" y="3729"/>
                    </a:cubicBezTo>
                    <a:cubicBezTo>
                      <a:pt x="10812" y="3729"/>
                      <a:pt x="10824" y="3729"/>
                      <a:pt x="10837" y="3729"/>
                    </a:cubicBezTo>
                    <a:lnTo>
                      <a:pt x="10856" y="0"/>
                    </a:lnTo>
                    <a:cubicBezTo>
                      <a:pt x="10837" y="0"/>
                      <a:pt x="10818" y="0"/>
                      <a:pt x="10800" y="0"/>
                    </a:cubicBezTo>
                    <a:cubicBezTo>
                      <a:pt x="10781" y="0"/>
                      <a:pt x="10762" y="0"/>
                      <a:pt x="10743" y="0"/>
                    </a:cubicBezTo>
                    <a:close/>
                  </a:path>
                </a:pathLst>
              </a:custGeom>
              <a:solidFill>
                <a:srgbClr val="8ABC1D"/>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p>
            </p:txBody>
          </p:sp>
        </p:grpSp>
        <p:sp>
          <p:nvSpPr>
            <p:cNvPr id="12335" name="矩形 80">
              <a:extLst>
                <a:ext uri="{FF2B5EF4-FFF2-40B4-BE49-F238E27FC236}">
                  <a16:creationId xmlns:a16="http://schemas.microsoft.com/office/drawing/2014/main" id="{1CC9686E-632D-412A-B85F-B11A4A2DCFDA}"/>
                </a:ext>
              </a:extLst>
            </p:cNvPr>
            <p:cNvSpPr>
              <a:spLocks noChangeArrowheads="1"/>
            </p:cNvSpPr>
            <p:nvPr/>
          </p:nvSpPr>
          <p:spPr bwMode="auto">
            <a:xfrm>
              <a:off x="266272" y="0"/>
              <a:ext cx="154882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1600" b="1">
                  <a:solidFill>
                    <a:srgbClr val="00638A"/>
                  </a:solidFill>
                  <a:latin typeface="Calibri" panose="020F0502020204030204" pitchFamily="34" charset="0"/>
                  <a:ea typeface="微软雅黑" panose="020B0503020204020204" pitchFamily="34" charset="-122"/>
                  <a:sym typeface="Calibri" panose="020F0502020204030204" pitchFamily="34" charset="0"/>
                </a:rPr>
                <a:t>ADD TITLE HERE</a:t>
              </a:r>
            </a:p>
          </p:txBody>
        </p:sp>
        <p:sp>
          <p:nvSpPr>
            <p:cNvPr id="12336" name="矩形 81">
              <a:extLst>
                <a:ext uri="{FF2B5EF4-FFF2-40B4-BE49-F238E27FC236}">
                  <a16:creationId xmlns:a16="http://schemas.microsoft.com/office/drawing/2014/main" id="{8112AC16-8AC6-4AE0-8119-600D7A616EED}"/>
                </a:ext>
              </a:extLst>
            </p:cNvPr>
            <p:cNvSpPr>
              <a:spLocks noChangeArrowheads="1"/>
            </p:cNvSpPr>
            <p:nvPr/>
          </p:nvSpPr>
          <p:spPr bwMode="auto">
            <a:xfrm>
              <a:off x="277453" y="258136"/>
              <a:ext cx="159245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pPr>
              <a:r>
                <a:rPr lang="en-US" altLang="zh-CN" sz="1200">
                  <a:solidFill>
                    <a:srgbClr val="000000"/>
                  </a:solidFill>
                  <a:latin typeface="Calibri" panose="020F0502020204030204" pitchFamily="34" charset="0"/>
                  <a:ea typeface="微软雅黑" panose="020B0503020204020204" pitchFamily="34" charset="-122"/>
                  <a:sym typeface="Calibri" panose="020F0502020204030204" pitchFamily="34" charset="0"/>
                </a:rPr>
                <a:t>Please add text here, according to the need to adjust the font and font size. </a:t>
              </a:r>
              <a:endParaRPr lang="zh-CN" altLang="en-US" sz="120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grpSp>
    </p:spTree>
  </p:cSld>
  <p:clrMapOvr>
    <a:masterClrMapping/>
  </p:clrMapOvr>
  <p:transition spd="slow">
    <p:fade/>
  </p:transition>
</p:sld>
</file>

<file path=ppt/theme/theme1.xml><?xml version="1.0" encoding="utf-8"?>
<a:theme xmlns:a="http://schemas.openxmlformats.org/drawingml/2006/main" name="https://www.freeppt7.com">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3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TotalTime>
  <Pages>0</Pages>
  <Words>1811</Words>
  <Characters>0</Characters>
  <Application>Microsoft Office PowerPoint</Application>
  <DocSecurity>0</DocSecurity>
  <PresentationFormat>全屏显示(16:9)</PresentationFormat>
  <Lines>0</Lines>
  <Paragraphs>263</Paragraphs>
  <Slides>23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Arial</vt:lpstr>
      <vt:lpstr>宋体</vt:lpstr>
      <vt:lpstr>Wingdings</vt:lpstr>
      <vt:lpstr>Calibri Light</vt:lpstr>
      <vt:lpstr>微软雅黑</vt:lpstr>
      <vt:lpstr>Calibri</vt:lpstr>
      <vt:lpstr>Impact</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www.freeppt7.com</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www.freeppt7.com</dc:creator>
  <cp:keywords>https:/www.freeppt7.com</cp:keywords>
  <dc:description/>
  <cp:lastModifiedBy>宇 之灵</cp:lastModifiedBy>
  <cp:revision>140</cp:revision>
  <dcterms:created xsi:type="dcterms:W3CDTF">2014-04-14T22:42:00Z</dcterms:created>
  <dcterms:modified xsi:type="dcterms:W3CDTF">2019-12-21T12:15:03Z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2052-9.1.0.4555</vt:lpwstr>
  </property>
</Properties>
</file>