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50"/>
  </p:notesMasterIdLst>
  <p:sldIdLst>
    <p:sldId id="315" r:id="rId3"/>
    <p:sldId id="258" r:id="rId4"/>
    <p:sldId id="259" r:id="rId5"/>
    <p:sldId id="317" r:id="rId6"/>
    <p:sldId id="318" r:id="rId7"/>
    <p:sldId id="268" r:id="rId8"/>
    <p:sldId id="269" r:id="rId9"/>
    <p:sldId id="312" r:id="rId10"/>
    <p:sldId id="270" r:id="rId11"/>
    <p:sldId id="311" r:id="rId12"/>
    <p:sldId id="261" r:id="rId13"/>
    <p:sldId id="271" r:id="rId14"/>
    <p:sldId id="309" r:id="rId15"/>
    <p:sldId id="273" r:id="rId16"/>
    <p:sldId id="301" r:id="rId17"/>
    <p:sldId id="274" r:id="rId18"/>
    <p:sldId id="302" r:id="rId19"/>
    <p:sldId id="275" r:id="rId20"/>
    <p:sldId id="276" r:id="rId21"/>
    <p:sldId id="277" r:id="rId22"/>
    <p:sldId id="310" r:id="rId23"/>
    <p:sldId id="262" r:id="rId24"/>
    <p:sldId id="279" r:id="rId25"/>
    <p:sldId id="280" r:id="rId26"/>
    <p:sldId id="313" r:id="rId27"/>
    <p:sldId id="281" r:id="rId28"/>
    <p:sldId id="303" r:id="rId29"/>
    <p:sldId id="282" r:id="rId30"/>
    <p:sldId id="306" r:id="rId31"/>
    <p:sldId id="283" r:id="rId32"/>
    <p:sldId id="284" r:id="rId33"/>
    <p:sldId id="263" r:id="rId34"/>
    <p:sldId id="286" r:id="rId35"/>
    <p:sldId id="287" r:id="rId36"/>
    <p:sldId id="304" r:id="rId37"/>
    <p:sldId id="288" r:id="rId38"/>
    <p:sldId id="289" r:id="rId39"/>
    <p:sldId id="290" r:id="rId40"/>
    <p:sldId id="264" r:id="rId41"/>
    <p:sldId id="292" r:id="rId42"/>
    <p:sldId id="293" r:id="rId43"/>
    <p:sldId id="307" r:id="rId44"/>
    <p:sldId id="294" r:id="rId45"/>
    <p:sldId id="295" r:id="rId46"/>
    <p:sldId id="296" r:id="rId47"/>
    <p:sldId id="314" r:id="rId48"/>
    <p:sldId id="316" r:id="rId49"/>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246"/>
    <a:srgbClr val="BA8F2D"/>
    <a:srgbClr val="DDDFE0"/>
    <a:srgbClr val="D24F59"/>
    <a:srgbClr val="1F719F"/>
    <a:srgbClr val="282627"/>
    <a:srgbClr val="4AABC8"/>
    <a:srgbClr val="FC9000"/>
    <a:srgbClr val="A5305A"/>
    <a:srgbClr val="005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76" autoAdjust="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sorterViewPr>
    <p:cViewPr>
      <p:scale>
        <a:sx n="172" d="100"/>
        <a:sy n="1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2A3246"/>
            </a:solidFill>
            <a:ln>
              <a:noFill/>
            </a:ln>
            <a:effectLst/>
          </c:spPr>
          <c:invertIfNegative val="0"/>
          <c:dLbls>
            <c:spPr>
              <a:noFill/>
              <a:ln>
                <a:noFill/>
              </a:ln>
              <a:effectLst/>
            </c:spPr>
            <c:txPr>
              <a:bodyPr rot="-5400000" vert="horz"/>
              <a:lstStyle/>
              <a:p>
                <a:pPr>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6B-4F08-A578-7D5262C31E58}"/>
            </c:ext>
          </c:extLst>
        </c:ser>
        <c:ser>
          <c:idx val="1"/>
          <c:order val="1"/>
          <c:tx>
            <c:strRef>
              <c:f>Sheet1!$C$1</c:f>
              <c:strCache>
                <c:ptCount val="1"/>
                <c:pt idx="0">
                  <c:v>Series 2</c:v>
                </c:pt>
              </c:strCache>
            </c:strRef>
          </c:tx>
          <c:spPr>
            <a:solidFill>
              <a:srgbClr val="BA8F2D"/>
            </a:solidFill>
            <a:ln>
              <a:noFill/>
            </a:ln>
            <a:effectLst/>
          </c:spPr>
          <c:invertIfNegative val="0"/>
          <c:dLbls>
            <c:spPr>
              <a:noFill/>
              <a:ln>
                <a:noFill/>
              </a:ln>
              <a:effectLst/>
            </c:spPr>
            <c:txPr>
              <a:bodyPr rot="-5400000" vert="horz"/>
              <a:lstStyle/>
              <a:p>
                <a:pPr>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16B-4F08-A578-7D5262C31E58}"/>
            </c:ext>
          </c:extLst>
        </c:ser>
        <c:ser>
          <c:idx val="2"/>
          <c:order val="2"/>
          <c:tx>
            <c:strRef>
              <c:f>Sheet1!$D$1</c:f>
              <c:strCache>
                <c:ptCount val="1"/>
                <c:pt idx="0">
                  <c:v>Series 3</c:v>
                </c:pt>
              </c:strCache>
            </c:strRef>
          </c:tx>
          <c:spPr>
            <a:solidFill>
              <a:srgbClr val="DDDFE0"/>
            </a:solidFill>
            <a:ln>
              <a:noFill/>
            </a:ln>
            <a:effectLst/>
          </c:spPr>
          <c:invertIfNegative val="0"/>
          <c:dLbls>
            <c:spPr>
              <a:noFill/>
              <a:ln>
                <a:noFill/>
              </a:ln>
              <a:effectLst/>
            </c:spPr>
            <c:txPr>
              <a:bodyPr rot="-5400000" vert="horz"/>
              <a:lstStyle/>
              <a:p>
                <a:pPr>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6B-4F08-A578-7D5262C31E58}"/>
            </c:ext>
          </c:extLst>
        </c:ser>
        <c:dLbls>
          <c:dLblPos val="outEnd"/>
          <c:showLegendKey val="0"/>
          <c:showVal val="1"/>
          <c:showCatName val="0"/>
          <c:showSerName val="0"/>
          <c:showPercent val="0"/>
          <c:showBubbleSize val="0"/>
        </c:dLbls>
        <c:gapWidth val="444"/>
        <c:overlap val="-90"/>
        <c:axId val="514609152"/>
        <c:axId val="514610688"/>
      </c:barChart>
      <c:catAx>
        <c:axId val="514609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514610688"/>
        <c:crosses val="autoZero"/>
        <c:auto val="1"/>
        <c:lblAlgn val="ctr"/>
        <c:lblOffset val="100"/>
        <c:noMultiLvlLbl val="0"/>
      </c:catAx>
      <c:valAx>
        <c:axId val="514610688"/>
        <c:scaling>
          <c:orientation val="minMax"/>
        </c:scaling>
        <c:delete val="1"/>
        <c:axPos val="l"/>
        <c:numFmt formatCode="General" sourceLinked="1"/>
        <c:majorTickMark val="none"/>
        <c:minorTickMark val="none"/>
        <c:tickLblPos val="nextTo"/>
        <c:crossAx val="514609152"/>
        <c:crosses val="autoZero"/>
        <c:crossBetween val="between"/>
      </c:valAx>
      <c:spPr>
        <a:noFill/>
        <a:ln>
          <a:noFill/>
        </a:ln>
        <a:effectLst/>
      </c:spPr>
    </c:plotArea>
    <c:plotVisOnly val="1"/>
    <c:dispBlanksAs val="gap"/>
    <c:showDLblsOverMax val="0"/>
  </c:chart>
  <c:spPr>
    <a:noFill/>
    <a:ln>
      <a:noFill/>
    </a:ln>
    <a:effectLst>
      <a:outerShdw blurRad="190500" dist="63500" dir="2700000" algn="tl" rotWithShape="0">
        <a:prstClr val="black">
          <a:alpha val="20000"/>
        </a:prstClr>
      </a:outerShdw>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spPr>
            <a:solidFill>
              <a:srgbClr val="4F4D50"/>
            </a:solidFill>
          </c:spPr>
          <c:explosion val="10"/>
          <c:dPt>
            <c:idx val="0"/>
            <c:bubble3D val="0"/>
            <c:spPr>
              <a:solidFill>
                <a:srgbClr val="D9D9D9"/>
              </a:solidFill>
            </c:spPr>
            <c:extLst>
              <c:ext xmlns:c16="http://schemas.microsoft.com/office/drawing/2014/chart" uri="{C3380CC4-5D6E-409C-BE32-E72D297353CC}">
                <c16:uniqueId val="{00000001-EAB3-4712-BDE4-92D0B6B3BD05}"/>
              </c:ext>
            </c:extLst>
          </c:dPt>
          <c:dPt>
            <c:idx val="1"/>
            <c:bubble3D val="0"/>
            <c:spPr>
              <a:solidFill>
                <a:schemeClr val="tx1">
                  <a:lumMod val="65000"/>
                  <a:lumOff val="35000"/>
                </a:schemeClr>
              </a:solidFill>
            </c:spPr>
            <c:extLst>
              <c:ext xmlns:c16="http://schemas.microsoft.com/office/drawing/2014/chart" uri="{C3380CC4-5D6E-409C-BE32-E72D297353CC}">
                <c16:uniqueId val="{00000003-EAB3-4712-BDE4-92D0B6B3BD05}"/>
              </c:ext>
            </c:extLst>
          </c:dPt>
          <c:dPt>
            <c:idx val="2"/>
            <c:bubble3D val="0"/>
            <c:spPr>
              <a:solidFill>
                <a:schemeClr val="tx2">
                  <a:lumMod val="60000"/>
                  <a:lumOff val="40000"/>
                </a:schemeClr>
              </a:solidFill>
            </c:spPr>
            <c:extLst>
              <c:ext xmlns:c16="http://schemas.microsoft.com/office/drawing/2014/chart" uri="{C3380CC4-5D6E-409C-BE32-E72D297353CC}">
                <c16:uniqueId val="{00000005-EAB3-4712-BDE4-92D0B6B3BD05}"/>
              </c:ext>
            </c:extLst>
          </c:dPt>
          <c:dPt>
            <c:idx val="3"/>
            <c:bubble3D val="0"/>
            <c:spPr>
              <a:solidFill>
                <a:srgbClr val="BA8F2D"/>
              </a:solidFill>
            </c:spPr>
            <c:extLst>
              <c:ext xmlns:c16="http://schemas.microsoft.com/office/drawing/2014/chart" uri="{C3380CC4-5D6E-409C-BE32-E72D297353CC}">
                <c16:uniqueId val="{00000007-EAB3-4712-BDE4-92D0B6B3BD05}"/>
              </c:ext>
            </c:extLst>
          </c:dPt>
          <c:dPt>
            <c:idx val="4"/>
            <c:bubble3D val="0"/>
            <c:spPr>
              <a:solidFill>
                <a:srgbClr val="2A3246"/>
              </a:solidFill>
            </c:spPr>
            <c:extLst>
              <c:ext xmlns:c16="http://schemas.microsoft.com/office/drawing/2014/chart" uri="{C3380CC4-5D6E-409C-BE32-E72D297353CC}">
                <c16:uniqueId val="{00000009-EAB3-4712-BDE4-92D0B6B3BD05}"/>
              </c:ext>
            </c:extLst>
          </c:dPt>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8.1999999999999993</c:v>
                </c:pt>
                <c:pt idx="1">
                  <c:v>0.8</c:v>
                </c:pt>
                <c:pt idx="2">
                  <c:v>1.4</c:v>
                </c:pt>
                <c:pt idx="3">
                  <c:v>1.2</c:v>
                </c:pt>
                <c:pt idx="4">
                  <c:v>1.9</c:v>
                </c:pt>
              </c:numCache>
            </c:numRef>
          </c:val>
          <c:extLs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chemeClr val="lt1"/>
            </a:solidFill>
            <a:ln w="19050">
              <a:solidFill>
                <a:schemeClr val="bg1"/>
              </a:solidFill>
            </a:ln>
            <a:effectLst/>
          </c:spPr>
          <c:dPt>
            <c:idx val="0"/>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1-B051-4089-9BA1-FAB276141DAD}"/>
              </c:ext>
            </c:extLst>
          </c:dPt>
          <c:dPt>
            <c:idx val="1"/>
            <c:bubble3D val="0"/>
            <c:spPr>
              <a:solidFill>
                <a:srgbClr val="2A3246"/>
              </a:solidFill>
              <a:ln w="19050">
                <a:solidFill>
                  <a:schemeClr val="bg1"/>
                </a:solidFill>
              </a:ln>
              <a:effectLst/>
            </c:spPr>
            <c:extLst>
              <c:ext xmlns:c16="http://schemas.microsoft.com/office/drawing/2014/chart" uri="{C3380CC4-5D6E-409C-BE32-E72D297353CC}">
                <c16:uniqueId val="{00000003-B051-4089-9BA1-FAB276141DAD}"/>
              </c:ext>
            </c:extLst>
          </c:dPt>
          <c:dPt>
            <c:idx val="2"/>
            <c:bubble3D val="0"/>
            <c:spPr>
              <a:solidFill>
                <a:srgbClr val="BA8F2D"/>
              </a:solidFill>
              <a:ln w="19050">
                <a:solidFill>
                  <a:schemeClr val="bg1"/>
                </a:solidFill>
              </a:ln>
              <a:effectLst/>
            </c:spPr>
            <c:extLst>
              <c:ext xmlns:c16="http://schemas.microsoft.com/office/drawing/2014/chart" uri="{C3380CC4-5D6E-409C-BE32-E72D297353CC}">
                <c16:uniqueId val="{00000005-B051-4089-9BA1-FAB276141DAD}"/>
              </c:ext>
            </c:extLst>
          </c:dPt>
          <c:dPt>
            <c:idx val="3"/>
            <c:bubble3D val="0"/>
            <c:spPr>
              <a:solidFill>
                <a:schemeClr val="tx1">
                  <a:lumMod val="65000"/>
                  <a:lumOff val="35000"/>
                </a:schemeClr>
              </a:solidFill>
              <a:ln w="19050">
                <a:solidFill>
                  <a:srgbClr val="A6A6A6"/>
                </a:solidFill>
              </a:ln>
              <a:effectLst/>
            </c:spPr>
            <c:extLst>
              <c:ext xmlns:c16="http://schemas.microsoft.com/office/drawing/2014/chart" uri="{C3380CC4-5D6E-409C-BE32-E72D297353CC}">
                <c16:uniqueId val="{00000007-B051-4089-9BA1-FAB276141DAD}"/>
              </c:ext>
            </c:extLst>
          </c:dPt>
          <c:dLbls>
            <c:dLbl>
              <c:idx val="0"/>
              <c:layout>
                <c:manualLayout>
                  <c:x val="-0.20762082026192771"/>
                  <c:y val="-7.3418391447034936E-2"/>
                </c:manualLayout>
              </c:layout>
              <c:tx>
                <c:rich>
                  <a:bodyPr/>
                  <a:lstStyle/>
                  <a:p>
                    <a:r>
                      <a:rPr lang="zh-CN" altLang="en-US" baseline="0" dirty="0"/>
                      <a:t>自主存款
</a:t>
                    </a:r>
                    <a:fld id="{2812D17F-A998-478A-8760-15B80A80FBE6}" type="PERCENTAGE">
                      <a:rPr lang="en-US" altLang="zh-CN" baseline="0"/>
                      <a:pPr/>
                      <a:t>[百分比]</a:t>
                    </a:fld>
                    <a:endParaRPr lang="zh-CN" alt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51-4089-9BA1-FAB276141DAD}"/>
                </c:ext>
              </c:extLst>
            </c:dLbl>
            <c:dLbl>
              <c:idx val="1"/>
              <c:layout>
                <c:manualLayout>
                  <c:x val="0.15512664909304399"/>
                  <c:y val="-9.49511686628696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51-4089-9BA1-FAB276141DAD}"/>
                </c:ext>
              </c:extLst>
            </c:dLbl>
            <c:dLbl>
              <c:idx val="2"/>
              <c:layout>
                <c:manualLayout>
                  <c:x val="0.16667590157165235"/>
                  <c:y val="0.1651148383458925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49105089524775"/>
                      <c:h val="0.14058379971856133"/>
                    </c:manualLayout>
                  </c15:layout>
                </c:ext>
                <c:ext xmlns:c16="http://schemas.microsoft.com/office/drawing/2014/chart" uri="{C3380CC4-5D6E-409C-BE32-E72D297353CC}">
                  <c16:uniqueId val="{00000005-B051-4089-9BA1-FAB276141DAD}"/>
                </c:ext>
              </c:extLst>
            </c:dLbl>
            <c:dLbl>
              <c:idx val="3"/>
              <c:layout>
                <c:manualLayout>
                  <c:x val="0.1074608074647584"/>
                  <c:y val="9.30669146360464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51-4089-9BA1-FAB276141DAD}"/>
                </c:ext>
              </c:extLst>
            </c:dLbl>
            <c:spPr>
              <a:noFill/>
              <a:ln>
                <a:noFill/>
              </a:ln>
              <a:effectLst/>
            </c:spPr>
            <c:txPr>
              <a:bodyPr rot="0" vert="horz"/>
              <a:lstStyle/>
              <a:p>
                <a:pPr>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051-4089-9BA1-FAB276141DA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系列 1</c:v>
                </c:pt>
              </c:strCache>
            </c:strRef>
          </c:tx>
          <c:spPr>
            <a:solidFill>
              <a:srgbClr val="2A3246"/>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bubble3D val="0"/>
            <c:extLst>
              <c:ext xmlns:c16="http://schemas.microsoft.com/office/drawing/2014/chart" uri="{C3380CC4-5D6E-409C-BE32-E72D297353CC}">
                <c16:uniqueId val="{00000001-9B3B-42B8-B871-67D2F6D8564F}"/>
              </c:ext>
            </c:extLst>
          </c:dPt>
          <c:dPt>
            <c:idx val="1"/>
            <c:invertIfNegative val="0"/>
            <c:bubble3D val="0"/>
            <c:extLst>
              <c:ext xmlns:c16="http://schemas.microsoft.com/office/drawing/2014/chart" uri="{C3380CC4-5D6E-409C-BE32-E72D297353CC}">
                <c16:uniqueId val="{00000003-9B3B-42B8-B871-67D2F6D8564F}"/>
              </c:ext>
            </c:extLst>
          </c:dPt>
          <c:dPt>
            <c:idx val="2"/>
            <c:invertIfNegative val="0"/>
            <c:bubble3D val="0"/>
            <c:extLst>
              <c:ext xmlns:c16="http://schemas.microsoft.com/office/drawing/2014/chart" uri="{C3380CC4-5D6E-409C-BE32-E72D297353CC}">
                <c16:uniqueId val="{00000005-9B3B-42B8-B871-67D2F6D8564F}"/>
              </c:ext>
            </c:extLst>
          </c:dPt>
          <c:dPt>
            <c:idx val="3"/>
            <c:invertIfNegative val="0"/>
            <c:bubble3D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rgbClr val="BA8F2D"/>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bubble3D val="0"/>
            <c:extLst>
              <c:ext xmlns:c16="http://schemas.microsoft.com/office/drawing/2014/chart" uri="{C3380CC4-5D6E-409C-BE32-E72D297353CC}">
                <c16:uniqueId val="{0000000A-9B3B-42B8-B871-67D2F6D8564F}"/>
              </c:ext>
            </c:extLst>
          </c:dPt>
          <c:dPt>
            <c:idx val="1"/>
            <c:invertIfNegative val="0"/>
            <c:bubble3D val="0"/>
            <c:extLst>
              <c:ext xmlns:c16="http://schemas.microsoft.com/office/drawing/2014/chart" uri="{C3380CC4-5D6E-409C-BE32-E72D297353CC}">
                <c16:uniqueId val="{0000000C-9B3B-42B8-B871-67D2F6D8564F}"/>
              </c:ext>
            </c:extLst>
          </c:dPt>
          <c:dPt>
            <c:idx val="2"/>
            <c:invertIfNegative val="0"/>
            <c:bubble3D val="0"/>
            <c:extLst>
              <c:ext xmlns:c16="http://schemas.microsoft.com/office/drawing/2014/chart" uri="{C3380CC4-5D6E-409C-BE32-E72D297353CC}">
                <c16:uniqueId val="{0000000E-9B3B-42B8-B871-67D2F6D8564F}"/>
              </c:ext>
            </c:extLst>
          </c:dPt>
          <c:dPt>
            <c:idx val="3"/>
            <c:invertIfNegative val="0"/>
            <c:bubble3D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tx1">
                <a:lumMod val="65000"/>
                <a:lumOff val="3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bubble3D val="0"/>
            <c:extLst>
              <c:ext xmlns:c16="http://schemas.microsoft.com/office/drawing/2014/chart" uri="{C3380CC4-5D6E-409C-BE32-E72D297353CC}">
                <c16:uniqueId val="{00000013-9B3B-42B8-B871-67D2F6D8564F}"/>
              </c:ext>
            </c:extLst>
          </c:dPt>
          <c:dPt>
            <c:idx val="1"/>
            <c:invertIfNegative val="0"/>
            <c:bubble3D val="0"/>
            <c:extLst>
              <c:ext xmlns:c16="http://schemas.microsoft.com/office/drawing/2014/chart" uri="{C3380CC4-5D6E-409C-BE32-E72D297353CC}">
                <c16:uniqueId val="{00000015-9B3B-42B8-B871-67D2F6D8564F}"/>
              </c:ext>
            </c:extLst>
          </c:dPt>
          <c:dPt>
            <c:idx val="2"/>
            <c:invertIfNegative val="0"/>
            <c:bubble3D val="0"/>
            <c:extLst>
              <c:ext xmlns:c16="http://schemas.microsoft.com/office/drawing/2014/chart" uri="{C3380CC4-5D6E-409C-BE32-E72D297353CC}">
                <c16:uniqueId val="{00000017-9B3B-42B8-B871-67D2F6D8564F}"/>
              </c:ext>
            </c:extLst>
          </c:dPt>
          <c:dPt>
            <c:idx val="3"/>
            <c:invertIfNegative val="0"/>
            <c:bubble3D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dLbls>
        <c:gapWidth val="498"/>
        <c:gapDepth val="14"/>
        <c:shape val="box"/>
        <c:axId val="509206912"/>
        <c:axId val="509208448"/>
        <c:axId val="509643840"/>
      </c:bar3DChart>
      <c:catAx>
        <c:axId val="509206912"/>
        <c:scaling>
          <c:orientation val="minMax"/>
        </c:scaling>
        <c:delete val="0"/>
        <c:axPos val="b"/>
        <c:numFmt formatCode="General" sourceLinked="0"/>
        <c:majorTickMark val="out"/>
        <c:minorTickMark val="none"/>
        <c:tickLblPos val="nextTo"/>
        <c:crossAx val="509208448"/>
        <c:crosses val="autoZero"/>
        <c:auto val="1"/>
        <c:lblAlgn val="ctr"/>
        <c:lblOffset val="100"/>
        <c:noMultiLvlLbl val="0"/>
      </c:catAx>
      <c:valAx>
        <c:axId val="509208448"/>
        <c:scaling>
          <c:orientation val="minMax"/>
        </c:scaling>
        <c:delete val="0"/>
        <c:axPos val="l"/>
        <c:majorGridlines/>
        <c:numFmt formatCode="General" sourceLinked="1"/>
        <c:majorTickMark val="out"/>
        <c:minorTickMark val="none"/>
        <c:tickLblPos val="nextTo"/>
        <c:crossAx val="509206912"/>
        <c:crosses val="autoZero"/>
        <c:crossBetween val="between"/>
      </c:valAx>
      <c:serAx>
        <c:axId val="509643840"/>
        <c:scaling>
          <c:orientation val="minMax"/>
        </c:scaling>
        <c:delete val="0"/>
        <c:axPos val="b"/>
        <c:majorTickMark val="out"/>
        <c:minorTickMark val="none"/>
        <c:tickLblPos val="nextTo"/>
        <c:crossAx val="509208448"/>
        <c:crosses val="autoZero"/>
      </c:serAx>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 Sales</c:v>
                </c:pt>
              </c:strCache>
            </c:strRef>
          </c:tx>
          <c:spPr>
            <a:solidFill>
              <a:srgbClr val="2A3246"/>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BA8F2D"/>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chemeClr val="tx1">
                <a:lumMod val="65000"/>
                <a:lumOff val="35000"/>
              </a:schemeClr>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dLbls>
        <c:gapWidth val="150"/>
        <c:shape val="box"/>
        <c:axId val="223728768"/>
        <c:axId val="223730304"/>
        <c:axId val="0"/>
      </c:bar3DChart>
      <c:catAx>
        <c:axId val="223728768"/>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223730304"/>
        <c:crosses val="autoZero"/>
        <c:auto val="1"/>
        <c:lblAlgn val="ctr"/>
        <c:lblOffset val="100"/>
        <c:noMultiLvlLbl val="0"/>
      </c:catAx>
      <c:valAx>
        <c:axId val="22373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223728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F4D50"/>
          </a:solidFill>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Sheet1!$B$1</c:f>
              <c:strCache>
                <c:ptCount val="1"/>
                <c:pt idx="0">
                  <c:v>系列 1</c:v>
                </c:pt>
              </c:strCache>
            </c:strRef>
          </c:tx>
          <c:spPr>
            <a:ln w="15875">
              <a:solidFill>
                <a:srgbClr val="4F4D50"/>
              </a:solidFill>
            </a:ln>
          </c:spPr>
          <c:marker>
            <c:symbol val="circle"/>
            <c:size val="2"/>
            <c:spPr>
              <a:ln>
                <a:solidFill>
                  <a:srgbClr val="4F4D50"/>
                </a:solidFill>
              </a:ln>
            </c:spPr>
          </c:marker>
          <c:cat>
            <c:strRef>
              <c:f>Sheet1!$A$2:$A$6</c:f>
              <c:strCache>
                <c:ptCount val="5"/>
                <c:pt idx="0">
                  <c:v>标题一</c:v>
                </c:pt>
                <c:pt idx="1">
                  <c:v>标题二</c:v>
                </c:pt>
                <c:pt idx="2">
                  <c:v>标题三</c:v>
                </c:pt>
                <c:pt idx="3">
                  <c:v>标题四</c:v>
                </c:pt>
                <c:pt idx="4">
                  <c:v>标题五</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BE6-4478-A0DD-01C4E685D1C2}"/>
            </c:ext>
          </c:extLst>
        </c:ser>
        <c:ser>
          <c:idx val="1"/>
          <c:order val="1"/>
          <c:tx>
            <c:strRef>
              <c:f>Sheet1!$C$1</c:f>
              <c:strCache>
                <c:ptCount val="1"/>
                <c:pt idx="0">
                  <c:v>系列 2</c:v>
                </c:pt>
              </c:strCache>
            </c:strRef>
          </c:tx>
          <c:spPr>
            <a:ln w="12700">
              <a:solidFill>
                <a:srgbClr val="9FB8D6"/>
              </a:solidFill>
            </a:ln>
          </c:spPr>
          <c:marker>
            <c:symbol val="circle"/>
            <c:size val="2"/>
            <c:spPr>
              <a:ln>
                <a:solidFill>
                  <a:srgbClr val="9FB8D6"/>
                </a:solidFill>
              </a:ln>
            </c:spPr>
          </c:marker>
          <c:cat>
            <c:strRef>
              <c:f>Sheet1!$A$2:$A$6</c:f>
              <c:strCache>
                <c:ptCount val="5"/>
                <c:pt idx="0">
                  <c:v>标题一</c:v>
                </c:pt>
                <c:pt idx="1">
                  <c:v>标题二</c:v>
                </c:pt>
                <c:pt idx="2">
                  <c:v>标题三</c:v>
                </c:pt>
                <c:pt idx="3">
                  <c:v>标题四</c:v>
                </c:pt>
                <c:pt idx="4">
                  <c:v>标题五</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BE6-4478-A0DD-01C4E685D1C2}"/>
            </c:ext>
          </c:extLst>
        </c:ser>
        <c:dLbls>
          <c:showLegendKey val="0"/>
          <c:showVal val="0"/>
          <c:showCatName val="0"/>
          <c:showSerName val="0"/>
          <c:showPercent val="0"/>
          <c:showBubbleSize val="0"/>
        </c:dLbls>
        <c:axId val="510925440"/>
        <c:axId val="510935808"/>
      </c:radarChart>
      <c:catAx>
        <c:axId val="510925440"/>
        <c:scaling>
          <c:orientation val="minMax"/>
        </c:scaling>
        <c:delete val="0"/>
        <c:axPos val="b"/>
        <c:majorGridlines/>
        <c:numFmt formatCode="General" sourceLinked="1"/>
        <c:majorTickMark val="out"/>
        <c:minorTickMark val="none"/>
        <c:tickLblPos val="nextTo"/>
        <c:crossAx val="510935808"/>
        <c:crosses val="autoZero"/>
        <c:auto val="1"/>
        <c:lblAlgn val="ctr"/>
        <c:lblOffset val="100"/>
        <c:noMultiLvlLbl val="0"/>
      </c:catAx>
      <c:valAx>
        <c:axId val="510935808"/>
        <c:scaling>
          <c:orientation val="minMax"/>
        </c:scaling>
        <c:delete val="1"/>
        <c:axPos val="l"/>
        <c:majorGridlines>
          <c:spPr>
            <a:ln>
              <a:solidFill>
                <a:schemeClr val="bg1">
                  <a:lumMod val="50000"/>
                  <a:alpha val="64000"/>
                </a:schemeClr>
              </a:solidFill>
              <a:prstDash val="sysDot"/>
            </a:ln>
          </c:spPr>
        </c:majorGridlines>
        <c:numFmt formatCode="General" sourceLinked="1"/>
        <c:majorTickMark val="cross"/>
        <c:minorTickMark val="none"/>
        <c:tickLblPos val="nextTo"/>
        <c:crossAx val="510925440"/>
        <c:crosses val="autoZero"/>
        <c:crossBetween val="between"/>
      </c:valAx>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D9D9D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10</c:v>
                </c:pt>
                <c:pt idx="1">
                  <c:v>11</c:v>
                </c:pt>
                <c:pt idx="2">
                  <c:v>12</c:v>
                </c:pt>
                <c:pt idx="3">
                  <c:v>9</c:v>
                </c:pt>
                <c:pt idx="4">
                  <c:v>8</c:v>
                </c:pt>
                <c:pt idx="5">
                  <c:v>7</c:v>
                </c:pt>
                <c:pt idx="6">
                  <c:v>12</c:v>
                </c:pt>
                <c:pt idx="7">
                  <c:v>11</c:v>
                </c:pt>
                <c:pt idx="8">
                  <c:v>10</c:v>
                </c:pt>
              </c:numCache>
            </c:numRef>
          </c:val>
          <c:extLst>
            <c:ext xmlns:c16="http://schemas.microsoft.com/office/drawing/2014/chart" uri="{C3380CC4-5D6E-409C-BE32-E72D297353CC}">
              <c16:uniqueId val="{00000000-2D83-4E7E-9E3A-36BE9755DB2E}"/>
            </c:ext>
          </c:extLst>
        </c:ser>
        <c:ser>
          <c:idx val="1"/>
          <c:order val="1"/>
          <c:tx>
            <c:strRef>
              <c:f>Sheet1!$C$1</c:f>
              <c:strCache>
                <c:ptCount val="1"/>
                <c:pt idx="0">
                  <c:v>Series 2</c:v>
                </c:pt>
              </c:strCache>
            </c:strRef>
          </c:tx>
          <c:spPr>
            <a:solidFill>
              <a:srgbClr val="BA8F2D"/>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c:v>
                </c:pt>
                <c:pt idx="1">
                  <c:v>2</c:v>
                </c:pt>
                <c:pt idx="2">
                  <c:v>2</c:v>
                </c:pt>
                <c:pt idx="3">
                  <c:v>1</c:v>
                </c:pt>
                <c:pt idx="4">
                  <c:v>3</c:v>
                </c:pt>
                <c:pt idx="5">
                  <c:v>1.2</c:v>
                </c:pt>
                <c:pt idx="6">
                  <c:v>1.7</c:v>
                </c:pt>
                <c:pt idx="7">
                  <c:v>1.3</c:v>
                </c:pt>
                <c:pt idx="8">
                  <c:v>2</c:v>
                </c:pt>
              </c:numCache>
            </c:numRef>
          </c:val>
          <c:extLst>
            <c:ext xmlns:c16="http://schemas.microsoft.com/office/drawing/2014/chart" uri="{C3380CC4-5D6E-409C-BE32-E72D297353CC}">
              <c16:uniqueId val="{00000001-2D83-4E7E-9E3A-36BE9755DB2E}"/>
            </c:ext>
          </c:extLst>
        </c:ser>
        <c:dLbls>
          <c:showLegendKey val="0"/>
          <c:showVal val="0"/>
          <c:showCatName val="0"/>
          <c:showSerName val="0"/>
          <c:showPercent val="0"/>
          <c:showBubbleSize val="0"/>
        </c:dLbls>
        <c:gapWidth val="100"/>
        <c:overlap val="100"/>
        <c:axId val="524326784"/>
        <c:axId val="524328320"/>
      </c:barChart>
      <c:catAx>
        <c:axId val="524326784"/>
        <c:scaling>
          <c:orientation val="minMax"/>
        </c:scaling>
        <c:delete val="1"/>
        <c:axPos val="b"/>
        <c:numFmt formatCode="General" sourceLinked="1"/>
        <c:majorTickMark val="out"/>
        <c:minorTickMark val="none"/>
        <c:tickLblPos val="nextTo"/>
        <c:crossAx val="524328320"/>
        <c:crosses val="autoZero"/>
        <c:auto val="1"/>
        <c:lblAlgn val="ctr"/>
        <c:lblOffset val="100"/>
        <c:noMultiLvlLbl val="0"/>
      </c:catAx>
      <c:valAx>
        <c:axId val="524328320"/>
        <c:scaling>
          <c:orientation val="minMax"/>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zh-CN"/>
          </a:p>
        </c:txPr>
        <c:crossAx val="5243267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D9D9D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11</c:v>
                </c:pt>
                <c:pt idx="1">
                  <c:v>9</c:v>
                </c:pt>
                <c:pt idx="2">
                  <c:v>11</c:v>
                </c:pt>
                <c:pt idx="3">
                  <c:v>9.5</c:v>
                </c:pt>
                <c:pt idx="4">
                  <c:v>8</c:v>
                </c:pt>
                <c:pt idx="5">
                  <c:v>8</c:v>
                </c:pt>
                <c:pt idx="6">
                  <c:v>12</c:v>
                </c:pt>
                <c:pt idx="7">
                  <c:v>11</c:v>
                </c:pt>
                <c:pt idx="8">
                  <c:v>10</c:v>
                </c:pt>
              </c:numCache>
            </c:numRef>
          </c:val>
          <c:extLst>
            <c:ext xmlns:c16="http://schemas.microsoft.com/office/drawing/2014/chart" uri="{C3380CC4-5D6E-409C-BE32-E72D297353CC}">
              <c16:uniqueId val="{00000000-3153-4C18-A9DE-5BD2C07F3CBE}"/>
            </c:ext>
          </c:extLst>
        </c:ser>
        <c:ser>
          <c:idx val="1"/>
          <c:order val="1"/>
          <c:tx>
            <c:strRef>
              <c:f>Sheet1!$C$1</c:f>
              <c:strCache>
                <c:ptCount val="1"/>
                <c:pt idx="0">
                  <c:v>Series 2</c:v>
                </c:pt>
              </c:strCache>
            </c:strRef>
          </c:tx>
          <c:spPr>
            <a:solidFill>
              <a:srgbClr val="2A3246"/>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2</c:v>
                </c:pt>
                <c:pt idx="1">
                  <c:v>1.7</c:v>
                </c:pt>
                <c:pt idx="2">
                  <c:v>1.9</c:v>
                </c:pt>
                <c:pt idx="3">
                  <c:v>2</c:v>
                </c:pt>
                <c:pt idx="4">
                  <c:v>3</c:v>
                </c:pt>
                <c:pt idx="5">
                  <c:v>2.1</c:v>
                </c:pt>
                <c:pt idx="6">
                  <c:v>2</c:v>
                </c:pt>
                <c:pt idx="7">
                  <c:v>1.3</c:v>
                </c:pt>
                <c:pt idx="8">
                  <c:v>2</c:v>
                </c:pt>
              </c:numCache>
            </c:numRef>
          </c:val>
          <c:extLst>
            <c:ext xmlns:c16="http://schemas.microsoft.com/office/drawing/2014/chart" uri="{C3380CC4-5D6E-409C-BE32-E72D297353CC}">
              <c16:uniqueId val="{00000001-3153-4C18-A9DE-5BD2C07F3CBE}"/>
            </c:ext>
          </c:extLst>
        </c:ser>
        <c:dLbls>
          <c:showLegendKey val="0"/>
          <c:showVal val="0"/>
          <c:showCatName val="0"/>
          <c:showSerName val="0"/>
          <c:showPercent val="0"/>
          <c:showBubbleSize val="0"/>
        </c:dLbls>
        <c:gapWidth val="100"/>
        <c:overlap val="100"/>
        <c:axId val="524456320"/>
        <c:axId val="524457856"/>
      </c:barChart>
      <c:catAx>
        <c:axId val="524456320"/>
        <c:scaling>
          <c:orientation val="minMax"/>
        </c:scaling>
        <c:delete val="1"/>
        <c:axPos val="b"/>
        <c:numFmt formatCode="General" sourceLinked="1"/>
        <c:majorTickMark val="out"/>
        <c:minorTickMark val="none"/>
        <c:tickLblPos val="nextTo"/>
        <c:crossAx val="524457856"/>
        <c:crosses val="autoZero"/>
        <c:auto val="1"/>
        <c:lblAlgn val="ctr"/>
        <c:lblOffset val="100"/>
        <c:noMultiLvlLbl val="0"/>
      </c:catAx>
      <c:valAx>
        <c:axId val="524457856"/>
        <c:scaling>
          <c:orientation val="minMax"/>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zh-CN"/>
          </a:p>
        </c:txPr>
        <c:crossAx val="5244563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8F310-488D-49C1-BF77-D485224284EB}" type="datetimeFigureOut">
              <a:rPr lang="zh-CN" altLang="en-US" smtClean="0"/>
              <a:t>2020/12/6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4E957-5221-4EB9-8C96-59AB845FBC68}" type="slidenum">
              <a:rPr lang="zh-CN" altLang="en-US" smtClean="0"/>
              <a:t>‹#›</a:t>
            </a:fld>
            <a:endParaRPr lang="zh-CN" altLang="en-US"/>
          </a:p>
        </p:txBody>
      </p:sp>
    </p:spTree>
    <p:extLst>
      <p:ext uri="{BB962C8B-B14F-4D97-AF65-F5344CB8AC3E}">
        <p14:creationId xmlns:p14="http://schemas.microsoft.com/office/powerpoint/2010/main" val="157944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4E957-5221-4EB9-8C96-59AB845FBC68}" type="slidenum">
              <a:rPr lang="zh-CN" altLang="en-US" smtClean="0"/>
              <a:t>2</a:t>
            </a:fld>
            <a:endParaRPr lang="zh-CN" altLang="en-US"/>
          </a:p>
        </p:txBody>
      </p:sp>
    </p:spTree>
    <p:extLst>
      <p:ext uri="{BB962C8B-B14F-4D97-AF65-F5344CB8AC3E}">
        <p14:creationId xmlns:p14="http://schemas.microsoft.com/office/powerpoint/2010/main" val="143086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13</a:t>
            </a:fld>
            <a:endParaRPr lang="zh-CN" altLang="en-US"/>
          </a:p>
        </p:txBody>
      </p:sp>
    </p:spTree>
    <p:extLst>
      <p:ext uri="{BB962C8B-B14F-4D97-AF65-F5344CB8AC3E}">
        <p14:creationId xmlns:p14="http://schemas.microsoft.com/office/powerpoint/2010/main" val="70022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14</a:t>
            </a:fld>
            <a:endParaRPr lang="zh-CN" altLang="en-US"/>
          </a:p>
        </p:txBody>
      </p:sp>
    </p:spTree>
    <p:extLst>
      <p:ext uri="{BB962C8B-B14F-4D97-AF65-F5344CB8AC3E}">
        <p14:creationId xmlns:p14="http://schemas.microsoft.com/office/powerpoint/2010/main" val="55438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0104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16</a:t>
            </a:fld>
            <a:endParaRPr lang="zh-CN" altLang="en-US"/>
          </a:p>
        </p:txBody>
      </p:sp>
    </p:spTree>
    <p:extLst>
      <p:ext uri="{BB962C8B-B14F-4D97-AF65-F5344CB8AC3E}">
        <p14:creationId xmlns:p14="http://schemas.microsoft.com/office/powerpoint/2010/main" val="67875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4A9E6-078F-4903-A68F-25A0AC6F649D}" type="slidenum">
              <a:rPr lang="zh-CN" altLang="en-US" smtClean="0"/>
              <a:t>17</a:t>
            </a:fld>
            <a:endParaRPr lang="zh-CN" altLang="en-US"/>
          </a:p>
        </p:txBody>
      </p:sp>
    </p:spTree>
    <p:extLst>
      <p:ext uri="{BB962C8B-B14F-4D97-AF65-F5344CB8AC3E}">
        <p14:creationId xmlns:p14="http://schemas.microsoft.com/office/powerpoint/2010/main" val="397411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18</a:t>
            </a:fld>
            <a:endParaRPr lang="zh-CN" altLang="en-US"/>
          </a:p>
        </p:txBody>
      </p:sp>
    </p:spTree>
    <p:extLst>
      <p:ext uri="{BB962C8B-B14F-4D97-AF65-F5344CB8AC3E}">
        <p14:creationId xmlns:p14="http://schemas.microsoft.com/office/powerpoint/2010/main" val="12424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19</a:t>
            </a:fld>
            <a:endParaRPr lang="zh-CN" altLang="en-US"/>
          </a:p>
        </p:txBody>
      </p:sp>
    </p:spTree>
    <p:extLst>
      <p:ext uri="{BB962C8B-B14F-4D97-AF65-F5344CB8AC3E}">
        <p14:creationId xmlns:p14="http://schemas.microsoft.com/office/powerpoint/2010/main" val="401377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20</a:t>
            </a:fld>
            <a:endParaRPr lang="zh-CN" altLang="en-US"/>
          </a:p>
        </p:txBody>
      </p:sp>
    </p:spTree>
    <p:extLst>
      <p:ext uri="{BB962C8B-B14F-4D97-AF65-F5344CB8AC3E}">
        <p14:creationId xmlns:p14="http://schemas.microsoft.com/office/powerpoint/2010/main" val="397031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21</a:t>
            </a:fld>
            <a:endParaRPr lang="zh-CN" altLang="en-US"/>
          </a:p>
        </p:txBody>
      </p:sp>
    </p:spTree>
    <p:extLst>
      <p:ext uri="{BB962C8B-B14F-4D97-AF65-F5344CB8AC3E}">
        <p14:creationId xmlns:p14="http://schemas.microsoft.com/office/powerpoint/2010/main" val="188335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4E957-5221-4EB9-8C96-59AB845FBC68}" type="slidenum">
              <a:rPr lang="zh-CN" altLang="en-US" smtClean="0"/>
              <a:t>22</a:t>
            </a:fld>
            <a:endParaRPr lang="zh-CN" altLang="en-US"/>
          </a:p>
        </p:txBody>
      </p:sp>
    </p:spTree>
    <p:extLst>
      <p:ext uri="{BB962C8B-B14F-4D97-AF65-F5344CB8AC3E}">
        <p14:creationId xmlns:p14="http://schemas.microsoft.com/office/powerpoint/2010/main" val="242344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4E957-5221-4EB9-8C96-59AB845FBC68}" type="slidenum">
              <a:rPr lang="zh-CN" altLang="en-US" smtClean="0"/>
              <a:t>3</a:t>
            </a:fld>
            <a:endParaRPr lang="zh-CN" altLang="en-US"/>
          </a:p>
        </p:txBody>
      </p:sp>
    </p:spTree>
    <p:extLst>
      <p:ext uri="{BB962C8B-B14F-4D97-AF65-F5344CB8AC3E}">
        <p14:creationId xmlns:p14="http://schemas.microsoft.com/office/powerpoint/2010/main" val="3841597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23</a:t>
            </a:fld>
            <a:endParaRPr lang="zh-CN" altLang="en-US"/>
          </a:p>
        </p:txBody>
      </p:sp>
    </p:spTree>
    <p:extLst>
      <p:ext uri="{BB962C8B-B14F-4D97-AF65-F5344CB8AC3E}">
        <p14:creationId xmlns:p14="http://schemas.microsoft.com/office/powerpoint/2010/main" val="320898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24</a:t>
            </a:fld>
            <a:endParaRPr lang="zh-CN" altLang="en-US"/>
          </a:p>
        </p:txBody>
      </p:sp>
    </p:spTree>
    <p:extLst>
      <p:ext uri="{BB962C8B-B14F-4D97-AF65-F5344CB8AC3E}">
        <p14:creationId xmlns:p14="http://schemas.microsoft.com/office/powerpoint/2010/main" val="359089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26</a:t>
            </a:fld>
            <a:endParaRPr lang="zh-CN" altLang="en-US"/>
          </a:p>
        </p:txBody>
      </p:sp>
    </p:spTree>
    <p:extLst>
      <p:ext uri="{BB962C8B-B14F-4D97-AF65-F5344CB8AC3E}">
        <p14:creationId xmlns:p14="http://schemas.microsoft.com/office/powerpoint/2010/main" val="343178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4A9E6-078F-4903-A68F-25A0AC6F649D}" type="slidenum">
              <a:rPr lang="zh-CN" altLang="en-US" smtClean="0"/>
              <a:t>27</a:t>
            </a:fld>
            <a:endParaRPr lang="zh-CN" altLang="en-US"/>
          </a:p>
        </p:txBody>
      </p:sp>
    </p:spTree>
    <p:extLst>
      <p:ext uri="{BB962C8B-B14F-4D97-AF65-F5344CB8AC3E}">
        <p14:creationId xmlns:p14="http://schemas.microsoft.com/office/powerpoint/2010/main" val="1857535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28</a:t>
            </a:fld>
            <a:endParaRPr lang="zh-CN" altLang="en-US"/>
          </a:p>
        </p:txBody>
      </p:sp>
    </p:spTree>
    <p:extLst>
      <p:ext uri="{BB962C8B-B14F-4D97-AF65-F5344CB8AC3E}">
        <p14:creationId xmlns:p14="http://schemas.microsoft.com/office/powerpoint/2010/main" val="183303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07493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30</a:t>
            </a:fld>
            <a:endParaRPr lang="zh-CN" altLang="en-US"/>
          </a:p>
        </p:txBody>
      </p:sp>
    </p:spTree>
    <p:extLst>
      <p:ext uri="{BB962C8B-B14F-4D97-AF65-F5344CB8AC3E}">
        <p14:creationId xmlns:p14="http://schemas.microsoft.com/office/powerpoint/2010/main" val="1026042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31</a:t>
            </a:fld>
            <a:endParaRPr lang="zh-CN" altLang="en-US"/>
          </a:p>
        </p:txBody>
      </p:sp>
    </p:spTree>
    <p:extLst>
      <p:ext uri="{BB962C8B-B14F-4D97-AF65-F5344CB8AC3E}">
        <p14:creationId xmlns:p14="http://schemas.microsoft.com/office/powerpoint/2010/main" val="137113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4E957-5221-4EB9-8C96-59AB845FBC68}" type="slidenum">
              <a:rPr lang="zh-CN" altLang="en-US" smtClean="0"/>
              <a:t>32</a:t>
            </a:fld>
            <a:endParaRPr lang="zh-CN" altLang="en-US"/>
          </a:p>
        </p:txBody>
      </p:sp>
    </p:spTree>
    <p:extLst>
      <p:ext uri="{BB962C8B-B14F-4D97-AF65-F5344CB8AC3E}">
        <p14:creationId xmlns:p14="http://schemas.microsoft.com/office/powerpoint/2010/main" val="3096519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33</a:t>
            </a:fld>
            <a:endParaRPr lang="zh-CN" altLang="en-US"/>
          </a:p>
        </p:txBody>
      </p:sp>
    </p:spTree>
    <p:extLst>
      <p:ext uri="{BB962C8B-B14F-4D97-AF65-F5344CB8AC3E}">
        <p14:creationId xmlns:p14="http://schemas.microsoft.com/office/powerpoint/2010/main" val="342963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237FDA-BEE9-452D-89F1-0B6E0B908AD8}" type="slidenum">
              <a:rPr lang="zh-CN" altLang="en-US" smtClean="0"/>
              <a:t>4</a:t>
            </a:fld>
            <a:endParaRPr lang="zh-CN" altLang="en-US"/>
          </a:p>
        </p:txBody>
      </p:sp>
    </p:spTree>
    <p:extLst>
      <p:ext uri="{BB962C8B-B14F-4D97-AF65-F5344CB8AC3E}">
        <p14:creationId xmlns:p14="http://schemas.microsoft.com/office/powerpoint/2010/main" val="32846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8E3A23-DE27-4733-AAD0-972943309144}" type="slidenum">
              <a:rPr lang="zh-CN" altLang="en-US" smtClean="0"/>
              <a:t>34</a:t>
            </a:fld>
            <a:endParaRPr lang="zh-CN" altLang="en-US"/>
          </a:p>
        </p:txBody>
      </p:sp>
    </p:spTree>
    <p:extLst>
      <p:ext uri="{BB962C8B-B14F-4D97-AF65-F5344CB8AC3E}">
        <p14:creationId xmlns:p14="http://schemas.microsoft.com/office/powerpoint/2010/main" val="1482537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795B3F-8FEE-47E6-8037-546F10A30189}" type="slidenum">
              <a:rPr lang="zh-CN" altLang="en-US" smtClean="0"/>
              <a:t>35</a:t>
            </a:fld>
            <a:endParaRPr lang="zh-CN" altLang="en-US"/>
          </a:p>
        </p:txBody>
      </p:sp>
    </p:spTree>
    <p:extLst>
      <p:ext uri="{BB962C8B-B14F-4D97-AF65-F5344CB8AC3E}">
        <p14:creationId xmlns:p14="http://schemas.microsoft.com/office/powerpoint/2010/main" val="22285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36</a:t>
            </a:fld>
            <a:endParaRPr lang="zh-CN" altLang="en-US"/>
          </a:p>
        </p:txBody>
      </p:sp>
    </p:spTree>
    <p:extLst>
      <p:ext uri="{BB962C8B-B14F-4D97-AF65-F5344CB8AC3E}">
        <p14:creationId xmlns:p14="http://schemas.microsoft.com/office/powerpoint/2010/main" val="2231727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37</a:t>
            </a:fld>
            <a:endParaRPr lang="zh-CN" altLang="en-US"/>
          </a:p>
        </p:txBody>
      </p:sp>
    </p:spTree>
    <p:extLst>
      <p:ext uri="{BB962C8B-B14F-4D97-AF65-F5344CB8AC3E}">
        <p14:creationId xmlns:p14="http://schemas.microsoft.com/office/powerpoint/2010/main" val="612734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38</a:t>
            </a:fld>
            <a:endParaRPr lang="zh-CN" altLang="en-US"/>
          </a:p>
        </p:txBody>
      </p:sp>
    </p:spTree>
    <p:extLst>
      <p:ext uri="{BB962C8B-B14F-4D97-AF65-F5344CB8AC3E}">
        <p14:creationId xmlns:p14="http://schemas.microsoft.com/office/powerpoint/2010/main" val="2077923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4E957-5221-4EB9-8C96-59AB845FBC68}" type="slidenum">
              <a:rPr lang="zh-CN" altLang="en-US" smtClean="0"/>
              <a:t>39</a:t>
            </a:fld>
            <a:endParaRPr lang="zh-CN" altLang="en-US"/>
          </a:p>
        </p:txBody>
      </p:sp>
    </p:spTree>
    <p:extLst>
      <p:ext uri="{BB962C8B-B14F-4D97-AF65-F5344CB8AC3E}">
        <p14:creationId xmlns:p14="http://schemas.microsoft.com/office/powerpoint/2010/main" val="1547765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40</a:t>
            </a:fld>
            <a:endParaRPr lang="zh-CN" altLang="en-US"/>
          </a:p>
        </p:txBody>
      </p:sp>
    </p:spTree>
    <p:extLst>
      <p:ext uri="{BB962C8B-B14F-4D97-AF65-F5344CB8AC3E}">
        <p14:creationId xmlns:p14="http://schemas.microsoft.com/office/powerpoint/2010/main" val="1709361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41</a:t>
            </a:fld>
            <a:endParaRPr lang="zh-CN" altLang="en-US"/>
          </a:p>
        </p:txBody>
      </p:sp>
    </p:spTree>
    <p:extLst>
      <p:ext uri="{BB962C8B-B14F-4D97-AF65-F5344CB8AC3E}">
        <p14:creationId xmlns:p14="http://schemas.microsoft.com/office/powerpoint/2010/main" val="3103717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984844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43</a:t>
            </a:fld>
            <a:endParaRPr lang="zh-CN" altLang="en-US"/>
          </a:p>
        </p:txBody>
      </p:sp>
    </p:spTree>
    <p:extLst>
      <p:ext uri="{BB962C8B-B14F-4D97-AF65-F5344CB8AC3E}">
        <p14:creationId xmlns:p14="http://schemas.microsoft.com/office/powerpoint/2010/main" val="222218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5</a:t>
            </a:fld>
            <a:endParaRPr lang="en-GB"/>
          </a:p>
        </p:txBody>
      </p:sp>
    </p:spTree>
    <p:extLst>
      <p:ext uri="{BB962C8B-B14F-4D97-AF65-F5344CB8AC3E}">
        <p14:creationId xmlns:p14="http://schemas.microsoft.com/office/powerpoint/2010/main" val="76321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44</a:t>
            </a:fld>
            <a:endParaRPr lang="zh-CN" altLang="en-US"/>
          </a:p>
        </p:txBody>
      </p:sp>
    </p:spTree>
    <p:extLst>
      <p:ext uri="{BB962C8B-B14F-4D97-AF65-F5344CB8AC3E}">
        <p14:creationId xmlns:p14="http://schemas.microsoft.com/office/powerpoint/2010/main" val="4240215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45</a:t>
            </a:fld>
            <a:endParaRPr lang="zh-CN" altLang="en-US"/>
          </a:p>
        </p:txBody>
      </p:sp>
    </p:spTree>
    <p:extLst>
      <p:ext uri="{BB962C8B-B14F-4D97-AF65-F5344CB8AC3E}">
        <p14:creationId xmlns:p14="http://schemas.microsoft.com/office/powerpoint/2010/main" val="276635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6</a:t>
            </a:fld>
            <a:endParaRPr lang="zh-CN" altLang="en-US"/>
          </a:p>
        </p:txBody>
      </p:sp>
    </p:spTree>
    <p:extLst>
      <p:ext uri="{BB962C8B-B14F-4D97-AF65-F5344CB8AC3E}">
        <p14:creationId xmlns:p14="http://schemas.microsoft.com/office/powerpoint/2010/main" val="321635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7</a:t>
            </a:fld>
            <a:endParaRPr lang="zh-CN" altLang="en-US"/>
          </a:p>
        </p:txBody>
      </p:sp>
    </p:spTree>
    <p:extLst>
      <p:ext uri="{BB962C8B-B14F-4D97-AF65-F5344CB8AC3E}">
        <p14:creationId xmlns:p14="http://schemas.microsoft.com/office/powerpoint/2010/main" val="157332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9</a:t>
            </a:fld>
            <a:endParaRPr lang="zh-CN" altLang="en-US"/>
          </a:p>
        </p:txBody>
      </p:sp>
    </p:spTree>
    <p:extLst>
      <p:ext uri="{BB962C8B-B14F-4D97-AF65-F5344CB8AC3E}">
        <p14:creationId xmlns:p14="http://schemas.microsoft.com/office/powerpoint/2010/main" val="175517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4E957-5221-4EB9-8C96-59AB845FBC68}" type="slidenum">
              <a:rPr lang="zh-CN" altLang="en-US" smtClean="0"/>
              <a:t>11</a:t>
            </a:fld>
            <a:endParaRPr lang="zh-CN" altLang="en-US"/>
          </a:p>
        </p:txBody>
      </p:sp>
    </p:spTree>
    <p:extLst>
      <p:ext uri="{BB962C8B-B14F-4D97-AF65-F5344CB8AC3E}">
        <p14:creationId xmlns:p14="http://schemas.microsoft.com/office/powerpoint/2010/main" val="6381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12</a:t>
            </a:fld>
            <a:endParaRPr lang="zh-CN" altLang="en-US"/>
          </a:p>
        </p:txBody>
      </p:sp>
    </p:spTree>
    <p:extLst>
      <p:ext uri="{BB962C8B-B14F-4D97-AF65-F5344CB8AC3E}">
        <p14:creationId xmlns:p14="http://schemas.microsoft.com/office/powerpoint/2010/main" val="35654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36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807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519772" y="634381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77830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327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pPr/>
              <a:t>2020/12/6</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64624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pPr/>
              <a:t>2020/12/6</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0483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6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5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等腰三角形 4"/>
          <p:cNvSpPr/>
          <p:nvPr userDrawn="1"/>
        </p:nvSpPr>
        <p:spPr>
          <a:xfrm rot="10800000">
            <a:off x="-169817" y="-16331"/>
            <a:ext cx="1199362" cy="1117602"/>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userDrawn="1"/>
        </p:nvSpPr>
        <p:spPr>
          <a:xfrm rot="10800000">
            <a:off x="429863" y="174789"/>
            <a:ext cx="711367" cy="662873"/>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63193" y="629718"/>
            <a:ext cx="344197" cy="320733"/>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a:off x="11588782" y="5952866"/>
            <a:ext cx="1206436" cy="1124195"/>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11350532" y="6337988"/>
            <a:ext cx="575694" cy="536450"/>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11792820" y="6135365"/>
            <a:ext cx="266811" cy="248623"/>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112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67196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设计页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56825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r.Z">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98279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67699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g Landscape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9847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8812"/>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24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34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0800000">
            <a:off x="9365673" y="0"/>
            <a:ext cx="1079724" cy="1006120"/>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a:off x="9680476" y="4290466"/>
            <a:ext cx="2755364" cy="2567534"/>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69817" y="-2"/>
            <a:ext cx="2760617" cy="2572428"/>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0800000">
            <a:off x="-674915" y="-16329"/>
            <a:ext cx="2018940" cy="1881310"/>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a:off x="10909183" y="4965217"/>
            <a:ext cx="2048774" cy="1909111"/>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等腰三角形 2"/>
          <p:cNvSpPr/>
          <p:nvPr/>
        </p:nvSpPr>
        <p:spPr>
          <a:xfrm>
            <a:off x="1783930" y="-352697"/>
            <a:ext cx="1547123" cy="1441657"/>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a:off x="9753832" y="4397068"/>
            <a:ext cx="748469" cy="697446"/>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等腰三角形 4"/>
          <p:cNvSpPr/>
          <p:nvPr/>
        </p:nvSpPr>
        <p:spPr>
          <a:xfrm>
            <a:off x="10550403" y="6018276"/>
            <a:ext cx="760970" cy="709095"/>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1071898" y="101847"/>
            <a:ext cx="792251" cy="738244"/>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10800000">
            <a:off x="1858695" y="1577568"/>
            <a:ext cx="792251" cy="738244"/>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0800000">
            <a:off x="10193719" y="431758"/>
            <a:ext cx="634768" cy="591496"/>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10800000">
            <a:off x="8954215" y="5760400"/>
            <a:ext cx="1542375" cy="1437232"/>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p:nvPr/>
        </p:nvCxnSpPr>
        <p:spPr>
          <a:xfrm>
            <a:off x="5285065" y="15599"/>
            <a:ext cx="462593" cy="860810"/>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6482" y="-49558"/>
            <a:ext cx="427655" cy="79579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095898" y="-610951"/>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10217" y="1441655"/>
            <a:ext cx="646054" cy="1202200"/>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377029" y="4042998"/>
            <a:ext cx="642900" cy="1196331"/>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126371" y="2594146"/>
            <a:ext cx="370003" cy="68851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092408" y="4290466"/>
            <a:ext cx="501126" cy="932513"/>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580861" y="6307359"/>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33992" y="6190978"/>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50810" y="3649515"/>
            <a:ext cx="388492" cy="722920"/>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85428" y="1716983"/>
            <a:ext cx="459407" cy="854881"/>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989250" y="2738594"/>
            <a:ext cx="7916285" cy="923330"/>
          </a:xfrm>
          <a:prstGeom prst="rect">
            <a:avLst/>
          </a:prstGeom>
          <a:noFill/>
        </p:spPr>
        <p:txBody>
          <a:bodyPr wrap="square" rtlCol="0">
            <a:spAutoFit/>
          </a:bodyPr>
          <a:lstStyle/>
          <a:p>
            <a:pPr algn="ctr"/>
            <a:r>
              <a:rPr lang="zh-CN" altLang="en-US" sz="5400" dirty="0">
                <a:solidFill>
                  <a:srgbClr val="2A3246"/>
                </a:solidFill>
                <a:effectLst>
                  <a:outerShdw blurRad="127000" dist="38100" dir="2700000" algn="tl">
                    <a:srgbClr val="000000">
                      <a:alpha val="20000"/>
                    </a:srgbClr>
                  </a:outerShdw>
                </a:effectLst>
                <a:latin typeface="方正正黑简体" panose="02000000000000000000" pitchFamily="2" charset="-122"/>
                <a:ea typeface="方正正黑简体" panose="02000000000000000000" pitchFamily="2" charset="-122"/>
                <a:cs typeface="+mn-ea"/>
                <a:sym typeface="+mn-lt"/>
              </a:rPr>
              <a:t>FREE</a:t>
            </a:r>
            <a:r>
              <a:rPr lang="en-US" altLang="zh-CN" sz="5400" dirty="0">
                <a:solidFill>
                  <a:srgbClr val="2A3246"/>
                </a:solidFill>
                <a:effectLst>
                  <a:outerShdw blurRad="127000" dist="38100" dir="2700000" algn="tl">
                    <a:srgbClr val="000000">
                      <a:alpha val="20000"/>
                    </a:srgbClr>
                  </a:outerShdw>
                </a:effectLst>
                <a:latin typeface="方正正黑简体" panose="02000000000000000000" pitchFamily="2" charset="-122"/>
                <a:ea typeface="方正正黑简体" panose="02000000000000000000" pitchFamily="2" charset="-122"/>
                <a:cs typeface="+mn-ea"/>
                <a:sym typeface="+mn-lt"/>
              </a:rPr>
              <a:t> PPT T</a:t>
            </a:r>
            <a:r>
              <a:rPr lang="zh-CN" altLang="en-US" sz="5400" dirty="0">
                <a:solidFill>
                  <a:srgbClr val="2A3246"/>
                </a:solidFill>
                <a:effectLst>
                  <a:outerShdw blurRad="127000" dist="38100" dir="2700000" algn="tl">
                    <a:srgbClr val="000000">
                      <a:alpha val="20000"/>
                    </a:srgbClr>
                  </a:outerShdw>
                </a:effectLst>
                <a:latin typeface="方正正黑简体" panose="02000000000000000000" pitchFamily="2" charset="-122"/>
                <a:ea typeface="方正正黑简体" panose="02000000000000000000" pitchFamily="2" charset="-122"/>
                <a:cs typeface="+mn-ea"/>
                <a:sym typeface="+mn-lt"/>
              </a:rPr>
              <a:t>EMPLATE</a:t>
            </a:r>
          </a:p>
        </p:txBody>
      </p:sp>
      <p:sp>
        <p:nvSpPr>
          <p:cNvPr id="36" name="文本框 35"/>
          <p:cNvSpPr txBox="1"/>
          <p:nvPr/>
        </p:nvSpPr>
        <p:spPr>
          <a:xfrm>
            <a:off x="2866172" y="3677030"/>
            <a:ext cx="6055344" cy="799706"/>
          </a:xfrm>
          <a:prstGeom prst="rect">
            <a:avLst/>
          </a:prstGeom>
          <a:noFill/>
        </p:spPr>
        <p:txBody>
          <a:bodyPr wrap="square" rtlCol="0">
            <a:spAutoFit/>
          </a:bodyPr>
          <a:lstStyle/>
          <a:p>
            <a:pPr algn="ctr">
              <a:lnSpc>
                <a:spcPct val="120000"/>
              </a:lnSpc>
            </a:pPr>
            <a:r>
              <a:rPr lang="en-US" altLang="zh-CN" sz="2000" dirty="0">
                <a:solidFill>
                  <a:schemeClr val="bg1">
                    <a:lumMod val="50000"/>
                  </a:schemeClr>
                </a:solidFill>
                <a:effectLst>
                  <a:outerShdw blurRad="127000" dist="38100" dir="2700000" algn="tl">
                    <a:srgbClr val="000000">
                      <a:alpha val="20000"/>
                    </a:srgbClr>
                  </a:outerShdw>
                </a:effectLst>
                <a:cs typeface="+mn-ea"/>
                <a:sym typeface="+mn-lt"/>
              </a:rPr>
              <a:t>Insert the Subtitle of Your Presentation</a:t>
            </a:r>
            <a:endParaRPr lang="zh-CN" altLang="en-US" sz="2000" dirty="0">
              <a:solidFill>
                <a:schemeClr val="bg1">
                  <a:lumMod val="50000"/>
                </a:schemeClr>
              </a:solidFill>
              <a:effectLst>
                <a:outerShdw blurRad="127000" dist="38100" dir="2700000" algn="tl">
                  <a:srgbClr val="000000">
                    <a:alpha val="20000"/>
                  </a:srgbClr>
                </a:outerShdw>
              </a:effectLst>
              <a:cs typeface="+mn-ea"/>
              <a:sym typeface="+mn-lt"/>
            </a:endParaRPr>
          </a:p>
          <a:p>
            <a:pPr algn="ctr">
              <a:lnSpc>
                <a:spcPct val="120000"/>
              </a:lnSpc>
            </a:pPr>
            <a:endParaRPr lang="zh-CN" altLang="en-US" sz="2000" dirty="0">
              <a:solidFill>
                <a:schemeClr val="bg1">
                  <a:lumMod val="50000"/>
                </a:schemeClr>
              </a:solidFill>
              <a:effectLst>
                <a:outerShdw blurRad="127000" dist="38100" dir="2700000" algn="tl">
                  <a:srgbClr val="000000">
                    <a:alpha val="20000"/>
                  </a:srgbClr>
                </a:outerShdw>
              </a:effectLst>
              <a:cs typeface="+mn-ea"/>
              <a:sym typeface="+mn-lt"/>
            </a:endParaRPr>
          </a:p>
        </p:txBody>
      </p:sp>
      <p:sp>
        <p:nvSpPr>
          <p:cNvPr id="32" name="Rounded Rectangle 7">
            <a:extLst>
              <a:ext uri="{FF2B5EF4-FFF2-40B4-BE49-F238E27FC236}">
                <a16:creationId xmlns:a16="http://schemas.microsoft.com/office/drawing/2014/main" id="{F2D35336-C00D-491B-9DAB-57DCED16DD82}"/>
              </a:ext>
            </a:extLst>
          </p:cNvPr>
          <p:cNvSpPr/>
          <p:nvPr/>
        </p:nvSpPr>
        <p:spPr>
          <a:xfrm>
            <a:off x="5747658" y="51076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65000"/>
                    <a:lumOff val="35000"/>
                  </a:schemeClr>
                </a:solidFill>
              </a:rPr>
              <a:t>LOGO</a:t>
            </a:r>
            <a:endParaRPr lang="ko-KR" altLang="en-US" sz="2700" dirty="0">
              <a:solidFill>
                <a:schemeClr val="tx1">
                  <a:lumMod val="65000"/>
                  <a:lumOff val="35000"/>
                </a:schemeClr>
              </a:solidFill>
            </a:endParaRPr>
          </a:p>
        </p:txBody>
      </p:sp>
      <p:sp>
        <p:nvSpPr>
          <p:cNvPr id="33" name="TextBox 3">
            <a:hlinkClick r:id="rId2"/>
            <a:extLst>
              <a:ext uri="{FF2B5EF4-FFF2-40B4-BE49-F238E27FC236}">
                <a16:creationId xmlns:a16="http://schemas.microsoft.com/office/drawing/2014/main" id="{231C4C10-76A9-4EC6-99C7-E357D48E966D}"/>
              </a:ext>
            </a:extLst>
          </p:cNvPr>
          <p:cNvSpPr txBox="1"/>
          <p:nvPr/>
        </p:nvSpPr>
        <p:spPr>
          <a:xfrm>
            <a:off x="96374" y="6593488"/>
            <a:ext cx="5169613" cy="230832"/>
          </a:xfrm>
          <a:prstGeom prst="rect">
            <a:avLst/>
          </a:prstGeom>
          <a:noFill/>
        </p:spPr>
        <p:txBody>
          <a:bodyPr wrap="square" rtlCol="0">
            <a:spAutoFit/>
          </a:bodyPr>
          <a:lstStyle/>
          <a:p>
            <a:r>
              <a:rPr lang="en-US" altLang="zh-CN" sz="900" dirty="0">
                <a:solidFill>
                  <a:schemeClr val="tx1">
                    <a:lumMod val="75000"/>
                    <a:lumOff val="25000"/>
                  </a:schemeClr>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9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944051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hyp="http://schemas.microsoft.com/office/drawing/2018/hyperlinkcolor"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1+#ppt_w/2"/>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1+#ppt_w/2"/>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1+#ppt_w/2"/>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6"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1+#ppt_w/2"/>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0-#ppt_h/2"/>
                                          </p:val>
                                        </p:tav>
                                        <p:tav tm="100000">
                                          <p:val>
                                            <p:strVal val="#ppt_y"/>
                                          </p:val>
                                        </p:tav>
                                      </p:tavLst>
                                    </p:anim>
                                  </p:childTnLst>
                                </p:cTn>
                              </p:par>
                              <p:par>
                                <p:cTn id="97" presetID="41" presetClass="entr" presetSubtype="0" fill="hold" grpId="0" nodeType="withEffect">
                                  <p:stCondLst>
                                    <p:cond delay="250"/>
                                  </p:stCondLst>
                                  <p:iterate type="lt">
                                    <p:tmPct val="10000"/>
                                  </p:iterate>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35"/>
                                        </p:tgtEl>
                                        <p:attrNameLst>
                                          <p:attrName>ppt_y</p:attrName>
                                        </p:attrNameLst>
                                      </p:cBhvr>
                                      <p:tavLst>
                                        <p:tav tm="0">
                                          <p:val>
                                            <p:strVal val="#ppt_y"/>
                                          </p:val>
                                        </p:tav>
                                        <p:tav tm="100000">
                                          <p:val>
                                            <p:strVal val="#ppt_y"/>
                                          </p:val>
                                        </p:tav>
                                      </p:tavLst>
                                    </p:anim>
                                    <p:anim calcmode="lin" valueType="num">
                                      <p:cBhvr>
                                        <p:cTn id="10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35"/>
                                        </p:tgtEl>
                                      </p:cBhvr>
                                    </p:animEffect>
                                  </p:childTnLst>
                                </p:cTn>
                              </p:par>
                              <p:par>
                                <p:cTn id="104" presetID="22" presetClass="entr" presetSubtype="8" fill="hold" grpId="0" nodeType="withEffect">
                                  <p:stCondLst>
                                    <p:cond delay="2500"/>
                                  </p:stCondLst>
                                  <p:childTnLst>
                                    <p:set>
                                      <p:cBhvr>
                                        <p:cTn id="105" dur="1" fill="hold">
                                          <p:stCondLst>
                                            <p:cond delay="0"/>
                                          </p:stCondLst>
                                        </p:cTn>
                                        <p:tgtEl>
                                          <p:spTgt spid="36"/>
                                        </p:tgtEl>
                                        <p:attrNameLst>
                                          <p:attrName>style.visibility</p:attrName>
                                        </p:attrNameLst>
                                      </p:cBhvr>
                                      <p:to>
                                        <p:strVal val="visible"/>
                                      </p:to>
                                    </p:set>
                                    <p:animEffect transition="in" filter="wipe(left)">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P spid="8" grpId="0" animBg="1"/>
      <p:bldP spid="6" grpId="0" animBg="1"/>
      <p:bldP spid="3" grpId="0" animBg="1"/>
      <p:bldP spid="4" grpId="0" animBg="1"/>
      <p:bldP spid="5" grpId="0" animBg="1"/>
      <p:bldP spid="10" grpId="0" animBg="1"/>
      <p:bldP spid="11" grpId="0" animBg="1"/>
      <p:bldP spid="12" grpId="0" animBg="1"/>
      <p:bldP spid="14" grpId="0" animBg="1"/>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24"/>
          <p:cNvSpPr>
            <a:spLocks/>
          </p:cNvSpPr>
          <p:nvPr/>
        </p:nvSpPr>
        <p:spPr bwMode="auto">
          <a:xfrm>
            <a:off x="5576835" y="2898772"/>
            <a:ext cx="3115887" cy="1552514"/>
          </a:xfrm>
          <a:custGeom>
            <a:avLst/>
            <a:gdLst>
              <a:gd name="T0" fmla="*/ 81 w 163"/>
              <a:gd name="T1" fmla="*/ 0 h 81"/>
              <a:gd name="T2" fmla="*/ 0 w 163"/>
              <a:gd name="T3" fmla="*/ 81 h 81"/>
              <a:gd name="T4" fmla="*/ 163 w 163"/>
              <a:gd name="T5" fmla="*/ 81 h 81"/>
              <a:gd name="T6" fmla="*/ 81 w 163"/>
              <a:gd name="T7" fmla="*/ 0 h 81"/>
            </a:gdLst>
            <a:ahLst/>
            <a:cxnLst>
              <a:cxn ang="0">
                <a:pos x="T0" y="T1"/>
              </a:cxn>
              <a:cxn ang="0">
                <a:pos x="T2" y="T3"/>
              </a:cxn>
              <a:cxn ang="0">
                <a:pos x="T4" y="T5"/>
              </a:cxn>
              <a:cxn ang="0">
                <a:pos x="T6" y="T7"/>
              </a:cxn>
            </a:cxnLst>
            <a:rect l="0" t="0" r="r" b="b"/>
            <a:pathLst>
              <a:path w="163" h="81">
                <a:moveTo>
                  <a:pt x="81" y="0"/>
                </a:moveTo>
                <a:cubicBezTo>
                  <a:pt x="37" y="0"/>
                  <a:pt x="0" y="36"/>
                  <a:pt x="0" y="81"/>
                </a:cubicBezTo>
                <a:cubicBezTo>
                  <a:pt x="163" y="81"/>
                  <a:pt x="163" y="81"/>
                  <a:pt x="163" y="81"/>
                </a:cubicBezTo>
                <a:cubicBezTo>
                  <a:pt x="162" y="36"/>
                  <a:pt x="126" y="0"/>
                  <a:pt x="81" y="0"/>
                </a:cubicBezTo>
                <a:close/>
              </a:path>
            </a:pathLst>
          </a:custGeom>
          <a:solidFill>
            <a:srgbClr val="BA8F2D"/>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FFFFFF"/>
              </a:solidFill>
              <a:cs typeface="+mn-ea"/>
              <a:sym typeface="+mn-lt"/>
            </a:endParaRPr>
          </a:p>
        </p:txBody>
      </p:sp>
      <p:sp>
        <p:nvSpPr>
          <p:cNvPr id="3" name="Freeform 925"/>
          <p:cNvSpPr>
            <a:spLocks/>
          </p:cNvSpPr>
          <p:nvPr/>
        </p:nvSpPr>
        <p:spPr bwMode="auto">
          <a:xfrm>
            <a:off x="9074748" y="3647886"/>
            <a:ext cx="1606799" cy="803399"/>
          </a:xfrm>
          <a:custGeom>
            <a:avLst/>
            <a:gdLst>
              <a:gd name="T0" fmla="*/ 42 w 84"/>
              <a:gd name="T1" fmla="*/ 0 h 42"/>
              <a:gd name="T2" fmla="*/ 0 w 84"/>
              <a:gd name="T3" fmla="*/ 42 h 42"/>
              <a:gd name="T4" fmla="*/ 84 w 84"/>
              <a:gd name="T5" fmla="*/ 42 h 42"/>
              <a:gd name="T6" fmla="*/ 42 w 84"/>
              <a:gd name="T7" fmla="*/ 0 h 42"/>
            </a:gdLst>
            <a:ahLst/>
            <a:cxnLst>
              <a:cxn ang="0">
                <a:pos x="T0" y="T1"/>
              </a:cxn>
              <a:cxn ang="0">
                <a:pos x="T2" y="T3"/>
              </a:cxn>
              <a:cxn ang="0">
                <a:pos x="T4" y="T5"/>
              </a:cxn>
              <a:cxn ang="0">
                <a:pos x="T6" y="T7"/>
              </a:cxn>
            </a:cxnLst>
            <a:rect l="0" t="0" r="r" b="b"/>
            <a:pathLst>
              <a:path w="84" h="42">
                <a:moveTo>
                  <a:pt x="42" y="0"/>
                </a:moveTo>
                <a:cubicBezTo>
                  <a:pt x="19" y="0"/>
                  <a:pt x="0" y="19"/>
                  <a:pt x="0" y="42"/>
                </a:cubicBezTo>
                <a:cubicBezTo>
                  <a:pt x="84" y="42"/>
                  <a:pt x="84" y="42"/>
                  <a:pt x="84" y="42"/>
                </a:cubicBezTo>
                <a:cubicBezTo>
                  <a:pt x="84" y="19"/>
                  <a:pt x="65" y="0"/>
                  <a:pt x="42" y="0"/>
                </a:cubicBezTo>
                <a:close/>
              </a:path>
            </a:pathLst>
          </a:custGeom>
          <a:solidFill>
            <a:schemeClr val="tx1">
              <a:lumMod val="65000"/>
              <a:lumOff val="35000"/>
            </a:schemeClr>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FFFFFF"/>
              </a:solidFill>
              <a:cs typeface="+mn-ea"/>
              <a:sym typeface="+mn-lt"/>
            </a:endParaRPr>
          </a:p>
        </p:txBody>
      </p:sp>
      <p:sp>
        <p:nvSpPr>
          <p:cNvPr id="4" name="文本框 6"/>
          <p:cNvSpPr txBox="1"/>
          <p:nvPr/>
        </p:nvSpPr>
        <p:spPr>
          <a:xfrm>
            <a:off x="6280257" y="3349615"/>
            <a:ext cx="2055142" cy="1015663"/>
          </a:xfrm>
          <a:prstGeom prst="rect">
            <a:avLst/>
          </a:prstGeom>
          <a:noFill/>
        </p:spPr>
        <p:txBody>
          <a:bodyPr wrap="square" rtlCol="0">
            <a:spAutoFit/>
          </a:bodyPr>
          <a:lstStyle/>
          <a:p>
            <a:r>
              <a:rPr lang="en-US" altLang="zh-CN" sz="6000" dirty="0">
                <a:solidFill>
                  <a:srgbClr val="FFFFFF"/>
                </a:solidFill>
                <a:cs typeface="+mn-ea"/>
                <a:sym typeface="+mn-lt"/>
              </a:rPr>
              <a:t>18%</a:t>
            </a:r>
            <a:endParaRPr lang="zh-CN" altLang="en-US" sz="6000" dirty="0">
              <a:solidFill>
                <a:srgbClr val="FFFFFF"/>
              </a:solidFill>
              <a:cs typeface="+mn-ea"/>
              <a:sym typeface="+mn-lt"/>
            </a:endParaRPr>
          </a:p>
        </p:txBody>
      </p:sp>
      <p:sp>
        <p:nvSpPr>
          <p:cNvPr id="5" name="文本框 7"/>
          <p:cNvSpPr txBox="1"/>
          <p:nvPr/>
        </p:nvSpPr>
        <p:spPr>
          <a:xfrm>
            <a:off x="9574984" y="3750648"/>
            <a:ext cx="890709" cy="646331"/>
          </a:xfrm>
          <a:prstGeom prst="rect">
            <a:avLst/>
          </a:prstGeom>
          <a:noFill/>
        </p:spPr>
        <p:txBody>
          <a:bodyPr wrap="square" rtlCol="0">
            <a:spAutoFit/>
          </a:bodyPr>
          <a:lstStyle/>
          <a:p>
            <a:r>
              <a:rPr lang="en-US" altLang="zh-CN" sz="3600" dirty="0">
                <a:solidFill>
                  <a:srgbClr val="FFFFFF"/>
                </a:solidFill>
                <a:cs typeface="+mn-ea"/>
                <a:sym typeface="+mn-lt"/>
              </a:rPr>
              <a:t>8%</a:t>
            </a:r>
            <a:endParaRPr lang="zh-CN" altLang="en-US" sz="3600" dirty="0">
              <a:solidFill>
                <a:srgbClr val="FFFFFF"/>
              </a:solidFill>
              <a:cs typeface="+mn-ea"/>
              <a:sym typeface="+mn-lt"/>
            </a:endParaRPr>
          </a:p>
        </p:txBody>
      </p:sp>
      <p:sp>
        <p:nvSpPr>
          <p:cNvPr id="6" name="文本框 8"/>
          <p:cNvSpPr txBox="1"/>
          <p:nvPr/>
        </p:nvSpPr>
        <p:spPr>
          <a:xfrm>
            <a:off x="828199" y="5228309"/>
            <a:ext cx="8863479" cy="526811"/>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cs typeface="+mn-ea"/>
                <a:sym typeface="+mn-lt"/>
              </a:rPr>
              <a:t>Click here to modify the text messages that fill in your text, or copy them. Click here to modify the text messages that fill in your text, or copy them. Click here to modify the text messages that fill in your text, or copy them.</a:t>
            </a:r>
            <a:endParaRPr lang="en-US" altLang="zh-CN" sz="1000" dirty="0">
              <a:solidFill>
                <a:schemeClr val="tx1">
                  <a:lumMod val="50000"/>
                  <a:lumOff val="50000"/>
                </a:schemeClr>
              </a:solidFill>
              <a:cs typeface="+mn-ea"/>
              <a:sym typeface="+mn-lt"/>
            </a:endParaRPr>
          </a:p>
        </p:txBody>
      </p:sp>
      <p:sp>
        <p:nvSpPr>
          <p:cNvPr id="7" name="TextBox 2"/>
          <p:cNvSpPr txBox="1"/>
          <p:nvPr/>
        </p:nvSpPr>
        <p:spPr>
          <a:xfrm>
            <a:off x="827193" y="4846750"/>
            <a:ext cx="1826141" cy="338554"/>
          </a:xfrm>
          <a:prstGeom prst="rect">
            <a:avLst/>
          </a:prstGeom>
          <a:noFill/>
        </p:spPr>
        <p:txBody>
          <a:bodyPr wrap="none" rtlCol="0">
            <a:spAutoFit/>
          </a:bodyPr>
          <a:lstStyle/>
          <a:p>
            <a:r>
              <a:rPr lang="zh-CN" altLang="en-US" sz="1600" b="1" dirty="0">
                <a:solidFill>
                  <a:schemeClr val="tx1">
                    <a:lumMod val="65000"/>
                    <a:lumOff val="35000"/>
                  </a:schemeClr>
                </a:solidFill>
                <a:cs typeface="+mn-ea"/>
                <a:sym typeface="+mn-lt"/>
              </a:rPr>
              <a:t>Click to add the subject content</a:t>
            </a:r>
            <a:endParaRPr lang="en-US" altLang="zh-CN" sz="1600" b="1" dirty="0">
              <a:solidFill>
                <a:schemeClr val="tx1">
                  <a:lumMod val="65000"/>
                  <a:lumOff val="35000"/>
                </a:schemeClr>
              </a:solidFill>
              <a:cs typeface="+mn-ea"/>
              <a:sym typeface="+mn-lt"/>
            </a:endParaRPr>
          </a:p>
        </p:txBody>
      </p:sp>
      <p:sp>
        <p:nvSpPr>
          <p:cNvPr id="8" name="弧形 7"/>
          <p:cNvSpPr/>
          <p:nvPr/>
        </p:nvSpPr>
        <p:spPr>
          <a:xfrm rot="21357190">
            <a:off x="3404508" y="2352064"/>
            <a:ext cx="2450808" cy="2450808"/>
          </a:xfrm>
          <a:prstGeom prst="arc">
            <a:avLst>
              <a:gd name="adj1" fmla="val 14932750"/>
              <a:gd name="adj2" fmla="val 20793166"/>
            </a:avLst>
          </a:prstGeom>
          <a:ln>
            <a:solidFill>
              <a:srgbClr val="141F23"/>
            </a:solidFill>
            <a:prstDash val="dash"/>
            <a:headEnd type="triangle"/>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4D4D4D"/>
              </a:solidFill>
              <a:cs typeface="+mn-ea"/>
              <a:sym typeface="+mn-lt"/>
            </a:endParaRPr>
          </a:p>
        </p:txBody>
      </p:sp>
      <p:sp>
        <p:nvSpPr>
          <p:cNvPr id="9" name="弧形 8"/>
          <p:cNvSpPr/>
          <p:nvPr/>
        </p:nvSpPr>
        <p:spPr>
          <a:xfrm rot="20149455">
            <a:off x="7021905" y="2707272"/>
            <a:ext cx="3048679" cy="3048679"/>
          </a:xfrm>
          <a:prstGeom prst="arc">
            <a:avLst>
              <a:gd name="adj1" fmla="val 17796743"/>
              <a:gd name="adj2" fmla="val 20793166"/>
            </a:avLst>
          </a:prstGeom>
          <a:ln>
            <a:solidFill>
              <a:srgbClr val="141F23"/>
            </a:solidFill>
            <a:prstDash val="dash"/>
            <a:headEnd type="triangle"/>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4D4D4D"/>
              </a:solidFill>
              <a:cs typeface="+mn-ea"/>
              <a:sym typeface="+mn-lt"/>
            </a:endParaRPr>
          </a:p>
        </p:txBody>
      </p:sp>
      <p:cxnSp>
        <p:nvCxnSpPr>
          <p:cNvPr id="10" name="直接连接符 9"/>
          <p:cNvCxnSpPr/>
          <p:nvPr/>
        </p:nvCxnSpPr>
        <p:spPr>
          <a:xfrm>
            <a:off x="0" y="4451286"/>
            <a:ext cx="12192000" cy="0"/>
          </a:xfrm>
          <a:prstGeom prst="line">
            <a:avLst/>
          </a:prstGeom>
          <a:ln w="34925">
            <a:solidFill>
              <a:schemeClr val="bg1">
                <a:lumMod val="75000"/>
              </a:schemeClr>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Freeform 923"/>
          <p:cNvSpPr>
            <a:spLocks/>
          </p:cNvSpPr>
          <p:nvPr/>
        </p:nvSpPr>
        <p:spPr bwMode="auto">
          <a:xfrm>
            <a:off x="1135295" y="2399361"/>
            <a:ext cx="4076712" cy="2051924"/>
          </a:xfrm>
          <a:custGeom>
            <a:avLst/>
            <a:gdLst>
              <a:gd name="T0" fmla="*/ 106 w 213"/>
              <a:gd name="T1" fmla="*/ 0 h 107"/>
              <a:gd name="T2" fmla="*/ 0 w 213"/>
              <a:gd name="T3" fmla="*/ 107 h 107"/>
              <a:gd name="T4" fmla="*/ 213 w 213"/>
              <a:gd name="T5" fmla="*/ 107 h 107"/>
              <a:gd name="T6" fmla="*/ 106 w 213"/>
              <a:gd name="T7" fmla="*/ 0 h 107"/>
            </a:gdLst>
            <a:ahLst/>
            <a:cxnLst>
              <a:cxn ang="0">
                <a:pos x="T0" y="T1"/>
              </a:cxn>
              <a:cxn ang="0">
                <a:pos x="T2" y="T3"/>
              </a:cxn>
              <a:cxn ang="0">
                <a:pos x="T4" y="T5"/>
              </a:cxn>
              <a:cxn ang="0">
                <a:pos x="T6" y="T7"/>
              </a:cxn>
            </a:cxnLst>
            <a:rect l="0" t="0" r="r" b="b"/>
            <a:pathLst>
              <a:path w="213" h="107">
                <a:moveTo>
                  <a:pt x="106" y="0"/>
                </a:moveTo>
                <a:cubicBezTo>
                  <a:pt x="48" y="0"/>
                  <a:pt x="0" y="48"/>
                  <a:pt x="0" y="107"/>
                </a:cubicBezTo>
                <a:cubicBezTo>
                  <a:pt x="213" y="107"/>
                  <a:pt x="213" y="107"/>
                  <a:pt x="213" y="107"/>
                </a:cubicBezTo>
                <a:cubicBezTo>
                  <a:pt x="213" y="48"/>
                  <a:pt x="165" y="0"/>
                  <a:pt x="106" y="0"/>
                </a:cubicBezTo>
                <a:close/>
              </a:path>
            </a:pathLst>
          </a:custGeom>
          <a:solidFill>
            <a:srgbClr val="2A3246"/>
          </a:solidFill>
          <a:ln w="381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FFFFFF"/>
              </a:solidFill>
              <a:cs typeface="+mn-ea"/>
              <a:sym typeface="+mn-lt"/>
            </a:endParaRPr>
          </a:p>
        </p:txBody>
      </p:sp>
      <p:sp>
        <p:nvSpPr>
          <p:cNvPr id="12" name="文本框 5"/>
          <p:cNvSpPr txBox="1"/>
          <p:nvPr/>
        </p:nvSpPr>
        <p:spPr>
          <a:xfrm>
            <a:off x="2052244" y="3164949"/>
            <a:ext cx="2239916" cy="1200329"/>
          </a:xfrm>
          <a:prstGeom prst="rect">
            <a:avLst/>
          </a:prstGeom>
          <a:noFill/>
        </p:spPr>
        <p:txBody>
          <a:bodyPr wrap="square" rtlCol="0">
            <a:spAutoFit/>
          </a:bodyPr>
          <a:lstStyle/>
          <a:p>
            <a:r>
              <a:rPr lang="en-US" altLang="zh-CN" sz="7200" dirty="0">
                <a:solidFill>
                  <a:srgbClr val="FFFFFF"/>
                </a:solidFill>
                <a:cs typeface="+mn-ea"/>
                <a:sym typeface="+mn-lt"/>
              </a:rPr>
              <a:t>28%</a:t>
            </a:r>
            <a:endParaRPr lang="zh-CN" altLang="en-US" sz="7200" dirty="0">
              <a:solidFill>
                <a:srgbClr val="FFFFFF"/>
              </a:solidFill>
              <a:cs typeface="+mn-ea"/>
              <a:sym typeface="+mn-lt"/>
            </a:endParaRPr>
          </a:p>
        </p:txBody>
      </p:sp>
      <p:grpSp>
        <p:nvGrpSpPr>
          <p:cNvPr id="16" name="组合 15"/>
          <p:cNvGrpSpPr/>
          <p:nvPr/>
        </p:nvGrpSpPr>
        <p:grpSpPr>
          <a:xfrm>
            <a:off x="3474720" y="483868"/>
            <a:ext cx="5218002" cy="718401"/>
            <a:chOff x="3545993" y="377466"/>
            <a:chExt cx="5218002" cy="718401"/>
          </a:xfrm>
        </p:grpSpPr>
        <p:sp>
          <p:nvSpPr>
            <p:cNvPr id="17" name="矩形 16"/>
            <p:cNvSpPr/>
            <p:nvPr userDrawn="1"/>
          </p:nvSpPr>
          <p:spPr>
            <a:xfrm>
              <a:off x="3545993" y="377466"/>
              <a:ext cx="5218002"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Overview of key projects</a:t>
              </a:r>
            </a:p>
          </p:txBody>
        </p:sp>
        <p:sp>
          <p:nvSpPr>
            <p:cNvPr id="18" name="文本框 17"/>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32638955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4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
                                        </p:tgtEl>
                                        <p:attrNameLst>
                                          <p:attrName>ppt_y</p:attrName>
                                        </p:attrNameLst>
                                      </p:cBhvr>
                                      <p:tavLst>
                                        <p:tav tm="0">
                                          <p:val>
                                            <p:strVal val="#ppt_y"/>
                                          </p:val>
                                        </p:tav>
                                        <p:tav tm="100000">
                                          <p:val>
                                            <p:strVal val="#ppt_y"/>
                                          </p:val>
                                        </p:tav>
                                      </p:tavLst>
                                    </p:anim>
                                    <p:anim calcmode="lin" valueType="num">
                                      <p:cBhvr>
                                        <p:cTn id="5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
                                        </p:tgtEl>
                                      </p:cBhvr>
                                    </p:animEffect>
                                  </p:childTnLst>
                                </p:cTn>
                              </p:par>
                            </p:childTnLst>
                          </p:cTn>
                        </p:par>
                        <p:par>
                          <p:cTn id="55" fill="hold">
                            <p:stCondLst>
                              <p:cond delay="5350"/>
                            </p:stCondLst>
                            <p:childTnLst>
                              <p:par>
                                <p:cTn id="56" presetID="42"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animBg="1"/>
      <p:bldP spid="9"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712161" y="2929505"/>
            <a:ext cx="2646878" cy="830997"/>
          </a:xfrm>
          <a:prstGeom prst="rect">
            <a:avLst/>
          </a:prstGeom>
          <a:noFill/>
        </p:spPr>
        <p:txBody>
          <a:bodyPr wrap="none" rtlCol="0">
            <a:spAutoFit/>
          </a:bodyPr>
          <a:lstStyle/>
          <a:p>
            <a:pPr algn="ctr"/>
            <a:r>
              <a:rPr lang="zh-CN" altLang="en-US" sz="4800" dirty="0">
                <a:solidFill>
                  <a:srgbClr val="2A3246"/>
                </a:solidFill>
                <a:effectLst>
                  <a:outerShdw blurRad="38100" dist="38100" dir="2700000" algn="tl">
                    <a:srgbClr val="000000">
                      <a:alpha val="20000"/>
                    </a:srgbClr>
                  </a:outerShdw>
                </a:effectLst>
                <a:cs typeface="+mn-ea"/>
                <a:sym typeface="+mn-lt"/>
              </a:rPr>
              <a:t>Completion</a:t>
            </a:r>
          </a:p>
        </p:txBody>
      </p:sp>
      <p:sp>
        <p:nvSpPr>
          <p:cNvPr id="17" name="文本框 16"/>
          <p:cNvSpPr txBox="1"/>
          <p:nvPr/>
        </p:nvSpPr>
        <p:spPr>
          <a:xfrm>
            <a:off x="5115683" y="3809773"/>
            <a:ext cx="5839834" cy="630685"/>
          </a:xfrm>
          <a:prstGeom prst="rect">
            <a:avLst/>
          </a:prstGeom>
          <a:noFill/>
        </p:spPr>
        <p:txBody>
          <a:bodyPr wrap="square" rtlCol="0">
            <a:spAutoFit/>
          </a:bodyPr>
          <a:lstStyle/>
          <a:p>
            <a:pPr algn="ctr">
              <a:lnSpc>
                <a:spcPct val="120000"/>
              </a:lnSpc>
            </a:pPr>
            <a:r>
              <a:rPr lang="en-US" altLang="zh-CN" sz="1000" dirty="0">
                <a:solidFill>
                  <a:schemeClr val="bg1">
                    <a:lumMod val="65000"/>
                  </a:schemeClr>
                </a:solidFill>
                <a:effectLst>
                  <a:outerShdw blurRad="127000" dist="38100" dir="2700000" algn="tl">
                    <a:srgbClr val="000000">
                      <a:alpha val="20000"/>
                    </a:srgbClr>
                  </a:outerShdw>
                </a:effectLst>
                <a:cs typeface="+mn-ea"/>
                <a:sym typeface="+mn-lt"/>
              </a:rPr>
              <a:t>Personnel Business RecruitIng Talents Raining Elite Management Training TemplaRecruiTraining anagening Template</a:t>
            </a: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a:p>
            <a:pPr algn="ctr">
              <a:lnSpc>
                <a:spcPct val="120000"/>
              </a:lnSpc>
            </a:pP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p:cNvSpPr/>
          <p:nvPr/>
        </p:nvSpPr>
        <p:spPr>
          <a:xfrm>
            <a:off x="2091766" y="3712376"/>
            <a:ext cx="1053605" cy="981782"/>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4714" y="2898264"/>
            <a:ext cx="1085555" cy="1015663"/>
          </a:xfrm>
          <a:prstGeom prst="rect">
            <a:avLst/>
          </a:prstGeom>
          <a:noFill/>
        </p:spPr>
        <p:txBody>
          <a:bodyPr wrap="none" rtlCol="0">
            <a:spAutoFit/>
          </a:bodyPr>
          <a:lstStyle/>
          <a:p>
            <a:pPr algn="ctr"/>
            <a:r>
              <a:rPr lang="en-US" altLang="zh-CN" sz="6000" dirty="0">
                <a:solidFill>
                  <a:schemeClr val="bg1"/>
                </a:solidFill>
                <a:effectLst>
                  <a:outerShdw blurRad="25400" dist="25400" dir="2700000" algn="tl">
                    <a:srgbClr val="000000">
                      <a:alpha val="20000"/>
                    </a:srgbClr>
                  </a:outerShdw>
                </a:effectLst>
                <a:cs typeface="+mn-ea"/>
                <a:sym typeface="+mn-lt"/>
              </a:rPr>
              <a:t>02</a:t>
            </a:r>
            <a:endParaRPr lang="zh-CN" altLang="en-US" sz="6000" dirty="0">
              <a:solidFill>
                <a:schemeClr val="bg1"/>
              </a:solidFill>
              <a:effectLst>
                <a:outerShdw blurRad="25400" dist="25400" dir="2700000" algn="tl">
                  <a:srgbClr val="000000">
                    <a:alpha val="20000"/>
                  </a:srgbClr>
                </a:outerShdw>
              </a:effectLst>
              <a:cs typeface="+mn-ea"/>
              <a:sym typeface="+mn-lt"/>
            </a:endParaRPr>
          </a:p>
        </p:txBody>
      </p:sp>
      <p:sp>
        <p:nvSpPr>
          <p:cNvPr id="37" name="文本框 36"/>
          <p:cNvSpPr txBox="1"/>
          <p:nvPr/>
        </p:nvSpPr>
        <p:spPr>
          <a:xfrm>
            <a:off x="2618312" y="2618826"/>
            <a:ext cx="914240" cy="369332"/>
          </a:xfrm>
          <a:prstGeom prst="rect">
            <a:avLst/>
          </a:prstGeom>
          <a:noFill/>
        </p:spPr>
        <p:txBody>
          <a:bodyPr wrap="square" rtlCol="0">
            <a:spAutoFit/>
          </a:bodyPr>
          <a:lstStyle/>
          <a:p>
            <a:pPr algn="dist"/>
            <a:r>
              <a:rPr lang="en-US" altLang="zh-CN" dirty="0">
                <a:solidFill>
                  <a:schemeClr val="bg1"/>
                </a:solidFill>
                <a:effectLst>
                  <a:outerShdw blurRad="25400" dist="25400" dir="2700000" algn="tl">
                    <a:srgbClr val="000000">
                      <a:alpha val="20000"/>
                    </a:srgbClr>
                  </a:outerShdw>
                </a:effectLst>
                <a:cs typeface="+mn-ea"/>
                <a:sym typeface="+mn-lt"/>
              </a:rPr>
              <a:t>PART</a:t>
            </a:r>
            <a:endParaRPr lang="zh-CN" altLang="en-US" dirty="0">
              <a:solidFill>
                <a:schemeClr val="bg1"/>
              </a:solidFill>
              <a:effectLst>
                <a:outerShdw blurRad="25400" dist="25400" dir="2700000" algn="tl">
                  <a:srgbClr val="000000">
                    <a:alpha val="20000"/>
                  </a:srgbClr>
                </a:outerShdw>
              </a:effectLst>
              <a:cs typeface="+mn-ea"/>
              <a:sym typeface="+mn-lt"/>
            </a:endParaRPr>
          </a:p>
        </p:txBody>
      </p:sp>
      <p:sp>
        <p:nvSpPr>
          <p:cNvPr id="38" name="等腰三角形 37"/>
          <p:cNvSpPr/>
          <p:nvPr/>
        </p:nvSpPr>
        <p:spPr>
          <a:xfrm>
            <a:off x="3649416" y="2165938"/>
            <a:ext cx="552596" cy="514927"/>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p:nvPr/>
        </p:nvCxnSpPr>
        <p:spPr>
          <a:xfrm>
            <a:off x="7851116" y="4646032"/>
            <a:ext cx="368968" cy="0"/>
          </a:xfrm>
          <a:prstGeom prst="line">
            <a:avLst/>
          </a:prstGeom>
          <a:ln w="38100">
            <a:solidFill>
              <a:srgbClr val="BA8F2D"/>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53424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12"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1+#ppt_w/2"/>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0-#ppt_w/2"/>
                                          </p:val>
                                        </p:tav>
                                        <p:tav tm="100000">
                                          <p:val>
                                            <p:strVal val="#ppt_x"/>
                                          </p:val>
                                        </p:tav>
                                      </p:tavLst>
                                    </p:anim>
                                    <p:anim calcmode="lin" valueType="num">
                                      <p:cBhvr additive="base">
                                        <p:cTn id="25" dur="10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3"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1000" fill="hold"/>
                                        <p:tgtEl>
                                          <p:spTgt spid="36"/>
                                        </p:tgtEl>
                                        <p:attrNameLst>
                                          <p:attrName>ppt_x</p:attrName>
                                        </p:attrNameLst>
                                      </p:cBhvr>
                                      <p:tavLst>
                                        <p:tav tm="0">
                                          <p:val>
                                            <p:strVal val="1+#ppt_w/2"/>
                                          </p:val>
                                        </p:tav>
                                        <p:tav tm="100000">
                                          <p:val>
                                            <p:strVal val="#ppt_x"/>
                                          </p:val>
                                        </p:tav>
                                      </p:tavLst>
                                    </p:anim>
                                    <p:anim calcmode="lin" valueType="num">
                                      <p:cBhvr additive="base">
                                        <p:cTn id="41" dur="1000" fill="hold"/>
                                        <p:tgtEl>
                                          <p:spTgt spid="36"/>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00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par>
                                <p:cTn id="49" presetID="42" presetClass="entr" presetSubtype="0" fill="hold" grpId="0" nodeType="withEffect">
                                  <p:stCondLst>
                                    <p:cond delay="17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2250"/>
                                  </p:stCondLst>
                                  <p:childTnLst>
                                    <p:set>
                                      <p:cBhvr>
                                        <p:cTn id="55" dur="1" fill="hold">
                                          <p:stCondLst>
                                            <p:cond delay="0"/>
                                          </p:stCondLst>
                                        </p:cTn>
                                        <p:tgtEl>
                                          <p:spTgt spid="41"/>
                                        </p:tgtEl>
                                        <p:attrNameLst>
                                          <p:attrName>style.visibility</p:attrName>
                                        </p:attrNameLst>
                                      </p:cBhvr>
                                      <p:to>
                                        <p:strVal val="visible"/>
                                      </p:to>
                                    </p:set>
                                    <p:animEffect transition="in" filter="barn(inVertical)">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36" grpId="0"/>
      <p:bldP spid="37" grpId="0"/>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1"/>
          <p:cNvGrpSpPr/>
          <p:nvPr/>
        </p:nvGrpSpPr>
        <p:grpSpPr>
          <a:xfrm>
            <a:off x="1947067" y="1966310"/>
            <a:ext cx="1315195" cy="4113972"/>
            <a:chOff x="3276601" y="2190750"/>
            <a:chExt cx="719138" cy="2249487"/>
          </a:xfrm>
          <a:solidFill>
            <a:schemeClr val="accent2"/>
          </a:solidFill>
          <a:effectLst>
            <a:outerShdw blurRad="254000" dist="63500" dir="2700000" algn="tl" rotWithShape="0">
              <a:prstClr val="black">
                <a:alpha val="30000"/>
              </a:prstClr>
            </a:outerShdw>
          </a:effectLst>
        </p:grpSpPr>
        <p:sp>
          <p:nvSpPr>
            <p:cNvPr id="8" name="Freeform 21"/>
            <p:cNvSpPr>
              <a:spLocks noEditPoints="1"/>
            </p:cNvSpPr>
            <p:nvPr/>
          </p:nvSpPr>
          <p:spPr bwMode="auto">
            <a:xfrm>
              <a:off x="3276601" y="2190750"/>
              <a:ext cx="719138" cy="2249487"/>
            </a:xfrm>
            <a:custGeom>
              <a:avLst/>
              <a:gdLst/>
              <a:ahLst/>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l="0" t="0" r="r" b="b"/>
              <a:pathLst>
                <a:path w="302" h="943">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solidFill>
              <a:srgbClr val="2A3246"/>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9" name="Freeform 22"/>
            <p:cNvSpPr>
              <a:spLocks/>
            </p:cNvSpPr>
            <p:nvPr/>
          </p:nvSpPr>
          <p:spPr bwMode="auto">
            <a:xfrm>
              <a:off x="3309938" y="3201988"/>
              <a:ext cx="76200" cy="76200"/>
            </a:xfrm>
            <a:custGeom>
              <a:avLst/>
              <a:gdLst/>
              <a:ahLst/>
              <a:cxnLst>
                <a:cxn ang="0">
                  <a:pos x="7" y="32"/>
                </a:cxn>
                <a:cxn ang="0">
                  <a:pos x="7" y="10"/>
                </a:cxn>
                <a:cxn ang="0">
                  <a:pos x="32" y="8"/>
                </a:cxn>
                <a:cxn ang="0">
                  <a:pos x="13" y="13"/>
                </a:cxn>
                <a:cxn ang="0">
                  <a:pos x="7" y="32"/>
                </a:cxn>
              </a:cxnLst>
              <a:rect l="0" t="0" r="r" b="b"/>
              <a:pathLst>
                <a:path w="32" h="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11" name="Freeform 23"/>
            <p:cNvSpPr>
              <a:spLocks/>
            </p:cNvSpPr>
            <p:nvPr/>
          </p:nvSpPr>
          <p:spPr bwMode="auto">
            <a:xfrm>
              <a:off x="3827463" y="3302000"/>
              <a:ext cx="90488" cy="30162"/>
            </a:xfrm>
            <a:custGeom>
              <a:avLst/>
              <a:gdLst/>
              <a:ahLst/>
              <a:cxnLst>
                <a:cxn ang="0">
                  <a:pos x="0" y="12"/>
                </a:cxn>
                <a:cxn ang="0">
                  <a:pos x="18" y="0"/>
                </a:cxn>
                <a:cxn ang="0">
                  <a:pos x="38" y="13"/>
                </a:cxn>
                <a:cxn ang="0">
                  <a:pos x="17" y="6"/>
                </a:cxn>
                <a:cxn ang="0">
                  <a:pos x="0" y="12"/>
                </a:cxn>
              </a:cxnLst>
              <a:rect l="0" t="0" r="r" b="b"/>
              <a:pathLst>
                <a:path w="38" h="13">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12" name="Freeform 24"/>
            <p:cNvSpPr>
              <a:spLocks/>
            </p:cNvSpPr>
            <p:nvPr/>
          </p:nvSpPr>
          <p:spPr bwMode="auto">
            <a:xfrm>
              <a:off x="3435351" y="2500313"/>
              <a:ext cx="241300" cy="627062"/>
            </a:xfrm>
            <a:custGeom>
              <a:avLst/>
              <a:gdLst/>
              <a:ahLst/>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l="0" t="0" r="r" b="b"/>
              <a:pathLst>
                <a:path w="101" h="263">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13" name="Freeform 25"/>
            <p:cNvSpPr>
              <a:spLocks/>
            </p:cNvSpPr>
            <p:nvPr/>
          </p:nvSpPr>
          <p:spPr bwMode="auto">
            <a:xfrm>
              <a:off x="3548063" y="2576513"/>
              <a:ext cx="96838" cy="617537"/>
            </a:xfrm>
            <a:custGeom>
              <a:avLst/>
              <a:gdLst/>
              <a:ahLst/>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l="0" t="0" r="r" b="b"/>
              <a:pathLst>
                <a:path w="41" h="259">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solidFill>
              <a:srgbClr val="BA8F2D"/>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grpSp>
      <p:grpSp>
        <p:nvGrpSpPr>
          <p:cNvPr id="14" name="组合 13"/>
          <p:cNvGrpSpPr/>
          <p:nvPr/>
        </p:nvGrpSpPr>
        <p:grpSpPr>
          <a:xfrm>
            <a:off x="3863698" y="2032905"/>
            <a:ext cx="3887599" cy="417358"/>
            <a:chOff x="4673997" y="1945841"/>
            <a:chExt cx="2403846" cy="417358"/>
          </a:xfrm>
          <a:effectLst>
            <a:outerShdw blurRad="254000" dist="63500" dir="2700000" algn="tl" rotWithShape="0">
              <a:prstClr val="black">
                <a:alpha val="30000"/>
              </a:prstClr>
            </a:outerShdw>
          </a:effectLst>
        </p:grpSpPr>
        <p:sp>
          <p:nvSpPr>
            <p:cNvPr id="15" name="Round Same Side Corner Rectangle 48"/>
            <p:cNvSpPr/>
            <p:nvPr/>
          </p:nvSpPr>
          <p:spPr>
            <a:xfrm rot="5400000">
              <a:off x="5701617" y="986973"/>
              <a:ext cx="348605" cy="2403846"/>
            </a:xfrm>
            <a:prstGeom prst="round2SameRect">
              <a:avLst>
                <a:gd name="adj1" fmla="val 50000"/>
                <a:gd name="adj2" fmla="val 50000"/>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sz="1600" dirty="0">
                <a:cs typeface="+mn-ea"/>
                <a:sym typeface="+mn-lt"/>
              </a:endParaRPr>
            </a:p>
          </p:txBody>
        </p:sp>
        <p:sp>
          <p:nvSpPr>
            <p:cNvPr id="16" name="Rectangle 49"/>
            <p:cNvSpPr/>
            <p:nvPr/>
          </p:nvSpPr>
          <p:spPr>
            <a:xfrm>
              <a:off x="5091089" y="1945841"/>
              <a:ext cx="1569660" cy="417358"/>
            </a:xfrm>
            <a:prstGeom prst="rect">
              <a:avLst/>
            </a:prstGeom>
          </p:spPr>
          <p:txBody>
            <a:bodyPr wrap="none">
              <a:spAutoFit/>
            </a:bodyPr>
            <a:lstStyle/>
            <a:p>
              <a:pPr algn="ctr">
                <a:lnSpc>
                  <a:spcPct val="130000"/>
                </a:lnSpc>
              </a:pPr>
              <a:r>
                <a:rPr lang="zh-CN" altLang="en-US" dirty="0">
                  <a:solidFill>
                    <a:schemeClr val="bg1"/>
                  </a:solidFill>
                  <a:cs typeface="+mn-ea"/>
                  <a:sym typeface="+mn-lt"/>
                </a:rPr>
                <a:t>Customer project development</a:t>
              </a:r>
            </a:p>
          </p:txBody>
        </p:sp>
      </p:grpSp>
      <p:sp>
        <p:nvSpPr>
          <p:cNvPr id="17" name="TextBox 16"/>
          <p:cNvSpPr txBox="1"/>
          <p:nvPr/>
        </p:nvSpPr>
        <p:spPr>
          <a:xfrm>
            <a:off x="3844748" y="2478336"/>
            <a:ext cx="6624736"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you can directly replace the picture by copying your text by right-clicking on the picture selection to format the picture.</a:t>
            </a:r>
          </a:p>
        </p:txBody>
      </p:sp>
      <p:grpSp>
        <p:nvGrpSpPr>
          <p:cNvPr id="18" name="组合 17"/>
          <p:cNvGrpSpPr/>
          <p:nvPr/>
        </p:nvGrpSpPr>
        <p:grpSpPr>
          <a:xfrm>
            <a:off x="3844748" y="2991661"/>
            <a:ext cx="6768752" cy="799923"/>
            <a:chOff x="1361910" y="1894925"/>
            <a:chExt cx="6768752" cy="799923"/>
          </a:xfrm>
        </p:grpSpPr>
        <p:grpSp>
          <p:nvGrpSpPr>
            <p:cNvPr id="19" name="Group 332"/>
            <p:cNvGrpSpPr>
              <a:grpSpLocks noChangeAspect="1"/>
            </p:cNvGrpSpPr>
            <p:nvPr/>
          </p:nvGrpSpPr>
          <p:grpSpPr>
            <a:xfrm>
              <a:off x="1361910" y="2154848"/>
              <a:ext cx="540000" cy="540000"/>
              <a:chOff x="4643438" y="2786064"/>
              <a:chExt cx="288476" cy="288476"/>
            </a:xfrm>
          </p:grpSpPr>
          <p:sp>
            <p:nvSpPr>
              <p:cNvPr id="22" name="Oval 59"/>
              <p:cNvSpPr/>
              <p:nvPr/>
            </p:nvSpPr>
            <p:spPr>
              <a:xfrm>
                <a:off x="4643438" y="2786064"/>
                <a:ext cx="288476" cy="288476"/>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cs typeface="+mn-ea"/>
                  <a:sym typeface="+mn-lt"/>
                </a:endParaRPr>
              </a:p>
            </p:txBody>
          </p:sp>
          <p:sp>
            <p:nvSpPr>
              <p:cNvPr id="23"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cs typeface="+mn-ea"/>
                  <a:sym typeface="+mn-lt"/>
                </a:endParaRPr>
              </a:p>
            </p:txBody>
          </p:sp>
        </p:grpSp>
        <p:sp>
          <p:nvSpPr>
            <p:cNvPr id="20" name="TextBox 19"/>
            <p:cNvSpPr txBox="1"/>
            <p:nvPr/>
          </p:nvSpPr>
          <p:spPr>
            <a:xfrm>
              <a:off x="1956334" y="2260466"/>
              <a:ext cx="6174328"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sp>
          <p:nvSpPr>
            <p:cNvPr id="21" name="TextBox 2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New customer projects</a:t>
              </a:r>
            </a:p>
          </p:txBody>
        </p:sp>
      </p:grpSp>
      <p:grpSp>
        <p:nvGrpSpPr>
          <p:cNvPr id="24" name="组合 23"/>
          <p:cNvGrpSpPr/>
          <p:nvPr/>
        </p:nvGrpSpPr>
        <p:grpSpPr>
          <a:xfrm>
            <a:off x="3844748" y="3927722"/>
            <a:ext cx="6768752" cy="799923"/>
            <a:chOff x="1361910" y="1894925"/>
            <a:chExt cx="6768752" cy="799923"/>
          </a:xfrm>
        </p:grpSpPr>
        <p:grpSp>
          <p:nvGrpSpPr>
            <p:cNvPr id="25" name="Group 332"/>
            <p:cNvGrpSpPr>
              <a:grpSpLocks noChangeAspect="1"/>
            </p:cNvGrpSpPr>
            <p:nvPr/>
          </p:nvGrpSpPr>
          <p:grpSpPr>
            <a:xfrm>
              <a:off x="1361910" y="2154848"/>
              <a:ext cx="540000" cy="540000"/>
              <a:chOff x="4643438" y="2786064"/>
              <a:chExt cx="288476" cy="288476"/>
            </a:xfrm>
          </p:grpSpPr>
          <p:sp>
            <p:nvSpPr>
              <p:cNvPr id="28" name="Oval 59"/>
              <p:cNvSpPr/>
              <p:nvPr/>
            </p:nvSpPr>
            <p:spPr>
              <a:xfrm>
                <a:off x="4643438" y="2786064"/>
                <a:ext cx="288476" cy="288476"/>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cs typeface="+mn-ea"/>
                  <a:sym typeface="+mn-lt"/>
                </a:endParaRPr>
              </a:p>
            </p:txBody>
          </p:sp>
          <p:sp>
            <p:nvSpPr>
              <p:cNvPr id="29"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cs typeface="+mn-ea"/>
                  <a:sym typeface="+mn-lt"/>
                </a:endParaRPr>
              </a:p>
            </p:txBody>
          </p:sp>
        </p:grpSp>
        <p:sp>
          <p:nvSpPr>
            <p:cNvPr id="26" name="TextBox 25"/>
            <p:cNvSpPr txBox="1"/>
            <p:nvPr/>
          </p:nvSpPr>
          <p:spPr>
            <a:xfrm>
              <a:off x="1956334" y="2260466"/>
              <a:ext cx="6174328"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sp>
          <p:nvSpPr>
            <p:cNvPr id="27" name="TextBox 26"/>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New customer projects</a:t>
              </a:r>
            </a:p>
          </p:txBody>
        </p:sp>
      </p:grpSp>
      <p:grpSp>
        <p:nvGrpSpPr>
          <p:cNvPr id="30" name="组合 29"/>
          <p:cNvGrpSpPr/>
          <p:nvPr/>
        </p:nvGrpSpPr>
        <p:grpSpPr>
          <a:xfrm>
            <a:off x="3844748" y="4863826"/>
            <a:ext cx="6768752" cy="799923"/>
            <a:chOff x="1361910" y="1894925"/>
            <a:chExt cx="6768752" cy="799923"/>
          </a:xfrm>
        </p:grpSpPr>
        <p:grpSp>
          <p:nvGrpSpPr>
            <p:cNvPr id="31" name="Group 332"/>
            <p:cNvGrpSpPr>
              <a:grpSpLocks noChangeAspect="1"/>
            </p:cNvGrpSpPr>
            <p:nvPr/>
          </p:nvGrpSpPr>
          <p:grpSpPr>
            <a:xfrm>
              <a:off x="1361910" y="2154848"/>
              <a:ext cx="540000" cy="540000"/>
              <a:chOff x="4643438" y="2786064"/>
              <a:chExt cx="288476" cy="288476"/>
            </a:xfrm>
          </p:grpSpPr>
          <p:sp>
            <p:nvSpPr>
              <p:cNvPr id="34" name="Oval 59"/>
              <p:cNvSpPr/>
              <p:nvPr/>
            </p:nvSpPr>
            <p:spPr>
              <a:xfrm>
                <a:off x="4643438" y="2786064"/>
                <a:ext cx="288476" cy="288476"/>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cs typeface="+mn-ea"/>
                  <a:sym typeface="+mn-lt"/>
                </a:endParaRPr>
              </a:p>
            </p:txBody>
          </p:sp>
          <p:sp>
            <p:nvSpPr>
              <p:cNvPr id="35"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cs typeface="+mn-ea"/>
                  <a:sym typeface="+mn-lt"/>
                </a:endParaRPr>
              </a:p>
            </p:txBody>
          </p:sp>
        </p:grpSp>
        <p:sp>
          <p:nvSpPr>
            <p:cNvPr id="32" name="TextBox 31"/>
            <p:cNvSpPr txBox="1"/>
            <p:nvPr/>
          </p:nvSpPr>
          <p:spPr>
            <a:xfrm>
              <a:off x="1956334" y="2260466"/>
              <a:ext cx="6174328"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sp>
          <p:nvSpPr>
            <p:cNvPr id="33" name="TextBox 32"/>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New customer projects</a:t>
              </a:r>
            </a:p>
          </p:txBody>
        </p:sp>
      </p:grpSp>
      <p:grpSp>
        <p:nvGrpSpPr>
          <p:cNvPr id="36" name="组合 35"/>
          <p:cNvGrpSpPr/>
          <p:nvPr/>
        </p:nvGrpSpPr>
        <p:grpSpPr>
          <a:xfrm>
            <a:off x="3573193" y="483868"/>
            <a:ext cx="4905690" cy="718401"/>
            <a:chOff x="3644466" y="377466"/>
            <a:chExt cx="4905690" cy="718401"/>
          </a:xfrm>
        </p:grpSpPr>
        <p:sp>
          <p:nvSpPr>
            <p:cNvPr id="37" name="矩形 36"/>
            <p:cNvSpPr/>
            <p:nvPr userDrawn="1"/>
          </p:nvSpPr>
          <p:spPr>
            <a:xfrm>
              <a:off x="3644466" y="377466"/>
              <a:ext cx="4905689"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Customer development</a:t>
              </a:r>
            </a:p>
          </p:txBody>
        </p:sp>
        <p:sp>
          <p:nvSpPr>
            <p:cNvPr id="38" name="文本框 37"/>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33206216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42" presetClass="entr" presetSubtype="0"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337931" y="2097788"/>
            <a:ext cx="1493022" cy="1493020"/>
          </a:xfrm>
          <a:prstGeom prst="ellipse">
            <a:avLst/>
          </a:prstGeom>
          <a:gradFill>
            <a:gsLst>
              <a:gs pos="0">
                <a:schemeClr val="bg1"/>
              </a:gs>
              <a:gs pos="100000">
                <a:srgbClr val="E2E2E2"/>
              </a:gs>
            </a:gsLst>
            <a:lin ang="2700000" scaled="1"/>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1" name="饼形 10"/>
          <p:cNvSpPr/>
          <p:nvPr/>
        </p:nvSpPr>
        <p:spPr>
          <a:xfrm>
            <a:off x="1337931" y="2097788"/>
            <a:ext cx="1493022" cy="1493020"/>
          </a:xfrm>
          <a:prstGeom prst="pi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1621640" y="2381497"/>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3" name="椭圆 12"/>
          <p:cNvSpPr/>
          <p:nvPr/>
        </p:nvSpPr>
        <p:spPr>
          <a:xfrm>
            <a:off x="6652358" y="2097788"/>
            <a:ext cx="1493022" cy="1493020"/>
          </a:xfrm>
          <a:prstGeom prst="ellipse">
            <a:avLst/>
          </a:prstGeom>
          <a:gradFill>
            <a:gsLst>
              <a:gs pos="0">
                <a:schemeClr val="bg1"/>
              </a:gs>
              <a:gs pos="100000">
                <a:srgbClr val="E2E2E2"/>
              </a:gs>
            </a:gsLst>
            <a:lin ang="2700000" scaled="1"/>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4" name="饼形 13"/>
          <p:cNvSpPr/>
          <p:nvPr/>
        </p:nvSpPr>
        <p:spPr>
          <a:xfrm>
            <a:off x="6652358" y="2097788"/>
            <a:ext cx="1493022" cy="1493020"/>
          </a:xfrm>
          <a:prstGeom prst="pi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椭圆 18"/>
          <p:cNvSpPr/>
          <p:nvPr/>
        </p:nvSpPr>
        <p:spPr>
          <a:xfrm>
            <a:off x="6936067" y="2381497"/>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0" name="椭圆 19"/>
          <p:cNvSpPr/>
          <p:nvPr/>
        </p:nvSpPr>
        <p:spPr>
          <a:xfrm>
            <a:off x="1337931" y="4322251"/>
            <a:ext cx="1493022" cy="1493020"/>
          </a:xfrm>
          <a:prstGeom prst="ellipse">
            <a:avLst/>
          </a:prstGeom>
          <a:gradFill>
            <a:gsLst>
              <a:gs pos="0">
                <a:schemeClr val="bg1"/>
              </a:gs>
              <a:gs pos="100000">
                <a:srgbClr val="E2E2E2"/>
              </a:gs>
            </a:gsLst>
            <a:lin ang="2700000" scaled="1"/>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1" name="饼形 20"/>
          <p:cNvSpPr/>
          <p:nvPr/>
        </p:nvSpPr>
        <p:spPr>
          <a:xfrm>
            <a:off x="1337931" y="4322251"/>
            <a:ext cx="1493022" cy="1493020"/>
          </a:xfrm>
          <a:prstGeom prst="pi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椭圆 21"/>
          <p:cNvSpPr/>
          <p:nvPr/>
        </p:nvSpPr>
        <p:spPr>
          <a:xfrm>
            <a:off x="1621640" y="4605960"/>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cs typeface="+mn-ea"/>
              <a:sym typeface="+mn-lt"/>
            </a:endParaRPr>
          </a:p>
        </p:txBody>
      </p:sp>
      <p:sp>
        <p:nvSpPr>
          <p:cNvPr id="23" name="椭圆 22"/>
          <p:cNvSpPr/>
          <p:nvPr/>
        </p:nvSpPr>
        <p:spPr>
          <a:xfrm>
            <a:off x="6652358" y="4322251"/>
            <a:ext cx="1493022" cy="1493020"/>
          </a:xfrm>
          <a:prstGeom prst="ellipse">
            <a:avLst/>
          </a:prstGeom>
          <a:gradFill>
            <a:gsLst>
              <a:gs pos="0">
                <a:schemeClr val="bg1"/>
              </a:gs>
              <a:gs pos="100000">
                <a:srgbClr val="E2E2E2"/>
              </a:gs>
            </a:gsLst>
            <a:lin ang="2700000" scaled="1"/>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8" name="饼形 27"/>
          <p:cNvSpPr/>
          <p:nvPr/>
        </p:nvSpPr>
        <p:spPr>
          <a:xfrm>
            <a:off x="6652358" y="4322251"/>
            <a:ext cx="1493022" cy="1493020"/>
          </a:xfrm>
          <a:prstGeom prst="pi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椭圆 28"/>
          <p:cNvSpPr/>
          <p:nvPr/>
        </p:nvSpPr>
        <p:spPr>
          <a:xfrm>
            <a:off x="6936067" y="4605960"/>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0" name="矩形 29"/>
          <p:cNvSpPr/>
          <p:nvPr/>
        </p:nvSpPr>
        <p:spPr>
          <a:xfrm>
            <a:off x="1578104" y="2661485"/>
            <a:ext cx="1090052"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80%</a:t>
            </a:r>
            <a:endParaRPr lang="zh-CN" altLang="en-US" sz="2000" dirty="0">
              <a:solidFill>
                <a:schemeClr val="tx1">
                  <a:lumMod val="65000"/>
                  <a:lumOff val="35000"/>
                </a:schemeClr>
              </a:solidFill>
              <a:cs typeface="+mn-ea"/>
              <a:sym typeface="+mn-lt"/>
            </a:endParaRPr>
          </a:p>
        </p:txBody>
      </p:sp>
      <p:sp>
        <p:nvSpPr>
          <p:cNvPr id="31" name="矩形 30"/>
          <p:cNvSpPr/>
          <p:nvPr/>
        </p:nvSpPr>
        <p:spPr>
          <a:xfrm>
            <a:off x="6853842" y="2643680"/>
            <a:ext cx="1090052"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60%</a:t>
            </a:r>
            <a:endParaRPr lang="zh-CN" altLang="en-US" sz="2000" dirty="0">
              <a:solidFill>
                <a:schemeClr val="tx1">
                  <a:lumMod val="65000"/>
                  <a:lumOff val="35000"/>
                </a:schemeClr>
              </a:solidFill>
              <a:cs typeface="+mn-ea"/>
              <a:sym typeface="+mn-lt"/>
            </a:endParaRPr>
          </a:p>
        </p:txBody>
      </p:sp>
      <p:sp>
        <p:nvSpPr>
          <p:cNvPr id="32" name="矩形 31"/>
          <p:cNvSpPr/>
          <p:nvPr/>
        </p:nvSpPr>
        <p:spPr>
          <a:xfrm>
            <a:off x="1539415" y="4897063"/>
            <a:ext cx="1090052"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70%</a:t>
            </a:r>
            <a:endParaRPr lang="zh-CN" altLang="en-US" sz="2000" dirty="0">
              <a:solidFill>
                <a:schemeClr val="tx1">
                  <a:lumMod val="65000"/>
                  <a:lumOff val="35000"/>
                </a:schemeClr>
              </a:solidFill>
              <a:cs typeface="+mn-ea"/>
              <a:sym typeface="+mn-lt"/>
            </a:endParaRPr>
          </a:p>
        </p:txBody>
      </p:sp>
      <p:sp>
        <p:nvSpPr>
          <p:cNvPr id="33" name="矩形 32"/>
          <p:cNvSpPr/>
          <p:nvPr/>
        </p:nvSpPr>
        <p:spPr>
          <a:xfrm>
            <a:off x="6896040" y="4897062"/>
            <a:ext cx="1090052"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40%</a:t>
            </a:r>
            <a:endParaRPr lang="zh-CN" altLang="en-US" sz="2000" dirty="0">
              <a:solidFill>
                <a:schemeClr val="tx1">
                  <a:lumMod val="65000"/>
                  <a:lumOff val="35000"/>
                </a:schemeClr>
              </a:solidFill>
              <a:cs typeface="+mn-ea"/>
              <a:sym typeface="+mn-lt"/>
            </a:endParaRPr>
          </a:p>
        </p:txBody>
      </p:sp>
      <p:grpSp>
        <p:nvGrpSpPr>
          <p:cNvPr id="50" name="组合 4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3114662" y="2231259"/>
            <a:ext cx="3455473" cy="954108"/>
            <a:chOff x="8548024" y="1459078"/>
            <a:chExt cx="3455473" cy="954108"/>
          </a:xfrm>
        </p:grpSpPr>
        <p:sp>
          <p:nvSpPr>
            <p:cNvPr id="51" name="矩形 50"/>
            <p:cNvSpPr/>
            <p:nvPr/>
          </p:nvSpPr>
          <p:spPr>
            <a:xfrm>
              <a:off x="8548025" y="1766855"/>
              <a:ext cx="2959288" cy="646331"/>
            </a:xfrm>
            <a:prstGeom prst="rect">
              <a:avLst/>
            </a:prstGeom>
          </p:spPr>
          <p:txBody>
            <a:bodyPr wrap="square">
              <a:spAutoFit/>
            </a:bodyPr>
            <a:lstStyle/>
            <a:p>
              <a:pPr fontAlgn="base">
                <a:lnSpc>
                  <a:spcPct val="120000"/>
                </a:lnSpc>
                <a:spcBef>
                  <a:spcPct val="0"/>
                </a:spcBef>
                <a:spcAft>
                  <a:spcPct val="0"/>
                </a:spcAft>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  </a:t>
              </a:r>
              <a:r>
                <a:rPr lang="en-US" altLang="zh-CN" sz="1000" dirty="0">
                  <a:solidFill>
                    <a:schemeClr val="bg1">
                      <a:lumMod val="50000"/>
                    </a:schemeClr>
                  </a:solidFill>
                  <a:cs typeface="+mn-ea"/>
                  <a:sym typeface="+mn-lt"/>
                </a:rPr>
                <a:t>200。</a:t>
              </a:r>
              <a:r>
                <a:rPr lang="zh-CN" altLang="en-US" sz="1000" dirty="0">
                  <a:solidFill>
                    <a:schemeClr val="bg1">
                      <a:lumMod val="50000"/>
                    </a:schemeClr>
                  </a:solidFill>
                  <a:cs typeface="+mn-ea"/>
                  <a:sym typeface="+mn-lt"/>
                </a:rPr>
                <a:t>within the word,</a:t>
              </a:r>
              <a:endParaRPr lang="en-US" altLang="zh-CN" sz="1000" dirty="0">
                <a:solidFill>
                  <a:schemeClr val="bg1">
                    <a:lumMod val="50000"/>
                  </a:schemeClr>
                </a:solidFill>
                <a:cs typeface="+mn-ea"/>
                <a:sym typeface="+mn-lt"/>
              </a:endParaRPr>
            </a:p>
          </p:txBody>
        </p:sp>
        <p:sp>
          <p:nvSpPr>
            <p:cNvPr id="52" name="矩形 51"/>
            <p:cNvSpPr/>
            <p:nvPr/>
          </p:nvSpPr>
          <p:spPr>
            <a:xfrm>
              <a:off x="8548024" y="1459078"/>
              <a:ext cx="3455473" cy="338554"/>
            </a:xfrm>
            <a:prstGeom prst="rect">
              <a:avLst/>
            </a:prstGeom>
          </p:spPr>
          <p:txBody>
            <a:bodyPr wrap="square">
              <a:spAutoFit/>
            </a:bodyPr>
            <a:lstStyle/>
            <a:p>
              <a:r>
                <a:rPr lang="zh-CN" altLang="en-US" sz="1600" dirty="0">
                  <a:solidFill>
                    <a:schemeClr val="bg1">
                      <a:lumMod val="50000"/>
                    </a:schemeClr>
                  </a:solidFill>
                  <a:cs typeface="+mn-ea"/>
                  <a:sym typeface="+mn-lt"/>
                </a:rPr>
                <a:t>An overview of the work items</a:t>
              </a:r>
            </a:p>
          </p:txBody>
        </p:sp>
      </p:grpSp>
      <p:grpSp>
        <p:nvGrpSpPr>
          <p:cNvPr id="53" name="组合 5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8346864" y="2231259"/>
            <a:ext cx="3619921" cy="981808"/>
            <a:chOff x="8548024" y="1459078"/>
            <a:chExt cx="3619921" cy="981808"/>
          </a:xfrm>
        </p:grpSpPr>
        <p:sp>
          <p:nvSpPr>
            <p:cNvPr id="54" name="矩形 53"/>
            <p:cNvSpPr/>
            <p:nvPr/>
          </p:nvSpPr>
          <p:spPr>
            <a:xfrm>
              <a:off x="8548025" y="1766855"/>
              <a:ext cx="2959288" cy="674031"/>
            </a:xfrm>
            <a:prstGeom prst="rect">
              <a:avLst/>
            </a:prstGeom>
          </p:spPr>
          <p:txBody>
            <a:bodyPr wrap="square">
              <a:spAutoFit/>
            </a:bodyPr>
            <a:lstStyle/>
            <a:p>
              <a:pPr fontAlgn="base">
                <a:lnSpc>
                  <a:spcPct val="120000"/>
                </a:lnSpc>
                <a:spcBef>
                  <a:spcPct val="0"/>
                </a:spcBef>
                <a:spcAft>
                  <a:spcPct val="0"/>
                </a:spcAft>
              </a:pPr>
              <a:r>
                <a:rPr lang="zh-CN" altLang="en-US" sz="105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  </a:t>
              </a:r>
              <a:r>
                <a:rPr lang="en-US" altLang="zh-CN" sz="1050" dirty="0">
                  <a:solidFill>
                    <a:schemeClr val="bg1">
                      <a:lumMod val="50000"/>
                    </a:schemeClr>
                  </a:solidFill>
                  <a:cs typeface="+mn-ea"/>
                  <a:sym typeface="+mn-lt"/>
                </a:rPr>
                <a:t>200。</a:t>
              </a:r>
              <a:r>
                <a:rPr lang="zh-CN" altLang="en-US" sz="1050" dirty="0">
                  <a:solidFill>
                    <a:schemeClr val="bg1">
                      <a:lumMod val="50000"/>
                    </a:schemeClr>
                  </a:solidFill>
                  <a:cs typeface="+mn-ea"/>
                  <a:sym typeface="+mn-lt"/>
                </a:rPr>
                <a:t>within the word,</a:t>
              </a:r>
              <a:endParaRPr lang="en-US" altLang="zh-CN" sz="1050" dirty="0">
                <a:solidFill>
                  <a:schemeClr val="bg1">
                    <a:lumMod val="50000"/>
                  </a:schemeClr>
                </a:solidFill>
                <a:cs typeface="+mn-ea"/>
                <a:sym typeface="+mn-lt"/>
              </a:endParaRPr>
            </a:p>
          </p:txBody>
        </p:sp>
        <p:sp>
          <p:nvSpPr>
            <p:cNvPr id="55" name="矩形 54"/>
            <p:cNvSpPr/>
            <p:nvPr/>
          </p:nvSpPr>
          <p:spPr>
            <a:xfrm>
              <a:off x="8548024" y="1459078"/>
              <a:ext cx="3619921" cy="338554"/>
            </a:xfrm>
            <a:prstGeom prst="rect">
              <a:avLst/>
            </a:prstGeom>
          </p:spPr>
          <p:txBody>
            <a:bodyPr wrap="square">
              <a:spAutoFit/>
            </a:bodyPr>
            <a:lstStyle/>
            <a:p>
              <a:r>
                <a:rPr lang="zh-CN" altLang="en-US" sz="1600" dirty="0">
                  <a:solidFill>
                    <a:schemeClr val="bg1">
                      <a:lumMod val="50000"/>
                    </a:schemeClr>
                  </a:solidFill>
                  <a:cs typeface="+mn-ea"/>
                  <a:sym typeface="+mn-lt"/>
                </a:rPr>
                <a:t>An overview of the work items</a:t>
              </a:r>
            </a:p>
          </p:txBody>
        </p:sp>
      </p:grpSp>
      <p:grpSp>
        <p:nvGrpSpPr>
          <p:cNvPr id="56" name="组合 5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3114662" y="4528765"/>
            <a:ext cx="3336211" cy="981808"/>
            <a:chOff x="8548024" y="1459078"/>
            <a:chExt cx="3336211" cy="981808"/>
          </a:xfrm>
        </p:grpSpPr>
        <p:sp>
          <p:nvSpPr>
            <p:cNvPr id="57" name="矩形 56"/>
            <p:cNvSpPr/>
            <p:nvPr/>
          </p:nvSpPr>
          <p:spPr>
            <a:xfrm>
              <a:off x="8548025" y="1766855"/>
              <a:ext cx="2959288" cy="674031"/>
            </a:xfrm>
            <a:prstGeom prst="rect">
              <a:avLst/>
            </a:prstGeom>
          </p:spPr>
          <p:txBody>
            <a:bodyPr wrap="square">
              <a:spAutoFit/>
            </a:bodyPr>
            <a:lstStyle/>
            <a:p>
              <a:pPr fontAlgn="base">
                <a:lnSpc>
                  <a:spcPct val="120000"/>
                </a:lnSpc>
                <a:spcBef>
                  <a:spcPct val="0"/>
                </a:spcBef>
                <a:spcAft>
                  <a:spcPct val="0"/>
                </a:spcAft>
              </a:pPr>
              <a:r>
                <a:rPr lang="zh-CN" altLang="en-US" sz="105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  </a:t>
              </a:r>
              <a:r>
                <a:rPr lang="en-US" altLang="zh-CN" sz="1050" dirty="0">
                  <a:solidFill>
                    <a:schemeClr val="bg1">
                      <a:lumMod val="50000"/>
                    </a:schemeClr>
                  </a:solidFill>
                  <a:cs typeface="+mn-ea"/>
                  <a:sym typeface="+mn-lt"/>
                </a:rPr>
                <a:t>200。</a:t>
              </a:r>
              <a:r>
                <a:rPr lang="zh-CN" altLang="en-US" sz="1050" dirty="0">
                  <a:solidFill>
                    <a:schemeClr val="bg1">
                      <a:lumMod val="50000"/>
                    </a:schemeClr>
                  </a:solidFill>
                  <a:cs typeface="+mn-ea"/>
                  <a:sym typeface="+mn-lt"/>
                </a:rPr>
                <a:t>within the word,</a:t>
              </a:r>
              <a:endParaRPr lang="en-US" altLang="zh-CN" sz="1050" dirty="0">
                <a:solidFill>
                  <a:schemeClr val="bg1">
                    <a:lumMod val="50000"/>
                  </a:schemeClr>
                </a:solidFill>
                <a:cs typeface="+mn-ea"/>
                <a:sym typeface="+mn-lt"/>
              </a:endParaRPr>
            </a:p>
          </p:txBody>
        </p:sp>
        <p:sp>
          <p:nvSpPr>
            <p:cNvPr id="58" name="矩形 57"/>
            <p:cNvSpPr/>
            <p:nvPr/>
          </p:nvSpPr>
          <p:spPr>
            <a:xfrm>
              <a:off x="8548024" y="1459078"/>
              <a:ext cx="3336211" cy="338554"/>
            </a:xfrm>
            <a:prstGeom prst="rect">
              <a:avLst/>
            </a:prstGeom>
          </p:spPr>
          <p:txBody>
            <a:bodyPr wrap="square">
              <a:spAutoFit/>
            </a:bodyPr>
            <a:lstStyle/>
            <a:p>
              <a:r>
                <a:rPr lang="zh-CN" altLang="en-US" sz="1600" dirty="0">
                  <a:solidFill>
                    <a:schemeClr val="bg1">
                      <a:lumMod val="50000"/>
                    </a:schemeClr>
                  </a:solidFill>
                  <a:cs typeface="+mn-ea"/>
                  <a:sym typeface="+mn-lt"/>
                </a:rPr>
                <a:t>An overview of the work items</a:t>
              </a:r>
            </a:p>
          </p:txBody>
        </p:sp>
      </p:grpSp>
      <p:grpSp>
        <p:nvGrpSpPr>
          <p:cNvPr id="59" name="组合 5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8346864" y="4528765"/>
            <a:ext cx="3484065" cy="954108"/>
            <a:chOff x="8548024" y="1459078"/>
            <a:chExt cx="3484065" cy="954108"/>
          </a:xfrm>
        </p:grpSpPr>
        <p:sp>
          <p:nvSpPr>
            <p:cNvPr id="60" name="矩形 59"/>
            <p:cNvSpPr/>
            <p:nvPr/>
          </p:nvSpPr>
          <p:spPr>
            <a:xfrm>
              <a:off x="8548025" y="1766855"/>
              <a:ext cx="2959288" cy="646331"/>
            </a:xfrm>
            <a:prstGeom prst="rect">
              <a:avLst/>
            </a:prstGeom>
          </p:spPr>
          <p:txBody>
            <a:bodyPr wrap="square">
              <a:spAutoFit/>
            </a:bodyPr>
            <a:lstStyle/>
            <a:p>
              <a:pPr fontAlgn="base">
                <a:lnSpc>
                  <a:spcPct val="120000"/>
                </a:lnSpc>
                <a:spcBef>
                  <a:spcPct val="0"/>
                </a:spcBef>
                <a:spcAft>
                  <a:spcPct val="0"/>
                </a:spcAft>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  </a:t>
              </a:r>
              <a:r>
                <a:rPr lang="en-US" altLang="zh-CN" sz="1000" dirty="0">
                  <a:solidFill>
                    <a:schemeClr val="bg1">
                      <a:lumMod val="50000"/>
                    </a:schemeClr>
                  </a:solidFill>
                  <a:cs typeface="+mn-ea"/>
                  <a:sym typeface="+mn-lt"/>
                </a:rPr>
                <a:t>200。</a:t>
              </a:r>
              <a:r>
                <a:rPr lang="zh-CN" altLang="en-US" sz="1000" dirty="0">
                  <a:solidFill>
                    <a:schemeClr val="bg1">
                      <a:lumMod val="50000"/>
                    </a:schemeClr>
                  </a:solidFill>
                  <a:cs typeface="+mn-ea"/>
                  <a:sym typeface="+mn-lt"/>
                </a:rPr>
                <a:t>within the word,</a:t>
              </a:r>
              <a:endParaRPr lang="en-US" altLang="zh-CN" sz="1000" dirty="0">
                <a:solidFill>
                  <a:schemeClr val="bg1">
                    <a:lumMod val="50000"/>
                  </a:schemeClr>
                </a:solidFill>
                <a:cs typeface="+mn-ea"/>
                <a:sym typeface="+mn-lt"/>
              </a:endParaRPr>
            </a:p>
          </p:txBody>
        </p:sp>
        <p:sp>
          <p:nvSpPr>
            <p:cNvPr id="61" name="矩形 60"/>
            <p:cNvSpPr/>
            <p:nvPr/>
          </p:nvSpPr>
          <p:spPr>
            <a:xfrm>
              <a:off x="8548024" y="1459078"/>
              <a:ext cx="3484065" cy="338554"/>
            </a:xfrm>
            <a:prstGeom prst="rect">
              <a:avLst/>
            </a:prstGeom>
          </p:spPr>
          <p:txBody>
            <a:bodyPr wrap="square">
              <a:spAutoFit/>
            </a:bodyPr>
            <a:lstStyle/>
            <a:p>
              <a:r>
                <a:rPr lang="zh-CN" altLang="en-US" sz="1600" dirty="0">
                  <a:solidFill>
                    <a:schemeClr val="bg1">
                      <a:lumMod val="50000"/>
                    </a:schemeClr>
                  </a:solidFill>
                  <a:cs typeface="+mn-ea"/>
                  <a:sym typeface="+mn-lt"/>
                </a:rPr>
                <a:t>An overview of the work items</a:t>
              </a:r>
            </a:p>
          </p:txBody>
        </p:sp>
      </p:grpSp>
      <p:grpSp>
        <p:nvGrpSpPr>
          <p:cNvPr id="37" name="组合 36"/>
          <p:cNvGrpSpPr/>
          <p:nvPr/>
        </p:nvGrpSpPr>
        <p:grpSpPr>
          <a:xfrm>
            <a:off x="3016374" y="437645"/>
            <a:ext cx="5740372" cy="764624"/>
            <a:chOff x="3087647" y="331243"/>
            <a:chExt cx="5740372" cy="764624"/>
          </a:xfrm>
        </p:grpSpPr>
        <p:sp>
          <p:nvSpPr>
            <p:cNvPr id="38" name="矩形 37"/>
            <p:cNvSpPr/>
            <p:nvPr userDrawn="1"/>
          </p:nvSpPr>
          <p:spPr>
            <a:xfrm>
              <a:off x="3087647" y="331243"/>
              <a:ext cx="5740372"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Comprehensive data reporting</a:t>
              </a:r>
            </a:p>
          </p:txBody>
        </p:sp>
        <p:sp>
          <p:nvSpPr>
            <p:cNvPr id="39" name="文本框 38"/>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7694310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21" presetClass="entr" presetSubtype="1" fill="hold" grpId="0" nodeType="withEffect">
                                  <p:stCondLst>
                                    <p:cond delay="250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1000"/>
                                        <p:tgtEl>
                                          <p:spTgt spid="11"/>
                                        </p:tgtEl>
                                      </p:cBhvr>
                                    </p:animEffect>
                                  </p:childTnLst>
                                </p:cTn>
                              </p:par>
                              <p:par>
                                <p:cTn id="28" presetID="21" presetClass="entr" presetSubtype="1" fill="hold" grpId="0" nodeType="withEffect">
                                  <p:stCondLst>
                                    <p:cond delay="250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par>
                                <p:cTn id="31" presetID="21" presetClass="entr" presetSubtype="1" fill="hold" grpId="0" nodeType="withEffect">
                                  <p:stCondLst>
                                    <p:cond delay="250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1000"/>
                                        <p:tgtEl>
                                          <p:spTgt spid="21"/>
                                        </p:tgtEl>
                                      </p:cBhvr>
                                    </p:animEffect>
                                  </p:childTnLst>
                                </p:cTn>
                              </p:par>
                              <p:par>
                                <p:cTn id="34" presetID="21" presetClass="entr" presetSubtype="1" fill="hold" grpId="0" nodeType="withEffect">
                                  <p:stCondLst>
                                    <p:cond delay="2500"/>
                                  </p:stCondLst>
                                  <p:childTnLst>
                                    <p:set>
                                      <p:cBhvr>
                                        <p:cTn id="35" dur="1" fill="hold">
                                          <p:stCondLst>
                                            <p:cond delay="0"/>
                                          </p:stCondLst>
                                        </p:cTn>
                                        <p:tgtEl>
                                          <p:spTgt spid="28"/>
                                        </p:tgtEl>
                                        <p:attrNameLst>
                                          <p:attrName>style.visibility</p:attrName>
                                        </p:attrNameLst>
                                      </p:cBhvr>
                                      <p:to>
                                        <p:strVal val="visible"/>
                                      </p:to>
                                    </p:set>
                                    <p:animEffect transition="in" filter="wheel(1)">
                                      <p:cBhvr>
                                        <p:cTn id="36" dur="1000"/>
                                        <p:tgtEl>
                                          <p:spTgt spid="28"/>
                                        </p:tgtEl>
                                      </p:cBhvr>
                                    </p:animEffect>
                                  </p:childTnLst>
                                </p:cTn>
                              </p:par>
                              <p:par>
                                <p:cTn id="37" presetID="53" presetClass="entr" presetSubtype="16" fill="hold" grpId="0" nodeType="withEffect">
                                  <p:stCondLst>
                                    <p:cond delay="275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27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par>
                                <p:cTn id="77" presetID="22" presetClass="entr" presetSubtype="8" fill="hold" nodeType="withEffect">
                                  <p:stCondLst>
                                    <p:cond delay="225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par>
                                <p:cTn id="80" presetID="22" presetClass="entr" presetSubtype="8" fill="hold" nodeType="withEffect">
                                  <p:stCondLst>
                                    <p:cond delay="225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par>
                                <p:cTn id="83" presetID="22" presetClass="entr" presetSubtype="8" fill="hold" nodeType="withEffect">
                                  <p:stCondLst>
                                    <p:cond delay="2250"/>
                                  </p:stCondLst>
                                  <p:childTnLst>
                                    <p:set>
                                      <p:cBhvr>
                                        <p:cTn id="84" dur="1" fill="hold">
                                          <p:stCondLst>
                                            <p:cond delay="0"/>
                                          </p:stCondLst>
                                        </p:cTn>
                                        <p:tgtEl>
                                          <p:spTgt spid="56"/>
                                        </p:tgtEl>
                                        <p:attrNameLst>
                                          <p:attrName>style.visibility</p:attrName>
                                        </p:attrNameLst>
                                      </p:cBhvr>
                                      <p:to>
                                        <p:strVal val="visible"/>
                                      </p:to>
                                    </p:set>
                                    <p:animEffect transition="in" filter="wipe(left)">
                                      <p:cBhvr>
                                        <p:cTn id="85" dur="500"/>
                                        <p:tgtEl>
                                          <p:spTgt spid="56"/>
                                        </p:tgtEl>
                                      </p:cBhvr>
                                    </p:animEffect>
                                  </p:childTnLst>
                                </p:cTn>
                              </p:par>
                              <p:par>
                                <p:cTn id="86" presetID="22" presetClass="entr" presetSubtype="8" fill="hold" nodeType="withEffect">
                                  <p:stCondLst>
                                    <p:cond delay="2250"/>
                                  </p:stCondLst>
                                  <p:childTnLst>
                                    <p:set>
                                      <p:cBhvr>
                                        <p:cTn id="87" dur="1" fill="hold">
                                          <p:stCondLst>
                                            <p:cond delay="0"/>
                                          </p:stCondLst>
                                        </p:cTn>
                                        <p:tgtEl>
                                          <p:spTgt spid="59"/>
                                        </p:tgtEl>
                                        <p:attrNameLst>
                                          <p:attrName>style.visibility</p:attrName>
                                        </p:attrNameLst>
                                      </p:cBhvr>
                                      <p:to>
                                        <p:strVal val="visible"/>
                                      </p:to>
                                    </p:set>
                                    <p:animEffect transition="in" filter="wipe(left)">
                                      <p:cBhvr>
                                        <p:cTn id="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8" grpId="0" animBg="1"/>
      <p:bldP spid="29" grpId="0" animBg="1"/>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8"/>
          <p:cNvGrpSpPr/>
          <p:nvPr/>
        </p:nvGrpSpPr>
        <p:grpSpPr>
          <a:xfrm>
            <a:off x="778021" y="3574522"/>
            <a:ext cx="2648970" cy="675062"/>
            <a:chOff x="1430743" y="1418948"/>
            <a:chExt cx="2076062" cy="529063"/>
          </a:xfrm>
        </p:grpSpPr>
        <p:sp>
          <p:nvSpPr>
            <p:cNvPr id="8" name="TextBox 7"/>
            <p:cNvSpPr txBox="1"/>
            <p:nvPr/>
          </p:nvSpPr>
          <p:spPr>
            <a:xfrm>
              <a:off x="2421351" y="1418948"/>
              <a:ext cx="1085454" cy="254730"/>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cs typeface="+mn-ea"/>
                  <a:sym typeface="+mn-lt"/>
                </a:rPr>
                <a:t>Plan the target task</a:t>
              </a:r>
            </a:p>
          </p:txBody>
        </p:sp>
        <p:sp>
          <p:nvSpPr>
            <p:cNvPr id="9" name="TextBox 8"/>
            <p:cNvSpPr txBox="1"/>
            <p:nvPr/>
          </p:nvSpPr>
          <p:spPr>
            <a:xfrm>
              <a:off x="1430743" y="1649712"/>
              <a:ext cx="2076062" cy="298299"/>
            </a:xfrm>
            <a:prstGeom prst="rect">
              <a:avLst/>
            </a:prstGeom>
            <a:noFill/>
          </p:spPr>
          <p:txBody>
            <a:bodyPr wrap="square" lIns="0" tIns="0" rIns="0" bIns="0" rtlCol="0" anchor="t">
              <a:spAutoFit/>
            </a:bodyPr>
            <a:lstStyle/>
            <a:p>
              <a:pPr algn="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grpSp>
      <p:sp>
        <p:nvSpPr>
          <p:cNvPr id="11" name="Rectangular Callout 28"/>
          <p:cNvSpPr>
            <a:spLocks noChangeAspect="1"/>
          </p:cNvSpPr>
          <p:nvPr/>
        </p:nvSpPr>
        <p:spPr>
          <a:xfrm flipH="1">
            <a:off x="3518533" y="3701536"/>
            <a:ext cx="738829" cy="717676"/>
          </a:xfrm>
          <a:prstGeom prst="wedgeRectCallout">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cs typeface="+mn-ea"/>
                <a:sym typeface="+mn-lt"/>
              </a:rPr>
              <a:t>01</a:t>
            </a:r>
            <a:endParaRPr lang="en-US" sz="2000" b="1" dirty="0">
              <a:solidFill>
                <a:schemeClr val="bg1"/>
              </a:solidFill>
              <a:cs typeface="+mn-ea"/>
              <a:sym typeface="+mn-lt"/>
            </a:endParaRPr>
          </a:p>
        </p:txBody>
      </p:sp>
      <p:sp>
        <p:nvSpPr>
          <p:cNvPr id="12" name="Rectangular Callout 32"/>
          <p:cNvSpPr>
            <a:spLocks noChangeAspect="1"/>
          </p:cNvSpPr>
          <p:nvPr/>
        </p:nvSpPr>
        <p:spPr>
          <a:xfrm flipH="1">
            <a:off x="3518533" y="4769037"/>
            <a:ext cx="738829" cy="717678"/>
          </a:xfrm>
          <a:prstGeom prst="wedgeRectCallout">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a:solidFill>
                  <a:schemeClr val="bg1"/>
                </a:solidFill>
                <a:cs typeface="+mn-ea"/>
                <a:sym typeface="+mn-lt"/>
              </a:rPr>
              <a:t>03</a:t>
            </a:r>
            <a:endParaRPr lang="en-US" sz="2000" dirty="0">
              <a:cs typeface="+mn-ea"/>
              <a:sym typeface="+mn-lt"/>
            </a:endParaRPr>
          </a:p>
        </p:txBody>
      </p:sp>
      <p:sp>
        <p:nvSpPr>
          <p:cNvPr id="13" name="Rectangular Callout 36"/>
          <p:cNvSpPr>
            <a:spLocks noChangeAspect="1"/>
          </p:cNvSpPr>
          <p:nvPr/>
        </p:nvSpPr>
        <p:spPr>
          <a:xfrm>
            <a:off x="7932569" y="3688502"/>
            <a:ext cx="738829" cy="717678"/>
          </a:xfrm>
          <a:prstGeom prst="wedgeRectCallout">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a:solidFill>
                  <a:schemeClr val="bg1"/>
                </a:solidFill>
                <a:cs typeface="+mn-ea"/>
                <a:sym typeface="+mn-lt"/>
              </a:rPr>
              <a:t>02</a:t>
            </a:r>
            <a:endParaRPr lang="en-US" sz="2000" b="1" dirty="0">
              <a:solidFill>
                <a:schemeClr val="bg1"/>
              </a:solidFill>
              <a:cs typeface="+mn-ea"/>
              <a:sym typeface="+mn-lt"/>
            </a:endParaRPr>
          </a:p>
        </p:txBody>
      </p:sp>
      <p:sp>
        <p:nvSpPr>
          <p:cNvPr id="14" name="Rectangular Callout 40"/>
          <p:cNvSpPr>
            <a:spLocks noChangeAspect="1"/>
          </p:cNvSpPr>
          <p:nvPr/>
        </p:nvSpPr>
        <p:spPr>
          <a:xfrm>
            <a:off x="7932569" y="4756075"/>
            <a:ext cx="738829" cy="717678"/>
          </a:xfrm>
          <a:prstGeom prst="wedgeRectCallout">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a:cs typeface="+mn-ea"/>
                <a:sym typeface="+mn-lt"/>
              </a:rPr>
              <a:t>04</a:t>
            </a:r>
          </a:p>
        </p:txBody>
      </p:sp>
      <p:sp>
        <p:nvSpPr>
          <p:cNvPr id="15" name="Arc 41"/>
          <p:cNvSpPr/>
          <p:nvPr/>
        </p:nvSpPr>
        <p:spPr>
          <a:xfrm rot="19051047">
            <a:off x="6629189" y="3088482"/>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US" dirty="0">
              <a:cs typeface="+mn-ea"/>
              <a:sym typeface="+mn-lt"/>
            </a:endParaRPr>
          </a:p>
        </p:txBody>
      </p:sp>
      <p:sp>
        <p:nvSpPr>
          <p:cNvPr id="16" name="Arc 42"/>
          <p:cNvSpPr/>
          <p:nvPr/>
        </p:nvSpPr>
        <p:spPr>
          <a:xfrm rot="2548953" flipH="1">
            <a:off x="3472857" y="3088482"/>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US" dirty="0">
              <a:cs typeface="+mn-ea"/>
              <a:sym typeface="+mn-lt"/>
            </a:endParaRPr>
          </a:p>
        </p:txBody>
      </p:sp>
      <p:grpSp>
        <p:nvGrpSpPr>
          <p:cNvPr id="17" name="Group 286"/>
          <p:cNvGrpSpPr/>
          <p:nvPr/>
        </p:nvGrpSpPr>
        <p:grpSpPr>
          <a:xfrm>
            <a:off x="4516800" y="3549243"/>
            <a:ext cx="3156333" cy="2586413"/>
            <a:chOff x="5633243" y="1798638"/>
            <a:chExt cx="1992313" cy="1632575"/>
          </a:xfrm>
        </p:grpSpPr>
        <p:sp>
          <p:nvSpPr>
            <p:cNvPr id="18" name="Freeform 10"/>
            <p:cNvSpPr>
              <a:spLocks/>
            </p:cNvSpPr>
            <p:nvPr/>
          </p:nvSpPr>
          <p:spPr bwMode="auto">
            <a:xfrm>
              <a:off x="6276180" y="3115300"/>
              <a:ext cx="706438" cy="315913"/>
            </a:xfrm>
            <a:custGeom>
              <a:avLst/>
              <a:gdLst/>
              <a:ahLst/>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19" name="Freeform 12"/>
            <p:cNvSpPr>
              <a:spLocks/>
            </p:cNvSpPr>
            <p:nvPr/>
          </p:nvSpPr>
          <p:spPr bwMode="auto">
            <a:xfrm>
              <a:off x="5633243" y="1798638"/>
              <a:ext cx="1992313" cy="1425575"/>
            </a:xfrm>
            <a:custGeom>
              <a:avLst/>
              <a:gdLst/>
              <a:ahLst/>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20" name="Rectangle 13"/>
            <p:cNvSpPr>
              <a:spLocks noChangeArrowheads="1"/>
            </p:cNvSpPr>
            <p:nvPr/>
          </p:nvSpPr>
          <p:spPr bwMode="auto">
            <a:xfrm>
              <a:off x="5701505" y="1862138"/>
              <a:ext cx="1855788" cy="114776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21" name="Freeform 14"/>
            <p:cNvSpPr>
              <a:spLocks/>
            </p:cNvSpPr>
            <p:nvPr/>
          </p:nvSpPr>
          <p:spPr bwMode="auto">
            <a:xfrm>
              <a:off x="5701361" y="1865401"/>
              <a:ext cx="1855788" cy="1147763"/>
            </a:xfrm>
            <a:custGeom>
              <a:avLst/>
              <a:gdLst/>
              <a:ahLst/>
              <a:cxnLst>
                <a:cxn ang="0">
                  <a:pos x="1169" y="0"/>
                </a:cxn>
                <a:cxn ang="0">
                  <a:pos x="0" y="0"/>
                </a:cxn>
                <a:cxn ang="0">
                  <a:pos x="0" y="723"/>
                </a:cxn>
                <a:cxn ang="0">
                  <a:pos x="1169" y="0"/>
                </a:cxn>
              </a:cxnLst>
              <a:rect l="0" t="0" r="r" b="b"/>
              <a:pathLst>
                <a:path w="1169" h="723">
                  <a:moveTo>
                    <a:pt x="1169" y="0"/>
                  </a:moveTo>
                  <a:lnTo>
                    <a:pt x="0" y="0"/>
                  </a:lnTo>
                  <a:lnTo>
                    <a:pt x="0" y="723"/>
                  </a:lnTo>
                  <a:lnTo>
                    <a:pt x="1169" y="0"/>
                  </a:lnTo>
                  <a:close/>
                </a:path>
              </a:pathLst>
            </a:custGeom>
            <a:solidFill>
              <a:schemeClr val="bg2">
                <a:lumMod val="95000"/>
                <a:alpha val="36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22" name="Oval 15"/>
            <p:cNvSpPr>
              <a:spLocks noChangeArrowheads="1"/>
            </p:cNvSpPr>
            <p:nvPr/>
          </p:nvSpPr>
          <p:spPr bwMode="auto">
            <a:xfrm>
              <a:off x="6580980" y="3059113"/>
              <a:ext cx="93663" cy="93663"/>
            </a:xfrm>
            <a:prstGeom prst="ellipse">
              <a:avLst/>
            </a:prstGeom>
            <a:solidFill>
              <a:srgbClr val="6E6F7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grpSp>
      <p:grpSp>
        <p:nvGrpSpPr>
          <p:cNvPr id="23" name="Group 38"/>
          <p:cNvGrpSpPr/>
          <p:nvPr/>
        </p:nvGrpSpPr>
        <p:grpSpPr>
          <a:xfrm>
            <a:off x="767408" y="4711345"/>
            <a:ext cx="2648970" cy="675062"/>
            <a:chOff x="1430743" y="1418948"/>
            <a:chExt cx="2076062" cy="529063"/>
          </a:xfrm>
        </p:grpSpPr>
        <p:sp>
          <p:nvSpPr>
            <p:cNvPr id="24" name="TextBox 23"/>
            <p:cNvSpPr txBox="1"/>
            <p:nvPr/>
          </p:nvSpPr>
          <p:spPr>
            <a:xfrm>
              <a:off x="2421351" y="1418948"/>
              <a:ext cx="1085454" cy="254730"/>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cs typeface="+mn-ea"/>
                  <a:sym typeface="+mn-lt"/>
                </a:rPr>
                <a:t>Plan the target task</a:t>
              </a:r>
            </a:p>
          </p:txBody>
        </p:sp>
        <p:sp>
          <p:nvSpPr>
            <p:cNvPr id="25" name="TextBox 24"/>
            <p:cNvSpPr txBox="1"/>
            <p:nvPr/>
          </p:nvSpPr>
          <p:spPr>
            <a:xfrm>
              <a:off x="1430743" y="1649712"/>
              <a:ext cx="2076062" cy="298299"/>
            </a:xfrm>
            <a:prstGeom prst="rect">
              <a:avLst/>
            </a:prstGeom>
            <a:noFill/>
          </p:spPr>
          <p:txBody>
            <a:bodyPr wrap="square" lIns="0" tIns="0" rIns="0" bIns="0" rtlCol="0" anchor="t">
              <a:spAutoFit/>
            </a:bodyPr>
            <a:lstStyle/>
            <a:p>
              <a:pPr algn="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grpSp>
      <p:grpSp>
        <p:nvGrpSpPr>
          <p:cNvPr id="26" name="Group 38"/>
          <p:cNvGrpSpPr/>
          <p:nvPr/>
        </p:nvGrpSpPr>
        <p:grpSpPr>
          <a:xfrm>
            <a:off x="8760296" y="4670910"/>
            <a:ext cx="2648970" cy="747843"/>
            <a:chOff x="1430743" y="1361908"/>
            <a:chExt cx="2076062" cy="586103"/>
          </a:xfrm>
        </p:grpSpPr>
        <p:sp>
          <p:nvSpPr>
            <p:cNvPr id="27" name="TextBox 26"/>
            <p:cNvSpPr txBox="1"/>
            <p:nvPr/>
          </p:nvSpPr>
          <p:spPr>
            <a:xfrm>
              <a:off x="2021565" y="1361908"/>
              <a:ext cx="1085454" cy="254730"/>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cs typeface="+mn-ea"/>
                  <a:sym typeface="+mn-lt"/>
                </a:rPr>
                <a:t>Plan the target task</a:t>
              </a:r>
            </a:p>
          </p:txBody>
        </p:sp>
        <p:sp>
          <p:nvSpPr>
            <p:cNvPr id="28" name="TextBox 27"/>
            <p:cNvSpPr txBox="1"/>
            <p:nvPr/>
          </p:nvSpPr>
          <p:spPr>
            <a:xfrm>
              <a:off x="1430743" y="1649712"/>
              <a:ext cx="2076062" cy="298299"/>
            </a:xfrm>
            <a:prstGeom prst="rect">
              <a:avLst/>
            </a:prstGeom>
            <a:noFill/>
          </p:spPr>
          <p:txBody>
            <a:bodyPr wrap="square" lIns="0" tIns="0" rIns="0" bIns="0" rtlCol="0" anchor="t">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grpSp>
      <p:grpSp>
        <p:nvGrpSpPr>
          <p:cNvPr id="29" name="Group 38"/>
          <p:cNvGrpSpPr/>
          <p:nvPr/>
        </p:nvGrpSpPr>
        <p:grpSpPr>
          <a:xfrm>
            <a:off x="8760296" y="3502540"/>
            <a:ext cx="2648970" cy="731737"/>
            <a:chOff x="1430743" y="1374530"/>
            <a:chExt cx="2076062" cy="573481"/>
          </a:xfrm>
        </p:grpSpPr>
        <p:sp>
          <p:nvSpPr>
            <p:cNvPr id="30" name="TextBox 29"/>
            <p:cNvSpPr txBox="1"/>
            <p:nvPr/>
          </p:nvSpPr>
          <p:spPr>
            <a:xfrm>
              <a:off x="2021565" y="1374530"/>
              <a:ext cx="1085454" cy="254730"/>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cs typeface="+mn-ea"/>
                  <a:sym typeface="+mn-lt"/>
                </a:rPr>
                <a:t>Plan the target task</a:t>
              </a:r>
            </a:p>
          </p:txBody>
        </p:sp>
        <p:sp>
          <p:nvSpPr>
            <p:cNvPr id="31" name="TextBox 30"/>
            <p:cNvSpPr txBox="1"/>
            <p:nvPr/>
          </p:nvSpPr>
          <p:spPr>
            <a:xfrm>
              <a:off x="1430743" y="1649712"/>
              <a:ext cx="2076062" cy="298299"/>
            </a:xfrm>
            <a:prstGeom prst="rect">
              <a:avLst/>
            </a:prstGeom>
            <a:noFill/>
          </p:spPr>
          <p:txBody>
            <a:bodyPr wrap="square" lIns="0" tIns="0" rIns="0" bIns="0" rtlCol="0" anchor="t">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altLang="zh-CN" sz="1000" dirty="0">
                <a:solidFill>
                  <a:schemeClr val="tx1">
                    <a:lumMod val="50000"/>
                    <a:lumOff val="50000"/>
                  </a:schemeClr>
                </a:solidFill>
                <a:cs typeface="+mn-ea"/>
                <a:sym typeface="+mn-lt"/>
              </a:endParaRPr>
            </a:p>
          </p:txBody>
        </p:sp>
      </p:grpSp>
      <p:grpSp>
        <p:nvGrpSpPr>
          <p:cNvPr id="32" name="组合 31"/>
          <p:cNvGrpSpPr/>
          <p:nvPr/>
        </p:nvGrpSpPr>
        <p:grpSpPr>
          <a:xfrm>
            <a:off x="4890814" y="1914405"/>
            <a:ext cx="3254379" cy="417358"/>
            <a:chOff x="4673997" y="1960442"/>
            <a:chExt cx="2403846" cy="417358"/>
          </a:xfrm>
          <a:effectLst>
            <a:outerShdw blurRad="254000" dist="63500" dir="2700000" algn="tl" rotWithShape="0">
              <a:prstClr val="black">
                <a:alpha val="30000"/>
              </a:prstClr>
            </a:outerShdw>
          </a:effectLst>
        </p:grpSpPr>
        <p:sp>
          <p:nvSpPr>
            <p:cNvPr id="33" name="Round Same Side Corner Rectangle 48"/>
            <p:cNvSpPr/>
            <p:nvPr/>
          </p:nvSpPr>
          <p:spPr>
            <a:xfrm rot="5400000">
              <a:off x="5701617" y="986973"/>
              <a:ext cx="348605" cy="2403846"/>
            </a:xfrm>
            <a:prstGeom prst="round2SameRect">
              <a:avLst>
                <a:gd name="adj1" fmla="val 50000"/>
                <a:gd name="adj2" fmla="val 50000"/>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sz="1600" dirty="0">
                <a:cs typeface="+mn-ea"/>
                <a:sym typeface="+mn-lt"/>
              </a:endParaRPr>
            </a:p>
          </p:txBody>
        </p:sp>
        <p:sp>
          <p:nvSpPr>
            <p:cNvPr id="34" name="Rectangle 49"/>
            <p:cNvSpPr/>
            <p:nvPr/>
          </p:nvSpPr>
          <p:spPr>
            <a:xfrm>
              <a:off x="5104731" y="1960442"/>
              <a:ext cx="1569660" cy="417358"/>
            </a:xfrm>
            <a:prstGeom prst="rect">
              <a:avLst/>
            </a:prstGeom>
          </p:spPr>
          <p:txBody>
            <a:bodyPr wrap="none">
              <a:spAutoFit/>
            </a:bodyPr>
            <a:lstStyle/>
            <a:p>
              <a:pPr algn="ctr">
                <a:lnSpc>
                  <a:spcPct val="130000"/>
                </a:lnSpc>
              </a:pPr>
              <a:r>
                <a:rPr lang="zh-CN" altLang="en-US" dirty="0">
                  <a:solidFill>
                    <a:schemeClr val="bg1"/>
                  </a:solidFill>
                  <a:cs typeface="+mn-ea"/>
                  <a:sym typeface="+mn-lt"/>
                </a:rPr>
                <a:t>Annual planning objectives</a:t>
              </a:r>
            </a:p>
          </p:txBody>
        </p:sp>
      </p:grpSp>
      <p:sp>
        <p:nvSpPr>
          <p:cNvPr id="35" name="TextBox 34"/>
          <p:cNvSpPr txBox="1"/>
          <p:nvPr/>
        </p:nvSpPr>
        <p:spPr>
          <a:xfrm>
            <a:off x="983432" y="2374852"/>
            <a:ext cx="10281818" cy="472950"/>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cs typeface="+mn-ea"/>
                <a:sym typeface="+mn-lt"/>
              </a:rPr>
              <a:t>The Ministry of Administrative Personnel is responsible for the company's training work, including the formulation of the training system, the establishment of the training system, the improvement of the training process, the development of training plans, the delivery of training notices, the organization and implementation of training, training tracking and feedback, training effectiveness assessment and summary work.</a:t>
            </a:r>
          </a:p>
        </p:txBody>
      </p:sp>
      <p:grpSp>
        <p:nvGrpSpPr>
          <p:cNvPr id="36" name="组合 35"/>
          <p:cNvGrpSpPr/>
          <p:nvPr/>
        </p:nvGrpSpPr>
        <p:grpSpPr>
          <a:xfrm>
            <a:off x="3041866" y="483868"/>
            <a:ext cx="5718430" cy="718401"/>
            <a:chOff x="3113139" y="377466"/>
            <a:chExt cx="5718430" cy="718401"/>
          </a:xfrm>
        </p:grpSpPr>
        <p:sp>
          <p:nvSpPr>
            <p:cNvPr id="37" name="矩形 36"/>
            <p:cNvSpPr/>
            <p:nvPr userDrawn="1"/>
          </p:nvSpPr>
          <p:spPr>
            <a:xfrm>
              <a:off x="3113139" y="377466"/>
              <a:ext cx="5718430"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Annual planning objectives</a:t>
              </a:r>
            </a:p>
          </p:txBody>
        </p:sp>
        <p:sp>
          <p:nvSpPr>
            <p:cNvPr id="38" name="文本框 37"/>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57468698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22" presetClass="entr" presetSubtype="2"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42" presetClass="entr" presetSubtype="0" fill="hold" nodeType="withEffect">
                                  <p:stCondLst>
                                    <p:cond delay="17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7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7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75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EditPoints="1"/>
          </p:cNvSpPr>
          <p:nvPr/>
        </p:nvSpPr>
        <p:spPr bwMode="auto">
          <a:xfrm>
            <a:off x="2231891" y="2566844"/>
            <a:ext cx="828000" cy="828000"/>
          </a:xfrm>
          <a:prstGeom prst="ellipse">
            <a:avLst/>
          </a:prstGeom>
          <a:solidFill>
            <a:srgbClr val="BA8F2D"/>
          </a:solidFill>
          <a:ln>
            <a:noFill/>
          </a:ln>
          <a:effectLst>
            <a:outerShdw blurRad="190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sz="1000" dirty="0">
              <a:cs typeface="+mn-ea"/>
              <a:sym typeface="+mn-lt"/>
            </a:endParaRPr>
          </a:p>
        </p:txBody>
      </p:sp>
      <p:sp>
        <p:nvSpPr>
          <p:cNvPr id="4" name="Freeform 11"/>
          <p:cNvSpPr>
            <a:spLocks noEditPoints="1"/>
          </p:cNvSpPr>
          <p:nvPr/>
        </p:nvSpPr>
        <p:spPr bwMode="auto">
          <a:xfrm>
            <a:off x="6654528" y="2566844"/>
            <a:ext cx="828000" cy="828000"/>
          </a:xfrm>
          <a:prstGeom prst="ellipse">
            <a:avLst/>
          </a:prstGeom>
          <a:solidFill>
            <a:srgbClr val="2A3246"/>
          </a:solidFill>
          <a:ln>
            <a:noFill/>
          </a:ln>
          <a:effectLst>
            <a:outerShdw blurRad="190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sz="1000" dirty="0">
              <a:cs typeface="+mn-ea"/>
              <a:sym typeface="+mn-lt"/>
            </a:endParaRPr>
          </a:p>
        </p:txBody>
      </p:sp>
      <p:sp>
        <p:nvSpPr>
          <p:cNvPr id="5" name="Freeform 6"/>
          <p:cNvSpPr>
            <a:spLocks noEditPoints="1"/>
          </p:cNvSpPr>
          <p:nvPr/>
        </p:nvSpPr>
        <p:spPr bwMode="auto">
          <a:xfrm>
            <a:off x="2103631" y="2150559"/>
            <a:ext cx="180000" cy="180000"/>
          </a:xfrm>
          <a:prstGeom prst="ellipse">
            <a:avLst/>
          </a:prstGeom>
          <a:solidFill>
            <a:srgbClr val="BA8F2D"/>
          </a:solidFill>
          <a:ln>
            <a:noFill/>
          </a:ln>
          <a:effectLst>
            <a:outerShdw blurRad="190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sz="1000" dirty="0">
              <a:cs typeface="+mn-ea"/>
              <a:sym typeface="+mn-lt"/>
            </a:endParaRPr>
          </a:p>
        </p:txBody>
      </p:sp>
      <p:sp>
        <p:nvSpPr>
          <p:cNvPr id="6" name="Freeform 11"/>
          <p:cNvSpPr>
            <a:spLocks noEditPoints="1"/>
          </p:cNvSpPr>
          <p:nvPr/>
        </p:nvSpPr>
        <p:spPr bwMode="auto">
          <a:xfrm>
            <a:off x="6526268" y="2150559"/>
            <a:ext cx="180000" cy="180000"/>
          </a:xfrm>
          <a:prstGeom prst="ellipse">
            <a:avLst/>
          </a:prstGeom>
          <a:solidFill>
            <a:srgbClr val="2A3246"/>
          </a:solidFill>
          <a:ln>
            <a:noFill/>
          </a:ln>
          <a:effectLst>
            <a:outerShdw blurRad="190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sz="1000" dirty="0">
              <a:cs typeface="+mn-ea"/>
              <a:sym typeface="+mn-lt"/>
            </a:endParaRPr>
          </a:p>
        </p:txBody>
      </p:sp>
      <p:sp>
        <p:nvSpPr>
          <p:cNvPr id="7" name="TextBox 6"/>
          <p:cNvSpPr txBox="1"/>
          <p:nvPr/>
        </p:nvSpPr>
        <p:spPr>
          <a:xfrm>
            <a:off x="2334980" y="2090666"/>
            <a:ext cx="1261884" cy="307777"/>
          </a:xfrm>
          <a:prstGeom prst="rect">
            <a:avLst/>
          </a:prstGeom>
          <a:noFill/>
        </p:spPr>
        <p:txBody>
          <a:bodyPr wrap="none" lIns="91440" tIns="45720" rIns="91440" bIns="45720" rtlCol="0">
            <a:spAutoFit/>
          </a:bodyPr>
          <a:lstStyle/>
          <a:p>
            <a:r>
              <a:rPr lang="zh-CN" altLang="en-US" sz="1400" dirty="0">
                <a:solidFill>
                  <a:srgbClr val="4F4D50"/>
                </a:solidFill>
                <a:cs typeface="+mn-ea"/>
                <a:sym typeface="+mn-lt"/>
              </a:rPr>
              <a:t>Click to enter the title</a:t>
            </a:r>
            <a:endParaRPr lang="id-ID" sz="1400" dirty="0">
              <a:solidFill>
                <a:srgbClr val="4F4D50"/>
              </a:solidFill>
              <a:cs typeface="+mn-ea"/>
              <a:sym typeface="+mn-lt"/>
            </a:endParaRPr>
          </a:p>
        </p:txBody>
      </p:sp>
      <p:sp>
        <p:nvSpPr>
          <p:cNvPr id="9" name="TextBox 8"/>
          <p:cNvSpPr txBox="1"/>
          <p:nvPr/>
        </p:nvSpPr>
        <p:spPr>
          <a:xfrm>
            <a:off x="6757618" y="2090666"/>
            <a:ext cx="1261884" cy="307777"/>
          </a:xfrm>
          <a:prstGeom prst="rect">
            <a:avLst/>
          </a:prstGeom>
          <a:noFill/>
        </p:spPr>
        <p:txBody>
          <a:bodyPr wrap="none" lIns="91440" tIns="45720" rIns="91440" bIns="45720" rtlCol="0">
            <a:spAutoFit/>
          </a:bodyPr>
          <a:lstStyle/>
          <a:p>
            <a:r>
              <a:rPr lang="zh-CN" altLang="en-US" sz="1400" dirty="0">
                <a:solidFill>
                  <a:srgbClr val="4F4D50"/>
                </a:solidFill>
                <a:cs typeface="+mn-ea"/>
                <a:sym typeface="+mn-lt"/>
              </a:rPr>
              <a:t>Click to enter the title</a:t>
            </a:r>
            <a:endParaRPr lang="id-ID" sz="1400" dirty="0">
              <a:solidFill>
                <a:srgbClr val="4F4D50"/>
              </a:solidFill>
              <a:cs typeface="+mn-ea"/>
              <a:sym typeface="+mn-lt"/>
            </a:endParaRPr>
          </a:p>
        </p:txBody>
      </p:sp>
      <p:sp>
        <p:nvSpPr>
          <p:cNvPr id="11" name="Freeform 96"/>
          <p:cNvSpPr>
            <a:spLocks noEditPoints="1"/>
          </p:cNvSpPr>
          <p:nvPr/>
        </p:nvSpPr>
        <p:spPr bwMode="auto">
          <a:xfrm>
            <a:off x="2480706" y="2766033"/>
            <a:ext cx="398079" cy="464763"/>
          </a:xfrm>
          <a:custGeom>
            <a:avLst/>
            <a:gdLst>
              <a:gd name="T0" fmla="*/ 46 w 55"/>
              <a:gd name="T1" fmla="*/ 24 h 64"/>
              <a:gd name="T2" fmla="*/ 36 w 55"/>
              <a:gd name="T3" fmla="*/ 28 h 64"/>
              <a:gd name="T4" fmla="*/ 36 w 55"/>
              <a:gd name="T5" fmla="*/ 27 h 64"/>
              <a:gd name="T6" fmla="*/ 38 w 55"/>
              <a:gd name="T7" fmla="*/ 12 h 64"/>
              <a:gd name="T8" fmla="*/ 30 w 55"/>
              <a:gd name="T9" fmla="*/ 18 h 64"/>
              <a:gd name="T10" fmla="*/ 30 w 55"/>
              <a:gd name="T11" fmla="*/ 0 h 64"/>
              <a:gd name="T12" fmla="*/ 2 w 55"/>
              <a:gd name="T13" fmla="*/ 42 h 64"/>
              <a:gd name="T14" fmla="*/ 22 w 55"/>
              <a:gd name="T15" fmla="*/ 64 h 64"/>
              <a:gd name="T16" fmla="*/ 46 w 55"/>
              <a:gd name="T17" fmla="*/ 24 h 64"/>
              <a:gd name="T18" fmla="*/ 24 w 55"/>
              <a:gd name="T19" fmla="*/ 58 h 64"/>
              <a:gd name="T20" fmla="*/ 13 w 55"/>
              <a:gd name="T21" fmla="*/ 40 h 64"/>
              <a:gd name="T22" fmla="*/ 20 w 55"/>
              <a:gd name="T23" fmla="*/ 50 h 64"/>
              <a:gd name="T24" fmla="*/ 26 w 55"/>
              <a:gd name="T25" fmla="*/ 36 h 64"/>
              <a:gd name="T26" fmla="*/ 29 w 55"/>
              <a:gd name="T27" fmla="*/ 50 h 64"/>
              <a:gd name="T28" fmla="*/ 37 w 55"/>
              <a:gd name="T29" fmla="*/ 37 h 64"/>
              <a:gd name="T30" fmla="*/ 24 w 55"/>
              <a:gd name="T3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4">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1000" dirty="0">
              <a:cs typeface="+mn-ea"/>
              <a:sym typeface="+mn-lt"/>
            </a:endParaRPr>
          </a:p>
        </p:txBody>
      </p:sp>
      <p:sp>
        <p:nvSpPr>
          <p:cNvPr id="12" name="Rectangle 11"/>
          <p:cNvSpPr/>
          <p:nvPr/>
        </p:nvSpPr>
        <p:spPr>
          <a:xfrm>
            <a:off x="2315563" y="3830574"/>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13" name="Rectangle 12"/>
          <p:cNvSpPr/>
          <p:nvPr/>
        </p:nvSpPr>
        <p:spPr>
          <a:xfrm>
            <a:off x="2315564" y="3830574"/>
            <a:ext cx="1652299"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14" name="Content Placeholder 2"/>
          <p:cNvSpPr txBox="1">
            <a:spLocks/>
          </p:cNvSpPr>
          <p:nvPr/>
        </p:nvSpPr>
        <p:spPr>
          <a:xfrm>
            <a:off x="2300703" y="3820927"/>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50%</a:t>
            </a:r>
          </a:p>
        </p:txBody>
      </p:sp>
      <p:sp>
        <p:nvSpPr>
          <p:cNvPr id="15" name="Freeform 5"/>
          <p:cNvSpPr>
            <a:spLocks/>
          </p:cNvSpPr>
          <p:nvPr/>
        </p:nvSpPr>
        <p:spPr bwMode="auto">
          <a:xfrm>
            <a:off x="2044102" y="3944039"/>
            <a:ext cx="107049" cy="96887"/>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dirty="0">
              <a:solidFill>
                <a:schemeClr val="bg2"/>
              </a:solidFill>
              <a:cs typeface="+mn-ea"/>
              <a:sym typeface="+mn-lt"/>
            </a:endParaRPr>
          </a:p>
        </p:txBody>
      </p:sp>
      <p:sp>
        <p:nvSpPr>
          <p:cNvPr id="16" name="Freeform 6"/>
          <p:cNvSpPr>
            <a:spLocks noEditPoints="1"/>
          </p:cNvSpPr>
          <p:nvPr/>
        </p:nvSpPr>
        <p:spPr bwMode="auto">
          <a:xfrm>
            <a:off x="2024454" y="3885773"/>
            <a:ext cx="146345" cy="48783"/>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dirty="0">
              <a:solidFill>
                <a:schemeClr val="bg2"/>
              </a:solidFill>
              <a:cs typeface="+mn-ea"/>
              <a:sym typeface="+mn-lt"/>
            </a:endParaRPr>
          </a:p>
        </p:txBody>
      </p:sp>
      <p:sp>
        <p:nvSpPr>
          <p:cNvPr id="17" name="Rectangle 16"/>
          <p:cNvSpPr/>
          <p:nvPr/>
        </p:nvSpPr>
        <p:spPr>
          <a:xfrm>
            <a:off x="2315563" y="4229046"/>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18" name="Rectangle 17"/>
          <p:cNvSpPr/>
          <p:nvPr/>
        </p:nvSpPr>
        <p:spPr>
          <a:xfrm>
            <a:off x="2315563" y="4229046"/>
            <a:ext cx="1943883"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19" name="Content Placeholder 2"/>
          <p:cNvSpPr txBox="1">
            <a:spLocks/>
          </p:cNvSpPr>
          <p:nvPr/>
        </p:nvSpPr>
        <p:spPr>
          <a:xfrm>
            <a:off x="2300703" y="4219401"/>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62%</a:t>
            </a:r>
          </a:p>
        </p:txBody>
      </p:sp>
      <p:sp>
        <p:nvSpPr>
          <p:cNvPr id="20" name="Freeform 7"/>
          <p:cNvSpPr>
            <a:spLocks/>
          </p:cNvSpPr>
          <p:nvPr/>
        </p:nvSpPr>
        <p:spPr bwMode="auto">
          <a:xfrm>
            <a:off x="2044101" y="4311794"/>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00" dirty="0">
              <a:solidFill>
                <a:schemeClr val="bg2"/>
              </a:solidFill>
              <a:cs typeface="+mn-ea"/>
              <a:sym typeface="+mn-lt"/>
            </a:endParaRPr>
          </a:p>
        </p:txBody>
      </p:sp>
      <p:sp>
        <p:nvSpPr>
          <p:cNvPr id="21" name="Rectangle 20"/>
          <p:cNvSpPr/>
          <p:nvPr/>
        </p:nvSpPr>
        <p:spPr>
          <a:xfrm>
            <a:off x="2315563" y="4650229"/>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22" name="Rectangle 21"/>
          <p:cNvSpPr/>
          <p:nvPr/>
        </p:nvSpPr>
        <p:spPr>
          <a:xfrm>
            <a:off x="2315564" y="4650229"/>
            <a:ext cx="826149"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23" name="Content Placeholder 2"/>
          <p:cNvSpPr txBox="1">
            <a:spLocks/>
          </p:cNvSpPr>
          <p:nvPr/>
        </p:nvSpPr>
        <p:spPr>
          <a:xfrm>
            <a:off x="2300703" y="4640582"/>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25%</a:t>
            </a:r>
          </a:p>
        </p:txBody>
      </p:sp>
      <p:grpSp>
        <p:nvGrpSpPr>
          <p:cNvPr id="24" name="Group 23"/>
          <p:cNvGrpSpPr/>
          <p:nvPr/>
        </p:nvGrpSpPr>
        <p:grpSpPr>
          <a:xfrm>
            <a:off x="2029574" y="4718845"/>
            <a:ext cx="148377" cy="145668"/>
            <a:chOff x="3294063" y="1474788"/>
            <a:chExt cx="347662" cy="341313"/>
          </a:xfrm>
          <a:solidFill>
            <a:schemeClr val="tx1">
              <a:lumMod val="60000"/>
              <a:lumOff val="40000"/>
            </a:schemeClr>
          </a:solidFill>
        </p:grpSpPr>
        <p:sp>
          <p:nvSpPr>
            <p:cNvPr id="25" name="Freeform 8"/>
            <p:cNvSpPr>
              <a:spLocks/>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26" name="Freeform 9"/>
            <p:cNvSpPr>
              <a:spLocks/>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27" name="Freeform 10"/>
            <p:cNvSpPr>
              <a:spLocks/>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grpSp>
      <p:sp>
        <p:nvSpPr>
          <p:cNvPr id="28" name="Rectangle 27"/>
          <p:cNvSpPr/>
          <p:nvPr/>
        </p:nvSpPr>
        <p:spPr>
          <a:xfrm>
            <a:off x="2315563" y="5055445"/>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29" name="Rectangle 28"/>
          <p:cNvSpPr/>
          <p:nvPr/>
        </p:nvSpPr>
        <p:spPr>
          <a:xfrm>
            <a:off x="2315565" y="5055445"/>
            <a:ext cx="2462249"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30" name="Content Placeholder 2"/>
          <p:cNvSpPr txBox="1">
            <a:spLocks/>
          </p:cNvSpPr>
          <p:nvPr/>
        </p:nvSpPr>
        <p:spPr>
          <a:xfrm>
            <a:off x="2300703" y="5045798"/>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75%</a:t>
            </a:r>
          </a:p>
        </p:txBody>
      </p:sp>
      <p:sp>
        <p:nvSpPr>
          <p:cNvPr id="31" name="Freeform 11"/>
          <p:cNvSpPr>
            <a:spLocks/>
          </p:cNvSpPr>
          <p:nvPr/>
        </p:nvSpPr>
        <p:spPr bwMode="auto">
          <a:xfrm>
            <a:off x="2024453" y="5158078"/>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00" dirty="0">
              <a:solidFill>
                <a:schemeClr val="bg2"/>
              </a:solidFill>
              <a:cs typeface="+mn-ea"/>
              <a:sym typeface="+mn-lt"/>
            </a:endParaRPr>
          </a:p>
        </p:txBody>
      </p:sp>
      <p:sp>
        <p:nvSpPr>
          <p:cNvPr id="32" name="Rectangle 31"/>
          <p:cNvSpPr/>
          <p:nvPr/>
        </p:nvSpPr>
        <p:spPr>
          <a:xfrm>
            <a:off x="2315563" y="5460660"/>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33" name="Rectangle 32"/>
          <p:cNvSpPr/>
          <p:nvPr/>
        </p:nvSpPr>
        <p:spPr>
          <a:xfrm>
            <a:off x="2315563" y="5460660"/>
            <a:ext cx="1360716"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34" name="Content Placeholder 2"/>
          <p:cNvSpPr txBox="1">
            <a:spLocks/>
          </p:cNvSpPr>
          <p:nvPr/>
        </p:nvSpPr>
        <p:spPr>
          <a:xfrm>
            <a:off x="2300703" y="5452113"/>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45%</a:t>
            </a:r>
          </a:p>
        </p:txBody>
      </p:sp>
      <p:grpSp>
        <p:nvGrpSpPr>
          <p:cNvPr id="35" name="Group 34"/>
          <p:cNvGrpSpPr/>
          <p:nvPr/>
        </p:nvGrpSpPr>
        <p:grpSpPr>
          <a:xfrm>
            <a:off x="2024453" y="5562757"/>
            <a:ext cx="153120" cy="153120"/>
            <a:chOff x="1839913" y="1474788"/>
            <a:chExt cx="358775" cy="358775"/>
          </a:xfrm>
          <a:solidFill>
            <a:schemeClr val="tx1">
              <a:lumMod val="60000"/>
              <a:lumOff val="40000"/>
            </a:schemeClr>
          </a:solidFill>
        </p:grpSpPr>
        <p:sp>
          <p:nvSpPr>
            <p:cNvPr id="36" name="Freeform 12"/>
            <p:cNvSpPr>
              <a:spLocks/>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37"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grpSp>
      <p:sp>
        <p:nvSpPr>
          <p:cNvPr id="38" name="Rectangle 37"/>
          <p:cNvSpPr/>
          <p:nvPr/>
        </p:nvSpPr>
        <p:spPr>
          <a:xfrm>
            <a:off x="6862950" y="3830574"/>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39" name="Rectangle 38"/>
          <p:cNvSpPr/>
          <p:nvPr/>
        </p:nvSpPr>
        <p:spPr>
          <a:xfrm>
            <a:off x="6862949" y="3830574"/>
            <a:ext cx="1652299"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40" name="Content Placeholder 2"/>
          <p:cNvSpPr txBox="1">
            <a:spLocks/>
          </p:cNvSpPr>
          <p:nvPr/>
        </p:nvSpPr>
        <p:spPr>
          <a:xfrm>
            <a:off x="6848090" y="3820927"/>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50%</a:t>
            </a:r>
          </a:p>
        </p:txBody>
      </p:sp>
      <p:grpSp>
        <p:nvGrpSpPr>
          <p:cNvPr id="41" name="Group 40"/>
          <p:cNvGrpSpPr/>
          <p:nvPr/>
        </p:nvGrpSpPr>
        <p:grpSpPr>
          <a:xfrm>
            <a:off x="6537478" y="3885773"/>
            <a:ext cx="146345" cy="155153"/>
            <a:chOff x="4775200" y="1474788"/>
            <a:chExt cx="342900" cy="363538"/>
          </a:xfrm>
          <a:solidFill>
            <a:schemeClr val="tx1">
              <a:lumMod val="60000"/>
              <a:lumOff val="40000"/>
            </a:schemeClr>
          </a:solidFill>
        </p:grpSpPr>
        <p:sp>
          <p:nvSpPr>
            <p:cNvPr id="42" name="Freeform 5"/>
            <p:cNvSpPr>
              <a:spLocks/>
            </p:cNvSpPr>
            <p:nvPr/>
          </p:nvSpPr>
          <p:spPr bwMode="auto">
            <a:xfrm>
              <a:off x="4821238" y="1611313"/>
              <a:ext cx="250825" cy="227013"/>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43" name="Freeform 6"/>
            <p:cNvSpPr>
              <a:spLocks noEditPoints="1"/>
            </p:cNvSpPr>
            <p:nvPr/>
          </p:nvSpPr>
          <p:spPr bwMode="auto">
            <a:xfrm>
              <a:off x="4775200" y="1474788"/>
              <a:ext cx="342900" cy="114300"/>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grpSp>
      <p:sp>
        <p:nvSpPr>
          <p:cNvPr id="44" name="Rectangle 43"/>
          <p:cNvSpPr/>
          <p:nvPr/>
        </p:nvSpPr>
        <p:spPr>
          <a:xfrm>
            <a:off x="6862950" y="4229046"/>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45" name="Rectangle 44"/>
          <p:cNvSpPr/>
          <p:nvPr/>
        </p:nvSpPr>
        <p:spPr>
          <a:xfrm>
            <a:off x="6862949" y="4229046"/>
            <a:ext cx="1943883"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46" name="Content Placeholder 2"/>
          <p:cNvSpPr txBox="1">
            <a:spLocks/>
          </p:cNvSpPr>
          <p:nvPr/>
        </p:nvSpPr>
        <p:spPr>
          <a:xfrm>
            <a:off x="6848090" y="4219401"/>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62%</a:t>
            </a:r>
          </a:p>
        </p:txBody>
      </p:sp>
      <p:sp>
        <p:nvSpPr>
          <p:cNvPr id="47" name="Freeform 7"/>
          <p:cNvSpPr>
            <a:spLocks/>
          </p:cNvSpPr>
          <p:nvPr/>
        </p:nvSpPr>
        <p:spPr bwMode="auto">
          <a:xfrm>
            <a:off x="6557125" y="4311794"/>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00" dirty="0">
              <a:solidFill>
                <a:schemeClr val="bg2"/>
              </a:solidFill>
              <a:cs typeface="+mn-ea"/>
              <a:sym typeface="+mn-lt"/>
            </a:endParaRPr>
          </a:p>
        </p:txBody>
      </p:sp>
      <p:sp>
        <p:nvSpPr>
          <p:cNvPr id="48" name="Rectangle 47"/>
          <p:cNvSpPr/>
          <p:nvPr/>
        </p:nvSpPr>
        <p:spPr>
          <a:xfrm>
            <a:off x="6862950" y="4650229"/>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49" name="Rectangle 48"/>
          <p:cNvSpPr/>
          <p:nvPr/>
        </p:nvSpPr>
        <p:spPr>
          <a:xfrm>
            <a:off x="6862950" y="4650229"/>
            <a:ext cx="826149"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50" name="Content Placeholder 2"/>
          <p:cNvSpPr txBox="1">
            <a:spLocks/>
          </p:cNvSpPr>
          <p:nvPr/>
        </p:nvSpPr>
        <p:spPr>
          <a:xfrm>
            <a:off x="6848090" y="4640582"/>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25%</a:t>
            </a:r>
          </a:p>
        </p:txBody>
      </p:sp>
      <p:grpSp>
        <p:nvGrpSpPr>
          <p:cNvPr id="51" name="Group 50"/>
          <p:cNvGrpSpPr/>
          <p:nvPr/>
        </p:nvGrpSpPr>
        <p:grpSpPr>
          <a:xfrm>
            <a:off x="6542598" y="4718845"/>
            <a:ext cx="148377" cy="145668"/>
            <a:chOff x="3294063" y="1474788"/>
            <a:chExt cx="347662" cy="341313"/>
          </a:xfrm>
          <a:solidFill>
            <a:schemeClr val="tx1">
              <a:lumMod val="60000"/>
              <a:lumOff val="40000"/>
            </a:schemeClr>
          </a:solidFill>
        </p:grpSpPr>
        <p:sp>
          <p:nvSpPr>
            <p:cNvPr id="52" name="Freeform 8"/>
            <p:cNvSpPr>
              <a:spLocks/>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53" name="Freeform 9"/>
            <p:cNvSpPr>
              <a:spLocks/>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54" name="Freeform 10"/>
            <p:cNvSpPr>
              <a:spLocks/>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grpSp>
      <p:sp>
        <p:nvSpPr>
          <p:cNvPr id="55" name="Rectangle 54"/>
          <p:cNvSpPr/>
          <p:nvPr/>
        </p:nvSpPr>
        <p:spPr>
          <a:xfrm>
            <a:off x="6862950" y="5055445"/>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56" name="Rectangle 55"/>
          <p:cNvSpPr/>
          <p:nvPr/>
        </p:nvSpPr>
        <p:spPr>
          <a:xfrm>
            <a:off x="6862950" y="5055445"/>
            <a:ext cx="2462249"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57" name="Content Placeholder 2"/>
          <p:cNvSpPr txBox="1">
            <a:spLocks/>
          </p:cNvSpPr>
          <p:nvPr/>
        </p:nvSpPr>
        <p:spPr>
          <a:xfrm>
            <a:off x="6848090" y="5045798"/>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75%</a:t>
            </a:r>
          </a:p>
        </p:txBody>
      </p:sp>
      <p:sp>
        <p:nvSpPr>
          <p:cNvPr id="58" name="Freeform 11"/>
          <p:cNvSpPr>
            <a:spLocks/>
          </p:cNvSpPr>
          <p:nvPr/>
        </p:nvSpPr>
        <p:spPr bwMode="auto">
          <a:xfrm>
            <a:off x="6537477" y="5158078"/>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00" dirty="0">
              <a:solidFill>
                <a:schemeClr val="bg2"/>
              </a:solidFill>
              <a:cs typeface="+mn-ea"/>
              <a:sym typeface="+mn-lt"/>
            </a:endParaRPr>
          </a:p>
        </p:txBody>
      </p:sp>
      <p:sp>
        <p:nvSpPr>
          <p:cNvPr id="59" name="Rectangle 58"/>
          <p:cNvSpPr/>
          <p:nvPr/>
        </p:nvSpPr>
        <p:spPr>
          <a:xfrm>
            <a:off x="6862950" y="5460660"/>
            <a:ext cx="3304599" cy="267753"/>
          </a:xfrm>
          <a:prstGeom prst="rect">
            <a:avLst/>
          </a:prstGeom>
          <a:solidFill>
            <a:srgbClr val="D9D9D9"/>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60" name="Rectangle 59"/>
          <p:cNvSpPr/>
          <p:nvPr/>
        </p:nvSpPr>
        <p:spPr>
          <a:xfrm>
            <a:off x="6862950" y="5460660"/>
            <a:ext cx="1360716"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dirty="0">
              <a:solidFill>
                <a:schemeClr val="bg2"/>
              </a:solidFill>
              <a:cs typeface="+mn-ea"/>
              <a:sym typeface="+mn-lt"/>
            </a:endParaRPr>
          </a:p>
        </p:txBody>
      </p:sp>
      <p:sp>
        <p:nvSpPr>
          <p:cNvPr id="61" name="Content Placeholder 2"/>
          <p:cNvSpPr txBox="1">
            <a:spLocks/>
          </p:cNvSpPr>
          <p:nvPr/>
        </p:nvSpPr>
        <p:spPr>
          <a:xfrm>
            <a:off x="6848090" y="5452113"/>
            <a:ext cx="469708" cy="246221"/>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cs typeface="+mn-ea"/>
                <a:sym typeface="+mn-lt"/>
              </a:rPr>
              <a:t>45%</a:t>
            </a:r>
          </a:p>
        </p:txBody>
      </p:sp>
      <p:grpSp>
        <p:nvGrpSpPr>
          <p:cNvPr id="62" name="Group 61"/>
          <p:cNvGrpSpPr/>
          <p:nvPr/>
        </p:nvGrpSpPr>
        <p:grpSpPr>
          <a:xfrm>
            <a:off x="6537477" y="5562757"/>
            <a:ext cx="153120" cy="153120"/>
            <a:chOff x="1839913" y="1474788"/>
            <a:chExt cx="358775" cy="358775"/>
          </a:xfrm>
          <a:solidFill>
            <a:schemeClr val="tx1">
              <a:lumMod val="60000"/>
              <a:lumOff val="40000"/>
            </a:schemeClr>
          </a:solidFill>
        </p:grpSpPr>
        <p:sp>
          <p:nvSpPr>
            <p:cNvPr id="63" name="Freeform 12"/>
            <p:cNvSpPr>
              <a:spLocks/>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sp>
          <p:nvSpPr>
            <p:cNvPr id="64"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solidFill>
                  <a:schemeClr val="bg2"/>
                </a:solidFill>
                <a:cs typeface="+mn-ea"/>
                <a:sym typeface="+mn-lt"/>
              </a:endParaRPr>
            </a:p>
          </p:txBody>
        </p:sp>
      </p:grpSp>
      <p:cxnSp>
        <p:nvCxnSpPr>
          <p:cNvPr id="65" name="Straight Connector 64"/>
          <p:cNvCxnSpPr/>
          <p:nvPr/>
        </p:nvCxnSpPr>
        <p:spPr>
          <a:xfrm>
            <a:off x="6108857" y="1994590"/>
            <a:ext cx="0" cy="3898900"/>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873407" y="2807165"/>
            <a:ext cx="400024" cy="374940"/>
            <a:chOff x="4836122" y="1968640"/>
            <a:chExt cx="400024" cy="374940"/>
          </a:xfrm>
          <a:solidFill>
            <a:schemeClr val="bg2"/>
          </a:solidFill>
        </p:grpSpPr>
        <p:sp>
          <p:nvSpPr>
            <p:cNvPr id="67"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cs typeface="+mn-ea"/>
                <a:sym typeface="+mn-lt"/>
              </a:endParaRPr>
            </a:p>
          </p:txBody>
        </p:sp>
        <p:sp>
          <p:nvSpPr>
            <p:cNvPr id="68"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000" dirty="0">
                <a:cs typeface="+mn-ea"/>
                <a:sym typeface="+mn-lt"/>
              </a:endParaRPr>
            </a:p>
          </p:txBody>
        </p:sp>
      </p:grpSp>
      <p:sp>
        <p:nvSpPr>
          <p:cNvPr id="76" name="Text Placeholder 8">
            <a:extLst>
              <a:ext uri="{FF2B5EF4-FFF2-40B4-BE49-F238E27FC236}">
                <a16:creationId xmlns:a16="http://schemas.microsoft.com/office/drawing/2014/main" id="{20446F65-6CBD-4DFD-8692-8220C9E5BD1B}"/>
              </a:ext>
            </a:extLst>
          </p:cNvPr>
          <p:cNvSpPr txBox="1">
            <a:spLocks/>
          </p:cNvSpPr>
          <p:nvPr/>
        </p:nvSpPr>
        <p:spPr>
          <a:xfrm>
            <a:off x="3141087" y="2489996"/>
            <a:ext cx="2704838" cy="399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77" name="Text Placeholder 9">
            <a:extLst>
              <a:ext uri="{FF2B5EF4-FFF2-40B4-BE49-F238E27FC236}">
                <a16:creationId xmlns:a16="http://schemas.microsoft.com/office/drawing/2014/main" id="{791CAC1C-33C5-4BF9-B850-16B996824FA5}"/>
              </a:ext>
            </a:extLst>
          </p:cNvPr>
          <p:cNvSpPr txBox="1">
            <a:spLocks/>
          </p:cNvSpPr>
          <p:nvPr/>
        </p:nvSpPr>
        <p:spPr>
          <a:xfrm>
            <a:off x="3141087" y="2877884"/>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78" name="Text Placeholder 8">
            <a:extLst>
              <a:ext uri="{FF2B5EF4-FFF2-40B4-BE49-F238E27FC236}">
                <a16:creationId xmlns:a16="http://schemas.microsoft.com/office/drawing/2014/main" id="{3A5322DC-DEFE-4220-B33B-0411E952D15E}"/>
              </a:ext>
            </a:extLst>
          </p:cNvPr>
          <p:cNvSpPr txBox="1">
            <a:spLocks/>
          </p:cNvSpPr>
          <p:nvPr/>
        </p:nvSpPr>
        <p:spPr>
          <a:xfrm>
            <a:off x="7689099" y="2489996"/>
            <a:ext cx="2622518" cy="399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79" name="Text Placeholder 9">
            <a:extLst>
              <a:ext uri="{FF2B5EF4-FFF2-40B4-BE49-F238E27FC236}">
                <a16:creationId xmlns:a16="http://schemas.microsoft.com/office/drawing/2014/main" id="{40BAA05B-0E7E-48E3-895A-72ED1A52F0D1}"/>
              </a:ext>
            </a:extLst>
          </p:cNvPr>
          <p:cNvSpPr txBox="1">
            <a:spLocks/>
          </p:cNvSpPr>
          <p:nvPr/>
        </p:nvSpPr>
        <p:spPr>
          <a:xfrm>
            <a:off x="7689099" y="2877884"/>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grpSp>
        <p:nvGrpSpPr>
          <p:cNvPr id="73" name="组合 72"/>
          <p:cNvGrpSpPr/>
          <p:nvPr/>
        </p:nvGrpSpPr>
        <p:grpSpPr>
          <a:xfrm>
            <a:off x="3390313" y="483868"/>
            <a:ext cx="5261313" cy="718401"/>
            <a:chOff x="3461586" y="377466"/>
            <a:chExt cx="5261313" cy="718401"/>
          </a:xfrm>
        </p:grpSpPr>
        <p:sp>
          <p:nvSpPr>
            <p:cNvPr id="81" name="矩形 80"/>
            <p:cNvSpPr/>
            <p:nvPr userDrawn="1"/>
          </p:nvSpPr>
          <p:spPr>
            <a:xfrm>
              <a:off x="3461586" y="377466"/>
              <a:ext cx="5261313"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Chart style presentation</a:t>
              </a:r>
            </a:p>
          </p:txBody>
        </p:sp>
        <p:sp>
          <p:nvSpPr>
            <p:cNvPr id="82" name="文本框 81"/>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404077239"/>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Horizontal)">
                                      <p:cBhvr>
                                        <p:cTn id="7" dur="500"/>
                                        <p:tgtEl>
                                          <p:spTgt spid="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par>
                                <p:cTn id="63" presetID="53" presetClass="entr" presetSubtype="16"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53" presetClass="entr" presetSubtype="16"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par>
                                <p:cTn id="78" presetID="53" presetClass="entr" presetSubtype="16"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par>
                                <p:cTn id="88" presetID="53" presetClass="entr" presetSubtype="16"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childTnLst>
                                </p:cTn>
                              </p:par>
                              <p:par>
                                <p:cTn id="98" presetID="53" presetClass="entr" presetSubtype="16" fill="hold" nodeType="with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p:cTn id="100" dur="500" fill="hold"/>
                                        <p:tgtEl>
                                          <p:spTgt spid="62"/>
                                        </p:tgtEl>
                                        <p:attrNameLst>
                                          <p:attrName>ppt_w</p:attrName>
                                        </p:attrNameLst>
                                      </p:cBhvr>
                                      <p:tavLst>
                                        <p:tav tm="0">
                                          <p:val>
                                            <p:fltVal val="0"/>
                                          </p:val>
                                        </p:tav>
                                        <p:tav tm="100000">
                                          <p:val>
                                            <p:strVal val="#ppt_w"/>
                                          </p:val>
                                        </p:tav>
                                      </p:tavLst>
                                    </p:anim>
                                    <p:anim calcmode="lin" valueType="num">
                                      <p:cBhvr>
                                        <p:cTn id="101" dur="500" fill="hold"/>
                                        <p:tgtEl>
                                          <p:spTgt spid="62"/>
                                        </p:tgtEl>
                                        <p:attrNameLst>
                                          <p:attrName>ppt_h</p:attrName>
                                        </p:attrNameLst>
                                      </p:cBhvr>
                                      <p:tavLst>
                                        <p:tav tm="0">
                                          <p:val>
                                            <p:fltVal val="0"/>
                                          </p:val>
                                        </p:tav>
                                        <p:tav tm="100000">
                                          <p:val>
                                            <p:strVal val="#ppt_h"/>
                                          </p:val>
                                        </p:tav>
                                      </p:tavLst>
                                    </p:anim>
                                    <p:animEffect transition="in" filter="fade">
                                      <p:cBhvr>
                                        <p:cTn id="102" dur="500"/>
                                        <p:tgtEl>
                                          <p:spTgt spid="62"/>
                                        </p:tgtEl>
                                      </p:cBhvr>
                                    </p:animEffec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left)">
                                      <p:cBhvr>
                                        <p:cTn id="106" dur="500"/>
                                        <p:tgtEl>
                                          <p:spTgt spid="1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500"/>
                                        <p:tgtEl>
                                          <p:spTgt spid="17"/>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left)">
                                      <p:cBhvr>
                                        <p:cTn id="115" dur="500"/>
                                        <p:tgtEl>
                                          <p:spTgt spid="2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left)">
                                      <p:cBhvr>
                                        <p:cTn id="118" dur="500"/>
                                        <p:tgtEl>
                                          <p:spTgt spid="32"/>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wipe(left)">
                                      <p:cBhvr>
                                        <p:cTn id="124" dur="500"/>
                                        <p:tgtEl>
                                          <p:spTgt spid="44"/>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left)">
                                      <p:cBhvr>
                                        <p:cTn id="130" dur="500"/>
                                        <p:tgtEl>
                                          <p:spTgt spid="5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wipe(left)">
                                      <p:cBhvr>
                                        <p:cTn id="133" dur="500"/>
                                        <p:tgtEl>
                                          <p:spTgt spid="59"/>
                                        </p:tgtEl>
                                      </p:cBhvr>
                                    </p:animEffect>
                                  </p:childTnLst>
                                </p:cTn>
                              </p:par>
                            </p:childTnLst>
                          </p:cTn>
                        </p:par>
                        <p:par>
                          <p:cTn id="134" fill="hold">
                            <p:stCondLst>
                              <p:cond delay="3000"/>
                            </p:stCondLst>
                            <p:childTnLst>
                              <p:par>
                                <p:cTn id="135" presetID="22" presetClass="entr" presetSubtype="8" fill="hold" grpId="0" nodeType="after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wipe(left)">
                                      <p:cBhvr>
                                        <p:cTn id="137" dur="500"/>
                                        <p:tgtEl>
                                          <p:spTgt spid="13"/>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wipe(left)">
                                      <p:cBhvr>
                                        <p:cTn id="140" dur="500"/>
                                        <p:tgtEl>
                                          <p:spTgt spid="18"/>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left)">
                                      <p:cBhvr>
                                        <p:cTn id="143" dur="500"/>
                                        <p:tgtEl>
                                          <p:spTgt spid="22"/>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wipe(left)">
                                      <p:cBhvr>
                                        <p:cTn id="146" dur="500"/>
                                        <p:tgtEl>
                                          <p:spTgt spid="29"/>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left)">
                                      <p:cBhvr>
                                        <p:cTn id="149" dur="500"/>
                                        <p:tgtEl>
                                          <p:spTgt spid="33"/>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wipe(left)">
                                      <p:cBhvr>
                                        <p:cTn id="152" dur="500"/>
                                        <p:tgtEl>
                                          <p:spTgt spid="39"/>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wipe(left)">
                                      <p:cBhvr>
                                        <p:cTn id="155" dur="500"/>
                                        <p:tgtEl>
                                          <p:spTgt spid="4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49"/>
                                        </p:tgtEl>
                                        <p:attrNameLst>
                                          <p:attrName>style.visibility</p:attrName>
                                        </p:attrNameLst>
                                      </p:cBhvr>
                                      <p:to>
                                        <p:strVal val="visible"/>
                                      </p:to>
                                    </p:set>
                                    <p:animEffect transition="in" filter="wipe(left)">
                                      <p:cBhvr>
                                        <p:cTn id="158" dur="500"/>
                                        <p:tgtEl>
                                          <p:spTgt spid="49"/>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ipe(left)">
                                      <p:cBhvr>
                                        <p:cTn id="161" dur="500"/>
                                        <p:tgtEl>
                                          <p:spTgt spid="56"/>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wipe(left)">
                                      <p:cBhvr>
                                        <p:cTn id="164" dur="500"/>
                                        <p:tgtEl>
                                          <p:spTgt spid="60"/>
                                        </p:tgtEl>
                                      </p:cBhvr>
                                    </p:animEffect>
                                  </p:childTnLst>
                                </p:cTn>
                              </p:par>
                            </p:childTnLst>
                          </p:cTn>
                        </p:par>
                        <p:par>
                          <p:cTn id="165" fill="hold">
                            <p:stCondLst>
                              <p:cond delay="3500"/>
                            </p:stCondLst>
                            <p:childTnLst>
                              <p:par>
                                <p:cTn id="166" presetID="53" presetClass="entr" presetSubtype="16" fill="hold" grpId="0" nodeType="afterEffect">
                                  <p:stCondLst>
                                    <p:cond delay="0"/>
                                  </p:stCondLst>
                                  <p:childTnLst>
                                    <p:set>
                                      <p:cBhvr>
                                        <p:cTn id="167" dur="1" fill="hold">
                                          <p:stCondLst>
                                            <p:cond delay="0"/>
                                          </p:stCondLst>
                                        </p:cTn>
                                        <p:tgtEl>
                                          <p:spTgt spid="14"/>
                                        </p:tgtEl>
                                        <p:attrNameLst>
                                          <p:attrName>style.visibility</p:attrName>
                                        </p:attrNameLst>
                                      </p:cBhvr>
                                      <p:to>
                                        <p:strVal val="visible"/>
                                      </p:to>
                                    </p:set>
                                    <p:anim calcmode="lin" valueType="num">
                                      <p:cBhvr>
                                        <p:cTn id="168" dur="500" fill="hold"/>
                                        <p:tgtEl>
                                          <p:spTgt spid="14"/>
                                        </p:tgtEl>
                                        <p:attrNameLst>
                                          <p:attrName>ppt_w</p:attrName>
                                        </p:attrNameLst>
                                      </p:cBhvr>
                                      <p:tavLst>
                                        <p:tav tm="0">
                                          <p:val>
                                            <p:fltVal val="0"/>
                                          </p:val>
                                        </p:tav>
                                        <p:tav tm="100000">
                                          <p:val>
                                            <p:strVal val="#ppt_w"/>
                                          </p:val>
                                        </p:tav>
                                      </p:tavLst>
                                    </p:anim>
                                    <p:anim calcmode="lin" valueType="num">
                                      <p:cBhvr>
                                        <p:cTn id="169" dur="500" fill="hold"/>
                                        <p:tgtEl>
                                          <p:spTgt spid="14"/>
                                        </p:tgtEl>
                                        <p:attrNameLst>
                                          <p:attrName>ppt_h</p:attrName>
                                        </p:attrNameLst>
                                      </p:cBhvr>
                                      <p:tavLst>
                                        <p:tav tm="0">
                                          <p:val>
                                            <p:fltVal val="0"/>
                                          </p:val>
                                        </p:tav>
                                        <p:tav tm="100000">
                                          <p:val>
                                            <p:strVal val="#ppt_h"/>
                                          </p:val>
                                        </p:tav>
                                      </p:tavLst>
                                    </p:anim>
                                    <p:animEffect transition="in" filter="fade">
                                      <p:cBhvr>
                                        <p:cTn id="170" dur="500"/>
                                        <p:tgtEl>
                                          <p:spTgt spid="14"/>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9"/>
                                        </p:tgtEl>
                                        <p:attrNameLst>
                                          <p:attrName>style.visibility</p:attrName>
                                        </p:attrNameLst>
                                      </p:cBhvr>
                                      <p:to>
                                        <p:strVal val="visible"/>
                                      </p:to>
                                    </p:set>
                                    <p:anim calcmode="lin" valueType="num">
                                      <p:cBhvr>
                                        <p:cTn id="173" dur="500" fill="hold"/>
                                        <p:tgtEl>
                                          <p:spTgt spid="19"/>
                                        </p:tgtEl>
                                        <p:attrNameLst>
                                          <p:attrName>ppt_w</p:attrName>
                                        </p:attrNameLst>
                                      </p:cBhvr>
                                      <p:tavLst>
                                        <p:tav tm="0">
                                          <p:val>
                                            <p:fltVal val="0"/>
                                          </p:val>
                                        </p:tav>
                                        <p:tav tm="100000">
                                          <p:val>
                                            <p:strVal val="#ppt_w"/>
                                          </p:val>
                                        </p:tav>
                                      </p:tavLst>
                                    </p:anim>
                                    <p:anim calcmode="lin" valueType="num">
                                      <p:cBhvr>
                                        <p:cTn id="174" dur="500" fill="hold"/>
                                        <p:tgtEl>
                                          <p:spTgt spid="19"/>
                                        </p:tgtEl>
                                        <p:attrNameLst>
                                          <p:attrName>ppt_h</p:attrName>
                                        </p:attrNameLst>
                                      </p:cBhvr>
                                      <p:tavLst>
                                        <p:tav tm="0">
                                          <p:val>
                                            <p:fltVal val="0"/>
                                          </p:val>
                                        </p:tav>
                                        <p:tav tm="100000">
                                          <p:val>
                                            <p:strVal val="#ppt_h"/>
                                          </p:val>
                                        </p:tav>
                                      </p:tavLst>
                                    </p:anim>
                                    <p:animEffect transition="in" filter="fade">
                                      <p:cBhvr>
                                        <p:cTn id="175" dur="500"/>
                                        <p:tgtEl>
                                          <p:spTgt spid="19"/>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23"/>
                                        </p:tgtEl>
                                        <p:attrNameLst>
                                          <p:attrName>style.visibility</p:attrName>
                                        </p:attrNameLst>
                                      </p:cBhvr>
                                      <p:to>
                                        <p:strVal val="visible"/>
                                      </p:to>
                                    </p:set>
                                    <p:anim calcmode="lin" valueType="num">
                                      <p:cBhvr>
                                        <p:cTn id="178" dur="500" fill="hold"/>
                                        <p:tgtEl>
                                          <p:spTgt spid="23"/>
                                        </p:tgtEl>
                                        <p:attrNameLst>
                                          <p:attrName>ppt_w</p:attrName>
                                        </p:attrNameLst>
                                      </p:cBhvr>
                                      <p:tavLst>
                                        <p:tav tm="0">
                                          <p:val>
                                            <p:fltVal val="0"/>
                                          </p:val>
                                        </p:tav>
                                        <p:tav tm="100000">
                                          <p:val>
                                            <p:strVal val="#ppt_w"/>
                                          </p:val>
                                        </p:tav>
                                      </p:tavLst>
                                    </p:anim>
                                    <p:anim calcmode="lin" valueType="num">
                                      <p:cBhvr>
                                        <p:cTn id="179" dur="500" fill="hold"/>
                                        <p:tgtEl>
                                          <p:spTgt spid="23"/>
                                        </p:tgtEl>
                                        <p:attrNameLst>
                                          <p:attrName>ppt_h</p:attrName>
                                        </p:attrNameLst>
                                      </p:cBhvr>
                                      <p:tavLst>
                                        <p:tav tm="0">
                                          <p:val>
                                            <p:fltVal val="0"/>
                                          </p:val>
                                        </p:tav>
                                        <p:tav tm="100000">
                                          <p:val>
                                            <p:strVal val="#ppt_h"/>
                                          </p:val>
                                        </p:tav>
                                      </p:tavLst>
                                    </p:anim>
                                    <p:animEffect transition="in" filter="fade">
                                      <p:cBhvr>
                                        <p:cTn id="180" dur="500"/>
                                        <p:tgtEl>
                                          <p:spTgt spid="23"/>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30"/>
                                        </p:tgtEl>
                                        <p:attrNameLst>
                                          <p:attrName>style.visibility</p:attrName>
                                        </p:attrNameLst>
                                      </p:cBhvr>
                                      <p:to>
                                        <p:strVal val="visible"/>
                                      </p:to>
                                    </p:set>
                                    <p:anim calcmode="lin" valueType="num">
                                      <p:cBhvr>
                                        <p:cTn id="183" dur="500" fill="hold"/>
                                        <p:tgtEl>
                                          <p:spTgt spid="30"/>
                                        </p:tgtEl>
                                        <p:attrNameLst>
                                          <p:attrName>ppt_w</p:attrName>
                                        </p:attrNameLst>
                                      </p:cBhvr>
                                      <p:tavLst>
                                        <p:tav tm="0">
                                          <p:val>
                                            <p:fltVal val="0"/>
                                          </p:val>
                                        </p:tav>
                                        <p:tav tm="100000">
                                          <p:val>
                                            <p:strVal val="#ppt_w"/>
                                          </p:val>
                                        </p:tav>
                                      </p:tavLst>
                                    </p:anim>
                                    <p:anim calcmode="lin" valueType="num">
                                      <p:cBhvr>
                                        <p:cTn id="184" dur="500" fill="hold"/>
                                        <p:tgtEl>
                                          <p:spTgt spid="30"/>
                                        </p:tgtEl>
                                        <p:attrNameLst>
                                          <p:attrName>ppt_h</p:attrName>
                                        </p:attrNameLst>
                                      </p:cBhvr>
                                      <p:tavLst>
                                        <p:tav tm="0">
                                          <p:val>
                                            <p:fltVal val="0"/>
                                          </p:val>
                                        </p:tav>
                                        <p:tav tm="100000">
                                          <p:val>
                                            <p:strVal val="#ppt_h"/>
                                          </p:val>
                                        </p:tav>
                                      </p:tavLst>
                                    </p:anim>
                                    <p:animEffect transition="in" filter="fade">
                                      <p:cBhvr>
                                        <p:cTn id="185" dur="500"/>
                                        <p:tgtEl>
                                          <p:spTgt spid="30"/>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 calcmode="lin" valueType="num">
                                      <p:cBhvr>
                                        <p:cTn id="188" dur="500" fill="hold"/>
                                        <p:tgtEl>
                                          <p:spTgt spid="34"/>
                                        </p:tgtEl>
                                        <p:attrNameLst>
                                          <p:attrName>ppt_w</p:attrName>
                                        </p:attrNameLst>
                                      </p:cBhvr>
                                      <p:tavLst>
                                        <p:tav tm="0">
                                          <p:val>
                                            <p:fltVal val="0"/>
                                          </p:val>
                                        </p:tav>
                                        <p:tav tm="100000">
                                          <p:val>
                                            <p:strVal val="#ppt_w"/>
                                          </p:val>
                                        </p:tav>
                                      </p:tavLst>
                                    </p:anim>
                                    <p:anim calcmode="lin" valueType="num">
                                      <p:cBhvr>
                                        <p:cTn id="189" dur="500" fill="hold"/>
                                        <p:tgtEl>
                                          <p:spTgt spid="34"/>
                                        </p:tgtEl>
                                        <p:attrNameLst>
                                          <p:attrName>ppt_h</p:attrName>
                                        </p:attrNameLst>
                                      </p:cBhvr>
                                      <p:tavLst>
                                        <p:tav tm="0">
                                          <p:val>
                                            <p:fltVal val="0"/>
                                          </p:val>
                                        </p:tav>
                                        <p:tav tm="100000">
                                          <p:val>
                                            <p:strVal val="#ppt_h"/>
                                          </p:val>
                                        </p:tav>
                                      </p:tavLst>
                                    </p:anim>
                                    <p:animEffect transition="in" filter="fade">
                                      <p:cBhvr>
                                        <p:cTn id="190" dur="500"/>
                                        <p:tgtEl>
                                          <p:spTgt spid="34"/>
                                        </p:tgtEl>
                                      </p:cBhvr>
                                    </p:animEffect>
                                  </p:childTnLst>
                                </p:cTn>
                              </p:par>
                              <p:par>
                                <p:cTn id="191" presetID="53" presetClass="entr" presetSubtype="16" fill="hold" grpId="0" nodeType="with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p:cTn id="193" dur="500" fill="hold"/>
                                        <p:tgtEl>
                                          <p:spTgt spid="40"/>
                                        </p:tgtEl>
                                        <p:attrNameLst>
                                          <p:attrName>ppt_w</p:attrName>
                                        </p:attrNameLst>
                                      </p:cBhvr>
                                      <p:tavLst>
                                        <p:tav tm="0">
                                          <p:val>
                                            <p:fltVal val="0"/>
                                          </p:val>
                                        </p:tav>
                                        <p:tav tm="100000">
                                          <p:val>
                                            <p:strVal val="#ppt_w"/>
                                          </p:val>
                                        </p:tav>
                                      </p:tavLst>
                                    </p:anim>
                                    <p:anim calcmode="lin" valueType="num">
                                      <p:cBhvr>
                                        <p:cTn id="194" dur="500" fill="hold"/>
                                        <p:tgtEl>
                                          <p:spTgt spid="40"/>
                                        </p:tgtEl>
                                        <p:attrNameLst>
                                          <p:attrName>ppt_h</p:attrName>
                                        </p:attrNameLst>
                                      </p:cBhvr>
                                      <p:tavLst>
                                        <p:tav tm="0">
                                          <p:val>
                                            <p:fltVal val="0"/>
                                          </p:val>
                                        </p:tav>
                                        <p:tav tm="100000">
                                          <p:val>
                                            <p:strVal val="#ppt_h"/>
                                          </p:val>
                                        </p:tav>
                                      </p:tavLst>
                                    </p:anim>
                                    <p:animEffect transition="in" filter="fade">
                                      <p:cBhvr>
                                        <p:cTn id="195" dur="500"/>
                                        <p:tgtEl>
                                          <p:spTgt spid="40"/>
                                        </p:tgtEl>
                                      </p:cBhvr>
                                    </p:animEffect>
                                  </p:childTnLst>
                                </p:cTn>
                              </p:par>
                              <p:par>
                                <p:cTn id="196" presetID="53" presetClass="entr" presetSubtype="16" fill="hold" grpId="0" nodeType="withEffect">
                                  <p:stCondLst>
                                    <p:cond delay="0"/>
                                  </p:stCondLst>
                                  <p:childTnLst>
                                    <p:set>
                                      <p:cBhvr>
                                        <p:cTn id="197" dur="1" fill="hold">
                                          <p:stCondLst>
                                            <p:cond delay="0"/>
                                          </p:stCondLst>
                                        </p:cTn>
                                        <p:tgtEl>
                                          <p:spTgt spid="46"/>
                                        </p:tgtEl>
                                        <p:attrNameLst>
                                          <p:attrName>style.visibility</p:attrName>
                                        </p:attrNameLst>
                                      </p:cBhvr>
                                      <p:to>
                                        <p:strVal val="visible"/>
                                      </p:to>
                                    </p:set>
                                    <p:anim calcmode="lin" valueType="num">
                                      <p:cBhvr>
                                        <p:cTn id="198" dur="500" fill="hold"/>
                                        <p:tgtEl>
                                          <p:spTgt spid="46"/>
                                        </p:tgtEl>
                                        <p:attrNameLst>
                                          <p:attrName>ppt_w</p:attrName>
                                        </p:attrNameLst>
                                      </p:cBhvr>
                                      <p:tavLst>
                                        <p:tav tm="0">
                                          <p:val>
                                            <p:fltVal val="0"/>
                                          </p:val>
                                        </p:tav>
                                        <p:tav tm="100000">
                                          <p:val>
                                            <p:strVal val="#ppt_w"/>
                                          </p:val>
                                        </p:tav>
                                      </p:tavLst>
                                    </p:anim>
                                    <p:anim calcmode="lin" valueType="num">
                                      <p:cBhvr>
                                        <p:cTn id="199" dur="500" fill="hold"/>
                                        <p:tgtEl>
                                          <p:spTgt spid="46"/>
                                        </p:tgtEl>
                                        <p:attrNameLst>
                                          <p:attrName>ppt_h</p:attrName>
                                        </p:attrNameLst>
                                      </p:cBhvr>
                                      <p:tavLst>
                                        <p:tav tm="0">
                                          <p:val>
                                            <p:fltVal val="0"/>
                                          </p:val>
                                        </p:tav>
                                        <p:tav tm="100000">
                                          <p:val>
                                            <p:strVal val="#ppt_h"/>
                                          </p:val>
                                        </p:tav>
                                      </p:tavLst>
                                    </p:anim>
                                    <p:animEffect transition="in" filter="fade">
                                      <p:cBhvr>
                                        <p:cTn id="200" dur="500"/>
                                        <p:tgtEl>
                                          <p:spTgt spid="46"/>
                                        </p:tgtEl>
                                      </p:cBhvr>
                                    </p:animEffect>
                                  </p:childTnLst>
                                </p:cTn>
                              </p:par>
                              <p:par>
                                <p:cTn id="201" presetID="53" presetClass="entr" presetSubtype="16" fill="hold" grpId="0" nodeType="withEffect">
                                  <p:stCondLst>
                                    <p:cond delay="0"/>
                                  </p:stCondLst>
                                  <p:childTnLst>
                                    <p:set>
                                      <p:cBhvr>
                                        <p:cTn id="202" dur="1" fill="hold">
                                          <p:stCondLst>
                                            <p:cond delay="0"/>
                                          </p:stCondLst>
                                        </p:cTn>
                                        <p:tgtEl>
                                          <p:spTgt spid="50"/>
                                        </p:tgtEl>
                                        <p:attrNameLst>
                                          <p:attrName>style.visibility</p:attrName>
                                        </p:attrNameLst>
                                      </p:cBhvr>
                                      <p:to>
                                        <p:strVal val="visible"/>
                                      </p:to>
                                    </p:set>
                                    <p:anim calcmode="lin" valueType="num">
                                      <p:cBhvr>
                                        <p:cTn id="203" dur="500" fill="hold"/>
                                        <p:tgtEl>
                                          <p:spTgt spid="50"/>
                                        </p:tgtEl>
                                        <p:attrNameLst>
                                          <p:attrName>ppt_w</p:attrName>
                                        </p:attrNameLst>
                                      </p:cBhvr>
                                      <p:tavLst>
                                        <p:tav tm="0">
                                          <p:val>
                                            <p:fltVal val="0"/>
                                          </p:val>
                                        </p:tav>
                                        <p:tav tm="100000">
                                          <p:val>
                                            <p:strVal val="#ppt_w"/>
                                          </p:val>
                                        </p:tav>
                                      </p:tavLst>
                                    </p:anim>
                                    <p:anim calcmode="lin" valueType="num">
                                      <p:cBhvr>
                                        <p:cTn id="204" dur="500" fill="hold"/>
                                        <p:tgtEl>
                                          <p:spTgt spid="50"/>
                                        </p:tgtEl>
                                        <p:attrNameLst>
                                          <p:attrName>ppt_h</p:attrName>
                                        </p:attrNameLst>
                                      </p:cBhvr>
                                      <p:tavLst>
                                        <p:tav tm="0">
                                          <p:val>
                                            <p:fltVal val="0"/>
                                          </p:val>
                                        </p:tav>
                                        <p:tav tm="100000">
                                          <p:val>
                                            <p:strVal val="#ppt_h"/>
                                          </p:val>
                                        </p:tav>
                                      </p:tavLst>
                                    </p:anim>
                                    <p:animEffect transition="in" filter="fade">
                                      <p:cBhvr>
                                        <p:cTn id="205" dur="500"/>
                                        <p:tgtEl>
                                          <p:spTgt spid="50"/>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57"/>
                                        </p:tgtEl>
                                        <p:attrNameLst>
                                          <p:attrName>style.visibility</p:attrName>
                                        </p:attrNameLst>
                                      </p:cBhvr>
                                      <p:to>
                                        <p:strVal val="visible"/>
                                      </p:to>
                                    </p:set>
                                    <p:anim calcmode="lin" valueType="num">
                                      <p:cBhvr>
                                        <p:cTn id="208" dur="500" fill="hold"/>
                                        <p:tgtEl>
                                          <p:spTgt spid="57"/>
                                        </p:tgtEl>
                                        <p:attrNameLst>
                                          <p:attrName>ppt_w</p:attrName>
                                        </p:attrNameLst>
                                      </p:cBhvr>
                                      <p:tavLst>
                                        <p:tav tm="0">
                                          <p:val>
                                            <p:fltVal val="0"/>
                                          </p:val>
                                        </p:tav>
                                        <p:tav tm="100000">
                                          <p:val>
                                            <p:strVal val="#ppt_w"/>
                                          </p:val>
                                        </p:tav>
                                      </p:tavLst>
                                    </p:anim>
                                    <p:anim calcmode="lin" valueType="num">
                                      <p:cBhvr>
                                        <p:cTn id="209" dur="500" fill="hold"/>
                                        <p:tgtEl>
                                          <p:spTgt spid="57"/>
                                        </p:tgtEl>
                                        <p:attrNameLst>
                                          <p:attrName>ppt_h</p:attrName>
                                        </p:attrNameLst>
                                      </p:cBhvr>
                                      <p:tavLst>
                                        <p:tav tm="0">
                                          <p:val>
                                            <p:fltVal val="0"/>
                                          </p:val>
                                        </p:tav>
                                        <p:tav tm="100000">
                                          <p:val>
                                            <p:strVal val="#ppt_h"/>
                                          </p:val>
                                        </p:tav>
                                      </p:tavLst>
                                    </p:anim>
                                    <p:animEffect transition="in" filter="fade">
                                      <p:cBhvr>
                                        <p:cTn id="210" dur="500"/>
                                        <p:tgtEl>
                                          <p:spTgt spid="57"/>
                                        </p:tgtEl>
                                      </p:cBhvr>
                                    </p:animEffect>
                                  </p:childTnLst>
                                </p:cTn>
                              </p:par>
                              <p:par>
                                <p:cTn id="211" presetID="53" presetClass="entr" presetSubtype="16" fill="hold" grpId="0" nodeType="withEffect">
                                  <p:stCondLst>
                                    <p:cond delay="0"/>
                                  </p:stCondLst>
                                  <p:childTnLst>
                                    <p:set>
                                      <p:cBhvr>
                                        <p:cTn id="212" dur="1" fill="hold">
                                          <p:stCondLst>
                                            <p:cond delay="0"/>
                                          </p:stCondLst>
                                        </p:cTn>
                                        <p:tgtEl>
                                          <p:spTgt spid="61"/>
                                        </p:tgtEl>
                                        <p:attrNameLst>
                                          <p:attrName>style.visibility</p:attrName>
                                        </p:attrNameLst>
                                      </p:cBhvr>
                                      <p:to>
                                        <p:strVal val="visible"/>
                                      </p:to>
                                    </p:set>
                                    <p:anim calcmode="lin" valueType="num">
                                      <p:cBhvr>
                                        <p:cTn id="213" dur="500" fill="hold"/>
                                        <p:tgtEl>
                                          <p:spTgt spid="61"/>
                                        </p:tgtEl>
                                        <p:attrNameLst>
                                          <p:attrName>ppt_w</p:attrName>
                                        </p:attrNameLst>
                                      </p:cBhvr>
                                      <p:tavLst>
                                        <p:tav tm="0">
                                          <p:val>
                                            <p:fltVal val="0"/>
                                          </p:val>
                                        </p:tav>
                                        <p:tav tm="100000">
                                          <p:val>
                                            <p:strVal val="#ppt_w"/>
                                          </p:val>
                                        </p:tav>
                                      </p:tavLst>
                                    </p:anim>
                                    <p:anim calcmode="lin" valueType="num">
                                      <p:cBhvr>
                                        <p:cTn id="214" dur="500" fill="hold"/>
                                        <p:tgtEl>
                                          <p:spTgt spid="61"/>
                                        </p:tgtEl>
                                        <p:attrNameLst>
                                          <p:attrName>ppt_h</p:attrName>
                                        </p:attrNameLst>
                                      </p:cBhvr>
                                      <p:tavLst>
                                        <p:tav tm="0">
                                          <p:val>
                                            <p:fltVal val="0"/>
                                          </p:val>
                                        </p:tav>
                                        <p:tav tm="100000">
                                          <p:val>
                                            <p:strVal val="#ppt_h"/>
                                          </p:val>
                                        </p:tav>
                                      </p:tavLst>
                                    </p:anim>
                                    <p:animEffect transition="in" filter="fade">
                                      <p:cBhvr>
                                        <p:cTn id="215" dur="500"/>
                                        <p:tgtEl>
                                          <p:spTgt spid="61"/>
                                        </p:tgtEl>
                                      </p:cBhvr>
                                    </p:animEffect>
                                  </p:childTnLst>
                                </p:cTn>
                              </p:par>
                            </p:childTnLst>
                          </p:cTn>
                        </p:par>
                        <p:par>
                          <p:cTn id="216" fill="hold">
                            <p:stCondLst>
                              <p:cond delay="4000"/>
                            </p:stCondLst>
                            <p:childTnLst>
                              <p:par>
                                <p:cTn id="217" presetID="53" presetClass="entr" presetSubtype="16" fill="hold" grpId="0" nodeType="afterEffect">
                                  <p:stCondLst>
                                    <p:cond delay="0"/>
                                  </p:stCondLst>
                                  <p:childTnLst>
                                    <p:set>
                                      <p:cBhvr>
                                        <p:cTn id="218" dur="1" fill="hold">
                                          <p:stCondLst>
                                            <p:cond delay="0"/>
                                          </p:stCondLst>
                                        </p:cTn>
                                        <p:tgtEl>
                                          <p:spTgt spid="76">
                                            <p:txEl>
                                              <p:pRg st="0" end="0"/>
                                            </p:txEl>
                                          </p:spTgt>
                                        </p:tgtEl>
                                        <p:attrNameLst>
                                          <p:attrName>style.visibility</p:attrName>
                                        </p:attrNameLst>
                                      </p:cBhvr>
                                      <p:to>
                                        <p:strVal val="visible"/>
                                      </p:to>
                                    </p:set>
                                    <p:anim calcmode="lin" valueType="num">
                                      <p:cBhvr>
                                        <p:cTn id="219"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220"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221" dur="500"/>
                                        <p:tgtEl>
                                          <p:spTgt spid="76">
                                            <p:txEl>
                                              <p:pRg st="0" end="0"/>
                                            </p:txEl>
                                          </p:spTgt>
                                        </p:tgtEl>
                                      </p:cBhvr>
                                    </p:animEffect>
                                  </p:childTnLst>
                                </p:cTn>
                              </p:par>
                            </p:childTnLst>
                          </p:cTn>
                        </p:par>
                        <p:par>
                          <p:cTn id="222" fill="hold">
                            <p:stCondLst>
                              <p:cond delay="4500"/>
                            </p:stCondLst>
                            <p:childTnLst>
                              <p:par>
                                <p:cTn id="223" presetID="22" presetClass="entr" presetSubtype="4" fill="hold" grpId="0" nodeType="afterEffect">
                                  <p:stCondLst>
                                    <p:cond delay="0"/>
                                  </p:stCondLst>
                                  <p:childTnLst>
                                    <p:set>
                                      <p:cBhvr>
                                        <p:cTn id="224" dur="1" fill="hold">
                                          <p:stCondLst>
                                            <p:cond delay="0"/>
                                          </p:stCondLst>
                                        </p:cTn>
                                        <p:tgtEl>
                                          <p:spTgt spid="77">
                                            <p:txEl>
                                              <p:pRg st="0" end="0"/>
                                            </p:txEl>
                                          </p:spTgt>
                                        </p:tgtEl>
                                        <p:attrNameLst>
                                          <p:attrName>style.visibility</p:attrName>
                                        </p:attrNameLst>
                                      </p:cBhvr>
                                      <p:to>
                                        <p:strVal val="visible"/>
                                      </p:to>
                                    </p:set>
                                    <p:animEffect transition="in" filter="wipe(down)">
                                      <p:cBhvr>
                                        <p:cTn id="225" dur="500"/>
                                        <p:tgtEl>
                                          <p:spTgt spid="77">
                                            <p:txEl>
                                              <p:pRg st="0" end="0"/>
                                            </p:txEl>
                                          </p:spTgt>
                                        </p:tgtEl>
                                      </p:cBhvr>
                                    </p:animEffect>
                                  </p:childTnLst>
                                </p:cTn>
                              </p:par>
                            </p:childTnLst>
                          </p:cTn>
                        </p:par>
                        <p:par>
                          <p:cTn id="226" fill="hold">
                            <p:stCondLst>
                              <p:cond delay="5000"/>
                            </p:stCondLst>
                            <p:childTnLst>
                              <p:par>
                                <p:cTn id="227" presetID="53" presetClass="entr" presetSubtype="16" fill="hold" grpId="0" nodeType="afterEffect">
                                  <p:stCondLst>
                                    <p:cond delay="0"/>
                                  </p:stCondLst>
                                  <p:childTnLst>
                                    <p:set>
                                      <p:cBhvr>
                                        <p:cTn id="228" dur="1" fill="hold">
                                          <p:stCondLst>
                                            <p:cond delay="0"/>
                                          </p:stCondLst>
                                        </p:cTn>
                                        <p:tgtEl>
                                          <p:spTgt spid="78">
                                            <p:txEl>
                                              <p:pRg st="0" end="0"/>
                                            </p:txEl>
                                          </p:spTgt>
                                        </p:tgtEl>
                                        <p:attrNameLst>
                                          <p:attrName>style.visibility</p:attrName>
                                        </p:attrNameLst>
                                      </p:cBhvr>
                                      <p:to>
                                        <p:strVal val="visible"/>
                                      </p:to>
                                    </p:set>
                                    <p:anim calcmode="lin" valueType="num">
                                      <p:cBhvr>
                                        <p:cTn id="229"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230"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231" dur="500"/>
                                        <p:tgtEl>
                                          <p:spTgt spid="78">
                                            <p:txEl>
                                              <p:pRg st="0" end="0"/>
                                            </p:txEl>
                                          </p:spTgt>
                                        </p:tgtEl>
                                      </p:cBhvr>
                                    </p:animEffect>
                                  </p:childTnLst>
                                </p:cTn>
                              </p:par>
                            </p:childTnLst>
                          </p:cTn>
                        </p:par>
                        <p:par>
                          <p:cTn id="232" fill="hold">
                            <p:stCondLst>
                              <p:cond delay="5500"/>
                            </p:stCondLst>
                            <p:childTnLst>
                              <p:par>
                                <p:cTn id="233" presetID="22" presetClass="entr" presetSubtype="4" fill="hold" grpId="0" nodeType="afterEffect">
                                  <p:stCondLst>
                                    <p:cond delay="0"/>
                                  </p:stCondLst>
                                  <p:childTnLst>
                                    <p:set>
                                      <p:cBhvr>
                                        <p:cTn id="234" dur="1" fill="hold">
                                          <p:stCondLst>
                                            <p:cond delay="0"/>
                                          </p:stCondLst>
                                        </p:cTn>
                                        <p:tgtEl>
                                          <p:spTgt spid="79">
                                            <p:txEl>
                                              <p:pRg st="0" end="0"/>
                                            </p:txEl>
                                          </p:spTgt>
                                        </p:tgtEl>
                                        <p:attrNameLst>
                                          <p:attrName>style.visibility</p:attrName>
                                        </p:attrNameLst>
                                      </p:cBhvr>
                                      <p:to>
                                        <p:strVal val="visible"/>
                                      </p:to>
                                    </p:set>
                                    <p:animEffect transition="in" filter="wipe(down)">
                                      <p:cBhvr>
                                        <p:cTn id="235"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1" grpId="0" animBg="1"/>
      <p:bldP spid="12" grpId="0" animBg="1"/>
      <p:bldP spid="13" grpId="0" animBg="1"/>
      <p:bldP spid="14" grpId="0"/>
      <p:bldP spid="15" grpId="0" animBg="1"/>
      <p:bldP spid="16" grpId="0" animBg="1"/>
      <p:bldP spid="17" grpId="0" animBg="1"/>
      <p:bldP spid="18" grpId="0" animBg="1"/>
      <p:bldP spid="19" grpId="0"/>
      <p:bldP spid="20" grpId="0" animBg="1"/>
      <p:bldP spid="21" grpId="0" animBg="1"/>
      <p:bldP spid="22" grpId="0" animBg="1"/>
      <p:bldP spid="23" grpId="0"/>
      <p:bldP spid="28" grpId="0" animBg="1"/>
      <p:bldP spid="29" grpId="0" animBg="1"/>
      <p:bldP spid="30" grpId="0"/>
      <p:bldP spid="31" grpId="0" animBg="1"/>
      <p:bldP spid="32" grpId="0" animBg="1"/>
      <p:bldP spid="33" grpId="0" animBg="1"/>
      <p:bldP spid="34" grpId="0"/>
      <p:bldP spid="38" grpId="0" animBg="1"/>
      <p:bldP spid="39" grpId="0" animBg="1"/>
      <p:bldP spid="40" grpId="0"/>
      <p:bldP spid="44" grpId="0" animBg="1"/>
      <p:bldP spid="45" grpId="0" animBg="1"/>
      <p:bldP spid="46" grpId="0"/>
      <p:bldP spid="47" grpId="0" animBg="1"/>
      <p:bldP spid="48" grpId="0" animBg="1"/>
      <p:bldP spid="49" grpId="0" animBg="1"/>
      <p:bldP spid="50" grpId="0"/>
      <p:bldP spid="55" grpId="0" animBg="1"/>
      <p:bldP spid="56" grpId="0" animBg="1"/>
      <p:bldP spid="57" grpId="0"/>
      <p:bldP spid="58" grpId="0" animBg="1"/>
      <p:bldP spid="59" grpId="0" animBg="1"/>
      <p:bldP spid="60" grpId="0" animBg="1"/>
      <p:bldP spid="61" grpId="0"/>
      <p:bldP spid="76" grpId="0" build="p"/>
      <p:bldP spid="77" grpId="0" build="p"/>
      <p:bldP spid="78" grpId="0" build="p"/>
      <p:bldP spid="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5520" y="2317977"/>
            <a:ext cx="8704774" cy="399661"/>
          </a:xfrm>
          <a:prstGeom prst="rect">
            <a:avLst/>
          </a:prstGeom>
          <a:noFill/>
        </p:spPr>
        <p:txBody>
          <a:bodyPr wrap="square" lIns="0" tIns="0" rIns="0" bIns="0" rtlCol="0">
            <a:spAutoFit/>
          </a:bodyPr>
          <a:lstStyle/>
          <a:p>
            <a:pPr algn="ctr">
              <a:lnSpc>
                <a:spcPct val="130000"/>
              </a:lnSpc>
            </a:pPr>
            <a:r>
              <a:rPr lang="zh-CN" altLang="en-US" sz="1050" dirty="0">
                <a:solidFill>
                  <a:schemeClr val="tx1">
                    <a:lumMod val="50000"/>
                    <a:lumOff val="50000"/>
                  </a:schemeClr>
                </a:solidFill>
                <a:cs typeface="+mn-ea"/>
                <a:sym typeface="+mn-lt"/>
              </a:rPr>
              <a:t>The company's training work should strive for comprehensive coverage, focus, in the actual training work to constantly enrich the training content, expand the form of training, optimize the training process, clear training purposes, improve training results. Enterprises rely on efficiency and efficiency, only respect for these two laws can maintain the life and future development of the enterprise itself, in order to maintain everyone,</a:t>
            </a:r>
          </a:p>
        </p:txBody>
      </p:sp>
      <p:sp>
        <p:nvSpPr>
          <p:cNvPr id="8" name="TextBox 7"/>
          <p:cNvSpPr txBox="1"/>
          <p:nvPr/>
        </p:nvSpPr>
        <p:spPr>
          <a:xfrm>
            <a:off x="3503712" y="1853389"/>
            <a:ext cx="5823168" cy="361125"/>
          </a:xfrm>
          <a:prstGeom prst="rect">
            <a:avLst/>
          </a:prstGeom>
          <a:noFill/>
        </p:spPr>
        <p:txBody>
          <a:bodyPr wrap="square" lIns="0" tIns="0" rIns="0" bIns="0" rtlCol="0">
            <a:spAutoFit/>
          </a:bodyPr>
          <a:lstStyle/>
          <a:p>
            <a:pPr lvl="0" algn="ctr">
              <a:lnSpc>
                <a:spcPct val="130000"/>
              </a:lnSpc>
              <a:spcBef>
                <a:spcPct val="0"/>
              </a:spcBef>
              <a:defRPr/>
            </a:pPr>
            <a:r>
              <a:rPr lang="zh-CN" altLang="en-US" sz="2000" dirty="0">
                <a:solidFill>
                  <a:schemeClr val="tx1">
                    <a:lumMod val="85000"/>
                    <a:lumOff val="15000"/>
                  </a:schemeClr>
                </a:solidFill>
                <a:cs typeface="+mn-ea"/>
                <a:sym typeface="+mn-lt"/>
              </a:rPr>
              <a:t>An overview of the completion of the goal</a:t>
            </a:r>
          </a:p>
        </p:txBody>
      </p:sp>
      <p:grpSp>
        <p:nvGrpSpPr>
          <p:cNvPr id="9" name="组合 8"/>
          <p:cNvGrpSpPr/>
          <p:nvPr/>
        </p:nvGrpSpPr>
        <p:grpSpPr>
          <a:xfrm>
            <a:off x="1534753" y="3154171"/>
            <a:ext cx="1792053" cy="1218920"/>
            <a:chOff x="1533958" y="2724679"/>
            <a:chExt cx="1792053" cy="1218920"/>
          </a:xfrm>
          <a:solidFill>
            <a:srgbClr val="BA8F2D"/>
          </a:solidFill>
          <a:effectLst>
            <a:outerShdw blurRad="254000" dist="63500" dir="2700000" algn="tl" rotWithShape="0">
              <a:prstClr val="black">
                <a:alpha val="30000"/>
              </a:prstClr>
            </a:outerShdw>
          </a:effectLst>
        </p:grpSpPr>
        <p:sp>
          <p:nvSpPr>
            <p:cNvPr id="11"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12" name="TextBox 11"/>
            <p:cNvSpPr txBox="1"/>
            <p:nvPr/>
          </p:nvSpPr>
          <p:spPr>
            <a:xfrm>
              <a:off x="1612380" y="2939449"/>
              <a:ext cx="1630319" cy="308995"/>
            </a:xfrm>
            <a:prstGeom prst="rect">
              <a:avLst/>
            </a:prstGeom>
            <a:grpFill/>
          </p:spPr>
          <p:txBody>
            <a:bodyPr wrap="none" rtlCol="0">
              <a:spAutoFit/>
            </a:bodyPr>
            <a:lstStyle/>
            <a:p>
              <a:pPr algn="ctr">
                <a:lnSpc>
                  <a:spcPct val="130000"/>
                </a:lnSpc>
              </a:pPr>
              <a:r>
                <a:rPr lang="zh-CN" altLang="en-US" sz="1200" dirty="0">
                  <a:solidFill>
                    <a:schemeClr val="bg1"/>
                  </a:solidFill>
                  <a:cs typeface="+mn-ea"/>
                  <a:sym typeface="+mn-lt"/>
                </a:rPr>
                <a:t>Complete Goal One</a:t>
              </a:r>
            </a:p>
          </p:txBody>
        </p:sp>
      </p:grpSp>
      <p:grpSp>
        <p:nvGrpSpPr>
          <p:cNvPr id="13" name="组合 12"/>
          <p:cNvGrpSpPr/>
          <p:nvPr/>
        </p:nvGrpSpPr>
        <p:grpSpPr>
          <a:xfrm>
            <a:off x="1127448" y="4585826"/>
            <a:ext cx="2601772" cy="1216883"/>
            <a:chOff x="1126654" y="4156333"/>
            <a:chExt cx="2601772" cy="1216883"/>
          </a:xfrm>
        </p:grpSpPr>
        <p:sp>
          <p:nvSpPr>
            <p:cNvPr id="14" name="圆角矩形 13"/>
            <p:cNvSpPr/>
            <p:nvPr/>
          </p:nvSpPr>
          <p:spPr>
            <a:xfrm>
              <a:off x="1126654"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cs typeface="+mn-ea"/>
                <a:sym typeface="+mn-lt"/>
              </a:endParaRPr>
            </a:p>
          </p:txBody>
        </p:sp>
        <p:sp>
          <p:nvSpPr>
            <p:cNvPr id="15" name="TextBox 14"/>
            <p:cNvSpPr txBox="1"/>
            <p:nvPr/>
          </p:nvSpPr>
          <p:spPr>
            <a:xfrm>
              <a:off x="1427955" y="4492714"/>
              <a:ext cx="1898056" cy="272895"/>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content</a:t>
              </a:r>
              <a:endParaRPr lang="en-US" altLang="zh-CN" sz="1000" dirty="0">
                <a:solidFill>
                  <a:schemeClr val="tx1">
                    <a:lumMod val="50000"/>
                    <a:lumOff val="50000"/>
                  </a:schemeClr>
                </a:solidFill>
                <a:cs typeface="+mn-ea"/>
                <a:sym typeface="+mn-lt"/>
              </a:endParaRPr>
            </a:p>
          </p:txBody>
        </p:sp>
      </p:grpSp>
      <p:grpSp>
        <p:nvGrpSpPr>
          <p:cNvPr id="16" name="组合 15"/>
          <p:cNvGrpSpPr/>
          <p:nvPr/>
        </p:nvGrpSpPr>
        <p:grpSpPr>
          <a:xfrm>
            <a:off x="3590187" y="4585826"/>
            <a:ext cx="2601772" cy="1216883"/>
            <a:chOff x="3589393" y="4156333"/>
            <a:chExt cx="2601772" cy="1216883"/>
          </a:xfrm>
        </p:grpSpPr>
        <p:sp>
          <p:nvSpPr>
            <p:cNvPr id="17" name="圆角矩形 16"/>
            <p:cNvSpPr/>
            <p:nvPr/>
          </p:nvSpPr>
          <p:spPr>
            <a:xfrm>
              <a:off x="3589393"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cs typeface="+mn-ea"/>
                <a:sym typeface="+mn-lt"/>
              </a:endParaRPr>
            </a:p>
          </p:txBody>
        </p:sp>
        <p:sp>
          <p:nvSpPr>
            <p:cNvPr id="18" name="TextBox 17"/>
            <p:cNvSpPr txBox="1"/>
            <p:nvPr/>
          </p:nvSpPr>
          <p:spPr>
            <a:xfrm>
              <a:off x="3941250" y="4492714"/>
              <a:ext cx="1898056" cy="272895"/>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content</a:t>
              </a:r>
              <a:endParaRPr lang="en-US" altLang="zh-CN" sz="1000" dirty="0">
                <a:solidFill>
                  <a:schemeClr val="tx1">
                    <a:lumMod val="50000"/>
                    <a:lumOff val="50000"/>
                  </a:schemeClr>
                </a:solidFill>
                <a:cs typeface="+mn-ea"/>
                <a:sym typeface="+mn-lt"/>
              </a:endParaRPr>
            </a:p>
          </p:txBody>
        </p:sp>
      </p:grpSp>
      <p:grpSp>
        <p:nvGrpSpPr>
          <p:cNvPr id="19" name="组合 18"/>
          <p:cNvGrpSpPr/>
          <p:nvPr/>
        </p:nvGrpSpPr>
        <p:grpSpPr>
          <a:xfrm>
            <a:off x="6052927" y="4585826"/>
            <a:ext cx="2601772" cy="1216883"/>
            <a:chOff x="6052133" y="4156333"/>
            <a:chExt cx="2601772" cy="1216883"/>
          </a:xfrm>
        </p:grpSpPr>
        <p:sp>
          <p:nvSpPr>
            <p:cNvPr id="20" name="圆角矩形 19"/>
            <p:cNvSpPr/>
            <p:nvPr/>
          </p:nvSpPr>
          <p:spPr>
            <a:xfrm>
              <a:off x="6052133"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cs typeface="+mn-ea"/>
                <a:sym typeface="+mn-lt"/>
              </a:endParaRPr>
            </a:p>
          </p:txBody>
        </p:sp>
        <p:sp>
          <p:nvSpPr>
            <p:cNvPr id="21" name="TextBox 20"/>
            <p:cNvSpPr txBox="1"/>
            <p:nvPr/>
          </p:nvSpPr>
          <p:spPr>
            <a:xfrm>
              <a:off x="6403991" y="4492714"/>
              <a:ext cx="1898056" cy="272895"/>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content</a:t>
              </a:r>
              <a:endParaRPr lang="en-US" altLang="zh-CN" sz="1000" dirty="0">
                <a:solidFill>
                  <a:schemeClr val="tx1">
                    <a:lumMod val="50000"/>
                    <a:lumOff val="50000"/>
                  </a:schemeClr>
                </a:solidFill>
                <a:cs typeface="+mn-ea"/>
                <a:sym typeface="+mn-lt"/>
              </a:endParaRPr>
            </a:p>
          </p:txBody>
        </p:sp>
      </p:grpSp>
      <p:grpSp>
        <p:nvGrpSpPr>
          <p:cNvPr id="22" name="组合 21"/>
          <p:cNvGrpSpPr/>
          <p:nvPr/>
        </p:nvGrpSpPr>
        <p:grpSpPr>
          <a:xfrm>
            <a:off x="8515666" y="4585826"/>
            <a:ext cx="2601772" cy="1216883"/>
            <a:chOff x="8514872" y="4156333"/>
            <a:chExt cx="2601772" cy="1216883"/>
          </a:xfrm>
        </p:grpSpPr>
        <p:sp>
          <p:nvSpPr>
            <p:cNvPr id="23" name="圆角矩形 22"/>
            <p:cNvSpPr/>
            <p:nvPr/>
          </p:nvSpPr>
          <p:spPr>
            <a:xfrm>
              <a:off x="8514872"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cs typeface="+mn-ea"/>
                <a:sym typeface="+mn-lt"/>
              </a:endParaRPr>
            </a:p>
          </p:txBody>
        </p:sp>
        <p:sp>
          <p:nvSpPr>
            <p:cNvPr id="24" name="TextBox 23"/>
            <p:cNvSpPr txBox="1"/>
            <p:nvPr/>
          </p:nvSpPr>
          <p:spPr>
            <a:xfrm>
              <a:off x="8866730" y="4492714"/>
              <a:ext cx="1898056" cy="272895"/>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content</a:t>
              </a:r>
              <a:endParaRPr lang="en-US" altLang="zh-CN" sz="1000" dirty="0">
                <a:solidFill>
                  <a:schemeClr val="tx1">
                    <a:lumMod val="50000"/>
                    <a:lumOff val="50000"/>
                  </a:schemeClr>
                </a:solidFill>
                <a:cs typeface="+mn-ea"/>
                <a:sym typeface="+mn-lt"/>
              </a:endParaRPr>
            </a:p>
          </p:txBody>
        </p:sp>
      </p:grpSp>
      <p:grpSp>
        <p:nvGrpSpPr>
          <p:cNvPr id="25" name="组合 24"/>
          <p:cNvGrpSpPr/>
          <p:nvPr/>
        </p:nvGrpSpPr>
        <p:grpSpPr>
          <a:xfrm>
            <a:off x="3997493" y="3154171"/>
            <a:ext cx="1792053" cy="1218920"/>
            <a:chOff x="3996698" y="2724679"/>
            <a:chExt cx="1792053" cy="1218920"/>
          </a:xfrm>
          <a:solidFill>
            <a:srgbClr val="2A3246"/>
          </a:solidFill>
          <a:effectLst>
            <a:outerShdw blurRad="254000" dist="63500" dir="2700000" algn="tl" rotWithShape="0">
              <a:prstClr val="black">
                <a:alpha val="30000"/>
              </a:prstClr>
            </a:outerShdw>
          </a:effectLst>
        </p:grpSpPr>
        <p:sp>
          <p:nvSpPr>
            <p:cNvPr id="26"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27" name="TextBox 26"/>
            <p:cNvSpPr txBox="1"/>
            <p:nvPr/>
          </p:nvSpPr>
          <p:spPr>
            <a:xfrm>
              <a:off x="4183321" y="2939449"/>
              <a:ext cx="1413913" cy="308995"/>
            </a:xfrm>
            <a:prstGeom prst="rect">
              <a:avLst/>
            </a:prstGeom>
            <a:grpFill/>
          </p:spPr>
          <p:txBody>
            <a:bodyPr wrap="none" rtlCol="0">
              <a:spAutoFit/>
            </a:bodyPr>
            <a:lstStyle/>
            <a:p>
              <a:pPr algn="ctr">
                <a:lnSpc>
                  <a:spcPct val="130000"/>
                </a:lnSpc>
              </a:pPr>
              <a:r>
                <a:rPr lang="zh-CN" altLang="en-US" sz="1200" dirty="0">
                  <a:solidFill>
                    <a:schemeClr val="bg1"/>
                  </a:solidFill>
                  <a:cs typeface="+mn-ea"/>
                  <a:sym typeface="+mn-lt"/>
                </a:rPr>
                <a:t>Complete Goal 2</a:t>
              </a:r>
            </a:p>
          </p:txBody>
        </p:sp>
      </p:grpSp>
      <p:grpSp>
        <p:nvGrpSpPr>
          <p:cNvPr id="28" name="组合 27"/>
          <p:cNvGrpSpPr/>
          <p:nvPr/>
        </p:nvGrpSpPr>
        <p:grpSpPr>
          <a:xfrm>
            <a:off x="6455342" y="3154171"/>
            <a:ext cx="1792053" cy="1218920"/>
            <a:chOff x="6454547" y="2724679"/>
            <a:chExt cx="1792053" cy="1218920"/>
          </a:xfrm>
          <a:solidFill>
            <a:srgbClr val="BA8F2D"/>
          </a:solidFill>
          <a:effectLst>
            <a:outerShdw blurRad="254000" dist="63500" dir="2700000" algn="tl" rotWithShape="0">
              <a:prstClr val="black">
                <a:alpha val="30000"/>
              </a:prstClr>
            </a:outerShdw>
          </a:effectLst>
        </p:grpSpPr>
        <p:sp>
          <p:nvSpPr>
            <p:cNvPr id="29"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30" name="TextBox 29"/>
            <p:cNvSpPr txBox="1"/>
            <p:nvPr/>
          </p:nvSpPr>
          <p:spPr>
            <a:xfrm>
              <a:off x="6646062" y="2939449"/>
              <a:ext cx="1413913" cy="308995"/>
            </a:xfrm>
            <a:prstGeom prst="rect">
              <a:avLst/>
            </a:prstGeom>
            <a:grpFill/>
          </p:spPr>
          <p:txBody>
            <a:bodyPr wrap="none" rtlCol="0">
              <a:spAutoFit/>
            </a:bodyPr>
            <a:lstStyle/>
            <a:p>
              <a:pPr algn="ctr">
                <a:lnSpc>
                  <a:spcPct val="130000"/>
                </a:lnSpc>
              </a:pPr>
              <a:r>
                <a:rPr lang="zh-CN" altLang="en-US" sz="1200" dirty="0">
                  <a:solidFill>
                    <a:schemeClr val="bg1"/>
                  </a:solidFill>
                  <a:cs typeface="+mn-ea"/>
                  <a:sym typeface="+mn-lt"/>
                </a:rPr>
                <a:t>Complete Goal 3</a:t>
              </a:r>
            </a:p>
          </p:txBody>
        </p:sp>
      </p:grpSp>
      <p:grpSp>
        <p:nvGrpSpPr>
          <p:cNvPr id="31" name="组合 30"/>
          <p:cNvGrpSpPr/>
          <p:nvPr/>
        </p:nvGrpSpPr>
        <p:grpSpPr>
          <a:xfrm>
            <a:off x="8918081" y="3154171"/>
            <a:ext cx="1792053" cy="1218920"/>
            <a:chOff x="8917286" y="2724679"/>
            <a:chExt cx="1792053" cy="1218920"/>
          </a:xfrm>
          <a:solidFill>
            <a:srgbClr val="2A3246"/>
          </a:solidFill>
          <a:effectLst>
            <a:outerShdw blurRad="254000" dist="63500" dir="2700000" algn="tl" rotWithShape="0">
              <a:prstClr val="black">
                <a:alpha val="30000"/>
              </a:prstClr>
            </a:outerShdw>
          </a:effectLst>
        </p:grpSpPr>
        <p:sp>
          <p:nvSpPr>
            <p:cNvPr id="32"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33" name="TextBox 32"/>
            <p:cNvSpPr txBox="1"/>
            <p:nvPr/>
          </p:nvSpPr>
          <p:spPr>
            <a:xfrm>
              <a:off x="9108801" y="2939449"/>
              <a:ext cx="1413913" cy="308995"/>
            </a:xfrm>
            <a:prstGeom prst="rect">
              <a:avLst/>
            </a:prstGeom>
            <a:grpFill/>
          </p:spPr>
          <p:txBody>
            <a:bodyPr wrap="none" rtlCol="0">
              <a:spAutoFit/>
            </a:bodyPr>
            <a:lstStyle/>
            <a:p>
              <a:pPr algn="ctr">
                <a:lnSpc>
                  <a:spcPct val="130000"/>
                </a:lnSpc>
              </a:pPr>
              <a:r>
                <a:rPr lang="zh-CN" altLang="en-US" sz="1200" dirty="0">
                  <a:solidFill>
                    <a:schemeClr val="bg1"/>
                  </a:solidFill>
                  <a:cs typeface="+mn-ea"/>
                  <a:sym typeface="+mn-lt"/>
                </a:rPr>
                <a:t>Complete Goal 4</a:t>
              </a:r>
            </a:p>
          </p:txBody>
        </p:sp>
      </p:grpSp>
      <p:grpSp>
        <p:nvGrpSpPr>
          <p:cNvPr id="34" name="组合 33"/>
          <p:cNvGrpSpPr/>
          <p:nvPr/>
        </p:nvGrpSpPr>
        <p:grpSpPr>
          <a:xfrm>
            <a:off x="3633260" y="405595"/>
            <a:ext cx="4925479" cy="796674"/>
            <a:chOff x="3704533" y="299193"/>
            <a:chExt cx="4925479" cy="796674"/>
          </a:xfrm>
        </p:grpSpPr>
        <p:sp>
          <p:nvSpPr>
            <p:cNvPr id="35" name="矩形 34"/>
            <p:cNvSpPr/>
            <p:nvPr userDrawn="1"/>
          </p:nvSpPr>
          <p:spPr>
            <a:xfrm>
              <a:off x="3704533" y="299193"/>
              <a:ext cx="4925479"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The completion of the goal</a:t>
              </a:r>
            </a:p>
          </p:txBody>
        </p:sp>
        <p:sp>
          <p:nvSpPr>
            <p:cNvPr id="36" name="文本框 35"/>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1978213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1+#ppt_w/2"/>
                                          </p:val>
                                        </p:tav>
                                        <p:tav tm="100000">
                                          <p:val>
                                            <p:strVal val="#ppt_x"/>
                                          </p:val>
                                        </p:tav>
                                      </p:tavLst>
                                    </p:anim>
                                    <p:anim calcmode="lin" valueType="num">
                                      <p:cBhvr additive="base">
                                        <p:cTn id="13" dur="300" fill="hold"/>
                                        <p:tgtEl>
                                          <p:spTgt spid="7"/>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7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150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nodeType="withEffect">
                                  <p:stCondLst>
                                    <p:cond delay="15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nodeType="withEffect">
                                  <p:stCondLst>
                                    <p:cond delay="1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077245" y="2105340"/>
            <a:ext cx="4669100" cy="3627982"/>
            <a:chOff x="7753658" y="945371"/>
            <a:chExt cx="1408852" cy="1094705"/>
          </a:xfrm>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xmlns:p14="http://schemas.microsoft.com/office/powerpoint/2010/main" val="3073243286"/>
                </p:ext>
              </p:extLst>
            </p:nvPr>
          </p:nvGraphicFramePr>
          <p:xfrm>
            <a:off x="7753658" y="1205738"/>
            <a:ext cx="1251506" cy="834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9" y="1082252"/>
              <a:ext cx="567431" cy="83582"/>
            </a:xfrm>
            <a:prstGeom prst="rect">
              <a:avLst/>
            </a:prstGeom>
            <a:noFill/>
          </p:spPr>
          <p:txBody>
            <a:bodyPr wrap="square" rtlCol="0">
              <a:spAutoFit/>
            </a:bodyPr>
            <a:lstStyle/>
            <a:p>
              <a:r>
                <a:rPr lang="en-US" altLang="zh-CN" sz="1200" dirty="0">
                  <a:solidFill>
                    <a:srgbClr val="79645C"/>
                  </a:solidFill>
                  <a:cs typeface="+mn-ea"/>
                  <a:sym typeface="+mn-lt"/>
                </a:rPr>
                <a:t>60%</a:t>
              </a:r>
              <a:endParaRPr lang="zh-CN" altLang="en-US" sz="1200" dirty="0">
                <a:solidFill>
                  <a:srgbClr val="79645C"/>
                </a:solidFill>
                <a:cs typeface="+mn-ea"/>
                <a:sym typeface="+mn-lt"/>
              </a:endParaRP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83582"/>
            </a:xfrm>
            <a:prstGeom prst="rect">
              <a:avLst/>
            </a:prstGeom>
            <a:noFill/>
          </p:spPr>
          <p:txBody>
            <a:bodyPr wrap="square" rtlCol="0">
              <a:spAutoFit/>
            </a:bodyPr>
            <a:lstStyle/>
            <a:p>
              <a:r>
                <a:rPr lang="en-US" altLang="zh-CN" sz="1200" dirty="0">
                  <a:solidFill>
                    <a:srgbClr val="79645C"/>
                  </a:solidFill>
                  <a:cs typeface="+mn-ea"/>
                  <a:sym typeface="+mn-lt"/>
                </a:rPr>
                <a:t>20%</a:t>
              </a:r>
              <a:endParaRPr lang="zh-CN" altLang="en-US" sz="1200" dirty="0">
                <a:solidFill>
                  <a:srgbClr val="79645C"/>
                </a:solidFill>
                <a:cs typeface="+mn-ea"/>
                <a:sym typeface="+mn-lt"/>
              </a:endParaRP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83582"/>
            </a:xfrm>
            <a:prstGeom prst="rect">
              <a:avLst/>
            </a:prstGeom>
            <a:noFill/>
          </p:spPr>
          <p:txBody>
            <a:bodyPr wrap="square" rtlCol="0">
              <a:spAutoFit/>
            </a:bodyPr>
            <a:lstStyle/>
            <a:p>
              <a:r>
                <a:rPr lang="en-US" altLang="zh-CN" sz="1200" dirty="0">
                  <a:solidFill>
                    <a:srgbClr val="79645C"/>
                  </a:solidFill>
                  <a:cs typeface="+mn-ea"/>
                  <a:sym typeface="+mn-lt"/>
                </a:rPr>
                <a:t>8%</a:t>
              </a:r>
              <a:endParaRPr lang="zh-CN" altLang="en-US" sz="1200" dirty="0">
                <a:solidFill>
                  <a:srgbClr val="79645C"/>
                </a:solidFill>
                <a:cs typeface="+mn-ea"/>
                <a:sym typeface="+mn-lt"/>
              </a:endParaRP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83582"/>
            </a:xfrm>
            <a:prstGeom prst="rect">
              <a:avLst/>
            </a:prstGeom>
            <a:noFill/>
          </p:spPr>
          <p:txBody>
            <a:bodyPr wrap="square" rtlCol="0">
              <a:spAutoFit/>
            </a:bodyPr>
            <a:lstStyle/>
            <a:p>
              <a:r>
                <a:rPr lang="en-US" altLang="zh-CN" sz="1200" dirty="0">
                  <a:solidFill>
                    <a:srgbClr val="79645C"/>
                  </a:solidFill>
                  <a:cs typeface="+mn-ea"/>
                  <a:sym typeface="+mn-lt"/>
                </a:rPr>
                <a:t>6%</a:t>
              </a:r>
              <a:endParaRPr lang="zh-CN" altLang="en-US" sz="1200" dirty="0">
                <a:solidFill>
                  <a:srgbClr val="79645C"/>
                </a:solidFill>
                <a:cs typeface="+mn-ea"/>
                <a:sym typeface="+mn-lt"/>
              </a:endParaRP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143462" cy="83582"/>
            </a:xfrm>
            <a:prstGeom prst="rect">
              <a:avLst/>
            </a:prstGeom>
            <a:noFill/>
          </p:spPr>
          <p:txBody>
            <a:bodyPr wrap="square" rtlCol="0">
              <a:spAutoFit/>
            </a:bodyPr>
            <a:lstStyle/>
            <a:p>
              <a:r>
                <a:rPr lang="en-US" altLang="zh-CN" sz="1200" dirty="0">
                  <a:solidFill>
                    <a:srgbClr val="79645C"/>
                  </a:solidFill>
                  <a:cs typeface="+mn-ea"/>
                  <a:sym typeface="+mn-lt"/>
                </a:rPr>
                <a:t>6%</a:t>
              </a:r>
              <a:endParaRPr lang="zh-CN" altLang="en-US" sz="1200" dirty="0">
                <a:solidFill>
                  <a:srgbClr val="79645C"/>
                </a:solidFill>
                <a:cs typeface="+mn-ea"/>
                <a:sym typeface="+mn-lt"/>
              </a:endParaRPr>
            </a:p>
          </p:txBody>
        </p:sp>
      </p:grpSp>
      <p:sp>
        <p:nvSpPr>
          <p:cNvPr id="26" name="Text Placeholder 8">
            <a:extLst>
              <a:ext uri="{FF2B5EF4-FFF2-40B4-BE49-F238E27FC236}">
                <a16:creationId xmlns:a16="http://schemas.microsoft.com/office/drawing/2014/main" id="{12F0509A-375A-480C-AE8E-5F9141626EAB}"/>
              </a:ext>
            </a:extLst>
          </p:cNvPr>
          <p:cNvSpPr txBox="1">
            <a:spLocks/>
          </p:cNvSpPr>
          <p:nvPr/>
        </p:nvSpPr>
        <p:spPr>
          <a:xfrm>
            <a:off x="1362647" y="2271179"/>
            <a:ext cx="2803452" cy="437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27" name="Text Placeholder 9">
            <a:extLst>
              <a:ext uri="{FF2B5EF4-FFF2-40B4-BE49-F238E27FC236}">
                <a16:creationId xmlns:a16="http://schemas.microsoft.com/office/drawing/2014/main" id="{B6F9D4AA-E972-4A47-AF77-8390A6E4B0D1}"/>
              </a:ext>
            </a:extLst>
          </p:cNvPr>
          <p:cNvSpPr txBox="1">
            <a:spLocks/>
          </p:cNvSpPr>
          <p:nvPr/>
        </p:nvSpPr>
        <p:spPr>
          <a:xfrm>
            <a:off x="1362647" y="2685826"/>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28" name="Text Placeholder 8">
            <a:extLst>
              <a:ext uri="{FF2B5EF4-FFF2-40B4-BE49-F238E27FC236}">
                <a16:creationId xmlns:a16="http://schemas.microsoft.com/office/drawing/2014/main" id="{98ADF24E-EB6E-4546-B905-618856AAC8AA}"/>
              </a:ext>
            </a:extLst>
          </p:cNvPr>
          <p:cNvSpPr txBox="1">
            <a:spLocks/>
          </p:cNvSpPr>
          <p:nvPr/>
        </p:nvSpPr>
        <p:spPr>
          <a:xfrm>
            <a:off x="1362647" y="4016366"/>
            <a:ext cx="2803452" cy="437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29" name="Text Placeholder 9">
            <a:extLst>
              <a:ext uri="{FF2B5EF4-FFF2-40B4-BE49-F238E27FC236}">
                <a16:creationId xmlns:a16="http://schemas.microsoft.com/office/drawing/2014/main" id="{527600E6-93DF-4FED-83FF-6917FB3134CB}"/>
              </a:ext>
            </a:extLst>
          </p:cNvPr>
          <p:cNvSpPr txBox="1">
            <a:spLocks/>
          </p:cNvSpPr>
          <p:nvPr/>
        </p:nvSpPr>
        <p:spPr>
          <a:xfrm>
            <a:off x="1362647" y="443101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30" name="Text Placeholder 8">
            <a:extLst>
              <a:ext uri="{FF2B5EF4-FFF2-40B4-BE49-F238E27FC236}">
                <a16:creationId xmlns:a16="http://schemas.microsoft.com/office/drawing/2014/main" id="{217EEBF0-8A94-4E6E-BA4A-F04267D73B25}"/>
              </a:ext>
            </a:extLst>
          </p:cNvPr>
          <p:cNvSpPr txBox="1">
            <a:spLocks/>
          </p:cNvSpPr>
          <p:nvPr/>
        </p:nvSpPr>
        <p:spPr>
          <a:xfrm>
            <a:off x="8394431" y="2271179"/>
            <a:ext cx="2803452" cy="437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31" name="Text Placeholder 9">
            <a:extLst>
              <a:ext uri="{FF2B5EF4-FFF2-40B4-BE49-F238E27FC236}">
                <a16:creationId xmlns:a16="http://schemas.microsoft.com/office/drawing/2014/main" id="{A0456AA0-4F9B-4906-8AE9-C3CDAA662A3D}"/>
              </a:ext>
            </a:extLst>
          </p:cNvPr>
          <p:cNvSpPr txBox="1">
            <a:spLocks/>
          </p:cNvSpPr>
          <p:nvPr/>
        </p:nvSpPr>
        <p:spPr>
          <a:xfrm>
            <a:off x="8394431" y="2685826"/>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32" name="Text Placeholder 8">
            <a:extLst>
              <a:ext uri="{FF2B5EF4-FFF2-40B4-BE49-F238E27FC236}">
                <a16:creationId xmlns:a16="http://schemas.microsoft.com/office/drawing/2014/main" id="{05C90DEA-1234-4ED3-93DD-6AEF2341AD04}"/>
              </a:ext>
            </a:extLst>
          </p:cNvPr>
          <p:cNvSpPr txBox="1">
            <a:spLocks/>
          </p:cNvSpPr>
          <p:nvPr/>
        </p:nvSpPr>
        <p:spPr>
          <a:xfrm>
            <a:off x="8394431" y="4016366"/>
            <a:ext cx="2803452" cy="437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33" name="Text Placeholder 9">
            <a:extLst>
              <a:ext uri="{FF2B5EF4-FFF2-40B4-BE49-F238E27FC236}">
                <a16:creationId xmlns:a16="http://schemas.microsoft.com/office/drawing/2014/main" id="{178329DB-6655-4A39-A696-3F02C82F4E1B}"/>
              </a:ext>
            </a:extLst>
          </p:cNvPr>
          <p:cNvSpPr txBox="1">
            <a:spLocks/>
          </p:cNvSpPr>
          <p:nvPr/>
        </p:nvSpPr>
        <p:spPr>
          <a:xfrm>
            <a:off x="8394431" y="443101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grpSp>
        <p:nvGrpSpPr>
          <p:cNvPr id="25" name="组合 24"/>
          <p:cNvGrpSpPr/>
          <p:nvPr/>
        </p:nvGrpSpPr>
        <p:grpSpPr>
          <a:xfrm>
            <a:off x="3559125" y="483868"/>
            <a:ext cx="4919758" cy="718401"/>
            <a:chOff x="3630398" y="377466"/>
            <a:chExt cx="4919758" cy="718401"/>
          </a:xfrm>
        </p:grpSpPr>
        <p:sp>
          <p:nvSpPr>
            <p:cNvPr id="34" name="矩形 33"/>
            <p:cNvSpPr/>
            <p:nvPr userDrawn="1"/>
          </p:nvSpPr>
          <p:spPr>
            <a:xfrm>
              <a:off x="3630398" y="377466"/>
              <a:ext cx="4919757"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Chart style presentation</a:t>
              </a:r>
            </a:p>
          </p:txBody>
        </p:sp>
        <p:sp>
          <p:nvSpPr>
            <p:cNvPr id="35" name="文本框 34"/>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735530456"/>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p:cTn id="1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6">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wipe(down)">
                                      <p:cBhvr>
                                        <p:cTn id="19" dur="500"/>
                                        <p:tgtEl>
                                          <p:spTgt spid="27">
                                            <p:txEl>
                                              <p:pRg st="0" end="0"/>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p:cTn id="2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wipe(down)">
                                      <p:cBhvr>
                                        <p:cTn id="29" dur="500"/>
                                        <p:tgtEl>
                                          <p:spTgt spid="29">
                                            <p:txEl>
                                              <p:pRg st="0" end="0"/>
                                            </p:txEl>
                                          </p:spTgt>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down)">
                                      <p:cBhvr>
                                        <p:cTn id="39" dur="500"/>
                                        <p:tgtEl>
                                          <p:spTgt spid="31">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p:cTn id="43"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2">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down)">
                                      <p:cBhvr>
                                        <p:cTn id="49"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8" grpId="0" build="p"/>
      <p:bldP spid="29" grpId="0" build="p"/>
      <p:bldP spid="30" grpId="0" build="p"/>
      <p:bldP spid="31" grpId="0" build="p"/>
      <p:bldP spid="32" grpId="0" build="p"/>
      <p:bldP spid="3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组合 213"/>
          <p:cNvGrpSpPr/>
          <p:nvPr/>
        </p:nvGrpSpPr>
        <p:grpSpPr>
          <a:xfrm>
            <a:off x="1385913" y="1651233"/>
            <a:ext cx="9420180" cy="4286430"/>
            <a:chOff x="2045602" y="1955154"/>
            <a:chExt cx="8100797" cy="3686076"/>
          </a:xfrm>
        </p:grpSpPr>
        <p:sp>
          <p:nvSpPr>
            <p:cNvPr id="215" name="椭圆 214"/>
            <p:cNvSpPr/>
            <p:nvPr/>
          </p:nvSpPr>
          <p:spPr bwMode="auto">
            <a:xfrm rot="351052">
              <a:off x="2659068" y="4921547"/>
              <a:ext cx="216582" cy="221405"/>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16" name="椭圆 215"/>
            <p:cNvSpPr/>
            <p:nvPr/>
          </p:nvSpPr>
          <p:spPr bwMode="auto">
            <a:xfrm rot="285728">
              <a:off x="3257429" y="4328930"/>
              <a:ext cx="216582"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17" name="椭圆 216"/>
            <p:cNvSpPr/>
            <p:nvPr/>
          </p:nvSpPr>
          <p:spPr bwMode="auto">
            <a:xfrm rot="20925770">
              <a:off x="4049322" y="3866270"/>
              <a:ext cx="215391" cy="221405"/>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18" name="椭圆 217"/>
            <p:cNvSpPr/>
            <p:nvPr/>
          </p:nvSpPr>
          <p:spPr bwMode="auto">
            <a:xfrm rot="21146216">
              <a:off x="4650187" y="4477627"/>
              <a:ext cx="216582"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19" name="椭圆 218"/>
            <p:cNvSpPr/>
            <p:nvPr/>
          </p:nvSpPr>
          <p:spPr bwMode="auto">
            <a:xfrm rot="372077">
              <a:off x="6085899" y="4115283"/>
              <a:ext cx="215391"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20" name="椭圆 219"/>
            <p:cNvSpPr/>
            <p:nvPr/>
          </p:nvSpPr>
          <p:spPr bwMode="auto">
            <a:xfrm rot="444650">
              <a:off x="6775752" y="3737925"/>
              <a:ext cx="215391" cy="220214"/>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21" name="椭圆 220"/>
            <p:cNvSpPr/>
            <p:nvPr/>
          </p:nvSpPr>
          <p:spPr bwMode="auto">
            <a:xfrm rot="411978">
              <a:off x="7302869" y="3256443"/>
              <a:ext cx="216582" cy="22021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22" name="椭圆 221"/>
            <p:cNvSpPr/>
            <p:nvPr/>
          </p:nvSpPr>
          <p:spPr bwMode="auto">
            <a:xfrm rot="705091">
              <a:off x="8323395" y="2784215"/>
              <a:ext cx="216582" cy="220214"/>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23" name="椭圆 222"/>
            <p:cNvSpPr/>
            <p:nvPr/>
          </p:nvSpPr>
          <p:spPr bwMode="auto">
            <a:xfrm rot="1654378">
              <a:off x="9243742" y="2261439"/>
              <a:ext cx="215391"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sp>
          <p:nvSpPr>
            <p:cNvPr id="224" name="文本框 30"/>
            <p:cNvSpPr txBox="1">
              <a:spLocks noChangeArrowheads="1"/>
            </p:cNvSpPr>
            <p:nvPr/>
          </p:nvSpPr>
          <p:spPr bwMode="auto">
            <a:xfrm>
              <a:off x="2505886"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3。</a:t>
              </a:r>
              <a:r>
                <a:rPr lang="zh-CN" altLang="en-US" sz="1300" dirty="0">
                  <a:solidFill>
                    <a:schemeClr val="bg1">
                      <a:lumMod val="50000"/>
                    </a:schemeClr>
                  </a:solidFill>
                  <a:cs typeface="+mn-ea"/>
                  <a:sym typeface="+mn-lt"/>
                </a:rPr>
                <a:t>Month.</a:t>
              </a:r>
            </a:p>
          </p:txBody>
        </p:sp>
        <p:sp>
          <p:nvSpPr>
            <p:cNvPr id="225" name="文本框 31"/>
            <p:cNvSpPr txBox="1">
              <a:spLocks noChangeArrowheads="1"/>
            </p:cNvSpPr>
            <p:nvPr/>
          </p:nvSpPr>
          <p:spPr bwMode="auto">
            <a:xfrm>
              <a:off x="3118910"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4。</a:t>
              </a:r>
              <a:r>
                <a:rPr lang="zh-CN" altLang="en-US" sz="1300" dirty="0">
                  <a:solidFill>
                    <a:schemeClr val="bg1">
                      <a:lumMod val="50000"/>
                    </a:schemeClr>
                  </a:solidFill>
                  <a:cs typeface="+mn-ea"/>
                  <a:sym typeface="+mn-lt"/>
                </a:rPr>
                <a:t>Month.</a:t>
              </a:r>
            </a:p>
          </p:txBody>
        </p:sp>
        <p:sp>
          <p:nvSpPr>
            <p:cNvPr id="226" name="文本框 32"/>
            <p:cNvSpPr txBox="1">
              <a:spLocks noChangeArrowheads="1"/>
            </p:cNvSpPr>
            <p:nvPr/>
          </p:nvSpPr>
          <p:spPr bwMode="auto">
            <a:xfrm>
              <a:off x="3891051"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5。</a:t>
              </a:r>
              <a:r>
                <a:rPr lang="zh-CN" altLang="en-US" sz="1300" dirty="0">
                  <a:solidFill>
                    <a:schemeClr val="bg1">
                      <a:lumMod val="50000"/>
                    </a:schemeClr>
                  </a:solidFill>
                  <a:cs typeface="+mn-ea"/>
                  <a:sym typeface="+mn-lt"/>
                </a:rPr>
                <a:t>Month.</a:t>
              </a:r>
            </a:p>
          </p:txBody>
        </p:sp>
        <p:sp>
          <p:nvSpPr>
            <p:cNvPr id="227" name="文本框 33"/>
            <p:cNvSpPr txBox="1">
              <a:spLocks noChangeArrowheads="1"/>
            </p:cNvSpPr>
            <p:nvPr/>
          </p:nvSpPr>
          <p:spPr bwMode="auto">
            <a:xfrm>
              <a:off x="4468204"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6。</a:t>
              </a:r>
              <a:r>
                <a:rPr lang="zh-CN" altLang="en-US" sz="1300" dirty="0">
                  <a:solidFill>
                    <a:schemeClr val="bg1">
                      <a:lumMod val="50000"/>
                    </a:schemeClr>
                  </a:solidFill>
                  <a:cs typeface="+mn-ea"/>
                  <a:sym typeface="+mn-lt"/>
                </a:rPr>
                <a:t>Month.</a:t>
              </a:r>
            </a:p>
          </p:txBody>
        </p:sp>
        <p:sp>
          <p:nvSpPr>
            <p:cNvPr id="228" name="文本框 34"/>
            <p:cNvSpPr txBox="1">
              <a:spLocks noChangeArrowheads="1"/>
            </p:cNvSpPr>
            <p:nvPr/>
          </p:nvSpPr>
          <p:spPr bwMode="auto">
            <a:xfrm>
              <a:off x="5966421"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8。</a:t>
              </a:r>
              <a:r>
                <a:rPr lang="zh-CN" altLang="en-US" sz="1300" dirty="0">
                  <a:solidFill>
                    <a:schemeClr val="bg1">
                      <a:lumMod val="50000"/>
                    </a:schemeClr>
                  </a:solidFill>
                  <a:cs typeface="+mn-ea"/>
                  <a:sym typeface="+mn-lt"/>
                </a:rPr>
                <a:t>Month.</a:t>
              </a:r>
            </a:p>
          </p:txBody>
        </p:sp>
        <p:sp>
          <p:nvSpPr>
            <p:cNvPr id="229" name="文本框 35"/>
            <p:cNvSpPr txBox="1">
              <a:spLocks noChangeArrowheads="1"/>
            </p:cNvSpPr>
            <p:nvPr/>
          </p:nvSpPr>
          <p:spPr bwMode="auto">
            <a:xfrm>
              <a:off x="6685865"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9。</a:t>
              </a:r>
              <a:r>
                <a:rPr lang="zh-CN" altLang="en-US" sz="1300" dirty="0">
                  <a:solidFill>
                    <a:schemeClr val="bg1">
                      <a:lumMod val="50000"/>
                    </a:schemeClr>
                  </a:solidFill>
                  <a:cs typeface="+mn-ea"/>
                  <a:sym typeface="+mn-lt"/>
                </a:rPr>
                <a:t>Month.</a:t>
              </a:r>
            </a:p>
          </p:txBody>
        </p:sp>
        <p:sp>
          <p:nvSpPr>
            <p:cNvPr id="230" name="文本框 36"/>
            <p:cNvSpPr txBox="1">
              <a:spLocks noChangeArrowheads="1"/>
            </p:cNvSpPr>
            <p:nvPr/>
          </p:nvSpPr>
          <p:spPr bwMode="auto">
            <a:xfrm>
              <a:off x="7283418" y="5409682"/>
              <a:ext cx="573923"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10。</a:t>
              </a:r>
              <a:r>
                <a:rPr lang="zh-CN" altLang="en-US" sz="1300" dirty="0">
                  <a:solidFill>
                    <a:schemeClr val="bg1">
                      <a:lumMod val="50000"/>
                    </a:schemeClr>
                  </a:solidFill>
                  <a:cs typeface="+mn-ea"/>
                  <a:sym typeface="+mn-lt"/>
                </a:rPr>
                <a:t>Month.</a:t>
              </a:r>
            </a:p>
          </p:txBody>
        </p:sp>
        <p:sp>
          <p:nvSpPr>
            <p:cNvPr id="231" name="文本框 37"/>
            <p:cNvSpPr txBox="1">
              <a:spLocks noChangeArrowheads="1"/>
            </p:cNvSpPr>
            <p:nvPr/>
          </p:nvSpPr>
          <p:spPr bwMode="auto">
            <a:xfrm>
              <a:off x="8307503" y="5409682"/>
              <a:ext cx="573923"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11。</a:t>
              </a:r>
              <a:r>
                <a:rPr lang="zh-CN" altLang="en-US" sz="1300" dirty="0">
                  <a:solidFill>
                    <a:schemeClr val="bg1">
                      <a:lumMod val="50000"/>
                    </a:schemeClr>
                  </a:solidFill>
                  <a:cs typeface="+mn-ea"/>
                  <a:sym typeface="+mn-lt"/>
                </a:rPr>
                <a:t>Month.</a:t>
              </a:r>
            </a:p>
          </p:txBody>
        </p:sp>
        <p:sp>
          <p:nvSpPr>
            <p:cNvPr id="232" name="文本框 38"/>
            <p:cNvSpPr txBox="1">
              <a:spLocks noChangeArrowheads="1"/>
            </p:cNvSpPr>
            <p:nvPr/>
          </p:nvSpPr>
          <p:spPr bwMode="auto">
            <a:xfrm>
              <a:off x="9154959" y="5409682"/>
              <a:ext cx="573923"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12。</a:t>
              </a:r>
              <a:r>
                <a:rPr lang="zh-CN" altLang="en-US" sz="1300" dirty="0">
                  <a:solidFill>
                    <a:schemeClr val="bg1">
                      <a:lumMod val="50000"/>
                    </a:schemeClr>
                  </a:solidFill>
                  <a:cs typeface="+mn-ea"/>
                  <a:sym typeface="+mn-lt"/>
                </a:rPr>
                <a:t>Month.</a:t>
              </a:r>
            </a:p>
          </p:txBody>
        </p:sp>
        <p:sp>
          <p:nvSpPr>
            <p:cNvPr id="233" name="文本框 39"/>
            <p:cNvSpPr txBox="1">
              <a:spLocks noChangeArrowheads="1"/>
            </p:cNvSpPr>
            <p:nvPr/>
          </p:nvSpPr>
          <p:spPr bwMode="auto">
            <a:xfrm>
              <a:off x="2993824" y="4872526"/>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34" name="文本框 40"/>
            <p:cNvSpPr txBox="1">
              <a:spLocks noChangeArrowheads="1"/>
            </p:cNvSpPr>
            <p:nvPr/>
          </p:nvSpPr>
          <p:spPr bwMode="auto">
            <a:xfrm>
              <a:off x="2045602" y="4321698"/>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35" name="文本框 41"/>
            <p:cNvSpPr txBox="1">
              <a:spLocks noChangeArrowheads="1"/>
            </p:cNvSpPr>
            <p:nvPr/>
          </p:nvSpPr>
          <p:spPr bwMode="auto">
            <a:xfrm>
              <a:off x="3692913" y="3543886"/>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36" name="文本框 42"/>
            <p:cNvSpPr txBox="1">
              <a:spLocks noChangeArrowheads="1"/>
            </p:cNvSpPr>
            <p:nvPr/>
          </p:nvSpPr>
          <p:spPr bwMode="auto">
            <a:xfrm>
              <a:off x="4588963" y="4187402"/>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37" name="文本框 43"/>
            <p:cNvSpPr txBox="1">
              <a:spLocks noChangeArrowheads="1"/>
            </p:cNvSpPr>
            <p:nvPr/>
          </p:nvSpPr>
          <p:spPr bwMode="auto">
            <a:xfrm>
              <a:off x="6344478" y="4074331"/>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38" name="文本框 44"/>
            <p:cNvSpPr txBox="1">
              <a:spLocks noChangeArrowheads="1"/>
            </p:cNvSpPr>
            <p:nvPr/>
          </p:nvSpPr>
          <p:spPr bwMode="auto">
            <a:xfrm>
              <a:off x="7036643" y="3718379"/>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39" name="文本框 45"/>
            <p:cNvSpPr txBox="1">
              <a:spLocks noChangeArrowheads="1"/>
            </p:cNvSpPr>
            <p:nvPr/>
          </p:nvSpPr>
          <p:spPr bwMode="auto">
            <a:xfrm>
              <a:off x="7615768" y="3240202"/>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40" name="文本框 46"/>
            <p:cNvSpPr txBox="1">
              <a:spLocks noChangeArrowheads="1"/>
            </p:cNvSpPr>
            <p:nvPr/>
          </p:nvSpPr>
          <p:spPr bwMode="auto">
            <a:xfrm>
              <a:off x="8637382" y="2747242"/>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cxnSp>
          <p:nvCxnSpPr>
            <p:cNvPr id="241" name="直接连接符 240"/>
            <p:cNvCxnSpPr>
              <a:stCxn id="215" idx="7"/>
              <a:endCxn id="216"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216" idx="7"/>
              <a:endCxn id="217"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a:stCxn id="217" idx="5"/>
              <a:endCxn id="218"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4" name="椭圆 243"/>
            <p:cNvSpPr/>
            <p:nvPr/>
          </p:nvSpPr>
          <p:spPr bwMode="auto">
            <a:xfrm rot="827460">
              <a:off x="5277747" y="4826201"/>
              <a:ext cx="216582" cy="221405"/>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cs typeface="+mn-ea"/>
                <a:sym typeface="+mn-lt"/>
              </a:endParaRPr>
            </a:p>
          </p:txBody>
        </p:sp>
        <p:cxnSp>
          <p:nvCxnSpPr>
            <p:cNvPr id="245" name="直接连接符 244"/>
            <p:cNvCxnSpPr>
              <a:stCxn id="218" idx="5"/>
              <a:endCxn id="244"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44" idx="7"/>
              <a:endCxn id="219"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219" idx="7"/>
              <a:endCxn id="220"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220" idx="7"/>
              <a:endCxn id="221"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21" idx="7"/>
              <a:endCxn id="222"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a:stCxn id="222" idx="7"/>
              <a:endCxn id="223"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1" name="文本框 39"/>
            <p:cNvSpPr txBox="1">
              <a:spLocks noChangeArrowheads="1"/>
            </p:cNvSpPr>
            <p:nvPr/>
          </p:nvSpPr>
          <p:spPr bwMode="auto">
            <a:xfrm>
              <a:off x="5550382" y="4815387"/>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sp>
          <p:nvSpPr>
            <p:cNvPr id="252" name="文本框 33"/>
            <p:cNvSpPr txBox="1">
              <a:spLocks noChangeArrowheads="1"/>
            </p:cNvSpPr>
            <p:nvPr/>
          </p:nvSpPr>
          <p:spPr bwMode="auto">
            <a:xfrm>
              <a:off x="5131491" y="5409682"/>
              <a:ext cx="489835" cy="231548"/>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cs typeface="+mn-ea"/>
                  <a:sym typeface="+mn-lt"/>
                </a:rPr>
                <a:t>7。</a:t>
              </a:r>
              <a:r>
                <a:rPr lang="zh-CN" altLang="en-US" sz="1300" dirty="0">
                  <a:solidFill>
                    <a:schemeClr val="bg1">
                      <a:lumMod val="50000"/>
                    </a:schemeClr>
                  </a:solidFill>
                  <a:cs typeface="+mn-ea"/>
                  <a:sym typeface="+mn-lt"/>
                </a:rPr>
                <a:t>Month.</a:t>
              </a:r>
            </a:p>
          </p:txBody>
        </p:sp>
        <p:sp>
          <p:nvSpPr>
            <p:cNvPr id="253" name="文本框 46"/>
            <p:cNvSpPr txBox="1">
              <a:spLocks noChangeArrowheads="1"/>
            </p:cNvSpPr>
            <p:nvPr/>
          </p:nvSpPr>
          <p:spPr bwMode="auto">
            <a:xfrm>
              <a:off x="8776157" y="1955154"/>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cs typeface="+mn-ea"/>
                  <a:sym typeface="+mn-lt"/>
                </a:rPr>
                <a:t>Add text content</a:t>
              </a:r>
            </a:p>
          </p:txBody>
        </p:sp>
        <p:grpSp>
          <p:nvGrpSpPr>
            <p:cNvPr id="254" name="组合 253"/>
            <p:cNvGrpSpPr/>
            <p:nvPr/>
          </p:nvGrpSpPr>
          <p:grpSpPr>
            <a:xfrm>
              <a:off x="2092444" y="5275574"/>
              <a:ext cx="8053955" cy="76668"/>
              <a:chOff x="738746" y="5964849"/>
              <a:chExt cx="10744200" cy="102248"/>
            </a:xfrm>
          </p:grpSpPr>
          <p:cxnSp>
            <p:nvCxnSpPr>
              <p:cNvPr id="255" name="直接连接符 254"/>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6" name="组合 265"/>
          <p:cNvGrpSpPr/>
          <p:nvPr/>
        </p:nvGrpSpPr>
        <p:grpSpPr>
          <a:xfrm>
            <a:off x="1726768" y="1832536"/>
            <a:ext cx="3438961" cy="782589"/>
            <a:chOff x="6736921" y="2144385"/>
            <a:chExt cx="3439409" cy="782689"/>
          </a:xfrm>
        </p:grpSpPr>
        <p:sp>
          <p:nvSpPr>
            <p:cNvPr id="267" name="TextBox 11"/>
            <p:cNvSpPr txBox="1"/>
            <p:nvPr/>
          </p:nvSpPr>
          <p:spPr>
            <a:xfrm>
              <a:off x="6736921" y="2520885"/>
              <a:ext cx="3439409" cy="406189"/>
            </a:xfrm>
            <a:prstGeom prst="rect">
              <a:avLst/>
            </a:prstGeom>
            <a:noFill/>
          </p:spPr>
          <p:txBody>
            <a:bodyPr wrap="square" lIns="0" tIns="0" rIns="0" bIns="0" rtlCol="0">
              <a:spAutoFit/>
              <a:scene3d>
                <a:camera prst="orthographicFront"/>
                <a:lightRig rig="threePt" dir="t"/>
              </a:scene3d>
              <a:sp3d contourW="12700"/>
            </a:bodyPr>
            <a:lstStyle/>
            <a:p>
              <a:pPr algn="just">
                <a:lnSpc>
                  <a:spcPct val="130000"/>
                </a:lnSpc>
              </a:pPr>
              <a:r>
                <a:rPr lang="zh-CN" altLang="en-US" sz="1067" dirty="0">
                  <a:solidFill>
                    <a:schemeClr val="tx1">
                      <a:lumMod val="65000"/>
                      <a:lumOff val="35000"/>
                    </a:schemeClr>
                  </a:solidFill>
                  <a:cs typeface="+mn-ea"/>
                  <a:sym typeface="+mn-lt"/>
                </a:rPr>
                <a:t>After you've typed your content here, or by copying your text, select Paste in this box and choose to keep only the text.</a:t>
              </a:r>
              <a:endParaRPr lang="en-US" altLang="zh-CN" sz="1067" dirty="0">
                <a:solidFill>
                  <a:schemeClr val="tx1">
                    <a:lumMod val="65000"/>
                    <a:lumOff val="35000"/>
                  </a:schemeClr>
                </a:solidFill>
                <a:cs typeface="+mn-ea"/>
                <a:sym typeface="+mn-lt"/>
              </a:endParaRPr>
            </a:p>
          </p:txBody>
        </p:sp>
        <p:sp>
          <p:nvSpPr>
            <p:cNvPr id="268" name="TextBox 11"/>
            <p:cNvSpPr txBox="1"/>
            <p:nvPr/>
          </p:nvSpPr>
          <p:spPr>
            <a:xfrm>
              <a:off x="6736921" y="2144385"/>
              <a:ext cx="3391096" cy="307816"/>
            </a:xfrm>
            <a:prstGeom prst="rect">
              <a:avLst/>
            </a:prstGeom>
            <a:noFill/>
          </p:spPr>
          <p:txBody>
            <a:bodyPr wrap="square" lIns="0" tIns="0" rIns="0" bIns="0" rtlCol="0">
              <a:spAutoFit/>
              <a:scene3d>
                <a:camera prst="orthographicFront"/>
                <a:lightRig rig="threePt" dir="t"/>
              </a:scene3d>
              <a:sp3d contourW="12700"/>
            </a:bodyPr>
            <a:lstStyle/>
            <a:p>
              <a:pPr defTabSz="457143">
                <a:buClr>
                  <a:srgbClr val="151314"/>
                </a:buClr>
                <a:buSzPct val="25000"/>
              </a:pPr>
              <a:r>
                <a:rPr lang="zh-CN" altLang="en-US" sz="2000" b="1" kern="0" dirty="0">
                  <a:solidFill>
                    <a:schemeClr val="tx1">
                      <a:lumMod val="85000"/>
                      <a:lumOff val="15000"/>
                    </a:schemeClr>
                  </a:solidFill>
                  <a:cs typeface="+mn-ea"/>
                  <a:sym typeface="+mn-lt"/>
                </a:rPr>
                <a:t>Monthly completion</a:t>
              </a:r>
            </a:p>
          </p:txBody>
        </p:sp>
      </p:grpSp>
      <p:grpSp>
        <p:nvGrpSpPr>
          <p:cNvPr id="60" name="组合 59"/>
          <p:cNvGrpSpPr/>
          <p:nvPr/>
        </p:nvGrpSpPr>
        <p:grpSpPr>
          <a:xfrm>
            <a:off x="3713117" y="399316"/>
            <a:ext cx="4765766" cy="802953"/>
            <a:chOff x="3784390" y="292914"/>
            <a:chExt cx="4765766" cy="802953"/>
          </a:xfrm>
        </p:grpSpPr>
        <p:sp>
          <p:nvSpPr>
            <p:cNvPr id="61" name="矩形 60"/>
            <p:cNvSpPr/>
            <p:nvPr userDrawn="1"/>
          </p:nvSpPr>
          <p:spPr>
            <a:xfrm>
              <a:off x="4217805" y="292914"/>
              <a:ext cx="3997682"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Monthly completion</a:t>
              </a:r>
            </a:p>
          </p:txBody>
        </p:sp>
        <p:sp>
          <p:nvSpPr>
            <p:cNvPr id="63" name="文本框 62"/>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46151447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left)">
                                      <p:cBhvr>
                                        <p:cTn id="7" dur="500"/>
                                        <p:tgtEl>
                                          <p:spTgt spid="2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6"/>
                                        </p:tgtEl>
                                        <p:attrNameLst>
                                          <p:attrName>style.visibility</p:attrName>
                                        </p:attrNameLst>
                                      </p:cBhvr>
                                      <p:to>
                                        <p:strVal val="visible"/>
                                      </p:to>
                                    </p:set>
                                    <p:animEffect transition="in" filter="fade">
                                      <p:cBhvr>
                                        <p:cTn id="11" dur="1000"/>
                                        <p:tgtEl>
                                          <p:spTgt spid="266"/>
                                        </p:tgtEl>
                                      </p:cBhvr>
                                    </p:animEffect>
                                    <p:anim calcmode="lin" valueType="num">
                                      <p:cBhvr>
                                        <p:cTn id="12" dur="1000" fill="hold"/>
                                        <p:tgtEl>
                                          <p:spTgt spid="266"/>
                                        </p:tgtEl>
                                        <p:attrNameLst>
                                          <p:attrName>ppt_x</p:attrName>
                                        </p:attrNameLst>
                                      </p:cBhvr>
                                      <p:tavLst>
                                        <p:tav tm="0">
                                          <p:val>
                                            <p:strVal val="#ppt_x"/>
                                          </p:val>
                                        </p:tav>
                                        <p:tav tm="100000">
                                          <p:val>
                                            <p:strVal val="#ppt_x"/>
                                          </p:val>
                                        </p:tav>
                                      </p:tavLst>
                                    </p:anim>
                                    <p:anim calcmode="lin" valueType="num">
                                      <p:cBhvr>
                                        <p:cTn id="13"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p:cNvSpPr txBox="1"/>
          <p:nvPr/>
        </p:nvSpPr>
        <p:spPr>
          <a:xfrm>
            <a:off x="1199457" y="2276447"/>
            <a:ext cx="9638933" cy="454110"/>
          </a:xfrm>
          <a:prstGeom prst="rect">
            <a:avLst/>
          </a:prstGeom>
          <a:noFill/>
        </p:spPr>
        <p:txBody>
          <a:bodyPr wrap="square" lIns="90496" tIns="45249" rIns="90496" bIns="45249" rtlCol="0">
            <a:spAutoFit/>
          </a:bodyPr>
          <a:lstStyle/>
          <a:p>
            <a:pPr algn="just">
              <a:lnSpc>
                <a:spcPct val="130000"/>
              </a:lnSpc>
            </a:pPr>
            <a:r>
              <a:rPr lang="zh-CN" altLang="en-US" sz="953" dirty="0">
                <a:solidFill>
                  <a:schemeClr val="tx1">
                    <a:lumMod val="65000"/>
                    <a:lumOff val="35000"/>
                  </a:schemeClr>
                </a:solidFill>
                <a:cs typeface="+mn-ea"/>
                <a:sym typeface="+mn-lt"/>
              </a:rPr>
              <a:t>After you've typed your content here, or by copying your text, select Paste in this box and choose to keep only the text. Your content is typed here, or by copying your text. After you've typed your content here, or by copying your text, select Paste in this box and choose to keep only the text.</a:t>
            </a:r>
            <a:endParaRPr lang="en-US" altLang="zh-CN" sz="953" dirty="0">
              <a:solidFill>
                <a:schemeClr val="tx1">
                  <a:lumMod val="65000"/>
                  <a:lumOff val="35000"/>
                </a:schemeClr>
              </a:solidFill>
              <a:cs typeface="+mn-ea"/>
              <a:sym typeface="+mn-lt"/>
            </a:endParaRPr>
          </a:p>
        </p:txBody>
      </p:sp>
      <p:sp>
        <p:nvSpPr>
          <p:cNvPr id="48" name="椭圆 47"/>
          <p:cNvSpPr/>
          <p:nvPr/>
        </p:nvSpPr>
        <p:spPr>
          <a:xfrm>
            <a:off x="1837330" y="3690763"/>
            <a:ext cx="141749" cy="143997"/>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49" name="TextBox 18"/>
          <p:cNvSpPr txBox="1"/>
          <p:nvPr/>
        </p:nvSpPr>
        <p:spPr>
          <a:xfrm>
            <a:off x="2049952" y="3608894"/>
            <a:ext cx="1279071" cy="310966"/>
          </a:xfrm>
          <a:prstGeom prst="rect">
            <a:avLst/>
          </a:prstGeom>
          <a:noFill/>
        </p:spPr>
        <p:txBody>
          <a:bodyPr wrap="none" lIns="90496" tIns="45249" rIns="90496" bIns="45249" rtlCol="0">
            <a:spAutoFit/>
          </a:bodyPr>
          <a:lstStyle/>
          <a:p>
            <a:r>
              <a:rPr lang="zh-CN" altLang="en-US" sz="1427" dirty="0">
                <a:solidFill>
                  <a:schemeClr val="tx1">
                    <a:lumMod val="65000"/>
                    <a:lumOff val="35000"/>
                  </a:schemeClr>
                </a:solidFill>
                <a:cs typeface="+mn-ea"/>
                <a:sym typeface="+mn-lt"/>
              </a:rPr>
              <a:t>Click to add a title</a:t>
            </a:r>
          </a:p>
        </p:txBody>
      </p:sp>
      <p:cxnSp>
        <p:nvCxnSpPr>
          <p:cNvPr id="50" name="直接连接符 49"/>
          <p:cNvCxnSpPr/>
          <p:nvPr/>
        </p:nvCxnSpPr>
        <p:spPr>
          <a:xfrm>
            <a:off x="3832665"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TextBox 20"/>
          <p:cNvSpPr txBox="1"/>
          <p:nvPr/>
        </p:nvSpPr>
        <p:spPr>
          <a:xfrm>
            <a:off x="2049954" y="4111378"/>
            <a:ext cx="1301656" cy="513036"/>
          </a:xfrm>
          <a:prstGeom prst="rect">
            <a:avLst/>
          </a:prstGeom>
          <a:noFill/>
        </p:spPr>
        <p:txBody>
          <a:bodyPr wrap="none" lIns="90496" tIns="45249" rIns="90496" bIns="45249" rtlCol="0">
            <a:spAutoFit/>
          </a:bodyPr>
          <a:lstStyle/>
          <a:p>
            <a:r>
              <a:rPr lang="en-US" altLang="zh-CN" sz="2740" dirty="0">
                <a:solidFill>
                  <a:schemeClr val="tx1">
                    <a:lumMod val="75000"/>
                    <a:lumOff val="25000"/>
                  </a:schemeClr>
                </a:solidFill>
                <a:cs typeface="+mn-ea"/>
                <a:sym typeface="+mn-lt"/>
              </a:rPr>
              <a:t>73,856</a:t>
            </a:r>
            <a:endParaRPr lang="zh-CN" altLang="en-US" sz="2740" dirty="0">
              <a:solidFill>
                <a:schemeClr val="tx1">
                  <a:lumMod val="75000"/>
                  <a:lumOff val="25000"/>
                </a:schemeClr>
              </a:solidFill>
              <a:cs typeface="+mn-ea"/>
              <a:sym typeface="+mn-lt"/>
            </a:endParaRPr>
          </a:p>
        </p:txBody>
      </p:sp>
      <p:sp>
        <p:nvSpPr>
          <p:cNvPr id="52" name="圆角矩形 51"/>
          <p:cNvSpPr/>
          <p:nvPr/>
        </p:nvSpPr>
        <p:spPr>
          <a:xfrm>
            <a:off x="3578230"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3" name="圆角矩形 52"/>
          <p:cNvSpPr/>
          <p:nvPr/>
        </p:nvSpPr>
        <p:spPr>
          <a:xfrm>
            <a:off x="4017340"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4" name="圆角矩形 53"/>
          <p:cNvSpPr/>
          <p:nvPr/>
        </p:nvSpPr>
        <p:spPr>
          <a:xfrm>
            <a:off x="4456450"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5" name="圆角矩形 54"/>
          <p:cNvSpPr/>
          <p:nvPr/>
        </p:nvSpPr>
        <p:spPr>
          <a:xfrm>
            <a:off x="4895558"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6" name="圆角矩形 55"/>
          <p:cNvSpPr/>
          <p:nvPr/>
        </p:nvSpPr>
        <p:spPr>
          <a:xfrm>
            <a:off x="3578230" y="5144864"/>
            <a:ext cx="354373" cy="633529"/>
          </a:xfrm>
          <a:prstGeom prst="roundRect">
            <a:avLst/>
          </a:prstGeom>
          <a:solidFill>
            <a:srgbClr val="2A3246"/>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7" name="圆角矩形 56"/>
          <p:cNvSpPr/>
          <p:nvPr/>
        </p:nvSpPr>
        <p:spPr>
          <a:xfrm>
            <a:off x="4017340" y="5049015"/>
            <a:ext cx="354373" cy="729377"/>
          </a:xfrm>
          <a:prstGeom prst="roundRect">
            <a:avLst/>
          </a:prstGeom>
          <a:solidFill>
            <a:srgbClr val="BA8F2D"/>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8" name="圆角矩形 57"/>
          <p:cNvSpPr/>
          <p:nvPr/>
        </p:nvSpPr>
        <p:spPr>
          <a:xfrm>
            <a:off x="4456450" y="4867364"/>
            <a:ext cx="354373" cy="911029"/>
          </a:xfrm>
          <a:prstGeom prst="roundRect">
            <a:avLst/>
          </a:prstGeom>
          <a:solidFill>
            <a:srgbClr val="2A3246"/>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59" name="圆角矩形 58"/>
          <p:cNvSpPr/>
          <p:nvPr/>
        </p:nvSpPr>
        <p:spPr>
          <a:xfrm>
            <a:off x="4895558" y="4476923"/>
            <a:ext cx="354373" cy="1301470"/>
          </a:xfrm>
          <a:prstGeom prst="roundRect">
            <a:avLst/>
          </a:prstGeom>
          <a:solidFill>
            <a:srgbClr val="BA8F2D"/>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60" name="TextBox 29"/>
          <p:cNvSpPr txBox="1"/>
          <p:nvPr/>
        </p:nvSpPr>
        <p:spPr>
          <a:xfrm>
            <a:off x="3538314"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61" name="TextBox 30"/>
          <p:cNvSpPr txBox="1"/>
          <p:nvPr/>
        </p:nvSpPr>
        <p:spPr>
          <a:xfrm>
            <a:off x="3977425"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62" name="TextBox 31"/>
          <p:cNvSpPr txBox="1"/>
          <p:nvPr/>
        </p:nvSpPr>
        <p:spPr>
          <a:xfrm>
            <a:off x="4416535"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63" name="TextBox 32"/>
          <p:cNvSpPr txBox="1"/>
          <p:nvPr/>
        </p:nvSpPr>
        <p:spPr>
          <a:xfrm>
            <a:off x="4855643"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64" name="TextBox 33"/>
          <p:cNvSpPr txBox="1"/>
          <p:nvPr/>
        </p:nvSpPr>
        <p:spPr>
          <a:xfrm>
            <a:off x="2150312" y="4653733"/>
            <a:ext cx="977746" cy="494517"/>
          </a:xfrm>
          <a:prstGeom prst="rect">
            <a:avLst/>
          </a:prstGeom>
          <a:noFill/>
        </p:spPr>
        <p:txBody>
          <a:bodyPr wrap="none" lIns="90496" tIns="45249" rIns="90496" bIns="45249" rtlCol="0">
            <a:spAutoFit/>
          </a:bodyPr>
          <a:lstStyle/>
          <a:p>
            <a:pPr algn="ctr"/>
            <a:r>
              <a:rPr lang="zh-CN" altLang="en-US" sz="1547" dirty="0">
                <a:solidFill>
                  <a:schemeClr val="tx1">
                    <a:lumMod val="75000"/>
                    <a:lumOff val="25000"/>
                  </a:schemeClr>
                </a:solidFill>
                <a:cs typeface="+mn-ea"/>
                <a:sym typeface="+mn-lt"/>
              </a:rPr>
              <a:t>Income was generated last year</a:t>
            </a:r>
            <a:endParaRPr lang="en-US" altLang="zh-CN" sz="1547" dirty="0">
              <a:solidFill>
                <a:schemeClr val="tx1">
                  <a:lumMod val="75000"/>
                  <a:lumOff val="25000"/>
                </a:schemeClr>
              </a:solidFill>
              <a:cs typeface="+mn-ea"/>
              <a:sym typeface="+mn-lt"/>
            </a:endParaRPr>
          </a:p>
          <a:p>
            <a:pPr algn="ctr"/>
            <a:r>
              <a:rPr lang="zh-CN" altLang="en-US" sz="1073" dirty="0">
                <a:solidFill>
                  <a:schemeClr val="tx1">
                    <a:lumMod val="75000"/>
                    <a:lumOff val="25000"/>
                  </a:schemeClr>
                </a:solidFill>
                <a:cs typeface="+mn-ea"/>
                <a:sym typeface="+mn-lt"/>
              </a:rPr>
              <a:t>(RMB.)</a:t>
            </a:r>
            <a:r>
              <a:rPr lang="zh-CN" altLang="en-US" sz="833" dirty="0">
                <a:solidFill>
                  <a:schemeClr val="tx1">
                    <a:lumMod val="75000"/>
                    <a:lumOff val="25000"/>
                  </a:schemeClr>
                </a:solidFill>
                <a:cs typeface="+mn-ea"/>
                <a:sym typeface="+mn-lt"/>
              </a:rPr>
              <a:t>)</a:t>
            </a:r>
          </a:p>
        </p:txBody>
      </p:sp>
      <p:sp>
        <p:nvSpPr>
          <p:cNvPr id="65" name="椭圆 64"/>
          <p:cNvSpPr/>
          <p:nvPr/>
        </p:nvSpPr>
        <p:spPr>
          <a:xfrm>
            <a:off x="6515048" y="3690763"/>
            <a:ext cx="141749" cy="143997"/>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66" name="TextBox 35"/>
          <p:cNvSpPr txBox="1"/>
          <p:nvPr/>
        </p:nvSpPr>
        <p:spPr>
          <a:xfrm>
            <a:off x="6727668" y="3608894"/>
            <a:ext cx="1279071" cy="310966"/>
          </a:xfrm>
          <a:prstGeom prst="rect">
            <a:avLst/>
          </a:prstGeom>
          <a:noFill/>
        </p:spPr>
        <p:txBody>
          <a:bodyPr wrap="none" lIns="90496" tIns="45249" rIns="90496" bIns="45249" rtlCol="0">
            <a:spAutoFit/>
          </a:bodyPr>
          <a:lstStyle/>
          <a:p>
            <a:r>
              <a:rPr lang="zh-CN" altLang="en-US" sz="1427" dirty="0">
                <a:solidFill>
                  <a:schemeClr val="tx1">
                    <a:lumMod val="65000"/>
                    <a:lumOff val="35000"/>
                  </a:schemeClr>
                </a:solidFill>
                <a:cs typeface="+mn-ea"/>
                <a:sym typeface="+mn-lt"/>
              </a:rPr>
              <a:t>Click to add a title</a:t>
            </a:r>
          </a:p>
        </p:txBody>
      </p:sp>
      <p:cxnSp>
        <p:nvCxnSpPr>
          <p:cNvPr id="67" name="直接连接符 66"/>
          <p:cNvCxnSpPr/>
          <p:nvPr/>
        </p:nvCxnSpPr>
        <p:spPr>
          <a:xfrm>
            <a:off x="8510382"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TextBox 37"/>
          <p:cNvSpPr txBox="1"/>
          <p:nvPr/>
        </p:nvSpPr>
        <p:spPr>
          <a:xfrm>
            <a:off x="6727671" y="4111378"/>
            <a:ext cx="1301656" cy="513036"/>
          </a:xfrm>
          <a:prstGeom prst="rect">
            <a:avLst/>
          </a:prstGeom>
          <a:noFill/>
        </p:spPr>
        <p:txBody>
          <a:bodyPr wrap="none" lIns="90496" tIns="45249" rIns="90496" bIns="45249" rtlCol="0">
            <a:spAutoFit/>
          </a:bodyPr>
          <a:lstStyle/>
          <a:p>
            <a:r>
              <a:rPr lang="en-US" altLang="zh-CN" sz="2740" dirty="0">
                <a:solidFill>
                  <a:schemeClr val="tx1">
                    <a:lumMod val="75000"/>
                    <a:lumOff val="25000"/>
                  </a:schemeClr>
                </a:solidFill>
                <a:cs typeface="+mn-ea"/>
                <a:sym typeface="+mn-lt"/>
              </a:rPr>
              <a:t>96,169</a:t>
            </a:r>
            <a:endParaRPr lang="zh-CN" altLang="en-US" sz="2740" dirty="0">
              <a:solidFill>
                <a:schemeClr val="tx1">
                  <a:lumMod val="75000"/>
                  <a:lumOff val="25000"/>
                </a:schemeClr>
              </a:solidFill>
              <a:cs typeface="+mn-ea"/>
              <a:sym typeface="+mn-lt"/>
            </a:endParaRPr>
          </a:p>
        </p:txBody>
      </p:sp>
      <p:sp>
        <p:nvSpPr>
          <p:cNvPr id="69" name="圆角矩形 68"/>
          <p:cNvSpPr/>
          <p:nvPr/>
        </p:nvSpPr>
        <p:spPr>
          <a:xfrm>
            <a:off x="8255948"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0" name="圆角矩形 69"/>
          <p:cNvSpPr/>
          <p:nvPr/>
        </p:nvSpPr>
        <p:spPr>
          <a:xfrm>
            <a:off x="8695058"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1" name="圆角矩形 70"/>
          <p:cNvSpPr/>
          <p:nvPr/>
        </p:nvSpPr>
        <p:spPr>
          <a:xfrm>
            <a:off x="9134166"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2" name="圆角矩形 71"/>
          <p:cNvSpPr/>
          <p:nvPr/>
        </p:nvSpPr>
        <p:spPr>
          <a:xfrm>
            <a:off x="9573277" y="3956333"/>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3" name="圆角矩形 72"/>
          <p:cNvSpPr/>
          <p:nvPr/>
        </p:nvSpPr>
        <p:spPr>
          <a:xfrm>
            <a:off x="8255948" y="5322878"/>
            <a:ext cx="354373" cy="455514"/>
          </a:xfrm>
          <a:prstGeom prst="roundRect">
            <a:avLst/>
          </a:prstGeom>
          <a:solidFill>
            <a:srgbClr val="2A3246"/>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4" name="圆角矩形 73"/>
          <p:cNvSpPr/>
          <p:nvPr/>
        </p:nvSpPr>
        <p:spPr>
          <a:xfrm>
            <a:off x="8695058" y="4256881"/>
            <a:ext cx="354373" cy="1521511"/>
          </a:xfrm>
          <a:prstGeom prst="roundRect">
            <a:avLst/>
          </a:prstGeom>
          <a:solidFill>
            <a:srgbClr val="BA8F2D"/>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5" name="圆角矩形 74"/>
          <p:cNvSpPr/>
          <p:nvPr/>
        </p:nvSpPr>
        <p:spPr>
          <a:xfrm>
            <a:off x="9134166" y="4867364"/>
            <a:ext cx="354373" cy="911029"/>
          </a:xfrm>
          <a:prstGeom prst="roundRect">
            <a:avLst/>
          </a:prstGeom>
          <a:solidFill>
            <a:srgbClr val="2A3246"/>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6" name="圆角矩形 75"/>
          <p:cNvSpPr/>
          <p:nvPr/>
        </p:nvSpPr>
        <p:spPr>
          <a:xfrm>
            <a:off x="9573277" y="4372953"/>
            <a:ext cx="354373" cy="1405438"/>
          </a:xfrm>
          <a:prstGeom prst="roundRect">
            <a:avLst/>
          </a:prstGeom>
          <a:solidFill>
            <a:srgbClr val="BA8F2D"/>
          </a:solidFill>
          <a:ln w="15875">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cs typeface="+mn-ea"/>
              <a:sym typeface="+mn-lt"/>
            </a:endParaRPr>
          </a:p>
        </p:txBody>
      </p:sp>
      <p:sp>
        <p:nvSpPr>
          <p:cNvPr id="77" name="TextBox 46"/>
          <p:cNvSpPr txBox="1"/>
          <p:nvPr/>
        </p:nvSpPr>
        <p:spPr>
          <a:xfrm>
            <a:off x="8216033"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78" name="TextBox 47"/>
          <p:cNvSpPr txBox="1"/>
          <p:nvPr/>
        </p:nvSpPr>
        <p:spPr>
          <a:xfrm>
            <a:off x="8655142"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79" name="TextBox 48"/>
          <p:cNvSpPr txBox="1"/>
          <p:nvPr/>
        </p:nvSpPr>
        <p:spPr>
          <a:xfrm>
            <a:off x="9094253"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80" name="TextBox 49"/>
          <p:cNvSpPr txBox="1"/>
          <p:nvPr/>
        </p:nvSpPr>
        <p:spPr>
          <a:xfrm>
            <a:off x="9533361"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cs typeface="+mn-ea"/>
                <a:sym typeface="+mn-lt"/>
              </a:rPr>
              <a:t>Title.</a:t>
            </a:r>
          </a:p>
        </p:txBody>
      </p:sp>
      <p:sp>
        <p:nvSpPr>
          <p:cNvPr id="81" name="TextBox 50"/>
          <p:cNvSpPr txBox="1"/>
          <p:nvPr/>
        </p:nvSpPr>
        <p:spPr>
          <a:xfrm>
            <a:off x="6797927" y="4653733"/>
            <a:ext cx="977746" cy="494517"/>
          </a:xfrm>
          <a:prstGeom prst="rect">
            <a:avLst/>
          </a:prstGeom>
          <a:noFill/>
        </p:spPr>
        <p:txBody>
          <a:bodyPr wrap="none" lIns="90496" tIns="45249" rIns="90496" bIns="45249" rtlCol="0">
            <a:spAutoFit/>
          </a:bodyPr>
          <a:lstStyle/>
          <a:p>
            <a:pPr algn="ctr"/>
            <a:r>
              <a:rPr lang="zh-CN" altLang="en-US" sz="1547" dirty="0">
                <a:solidFill>
                  <a:schemeClr val="tx1">
                    <a:lumMod val="75000"/>
                    <a:lumOff val="25000"/>
                  </a:schemeClr>
                </a:solidFill>
                <a:cs typeface="+mn-ea"/>
                <a:sym typeface="+mn-lt"/>
              </a:rPr>
              <a:t>Income generated this year</a:t>
            </a:r>
            <a:endParaRPr lang="en-US" altLang="zh-CN" sz="1547" dirty="0">
              <a:solidFill>
                <a:schemeClr val="tx1">
                  <a:lumMod val="75000"/>
                  <a:lumOff val="25000"/>
                </a:schemeClr>
              </a:solidFill>
              <a:cs typeface="+mn-ea"/>
              <a:sym typeface="+mn-lt"/>
            </a:endParaRPr>
          </a:p>
          <a:p>
            <a:pPr algn="ctr"/>
            <a:r>
              <a:rPr lang="zh-CN" altLang="en-US" sz="1073" dirty="0">
                <a:solidFill>
                  <a:schemeClr val="tx1">
                    <a:lumMod val="75000"/>
                    <a:lumOff val="25000"/>
                  </a:schemeClr>
                </a:solidFill>
                <a:cs typeface="+mn-ea"/>
                <a:sym typeface="+mn-lt"/>
              </a:rPr>
              <a:t>(RMB)</a:t>
            </a:r>
          </a:p>
        </p:txBody>
      </p:sp>
      <p:sp>
        <p:nvSpPr>
          <p:cNvPr id="85" name="TextBox 11"/>
          <p:cNvSpPr txBox="1"/>
          <p:nvPr/>
        </p:nvSpPr>
        <p:spPr>
          <a:xfrm>
            <a:off x="2883877" y="1927809"/>
            <a:ext cx="6604661" cy="307777"/>
          </a:xfrm>
          <a:prstGeom prst="rect">
            <a:avLst/>
          </a:prstGeom>
          <a:noFill/>
        </p:spPr>
        <p:txBody>
          <a:bodyPr wrap="square" lIns="0" tIns="0" rIns="0" bIns="0" rtlCol="0">
            <a:spAutoFit/>
            <a:scene3d>
              <a:camera prst="orthographicFront"/>
              <a:lightRig rig="threePt" dir="t"/>
            </a:scene3d>
            <a:sp3d contourW="12700"/>
          </a:bodyPr>
          <a:lstStyle/>
          <a:p>
            <a:pPr algn="ctr" defTabSz="457143">
              <a:buClr>
                <a:srgbClr val="151314"/>
              </a:buClr>
              <a:buSzPct val="25000"/>
            </a:pPr>
            <a:r>
              <a:rPr lang="zh-CN" altLang="en-US" sz="2000" b="1" kern="0" dirty="0">
                <a:solidFill>
                  <a:schemeClr val="tx1">
                    <a:lumMod val="85000"/>
                    <a:lumOff val="15000"/>
                  </a:schemeClr>
                </a:solidFill>
                <a:cs typeface="+mn-ea"/>
                <a:sym typeface="+mn-lt"/>
              </a:rPr>
              <a:t>Growth compared to the same period last year</a:t>
            </a:r>
          </a:p>
        </p:txBody>
      </p:sp>
      <p:grpSp>
        <p:nvGrpSpPr>
          <p:cNvPr id="41" name="组合 40"/>
          <p:cNvGrpSpPr/>
          <p:nvPr/>
        </p:nvGrpSpPr>
        <p:grpSpPr>
          <a:xfrm>
            <a:off x="2150312" y="483868"/>
            <a:ext cx="8105036" cy="718401"/>
            <a:chOff x="2221585" y="377466"/>
            <a:chExt cx="8105036" cy="718401"/>
          </a:xfrm>
        </p:grpSpPr>
        <p:sp>
          <p:nvSpPr>
            <p:cNvPr id="42" name="矩形 41"/>
            <p:cNvSpPr/>
            <p:nvPr userDrawn="1"/>
          </p:nvSpPr>
          <p:spPr>
            <a:xfrm>
              <a:off x="2221585" y="377466"/>
              <a:ext cx="810503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Compare performance over the same period</a:t>
              </a:r>
            </a:p>
          </p:txBody>
        </p:sp>
        <p:sp>
          <p:nvSpPr>
            <p:cNvPr id="44" name="文本框 43"/>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7273447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ppt_x"/>
                                          </p:val>
                                        </p:tav>
                                        <p:tav tm="100000">
                                          <p:val>
                                            <p:strVal val="#ppt_x"/>
                                          </p:val>
                                        </p:tav>
                                      </p:tavLst>
                                    </p:anim>
                                    <p:anim calcmode="lin" valueType="num">
                                      <p:cBhvr additive="base">
                                        <p:cTn id="34" dur="500" fill="hold"/>
                                        <p:tgtEl>
                                          <p:spTgt spid="6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down)">
                                      <p:cBhvr>
                                        <p:cTn id="42" dur="500"/>
                                        <p:tgtEl>
                                          <p:spTgt spid="52"/>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54"/>
                                        </p:tgtEl>
                                        <p:attrNameLst>
                                          <p:attrName>style.visibility</p:attrName>
                                        </p:attrNameLst>
                                      </p:cBhvr>
                                      <p:to>
                                        <p:strVal val="visible"/>
                                      </p:to>
                                    </p:set>
                                    <p:animEffect transition="in" filter="wipe(down)">
                                      <p:cBhvr>
                                        <p:cTn id="48" dur="500"/>
                                        <p:tgtEl>
                                          <p:spTgt spid="54"/>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36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childTnLst>
                          </p:cTn>
                        </p:par>
                        <p:par>
                          <p:cTn id="65" fill="hold">
                            <p:stCondLst>
                              <p:cond delay="47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200"/>
                                        <p:tgtEl>
                                          <p:spTgt spid="51"/>
                                        </p:tgtEl>
                                        <p:attrNameLst>
                                          <p:attrName>ppt_y</p:attrName>
                                        </p:attrNameLst>
                                      </p:cBhvr>
                                      <p:tavLst>
                                        <p:tav tm="0">
                                          <p:val>
                                            <p:strVal val="#ppt_y+#ppt_h*1.125000"/>
                                          </p:val>
                                        </p:tav>
                                        <p:tav tm="100000">
                                          <p:val>
                                            <p:strVal val="#ppt_y"/>
                                          </p:val>
                                        </p:tav>
                                      </p:tavLst>
                                    </p:anim>
                                    <p:animEffect transition="in" filter="wipe(up)">
                                      <p:cBhvr>
                                        <p:cTn id="69" dur="200"/>
                                        <p:tgtEl>
                                          <p:spTgt spid="51"/>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500"/>
                                        <p:tgtEl>
                                          <p:spTgt spid="64"/>
                                        </p:tgtEl>
                                        <p:attrNameLst>
                                          <p:attrName>ppt_y</p:attrName>
                                        </p:attrNameLst>
                                      </p:cBhvr>
                                      <p:tavLst>
                                        <p:tav tm="0">
                                          <p:val>
                                            <p:strVal val="#ppt_y-#ppt_h*1.125000"/>
                                          </p:val>
                                        </p:tav>
                                        <p:tav tm="100000">
                                          <p:val>
                                            <p:strVal val="#ppt_y"/>
                                          </p:val>
                                        </p:tav>
                                      </p:tavLst>
                                    </p:anim>
                                    <p:animEffect transition="in" filter="wipe(down)">
                                      <p:cBhvr>
                                        <p:cTn id="73" dur="500"/>
                                        <p:tgtEl>
                                          <p:spTgt spid="64"/>
                                        </p:tgtEl>
                                      </p:cBhvr>
                                    </p:animEffect>
                                  </p:childTnLst>
                                </p:cTn>
                              </p:par>
                            </p:childTnLst>
                          </p:cTn>
                        </p:par>
                        <p:par>
                          <p:cTn id="74" fill="hold">
                            <p:stCondLst>
                              <p:cond delay="5400"/>
                            </p:stCondLst>
                            <p:childTnLst>
                              <p:par>
                                <p:cTn id="75" presetID="2" presetClass="entr" presetSubtype="8"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0-#ppt_w/2"/>
                                          </p:val>
                                        </p:tav>
                                        <p:tav tm="100000">
                                          <p:val>
                                            <p:strVal val="#ppt_x"/>
                                          </p:val>
                                        </p:tav>
                                      </p:tavLst>
                                    </p:anim>
                                    <p:anim calcmode="lin" valueType="num">
                                      <p:cBhvr additive="base">
                                        <p:cTn id="78" dur="500" fill="hold"/>
                                        <p:tgtEl>
                                          <p:spTgt spid="65"/>
                                        </p:tgtEl>
                                        <p:attrNameLst>
                                          <p:attrName>ppt_y</p:attrName>
                                        </p:attrNameLst>
                                      </p:cBhvr>
                                      <p:tavLst>
                                        <p:tav tm="0">
                                          <p:val>
                                            <p:strVal val="#ppt_y"/>
                                          </p:val>
                                        </p:tav>
                                        <p:tav tm="100000">
                                          <p:val>
                                            <p:strVal val="#ppt_y"/>
                                          </p:val>
                                        </p:tav>
                                      </p:tavLst>
                                    </p:anim>
                                  </p:childTnLst>
                                </p:cTn>
                              </p:par>
                            </p:childTnLst>
                          </p:cTn>
                        </p:par>
                        <p:par>
                          <p:cTn id="79" fill="hold">
                            <p:stCondLst>
                              <p:cond delay="5900"/>
                            </p:stCondLst>
                            <p:childTnLst>
                              <p:par>
                                <p:cTn id="80" presetID="16" presetClass="entr" presetSubtype="21"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barn(inVertical)">
                                      <p:cBhvr>
                                        <p:cTn id="82" dur="500"/>
                                        <p:tgtEl>
                                          <p:spTgt spid="66"/>
                                        </p:tgtEl>
                                      </p:cBhvr>
                                    </p:animEffect>
                                  </p:childTnLst>
                                </p:cTn>
                              </p:par>
                            </p:childTnLst>
                          </p:cTn>
                        </p:par>
                        <p:par>
                          <p:cTn id="83" fill="hold">
                            <p:stCondLst>
                              <p:cond delay="6400"/>
                            </p:stCondLst>
                            <p:childTnLst>
                              <p:par>
                                <p:cTn id="84" presetID="22" presetClass="entr" presetSubtype="8" fill="hold"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left)">
                                      <p:cBhvr>
                                        <p:cTn id="86" dur="500"/>
                                        <p:tgtEl>
                                          <p:spTgt spid="67"/>
                                        </p:tgtEl>
                                      </p:cBhvr>
                                    </p:animEffect>
                                  </p:childTnLst>
                                </p:cTn>
                              </p:par>
                            </p:childTnLst>
                          </p:cTn>
                        </p:par>
                        <p:par>
                          <p:cTn id="87" fill="hold">
                            <p:stCondLst>
                              <p:cond delay="6900"/>
                            </p:stCondLst>
                            <p:childTnLst>
                              <p:par>
                                <p:cTn id="88" presetID="2" presetClass="entr" presetSubtype="4" fill="hold" grpId="0" nodeType="after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ppt_x"/>
                                          </p:val>
                                        </p:tav>
                                        <p:tav tm="100000">
                                          <p:val>
                                            <p:strVal val="#ppt_x"/>
                                          </p:val>
                                        </p:tav>
                                      </p:tavLst>
                                    </p:anim>
                                    <p:anim calcmode="lin" valueType="num">
                                      <p:cBhvr additive="base">
                                        <p:cTn id="91" dur="500" fill="hold"/>
                                        <p:tgtEl>
                                          <p:spTgt spid="7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 calcmode="lin" valueType="num">
                                      <p:cBhvr additive="base">
                                        <p:cTn id="94" dur="500" fill="hold"/>
                                        <p:tgtEl>
                                          <p:spTgt spid="78"/>
                                        </p:tgtEl>
                                        <p:attrNameLst>
                                          <p:attrName>ppt_x</p:attrName>
                                        </p:attrNameLst>
                                      </p:cBhvr>
                                      <p:tavLst>
                                        <p:tav tm="0">
                                          <p:val>
                                            <p:strVal val="#ppt_x"/>
                                          </p:val>
                                        </p:tav>
                                        <p:tav tm="100000">
                                          <p:val>
                                            <p:strVal val="#ppt_x"/>
                                          </p:val>
                                        </p:tav>
                                      </p:tavLst>
                                    </p:anim>
                                    <p:anim calcmode="lin" valueType="num">
                                      <p:cBhvr additive="base">
                                        <p:cTn id="95" dur="500" fill="hold"/>
                                        <p:tgtEl>
                                          <p:spTgt spid="78"/>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additive="base">
                                        <p:cTn id="98" dur="500" fill="hold"/>
                                        <p:tgtEl>
                                          <p:spTgt spid="79"/>
                                        </p:tgtEl>
                                        <p:attrNameLst>
                                          <p:attrName>ppt_x</p:attrName>
                                        </p:attrNameLst>
                                      </p:cBhvr>
                                      <p:tavLst>
                                        <p:tav tm="0">
                                          <p:val>
                                            <p:strVal val="#ppt_x"/>
                                          </p:val>
                                        </p:tav>
                                        <p:tav tm="100000">
                                          <p:val>
                                            <p:strVal val="#ppt_x"/>
                                          </p:val>
                                        </p:tav>
                                      </p:tavLst>
                                    </p:anim>
                                    <p:anim calcmode="lin" valueType="num">
                                      <p:cBhvr additive="base">
                                        <p:cTn id="99" dur="500" fill="hold"/>
                                        <p:tgtEl>
                                          <p:spTgt spid="79"/>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 calcmode="lin" valueType="num">
                                      <p:cBhvr additive="base">
                                        <p:cTn id="102" dur="500" fill="hold"/>
                                        <p:tgtEl>
                                          <p:spTgt spid="80"/>
                                        </p:tgtEl>
                                        <p:attrNameLst>
                                          <p:attrName>ppt_x</p:attrName>
                                        </p:attrNameLst>
                                      </p:cBhvr>
                                      <p:tavLst>
                                        <p:tav tm="0">
                                          <p:val>
                                            <p:strVal val="#ppt_x"/>
                                          </p:val>
                                        </p:tav>
                                        <p:tav tm="100000">
                                          <p:val>
                                            <p:strVal val="#ppt_x"/>
                                          </p:val>
                                        </p:tav>
                                      </p:tavLst>
                                    </p:anim>
                                    <p:anim calcmode="lin" valueType="num">
                                      <p:cBhvr additive="base">
                                        <p:cTn id="103" dur="500" fill="hold"/>
                                        <p:tgtEl>
                                          <p:spTgt spid="80"/>
                                        </p:tgtEl>
                                        <p:attrNameLst>
                                          <p:attrName>ppt_y</p:attrName>
                                        </p:attrNameLst>
                                      </p:cBhvr>
                                      <p:tavLst>
                                        <p:tav tm="0">
                                          <p:val>
                                            <p:strVal val="1+#ppt_h/2"/>
                                          </p:val>
                                        </p:tav>
                                        <p:tav tm="100000">
                                          <p:val>
                                            <p:strVal val="#ppt_y"/>
                                          </p:val>
                                        </p:tav>
                                      </p:tavLst>
                                    </p:anim>
                                  </p:childTnLst>
                                </p:cTn>
                              </p:par>
                            </p:childTnLst>
                          </p:cTn>
                        </p:par>
                        <p:par>
                          <p:cTn id="104" fill="hold">
                            <p:stCondLst>
                              <p:cond delay="7400"/>
                            </p:stCondLst>
                            <p:childTnLst>
                              <p:par>
                                <p:cTn id="105" presetID="22" presetClass="entr" presetSubtype="4" fill="hold" grpId="0"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70"/>
                                        </p:tgtEl>
                                        <p:attrNameLst>
                                          <p:attrName>style.visibility</p:attrName>
                                        </p:attrNameLst>
                                      </p:cBhvr>
                                      <p:to>
                                        <p:strVal val="visible"/>
                                      </p:to>
                                    </p:set>
                                    <p:animEffect transition="in" filter="wipe(down)">
                                      <p:cBhvr>
                                        <p:cTn id="110" dur="500"/>
                                        <p:tgtEl>
                                          <p:spTgt spid="70"/>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71"/>
                                        </p:tgtEl>
                                        <p:attrNameLst>
                                          <p:attrName>style.visibility</p:attrName>
                                        </p:attrNameLst>
                                      </p:cBhvr>
                                      <p:to>
                                        <p:strVal val="visible"/>
                                      </p:to>
                                    </p:set>
                                    <p:animEffect transition="in" filter="wipe(down)">
                                      <p:cBhvr>
                                        <p:cTn id="113" dur="500"/>
                                        <p:tgtEl>
                                          <p:spTgt spid="71"/>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72"/>
                                        </p:tgtEl>
                                        <p:attrNameLst>
                                          <p:attrName>style.visibility</p:attrName>
                                        </p:attrNameLst>
                                      </p:cBhvr>
                                      <p:to>
                                        <p:strVal val="visible"/>
                                      </p:to>
                                    </p:set>
                                    <p:animEffect transition="in" filter="wipe(down)">
                                      <p:cBhvr>
                                        <p:cTn id="116" dur="500"/>
                                        <p:tgtEl>
                                          <p:spTgt spid="72"/>
                                        </p:tgtEl>
                                      </p:cBhvr>
                                    </p:animEffect>
                                  </p:childTnLst>
                                </p:cTn>
                              </p:par>
                            </p:childTnLst>
                          </p:cTn>
                        </p:par>
                        <p:par>
                          <p:cTn id="117" fill="hold">
                            <p:stCondLst>
                              <p:cond delay="8500"/>
                            </p:stCondLst>
                            <p:childTnLst>
                              <p:par>
                                <p:cTn id="118" presetID="22" presetClass="entr" presetSubtype="4"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down)">
                                      <p:cBhvr>
                                        <p:cTn id="120" dur="500"/>
                                        <p:tgtEl>
                                          <p:spTgt spid="73"/>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74"/>
                                        </p:tgtEl>
                                        <p:attrNameLst>
                                          <p:attrName>style.visibility</p:attrName>
                                        </p:attrNameLst>
                                      </p:cBhvr>
                                      <p:to>
                                        <p:strVal val="visible"/>
                                      </p:to>
                                    </p:set>
                                    <p:animEffect transition="in" filter="wipe(down)">
                                      <p:cBhvr>
                                        <p:cTn id="123" dur="500"/>
                                        <p:tgtEl>
                                          <p:spTgt spid="74"/>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75"/>
                                        </p:tgtEl>
                                        <p:attrNameLst>
                                          <p:attrName>style.visibility</p:attrName>
                                        </p:attrNameLst>
                                      </p:cBhvr>
                                      <p:to>
                                        <p:strVal val="visible"/>
                                      </p:to>
                                    </p:set>
                                    <p:animEffect transition="in" filter="wipe(down)">
                                      <p:cBhvr>
                                        <p:cTn id="126" dur="500"/>
                                        <p:tgtEl>
                                          <p:spTgt spid="75"/>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76"/>
                                        </p:tgtEl>
                                        <p:attrNameLst>
                                          <p:attrName>style.visibility</p:attrName>
                                        </p:attrNameLst>
                                      </p:cBhvr>
                                      <p:to>
                                        <p:strVal val="visible"/>
                                      </p:to>
                                    </p:set>
                                    <p:animEffect transition="in" filter="wipe(down)">
                                      <p:cBhvr>
                                        <p:cTn id="129" dur="500"/>
                                        <p:tgtEl>
                                          <p:spTgt spid="76"/>
                                        </p:tgtEl>
                                      </p:cBhvr>
                                    </p:animEffect>
                                  </p:childTnLst>
                                </p:cTn>
                              </p:par>
                            </p:childTnLst>
                          </p:cTn>
                        </p:par>
                        <p:par>
                          <p:cTn id="130" fill="hold">
                            <p:stCondLst>
                              <p:cond delay="96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68"/>
                                        </p:tgtEl>
                                        <p:attrNameLst>
                                          <p:attrName>style.visibility</p:attrName>
                                        </p:attrNameLst>
                                      </p:cBhvr>
                                      <p:to>
                                        <p:strVal val="visible"/>
                                      </p:to>
                                    </p:set>
                                    <p:anim calcmode="lin" valueType="num">
                                      <p:cBhvr additive="base">
                                        <p:cTn id="133" dur="200"/>
                                        <p:tgtEl>
                                          <p:spTgt spid="68"/>
                                        </p:tgtEl>
                                        <p:attrNameLst>
                                          <p:attrName>ppt_y</p:attrName>
                                        </p:attrNameLst>
                                      </p:cBhvr>
                                      <p:tavLst>
                                        <p:tav tm="0">
                                          <p:val>
                                            <p:strVal val="#ppt_y+#ppt_h*1.125000"/>
                                          </p:val>
                                        </p:tav>
                                        <p:tav tm="100000">
                                          <p:val>
                                            <p:strVal val="#ppt_y"/>
                                          </p:val>
                                        </p:tav>
                                      </p:tavLst>
                                    </p:anim>
                                    <p:animEffect transition="in" filter="wipe(up)">
                                      <p:cBhvr>
                                        <p:cTn id="134" dur="200"/>
                                        <p:tgtEl>
                                          <p:spTgt spid="68"/>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81"/>
                                        </p:tgtEl>
                                        <p:attrNameLst>
                                          <p:attrName>style.visibility</p:attrName>
                                        </p:attrNameLst>
                                      </p:cBhvr>
                                      <p:to>
                                        <p:strVal val="visible"/>
                                      </p:to>
                                    </p:set>
                                    <p:anim calcmode="lin" valueType="num">
                                      <p:cBhvr additive="base">
                                        <p:cTn id="137" dur="500"/>
                                        <p:tgtEl>
                                          <p:spTgt spid="81"/>
                                        </p:tgtEl>
                                        <p:attrNameLst>
                                          <p:attrName>ppt_y</p:attrName>
                                        </p:attrNameLst>
                                      </p:cBhvr>
                                      <p:tavLst>
                                        <p:tav tm="0">
                                          <p:val>
                                            <p:strVal val="#ppt_y-#ppt_h*1.125000"/>
                                          </p:val>
                                        </p:tav>
                                        <p:tav tm="100000">
                                          <p:val>
                                            <p:strVal val="#ppt_y"/>
                                          </p:val>
                                        </p:tav>
                                      </p:tavLst>
                                    </p:anim>
                                    <p:animEffect transition="in" filter="wipe(down)">
                                      <p:cBhvr>
                                        <p:cTn id="13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p:bldP spid="5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animBg="1"/>
      <p:bldP spid="66" grpId="0"/>
      <p:bldP spid="68" grpId="0"/>
      <p:bldP spid="69" grpId="0" animBg="1"/>
      <p:bldP spid="70" grpId="0" animBg="1"/>
      <p:bldP spid="71" grpId="0" animBg="1"/>
      <p:bldP spid="72" grpId="0" animBg="1"/>
      <p:bldP spid="73" grpId="0" animBg="1"/>
      <p:bldP spid="74" grpId="0" animBg="1"/>
      <p:bldP spid="75" grpId="0" animBg="1"/>
      <p:bldP spid="76" grpId="0" animBg="1"/>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a:off x="-545177" y="616920"/>
            <a:ext cx="1010653" cy="949784"/>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40"/>
          <p:cNvSpPr/>
          <p:nvPr/>
        </p:nvSpPr>
        <p:spPr>
          <a:xfrm rot="10800000">
            <a:off x="9112592" y="-1"/>
            <a:ext cx="1585887" cy="1477778"/>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等腰三角形 41"/>
          <p:cNvSpPr/>
          <p:nvPr/>
        </p:nvSpPr>
        <p:spPr>
          <a:xfrm>
            <a:off x="8926577" y="3587959"/>
            <a:ext cx="3509263" cy="3270041"/>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等腰三角形 42"/>
          <p:cNvSpPr/>
          <p:nvPr/>
        </p:nvSpPr>
        <p:spPr>
          <a:xfrm>
            <a:off x="10348615" y="4426534"/>
            <a:ext cx="2609342" cy="2431466"/>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43"/>
          <p:cNvSpPr/>
          <p:nvPr/>
        </p:nvSpPr>
        <p:spPr>
          <a:xfrm>
            <a:off x="9244386" y="4206239"/>
            <a:ext cx="953258" cy="888275"/>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等腰三角形 44"/>
          <p:cNvSpPr/>
          <p:nvPr/>
        </p:nvSpPr>
        <p:spPr>
          <a:xfrm>
            <a:off x="10197644" y="5824260"/>
            <a:ext cx="969180" cy="903112"/>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等腰三角形 45"/>
          <p:cNvSpPr/>
          <p:nvPr/>
        </p:nvSpPr>
        <p:spPr>
          <a:xfrm rot="10800000">
            <a:off x="10044933" y="528943"/>
            <a:ext cx="932340" cy="868783"/>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等腰三角形 46"/>
          <p:cNvSpPr/>
          <p:nvPr/>
        </p:nvSpPr>
        <p:spPr>
          <a:xfrm rot="10800000">
            <a:off x="8227547" y="5367158"/>
            <a:ext cx="1964386" cy="1830475"/>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8" name="直接连接符 47"/>
          <p:cNvCxnSpPr/>
          <p:nvPr/>
        </p:nvCxnSpPr>
        <p:spPr>
          <a:xfrm>
            <a:off x="8796482" y="-49558"/>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807262" y="34290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750256" y="2315812"/>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945209" y="4014055"/>
            <a:ext cx="501126" cy="932513"/>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311054" y="6027799"/>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54222" y="6038837"/>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490631" y="963334"/>
            <a:ext cx="2773074" cy="646331"/>
          </a:xfrm>
          <a:prstGeom prst="rect">
            <a:avLst/>
          </a:prstGeom>
          <a:noFill/>
        </p:spPr>
        <p:txBody>
          <a:bodyPr wrap="square" rtlCol="0">
            <a:spAutoFit/>
          </a:bodyPr>
          <a:lstStyle/>
          <a:p>
            <a:r>
              <a:rPr lang="en-US" altLang="zh-CN" sz="3600" dirty="0">
                <a:solidFill>
                  <a:srgbClr val="21273E"/>
                </a:solidFill>
                <a:effectLst>
                  <a:outerShdw blurRad="38100" dist="38100" dir="2700000" algn="tl">
                    <a:srgbClr val="000000">
                      <a:alpha val="30000"/>
                    </a:srgbClr>
                  </a:outerShdw>
                </a:effectLst>
                <a:cs typeface="+mn-ea"/>
                <a:sym typeface="+mn-lt"/>
              </a:rPr>
              <a:t>CONTENTS</a:t>
            </a:r>
            <a:endParaRPr lang="zh-CN" altLang="en-US" sz="3600" dirty="0">
              <a:solidFill>
                <a:srgbClr val="21273E"/>
              </a:solidFill>
              <a:effectLst>
                <a:outerShdw blurRad="38100" dist="38100" dir="2700000" algn="tl">
                  <a:srgbClr val="000000">
                    <a:alpha val="30000"/>
                  </a:srgbClr>
                </a:outerShdw>
              </a:effectLst>
              <a:cs typeface="+mn-ea"/>
              <a:sym typeface="+mn-lt"/>
            </a:endParaRPr>
          </a:p>
        </p:txBody>
      </p:sp>
      <p:grpSp>
        <p:nvGrpSpPr>
          <p:cNvPr id="7" name="组合 6"/>
          <p:cNvGrpSpPr/>
          <p:nvPr/>
        </p:nvGrpSpPr>
        <p:grpSpPr>
          <a:xfrm>
            <a:off x="2112772" y="2062893"/>
            <a:ext cx="3308851" cy="505838"/>
            <a:chOff x="1359704" y="1966230"/>
            <a:chExt cx="3308851" cy="505838"/>
          </a:xfrm>
        </p:grpSpPr>
        <p:grpSp>
          <p:nvGrpSpPr>
            <p:cNvPr id="59" name="组合 58"/>
            <p:cNvGrpSpPr/>
            <p:nvPr/>
          </p:nvGrpSpPr>
          <p:grpSpPr>
            <a:xfrm>
              <a:off x="2097786" y="2097998"/>
              <a:ext cx="2474014" cy="373119"/>
              <a:chOff x="7414871" y="2876391"/>
              <a:chExt cx="2474014" cy="373119"/>
            </a:xfrm>
          </p:grpSpPr>
          <p:sp>
            <p:nvSpPr>
              <p:cNvPr id="62" name="文本框 61"/>
              <p:cNvSpPr txBox="1"/>
              <p:nvPr/>
            </p:nvSpPr>
            <p:spPr>
              <a:xfrm>
                <a:off x="7414871" y="2876391"/>
                <a:ext cx="1273159" cy="369332"/>
              </a:xfrm>
              <a:prstGeom prst="rect">
                <a:avLst/>
              </a:prstGeom>
              <a:noFill/>
            </p:spPr>
            <p:txBody>
              <a:bodyPr wrap="square" rtlCol="0">
                <a:spAutoFit/>
              </a:bodyPr>
              <a:lstStyle/>
              <a:p>
                <a:r>
                  <a:rPr lang="zh-CN" altLang="en-US" b="1" dirty="0">
                    <a:solidFill>
                      <a:srgbClr val="2A3246"/>
                    </a:solidFill>
                    <a:cs typeface="+mn-ea"/>
                    <a:sym typeface="+mn-lt"/>
                  </a:rPr>
                  <a:t>title text</a:t>
                </a:r>
              </a:p>
            </p:txBody>
          </p:sp>
          <p:sp>
            <p:nvSpPr>
              <p:cNvPr id="64" name="文本框 63"/>
              <p:cNvSpPr txBox="1"/>
              <p:nvPr/>
            </p:nvSpPr>
            <p:spPr>
              <a:xfrm>
                <a:off x="8614506" y="3003289"/>
                <a:ext cx="1274379" cy="246221"/>
              </a:xfrm>
              <a:prstGeom prst="rect">
                <a:avLst/>
              </a:prstGeom>
              <a:noFill/>
            </p:spPr>
            <p:txBody>
              <a:bodyPr wrap="square" rtlCol="0">
                <a:spAutoFit/>
              </a:bodyPr>
              <a:lstStyle/>
              <a:p>
                <a:r>
                  <a:rPr lang="en-US" altLang="zh-CN" sz="1000" dirty="0">
                    <a:solidFill>
                      <a:schemeClr val="tx1">
                        <a:lumMod val="65000"/>
                        <a:lumOff val="35000"/>
                      </a:schemeClr>
                    </a:solidFill>
                    <a:cs typeface="+mn-ea"/>
                    <a:sym typeface="+mn-lt"/>
                  </a:rPr>
                  <a:t>Report Work</a:t>
                </a:r>
              </a:p>
            </p:txBody>
          </p:sp>
        </p:grpSp>
        <p:sp>
          <p:nvSpPr>
            <p:cNvPr id="60" name="圆角矩形 59"/>
            <p:cNvSpPr/>
            <p:nvPr/>
          </p:nvSpPr>
          <p:spPr>
            <a:xfrm>
              <a:off x="1359704" y="2057914"/>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等腰三角形 4"/>
            <p:cNvSpPr/>
            <p:nvPr/>
          </p:nvSpPr>
          <p:spPr>
            <a:xfrm rot="10800000">
              <a:off x="1457910" y="1966230"/>
              <a:ext cx="564818" cy="397165"/>
            </a:xfrm>
            <a:prstGeom prst="triangle">
              <a:avLst/>
            </a:prstGeom>
            <a:solidFill>
              <a:srgbClr val="2A3246"/>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cs typeface="+mn-ea"/>
                <a:sym typeface="+mn-lt"/>
              </a:endParaRPr>
            </a:p>
          </p:txBody>
        </p:sp>
        <p:sp>
          <p:nvSpPr>
            <p:cNvPr id="6" name="文本框 5"/>
            <p:cNvSpPr txBox="1"/>
            <p:nvPr/>
          </p:nvSpPr>
          <p:spPr>
            <a:xfrm>
              <a:off x="1577255" y="1969872"/>
              <a:ext cx="304892" cy="338554"/>
            </a:xfrm>
            <a:prstGeom prst="rect">
              <a:avLst/>
            </a:prstGeom>
            <a:noFill/>
          </p:spPr>
          <p:txBody>
            <a:bodyPr wrap="none" rtlCol="0">
              <a:spAutoFit/>
            </a:bodyPr>
            <a:lstStyle/>
            <a:p>
              <a:pPr algn="ctr"/>
              <a:r>
                <a:rPr lang="en-US" altLang="zh-CN" sz="1600" dirty="0">
                  <a:solidFill>
                    <a:schemeClr val="bg1"/>
                  </a:solidFill>
                  <a:cs typeface="+mn-ea"/>
                  <a:sym typeface="+mn-lt"/>
                </a:rPr>
                <a:t>1</a:t>
              </a:r>
              <a:endParaRPr lang="zh-CN" altLang="en-US" sz="1600" dirty="0">
                <a:solidFill>
                  <a:schemeClr val="bg1"/>
                </a:solidFill>
                <a:cs typeface="+mn-ea"/>
                <a:sym typeface="+mn-lt"/>
              </a:endParaRPr>
            </a:p>
          </p:txBody>
        </p:sp>
      </p:grpSp>
      <p:grpSp>
        <p:nvGrpSpPr>
          <p:cNvPr id="122" name="组合 121"/>
          <p:cNvGrpSpPr/>
          <p:nvPr/>
        </p:nvGrpSpPr>
        <p:grpSpPr>
          <a:xfrm>
            <a:off x="2721376" y="2909648"/>
            <a:ext cx="3308851" cy="505838"/>
            <a:chOff x="1359704" y="1966230"/>
            <a:chExt cx="3308851" cy="505838"/>
          </a:xfrm>
        </p:grpSpPr>
        <p:grpSp>
          <p:nvGrpSpPr>
            <p:cNvPr id="123" name="组合 122"/>
            <p:cNvGrpSpPr/>
            <p:nvPr/>
          </p:nvGrpSpPr>
          <p:grpSpPr>
            <a:xfrm>
              <a:off x="1493647" y="2097998"/>
              <a:ext cx="2474014" cy="373119"/>
              <a:chOff x="6810732" y="2876391"/>
              <a:chExt cx="2474014" cy="373119"/>
            </a:xfrm>
          </p:grpSpPr>
          <p:sp>
            <p:nvSpPr>
              <p:cNvPr id="127" name="文本框 126"/>
              <p:cNvSpPr txBox="1"/>
              <p:nvPr/>
            </p:nvSpPr>
            <p:spPr>
              <a:xfrm>
                <a:off x="6810732" y="2876391"/>
                <a:ext cx="1273159" cy="369332"/>
              </a:xfrm>
              <a:prstGeom prst="rect">
                <a:avLst/>
              </a:prstGeom>
              <a:noFill/>
            </p:spPr>
            <p:txBody>
              <a:bodyPr wrap="square" rtlCol="0">
                <a:spAutoFit/>
              </a:bodyPr>
              <a:lstStyle/>
              <a:p>
                <a:r>
                  <a:rPr lang="zh-CN" altLang="en-US" b="1" dirty="0">
                    <a:solidFill>
                      <a:srgbClr val="2A3246"/>
                    </a:solidFill>
                    <a:cs typeface="+mn-ea"/>
                    <a:sym typeface="+mn-lt"/>
                  </a:rPr>
                  <a:t>title text</a:t>
                </a:r>
              </a:p>
            </p:txBody>
          </p:sp>
          <p:sp>
            <p:nvSpPr>
              <p:cNvPr id="128" name="文本框 127"/>
              <p:cNvSpPr txBox="1"/>
              <p:nvPr/>
            </p:nvSpPr>
            <p:spPr>
              <a:xfrm>
                <a:off x="8010367" y="3003289"/>
                <a:ext cx="1274379" cy="246221"/>
              </a:xfrm>
              <a:prstGeom prst="rect">
                <a:avLst/>
              </a:prstGeom>
              <a:noFill/>
            </p:spPr>
            <p:txBody>
              <a:bodyPr wrap="square" rtlCol="0">
                <a:spAutoFit/>
              </a:bodyPr>
              <a:lstStyle/>
              <a:p>
                <a:r>
                  <a:rPr lang="en-US" altLang="zh-CN" sz="1000" dirty="0">
                    <a:solidFill>
                      <a:schemeClr val="tx1">
                        <a:lumMod val="65000"/>
                        <a:lumOff val="35000"/>
                      </a:schemeClr>
                    </a:solidFill>
                    <a:cs typeface="+mn-ea"/>
                    <a:sym typeface="+mn-lt"/>
                  </a:rPr>
                  <a:t>Report Work</a:t>
                </a:r>
              </a:p>
            </p:txBody>
          </p:sp>
        </p:grpSp>
        <p:sp>
          <p:nvSpPr>
            <p:cNvPr id="124" name="圆角矩形 123"/>
            <p:cNvSpPr/>
            <p:nvPr/>
          </p:nvSpPr>
          <p:spPr>
            <a:xfrm>
              <a:off x="1359704" y="2057914"/>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5" name="等腰三角形 124"/>
            <p:cNvSpPr/>
            <p:nvPr/>
          </p:nvSpPr>
          <p:spPr>
            <a:xfrm rot="10800000">
              <a:off x="3929630" y="1966230"/>
              <a:ext cx="564818" cy="397165"/>
            </a:xfrm>
            <a:prstGeom prst="triangle">
              <a:avLst/>
            </a:prstGeom>
            <a:solidFill>
              <a:srgbClr val="BA8F2D"/>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cs typeface="+mn-ea"/>
                <a:sym typeface="+mn-lt"/>
              </a:endParaRPr>
            </a:p>
          </p:txBody>
        </p:sp>
        <p:sp>
          <p:nvSpPr>
            <p:cNvPr id="126" name="文本框 125"/>
            <p:cNvSpPr txBox="1"/>
            <p:nvPr/>
          </p:nvSpPr>
          <p:spPr>
            <a:xfrm>
              <a:off x="4048975" y="1969872"/>
              <a:ext cx="304892" cy="338554"/>
            </a:xfrm>
            <a:prstGeom prst="rect">
              <a:avLst/>
            </a:prstGeom>
            <a:noFill/>
          </p:spPr>
          <p:txBody>
            <a:bodyPr wrap="none" rtlCol="0">
              <a:spAutoFit/>
            </a:bodyPr>
            <a:lstStyle/>
            <a:p>
              <a:pPr algn="ctr"/>
              <a:r>
                <a:rPr lang="en-US" altLang="zh-CN" sz="1600" dirty="0">
                  <a:solidFill>
                    <a:schemeClr val="bg1"/>
                  </a:solidFill>
                  <a:cs typeface="+mn-ea"/>
                  <a:sym typeface="+mn-lt"/>
                </a:rPr>
                <a:t>2</a:t>
              </a:r>
              <a:endParaRPr lang="zh-CN" altLang="en-US" sz="1600" dirty="0">
                <a:solidFill>
                  <a:schemeClr val="bg1"/>
                </a:solidFill>
                <a:cs typeface="+mn-ea"/>
                <a:sym typeface="+mn-lt"/>
              </a:endParaRPr>
            </a:p>
          </p:txBody>
        </p:sp>
      </p:grpSp>
      <p:grpSp>
        <p:nvGrpSpPr>
          <p:cNvPr id="150" name="组合 149"/>
          <p:cNvGrpSpPr/>
          <p:nvPr/>
        </p:nvGrpSpPr>
        <p:grpSpPr>
          <a:xfrm>
            <a:off x="2112772" y="3756403"/>
            <a:ext cx="3308851" cy="505838"/>
            <a:chOff x="1359704" y="1966230"/>
            <a:chExt cx="3308851" cy="505838"/>
          </a:xfrm>
        </p:grpSpPr>
        <p:grpSp>
          <p:nvGrpSpPr>
            <p:cNvPr id="151" name="组合 150"/>
            <p:cNvGrpSpPr/>
            <p:nvPr/>
          </p:nvGrpSpPr>
          <p:grpSpPr>
            <a:xfrm>
              <a:off x="2097786" y="2097998"/>
              <a:ext cx="2474014" cy="373119"/>
              <a:chOff x="7414871" y="2876391"/>
              <a:chExt cx="2474014" cy="373119"/>
            </a:xfrm>
          </p:grpSpPr>
          <p:sp>
            <p:nvSpPr>
              <p:cNvPr id="155" name="文本框 154"/>
              <p:cNvSpPr txBox="1"/>
              <p:nvPr/>
            </p:nvSpPr>
            <p:spPr>
              <a:xfrm>
                <a:off x="7414871" y="2876391"/>
                <a:ext cx="1273159" cy="369332"/>
              </a:xfrm>
              <a:prstGeom prst="rect">
                <a:avLst/>
              </a:prstGeom>
              <a:noFill/>
            </p:spPr>
            <p:txBody>
              <a:bodyPr wrap="square" rtlCol="0">
                <a:spAutoFit/>
              </a:bodyPr>
              <a:lstStyle/>
              <a:p>
                <a:r>
                  <a:rPr lang="zh-CN" altLang="en-US" b="1" dirty="0">
                    <a:solidFill>
                      <a:srgbClr val="2A3246"/>
                    </a:solidFill>
                    <a:cs typeface="+mn-ea"/>
                    <a:sym typeface="+mn-lt"/>
                  </a:rPr>
                  <a:t>title text</a:t>
                </a:r>
              </a:p>
            </p:txBody>
          </p:sp>
          <p:sp>
            <p:nvSpPr>
              <p:cNvPr id="156" name="文本框 155"/>
              <p:cNvSpPr txBox="1"/>
              <p:nvPr/>
            </p:nvSpPr>
            <p:spPr>
              <a:xfrm>
                <a:off x="8614506" y="3003289"/>
                <a:ext cx="1274379" cy="246221"/>
              </a:xfrm>
              <a:prstGeom prst="rect">
                <a:avLst/>
              </a:prstGeom>
              <a:noFill/>
            </p:spPr>
            <p:txBody>
              <a:bodyPr wrap="square" rtlCol="0">
                <a:spAutoFit/>
              </a:bodyPr>
              <a:lstStyle/>
              <a:p>
                <a:r>
                  <a:rPr lang="en-US" altLang="zh-CN" sz="1000" dirty="0">
                    <a:solidFill>
                      <a:schemeClr val="tx1">
                        <a:lumMod val="65000"/>
                        <a:lumOff val="35000"/>
                      </a:schemeClr>
                    </a:solidFill>
                    <a:cs typeface="+mn-ea"/>
                    <a:sym typeface="+mn-lt"/>
                  </a:rPr>
                  <a:t>Report Work</a:t>
                </a:r>
              </a:p>
            </p:txBody>
          </p:sp>
        </p:grpSp>
        <p:sp>
          <p:nvSpPr>
            <p:cNvPr id="152" name="圆角矩形 151"/>
            <p:cNvSpPr/>
            <p:nvPr/>
          </p:nvSpPr>
          <p:spPr>
            <a:xfrm>
              <a:off x="1359704" y="2057914"/>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3" name="等腰三角形 152"/>
            <p:cNvSpPr/>
            <p:nvPr/>
          </p:nvSpPr>
          <p:spPr>
            <a:xfrm rot="10800000">
              <a:off x="1457910" y="1966230"/>
              <a:ext cx="564818" cy="397165"/>
            </a:xfrm>
            <a:prstGeom prst="triangle">
              <a:avLst/>
            </a:prstGeom>
            <a:solidFill>
              <a:srgbClr val="2A3246"/>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cs typeface="+mn-ea"/>
                <a:sym typeface="+mn-lt"/>
              </a:endParaRPr>
            </a:p>
          </p:txBody>
        </p:sp>
        <p:sp>
          <p:nvSpPr>
            <p:cNvPr id="154" name="文本框 153"/>
            <p:cNvSpPr txBox="1"/>
            <p:nvPr/>
          </p:nvSpPr>
          <p:spPr>
            <a:xfrm>
              <a:off x="1577255" y="1969872"/>
              <a:ext cx="304892" cy="338554"/>
            </a:xfrm>
            <a:prstGeom prst="rect">
              <a:avLst/>
            </a:prstGeom>
            <a:noFill/>
          </p:spPr>
          <p:txBody>
            <a:bodyPr wrap="none" rtlCol="0">
              <a:spAutoFit/>
            </a:bodyPr>
            <a:lstStyle/>
            <a:p>
              <a:pPr algn="ctr"/>
              <a:r>
                <a:rPr lang="en-US" altLang="zh-CN" sz="1600" dirty="0">
                  <a:solidFill>
                    <a:schemeClr val="bg1"/>
                  </a:solidFill>
                  <a:cs typeface="+mn-ea"/>
                  <a:sym typeface="+mn-lt"/>
                </a:rPr>
                <a:t>3</a:t>
              </a:r>
              <a:endParaRPr lang="zh-CN" altLang="en-US" sz="1600" dirty="0">
                <a:solidFill>
                  <a:schemeClr val="bg1"/>
                </a:solidFill>
                <a:cs typeface="+mn-ea"/>
                <a:sym typeface="+mn-lt"/>
              </a:endParaRPr>
            </a:p>
          </p:txBody>
        </p:sp>
      </p:grpSp>
      <p:grpSp>
        <p:nvGrpSpPr>
          <p:cNvPr id="157" name="组合 156"/>
          <p:cNvGrpSpPr/>
          <p:nvPr/>
        </p:nvGrpSpPr>
        <p:grpSpPr>
          <a:xfrm>
            <a:off x="2721376" y="4603158"/>
            <a:ext cx="3308851" cy="505838"/>
            <a:chOff x="1359704" y="1966230"/>
            <a:chExt cx="3308851" cy="505838"/>
          </a:xfrm>
        </p:grpSpPr>
        <p:grpSp>
          <p:nvGrpSpPr>
            <p:cNvPr id="158" name="组合 157"/>
            <p:cNvGrpSpPr/>
            <p:nvPr/>
          </p:nvGrpSpPr>
          <p:grpSpPr>
            <a:xfrm>
              <a:off x="1493647" y="2097998"/>
              <a:ext cx="2474014" cy="373119"/>
              <a:chOff x="6810732" y="2876391"/>
              <a:chExt cx="2474014" cy="373119"/>
            </a:xfrm>
          </p:grpSpPr>
          <p:sp>
            <p:nvSpPr>
              <p:cNvPr id="162" name="文本框 161"/>
              <p:cNvSpPr txBox="1"/>
              <p:nvPr/>
            </p:nvSpPr>
            <p:spPr>
              <a:xfrm>
                <a:off x="6810732" y="2876391"/>
                <a:ext cx="1273159" cy="369332"/>
              </a:xfrm>
              <a:prstGeom prst="rect">
                <a:avLst/>
              </a:prstGeom>
              <a:noFill/>
            </p:spPr>
            <p:txBody>
              <a:bodyPr wrap="square" rtlCol="0">
                <a:spAutoFit/>
              </a:bodyPr>
              <a:lstStyle/>
              <a:p>
                <a:r>
                  <a:rPr lang="zh-CN" altLang="en-US" b="1" dirty="0">
                    <a:solidFill>
                      <a:srgbClr val="2A3246"/>
                    </a:solidFill>
                    <a:cs typeface="+mn-ea"/>
                    <a:sym typeface="+mn-lt"/>
                  </a:rPr>
                  <a:t>title text</a:t>
                </a:r>
              </a:p>
            </p:txBody>
          </p:sp>
          <p:sp>
            <p:nvSpPr>
              <p:cNvPr id="163" name="文本框 162"/>
              <p:cNvSpPr txBox="1"/>
              <p:nvPr/>
            </p:nvSpPr>
            <p:spPr>
              <a:xfrm>
                <a:off x="8010367" y="3003289"/>
                <a:ext cx="1274379" cy="246221"/>
              </a:xfrm>
              <a:prstGeom prst="rect">
                <a:avLst/>
              </a:prstGeom>
              <a:noFill/>
            </p:spPr>
            <p:txBody>
              <a:bodyPr wrap="square" rtlCol="0">
                <a:spAutoFit/>
              </a:bodyPr>
              <a:lstStyle/>
              <a:p>
                <a:r>
                  <a:rPr lang="en-US" altLang="zh-CN" sz="1000" dirty="0">
                    <a:solidFill>
                      <a:schemeClr val="tx1">
                        <a:lumMod val="65000"/>
                        <a:lumOff val="35000"/>
                      </a:schemeClr>
                    </a:solidFill>
                    <a:cs typeface="+mn-ea"/>
                    <a:sym typeface="+mn-lt"/>
                  </a:rPr>
                  <a:t>Report Work</a:t>
                </a:r>
              </a:p>
            </p:txBody>
          </p:sp>
        </p:grpSp>
        <p:sp>
          <p:nvSpPr>
            <p:cNvPr id="159" name="圆角矩形 158"/>
            <p:cNvSpPr/>
            <p:nvPr/>
          </p:nvSpPr>
          <p:spPr>
            <a:xfrm>
              <a:off x="1359704" y="2057914"/>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0" name="等腰三角形 159"/>
            <p:cNvSpPr/>
            <p:nvPr/>
          </p:nvSpPr>
          <p:spPr>
            <a:xfrm rot="10800000">
              <a:off x="3929630" y="1966230"/>
              <a:ext cx="564818" cy="397165"/>
            </a:xfrm>
            <a:prstGeom prst="triangle">
              <a:avLst/>
            </a:prstGeom>
            <a:solidFill>
              <a:srgbClr val="BA8F2D"/>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cs typeface="+mn-ea"/>
                <a:sym typeface="+mn-lt"/>
              </a:endParaRPr>
            </a:p>
          </p:txBody>
        </p:sp>
        <p:sp>
          <p:nvSpPr>
            <p:cNvPr id="161" name="文本框 160"/>
            <p:cNvSpPr txBox="1"/>
            <p:nvPr/>
          </p:nvSpPr>
          <p:spPr>
            <a:xfrm>
              <a:off x="4048975" y="1969872"/>
              <a:ext cx="304892" cy="338554"/>
            </a:xfrm>
            <a:prstGeom prst="rect">
              <a:avLst/>
            </a:prstGeom>
            <a:noFill/>
          </p:spPr>
          <p:txBody>
            <a:bodyPr wrap="none" rtlCol="0">
              <a:spAutoFit/>
            </a:bodyPr>
            <a:lstStyle/>
            <a:p>
              <a:pPr algn="ctr"/>
              <a:r>
                <a:rPr lang="en-US" altLang="zh-CN" sz="1600" dirty="0">
                  <a:solidFill>
                    <a:schemeClr val="bg1"/>
                  </a:solidFill>
                  <a:cs typeface="+mn-ea"/>
                  <a:sym typeface="+mn-lt"/>
                </a:rPr>
                <a:t>4</a:t>
              </a:r>
              <a:endParaRPr lang="zh-CN" altLang="en-US" sz="1600" dirty="0">
                <a:solidFill>
                  <a:schemeClr val="bg1"/>
                </a:solidFill>
                <a:cs typeface="+mn-ea"/>
                <a:sym typeface="+mn-lt"/>
              </a:endParaRPr>
            </a:p>
          </p:txBody>
        </p:sp>
      </p:grpSp>
      <p:grpSp>
        <p:nvGrpSpPr>
          <p:cNvPr id="164" name="组合 163"/>
          <p:cNvGrpSpPr/>
          <p:nvPr/>
        </p:nvGrpSpPr>
        <p:grpSpPr>
          <a:xfrm>
            <a:off x="2112772" y="5449913"/>
            <a:ext cx="3308851" cy="505838"/>
            <a:chOff x="1359704" y="1966230"/>
            <a:chExt cx="3308851" cy="505838"/>
          </a:xfrm>
        </p:grpSpPr>
        <p:grpSp>
          <p:nvGrpSpPr>
            <p:cNvPr id="165" name="组合 164"/>
            <p:cNvGrpSpPr/>
            <p:nvPr/>
          </p:nvGrpSpPr>
          <p:grpSpPr>
            <a:xfrm>
              <a:off x="2097786" y="2097998"/>
              <a:ext cx="2474014" cy="373119"/>
              <a:chOff x="7414871" y="2876391"/>
              <a:chExt cx="2474014" cy="373119"/>
            </a:xfrm>
          </p:grpSpPr>
          <p:sp>
            <p:nvSpPr>
              <p:cNvPr id="169" name="文本框 168"/>
              <p:cNvSpPr txBox="1"/>
              <p:nvPr/>
            </p:nvSpPr>
            <p:spPr>
              <a:xfrm>
                <a:off x="7414871" y="2876391"/>
                <a:ext cx="1273159" cy="369332"/>
              </a:xfrm>
              <a:prstGeom prst="rect">
                <a:avLst/>
              </a:prstGeom>
              <a:noFill/>
            </p:spPr>
            <p:txBody>
              <a:bodyPr wrap="square" rtlCol="0">
                <a:spAutoFit/>
              </a:bodyPr>
              <a:lstStyle/>
              <a:p>
                <a:r>
                  <a:rPr lang="zh-CN" altLang="en-US" b="1" dirty="0">
                    <a:solidFill>
                      <a:srgbClr val="2A3246"/>
                    </a:solidFill>
                    <a:cs typeface="+mn-ea"/>
                    <a:sym typeface="+mn-lt"/>
                  </a:rPr>
                  <a:t>title text</a:t>
                </a:r>
              </a:p>
            </p:txBody>
          </p:sp>
          <p:sp>
            <p:nvSpPr>
              <p:cNvPr id="170" name="文本框 169"/>
              <p:cNvSpPr txBox="1"/>
              <p:nvPr/>
            </p:nvSpPr>
            <p:spPr>
              <a:xfrm>
                <a:off x="8614506" y="3003289"/>
                <a:ext cx="1274379" cy="246221"/>
              </a:xfrm>
              <a:prstGeom prst="rect">
                <a:avLst/>
              </a:prstGeom>
              <a:noFill/>
            </p:spPr>
            <p:txBody>
              <a:bodyPr wrap="square" rtlCol="0">
                <a:spAutoFit/>
              </a:bodyPr>
              <a:lstStyle/>
              <a:p>
                <a:r>
                  <a:rPr lang="en-US" altLang="zh-CN" sz="1000" dirty="0">
                    <a:solidFill>
                      <a:schemeClr val="tx1">
                        <a:lumMod val="65000"/>
                        <a:lumOff val="35000"/>
                      </a:schemeClr>
                    </a:solidFill>
                    <a:cs typeface="+mn-ea"/>
                    <a:sym typeface="+mn-lt"/>
                  </a:rPr>
                  <a:t>Report Work</a:t>
                </a:r>
              </a:p>
            </p:txBody>
          </p:sp>
        </p:grpSp>
        <p:sp>
          <p:nvSpPr>
            <p:cNvPr id="166" name="圆角矩形 165"/>
            <p:cNvSpPr/>
            <p:nvPr/>
          </p:nvSpPr>
          <p:spPr>
            <a:xfrm>
              <a:off x="1359704" y="2057914"/>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7" name="等腰三角形 166"/>
            <p:cNvSpPr/>
            <p:nvPr/>
          </p:nvSpPr>
          <p:spPr>
            <a:xfrm rot="10800000">
              <a:off x="1457910" y="1966230"/>
              <a:ext cx="564818" cy="397165"/>
            </a:xfrm>
            <a:prstGeom prst="triangle">
              <a:avLst/>
            </a:prstGeom>
            <a:solidFill>
              <a:srgbClr val="2A3246"/>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cs typeface="+mn-ea"/>
                <a:sym typeface="+mn-lt"/>
              </a:endParaRPr>
            </a:p>
          </p:txBody>
        </p:sp>
        <p:sp>
          <p:nvSpPr>
            <p:cNvPr id="168" name="文本框 167"/>
            <p:cNvSpPr txBox="1"/>
            <p:nvPr/>
          </p:nvSpPr>
          <p:spPr>
            <a:xfrm>
              <a:off x="1577255" y="1969872"/>
              <a:ext cx="304892" cy="338554"/>
            </a:xfrm>
            <a:prstGeom prst="rect">
              <a:avLst/>
            </a:prstGeom>
            <a:noFill/>
          </p:spPr>
          <p:txBody>
            <a:bodyPr wrap="none" rtlCol="0">
              <a:spAutoFit/>
            </a:bodyPr>
            <a:lstStyle/>
            <a:p>
              <a:pPr algn="ctr"/>
              <a:r>
                <a:rPr lang="en-US" altLang="zh-CN" sz="1600" dirty="0">
                  <a:solidFill>
                    <a:schemeClr val="bg1"/>
                  </a:solidFill>
                  <a:cs typeface="+mn-ea"/>
                  <a:sym typeface="+mn-lt"/>
                </a:rPr>
                <a:t>5</a:t>
              </a:r>
              <a:endParaRPr lang="zh-CN" altLang="en-US" sz="1600" dirty="0">
                <a:solidFill>
                  <a:schemeClr val="bg1"/>
                </a:solidFill>
                <a:cs typeface="+mn-ea"/>
                <a:sym typeface="+mn-lt"/>
              </a:endParaRPr>
            </a:p>
          </p:txBody>
        </p:sp>
      </p:grpSp>
      <p:sp>
        <p:nvSpPr>
          <p:cNvPr id="171" name="等腰三角形 170"/>
          <p:cNvSpPr/>
          <p:nvPr/>
        </p:nvSpPr>
        <p:spPr>
          <a:xfrm>
            <a:off x="10352120" y="932425"/>
            <a:ext cx="550817" cy="554990"/>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2" name="等腰三角形 171"/>
          <p:cNvSpPr/>
          <p:nvPr/>
        </p:nvSpPr>
        <p:spPr>
          <a:xfrm rot="10800000">
            <a:off x="11029026" y="1399251"/>
            <a:ext cx="312742" cy="315111"/>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5" name="直接连接符 174"/>
          <p:cNvCxnSpPr/>
          <p:nvPr/>
        </p:nvCxnSpPr>
        <p:spPr>
          <a:xfrm>
            <a:off x="-10495" y="-480552"/>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40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p14="http://schemas.microsoft.com/office/powerpoint/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1+#ppt_w/2"/>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1+#ppt_w/2"/>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1+#ppt_w/2"/>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1+#ppt_w/2"/>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1+#ppt_w/2"/>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par>
                                    <p:cTn id="57" presetID="2" presetClass="entr" presetSubtype="8" fill="hold" grpId="0" nodeType="withEffect">
                                      <p:stCondLst>
                                        <p:cond delay="75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71"/>
                                            </p:tgtEl>
                                            <p:attrNameLst>
                                              <p:attrName>style.visibility</p:attrName>
                                            </p:attrNameLst>
                                          </p:cBhvr>
                                          <p:to>
                                            <p:strVal val="visible"/>
                                          </p:to>
                                        </p:set>
                                        <p:anim calcmode="lin" valueType="num">
                                          <p:cBhvr additive="base">
                                            <p:cTn id="63" dur="500" fill="hold"/>
                                            <p:tgtEl>
                                              <p:spTgt spid="171"/>
                                            </p:tgtEl>
                                            <p:attrNameLst>
                                              <p:attrName>ppt_x</p:attrName>
                                            </p:attrNameLst>
                                          </p:cBhvr>
                                          <p:tavLst>
                                            <p:tav tm="0">
                                              <p:val>
                                                <p:strVal val="1+#ppt_w/2"/>
                                              </p:val>
                                            </p:tav>
                                            <p:tav tm="100000">
                                              <p:val>
                                                <p:strVal val="#ppt_x"/>
                                              </p:val>
                                            </p:tav>
                                          </p:tavLst>
                                        </p:anim>
                                        <p:anim calcmode="lin" valueType="num">
                                          <p:cBhvr additive="base">
                                            <p:cTn id="64" dur="500" fill="hold"/>
                                            <p:tgtEl>
                                              <p:spTgt spid="171"/>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anim calcmode="lin" valueType="num">
                                          <p:cBhvr additive="base">
                                            <p:cTn id="67" dur="500" fill="hold"/>
                                            <p:tgtEl>
                                              <p:spTgt spid="172"/>
                                            </p:tgtEl>
                                            <p:attrNameLst>
                                              <p:attrName>ppt_x</p:attrName>
                                            </p:attrNameLst>
                                          </p:cBhvr>
                                          <p:tavLst>
                                            <p:tav tm="0">
                                              <p:val>
                                                <p:strVal val="1+#ppt_w/2"/>
                                              </p:val>
                                            </p:tav>
                                            <p:tav tm="100000">
                                              <p:val>
                                                <p:strVal val="#ppt_x"/>
                                              </p:val>
                                            </p:tav>
                                          </p:tavLst>
                                        </p:anim>
                                        <p:anim calcmode="lin" valueType="num">
                                          <p:cBhvr additive="base">
                                            <p:cTn id="68" dur="500" fill="hold"/>
                                            <p:tgtEl>
                                              <p:spTgt spid="172"/>
                                            </p:tgtEl>
                                            <p:attrNameLst>
                                              <p:attrName>ppt_y</p:attrName>
                                            </p:attrNameLst>
                                          </p:cBhvr>
                                          <p:tavLst>
                                            <p:tav tm="0">
                                              <p:val>
                                                <p:strVal val="1+#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175"/>
                                            </p:tgtEl>
                                            <p:attrNameLst>
                                              <p:attrName>style.visibility</p:attrName>
                                            </p:attrNameLst>
                                          </p:cBhvr>
                                          <p:to>
                                            <p:strVal val="visible"/>
                                          </p:to>
                                        </p:set>
                                        <p:anim calcmode="lin" valueType="num">
                                          <p:cBhvr additive="base">
                                            <p:cTn id="71" dur="500" fill="hold"/>
                                            <p:tgtEl>
                                              <p:spTgt spid="175"/>
                                            </p:tgtEl>
                                            <p:attrNameLst>
                                              <p:attrName>ppt_x</p:attrName>
                                            </p:attrNameLst>
                                          </p:cBhvr>
                                          <p:tavLst>
                                            <p:tav tm="0">
                                              <p:val>
                                                <p:strVal val="0-#ppt_w/2"/>
                                              </p:val>
                                            </p:tav>
                                            <p:tav tm="100000">
                                              <p:val>
                                                <p:strVal val="#ppt_x"/>
                                              </p:val>
                                            </p:tav>
                                          </p:tavLst>
                                        </p:anim>
                                        <p:anim calcmode="lin" valueType="num">
                                          <p:cBhvr additive="base">
                                            <p:cTn id="72" dur="500" fill="hold"/>
                                            <p:tgtEl>
                                              <p:spTgt spid="175"/>
                                            </p:tgtEl>
                                            <p:attrNameLst>
                                              <p:attrName>ppt_y</p:attrName>
                                            </p:attrNameLst>
                                          </p:cBhvr>
                                          <p:tavLst>
                                            <p:tav tm="0">
                                              <p:val>
                                                <p:strVal val="0-#ppt_h/2"/>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0-#ppt_w/2"/>
                                              </p:val>
                                            </p:tav>
                                            <p:tav tm="100000">
                                              <p:val>
                                                <p:strVal val="#ppt_x"/>
                                              </p:val>
                                            </p:tav>
                                          </p:tavLst>
                                        </p:anim>
                                        <p:anim calcmode="lin" valueType="num">
                                          <p:cBhvr additive="base">
                                            <p:cTn id="76" dur="500" fill="hold"/>
                                            <p:tgtEl>
                                              <p:spTgt spid="11"/>
                                            </p:tgtEl>
                                            <p:attrNameLst>
                                              <p:attrName>ppt_y</p:attrName>
                                            </p:attrNameLst>
                                          </p:cBhvr>
                                          <p:tavLst>
                                            <p:tav tm="0">
                                              <p:val>
                                                <p:strVal val="#ppt_y"/>
                                              </p:val>
                                            </p:tav>
                                            <p:tav tm="100000">
                                              <p:val>
                                                <p:strVal val="#ppt_y"/>
                                              </p:val>
                                            </p:tav>
                                          </p:tavLst>
                                        </p:anim>
                                      </p:childTnLst>
                                    </p:cTn>
                                  </p:par>
                                </p:childTnLst>
                              </p:cTn>
                            </p:par>
                            <p:par>
                              <p:cTn id="77" fill="hold">
                                <p:stCondLst>
                                  <p:cond delay="1250"/>
                                </p:stCondLst>
                                <p:childTnLst>
                                  <p:par>
                                    <p:cTn id="78" presetID="2" presetClass="entr" presetSubtype="2" fill="hold" nodeType="afterEffect" p14:presetBounceEnd="40000">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14:bounceEnd="40000">
                                          <p:cBhvr additive="base">
                                            <p:cTn id="80" dur="75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81" dur="750" fill="hold"/>
                                            <p:tgtEl>
                                              <p:spTgt spid="7"/>
                                            </p:tgtEl>
                                            <p:attrNameLst>
                                              <p:attrName>ppt_y</p:attrName>
                                            </p:attrNameLst>
                                          </p:cBhvr>
                                          <p:tavLst>
                                            <p:tav tm="0">
                                              <p:val>
                                                <p:strVal val="#ppt_y"/>
                                              </p:val>
                                            </p:tav>
                                            <p:tav tm="100000">
                                              <p:val>
                                                <p:strVal val="#ppt_y"/>
                                              </p:val>
                                            </p:tav>
                                          </p:tavLst>
                                        </p:anim>
                                      </p:childTnLst>
                                    </p:cTn>
                                  </p:par>
                                </p:childTnLst>
                              </p:cTn>
                            </p:par>
                            <p:par>
                              <p:cTn id="82" fill="hold">
                                <p:stCondLst>
                                  <p:cond delay="2000"/>
                                </p:stCondLst>
                                <p:childTnLst>
                                  <p:par>
                                    <p:cTn id="83" presetID="2" presetClass="entr" presetSubtype="2" fill="hold" nodeType="afterEffect" p14:presetBounceEnd="40000">
                                      <p:stCondLst>
                                        <p:cond delay="0"/>
                                      </p:stCondLst>
                                      <p:childTnLst>
                                        <p:set>
                                          <p:cBhvr>
                                            <p:cTn id="84" dur="1" fill="hold">
                                              <p:stCondLst>
                                                <p:cond delay="0"/>
                                              </p:stCondLst>
                                            </p:cTn>
                                            <p:tgtEl>
                                              <p:spTgt spid="122"/>
                                            </p:tgtEl>
                                            <p:attrNameLst>
                                              <p:attrName>style.visibility</p:attrName>
                                            </p:attrNameLst>
                                          </p:cBhvr>
                                          <p:to>
                                            <p:strVal val="visible"/>
                                          </p:to>
                                        </p:set>
                                        <p:anim calcmode="lin" valueType="num" p14:bounceEnd="40000">
                                          <p:cBhvr additive="base">
                                            <p:cTn id="85" dur="750" fill="hold"/>
                                            <p:tgtEl>
                                              <p:spTgt spid="122"/>
                                            </p:tgtEl>
                                            <p:attrNameLst>
                                              <p:attrName>ppt_x</p:attrName>
                                            </p:attrNameLst>
                                          </p:cBhvr>
                                          <p:tavLst>
                                            <p:tav tm="0">
                                              <p:val>
                                                <p:strVal val="1+#ppt_w/2"/>
                                              </p:val>
                                            </p:tav>
                                            <p:tav tm="100000">
                                              <p:val>
                                                <p:strVal val="#ppt_x"/>
                                              </p:val>
                                            </p:tav>
                                          </p:tavLst>
                                        </p:anim>
                                        <p:anim calcmode="lin" valueType="num" p14:bounceEnd="40000">
                                          <p:cBhvr additive="base">
                                            <p:cTn id="86" dur="750" fill="hold"/>
                                            <p:tgtEl>
                                              <p:spTgt spid="122"/>
                                            </p:tgtEl>
                                            <p:attrNameLst>
                                              <p:attrName>ppt_y</p:attrName>
                                            </p:attrNameLst>
                                          </p:cBhvr>
                                          <p:tavLst>
                                            <p:tav tm="0">
                                              <p:val>
                                                <p:strVal val="#ppt_y"/>
                                              </p:val>
                                            </p:tav>
                                            <p:tav tm="100000">
                                              <p:val>
                                                <p:strVal val="#ppt_y"/>
                                              </p:val>
                                            </p:tav>
                                          </p:tavLst>
                                        </p:anim>
                                      </p:childTnLst>
                                    </p:cTn>
                                  </p:par>
                                </p:childTnLst>
                              </p:cTn>
                            </p:par>
                            <p:par>
                              <p:cTn id="87" fill="hold">
                                <p:stCondLst>
                                  <p:cond delay="2750"/>
                                </p:stCondLst>
                                <p:childTnLst>
                                  <p:par>
                                    <p:cTn id="88" presetID="2" presetClass="entr" presetSubtype="2" fill="hold" nodeType="afterEffect" p14:presetBounceEnd="40000">
                                      <p:stCondLst>
                                        <p:cond delay="0"/>
                                      </p:stCondLst>
                                      <p:childTnLst>
                                        <p:set>
                                          <p:cBhvr>
                                            <p:cTn id="89" dur="1" fill="hold">
                                              <p:stCondLst>
                                                <p:cond delay="0"/>
                                              </p:stCondLst>
                                            </p:cTn>
                                            <p:tgtEl>
                                              <p:spTgt spid="150"/>
                                            </p:tgtEl>
                                            <p:attrNameLst>
                                              <p:attrName>style.visibility</p:attrName>
                                            </p:attrNameLst>
                                          </p:cBhvr>
                                          <p:to>
                                            <p:strVal val="visible"/>
                                          </p:to>
                                        </p:set>
                                        <p:anim calcmode="lin" valueType="num" p14:bounceEnd="40000">
                                          <p:cBhvr additive="base">
                                            <p:cTn id="90" dur="750" fill="hold"/>
                                            <p:tgtEl>
                                              <p:spTgt spid="150"/>
                                            </p:tgtEl>
                                            <p:attrNameLst>
                                              <p:attrName>ppt_x</p:attrName>
                                            </p:attrNameLst>
                                          </p:cBhvr>
                                          <p:tavLst>
                                            <p:tav tm="0">
                                              <p:val>
                                                <p:strVal val="1+#ppt_w/2"/>
                                              </p:val>
                                            </p:tav>
                                            <p:tav tm="100000">
                                              <p:val>
                                                <p:strVal val="#ppt_x"/>
                                              </p:val>
                                            </p:tav>
                                          </p:tavLst>
                                        </p:anim>
                                        <p:anim calcmode="lin" valueType="num" p14:bounceEnd="40000">
                                          <p:cBhvr additive="base">
                                            <p:cTn id="91" dur="750" fill="hold"/>
                                            <p:tgtEl>
                                              <p:spTgt spid="150"/>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 presetClass="entr" presetSubtype="2" fill="hold" nodeType="afterEffect" p14:presetBounceEnd="40000">
                                      <p:stCondLst>
                                        <p:cond delay="0"/>
                                      </p:stCondLst>
                                      <p:childTnLst>
                                        <p:set>
                                          <p:cBhvr>
                                            <p:cTn id="94" dur="1" fill="hold">
                                              <p:stCondLst>
                                                <p:cond delay="0"/>
                                              </p:stCondLst>
                                            </p:cTn>
                                            <p:tgtEl>
                                              <p:spTgt spid="157"/>
                                            </p:tgtEl>
                                            <p:attrNameLst>
                                              <p:attrName>style.visibility</p:attrName>
                                            </p:attrNameLst>
                                          </p:cBhvr>
                                          <p:to>
                                            <p:strVal val="visible"/>
                                          </p:to>
                                        </p:set>
                                        <p:anim calcmode="lin" valueType="num" p14:bounceEnd="40000">
                                          <p:cBhvr additive="base">
                                            <p:cTn id="95" dur="750" fill="hold"/>
                                            <p:tgtEl>
                                              <p:spTgt spid="157"/>
                                            </p:tgtEl>
                                            <p:attrNameLst>
                                              <p:attrName>ppt_x</p:attrName>
                                            </p:attrNameLst>
                                          </p:cBhvr>
                                          <p:tavLst>
                                            <p:tav tm="0">
                                              <p:val>
                                                <p:strVal val="1+#ppt_w/2"/>
                                              </p:val>
                                            </p:tav>
                                            <p:tav tm="100000">
                                              <p:val>
                                                <p:strVal val="#ppt_x"/>
                                              </p:val>
                                            </p:tav>
                                          </p:tavLst>
                                        </p:anim>
                                        <p:anim calcmode="lin" valueType="num" p14:bounceEnd="40000">
                                          <p:cBhvr additive="base">
                                            <p:cTn id="96" dur="750" fill="hold"/>
                                            <p:tgtEl>
                                              <p:spTgt spid="157"/>
                                            </p:tgtEl>
                                            <p:attrNameLst>
                                              <p:attrName>ppt_y</p:attrName>
                                            </p:attrNameLst>
                                          </p:cBhvr>
                                          <p:tavLst>
                                            <p:tav tm="0">
                                              <p:val>
                                                <p:strVal val="#ppt_y"/>
                                              </p:val>
                                            </p:tav>
                                            <p:tav tm="100000">
                                              <p:val>
                                                <p:strVal val="#ppt_y"/>
                                              </p:val>
                                            </p:tav>
                                          </p:tavLst>
                                        </p:anim>
                                      </p:childTnLst>
                                    </p:cTn>
                                  </p:par>
                                </p:childTnLst>
                              </p:cTn>
                            </p:par>
                            <p:par>
                              <p:cTn id="97" fill="hold">
                                <p:stCondLst>
                                  <p:cond delay="4250"/>
                                </p:stCondLst>
                                <p:childTnLst>
                                  <p:par>
                                    <p:cTn id="98" presetID="2" presetClass="entr" presetSubtype="2" fill="hold" nodeType="afterEffect" p14:presetBounceEnd="40000">
                                      <p:stCondLst>
                                        <p:cond delay="0"/>
                                      </p:stCondLst>
                                      <p:childTnLst>
                                        <p:set>
                                          <p:cBhvr>
                                            <p:cTn id="99" dur="1" fill="hold">
                                              <p:stCondLst>
                                                <p:cond delay="0"/>
                                              </p:stCondLst>
                                            </p:cTn>
                                            <p:tgtEl>
                                              <p:spTgt spid="164"/>
                                            </p:tgtEl>
                                            <p:attrNameLst>
                                              <p:attrName>style.visibility</p:attrName>
                                            </p:attrNameLst>
                                          </p:cBhvr>
                                          <p:to>
                                            <p:strVal val="visible"/>
                                          </p:to>
                                        </p:set>
                                        <p:anim calcmode="lin" valueType="num" p14:bounceEnd="40000">
                                          <p:cBhvr additive="base">
                                            <p:cTn id="100" dur="750" fill="hold"/>
                                            <p:tgtEl>
                                              <p:spTgt spid="164"/>
                                            </p:tgtEl>
                                            <p:attrNameLst>
                                              <p:attrName>ppt_x</p:attrName>
                                            </p:attrNameLst>
                                          </p:cBhvr>
                                          <p:tavLst>
                                            <p:tav tm="0">
                                              <p:val>
                                                <p:strVal val="1+#ppt_w/2"/>
                                              </p:val>
                                            </p:tav>
                                            <p:tav tm="100000">
                                              <p:val>
                                                <p:strVal val="#ppt_x"/>
                                              </p:val>
                                            </p:tav>
                                          </p:tavLst>
                                        </p:anim>
                                        <p:anim calcmode="lin" valueType="num" p14:bounceEnd="40000">
                                          <p:cBhvr additive="base">
                                            <p:cTn id="101" dur="75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42" grpId="0" animBg="1"/>
          <p:bldP spid="43" grpId="0" animBg="1"/>
          <p:bldP spid="44" grpId="0" animBg="1"/>
          <p:bldP spid="45" grpId="0" animBg="1"/>
          <p:bldP spid="46" grpId="0" animBg="1"/>
          <p:bldP spid="47" grpId="0" animBg="1"/>
          <p:bldP spid="56" grpId="0"/>
          <p:bldP spid="171" grpId="0" animBg="1"/>
          <p:bldP spid="172" grpId="0" animBg="1"/>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1+#ppt_w/2"/>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1+#ppt_w/2"/>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1+#ppt_w/2"/>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1+#ppt_w/2"/>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1+#ppt_w/2"/>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par>
                                    <p:cTn id="57" presetID="2" presetClass="entr" presetSubtype="8" fill="hold" grpId="0" nodeType="withEffect">
                                      <p:stCondLst>
                                        <p:cond delay="75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00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0-#ppt_w/2"/>
                                              </p:val>
                                            </p:tav>
                                            <p:tav tm="100000">
                                              <p:val>
                                                <p:strVal val="#ppt_x"/>
                                              </p:val>
                                            </p:tav>
                                          </p:tavLst>
                                        </p:anim>
                                        <p:anim calcmode="lin" valueType="num">
                                          <p:cBhvr additive="base">
                                            <p:cTn id="64" dur="500" fill="hold"/>
                                            <p:tgtEl>
                                              <p:spTgt spid="57"/>
                                            </p:tgtEl>
                                            <p:attrNameLst>
                                              <p:attrName>ppt_y</p:attrName>
                                            </p:attrNameLst>
                                          </p:cBhvr>
                                          <p:tavLst>
                                            <p:tav tm="0">
                                              <p:val>
                                                <p:strVal val="#ppt_y"/>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additive="base">
                                            <p:cTn id="67" dur="500" fill="hold"/>
                                            <p:tgtEl>
                                              <p:spTgt spid="171"/>
                                            </p:tgtEl>
                                            <p:attrNameLst>
                                              <p:attrName>ppt_x</p:attrName>
                                            </p:attrNameLst>
                                          </p:cBhvr>
                                          <p:tavLst>
                                            <p:tav tm="0">
                                              <p:val>
                                                <p:strVal val="1+#ppt_w/2"/>
                                              </p:val>
                                            </p:tav>
                                            <p:tav tm="100000">
                                              <p:val>
                                                <p:strVal val="#ppt_x"/>
                                              </p:val>
                                            </p:tav>
                                          </p:tavLst>
                                        </p:anim>
                                        <p:anim calcmode="lin" valueType="num">
                                          <p:cBhvr additive="base">
                                            <p:cTn id="68" dur="500" fill="hold"/>
                                            <p:tgtEl>
                                              <p:spTgt spid="171"/>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72"/>
                                            </p:tgtEl>
                                            <p:attrNameLst>
                                              <p:attrName>style.visibility</p:attrName>
                                            </p:attrNameLst>
                                          </p:cBhvr>
                                          <p:to>
                                            <p:strVal val="visible"/>
                                          </p:to>
                                        </p:set>
                                        <p:anim calcmode="lin" valueType="num">
                                          <p:cBhvr additive="base">
                                            <p:cTn id="71" dur="500" fill="hold"/>
                                            <p:tgtEl>
                                              <p:spTgt spid="172"/>
                                            </p:tgtEl>
                                            <p:attrNameLst>
                                              <p:attrName>ppt_x</p:attrName>
                                            </p:attrNameLst>
                                          </p:cBhvr>
                                          <p:tavLst>
                                            <p:tav tm="0">
                                              <p:val>
                                                <p:strVal val="1+#ppt_w/2"/>
                                              </p:val>
                                            </p:tav>
                                            <p:tav tm="100000">
                                              <p:val>
                                                <p:strVal val="#ppt_x"/>
                                              </p:val>
                                            </p:tav>
                                          </p:tavLst>
                                        </p:anim>
                                        <p:anim calcmode="lin" valueType="num">
                                          <p:cBhvr additive="base">
                                            <p:cTn id="72" dur="500" fill="hold"/>
                                            <p:tgtEl>
                                              <p:spTgt spid="172"/>
                                            </p:tgtEl>
                                            <p:attrNameLst>
                                              <p:attrName>ppt_y</p:attrName>
                                            </p:attrNameLst>
                                          </p:cBhvr>
                                          <p:tavLst>
                                            <p:tav tm="0">
                                              <p:val>
                                                <p:strVal val="1+#ppt_h/2"/>
                                              </p:val>
                                            </p:tav>
                                            <p:tav tm="100000">
                                              <p:val>
                                                <p:strVal val="#ppt_y"/>
                                              </p:val>
                                            </p:tav>
                                          </p:tavLst>
                                        </p:anim>
                                      </p:childTnLst>
                                    </p:cTn>
                                  </p:par>
                                  <p:par>
                                    <p:cTn id="73" presetID="2" presetClass="entr" presetSubtype="9" fill="hold" nodeType="withEffect">
                                      <p:stCondLst>
                                        <p:cond delay="0"/>
                                      </p:stCondLst>
                                      <p:childTnLst>
                                        <p:set>
                                          <p:cBhvr>
                                            <p:cTn id="74" dur="1" fill="hold">
                                              <p:stCondLst>
                                                <p:cond delay="0"/>
                                              </p:stCondLst>
                                            </p:cTn>
                                            <p:tgtEl>
                                              <p:spTgt spid="175"/>
                                            </p:tgtEl>
                                            <p:attrNameLst>
                                              <p:attrName>style.visibility</p:attrName>
                                            </p:attrNameLst>
                                          </p:cBhvr>
                                          <p:to>
                                            <p:strVal val="visible"/>
                                          </p:to>
                                        </p:set>
                                        <p:anim calcmode="lin" valueType="num">
                                          <p:cBhvr additive="base">
                                            <p:cTn id="75" dur="500" fill="hold"/>
                                            <p:tgtEl>
                                              <p:spTgt spid="175"/>
                                            </p:tgtEl>
                                            <p:attrNameLst>
                                              <p:attrName>ppt_x</p:attrName>
                                            </p:attrNameLst>
                                          </p:cBhvr>
                                          <p:tavLst>
                                            <p:tav tm="0">
                                              <p:val>
                                                <p:strVal val="0-#ppt_w/2"/>
                                              </p:val>
                                            </p:tav>
                                            <p:tav tm="100000">
                                              <p:val>
                                                <p:strVal val="#ppt_x"/>
                                              </p:val>
                                            </p:tav>
                                          </p:tavLst>
                                        </p:anim>
                                        <p:anim calcmode="lin" valueType="num">
                                          <p:cBhvr additive="base">
                                            <p:cTn id="76" dur="500" fill="hold"/>
                                            <p:tgtEl>
                                              <p:spTgt spid="175"/>
                                            </p:tgtEl>
                                            <p:attrNameLst>
                                              <p:attrName>ppt_y</p:attrName>
                                            </p:attrNameLst>
                                          </p:cBhvr>
                                          <p:tavLst>
                                            <p:tav tm="0">
                                              <p:val>
                                                <p:strVal val="0-#ppt_h/2"/>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0-#ppt_w/2"/>
                                              </p:val>
                                            </p:tav>
                                            <p:tav tm="100000">
                                              <p:val>
                                                <p:strVal val="#ppt_x"/>
                                              </p:val>
                                            </p:tav>
                                          </p:tavLst>
                                        </p:anim>
                                        <p:anim calcmode="lin" valueType="num">
                                          <p:cBhvr additive="base">
                                            <p:cTn id="80" dur="500" fill="hold"/>
                                            <p:tgtEl>
                                              <p:spTgt spid="11"/>
                                            </p:tgtEl>
                                            <p:attrNameLst>
                                              <p:attrName>ppt_y</p:attrName>
                                            </p:attrNameLst>
                                          </p:cBhvr>
                                          <p:tavLst>
                                            <p:tav tm="0">
                                              <p:val>
                                                <p:strVal val="#ppt_y"/>
                                              </p:val>
                                            </p:tav>
                                            <p:tav tm="100000">
                                              <p:val>
                                                <p:strVal val="#ppt_y"/>
                                              </p:val>
                                            </p:tav>
                                          </p:tavLst>
                                        </p:anim>
                                      </p:childTnLst>
                                    </p:cTn>
                                  </p:par>
                                </p:childTnLst>
                              </p:cTn>
                            </p:par>
                            <p:par>
                              <p:cTn id="81" fill="hold">
                                <p:stCondLst>
                                  <p:cond delay="1500"/>
                                </p:stCondLst>
                                <p:childTnLst>
                                  <p:par>
                                    <p:cTn id="82" presetID="2" presetClass="entr" presetSubtype="2"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750" fill="hold"/>
                                            <p:tgtEl>
                                              <p:spTgt spid="7"/>
                                            </p:tgtEl>
                                            <p:attrNameLst>
                                              <p:attrName>ppt_x</p:attrName>
                                            </p:attrNameLst>
                                          </p:cBhvr>
                                          <p:tavLst>
                                            <p:tav tm="0">
                                              <p:val>
                                                <p:strVal val="1+#ppt_w/2"/>
                                              </p:val>
                                            </p:tav>
                                            <p:tav tm="100000">
                                              <p:val>
                                                <p:strVal val="#ppt_x"/>
                                              </p:val>
                                            </p:tav>
                                          </p:tavLst>
                                        </p:anim>
                                        <p:anim calcmode="lin" valueType="num">
                                          <p:cBhvr additive="base">
                                            <p:cTn id="85" dur="750" fill="hold"/>
                                            <p:tgtEl>
                                              <p:spTgt spid="7"/>
                                            </p:tgtEl>
                                            <p:attrNameLst>
                                              <p:attrName>ppt_y</p:attrName>
                                            </p:attrNameLst>
                                          </p:cBhvr>
                                          <p:tavLst>
                                            <p:tav tm="0">
                                              <p:val>
                                                <p:strVal val="#ppt_y"/>
                                              </p:val>
                                            </p:tav>
                                            <p:tav tm="100000">
                                              <p:val>
                                                <p:strVal val="#ppt_y"/>
                                              </p:val>
                                            </p:tav>
                                          </p:tavLst>
                                        </p:anim>
                                      </p:childTnLst>
                                    </p:cTn>
                                  </p:par>
                                </p:childTnLst>
                              </p:cTn>
                            </p:par>
                            <p:par>
                              <p:cTn id="86" fill="hold">
                                <p:stCondLst>
                                  <p:cond delay="2250"/>
                                </p:stCondLst>
                                <p:childTnLst>
                                  <p:par>
                                    <p:cTn id="87" presetID="2" presetClass="entr" presetSubtype="2"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additive="base">
                                            <p:cTn id="89" dur="750" fill="hold"/>
                                            <p:tgtEl>
                                              <p:spTgt spid="122"/>
                                            </p:tgtEl>
                                            <p:attrNameLst>
                                              <p:attrName>ppt_x</p:attrName>
                                            </p:attrNameLst>
                                          </p:cBhvr>
                                          <p:tavLst>
                                            <p:tav tm="0">
                                              <p:val>
                                                <p:strVal val="1+#ppt_w/2"/>
                                              </p:val>
                                            </p:tav>
                                            <p:tav tm="100000">
                                              <p:val>
                                                <p:strVal val="#ppt_x"/>
                                              </p:val>
                                            </p:tav>
                                          </p:tavLst>
                                        </p:anim>
                                        <p:anim calcmode="lin" valueType="num">
                                          <p:cBhvr additive="base">
                                            <p:cTn id="90" dur="750" fill="hold"/>
                                            <p:tgtEl>
                                              <p:spTgt spid="122"/>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2" presetClass="entr" presetSubtype="2" fill="hold" nodeType="afterEffect">
                                      <p:stCondLst>
                                        <p:cond delay="0"/>
                                      </p:stCondLst>
                                      <p:childTnLst>
                                        <p:set>
                                          <p:cBhvr>
                                            <p:cTn id="93" dur="1" fill="hold">
                                              <p:stCondLst>
                                                <p:cond delay="0"/>
                                              </p:stCondLst>
                                            </p:cTn>
                                            <p:tgtEl>
                                              <p:spTgt spid="150"/>
                                            </p:tgtEl>
                                            <p:attrNameLst>
                                              <p:attrName>style.visibility</p:attrName>
                                            </p:attrNameLst>
                                          </p:cBhvr>
                                          <p:to>
                                            <p:strVal val="visible"/>
                                          </p:to>
                                        </p:set>
                                        <p:anim calcmode="lin" valueType="num">
                                          <p:cBhvr additive="base">
                                            <p:cTn id="94" dur="750" fill="hold"/>
                                            <p:tgtEl>
                                              <p:spTgt spid="150"/>
                                            </p:tgtEl>
                                            <p:attrNameLst>
                                              <p:attrName>ppt_x</p:attrName>
                                            </p:attrNameLst>
                                          </p:cBhvr>
                                          <p:tavLst>
                                            <p:tav tm="0">
                                              <p:val>
                                                <p:strVal val="1+#ppt_w/2"/>
                                              </p:val>
                                            </p:tav>
                                            <p:tav tm="100000">
                                              <p:val>
                                                <p:strVal val="#ppt_x"/>
                                              </p:val>
                                            </p:tav>
                                          </p:tavLst>
                                        </p:anim>
                                        <p:anim calcmode="lin" valueType="num">
                                          <p:cBhvr additive="base">
                                            <p:cTn id="95" dur="750" fill="hold"/>
                                            <p:tgtEl>
                                              <p:spTgt spid="150"/>
                                            </p:tgtEl>
                                            <p:attrNameLst>
                                              <p:attrName>ppt_y</p:attrName>
                                            </p:attrNameLst>
                                          </p:cBhvr>
                                          <p:tavLst>
                                            <p:tav tm="0">
                                              <p:val>
                                                <p:strVal val="#ppt_y"/>
                                              </p:val>
                                            </p:tav>
                                            <p:tav tm="100000">
                                              <p:val>
                                                <p:strVal val="#ppt_y"/>
                                              </p:val>
                                            </p:tav>
                                          </p:tavLst>
                                        </p:anim>
                                      </p:childTnLst>
                                    </p:cTn>
                                  </p:par>
                                </p:childTnLst>
                              </p:cTn>
                            </p:par>
                            <p:par>
                              <p:cTn id="96" fill="hold">
                                <p:stCondLst>
                                  <p:cond delay="3750"/>
                                </p:stCondLst>
                                <p:childTnLst>
                                  <p:par>
                                    <p:cTn id="97" presetID="2" presetClass="entr" presetSubtype="2" fill="hold" nodeType="afterEffect">
                                      <p:stCondLst>
                                        <p:cond delay="0"/>
                                      </p:stCondLst>
                                      <p:childTnLst>
                                        <p:set>
                                          <p:cBhvr>
                                            <p:cTn id="98" dur="1" fill="hold">
                                              <p:stCondLst>
                                                <p:cond delay="0"/>
                                              </p:stCondLst>
                                            </p:cTn>
                                            <p:tgtEl>
                                              <p:spTgt spid="157"/>
                                            </p:tgtEl>
                                            <p:attrNameLst>
                                              <p:attrName>style.visibility</p:attrName>
                                            </p:attrNameLst>
                                          </p:cBhvr>
                                          <p:to>
                                            <p:strVal val="visible"/>
                                          </p:to>
                                        </p:set>
                                        <p:anim calcmode="lin" valueType="num">
                                          <p:cBhvr additive="base">
                                            <p:cTn id="99" dur="750" fill="hold"/>
                                            <p:tgtEl>
                                              <p:spTgt spid="157"/>
                                            </p:tgtEl>
                                            <p:attrNameLst>
                                              <p:attrName>ppt_x</p:attrName>
                                            </p:attrNameLst>
                                          </p:cBhvr>
                                          <p:tavLst>
                                            <p:tav tm="0">
                                              <p:val>
                                                <p:strVal val="1+#ppt_w/2"/>
                                              </p:val>
                                            </p:tav>
                                            <p:tav tm="100000">
                                              <p:val>
                                                <p:strVal val="#ppt_x"/>
                                              </p:val>
                                            </p:tav>
                                          </p:tavLst>
                                        </p:anim>
                                        <p:anim calcmode="lin" valueType="num">
                                          <p:cBhvr additive="base">
                                            <p:cTn id="100" dur="750" fill="hold"/>
                                            <p:tgtEl>
                                              <p:spTgt spid="157"/>
                                            </p:tgtEl>
                                            <p:attrNameLst>
                                              <p:attrName>ppt_y</p:attrName>
                                            </p:attrNameLst>
                                          </p:cBhvr>
                                          <p:tavLst>
                                            <p:tav tm="0">
                                              <p:val>
                                                <p:strVal val="#ppt_y"/>
                                              </p:val>
                                            </p:tav>
                                            <p:tav tm="100000">
                                              <p:val>
                                                <p:strVal val="#ppt_y"/>
                                              </p:val>
                                            </p:tav>
                                          </p:tavLst>
                                        </p:anim>
                                      </p:childTnLst>
                                    </p:cTn>
                                  </p:par>
                                </p:childTnLst>
                              </p:cTn>
                            </p:par>
                            <p:par>
                              <p:cTn id="101" fill="hold">
                                <p:stCondLst>
                                  <p:cond delay="4500"/>
                                </p:stCondLst>
                                <p:childTnLst>
                                  <p:par>
                                    <p:cTn id="102" presetID="2" presetClass="entr" presetSubtype="2" fill="hold" nodeType="afterEffect">
                                      <p:stCondLst>
                                        <p:cond delay="0"/>
                                      </p:stCondLst>
                                      <p:childTnLst>
                                        <p:set>
                                          <p:cBhvr>
                                            <p:cTn id="103" dur="1" fill="hold">
                                              <p:stCondLst>
                                                <p:cond delay="0"/>
                                              </p:stCondLst>
                                            </p:cTn>
                                            <p:tgtEl>
                                              <p:spTgt spid="164"/>
                                            </p:tgtEl>
                                            <p:attrNameLst>
                                              <p:attrName>style.visibility</p:attrName>
                                            </p:attrNameLst>
                                          </p:cBhvr>
                                          <p:to>
                                            <p:strVal val="visible"/>
                                          </p:to>
                                        </p:set>
                                        <p:anim calcmode="lin" valueType="num">
                                          <p:cBhvr additive="base">
                                            <p:cTn id="104" dur="750" fill="hold"/>
                                            <p:tgtEl>
                                              <p:spTgt spid="164"/>
                                            </p:tgtEl>
                                            <p:attrNameLst>
                                              <p:attrName>ppt_x</p:attrName>
                                            </p:attrNameLst>
                                          </p:cBhvr>
                                          <p:tavLst>
                                            <p:tav tm="0">
                                              <p:val>
                                                <p:strVal val="1+#ppt_w/2"/>
                                              </p:val>
                                            </p:tav>
                                            <p:tav tm="100000">
                                              <p:val>
                                                <p:strVal val="#ppt_x"/>
                                              </p:val>
                                            </p:tav>
                                          </p:tavLst>
                                        </p:anim>
                                        <p:anim calcmode="lin" valueType="num">
                                          <p:cBhvr additive="base">
                                            <p:cTn id="105" dur="75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42" grpId="0" animBg="1"/>
          <p:bldP spid="43" grpId="0" animBg="1"/>
          <p:bldP spid="44" grpId="0" animBg="1"/>
          <p:bldP spid="45" grpId="0" animBg="1"/>
          <p:bldP spid="46" grpId="0" animBg="1"/>
          <p:bldP spid="47" grpId="0" animBg="1"/>
          <p:bldP spid="56" grpId="0"/>
          <p:bldP spid="57" grpId="0"/>
          <p:bldP spid="171" grpId="0" animBg="1"/>
          <p:bldP spid="17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0" y="2474078"/>
            <a:ext cx="12192000" cy="2140730"/>
          </a:xfrm>
          <a:prstGeom prst="rect">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dirty="0">
              <a:cs typeface="+mn-ea"/>
              <a:sym typeface="+mn-lt"/>
            </a:endParaRPr>
          </a:p>
        </p:txBody>
      </p:sp>
      <p:grpSp>
        <p:nvGrpSpPr>
          <p:cNvPr id="8" name="Group 21"/>
          <p:cNvGrpSpPr/>
          <p:nvPr/>
        </p:nvGrpSpPr>
        <p:grpSpPr>
          <a:xfrm>
            <a:off x="479376" y="1975817"/>
            <a:ext cx="5292116" cy="2959015"/>
            <a:chOff x="1091650" y="2292968"/>
            <a:chExt cx="5947287" cy="3325345"/>
          </a:xfrm>
        </p:grpSpPr>
        <p:grpSp>
          <p:nvGrpSpPr>
            <p:cNvPr id="9" name="Group 22"/>
            <p:cNvGrpSpPr/>
            <p:nvPr/>
          </p:nvGrpSpPr>
          <p:grpSpPr>
            <a:xfrm>
              <a:off x="1091650" y="2292968"/>
              <a:ext cx="5947287" cy="3325345"/>
              <a:chOff x="1763688" y="1124744"/>
              <a:chExt cx="5652564" cy="3166095"/>
            </a:xfrm>
          </p:grpSpPr>
          <p:sp>
            <p:nvSpPr>
              <p:cNvPr id="12"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cs typeface="+mn-ea"/>
                  <a:sym typeface="+mn-lt"/>
                </a:endParaRPr>
              </a:p>
            </p:txBody>
          </p:sp>
          <p:pic>
            <p:nvPicPr>
              <p:cNvPr id="13"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23"/>
            <p:cNvSpPr/>
            <p:nvPr/>
          </p:nvSpPr>
          <p:spPr>
            <a:xfrm>
              <a:off x="2278239" y="2601770"/>
              <a:ext cx="3574107" cy="22660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cs typeface="+mn-ea"/>
                <a:sym typeface="+mn-lt"/>
              </a:endParaRPr>
            </a:p>
          </p:txBody>
        </p:sp>
      </p:grpSp>
      <p:sp>
        <p:nvSpPr>
          <p:cNvPr id="14" name="TextBox 13"/>
          <p:cNvSpPr txBox="1"/>
          <p:nvPr/>
        </p:nvSpPr>
        <p:spPr>
          <a:xfrm>
            <a:off x="5375920" y="2870099"/>
            <a:ext cx="6264696" cy="882737"/>
          </a:xfrm>
          <a:prstGeom prst="rect">
            <a:avLst/>
          </a:prstGeom>
          <a:noFill/>
        </p:spPr>
        <p:txBody>
          <a:bodyPr wrap="square" rIns="144000" bIns="36000" numCol="1" spcCol="360000" rtlCol="0">
            <a:spAutoFit/>
          </a:bodyPr>
          <a:lstStyle/>
          <a:p>
            <a:pPr>
              <a:lnSpc>
                <a:spcPct val="130000"/>
              </a:lnSpc>
            </a:pPr>
            <a:r>
              <a:rPr lang="zh-CN" altLang="en-US" sz="2000" dirty="0">
                <a:solidFill>
                  <a:schemeClr val="bg1"/>
                </a:solidFill>
                <a:cs typeface="+mn-ea"/>
                <a:sym typeface="+mn-lt"/>
              </a:rPr>
              <a:t>Completion of key projects</a:t>
            </a:r>
            <a:endParaRPr lang="en-US" altLang="zh-CN" sz="2000" dirty="0">
              <a:solidFill>
                <a:schemeClr val="bg1"/>
              </a:solidFill>
              <a:cs typeface="+mn-ea"/>
              <a:sym typeface="+mn-lt"/>
            </a:endParaRPr>
          </a:p>
          <a:p>
            <a:pPr>
              <a:lnSpc>
                <a:spcPct val="130000"/>
              </a:lnSpc>
            </a:pPr>
            <a:r>
              <a:rPr lang="zh-CN" altLang="en-US" sz="1000" dirty="0">
                <a:solidFill>
                  <a:schemeClr val="bg1"/>
                </a:solidFill>
                <a:cs typeface="+mn-ea"/>
                <a:sym typeface="+mn-lt"/>
              </a:rPr>
              <a:t>In order to avoid the loss of training staff, the difficulty of keeping trade secrets confidential, and the training risk of training competitors, the company sent to participate in training employees, according to the actual situation with the company signed</a:t>
            </a:r>
            <a:r>
              <a:rPr lang="en-US" altLang="zh-CN" sz="1000" dirty="0">
                <a:solidFill>
                  <a:schemeClr val="bg1"/>
                </a:solidFill>
                <a:cs typeface="+mn-ea"/>
                <a:sym typeface="+mn-lt"/>
              </a:rPr>
              <a:t>《</a:t>
            </a:r>
            <a:r>
              <a:rPr lang="zh-CN" altLang="en-US" sz="1000" dirty="0">
                <a:solidFill>
                  <a:schemeClr val="bg1"/>
                </a:solidFill>
                <a:cs typeface="+mn-ea"/>
                <a:sym typeface="+mn-lt"/>
              </a:rPr>
              <a:t>Out-of-country training agreement</a:t>
            </a:r>
            <a:r>
              <a:rPr lang="en-US" altLang="zh-CN" sz="1000" dirty="0">
                <a:solidFill>
                  <a:schemeClr val="bg1"/>
                </a:solidFill>
                <a:cs typeface="+mn-ea"/>
                <a:sym typeface="+mn-lt"/>
              </a:rPr>
              <a:t>》</a:t>
            </a:r>
            <a:r>
              <a:rPr lang="zh-CN" altLang="en-US" sz="1000" dirty="0">
                <a:solidFill>
                  <a:schemeClr val="bg1"/>
                </a:solidFill>
                <a:cs typeface="+mn-ea"/>
                <a:sym typeface="+mn-lt"/>
              </a:rPr>
              <a:t>。</a:t>
            </a:r>
          </a:p>
        </p:txBody>
      </p:sp>
      <p:grpSp>
        <p:nvGrpSpPr>
          <p:cNvPr id="15" name="组合 14"/>
          <p:cNvGrpSpPr/>
          <p:nvPr/>
        </p:nvGrpSpPr>
        <p:grpSpPr>
          <a:xfrm>
            <a:off x="1756704" y="5007885"/>
            <a:ext cx="4195280" cy="799923"/>
            <a:chOff x="1361910" y="1894925"/>
            <a:chExt cx="4195280" cy="799923"/>
          </a:xfrm>
        </p:grpSpPr>
        <p:grpSp>
          <p:nvGrpSpPr>
            <p:cNvPr id="16" name="Group 332"/>
            <p:cNvGrpSpPr>
              <a:grpSpLocks noChangeAspect="1"/>
            </p:cNvGrpSpPr>
            <p:nvPr/>
          </p:nvGrpSpPr>
          <p:grpSpPr>
            <a:xfrm>
              <a:off x="1361910" y="2154848"/>
              <a:ext cx="540000" cy="540000"/>
              <a:chOff x="4643438" y="2786064"/>
              <a:chExt cx="288476" cy="288476"/>
            </a:xfrm>
          </p:grpSpPr>
          <p:sp>
            <p:nvSpPr>
              <p:cNvPr id="19" name="Oval 59"/>
              <p:cNvSpPr/>
              <p:nvPr/>
            </p:nvSpPr>
            <p:spPr>
              <a:xfrm>
                <a:off x="4643438" y="2786064"/>
                <a:ext cx="288476" cy="288476"/>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cs typeface="+mn-ea"/>
                  <a:sym typeface="+mn-lt"/>
                </a:endParaRPr>
              </a:p>
            </p:txBody>
          </p:sp>
          <p:sp>
            <p:nvSpPr>
              <p:cNvPr id="20"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cs typeface="+mn-ea"/>
                  <a:sym typeface="+mn-lt"/>
                </a:endParaRPr>
              </a:p>
            </p:txBody>
          </p:sp>
        </p:grpSp>
        <p:sp>
          <p:nvSpPr>
            <p:cNvPr id="17" name="TextBox 16"/>
            <p:cNvSpPr txBox="1"/>
            <p:nvPr/>
          </p:nvSpPr>
          <p:spPr>
            <a:xfrm>
              <a:off x="1956335" y="2260466"/>
              <a:ext cx="3600855"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sp>
          <p:nvSpPr>
            <p:cNvPr id="18" name="TextBox 17"/>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The key items are brief</a:t>
              </a:r>
            </a:p>
          </p:txBody>
        </p:sp>
      </p:grpSp>
      <p:grpSp>
        <p:nvGrpSpPr>
          <p:cNvPr id="21" name="组合 20"/>
          <p:cNvGrpSpPr/>
          <p:nvPr/>
        </p:nvGrpSpPr>
        <p:grpSpPr>
          <a:xfrm>
            <a:off x="6365216" y="5007885"/>
            <a:ext cx="4195280" cy="799923"/>
            <a:chOff x="1361910" y="1894925"/>
            <a:chExt cx="4195280" cy="799923"/>
          </a:xfrm>
        </p:grpSpPr>
        <p:grpSp>
          <p:nvGrpSpPr>
            <p:cNvPr id="22" name="Group 332"/>
            <p:cNvGrpSpPr>
              <a:grpSpLocks noChangeAspect="1"/>
            </p:cNvGrpSpPr>
            <p:nvPr/>
          </p:nvGrpSpPr>
          <p:grpSpPr>
            <a:xfrm>
              <a:off x="1361910" y="2154848"/>
              <a:ext cx="540000" cy="540000"/>
              <a:chOff x="4643438" y="2786064"/>
              <a:chExt cx="288476" cy="288476"/>
            </a:xfrm>
          </p:grpSpPr>
          <p:sp>
            <p:nvSpPr>
              <p:cNvPr id="25" name="Oval 59"/>
              <p:cNvSpPr/>
              <p:nvPr/>
            </p:nvSpPr>
            <p:spPr>
              <a:xfrm>
                <a:off x="4643438" y="2786064"/>
                <a:ext cx="288476" cy="288476"/>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cs typeface="+mn-ea"/>
                  <a:sym typeface="+mn-lt"/>
                </a:endParaRPr>
              </a:p>
            </p:txBody>
          </p:sp>
          <p:sp>
            <p:nvSpPr>
              <p:cNvPr id="26"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cs typeface="+mn-ea"/>
                  <a:sym typeface="+mn-lt"/>
                </a:endParaRPr>
              </a:p>
            </p:txBody>
          </p:sp>
        </p:grpSp>
        <p:sp>
          <p:nvSpPr>
            <p:cNvPr id="23" name="TextBox 22"/>
            <p:cNvSpPr txBox="1"/>
            <p:nvPr/>
          </p:nvSpPr>
          <p:spPr>
            <a:xfrm>
              <a:off x="1956335" y="2260466"/>
              <a:ext cx="3600855"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sp>
          <p:nvSpPr>
            <p:cNvPr id="24" name="TextBox 23"/>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The key items are brief</a:t>
              </a:r>
            </a:p>
          </p:txBody>
        </p:sp>
      </p:grpSp>
      <p:grpSp>
        <p:nvGrpSpPr>
          <p:cNvPr id="29" name="组合 28"/>
          <p:cNvGrpSpPr/>
          <p:nvPr/>
        </p:nvGrpSpPr>
        <p:grpSpPr>
          <a:xfrm>
            <a:off x="2763847" y="483868"/>
            <a:ext cx="6619303" cy="718401"/>
            <a:chOff x="2835120" y="377466"/>
            <a:chExt cx="6619303" cy="718401"/>
          </a:xfrm>
        </p:grpSpPr>
        <p:sp>
          <p:nvSpPr>
            <p:cNvPr id="31" name="矩形 30"/>
            <p:cNvSpPr/>
            <p:nvPr userDrawn="1"/>
          </p:nvSpPr>
          <p:spPr>
            <a:xfrm>
              <a:off x="2835120" y="377466"/>
              <a:ext cx="6619303"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Focus on completing the project</a:t>
              </a:r>
            </a:p>
          </p:txBody>
        </p:sp>
        <p:sp>
          <p:nvSpPr>
            <p:cNvPr id="32" name="文本框 31"/>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06337117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4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750"/>
                                        <p:tgtEl>
                                          <p:spTgt spid="21"/>
                                        </p:tgtEl>
                                      </p:cBhvr>
                                    </p:animEffect>
                                    <p:anim calcmode="lin" valueType="num">
                                      <p:cBhvr>
                                        <p:cTn id="29" dur="750" fill="hold"/>
                                        <p:tgtEl>
                                          <p:spTgt spid="21"/>
                                        </p:tgtEl>
                                        <p:attrNameLst>
                                          <p:attrName>ppt_x</p:attrName>
                                        </p:attrNameLst>
                                      </p:cBhvr>
                                      <p:tavLst>
                                        <p:tav tm="0">
                                          <p:val>
                                            <p:strVal val="#ppt_x"/>
                                          </p:val>
                                        </p:tav>
                                        <p:tav tm="100000">
                                          <p:val>
                                            <p:strVal val="#ppt_x"/>
                                          </p:val>
                                        </p:tav>
                                      </p:tavLst>
                                    </p:anim>
                                    <p:anim calcmode="lin" valueType="num">
                                      <p:cBhvr>
                                        <p:cTn id="30"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04655" y="5188278"/>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100。</a:t>
            </a:r>
            <a:endParaRPr lang="zh-CN" altLang="en-US" sz="900" dirty="0">
              <a:solidFill>
                <a:schemeClr val="tx1">
                  <a:lumMod val="50000"/>
                  <a:lumOff val="50000"/>
                </a:schemeClr>
              </a:solidFill>
              <a:cs typeface="+mn-ea"/>
              <a:sym typeface="+mn-lt"/>
            </a:endParaRPr>
          </a:p>
        </p:txBody>
      </p:sp>
      <p:sp>
        <p:nvSpPr>
          <p:cNvPr id="13" name="TextBox 12"/>
          <p:cNvSpPr txBox="1"/>
          <p:nvPr/>
        </p:nvSpPr>
        <p:spPr>
          <a:xfrm>
            <a:off x="1704655" y="4756343"/>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200。</a:t>
            </a:r>
            <a:endParaRPr lang="zh-CN" altLang="en-US" sz="900" dirty="0">
              <a:solidFill>
                <a:schemeClr val="tx1">
                  <a:lumMod val="50000"/>
                  <a:lumOff val="50000"/>
                </a:schemeClr>
              </a:solidFill>
              <a:cs typeface="+mn-ea"/>
              <a:sym typeface="+mn-lt"/>
            </a:endParaRPr>
          </a:p>
        </p:txBody>
      </p:sp>
      <p:sp>
        <p:nvSpPr>
          <p:cNvPr id="14" name="TextBox 13"/>
          <p:cNvSpPr txBox="1"/>
          <p:nvPr/>
        </p:nvSpPr>
        <p:spPr>
          <a:xfrm>
            <a:off x="1704655" y="4324407"/>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300。</a:t>
            </a:r>
            <a:endParaRPr lang="zh-CN" altLang="en-US" sz="900" dirty="0">
              <a:solidFill>
                <a:schemeClr val="tx1">
                  <a:lumMod val="50000"/>
                  <a:lumOff val="50000"/>
                </a:schemeClr>
              </a:solidFill>
              <a:cs typeface="+mn-ea"/>
              <a:sym typeface="+mn-lt"/>
            </a:endParaRPr>
          </a:p>
        </p:txBody>
      </p:sp>
      <p:sp>
        <p:nvSpPr>
          <p:cNvPr id="15" name="TextBox 14"/>
          <p:cNvSpPr txBox="1"/>
          <p:nvPr/>
        </p:nvSpPr>
        <p:spPr>
          <a:xfrm>
            <a:off x="1704655" y="3820482"/>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400。</a:t>
            </a:r>
            <a:endParaRPr lang="zh-CN" altLang="en-US" sz="900" dirty="0">
              <a:solidFill>
                <a:schemeClr val="tx1">
                  <a:lumMod val="50000"/>
                  <a:lumOff val="50000"/>
                </a:schemeClr>
              </a:solidFill>
              <a:cs typeface="+mn-ea"/>
              <a:sym typeface="+mn-lt"/>
            </a:endParaRPr>
          </a:p>
        </p:txBody>
      </p:sp>
      <p:sp>
        <p:nvSpPr>
          <p:cNvPr id="16" name="TextBox 15"/>
          <p:cNvSpPr txBox="1"/>
          <p:nvPr/>
        </p:nvSpPr>
        <p:spPr>
          <a:xfrm>
            <a:off x="1704655" y="3388547"/>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500。</a:t>
            </a:r>
            <a:endParaRPr lang="zh-CN" altLang="en-US" sz="900" dirty="0">
              <a:solidFill>
                <a:schemeClr val="tx1">
                  <a:lumMod val="50000"/>
                  <a:lumOff val="50000"/>
                </a:schemeClr>
              </a:solidFill>
              <a:cs typeface="+mn-ea"/>
              <a:sym typeface="+mn-lt"/>
            </a:endParaRPr>
          </a:p>
        </p:txBody>
      </p:sp>
      <p:sp>
        <p:nvSpPr>
          <p:cNvPr id="17" name="TextBox 16"/>
          <p:cNvSpPr txBox="1"/>
          <p:nvPr/>
        </p:nvSpPr>
        <p:spPr>
          <a:xfrm>
            <a:off x="1704655" y="2956611"/>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600。</a:t>
            </a:r>
            <a:endParaRPr lang="zh-CN" altLang="en-US" sz="900" dirty="0">
              <a:solidFill>
                <a:schemeClr val="tx1">
                  <a:lumMod val="50000"/>
                  <a:lumOff val="50000"/>
                </a:schemeClr>
              </a:solidFill>
              <a:cs typeface="+mn-ea"/>
              <a:sym typeface="+mn-lt"/>
            </a:endParaRPr>
          </a:p>
        </p:txBody>
      </p:sp>
      <p:sp>
        <p:nvSpPr>
          <p:cNvPr id="18" name="TextBox 17"/>
          <p:cNvSpPr txBox="1"/>
          <p:nvPr/>
        </p:nvSpPr>
        <p:spPr>
          <a:xfrm>
            <a:off x="1704655" y="2524676"/>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700。</a:t>
            </a:r>
            <a:endParaRPr lang="zh-CN" altLang="en-US" sz="900" dirty="0">
              <a:solidFill>
                <a:schemeClr val="tx1">
                  <a:lumMod val="50000"/>
                  <a:lumOff val="50000"/>
                </a:schemeClr>
              </a:solidFill>
              <a:cs typeface="+mn-ea"/>
              <a:sym typeface="+mn-lt"/>
            </a:endParaRPr>
          </a:p>
        </p:txBody>
      </p:sp>
      <p:grpSp>
        <p:nvGrpSpPr>
          <p:cNvPr id="19" name="组合 18"/>
          <p:cNvGrpSpPr/>
          <p:nvPr/>
        </p:nvGrpSpPr>
        <p:grpSpPr>
          <a:xfrm>
            <a:off x="1992612" y="2164729"/>
            <a:ext cx="4463334" cy="3561582"/>
            <a:chOff x="1126939" y="1350372"/>
            <a:chExt cx="4464496" cy="2952328"/>
          </a:xfrm>
        </p:grpSpPr>
        <p:cxnSp>
          <p:nvCxnSpPr>
            <p:cNvPr id="20" name="直接连接符 1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704655" y="2092740"/>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800。</a:t>
            </a:r>
            <a:endParaRPr lang="zh-CN" altLang="en-US" sz="900" dirty="0">
              <a:solidFill>
                <a:schemeClr val="tx1">
                  <a:lumMod val="50000"/>
                  <a:lumOff val="50000"/>
                </a:schemeClr>
              </a:solidFill>
              <a:cs typeface="+mn-ea"/>
              <a:sym typeface="+mn-lt"/>
            </a:endParaRPr>
          </a:p>
        </p:txBody>
      </p:sp>
      <p:sp>
        <p:nvSpPr>
          <p:cNvPr id="30" name="TextBox 29"/>
          <p:cNvSpPr txBox="1"/>
          <p:nvPr/>
        </p:nvSpPr>
        <p:spPr>
          <a:xfrm>
            <a:off x="1704655" y="5657079"/>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cs typeface="+mn-ea"/>
                <a:sym typeface="+mn-lt"/>
              </a:rPr>
              <a:t>0。</a:t>
            </a:r>
            <a:endParaRPr lang="zh-CN" altLang="en-US" sz="900" dirty="0">
              <a:solidFill>
                <a:schemeClr val="tx1">
                  <a:lumMod val="50000"/>
                  <a:lumOff val="50000"/>
                </a:schemeClr>
              </a:solidFill>
              <a:cs typeface="+mn-ea"/>
              <a:sym typeface="+mn-lt"/>
            </a:endParaRPr>
          </a:p>
        </p:txBody>
      </p:sp>
      <p:sp>
        <p:nvSpPr>
          <p:cNvPr id="31" name="TextBox 30"/>
          <p:cNvSpPr txBox="1"/>
          <p:nvPr/>
        </p:nvSpPr>
        <p:spPr>
          <a:xfrm>
            <a:off x="1530775" y="5821377"/>
            <a:ext cx="528385" cy="369332"/>
          </a:xfrm>
          <a:prstGeom prst="rect">
            <a:avLst/>
          </a:prstGeom>
          <a:noFill/>
        </p:spPr>
        <p:txBody>
          <a:bodyPr wrap="square" rtlCol="0">
            <a:spAutoFit/>
          </a:bodyPr>
          <a:lstStyle/>
          <a:p>
            <a:pPr algn="ctr"/>
            <a:r>
              <a:rPr lang="zh-CN" altLang="en-US" sz="900" dirty="0">
                <a:solidFill>
                  <a:schemeClr val="tx1">
                    <a:lumMod val="50000"/>
                    <a:lumOff val="50000"/>
                  </a:schemeClr>
                </a:solidFill>
                <a:cs typeface="+mn-ea"/>
                <a:sym typeface="+mn-lt"/>
              </a:rPr>
              <a:t>(10,000 yuan)</a:t>
            </a:r>
          </a:p>
        </p:txBody>
      </p:sp>
      <p:sp>
        <p:nvSpPr>
          <p:cNvPr id="34" name="圆角矩形 33"/>
          <p:cNvSpPr/>
          <p:nvPr/>
        </p:nvSpPr>
        <p:spPr>
          <a:xfrm>
            <a:off x="2478261" y="3957464"/>
            <a:ext cx="557638" cy="1702978"/>
          </a:xfrm>
          <a:prstGeom prst="roundRect">
            <a:avLst/>
          </a:prstGeom>
          <a:solidFill>
            <a:srgbClr val="BA8F2D"/>
          </a:solidFill>
          <a:ln w="38100">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37" name="圆角矩形 36"/>
          <p:cNvSpPr/>
          <p:nvPr/>
        </p:nvSpPr>
        <p:spPr>
          <a:xfrm>
            <a:off x="3449558" y="3349427"/>
            <a:ext cx="557638" cy="2294123"/>
          </a:xfrm>
          <a:prstGeom prst="roundRect">
            <a:avLst/>
          </a:prstGeom>
          <a:solidFill>
            <a:srgbClr val="2A3246"/>
          </a:solidFill>
          <a:ln w="38100">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40" name="圆角矩形 39"/>
          <p:cNvSpPr/>
          <p:nvPr/>
        </p:nvSpPr>
        <p:spPr>
          <a:xfrm>
            <a:off x="4420855" y="2879890"/>
            <a:ext cx="557638" cy="2780550"/>
          </a:xfrm>
          <a:prstGeom prst="roundRect">
            <a:avLst/>
          </a:prstGeom>
          <a:solidFill>
            <a:srgbClr val="BA8F2D"/>
          </a:solidFill>
          <a:ln w="38100">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43" name="圆角矩形 42"/>
          <p:cNvSpPr/>
          <p:nvPr/>
        </p:nvSpPr>
        <p:spPr>
          <a:xfrm>
            <a:off x="5394380" y="2410353"/>
            <a:ext cx="557638" cy="3233198"/>
          </a:xfrm>
          <a:prstGeom prst="roundRect">
            <a:avLst/>
          </a:prstGeom>
          <a:solidFill>
            <a:srgbClr val="2A3246"/>
          </a:solidFill>
          <a:ln w="38100">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44" name="文本框 26"/>
          <p:cNvSpPr txBox="1"/>
          <p:nvPr/>
        </p:nvSpPr>
        <p:spPr>
          <a:xfrm>
            <a:off x="2280570" y="3369387"/>
            <a:ext cx="971297" cy="369332"/>
          </a:xfrm>
          <a:prstGeom prst="rect">
            <a:avLst/>
          </a:prstGeom>
          <a:noFill/>
        </p:spPr>
        <p:txBody>
          <a:bodyPr wrap="square" rtlCol="0">
            <a:spAutoFit/>
          </a:bodyPr>
          <a:lstStyle/>
          <a:p>
            <a:pPr algn="ctr"/>
            <a:r>
              <a:rPr lang="en-US" altLang="zh-CN" spc="100" dirty="0">
                <a:solidFill>
                  <a:schemeClr val="tx1">
                    <a:lumMod val="65000"/>
                    <a:lumOff val="35000"/>
                  </a:schemeClr>
                </a:solidFill>
                <a:cs typeface="+mn-ea"/>
                <a:sym typeface="+mn-lt"/>
              </a:rPr>
              <a:t>50%</a:t>
            </a:r>
          </a:p>
        </p:txBody>
      </p:sp>
      <p:sp>
        <p:nvSpPr>
          <p:cNvPr id="45" name="文本框 26"/>
          <p:cNvSpPr txBox="1"/>
          <p:nvPr/>
        </p:nvSpPr>
        <p:spPr>
          <a:xfrm>
            <a:off x="2280570" y="5884309"/>
            <a:ext cx="971297" cy="307777"/>
          </a:xfrm>
          <a:prstGeom prst="rect">
            <a:avLst/>
          </a:prstGeom>
          <a:noFill/>
        </p:spPr>
        <p:txBody>
          <a:bodyPr wrap="square" rtlCol="0">
            <a:spAutoFit/>
          </a:bodyPr>
          <a:lstStyle/>
          <a:p>
            <a:pPr algn="ctr"/>
            <a:r>
              <a:rPr lang="zh-CN" altLang="en-US" sz="1400" spc="100" dirty="0">
                <a:solidFill>
                  <a:schemeClr val="tx1">
                    <a:lumMod val="65000"/>
                    <a:lumOff val="35000"/>
                  </a:schemeClr>
                </a:solidFill>
                <a:cs typeface="+mn-ea"/>
                <a:sym typeface="+mn-lt"/>
              </a:rPr>
              <a:t>Title.</a:t>
            </a:r>
            <a:endParaRPr lang="en-US" altLang="zh-CN" sz="1400" spc="100" dirty="0">
              <a:solidFill>
                <a:schemeClr val="tx1">
                  <a:lumMod val="65000"/>
                  <a:lumOff val="35000"/>
                </a:schemeClr>
              </a:solidFill>
              <a:cs typeface="+mn-ea"/>
              <a:sym typeface="+mn-lt"/>
            </a:endParaRPr>
          </a:p>
        </p:txBody>
      </p:sp>
      <p:sp>
        <p:nvSpPr>
          <p:cNvPr id="46" name="文本框 26"/>
          <p:cNvSpPr txBox="1"/>
          <p:nvPr/>
        </p:nvSpPr>
        <p:spPr>
          <a:xfrm>
            <a:off x="3216430" y="5884309"/>
            <a:ext cx="971297" cy="307777"/>
          </a:xfrm>
          <a:prstGeom prst="rect">
            <a:avLst/>
          </a:prstGeom>
          <a:noFill/>
        </p:spPr>
        <p:txBody>
          <a:bodyPr wrap="square" rtlCol="0">
            <a:spAutoFit/>
          </a:bodyPr>
          <a:lstStyle/>
          <a:p>
            <a:pPr algn="ctr"/>
            <a:r>
              <a:rPr lang="zh-CN" altLang="en-US" sz="1400" spc="100" dirty="0">
                <a:solidFill>
                  <a:schemeClr val="tx1">
                    <a:lumMod val="65000"/>
                    <a:lumOff val="35000"/>
                  </a:schemeClr>
                </a:solidFill>
                <a:cs typeface="+mn-ea"/>
                <a:sym typeface="+mn-lt"/>
              </a:rPr>
              <a:t>Title.</a:t>
            </a:r>
            <a:endParaRPr lang="en-US" altLang="zh-CN" sz="1400" spc="100" dirty="0">
              <a:solidFill>
                <a:schemeClr val="tx1">
                  <a:lumMod val="65000"/>
                  <a:lumOff val="35000"/>
                </a:schemeClr>
              </a:solidFill>
              <a:cs typeface="+mn-ea"/>
              <a:sym typeface="+mn-lt"/>
            </a:endParaRPr>
          </a:p>
        </p:txBody>
      </p:sp>
      <p:sp>
        <p:nvSpPr>
          <p:cNvPr id="47" name="文本框 26"/>
          <p:cNvSpPr txBox="1"/>
          <p:nvPr/>
        </p:nvSpPr>
        <p:spPr>
          <a:xfrm>
            <a:off x="4224279" y="5884309"/>
            <a:ext cx="971297" cy="307777"/>
          </a:xfrm>
          <a:prstGeom prst="rect">
            <a:avLst/>
          </a:prstGeom>
          <a:noFill/>
        </p:spPr>
        <p:txBody>
          <a:bodyPr wrap="square" rtlCol="0">
            <a:spAutoFit/>
          </a:bodyPr>
          <a:lstStyle/>
          <a:p>
            <a:pPr algn="ctr"/>
            <a:r>
              <a:rPr lang="zh-CN" altLang="en-US" sz="1400" spc="100" dirty="0">
                <a:solidFill>
                  <a:schemeClr val="tx1">
                    <a:lumMod val="65000"/>
                    <a:lumOff val="35000"/>
                  </a:schemeClr>
                </a:solidFill>
                <a:cs typeface="+mn-ea"/>
                <a:sym typeface="+mn-lt"/>
              </a:rPr>
              <a:t>Title.</a:t>
            </a:r>
            <a:endParaRPr lang="en-US" altLang="zh-CN" sz="1400" spc="100" dirty="0">
              <a:solidFill>
                <a:schemeClr val="tx1">
                  <a:lumMod val="65000"/>
                  <a:lumOff val="35000"/>
                </a:schemeClr>
              </a:solidFill>
              <a:cs typeface="+mn-ea"/>
              <a:sym typeface="+mn-lt"/>
            </a:endParaRPr>
          </a:p>
        </p:txBody>
      </p:sp>
      <p:sp>
        <p:nvSpPr>
          <p:cNvPr id="48" name="文本框 26"/>
          <p:cNvSpPr txBox="1"/>
          <p:nvPr/>
        </p:nvSpPr>
        <p:spPr>
          <a:xfrm>
            <a:off x="5160140" y="5884309"/>
            <a:ext cx="971297" cy="307777"/>
          </a:xfrm>
          <a:prstGeom prst="rect">
            <a:avLst/>
          </a:prstGeom>
          <a:noFill/>
        </p:spPr>
        <p:txBody>
          <a:bodyPr wrap="square" rtlCol="0">
            <a:spAutoFit/>
          </a:bodyPr>
          <a:lstStyle/>
          <a:p>
            <a:pPr algn="ctr"/>
            <a:r>
              <a:rPr lang="zh-CN" altLang="en-US" sz="1400" spc="100" dirty="0">
                <a:solidFill>
                  <a:schemeClr val="tx1">
                    <a:lumMod val="65000"/>
                    <a:lumOff val="35000"/>
                  </a:schemeClr>
                </a:solidFill>
                <a:cs typeface="+mn-ea"/>
                <a:sym typeface="+mn-lt"/>
              </a:rPr>
              <a:t>Title.</a:t>
            </a:r>
            <a:endParaRPr lang="en-US" altLang="zh-CN" sz="1400" spc="100" dirty="0">
              <a:solidFill>
                <a:schemeClr val="tx1">
                  <a:lumMod val="65000"/>
                  <a:lumOff val="35000"/>
                </a:schemeClr>
              </a:solidFill>
              <a:cs typeface="+mn-ea"/>
              <a:sym typeface="+mn-lt"/>
            </a:endParaRPr>
          </a:p>
        </p:txBody>
      </p:sp>
      <p:sp>
        <p:nvSpPr>
          <p:cNvPr id="49" name="文本框 26"/>
          <p:cNvSpPr txBox="1"/>
          <p:nvPr/>
        </p:nvSpPr>
        <p:spPr>
          <a:xfrm>
            <a:off x="3216430" y="2721484"/>
            <a:ext cx="971297" cy="369332"/>
          </a:xfrm>
          <a:prstGeom prst="rect">
            <a:avLst/>
          </a:prstGeom>
          <a:noFill/>
        </p:spPr>
        <p:txBody>
          <a:bodyPr wrap="square" rtlCol="0">
            <a:spAutoFit/>
          </a:bodyPr>
          <a:lstStyle/>
          <a:p>
            <a:pPr algn="ctr"/>
            <a:r>
              <a:rPr lang="en-US" altLang="zh-CN" spc="100" dirty="0">
                <a:solidFill>
                  <a:schemeClr val="tx1">
                    <a:lumMod val="65000"/>
                    <a:lumOff val="35000"/>
                  </a:schemeClr>
                </a:solidFill>
                <a:cs typeface="+mn-ea"/>
                <a:sym typeface="+mn-lt"/>
              </a:rPr>
              <a:t>70%</a:t>
            </a:r>
          </a:p>
        </p:txBody>
      </p:sp>
      <p:sp>
        <p:nvSpPr>
          <p:cNvPr id="50" name="文本框 26"/>
          <p:cNvSpPr txBox="1"/>
          <p:nvPr/>
        </p:nvSpPr>
        <p:spPr>
          <a:xfrm>
            <a:off x="4224279" y="2217559"/>
            <a:ext cx="971297" cy="369332"/>
          </a:xfrm>
          <a:prstGeom prst="rect">
            <a:avLst/>
          </a:prstGeom>
          <a:noFill/>
        </p:spPr>
        <p:txBody>
          <a:bodyPr wrap="square" rtlCol="0">
            <a:spAutoFit/>
          </a:bodyPr>
          <a:lstStyle/>
          <a:p>
            <a:pPr algn="ctr"/>
            <a:r>
              <a:rPr lang="en-US" altLang="zh-CN" spc="100" dirty="0">
                <a:solidFill>
                  <a:schemeClr val="tx1">
                    <a:lumMod val="65000"/>
                    <a:lumOff val="35000"/>
                  </a:schemeClr>
                </a:solidFill>
                <a:cs typeface="+mn-ea"/>
                <a:sym typeface="+mn-lt"/>
              </a:rPr>
              <a:t>85%</a:t>
            </a:r>
          </a:p>
        </p:txBody>
      </p:sp>
      <p:sp>
        <p:nvSpPr>
          <p:cNvPr id="51" name="文本框 26"/>
          <p:cNvSpPr txBox="1"/>
          <p:nvPr/>
        </p:nvSpPr>
        <p:spPr>
          <a:xfrm>
            <a:off x="5196692" y="1732793"/>
            <a:ext cx="971297" cy="369332"/>
          </a:xfrm>
          <a:prstGeom prst="rect">
            <a:avLst/>
          </a:prstGeom>
          <a:noFill/>
        </p:spPr>
        <p:txBody>
          <a:bodyPr wrap="square" rtlCol="0">
            <a:spAutoFit/>
          </a:bodyPr>
          <a:lstStyle/>
          <a:p>
            <a:pPr algn="ctr"/>
            <a:r>
              <a:rPr lang="en-US" altLang="zh-CN" spc="100" dirty="0">
                <a:solidFill>
                  <a:schemeClr val="tx1">
                    <a:lumMod val="65000"/>
                    <a:lumOff val="35000"/>
                  </a:schemeClr>
                </a:solidFill>
                <a:cs typeface="+mn-ea"/>
                <a:sym typeface="+mn-lt"/>
              </a:rPr>
              <a:t>95%</a:t>
            </a:r>
          </a:p>
        </p:txBody>
      </p:sp>
      <p:sp>
        <p:nvSpPr>
          <p:cNvPr id="52" name="TextBox 51"/>
          <p:cNvSpPr txBox="1"/>
          <p:nvPr/>
        </p:nvSpPr>
        <p:spPr>
          <a:xfrm>
            <a:off x="7031860" y="2420756"/>
            <a:ext cx="3852805" cy="353687"/>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50000"/>
                  </a:schemeClr>
                </a:solidFill>
                <a:cs typeface="+mn-ea"/>
                <a:sym typeface="+mn-lt"/>
              </a:rPr>
              <a:t>Click to enter a brief text commentary, the commentary text as far as possible general refinement, without unnecessary text decoration, concise and accurate commentary refined core concepts.</a:t>
            </a:r>
          </a:p>
        </p:txBody>
      </p:sp>
      <p:sp>
        <p:nvSpPr>
          <p:cNvPr id="53" name="TextBox 52"/>
          <p:cNvSpPr txBox="1"/>
          <p:nvPr/>
        </p:nvSpPr>
        <p:spPr>
          <a:xfrm>
            <a:off x="7031861" y="2087452"/>
            <a:ext cx="2058807" cy="246221"/>
          </a:xfrm>
          <a:prstGeom prst="rect">
            <a:avLst/>
          </a:prstGeom>
          <a:noFill/>
        </p:spPr>
        <p:txBody>
          <a:bodyPr wrap="square" lIns="0" tIns="0" rIns="0" bIns="0" rtlCol="0">
            <a:spAutoFit/>
          </a:bodyPr>
          <a:lstStyle/>
          <a:p>
            <a:r>
              <a:rPr lang="zh-CN" altLang="en-US" sz="1600" dirty="0">
                <a:solidFill>
                  <a:schemeClr val="bg1">
                    <a:lumMod val="50000"/>
                  </a:schemeClr>
                </a:solidFill>
                <a:cs typeface="+mn-ea"/>
                <a:sym typeface="+mn-lt"/>
              </a:rPr>
              <a:t>Click to enter the title text</a:t>
            </a:r>
          </a:p>
        </p:txBody>
      </p:sp>
      <p:sp>
        <p:nvSpPr>
          <p:cNvPr id="56" name="圆角矩形 55"/>
          <p:cNvSpPr/>
          <p:nvPr/>
        </p:nvSpPr>
        <p:spPr>
          <a:xfrm>
            <a:off x="7099946" y="3813406"/>
            <a:ext cx="2395745" cy="407770"/>
          </a:xfrm>
          <a:prstGeom prst="roundRect">
            <a:avLst>
              <a:gd name="adj" fmla="val 50000"/>
            </a:avLst>
          </a:prstGeom>
          <a:solidFill>
            <a:srgbClr val="2A3246"/>
          </a:solidFill>
          <a:ln w="38100">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cs typeface="+mn-ea"/>
              <a:sym typeface="+mn-lt"/>
            </a:endParaRPr>
          </a:p>
        </p:txBody>
      </p:sp>
      <p:sp>
        <p:nvSpPr>
          <p:cNvPr id="57" name="文本框 26"/>
          <p:cNvSpPr txBox="1"/>
          <p:nvPr/>
        </p:nvSpPr>
        <p:spPr>
          <a:xfrm>
            <a:off x="7216229" y="3857180"/>
            <a:ext cx="2213386" cy="307777"/>
          </a:xfrm>
          <a:prstGeom prst="rect">
            <a:avLst/>
          </a:prstGeom>
          <a:noFill/>
          <a:ln>
            <a:noFill/>
          </a:ln>
        </p:spPr>
        <p:txBody>
          <a:bodyPr wrap="square" rtlCol="0">
            <a:spAutoFit/>
          </a:bodyPr>
          <a:lstStyle/>
          <a:p>
            <a:pPr algn="ctr"/>
            <a:r>
              <a:rPr lang="zh-CN" altLang="en-US" sz="1400" b="1" spc="100" dirty="0">
                <a:solidFill>
                  <a:schemeClr val="bg1"/>
                </a:solidFill>
                <a:cs typeface="+mn-ea"/>
                <a:sym typeface="+mn-lt"/>
              </a:rPr>
              <a:t>Total for the year</a:t>
            </a:r>
          </a:p>
        </p:txBody>
      </p:sp>
      <p:sp>
        <p:nvSpPr>
          <p:cNvPr id="58" name="TextBox 57"/>
          <p:cNvSpPr txBox="1"/>
          <p:nvPr/>
        </p:nvSpPr>
        <p:spPr>
          <a:xfrm>
            <a:off x="7165330" y="4407630"/>
            <a:ext cx="3023549" cy="676932"/>
          </a:xfrm>
          <a:prstGeom prst="rect">
            <a:avLst/>
          </a:prstGeom>
          <a:noFill/>
        </p:spPr>
        <p:txBody>
          <a:bodyPr wrap="square" lIns="0" tIns="0" rIns="0" bIns="0" rtlCol="0">
            <a:spAutoFit/>
          </a:bodyPr>
          <a:lstStyle/>
          <a:p>
            <a:r>
              <a:rPr lang="en-US" altLang="zh-CN" sz="4399" dirty="0">
                <a:solidFill>
                  <a:srgbClr val="BA8F2D"/>
                </a:solidFill>
                <a:cs typeface="+mn-ea"/>
                <a:sym typeface="+mn-lt"/>
              </a:rPr>
              <a:t>13,648,258</a:t>
            </a:r>
            <a:endParaRPr lang="zh-CN" altLang="en-US" sz="4399" dirty="0">
              <a:solidFill>
                <a:srgbClr val="BA8F2D"/>
              </a:solidFill>
              <a:cs typeface="+mn-ea"/>
              <a:sym typeface="+mn-lt"/>
            </a:endParaRPr>
          </a:p>
        </p:txBody>
      </p:sp>
      <p:sp>
        <p:nvSpPr>
          <p:cNvPr id="59" name="椭圆 58"/>
          <p:cNvSpPr>
            <a:spLocks noChangeAspect="1"/>
          </p:cNvSpPr>
          <p:nvPr/>
        </p:nvSpPr>
        <p:spPr>
          <a:xfrm>
            <a:off x="8596589" y="5326741"/>
            <a:ext cx="107972" cy="107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60" name="椭圆 59"/>
          <p:cNvSpPr>
            <a:spLocks noChangeAspect="1"/>
          </p:cNvSpPr>
          <p:nvPr/>
        </p:nvSpPr>
        <p:spPr>
          <a:xfrm>
            <a:off x="8619376"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61" name="TextBox 60"/>
          <p:cNvSpPr txBox="1"/>
          <p:nvPr/>
        </p:nvSpPr>
        <p:spPr>
          <a:xfrm>
            <a:off x="7262872" y="5255844"/>
            <a:ext cx="1216011" cy="215444"/>
          </a:xfrm>
          <a:prstGeom prst="rect">
            <a:avLst/>
          </a:prstGeom>
          <a:noFill/>
        </p:spPr>
        <p:txBody>
          <a:bodyPr wrap="square" lIns="0" tIns="0" rIns="0" bIns="0" rtlCol="0">
            <a:spAutoFit/>
          </a:bodyPr>
          <a:lstStyle/>
          <a:p>
            <a:r>
              <a:rPr lang="zh-CN" altLang="en-US" sz="1400" b="1" dirty="0">
                <a:solidFill>
                  <a:schemeClr val="bg1">
                    <a:lumMod val="65000"/>
                  </a:schemeClr>
                </a:solidFill>
                <a:cs typeface="+mn-ea"/>
                <a:sym typeface="+mn-lt"/>
              </a:rPr>
              <a:t>Gross profit</a:t>
            </a:r>
          </a:p>
        </p:txBody>
      </p:sp>
      <p:sp>
        <p:nvSpPr>
          <p:cNvPr id="62" name="TextBox 61"/>
          <p:cNvSpPr txBox="1"/>
          <p:nvPr/>
        </p:nvSpPr>
        <p:spPr>
          <a:xfrm>
            <a:off x="7271880" y="5579751"/>
            <a:ext cx="1348761" cy="215444"/>
          </a:xfrm>
          <a:prstGeom prst="rect">
            <a:avLst/>
          </a:prstGeom>
          <a:noFill/>
        </p:spPr>
        <p:txBody>
          <a:bodyPr wrap="square" lIns="0" tIns="0" rIns="0" bIns="0" rtlCol="0">
            <a:spAutoFit/>
          </a:bodyPr>
          <a:lstStyle/>
          <a:p>
            <a:r>
              <a:rPr lang="zh-CN" altLang="en-US" sz="1400" b="1" dirty="0">
                <a:solidFill>
                  <a:srgbClr val="2A3246"/>
                </a:solidFill>
                <a:cs typeface="+mn-ea"/>
                <a:sym typeface="+mn-lt"/>
              </a:rPr>
              <a:t>Pure profit</a:t>
            </a:r>
          </a:p>
        </p:txBody>
      </p:sp>
      <p:sp>
        <p:nvSpPr>
          <p:cNvPr id="63" name="椭圆 62"/>
          <p:cNvSpPr>
            <a:spLocks noChangeAspect="1"/>
          </p:cNvSpPr>
          <p:nvPr/>
        </p:nvSpPr>
        <p:spPr>
          <a:xfrm>
            <a:off x="8833606"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64" name="椭圆 63"/>
          <p:cNvSpPr>
            <a:spLocks noChangeAspect="1"/>
          </p:cNvSpPr>
          <p:nvPr/>
        </p:nvSpPr>
        <p:spPr>
          <a:xfrm>
            <a:off x="9039356"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65" name="椭圆 64"/>
          <p:cNvSpPr>
            <a:spLocks noChangeAspect="1"/>
          </p:cNvSpPr>
          <p:nvPr/>
        </p:nvSpPr>
        <p:spPr>
          <a:xfrm>
            <a:off x="9243988"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grpSp>
        <p:nvGrpSpPr>
          <p:cNvPr id="54" name="组合 53"/>
          <p:cNvGrpSpPr/>
          <p:nvPr/>
        </p:nvGrpSpPr>
        <p:grpSpPr>
          <a:xfrm>
            <a:off x="2280570" y="483868"/>
            <a:ext cx="7215122" cy="718401"/>
            <a:chOff x="2351843" y="377466"/>
            <a:chExt cx="7215122" cy="718401"/>
          </a:xfrm>
        </p:grpSpPr>
        <p:sp>
          <p:nvSpPr>
            <p:cNvPr id="55" name="矩形 54"/>
            <p:cNvSpPr/>
            <p:nvPr userDrawn="1"/>
          </p:nvSpPr>
          <p:spPr>
            <a:xfrm>
              <a:off x="2351843" y="377466"/>
              <a:ext cx="7215122"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Comprehensive data reporting</a:t>
              </a:r>
            </a:p>
          </p:txBody>
        </p:sp>
        <p:sp>
          <p:nvSpPr>
            <p:cNvPr id="66" name="文本框 65"/>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5903346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2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iterate type="lt">
                                    <p:tmPct val="20000"/>
                                  </p:iterate>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0"/>
                                  </p:stCondLst>
                                  <p:iterate type="lt">
                                    <p:tmPct val="20000"/>
                                  </p:iterate>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600"/>
                            </p:stCondLst>
                            <p:childTnLst>
                              <p:par>
                                <p:cTn id="30" presetID="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00" fill="hold"/>
                                        <p:tgtEl>
                                          <p:spTgt spid="30"/>
                                        </p:tgtEl>
                                        <p:attrNameLst>
                                          <p:attrName>ppt_x</p:attrName>
                                        </p:attrNameLst>
                                      </p:cBhvr>
                                      <p:tavLst>
                                        <p:tav tm="0">
                                          <p:val>
                                            <p:strVal val="0-#ppt_w/2"/>
                                          </p:val>
                                        </p:tav>
                                        <p:tav tm="100000">
                                          <p:val>
                                            <p:strVal val="#ppt_x"/>
                                          </p:val>
                                        </p:tav>
                                      </p:tavLst>
                                    </p:anim>
                                    <p:anim calcmode="lin" valueType="num">
                                      <p:cBhvr additive="base">
                                        <p:cTn id="33" dur="1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700"/>
                            </p:stCondLst>
                            <p:childTnLst>
                              <p:par>
                                <p:cTn id="35" presetID="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 fill="hold"/>
                                        <p:tgtEl>
                                          <p:spTgt spid="12"/>
                                        </p:tgtEl>
                                        <p:attrNameLst>
                                          <p:attrName>ppt_x</p:attrName>
                                        </p:attrNameLst>
                                      </p:cBhvr>
                                      <p:tavLst>
                                        <p:tav tm="0">
                                          <p:val>
                                            <p:strVal val="0-#ppt_w/2"/>
                                          </p:val>
                                        </p:tav>
                                        <p:tav tm="100000">
                                          <p:val>
                                            <p:strVal val="#ppt_x"/>
                                          </p:val>
                                        </p:tav>
                                      </p:tavLst>
                                    </p:anim>
                                    <p:anim calcmode="lin" valueType="num">
                                      <p:cBhvr additive="base">
                                        <p:cTn id="38" dur="1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800"/>
                            </p:stCondLst>
                            <p:childTnLst>
                              <p:par>
                                <p:cTn id="40" presetID="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00" fill="hold"/>
                                        <p:tgtEl>
                                          <p:spTgt spid="13"/>
                                        </p:tgtEl>
                                        <p:attrNameLst>
                                          <p:attrName>ppt_x</p:attrName>
                                        </p:attrNameLst>
                                      </p:cBhvr>
                                      <p:tavLst>
                                        <p:tav tm="0">
                                          <p:val>
                                            <p:strVal val="0-#ppt_w/2"/>
                                          </p:val>
                                        </p:tav>
                                        <p:tav tm="100000">
                                          <p:val>
                                            <p:strVal val="#ppt_x"/>
                                          </p:val>
                                        </p:tav>
                                      </p:tavLst>
                                    </p:anim>
                                    <p:anim calcmode="lin" valueType="num">
                                      <p:cBhvr additive="base">
                                        <p:cTn id="43" dur="1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900"/>
                            </p:stCondLst>
                            <p:childTnLst>
                              <p:par>
                                <p:cTn id="45" presetID="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 fill="hold"/>
                                        <p:tgtEl>
                                          <p:spTgt spid="14"/>
                                        </p:tgtEl>
                                        <p:attrNameLst>
                                          <p:attrName>ppt_x</p:attrName>
                                        </p:attrNameLst>
                                      </p:cBhvr>
                                      <p:tavLst>
                                        <p:tav tm="0">
                                          <p:val>
                                            <p:strVal val="0-#ppt_w/2"/>
                                          </p:val>
                                        </p:tav>
                                        <p:tav tm="100000">
                                          <p:val>
                                            <p:strVal val="#ppt_x"/>
                                          </p:val>
                                        </p:tav>
                                      </p:tavLst>
                                    </p:anim>
                                    <p:anim calcmode="lin" valueType="num">
                                      <p:cBhvr additive="base">
                                        <p:cTn id="48" dur="1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00" fill="hold"/>
                                        <p:tgtEl>
                                          <p:spTgt spid="15"/>
                                        </p:tgtEl>
                                        <p:attrNameLst>
                                          <p:attrName>ppt_x</p:attrName>
                                        </p:attrNameLst>
                                      </p:cBhvr>
                                      <p:tavLst>
                                        <p:tav tm="0">
                                          <p:val>
                                            <p:strVal val="0-#ppt_w/2"/>
                                          </p:val>
                                        </p:tav>
                                        <p:tav tm="100000">
                                          <p:val>
                                            <p:strVal val="#ppt_x"/>
                                          </p:val>
                                        </p:tav>
                                      </p:tavLst>
                                    </p:anim>
                                    <p:anim calcmode="lin" valueType="num">
                                      <p:cBhvr additive="base">
                                        <p:cTn id="53" dur="1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1100"/>
                            </p:stCondLst>
                            <p:childTnLst>
                              <p:par>
                                <p:cTn id="55" presetID="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100" fill="hold"/>
                                        <p:tgtEl>
                                          <p:spTgt spid="16"/>
                                        </p:tgtEl>
                                        <p:attrNameLst>
                                          <p:attrName>ppt_x</p:attrName>
                                        </p:attrNameLst>
                                      </p:cBhvr>
                                      <p:tavLst>
                                        <p:tav tm="0">
                                          <p:val>
                                            <p:strVal val="0-#ppt_w/2"/>
                                          </p:val>
                                        </p:tav>
                                        <p:tav tm="100000">
                                          <p:val>
                                            <p:strVal val="#ppt_x"/>
                                          </p:val>
                                        </p:tav>
                                      </p:tavLst>
                                    </p:anim>
                                    <p:anim calcmode="lin" valueType="num">
                                      <p:cBhvr additive="base">
                                        <p:cTn id="58" dur="100" fill="hold"/>
                                        <p:tgtEl>
                                          <p:spTgt spid="16"/>
                                        </p:tgtEl>
                                        <p:attrNameLst>
                                          <p:attrName>ppt_y</p:attrName>
                                        </p:attrNameLst>
                                      </p:cBhvr>
                                      <p:tavLst>
                                        <p:tav tm="0">
                                          <p:val>
                                            <p:strVal val="#ppt_y"/>
                                          </p:val>
                                        </p:tav>
                                        <p:tav tm="100000">
                                          <p:val>
                                            <p:strVal val="#ppt_y"/>
                                          </p:val>
                                        </p:tav>
                                      </p:tavLst>
                                    </p:anim>
                                  </p:childTnLst>
                                </p:cTn>
                              </p:par>
                            </p:childTnLst>
                          </p:cTn>
                        </p:par>
                        <p:par>
                          <p:cTn id="59" fill="hold">
                            <p:stCondLst>
                              <p:cond delay="1200"/>
                            </p:stCondLst>
                            <p:childTnLst>
                              <p:par>
                                <p:cTn id="60" presetID="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100" fill="hold"/>
                                        <p:tgtEl>
                                          <p:spTgt spid="17"/>
                                        </p:tgtEl>
                                        <p:attrNameLst>
                                          <p:attrName>ppt_x</p:attrName>
                                        </p:attrNameLst>
                                      </p:cBhvr>
                                      <p:tavLst>
                                        <p:tav tm="0">
                                          <p:val>
                                            <p:strVal val="0-#ppt_w/2"/>
                                          </p:val>
                                        </p:tav>
                                        <p:tav tm="100000">
                                          <p:val>
                                            <p:strVal val="#ppt_x"/>
                                          </p:val>
                                        </p:tav>
                                      </p:tavLst>
                                    </p:anim>
                                    <p:anim calcmode="lin" valueType="num">
                                      <p:cBhvr additive="base">
                                        <p:cTn id="63" dur="1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1300"/>
                            </p:stCondLst>
                            <p:childTnLst>
                              <p:par>
                                <p:cTn id="65" presetID="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00" fill="hold"/>
                                        <p:tgtEl>
                                          <p:spTgt spid="18"/>
                                        </p:tgtEl>
                                        <p:attrNameLst>
                                          <p:attrName>ppt_x</p:attrName>
                                        </p:attrNameLst>
                                      </p:cBhvr>
                                      <p:tavLst>
                                        <p:tav tm="0">
                                          <p:val>
                                            <p:strVal val="0-#ppt_w/2"/>
                                          </p:val>
                                        </p:tav>
                                        <p:tav tm="100000">
                                          <p:val>
                                            <p:strVal val="#ppt_x"/>
                                          </p:val>
                                        </p:tav>
                                      </p:tavLst>
                                    </p:anim>
                                    <p:anim calcmode="lin" valueType="num">
                                      <p:cBhvr additive="base">
                                        <p:cTn id="68" dur="10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1400"/>
                            </p:stCondLst>
                            <p:childTnLst>
                              <p:par>
                                <p:cTn id="70" presetID="2" presetClass="entr" presetSubtype="8"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100" fill="hold"/>
                                        <p:tgtEl>
                                          <p:spTgt spid="29"/>
                                        </p:tgtEl>
                                        <p:attrNameLst>
                                          <p:attrName>ppt_x</p:attrName>
                                        </p:attrNameLst>
                                      </p:cBhvr>
                                      <p:tavLst>
                                        <p:tav tm="0">
                                          <p:val>
                                            <p:strVal val="0-#ppt_w/2"/>
                                          </p:val>
                                        </p:tav>
                                        <p:tav tm="100000">
                                          <p:val>
                                            <p:strVal val="#ppt_x"/>
                                          </p:val>
                                        </p:tav>
                                      </p:tavLst>
                                    </p:anim>
                                    <p:anim calcmode="lin" valueType="num">
                                      <p:cBhvr additive="base">
                                        <p:cTn id="73" dur="100" fill="hold"/>
                                        <p:tgtEl>
                                          <p:spTgt spid="2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200" fill="hold"/>
                                        <p:tgtEl>
                                          <p:spTgt spid="31"/>
                                        </p:tgtEl>
                                        <p:attrNameLst>
                                          <p:attrName>ppt_x</p:attrName>
                                        </p:attrNameLst>
                                      </p:cBhvr>
                                      <p:tavLst>
                                        <p:tav tm="0">
                                          <p:val>
                                            <p:strVal val="0-#ppt_w/2"/>
                                          </p:val>
                                        </p:tav>
                                        <p:tav tm="100000">
                                          <p:val>
                                            <p:strVal val="#ppt_x"/>
                                          </p:val>
                                        </p:tav>
                                      </p:tavLst>
                                    </p:anim>
                                    <p:anim calcmode="lin" valueType="num">
                                      <p:cBhvr additive="base">
                                        <p:cTn id="78" dur="200" fill="hold"/>
                                        <p:tgtEl>
                                          <p:spTgt spid="31"/>
                                        </p:tgtEl>
                                        <p:attrNameLst>
                                          <p:attrName>ppt_y</p:attrName>
                                        </p:attrNameLst>
                                      </p:cBhvr>
                                      <p:tavLst>
                                        <p:tav tm="0">
                                          <p:val>
                                            <p:strVal val="#ppt_y"/>
                                          </p:val>
                                        </p:tav>
                                        <p:tav tm="100000">
                                          <p:val>
                                            <p:strVal val="#ppt_y"/>
                                          </p:val>
                                        </p:tav>
                                      </p:tavLst>
                                    </p:anim>
                                  </p:childTnLst>
                                </p:cTn>
                              </p:par>
                            </p:childTnLst>
                          </p:cTn>
                        </p:par>
                        <p:par>
                          <p:cTn id="79" fill="hold">
                            <p:stCondLst>
                              <p:cond delay="1700"/>
                            </p:stCondLst>
                            <p:childTnLst>
                              <p:par>
                                <p:cTn id="80" presetID="53" presetClass="entr" presetSubtype="16" fill="hold" grpId="0" nodeType="afterEffect">
                                  <p:stCondLst>
                                    <p:cond delay="0"/>
                                  </p:stCondLst>
                                  <p:iterate type="lt">
                                    <p:tmPct val="20000"/>
                                  </p:iterate>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Effect transition="in" filter="fade">
                                      <p:cBhvr>
                                        <p:cTn id="84" dur="500"/>
                                        <p:tgtEl>
                                          <p:spTgt spid="44"/>
                                        </p:tgtEl>
                                      </p:cBhvr>
                                    </p:animEffect>
                                  </p:childTnLst>
                                </p:cTn>
                              </p:par>
                            </p:childTnLst>
                          </p:cTn>
                        </p:par>
                        <p:par>
                          <p:cTn id="85" fill="hold">
                            <p:stCondLst>
                              <p:cond delay="2400"/>
                            </p:stCondLst>
                            <p:childTnLst>
                              <p:par>
                                <p:cTn id="86" presetID="53" presetClass="entr" presetSubtype="16" fill="hold" grpId="0" nodeType="afterEffect">
                                  <p:stCondLst>
                                    <p:cond delay="0"/>
                                  </p:stCondLst>
                                  <p:iterate type="lt">
                                    <p:tmPct val="20000"/>
                                  </p:iterate>
                                  <p:childTnLst>
                                    <p:set>
                                      <p:cBhvr>
                                        <p:cTn id="87" dur="1" fill="hold">
                                          <p:stCondLst>
                                            <p:cond delay="0"/>
                                          </p:stCondLst>
                                        </p:cTn>
                                        <p:tgtEl>
                                          <p:spTgt spid="49"/>
                                        </p:tgtEl>
                                        <p:attrNameLst>
                                          <p:attrName>style.visibility</p:attrName>
                                        </p:attrNameLst>
                                      </p:cBhvr>
                                      <p:to>
                                        <p:strVal val="visible"/>
                                      </p:to>
                                    </p:set>
                                    <p:anim calcmode="lin" valueType="num">
                                      <p:cBhvr>
                                        <p:cTn id="88" dur="500" fill="hold"/>
                                        <p:tgtEl>
                                          <p:spTgt spid="49"/>
                                        </p:tgtEl>
                                        <p:attrNameLst>
                                          <p:attrName>ppt_w</p:attrName>
                                        </p:attrNameLst>
                                      </p:cBhvr>
                                      <p:tavLst>
                                        <p:tav tm="0">
                                          <p:val>
                                            <p:fltVal val="0"/>
                                          </p:val>
                                        </p:tav>
                                        <p:tav tm="100000">
                                          <p:val>
                                            <p:strVal val="#ppt_w"/>
                                          </p:val>
                                        </p:tav>
                                      </p:tavLst>
                                    </p:anim>
                                    <p:anim calcmode="lin" valueType="num">
                                      <p:cBhvr>
                                        <p:cTn id="89" dur="500" fill="hold"/>
                                        <p:tgtEl>
                                          <p:spTgt spid="49"/>
                                        </p:tgtEl>
                                        <p:attrNameLst>
                                          <p:attrName>ppt_h</p:attrName>
                                        </p:attrNameLst>
                                      </p:cBhvr>
                                      <p:tavLst>
                                        <p:tav tm="0">
                                          <p:val>
                                            <p:fltVal val="0"/>
                                          </p:val>
                                        </p:tav>
                                        <p:tav tm="100000">
                                          <p:val>
                                            <p:strVal val="#ppt_h"/>
                                          </p:val>
                                        </p:tav>
                                      </p:tavLst>
                                    </p:anim>
                                    <p:animEffect transition="in" filter="fade">
                                      <p:cBhvr>
                                        <p:cTn id="90" dur="500"/>
                                        <p:tgtEl>
                                          <p:spTgt spid="49"/>
                                        </p:tgtEl>
                                      </p:cBhvr>
                                    </p:animEffect>
                                  </p:childTnLst>
                                </p:cTn>
                              </p:par>
                            </p:childTnLst>
                          </p:cTn>
                        </p:par>
                        <p:par>
                          <p:cTn id="91" fill="hold">
                            <p:stCondLst>
                              <p:cond delay="3100"/>
                            </p:stCondLst>
                            <p:childTnLst>
                              <p:par>
                                <p:cTn id="92" presetID="53" presetClass="entr" presetSubtype="16" fill="hold" grpId="0" nodeType="afterEffect">
                                  <p:stCondLst>
                                    <p:cond delay="0"/>
                                  </p:stCondLst>
                                  <p:iterate type="lt">
                                    <p:tmPct val="20000"/>
                                  </p:iterate>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Effect transition="in" filter="fade">
                                      <p:cBhvr>
                                        <p:cTn id="96" dur="500"/>
                                        <p:tgtEl>
                                          <p:spTgt spid="50"/>
                                        </p:tgtEl>
                                      </p:cBhvr>
                                    </p:animEffect>
                                  </p:childTnLst>
                                </p:cTn>
                              </p:par>
                            </p:childTnLst>
                          </p:cTn>
                        </p:par>
                        <p:par>
                          <p:cTn id="97" fill="hold">
                            <p:stCondLst>
                              <p:cond delay="3800"/>
                            </p:stCondLst>
                            <p:childTnLst>
                              <p:par>
                                <p:cTn id="98" presetID="53" presetClass="entr" presetSubtype="16" fill="hold" grpId="0" nodeType="afterEffect">
                                  <p:stCondLst>
                                    <p:cond delay="0"/>
                                  </p:stCondLst>
                                  <p:iterate type="lt">
                                    <p:tmPct val="20000"/>
                                  </p:iterate>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4500"/>
                            </p:stCondLst>
                            <p:childTnLst>
                              <p:par>
                                <p:cTn id="104" presetID="2" presetClass="entr" presetSubtype="2" fill="hold" grpId="0" nodeType="afterEffect">
                                  <p:stCondLst>
                                    <p:cond delay="0"/>
                                  </p:stCondLst>
                                  <p:childTnLst>
                                    <p:set>
                                      <p:cBhvr>
                                        <p:cTn id="105" dur="1" fill="hold">
                                          <p:stCondLst>
                                            <p:cond delay="0"/>
                                          </p:stCondLst>
                                        </p:cTn>
                                        <p:tgtEl>
                                          <p:spTgt spid="53"/>
                                        </p:tgtEl>
                                        <p:attrNameLst>
                                          <p:attrName>style.visibility</p:attrName>
                                        </p:attrNameLst>
                                      </p:cBhvr>
                                      <p:to>
                                        <p:strVal val="visible"/>
                                      </p:to>
                                    </p:set>
                                    <p:anim calcmode="lin" valueType="num">
                                      <p:cBhvr additive="base">
                                        <p:cTn id="106" dur="300" fill="hold"/>
                                        <p:tgtEl>
                                          <p:spTgt spid="53"/>
                                        </p:tgtEl>
                                        <p:attrNameLst>
                                          <p:attrName>ppt_x</p:attrName>
                                        </p:attrNameLst>
                                      </p:cBhvr>
                                      <p:tavLst>
                                        <p:tav tm="0">
                                          <p:val>
                                            <p:strVal val="1+#ppt_w/2"/>
                                          </p:val>
                                        </p:tav>
                                        <p:tav tm="100000">
                                          <p:val>
                                            <p:strVal val="#ppt_x"/>
                                          </p:val>
                                        </p:tav>
                                      </p:tavLst>
                                    </p:anim>
                                    <p:anim calcmode="lin" valueType="num">
                                      <p:cBhvr additive="base">
                                        <p:cTn id="107" dur="300" fill="hold"/>
                                        <p:tgtEl>
                                          <p:spTgt spid="53"/>
                                        </p:tgtEl>
                                        <p:attrNameLst>
                                          <p:attrName>ppt_y</p:attrName>
                                        </p:attrNameLst>
                                      </p:cBhvr>
                                      <p:tavLst>
                                        <p:tav tm="0">
                                          <p:val>
                                            <p:strVal val="#ppt_y"/>
                                          </p:val>
                                        </p:tav>
                                        <p:tav tm="100000">
                                          <p:val>
                                            <p:strVal val="#ppt_y"/>
                                          </p:val>
                                        </p:tav>
                                      </p:tavLst>
                                    </p:anim>
                                  </p:childTnLst>
                                </p:cTn>
                              </p:par>
                            </p:childTnLst>
                          </p:cTn>
                        </p:par>
                        <p:par>
                          <p:cTn id="108" fill="hold">
                            <p:stCondLst>
                              <p:cond delay="4800"/>
                            </p:stCondLst>
                            <p:childTnLst>
                              <p:par>
                                <p:cTn id="109" presetID="2" presetClass="entr" presetSubtype="2"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300" fill="hold"/>
                                        <p:tgtEl>
                                          <p:spTgt spid="52"/>
                                        </p:tgtEl>
                                        <p:attrNameLst>
                                          <p:attrName>ppt_x</p:attrName>
                                        </p:attrNameLst>
                                      </p:cBhvr>
                                      <p:tavLst>
                                        <p:tav tm="0">
                                          <p:val>
                                            <p:strVal val="1+#ppt_w/2"/>
                                          </p:val>
                                        </p:tav>
                                        <p:tav tm="100000">
                                          <p:val>
                                            <p:strVal val="#ppt_x"/>
                                          </p:val>
                                        </p:tav>
                                      </p:tavLst>
                                    </p:anim>
                                    <p:anim calcmode="lin" valueType="num">
                                      <p:cBhvr additive="base">
                                        <p:cTn id="112" dur="300" fill="hold"/>
                                        <p:tgtEl>
                                          <p:spTgt spid="52"/>
                                        </p:tgtEl>
                                        <p:attrNameLst>
                                          <p:attrName>ppt_y</p:attrName>
                                        </p:attrNameLst>
                                      </p:cBhvr>
                                      <p:tavLst>
                                        <p:tav tm="0">
                                          <p:val>
                                            <p:strVal val="#ppt_y"/>
                                          </p:val>
                                        </p:tav>
                                        <p:tav tm="100000">
                                          <p:val>
                                            <p:strVal val="#ppt_y"/>
                                          </p:val>
                                        </p:tav>
                                      </p:tavLst>
                                    </p:anim>
                                  </p:childTnLst>
                                </p:cTn>
                              </p:par>
                              <p:par>
                                <p:cTn id="113" presetID="53" presetClass="entr" presetSubtype="16" fill="hold" grpId="0" nodeType="withEffect">
                                  <p:stCondLst>
                                    <p:cond delay="0"/>
                                  </p:stCondLst>
                                  <p:iterate type="lt">
                                    <p:tmPct val="20000"/>
                                  </p:iterate>
                                  <p:childTnLst>
                                    <p:set>
                                      <p:cBhvr>
                                        <p:cTn id="114" dur="1" fill="hold">
                                          <p:stCondLst>
                                            <p:cond delay="0"/>
                                          </p:stCondLst>
                                        </p:cTn>
                                        <p:tgtEl>
                                          <p:spTgt spid="57"/>
                                        </p:tgtEl>
                                        <p:attrNameLst>
                                          <p:attrName>style.visibility</p:attrName>
                                        </p:attrNameLst>
                                      </p:cBhvr>
                                      <p:to>
                                        <p:strVal val="visible"/>
                                      </p:to>
                                    </p:set>
                                    <p:anim calcmode="lin" valueType="num">
                                      <p:cBhvr>
                                        <p:cTn id="115" dur="500" fill="hold"/>
                                        <p:tgtEl>
                                          <p:spTgt spid="57"/>
                                        </p:tgtEl>
                                        <p:attrNameLst>
                                          <p:attrName>ppt_w</p:attrName>
                                        </p:attrNameLst>
                                      </p:cBhvr>
                                      <p:tavLst>
                                        <p:tav tm="0">
                                          <p:val>
                                            <p:fltVal val="0"/>
                                          </p:val>
                                        </p:tav>
                                        <p:tav tm="100000">
                                          <p:val>
                                            <p:strVal val="#ppt_w"/>
                                          </p:val>
                                        </p:tav>
                                      </p:tavLst>
                                    </p:anim>
                                    <p:anim calcmode="lin" valueType="num">
                                      <p:cBhvr>
                                        <p:cTn id="116" dur="500" fill="hold"/>
                                        <p:tgtEl>
                                          <p:spTgt spid="57"/>
                                        </p:tgtEl>
                                        <p:attrNameLst>
                                          <p:attrName>ppt_h</p:attrName>
                                        </p:attrNameLst>
                                      </p:cBhvr>
                                      <p:tavLst>
                                        <p:tav tm="0">
                                          <p:val>
                                            <p:fltVal val="0"/>
                                          </p:val>
                                        </p:tav>
                                        <p:tav tm="100000">
                                          <p:val>
                                            <p:strVal val="#ppt_h"/>
                                          </p:val>
                                        </p:tav>
                                      </p:tavLst>
                                    </p:anim>
                                    <p:animEffect transition="in" filter="fade">
                                      <p:cBhvr>
                                        <p:cTn id="117" dur="500"/>
                                        <p:tgtEl>
                                          <p:spTgt spid="57"/>
                                        </p:tgtEl>
                                      </p:cBhvr>
                                    </p:animEffect>
                                  </p:childTnLst>
                                </p:cTn>
                              </p:par>
                            </p:childTnLst>
                          </p:cTn>
                        </p:par>
                        <p:par>
                          <p:cTn id="118" fill="hold">
                            <p:stCondLst>
                              <p:cond delay="5600"/>
                            </p:stCondLst>
                            <p:childTnLst>
                              <p:par>
                                <p:cTn id="119" presetID="22" presetClass="entr" presetSubtype="8" fill="hold" grpId="0" nodeType="after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wipe(left)">
                                      <p:cBhvr>
                                        <p:cTn id="121" dur="500"/>
                                        <p:tgtEl>
                                          <p:spTgt spid="58"/>
                                        </p:tgtEl>
                                      </p:cBhvr>
                                    </p:animEffect>
                                  </p:childTnLst>
                                </p:cTn>
                              </p:par>
                            </p:childTnLst>
                          </p:cTn>
                        </p:par>
                        <p:par>
                          <p:cTn id="122" fill="hold">
                            <p:stCondLst>
                              <p:cond delay="6100"/>
                            </p:stCondLst>
                            <p:childTnLst>
                              <p:par>
                                <p:cTn id="123" presetID="22" presetClass="entr" presetSubtype="8" fill="hold" grpId="0" nodeType="after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wipe(left)">
                                      <p:cBhvr>
                                        <p:cTn id="125" dur="500"/>
                                        <p:tgtEl>
                                          <p:spTgt spid="61"/>
                                        </p:tgtEl>
                                      </p:cBhvr>
                                    </p:animEffect>
                                  </p:childTnLst>
                                </p:cTn>
                              </p:par>
                            </p:childTnLst>
                          </p:cTn>
                        </p:par>
                        <p:par>
                          <p:cTn id="126" fill="hold">
                            <p:stCondLst>
                              <p:cond delay="6600"/>
                            </p:stCondLst>
                            <p:childTnLst>
                              <p:par>
                                <p:cTn id="127" presetID="53" presetClass="entr" presetSubtype="16"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p:cTn id="129" dur="300" fill="hold"/>
                                        <p:tgtEl>
                                          <p:spTgt spid="59"/>
                                        </p:tgtEl>
                                        <p:attrNameLst>
                                          <p:attrName>ppt_w</p:attrName>
                                        </p:attrNameLst>
                                      </p:cBhvr>
                                      <p:tavLst>
                                        <p:tav tm="0">
                                          <p:val>
                                            <p:fltVal val="0"/>
                                          </p:val>
                                        </p:tav>
                                        <p:tav tm="100000">
                                          <p:val>
                                            <p:strVal val="#ppt_w"/>
                                          </p:val>
                                        </p:tav>
                                      </p:tavLst>
                                    </p:anim>
                                    <p:anim calcmode="lin" valueType="num">
                                      <p:cBhvr>
                                        <p:cTn id="130" dur="300" fill="hold"/>
                                        <p:tgtEl>
                                          <p:spTgt spid="59"/>
                                        </p:tgtEl>
                                        <p:attrNameLst>
                                          <p:attrName>ppt_h</p:attrName>
                                        </p:attrNameLst>
                                      </p:cBhvr>
                                      <p:tavLst>
                                        <p:tav tm="0">
                                          <p:val>
                                            <p:fltVal val="0"/>
                                          </p:val>
                                        </p:tav>
                                        <p:tav tm="100000">
                                          <p:val>
                                            <p:strVal val="#ppt_h"/>
                                          </p:val>
                                        </p:tav>
                                      </p:tavLst>
                                    </p:anim>
                                    <p:animEffect transition="in" filter="fade">
                                      <p:cBhvr>
                                        <p:cTn id="131" dur="300"/>
                                        <p:tgtEl>
                                          <p:spTgt spid="59"/>
                                        </p:tgtEl>
                                      </p:cBhvr>
                                    </p:animEffect>
                                  </p:childTnLst>
                                </p:cTn>
                              </p:par>
                            </p:childTnLst>
                          </p:cTn>
                        </p:par>
                        <p:par>
                          <p:cTn id="132" fill="hold">
                            <p:stCondLst>
                              <p:cond delay="69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7400"/>
                            </p:stCondLst>
                            <p:childTnLst>
                              <p:par>
                                <p:cTn id="137" presetID="53" presetClass="entr" presetSubtype="16" fill="hold" grpId="0" nodeType="afterEffect">
                                  <p:stCondLst>
                                    <p:cond delay="0"/>
                                  </p:stCondLst>
                                  <p:childTnLst>
                                    <p:set>
                                      <p:cBhvr>
                                        <p:cTn id="138" dur="1" fill="hold">
                                          <p:stCondLst>
                                            <p:cond delay="0"/>
                                          </p:stCondLst>
                                        </p:cTn>
                                        <p:tgtEl>
                                          <p:spTgt spid="60"/>
                                        </p:tgtEl>
                                        <p:attrNameLst>
                                          <p:attrName>style.visibility</p:attrName>
                                        </p:attrNameLst>
                                      </p:cBhvr>
                                      <p:to>
                                        <p:strVal val="visible"/>
                                      </p:to>
                                    </p:set>
                                    <p:anim calcmode="lin" valueType="num">
                                      <p:cBhvr>
                                        <p:cTn id="139" dur="300" fill="hold"/>
                                        <p:tgtEl>
                                          <p:spTgt spid="60"/>
                                        </p:tgtEl>
                                        <p:attrNameLst>
                                          <p:attrName>ppt_w</p:attrName>
                                        </p:attrNameLst>
                                      </p:cBhvr>
                                      <p:tavLst>
                                        <p:tav tm="0">
                                          <p:val>
                                            <p:fltVal val="0"/>
                                          </p:val>
                                        </p:tav>
                                        <p:tav tm="100000">
                                          <p:val>
                                            <p:strVal val="#ppt_w"/>
                                          </p:val>
                                        </p:tav>
                                      </p:tavLst>
                                    </p:anim>
                                    <p:anim calcmode="lin" valueType="num">
                                      <p:cBhvr>
                                        <p:cTn id="140" dur="300" fill="hold"/>
                                        <p:tgtEl>
                                          <p:spTgt spid="60"/>
                                        </p:tgtEl>
                                        <p:attrNameLst>
                                          <p:attrName>ppt_h</p:attrName>
                                        </p:attrNameLst>
                                      </p:cBhvr>
                                      <p:tavLst>
                                        <p:tav tm="0">
                                          <p:val>
                                            <p:fltVal val="0"/>
                                          </p:val>
                                        </p:tav>
                                        <p:tav tm="100000">
                                          <p:val>
                                            <p:strVal val="#ppt_h"/>
                                          </p:val>
                                        </p:tav>
                                      </p:tavLst>
                                    </p:anim>
                                    <p:animEffect transition="in" filter="fade">
                                      <p:cBhvr>
                                        <p:cTn id="141" dur="300"/>
                                        <p:tgtEl>
                                          <p:spTgt spid="60"/>
                                        </p:tgtEl>
                                      </p:cBhvr>
                                    </p:animEffect>
                                  </p:childTnLst>
                                </p:cTn>
                              </p:par>
                            </p:childTnLst>
                          </p:cTn>
                        </p:par>
                        <p:par>
                          <p:cTn id="142" fill="hold">
                            <p:stCondLst>
                              <p:cond delay="7700"/>
                            </p:stCondLst>
                            <p:childTnLst>
                              <p:par>
                                <p:cTn id="143" presetID="53" presetClass="entr" presetSubtype="16"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300" fill="hold"/>
                                        <p:tgtEl>
                                          <p:spTgt spid="63"/>
                                        </p:tgtEl>
                                        <p:attrNameLst>
                                          <p:attrName>ppt_w</p:attrName>
                                        </p:attrNameLst>
                                      </p:cBhvr>
                                      <p:tavLst>
                                        <p:tav tm="0">
                                          <p:val>
                                            <p:fltVal val="0"/>
                                          </p:val>
                                        </p:tav>
                                        <p:tav tm="100000">
                                          <p:val>
                                            <p:strVal val="#ppt_w"/>
                                          </p:val>
                                        </p:tav>
                                      </p:tavLst>
                                    </p:anim>
                                    <p:anim calcmode="lin" valueType="num">
                                      <p:cBhvr>
                                        <p:cTn id="146" dur="300" fill="hold"/>
                                        <p:tgtEl>
                                          <p:spTgt spid="63"/>
                                        </p:tgtEl>
                                        <p:attrNameLst>
                                          <p:attrName>ppt_h</p:attrName>
                                        </p:attrNameLst>
                                      </p:cBhvr>
                                      <p:tavLst>
                                        <p:tav tm="0">
                                          <p:val>
                                            <p:fltVal val="0"/>
                                          </p:val>
                                        </p:tav>
                                        <p:tav tm="100000">
                                          <p:val>
                                            <p:strVal val="#ppt_h"/>
                                          </p:val>
                                        </p:tav>
                                      </p:tavLst>
                                    </p:anim>
                                    <p:animEffect transition="in" filter="fade">
                                      <p:cBhvr>
                                        <p:cTn id="147" dur="300"/>
                                        <p:tgtEl>
                                          <p:spTgt spid="63"/>
                                        </p:tgtEl>
                                      </p:cBhvr>
                                    </p:animEffect>
                                  </p:childTnLst>
                                </p:cTn>
                              </p:par>
                            </p:childTnLst>
                          </p:cTn>
                        </p:par>
                        <p:par>
                          <p:cTn id="148" fill="hold">
                            <p:stCondLst>
                              <p:cond delay="8000"/>
                            </p:stCondLst>
                            <p:childTnLst>
                              <p:par>
                                <p:cTn id="149" presetID="53" presetClass="entr" presetSubtype="16"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 calcmode="lin" valueType="num">
                                      <p:cBhvr>
                                        <p:cTn id="151" dur="300" fill="hold"/>
                                        <p:tgtEl>
                                          <p:spTgt spid="64"/>
                                        </p:tgtEl>
                                        <p:attrNameLst>
                                          <p:attrName>ppt_w</p:attrName>
                                        </p:attrNameLst>
                                      </p:cBhvr>
                                      <p:tavLst>
                                        <p:tav tm="0">
                                          <p:val>
                                            <p:fltVal val="0"/>
                                          </p:val>
                                        </p:tav>
                                        <p:tav tm="100000">
                                          <p:val>
                                            <p:strVal val="#ppt_w"/>
                                          </p:val>
                                        </p:tav>
                                      </p:tavLst>
                                    </p:anim>
                                    <p:anim calcmode="lin" valueType="num">
                                      <p:cBhvr>
                                        <p:cTn id="152" dur="300" fill="hold"/>
                                        <p:tgtEl>
                                          <p:spTgt spid="64"/>
                                        </p:tgtEl>
                                        <p:attrNameLst>
                                          <p:attrName>ppt_h</p:attrName>
                                        </p:attrNameLst>
                                      </p:cBhvr>
                                      <p:tavLst>
                                        <p:tav tm="0">
                                          <p:val>
                                            <p:fltVal val="0"/>
                                          </p:val>
                                        </p:tav>
                                        <p:tav tm="100000">
                                          <p:val>
                                            <p:strVal val="#ppt_h"/>
                                          </p:val>
                                        </p:tav>
                                      </p:tavLst>
                                    </p:anim>
                                    <p:animEffect transition="in" filter="fade">
                                      <p:cBhvr>
                                        <p:cTn id="153" dur="300"/>
                                        <p:tgtEl>
                                          <p:spTgt spid="64"/>
                                        </p:tgtEl>
                                      </p:cBhvr>
                                    </p:animEffect>
                                  </p:childTnLst>
                                </p:cTn>
                              </p:par>
                            </p:childTnLst>
                          </p:cTn>
                        </p:par>
                        <p:par>
                          <p:cTn id="154" fill="hold">
                            <p:stCondLst>
                              <p:cond delay="8300"/>
                            </p:stCondLst>
                            <p:childTnLst>
                              <p:par>
                                <p:cTn id="155" presetID="53" presetClass="entr" presetSubtype="16" fill="hold" grpId="0"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300" fill="hold"/>
                                        <p:tgtEl>
                                          <p:spTgt spid="65"/>
                                        </p:tgtEl>
                                        <p:attrNameLst>
                                          <p:attrName>ppt_w</p:attrName>
                                        </p:attrNameLst>
                                      </p:cBhvr>
                                      <p:tavLst>
                                        <p:tav tm="0">
                                          <p:val>
                                            <p:fltVal val="0"/>
                                          </p:val>
                                        </p:tav>
                                        <p:tav tm="100000">
                                          <p:val>
                                            <p:strVal val="#ppt_w"/>
                                          </p:val>
                                        </p:tav>
                                      </p:tavLst>
                                    </p:anim>
                                    <p:anim calcmode="lin" valueType="num">
                                      <p:cBhvr>
                                        <p:cTn id="158" dur="300" fill="hold"/>
                                        <p:tgtEl>
                                          <p:spTgt spid="65"/>
                                        </p:tgtEl>
                                        <p:attrNameLst>
                                          <p:attrName>ppt_h</p:attrName>
                                        </p:attrNameLst>
                                      </p:cBhvr>
                                      <p:tavLst>
                                        <p:tav tm="0">
                                          <p:val>
                                            <p:fltVal val="0"/>
                                          </p:val>
                                        </p:tav>
                                        <p:tav tm="100000">
                                          <p:val>
                                            <p:strVal val="#ppt_h"/>
                                          </p:val>
                                        </p:tav>
                                      </p:tavLst>
                                    </p:anim>
                                    <p:animEffect transition="in" filter="fade">
                                      <p:cBhvr>
                                        <p:cTn id="159" dur="3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9" grpId="0"/>
      <p:bldP spid="30" grpId="0"/>
      <p:bldP spid="31" grpId="0"/>
      <p:bldP spid="44" grpId="0"/>
      <p:bldP spid="45" grpId="0"/>
      <p:bldP spid="46" grpId="0"/>
      <p:bldP spid="47" grpId="0"/>
      <p:bldP spid="48" grpId="0"/>
      <p:bldP spid="49" grpId="0"/>
      <p:bldP spid="50" grpId="0"/>
      <p:bldP spid="51" grpId="0"/>
      <p:bldP spid="52" grpId="0"/>
      <p:bldP spid="53" grpId="0"/>
      <p:bldP spid="57" grpId="0"/>
      <p:bldP spid="58" grpId="0"/>
      <p:bldP spid="59" grpId="0" animBg="1"/>
      <p:bldP spid="60" grpId="0" animBg="1"/>
      <p:bldP spid="61" grpId="0"/>
      <p:bldP spid="62" grpId="0"/>
      <p:bldP spid="63"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712161" y="2929505"/>
            <a:ext cx="2646878" cy="830997"/>
          </a:xfrm>
          <a:prstGeom prst="rect">
            <a:avLst/>
          </a:prstGeom>
          <a:noFill/>
        </p:spPr>
        <p:txBody>
          <a:bodyPr wrap="none" rtlCol="0">
            <a:spAutoFit/>
          </a:bodyPr>
          <a:lstStyle/>
          <a:p>
            <a:pPr algn="ctr"/>
            <a:r>
              <a:rPr lang="zh-CN" altLang="en-US" sz="4800" dirty="0">
                <a:solidFill>
                  <a:srgbClr val="2A3246"/>
                </a:solidFill>
                <a:effectLst>
                  <a:outerShdw blurRad="38100" dist="38100" dir="2700000" algn="tl">
                    <a:srgbClr val="000000">
                      <a:alpha val="20000"/>
                    </a:srgbClr>
                  </a:outerShdw>
                </a:effectLst>
                <a:cs typeface="+mn-ea"/>
                <a:sym typeface="+mn-lt"/>
              </a:rPr>
              <a:t>Project presentation</a:t>
            </a:r>
          </a:p>
        </p:txBody>
      </p:sp>
      <p:sp>
        <p:nvSpPr>
          <p:cNvPr id="17" name="文本框 16"/>
          <p:cNvSpPr txBox="1"/>
          <p:nvPr/>
        </p:nvSpPr>
        <p:spPr>
          <a:xfrm>
            <a:off x="5115683" y="3809773"/>
            <a:ext cx="5839834" cy="630685"/>
          </a:xfrm>
          <a:prstGeom prst="rect">
            <a:avLst/>
          </a:prstGeom>
          <a:noFill/>
        </p:spPr>
        <p:txBody>
          <a:bodyPr wrap="square" rtlCol="0">
            <a:spAutoFit/>
          </a:bodyPr>
          <a:lstStyle/>
          <a:p>
            <a:pPr algn="ctr">
              <a:lnSpc>
                <a:spcPct val="120000"/>
              </a:lnSpc>
            </a:pPr>
            <a:r>
              <a:rPr lang="en-US" altLang="zh-CN" sz="1000" dirty="0">
                <a:solidFill>
                  <a:schemeClr val="bg1">
                    <a:lumMod val="65000"/>
                  </a:schemeClr>
                </a:solidFill>
                <a:effectLst>
                  <a:outerShdw blurRad="127000" dist="38100" dir="2700000" algn="tl">
                    <a:srgbClr val="000000">
                      <a:alpha val="20000"/>
                    </a:srgbClr>
                  </a:outerShdw>
                </a:effectLst>
                <a:cs typeface="+mn-ea"/>
                <a:sym typeface="+mn-lt"/>
              </a:rPr>
              <a:t>Personnel Business RecruitIng Talents Raining Elite Management Training TemplaRecruiTraining anagening Template</a:t>
            </a: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a:p>
            <a:pPr algn="ctr">
              <a:lnSpc>
                <a:spcPct val="120000"/>
              </a:lnSpc>
            </a:pP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p:cNvSpPr/>
          <p:nvPr/>
        </p:nvSpPr>
        <p:spPr>
          <a:xfrm>
            <a:off x="2091766" y="3712376"/>
            <a:ext cx="1053605" cy="981782"/>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4714" y="2898264"/>
            <a:ext cx="1085555" cy="1015663"/>
          </a:xfrm>
          <a:prstGeom prst="rect">
            <a:avLst/>
          </a:prstGeom>
          <a:noFill/>
        </p:spPr>
        <p:txBody>
          <a:bodyPr wrap="none" rtlCol="0">
            <a:spAutoFit/>
          </a:bodyPr>
          <a:lstStyle/>
          <a:p>
            <a:pPr algn="ctr"/>
            <a:r>
              <a:rPr lang="en-US" altLang="zh-CN" sz="6000" dirty="0">
                <a:solidFill>
                  <a:schemeClr val="bg1"/>
                </a:solidFill>
                <a:effectLst>
                  <a:outerShdw blurRad="25400" dist="25400" dir="2700000" algn="tl">
                    <a:srgbClr val="000000">
                      <a:alpha val="20000"/>
                    </a:srgbClr>
                  </a:outerShdw>
                </a:effectLst>
                <a:cs typeface="+mn-ea"/>
                <a:sym typeface="+mn-lt"/>
              </a:rPr>
              <a:t>03</a:t>
            </a:r>
            <a:endParaRPr lang="zh-CN" altLang="en-US" sz="6000" dirty="0">
              <a:solidFill>
                <a:schemeClr val="bg1"/>
              </a:solidFill>
              <a:effectLst>
                <a:outerShdw blurRad="25400" dist="25400" dir="2700000" algn="tl">
                  <a:srgbClr val="000000">
                    <a:alpha val="20000"/>
                  </a:srgbClr>
                </a:outerShdw>
              </a:effectLst>
              <a:cs typeface="+mn-ea"/>
              <a:sym typeface="+mn-lt"/>
            </a:endParaRPr>
          </a:p>
        </p:txBody>
      </p:sp>
      <p:sp>
        <p:nvSpPr>
          <p:cNvPr id="37" name="文本框 36"/>
          <p:cNvSpPr txBox="1"/>
          <p:nvPr/>
        </p:nvSpPr>
        <p:spPr>
          <a:xfrm>
            <a:off x="2618312" y="2618826"/>
            <a:ext cx="914240" cy="369332"/>
          </a:xfrm>
          <a:prstGeom prst="rect">
            <a:avLst/>
          </a:prstGeom>
          <a:noFill/>
        </p:spPr>
        <p:txBody>
          <a:bodyPr wrap="square" rtlCol="0">
            <a:spAutoFit/>
          </a:bodyPr>
          <a:lstStyle/>
          <a:p>
            <a:pPr algn="dist"/>
            <a:r>
              <a:rPr lang="en-US" altLang="zh-CN" dirty="0">
                <a:solidFill>
                  <a:schemeClr val="bg1"/>
                </a:solidFill>
                <a:effectLst>
                  <a:outerShdw blurRad="25400" dist="25400" dir="2700000" algn="tl">
                    <a:srgbClr val="000000">
                      <a:alpha val="20000"/>
                    </a:srgbClr>
                  </a:outerShdw>
                </a:effectLst>
                <a:cs typeface="+mn-ea"/>
                <a:sym typeface="+mn-lt"/>
              </a:rPr>
              <a:t>PART</a:t>
            </a:r>
            <a:endParaRPr lang="zh-CN" altLang="en-US" dirty="0">
              <a:solidFill>
                <a:schemeClr val="bg1"/>
              </a:solidFill>
              <a:effectLst>
                <a:outerShdw blurRad="25400" dist="25400" dir="2700000" algn="tl">
                  <a:srgbClr val="000000">
                    <a:alpha val="20000"/>
                  </a:srgbClr>
                </a:outerShdw>
              </a:effectLst>
              <a:cs typeface="+mn-ea"/>
              <a:sym typeface="+mn-lt"/>
            </a:endParaRPr>
          </a:p>
        </p:txBody>
      </p:sp>
      <p:sp>
        <p:nvSpPr>
          <p:cNvPr id="38" name="等腰三角形 37"/>
          <p:cNvSpPr/>
          <p:nvPr/>
        </p:nvSpPr>
        <p:spPr>
          <a:xfrm>
            <a:off x="3649416" y="2165938"/>
            <a:ext cx="552596" cy="514927"/>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p:nvPr/>
        </p:nvCxnSpPr>
        <p:spPr>
          <a:xfrm>
            <a:off x="7851116" y="4646032"/>
            <a:ext cx="368968" cy="0"/>
          </a:xfrm>
          <a:prstGeom prst="line">
            <a:avLst/>
          </a:prstGeom>
          <a:ln w="38100">
            <a:solidFill>
              <a:srgbClr val="BA8F2D"/>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27291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12"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1+#ppt_w/2"/>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0-#ppt_w/2"/>
                                          </p:val>
                                        </p:tav>
                                        <p:tav tm="100000">
                                          <p:val>
                                            <p:strVal val="#ppt_x"/>
                                          </p:val>
                                        </p:tav>
                                      </p:tavLst>
                                    </p:anim>
                                    <p:anim calcmode="lin" valueType="num">
                                      <p:cBhvr additive="base">
                                        <p:cTn id="25" dur="10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3"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1000" fill="hold"/>
                                        <p:tgtEl>
                                          <p:spTgt spid="36"/>
                                        </p:tgtEl>
                                        <p:attrNameLst>
                                          <p:attrName>ppt_x</p:attrName>
                                        </p:attrNameLst>
                                      </p:cBhvr>
                                      <p:tavLst>
                                        <p:tav tm="0">
                                          <p:val>
                                            <p:strVal val="1+#ppt_w/2"/>
                                          </p:val>
                                        </p:tav>
                                        <p:tav tm="100000">
                                          <p:val>
                                            <p:strVal val="#ppt_x"/>
                                          </p:val>
                                        </p:tav>
                                      </p:tavLst>
                                    </p:anim>
                                    <p:anim calcmode="lin" valueType="num">
                                      <p:cBhvr additive="base">
                                        <p:cTn id="41" dur="1000" fill="hold"/>
                                        <p:tgtEl>
                                          <p:spTgt spid="36"/>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00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par>
                                <p:cTn id="49" presetID="42" presetClass="entr" presetSubtype="0" fill="hold" grpId="0" nodeType="withEffect">
                                  <p:stCondLst>
                                    <p:cond delay="17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2250"/>
                                  </p:stCondLst>
                                  <p:childTnLst>
                                    <p:set>
                                      <p:cBhvr>
                                        <p:cTn id="55" dur="1" fill="hold">
                                          <p:stCondLst>
                                            <p:cond delay="0"/>
                                          </p:stCondLst>
                                        </p:cTn>
                                        <p:tgtEl>
                                          <p:spTgt spid="41"/>
                                        </p:tgtEl>
                                        <p:attrNameLst>
                                          <p:attrName>style.visibility</p:attrName>
                                        </p:attrNameLst>
                                      </p:cBhvr>
                                      <p:to>
                                        <p:strVal val="visible"/>
                                      </p:to>
                                    </p:set>
                                    <p:animEffect transition="in" filter="barn(inVertical)">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36" grpId="0"/>
      <p:bldP spid="37" grpId="0"/>
      <p:bldP spid="38"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126369" y="2288169"/>
            <a:ext cx="5112902" cy="857188"/>
            <a:chOff x="1064741" y="1736376"/>
            <a:chExt cx="5112902" cy="857188"/>
          </a:xfrm>
        </p:grpSpPr>
        <p:sp>
          <p:nvSpPr>
            <p:cNvPr id="44" name="Oval 68"/>
            <p:cNvSpPr>
              <a:spLocks noChangeArrowheads="1"/>
            </p:cNvSpPr>
            <p:nvPr/>
          </p:nvSpPr>
          <p:spPr bwMode="auto">
            <a:xfrm flipH="1">
              <a:off x="1064741" y="1843186"/>
              <a:ext cx="752008" cy="750378"/>
            </a:xfrm>
            <a:prstGeom prst="ellipse">
              <a:avLst/>
            </a:prstGeom>
            <a:solidFill>
              <a:srgbClr val="BA8F2D"/>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rgbClr val="BA8F2D"/>
                </a:solidFill>
                <a:cs typeface="+mn-ea"/>
                <a:sym typeface="+mn-lt"/>
              </a:endParaRPr>
            </a:p>
          </p:txBody>
        </p:sp>
        <p:sp>
          <p:nvSpPr>
            <p:cNvPr id="45"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id-ID" sz="4400" dirty="0">
                  <a:solidFill>
                    <a:prstClr val="white"/>
                  </a:solidFill>
                  <a:cs typeface="+mn-ea"/>
                  <a:sym typeface="+mn-lt"/>
                </a:rPr>
                <a:t>1</a:t>
              </a:r>
              <a:endParaRPr lang="en-US" sz="4400" dirty="0">
                <a:solidFill>
                  <a:prstClr val="white"/>
                </a:solidFill>
                <a:cs typeface="+mn-ea"/>
                <a:sym typeface="+mn-lt"/>
              </a:endParaRPr>
            </a:p>
          </p:txBody>
        </p:sp>
        <p:grpSp>
          <p:nvGrpSpPr>
            <p:cNvPr id="46" name="组合 45"/>
            <p:cNvGrpSpPr/>
            <p:nvPr/>
          </p:nvGrpSpPr>
          <p:grpSpPr>
            <a:xfrm>
              <a:off x="1816749" y="1736376"/>
              <a:ext cx="4360894" cy="667883"/>
              <a:chOff x="2697421" y="988328"/>
              <a:chExt cx="4360894" cy="667883"/>
            </a:xfrm>
          </p:grpSpPr>
          <p:sp>
            <p:nvSpPr>
              <p:cNvPr id="47" name="TextBox 46"/>
              <p:cNvSpPr txBox="1"/>
              <p:nvPr/>
            </p:nvSpPr>
            <p:spPr>
              <a:xfrm>
                <a:off x="2779299" y="138331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by copying your text.</a:t>
                </a:r>
                <a:endParaRPr lang="en-US" altLang="zh-CN" sz="1000" dirty="0">
                  <a:solidFill>
                    <a:schemeClr val="tx1">
                      <a:lumMod val="50000"/>
                      <a:lumOff val="50000"/>
                    </a:schemeClr>
                  </a:solidFill>
                  <a:cs typeface="+mn-ea"/>
                  <a:sym typeface="+mn-lt"/>
                </a:endParaRPr>
              </a:p>
            </p:txBody>
          </p:sp>
          <p:sp>
            <p:nvSpPr>
              <p:cNvPr id="48" name="TextBox 47"/>
              <p:cNvSpPr txBox="1"/>
              <p:nvPr/>
            </p:nvSpPr>
            <p:spPr>
              <a:xfrm>
                <a:off x="2697421" y="988328"/>
                <a:ext cx="4360894" cy="545754"/>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cs typeface="+mn-ea"/>
                    <a:sym typeface="+mn-lt"/>
                  </a:rPr>
                  <a:t>Overview of successful projects</a:t>
                </a:r>
              </a:p>
            </p:txBody>
          </p:sp>
        </p:grpSp>
      </p:grpSp>
      <p:grpSp>
        <p:nvGrpSpPr>
          <p:cNvPr id="49" name="组合 48"/>
          <p:cNvGrpSpPr/>
          <p:nvPr/>
        </p:nvGrpSpPr>
        <p:grpSpPr>
          <a:xfrm>
            <a:off x="6418270" y="2288169"/>
            <a:ext cx="5651810" cy="857188"/>
            <a:chOff x="1064741" y="1736376"/>
            <a:chExt cx="5651810" cy="857188"/>
          </a:xfrm>
        </p:grpSpPr>
        <p:sp>
          <p:nvSpPr>
            <p:cNvPr id="50" name="Oval 68"/>
            <p:cNvSpPr>
              <a:spLocks noChangeArrowheads="1"/>
            </p:cNvSpPr>
            <p:nvPr/>
          </p:nvSpPr>
          <p:spPr bwMode="auto">
            <a:xfrm flipH="1">
              <a:off x="1064741" y="1843186"/>
              <a:ext cx="752008" cy="750378"/>
            </a:xfrm>
            <a:prstGeom prst="ellipse">
              <a:avLst/>
            </a:prstGeom>
            <a:solidFill>
              <a:srgbClr val="2A3246"/>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cs typeface="+mn-ea"/>
                <a:sym typeface="+mn-lt"/>
              </a:endParaRPr>
            </a:p>
          </p:txBody>
        </p:sp>
        <p:sp>
          <p:nvSpPr>
            <p:cNvPr id="51"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cs typeface="+mn-ea"/>
                  <a:sym typeface="+mn-lt"/>
                </a:rPr>
                <a:t>2</a:t>
              </a:r>
            </a:p>
          </p:txBody>
        </p:sp>
        <p:grpSp>
          <p:nvGrpSpPr>
            <p:cNvPr id="52" name="组合 51"/>
            <p:cNvGrpSpPr/>
            <p:nvPr/>
          </p:nvGrpSpPr>
          <p:grpSpPr>
            <a:xfrm>
              <a:off x="1816749" y="1736376"/>
              <a:ext cx="4899802" cy="667883"/>
              <a:chOff x="2697421" y="988328"/>
              <a:chExt cx="4899802" cy="667883"/>
            </a:xfrm>
          </p:grpSpPr>
          <p:sp>
            <p:nvSpPr>
              <p:cNvPr id="53" name="TextBox 52"/>
              <p:cNvSpPr txBox="1"/>
              <p:nvPr/>
            </p:nvSpPr>
            <p:spPr>
              <a:xfrm>
                <a:off x="2779299" y="138331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by copying your text.</a:t>
                </a:r>
                <a:endParaRPr lang="en-US" altLang="zh-CN" sz="1000" dirty="0">
                  <a:solidFill>
                    <a:schemeClr val="tx1">
                      <a:lumMod val="50000"/>
                      <a:lumOff val="50000"/>
                    </a:schemeClr>
                  </a:solidFill>
                  <a:cs typeface="+mn-ea"/>
                  <a:sym typeface="+mn-lt"/>
                </a:endParaRPr>
              </a:p>
            </p:txBody>
          </p:sp>
          <p:sp>
            <p:nvSpPr>
              <p:cNvPr id="54" name="TextBox 53"/>
              <p:cNvSpPr txBox="1"/>
              <p:nvPr/>
            </p:nvSpPr>
            <p:spPr>
              <a:xfrm>
                <a:off x="2697421" y="988328"/>
                <a:ext cx="4899802" cy="545754"/>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cs typeface="+mn-ea"/>
                    <a:sym typeface="+mn-lt"/>
                  </a:rPr>
                  <a:t>Overview of successful projects</a:t>
                </a:r>
              </a:p>
            </p:txBody>
          </p:sp>
        </p:grpSp>
      </p:grpSp>
      <p:grpSp>
        <p:nvGrpSpPr>
          <p:cNvPr id="55" name="组合 54"/>
          <p:cNvGrpSpPr/>
          <p:nvPr/>
        </p:nvGrpSpPr>
        <p:grpSpPr>
          <a:xfrm>
            <a:off x="1127448" y="3523475"/>
            <a:ext cx="5155862" cy="857188"/>
            <a:chOff x="1064741" y="1736376"/>
            <a:chExt cx="5155862" cy="857188"/>
          </a:xfrm>
        </p:grpSpPr>
        <p:sp>
          <p:nvSpPr>
            <p:cNvPr id="56" name="Oval 68"/>
            <p:cNvSpPr>
              <a:spLocks noChangeArrowheads="1"/>
            </p:cNvSpPr>
            <p:nvPr/>
          </p:nvSpPr>
          <p:spPr bwMode="auto">
            <a:xfrm flipH="1">
              <a:off x="1064741" y="1843186"/>
              <a:ext cx="752008" cy="750378"/>
            </a:xfrm>
            <a:prstGeom prst="ellipse">
              <a:avLst/>
            </a:prstGeom>
            <a:solidFill>
              <a:srgbClr val="2A3246"/>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cs typeface="+mn-ea"/>
                <a:sym typeface="+mn-lt"/>
              </a:endParaRPr>
            </a:p>
          </p:txBody>
        </p:sp>
        <p:sp>
          <p:nvSpPr>
            <p:cNvPr id="57"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cs typeface="+mn-ea"/>
                  <a:sym typeface="+mn-lt"/>
                </a:rPr>
                <a:t>3</a:t>
              </a:r>
            </a:p>
          </p:txBody>
        </p:sp>
        <p:grpSp>
          <p:nvGrpSpPr>
            <p:cNvPr id="58" name="组合 57"/>
            <p:cNvGrpSpPr/>
            <p:nvPr/>
          </p:nvGrpSpPr>
          <p:grpSpPr>
            <a:xfrm>
              <a:off x="1816749" y="1736376"/>
              <a:ext cx="4403854" cy="667883"/>
              <a:chOff x="2697421" y="988328"/>
              <a:chExt cx="4403854" cy="667883"/>
            </a:xfrm>
          </p:grpSpPr>
          <p:sp>
            <p:nvSpPr>
              <p:cNvPr id="59" name="TextBox 58"/>
              <p:cNvSpPr txBox="1"/>
              <p:nvPr/>
            </p:nvSpPr>
            <p:spPr>
              <a:xfrm>
                <a:off x="2779299" y="138331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by copying your text.</a:t>
                </a:r>
                <a:endParaRPr lang="en-US" altLang="zh-CN" sz="1000" dirty="0">
                  <a:solidFill>
                    <a:schemeClr val="tx1">
                      <a:lumMod val="50000"/>
                      <a:lumOff val="50000"/>
                    </a:schemeClr>
                  </a:solidFill>
                  <a:cs typeface="+mn-ea"/>
                  <a:sym typeface="+mn-lt"/>
                </a:endParaRPr>
              </a:p>
            </p:txBody>
          </p:sp>
          <p:sp>
            <p:nvSpPr>
              <p:cNvPr id="60" name="TextBox 59"/>
              <p:cNvSpPr txBox="1"/>
              <p:nvPr/>
            </p:nvSpPr>
            <p:spPr>
              <a:xfrm>
                <a:off x="2697421" y="988328"/>
                <a:ext cx="4403854" cy="545754"/>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cs typeface="+mn-ea"/>
                    <a:sym typeface="+mn-lt"/>
                  </a:rPr>
                  <a:t>Overview of successful projects</a:t>
                </a:r>
              </a:p>
            </p:txBody>
          </p:sp>
        </p:grpSp>
      </p:grpSp>
      <p:grpSp>
        <p:nvGrpSpPr>
          <p:cNvPr id="61" name="组合 60"/>
          <p:cNvGrpSpPr/>
          <p:nvPr/>
        </p:nvGrpSpPr>
        <p:grpSpPr>
          <a:xfrm>
            <a:off x="6419349" y="3523475"/>
            <a:ext cx="5155862" cy="857188"/>
            <a:chOff x="1064741" y="1736376"/>
            <a:chExt cx="5155862" cy="857188"/>
          </a:xfrm>
        </p:grpSpPr>
        <p:sp>
          <p:nvSpPr>
            <p:cNvPr id="62" name="Oval 68"/>
            <p:cNvSpPr>
              <a:spLocks noChangeArrowheads="1"/>
            </p:cNvSpPr>
            <p:nvPr/>
          </p:nvSpPr>
          <p:spPr bwMode="auto">
            <a:xfrm flipH="1">
              <a:off x="1064741" y="1843186"/>
              <a:ext cx="752008" cy="750378"/>
            </a:xfrm>
            <a:prstGeom prst="ellipse">
              <a:avLst/>
            </a:prstGeom>
            <a:solidFill>
              <a:srgbClr val="BA8F2D"/>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cs typeface="+mn-ea"/>
                <a:sym typeface="+mn-lt"/>
              </a:endParaRPr>
            </a:p>
          </p:txBody>
        </p:sp>
        <p:sp>
          <p:nvSpPr>
            <p:cNvPr id="63"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cs typeface="+mn-ea"/>
                  <a:sym typeface="+mn-lt"/>
                </a:rPr>
                <a:t>4</a:t>
              </a:r>
            </a:p>
          </p:txBody>
        </p:sp>
        <p:grpSp>
          <p:nvGrpSpPr>
            <p:cNvPr id="64" name="组合 63"/>
            <p:cNvGrpSpPr/>
            <p:nvPr/>
          </p:nvGrpSpPr>
          <p:grpSpPr>
            <a:xfrm>
              <a:off x="1816749" y="1736376"/>
              <a:ext cx="4403854" cy="667883"/>
              <a:chOff x="2697421" y="988328"/>
              <a:chExt cx="4403854" cy="667883"/>
            </a:xfrm>
          </p:grpSpPr>
          <p:sp>
            <p:nvSpPr>
              <p:cNvPr id="65" name="TextBox 64"/>
              <p:cNvSpPr txBox="1"/>
              <p:nvPr/>
            </p:nvSpPr>
            <p:spPr>
              <a:xfrm>
                <a:off x="2779299" y="138331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by copying your text.</a:t>
                </a:r>
                <a:endParaRPr lang="en-US" altLang="zh-CN" sz="1000" dirty="0">
                  <a:solidFill>
                    <a:schemeClr val="tx1">
                      <a:lumMod val="50000"/>
                      <a:lumOff val="50000"/>
                    </a:schemeClr>
                  </a:solidFill>
                  <a:cs typeface="+mn-ea"/>
                  <a:sym typeface="+mn-lt"/>
                </a:endParaRPr>
              </a:p>
            </p:txBody>
          </p:sp>
          <p:sp>
            <p:nvSpPr>
              <p:cNvPr id="66" name="TextBox 65"/>
              <p:cNvSpPr txBox="1"/>
              <p:nvPr/>
            </p:nvSpPr>
            <p:spPr>
              <a:xfrm>
                <a:off x="2697421" y="988328"/>
                <a:ext cx="4403854" cy="545754"/>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cs typeface="+mn-ea"/>
                    <a:sym typeface="+mn-lt"/>
                  </a:rPr>
                  <a:t>Overview of successful projects</a:t>
                </a:r>
              </a:p>
            </p:txBody>
          </p:sp>
        </p:grpSp>
      </p:grpSp>
      <p:grpSp>
        <p:nvGrpSpPr>
          <p:cNvPr id="67" name="组合 66"/>
          <p:cNvGrpSpPr/>
          <p:nvPr/>
        </p:nvGrpSpPr>
        <p:grpSpPr>
          <a:xfrm>
            <a:off x="1127448" y="4814034"/>
            <a:ext cx="5290822" cy="857188"/>
            <a:chOff x="1064741" y="1736376"/>
            <a:chExt cx="5290822" cy="857188"/>
          </a:xfrm>
        </p:grpSpPr>
        <p:sp>
          <p:nvSpPr>
            <p:cNvPr id="68" name="Oval 68"/>
            <p:cNvSpPr>
              <a:spLocks noChangeArrowheads="1"/>
            </p:cNvSpPr>
            <p:nvPr/>
          </p:nvSpPr>
          <p:spPr bwMode="auto">
            <a:xfrm flipH="1">
              <a:off x="1064741" y="1843186"/>
              <a:ext cx="752008" cy="750378"/>
            </a:xfrm>
            <a:prstGeom prst="ellipse">
              <a:avLst/>
            </a:prstGeom>
            <a:solidFill>
              <a:srgbClr val="BA8F2D"/>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cs typeface="+mn-ea"/>
                <a:sym typeface="+mn-lt"/>
              </a:endParaRPr>
            </a:p>
          </p:txBody>
        </p:sp>
        <p:sp>
          <p:nvSpPr>
            <p:cNvPr id="69"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cs typeface="+mn-ea"/>
                  <a:sym typeface="+mn-lt"/>
                </a:rPr>
                <a:t>5</a:t>
              </a:r>
            </a:p>
          </p:txBody>
        </p:sp>
        <p:grpSp>
          <p:nvGrpSpPr>
            <p:cNvPr id="70" name="组合 69"/>
            <p:cNvGrpSpPr/>
            <p:nvPr/>
          </p:nvGrpSpPr>
          <p:grpSpPr>
            <a:xfrm>
              <a:off x="1816749" y="1736376"/>
              <a:ext cx="4538814" cy="667883"/>
              <a:chOff x="2697421" y="988328"/>
              <a:chExt cx="4538814" cy="667883"/>
            </a:xfrm>
          </p:grpSpPr>
          <p:sp>
            <p:nvSpPr>
              <p:cNvPr id="71" name="TextBox 70"/>
              <p:cNvSpPr txBox="1"/>
              <p:nvPr/>
            </p:nvSpPr>
            <p:spPr>
              <a:xfrm>
                <a:off x="2779299" y="138331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by copying your text.</a:t>
                </a:r>
                <a:endParaRPr lang="en-US" altLang="zh-CN" sz="1000" dirty="0">
                  <a:solidFill>
                    <a:schemeClr val="tx1">
                      <a:lumMod val="50000"/>
                      <a:lumOff val="50000"/>
                    </a:schemeClr>
                  </a:solidFill>
                  <a:cs typeface="+mn-ea"/>
                  <a:sym typeface="+mn-lt"/>
                </a:endParaRPr>
              </a:p>
            </p:txBody>
          </p:sp>
          <p:sp>
            <p:nvSpPr>
              <p:cNvPr id="72" name="TextBox 71"/>
              <p:cNvSpPr txBox="1"/>
              <p:nvPr/>
            </p:nvSpPr>
            <p:spPr>
              <a:xfrm>
                <a:off x="2697421" y="988328"/>
                <a:ext cx="4538814" cy="545754"/>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cs typeface="+mn-ea"/>
                    <a:sym typeface="+mn-lt"/>
                  </a:rPr>
                  <a:t>Overview of successful projects</a:t>
                </a:r>
              </a:p>
            </p:txBody>
          </p:sp>
        </p:grpSp>
      </p:grpSp>
      <p:grpSp>
        <p:nvGrpSpPr>
          <p:cNvPr id="73" name="组合 72"/>
          <p:cNvGrpSpPr/>
          <p:nvPr/>
        </p:nvGrpSpPr>
        <p:grpSpPr>
          <a:xfrm>
            <a:off x="6419349" y="4814034"/>
            <a:ext cx="5155862" cy="857188"/>
            <a:chOff x="1064741" y="1736376"/>
            <a:chExt cx="5155862" cy="857188"/>
          </a:xfrm>
        </p:grpSpPr>
        <p:sp>
          <p:nvSpPr>
            <p:cNvPr id="74" name="Oval 68"/>
            <p:cNvSpPr>
              <a:spLocks noChangeArrowheads="1"/>
            </p:cNvSpPr>
            <p:nvPr/>
          </p:nvSpPr>
          <p:spPr bwMode="auto">
            <a:xfrm flipH="1">
              <a:off x="1064741" y="1843186"/>
              <a:ext cx="752008" cy="750378"/>
            </a:xfrm>
            <a:prstGeom prst="ellipse">
              <a:avLst/>
            </a:prstGeom>
            <a:solidFill>
              <a:srgbClr val="2A3246"/>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cs typeface="+mn-ea"/>
                <a:sym typeface="+mn-lt"/>
              </a:endParaRPr>
            </a:p>
          </p:txBody>
        </p:sp>
        <p:sp>
          <p:nvSpPr>
            <p:cNvPr id="75"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cs typeface="+mn-ea"/>
                  <a:sym typeface="+mn-lt"/>
                </a:rPr>
                <a:t>6</a:t>
              </a:r>
            </a:p>
          </p:txBody>
        </p:sp>
        <p:grpSp>
          <p:nvGrpSpPr>
            <p:cNvPr id="76" name="组合 75"/>
            <p:cNvGrpSpPr/>
            <p:nvPr/>
          </p:nvGrpSpPr>
          <p:grpSpPr>
            <a:xfrm>
              <a:off x="1816749" y="1736376"/>
              <a:ext cx="4403854" cy="667883"/>
              <a:chOff x="2697421" y="988328"/>
              <a:chExt cx="4403854" cy="667883"/>
            </a:xfrm>
          </p:grpSpPr>
          <p:sp>
            <p:nvSpPr>
              <p:cNvPr id="77" name="TextBox 76"/>
              <p:cNvSpPr txBox="1"/>
              <p:nvPr/>
            </p:nvSpPr>
            <p:spPr>
              <a:xfrm>
                <a:off x="2779299" y="138331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Your face is here, or by copying your text.</a:t>
                </a:r>
                <a:endParaRPr lang="en-US" altLang="zh-CN" sz="1000" dirty="0">
                  <a:solidFill>
                    <a:schemeClr val="tx1">
                      <a:lumMod val="50000"/>
                      <a:lumOff val="50000"/>
                    </a:schemeClr>
                  </a:solidFill>
                  <a:cs typeface="+mn-ea"/>
                  <a:sym typeface="+mn-lt"/>
                </a:endParaRPr>
              </a:p>
            </p:txBody>
          </p:sp>
          <p:sp>
            <p:nvSpPr>
              <p:cNvPr id="78" name="TextBox 77"/>
              <p:cNvSpPr txBox="1"/>
              <p:nvPr/>
            </p:nvSpPr>
            <p:spPr>
              <a:xfrm>
                <a:off x="2697421" y="988328"/>
                <a:ext cx="4403854" cy="545754"/>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cs typeface="+mn-ea"/>
                    <a:sym typeface="+mn-lt"/>
                  </a:rPr>
                  <a:t>Overview of successful projects</a:t>
                </a:r>
              </a:p>
            </p:txBody>
          </p:sp>
        </p:grpSp>
      </p:grpSp>
      <p:grpSp>
        <p:nvGrpSpPr>
          <p:cNvPr id="41" name="组合 40"/>
          <p:cNvGrpSpPr/>
          <p:nvPr/>
        </p:nvGrpSpPr>
        <p:grpSpPr>
          <a:xfrm>
            <a:off x="2475913" y="483868"/>
            <a:ext cx="6991643" cy="718401"/>
            <a:chOff x="2547186" y="377466"/>
            <a:chExt cx="6991643" cy="718401"/>
          </a:xfrm>
        </p:grpSpPr>
        <p:sp>
          <p:nvSpPr>
            <p:cNvPr id="42" name="矩形 41"/>
            <p:cNvSpPr/>
            <p:nvPr userDrawn="1"/>
          </p:nvSpPr>
          <p:spPr>
            <a:xfrm>
              <a:off x="2547186" y="377466"/>
              <a:ext cx="6991643"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Successful project presentation</a:t>
              </a:r>
            </a:p>
          </p:txBody>
        </p:sp>
        <p:sp>
          <p:nvSpPr>
            <p:cNvPr id="79" name="文本框 78"/>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96114779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1000"/>
                                        <p:tgtEl>
                                          <p:spTgt spid="67"/>
                                        </p:tgtEl>
                                      </p:cBhvr>
                                    </p:animEffect>
                                    <p:anim calcmode="lin" valueType="num">
                                      <p:cBhvr>
                                        <p:cTn id="32" dur="1000" fill="hold"/>
                                        <p:tgtEl>
                                          <p:spTgt spid="67"/>
                                        </p:tgtEl>
                                        <p:attrNameLst>
                                          <p:attrName>ppt_x</p:attrName>
                                        </p:attrNameLst>
                                      </p:cBhvr>
                                      <p:tavLst>
                                        <p:tav tm="0">
                                          <p:val>
                                            <p:strVal val="#ppt_x"/>
                                          </p:val>
                                        </p:tav>
                                        <p:tav tm="100000">
                                          <p:val>
                                            <p:strVal val="#ppt_x"/>
                                          </p:val>
                                        </p:tav>
                                      </p:tavLst>
                                    </p:anim>
                                    <p:anim calcmode="lin" valueType="num">
                                      <p:cBhvr>
                                        <p:cTn id="33" dur="1000" fill="hold"/>
                                        <p:tgtEl>
                                          <p:spTgt spid="6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023662" y="1742129"/>
            <a:ext cx="5353586" cy="93331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6" name="TextBox 25"/>
          <p:cNvSpPr txBox="1"/>
          <p:nvPr/>
        </p:nvSpPr>
        <p:spPr>
          <a:xfrm>
            <a:off x="5113710" y="2061034"/>
            <a:ext cx="502549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the brief text content, the text content needs to be summarized and refined,</a:t>
            </a:r>
            <a:endParaRPr lang="en-US" altLang="zh-CN" sz="1000" dirty="0">
              <a:solidFill>
                <a:schemeClr val="tx1">
                  <a:lumMod val="50000"/>
                  <a:lumOff val="50000"/>
                </a:schemeClr>
              </a:solidFill>
              <a:cs typeface="+mn-ea"/>
              <a:sym typeface="+mn-lt"/>
            </a:endParaRPr>
          </a:p>
        </p:txBody>
      </p:sp>
      <p:sp>
        <p:nvSpPr>
          <p:cNvPr id="42" name="矩形 41"/>
          <p:cNvSpPr/>
          <p:nvPr/>
        </p:nvSpPr>
        <p:spPr>
          <a:xfrm>
            <a:off x="5028553" y="1714340"/>
            <a:ext cx="3960701" cy="284109"/>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nvGrpSpPr>
          <p:cNvPr id="7" name="组合 6"/>
          <p:cNvGrpSpPr/>
          <p:nvPr/>
        </p:nvGrpSpPr>
        <p:grpSpPr>
          <a:xfrm>
            <a:off x="2564014" y="2082861"/>
            <a:ext cx="2007643" cy="1619867"/>
            <a:chOff x="2707235" y="1647894"/>
            <a:chExt cx="2007643" cy="1619867"/>
          </a:xfrm>
          <a:solidFill>
            <a:srgbClr val="595959"/>
          </a:solidFill>
          <a:effectLst>
            <a:outerShdw blurRad="254000" dist="63500" dir="2700000" algn="tl" rotWithShape="0">
              <a:prstClr val="black">
                <a:alpha val="30000"/>
              </a:prstClr>
            </a:outerShdw>
          </a:effectLst>
        </p:grpSpPr>
        <p:sp>
          <p:nvSpPr>
            <p:cNvPr id="8" name="Freeform 6"/>
            <p:cNvSpPr>
              <a:spLocks/>
            </p:cNvSpPr>
            <p:nvPr/>
          </p:nvSpPr>
          <p:spPr bwMode="auto">
            <a:xfrm>
              <a:off x="2707235" y="1867569"/>
              <a:ext cx="175740" cy="1400192"/>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9" name="Freeform 8"/>
            <p:cNvSpPr>
              <a:spLocks/>
            </p:cNvSpPr>
            <p:nvPr/>
          </p:nvSpPr>
          <p:spPr bwMode="auto">
            <a:xfrm>
              <a:off x="2835220" y="1647894"/>
              <a:ext cx="1879658" cy="267431"/>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grpSp>
      <p:sp>
        <p:nvSpPr>
          <p:cNvPr id="11" name="Freeform 7"/>
          <p:cNvSpPr>
            <a:spLocks/>
          </p:cNvSpPr>
          <p:nvPr/>
        </p:nvSpPr>
        <p:spPr bwMode="auto">
          <a:xfrm>
            <a:off x="2564014" y="3238192"/>
            <a:ext cx="2007643" cy="261700"/>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tx1">
              <a:lumMod val="65000"/>
              <a:lumOff val="35000"/>
            </a:schemeClr>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12" name="Freeform 9"/>
          <p:cNvSpPr>
            <a:spLocks/>
          </p:cNvSpPr>
          <p:nvPr/>
        </p:nvSpPr>
        <p:spPr bwMode="auto">
          <a:xfrm>
            <a:off x="2564014" y="4476602"/>
            <a:ext cx="2007643" cy="263611"/>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rgbClr val="595959"/>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grpSp>
        <p:nvGrpSpPr>
          <p:cNvPr id="13" name="组合 12"/>
          <p:cNvGrpSpPr/>
          <p:nvPr/>
        </p:nvGrpSpPr>
        <p:grpSpPr>
          <a:xfrm>
            <a:off x="2564014" y="4275438"/>
            <a:ext cx="2007643" cy="1619867"/>
            <a:chOff x="2707235" y="3840471"/>
            <a:chExt cx="2007643" cy="1619867"/>
          </a:xfrm>
          <a:solidFill>
            <a:schemeClr val="tx1">
              <a:lumMod val="65000"/>
              <a:lumOff val="35000"/>
            </a:schemeClr>
          </a:solidFill>
          <a:effectLst>
            <a:outerShdw blurRad="254000" dist="63500" dir="2700000" algn="tl" rotWithShape="0">
              <a:prstClr val="black">
                <a:alpha val="30000"/>
              </a:prstClr>
            </a:outerShdw>
          </a:effectLst>
        </p:grpSpPr>
        <p:sp>
          <p:nvSpPr>
            <p:cNvPr id="14" name="Freeform 5"/>
            <p:cNvSpPr>
              <a:spLocks/>
            </p:cNvSpPr>
            <p:nvPr/>
          </p:nvSpPr>
          <p:spPr bwMode="auto">
            <a:xfrm>
              <a:off x="2707235" y="3840471"/>
              <a:ext cx="175740" cy="1400192"/>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15" name="Freeform 10"/>
            <p:cNvSpPr>
              <a:spLocks/>
            </p:cNvSpPr>
            <p:nvPr/>
          </p:nvSpPr>
          <p:spPr bwMode="auto">
            <a:xfrm>
              <a:off x="2835220" y="5190997"/>
              <a:ext cx="1879658" cy="269341"/>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grpSp>
      <p:grpSp>
        <p:nvGrpSpPr>
          <p:cNvPr id="16" name="组合 15"/>
          <p:cNvGrpSpPr/>
          <p:nvPr/>
        </p:nvGrpSpPr>
        <p:grpSpPr>
          <a:xfrm>
            <a:off x="1559496" y="2963112"/>
            <a:ext cx="2052179" cy="2052178"/>
            <a:chOff x="878699" y="1945606"/>
            <a:chExt cx="1705474" cy="1705474"/>
          </a:xfrm>
          <a:solidFill>
            <a:srgbClr val="2A3246"/>
          </a:solidFill>
        </p:grpSpPr>
        <p:sp>
          <p:nvSpPr>
            <p:cNvPr id="17" name="椭圆 16"/>
            <p:cNvSpPr/>
            <p:nvPr/>
          </p:nvSpPr>
          <p:spPr>
            <a:xfrm>
              <a:off x="878699" y="1945606"/>
              <a:ext cx="1705474" cy="1705474"/>
            </a:xfrm>
            <a:prstGeom prst="ellipse">
              <a:avLst/>
            </a:prstGeom>
            <a:gr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8" name="Rectangle 11"/>
            <p:cNvSpPr>
              <a:spLocks noChangeArrowheads="1"/>
            </p:cNvSpPr>
            <p:nvPr/>
          </p:nvSpPr>
          <p:spPr bwMode="gray">
            <a:xfrm>
              <a:off x="996153" y="2477693"/>
              <a:ext cx="1420941" cy="588293"/>
            </a:xfrm>
            <a:prstGeom prst="rect">
              <a:avLst/>
            </a:prstGeom>
            <a:grpFill/>
            <a:ln>
              <a:noFill/>
            </a:ln>
          </p:spPr>
          <p:txBody>
            <a:bodyPr wrap="square">
              <a:spAutoFit/>
            </a:bodyPr>
            <a:lstStyle/>
            <a:p>
              <a:pPr algn="ctr"/>
              <a:r>
                <a:rPr lang="zh-CN" altLang="en-US" sz="2000" dirty="0">
                  <a:solidFill>
                    <a:schemeClr val="bg1"/>
                  </a:solidFill>
                  <a:cs typeface="+mn-ea"/>
                  <a:sym typeface="+mn-lt"/>
                </a:rPr>
                <a:t>Successful project</a:t>
              </a:r>
            </a:p>
          </p:txBody>
        </p:sp>
      </p:grpSp>
      <p:sp>
        <p:nvSpPr>
          <p:cNvPr id="20" name="矩形 19"/>
          <p:cNvSpPr/>
          <p:nvPr/>
        </p:nvSpPr>
        <p:spPr>
          <a:xfrm>
            <a:off x="5023662" y="2956207"/>
            <a:ext cx="5353586" cy="93331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1" name="矩形 20"/>
          <p:cNvSpPr/>
          <p:nvPr/>
        </p:nvSpPr>
        <p:spPr>
          <a:xfrm>
            <a:off x="5028554" y="2843079"/>
            <a:ext cx="3960700" cy="409535"/>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2" name="矩形 21"/>
          <p:cNvSpPr/>
          <p:nvPr/>
        </p:nvSpPr>
        <p:spPr>
          <a:xfrm>
            <a:off x="5023662" y="4170285"/>
            <a:ext cx="5353586" cy="93331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3" name="矩形 22"/>
          <p:cNvSpPr/>
          <p:nvPr/>
        </p:nvSpPr>
        <p:spPr>
          <a:xfrm>
            <a:off x="5028554" y="4087317"/>
            <a:ext cx="3960700" cy="379375"/>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4" name="矩形 23"/>
          <p:cNvSpPr/>
          <p:nvPr/>
        </p:nvSpPr>
        <p:spPr>
          <a:xfrm>
            <a:off x="5023662" y="5384361"/>
            <a:ext cx="5353586" cy="93331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5" name="矩形 24"/>
          <p:cNvSpPr/>
          <p:nvPr/>
        </p:nvSpPr>
        <p:spPr>
          <a:xfrm>
            <a:off x="5028554" y="5301396"/>
            <a:ext cx="3960700" cy="393844"/>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8" name="TextBox 27"/>
          <p:cNvSpPr txBox="1"/>
          <p:nvPr/>
        </p:nvSpPr>
        <p:spPr>
          <a:xfrm>
            <a:off x="5107809" y="1654695"/>
            <a:ext cx="4392192" cy="417358"/>
          </a:xfrm>
          <a:prstGeom prst="rect">
            <a:avLst/>
          </a:prstGeom>
          <a:noFill/>
        </p:spPr>
        <p:txBody>
          <a:bodyPr wrap="square" rtlCol="0">
            <a:spAutoFit/>
          </a:bodyPr>
          <a:lstStyle/>
          <a:p>
            <a:pPr>
              <a:lnSpc>
                <a:spcPct val="130000"/>
              </a:lnSpc>
            </a:pPr>
            <a:r>
              <a:rPr lang="zh-CN" altLang="en-US" dirty="0">
                <a:solidFill>
                  <a:schemeClr val="bg1"/>
                </a:solidFill>
                <a:cs typeface="+mn-ea"/>
                <a:sym typeface="+mn-lt"/>
              </a:rPr>
              <a:t>A summary of successful projects</a:t>
            </a:r>
          </a:p>
        </p:txBody>
      </p:sp>
      <p:sp>
        <p:nvSpPr>
          <p:cNvPr id="29" name="TextBox 28"/>
          <p:cNvSpPr txBox="1"/>
          <p:nvPr/>
        </p:nvSpPr>
        <p:spPr>
          <a:xfrm>
            <a:off x="5113710" y="3277207"/>
            <a:ext cx="502549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the brief text content, the text content needs to be summarized and refined,</a:t>
            </a:r>
            <a:endParaRPr lang="en-US" altLang="zh-CN" sz="1000" dirty="0">
              <a:solidFill>
                <a:schemeClr val="tx1">
                  <a:lumMod val="50000"/>
                  <a:lumOff val="50000"/>
                </a:schemeClr>
              </a:solidFill>
              <a:cs typeface="+mn-ea"/>
              <a:sym typeface="+mn-lt"/>
            </a:endParaRPr>
          </a:p>
        </p:txBody>
      </p:sp>
      <p:sp>
        <p:nvSpPr>
          <p:cNvPr id="30" name="TextBox 29"/>
          <p:cNvSpPr txBox="1"/>
          <p:nvPr/>
        </p:nvSpPr>
        <p:spPr>
          <a:xfrm>
            <a:off x="5201846" y="2870868"/>
            <a:ext cx="1569660" cy="417358"/>
          </a:xfrm>
          <a:prstGeom prst="rect">
            <a:avLst/>
          </a:prstGeom>
          <a:noFill/>
        </p:spPr>
        <p:txBody>
          <a:bodyPr wrap="none" rtlCol="0">
            <a:spAutoFit/>
          </a:bodyPr>
          <a:lstStyle/>
          <a:p>
            <a:pPr>
              <a:lnSpc>
                <a:spcPct val="130000"/>
              </a:lnSpc>
            </a:pPr>
            <a:r>
              <a:rPr lang="zh-CN" altLang="en-US" dirty="0">
                <a:solidFill>
                  <a:schemeClr val="bg1"/>
                </a:solidFill>
                <a:cs typeface="+mn-ea"/>
                <a:sym typeface="+mn-lt"/>
              </a:rPr>
              <a:t>A summary of successful projects</a:t>
            </a:r>
          </a:p>
        </p:txBody>
      </p:sp>
      <p:sp>
        <p:nvSpPr>
          <p:cNvPr id="31" name="TextBox 30"/>
          <p:cNvSpPr txBox="1"/>
          <p:nvPr/>
        </p:nvSpPr>
        <p:spPr>
          <a:xfrm>
            <a:off x="5113710" y="4494481"/>
            <a:ext cx="502549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the brief text content, the text content needs to be summarized and refined,</a:t>
            </a:r>
            <a:endParaRPr lang="en-US" altLang="zh-CN" sz="1000" dirty="0">
              <a:solidFill>
                <a:schemeClr val="tx1">
                  <a:lumMod val="50000"/>
                  <a:lumOff val="50000"/>
                </a:schemeClr>
              </a:solidFill>
              <a:cs typeface="+mn-ea"/>
              <a:sym typeface="+mn-lt"/>
            </a:endParaRPr>
          </a:p>
        </p:txBody>
      </p:sp>
      <p:sp>
        <p:nvSpPr>
          <p:cNvPr id="32" name="TextBox 31"/>
          <p:cNvSpPr txBox="1"/>
          <p:nvPr/>
        </p:nvSpPr>
        <p:spPr>
          <a:xfrm>
            <a:off x="5201846" y="4088141"/>
            <a:ext cx="1569660" cy="417358"/>
          </a:xfrm>
          <a:prstGeom prst="rect">
            <a:avLst/>
          </a:prstGeom>
          <a:noFill/>
        </p:spPr>
        <p:txBody>
          <a:bodyPr wrap="none" rtlCol="0">
            <a:spAutoFit/>
          </a:bodyPr>
          <a:lstStyle/>
          <a:p>
            <a:pPr>
              <a:lnSpc>
                <a:spcPct val="130000"/>
              </a:lnSpc>
            </a:pPr>
            <a:r>
              <a:rPr lang="zh-CN" altLang="en-US" dirty="0">
                <a:solidFill>
                  <a:schemeClr val="bg1"/>
                </a:solidFill>
                <a:cs typeface="+mn-ea"/>
                <a:sym typeface="+mn-lt"/>
              </a:rPr>
              <a:t>A summary of successful projects</a:t>
            </a:r>
          </a:p>
        </p:txBody>
      </p:sp>
      <p:sp>
        <p:nvSpPr>
          <p:cNvPr id="33" name="TextBox 32"/>
          <p:cNvSpPr txBox="1"/>
          <p:nvPr/>
        </p:nvSpPr>
        <p:spPr>
          <a:xfrm>
            <a:off x="5113710" y="5707735"/>
            <a:ext cx="502549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the brief text content, the text content needs to be summarized and refined,</a:t>
            </a:r>
            <a:endParaRPr lang="en-US" altLang="zh-CN" sz="1000" dirty="0">
              <a:solidFill>
                <a:schemeClr val="tx1">
                  <a:lumMod val="50000"/>
                  <a:lumOff val="50000"/>
                </a:schemeClr>
              </a:solidFill>
              <a:cs typeface="+mn-ea"/>
              <a:sym typeface="+mn-lt"/>
            </a:endParaRPr>
          </a:p>
        </p:txBody>
      </p:sp>
      <p:sp>
        <p:nvSpPr>
          <p:cNvPr id="34" name="TextBox 33"/>
          <p:cNvSpPr txBox="1"/>
          <p:nvPr/>
        </p:nvSpPr>
        <p:spPr>
          <a:xfrm>
            <a:off x="5201846" y="5301395"/>
            <a:ext cx="1569660" cy="417358"/>
          </a:xfrm>
          <a:prstGeom prst="rect">
            <a:avLst/>
          </a:prstGeom>
          <a:noFill/>
        </p:spPr>
        <p:txBody>
          <a:bodyPr wrap="none" rtlCol="0">
            <a:spAutoFit/>
          </a:bodyPr>
          <a:lstStyle/>
          <a:p>
            <a:pPr>
              <a:lnSpc>
                <a:spcPct val="130000"/>
              </a:lnSpc>
            </a:pPr>
            <a:r>
              <a:rPr lang="zh-CN" altLang="en-US" dirty="0">
                <a:solidFill>
                  <a:schemeClr val="bg1"/>
                </a:solidFill>
                <a:cs typeface="+mn-ea"/>
                <a:sym typeface="+mn-lt"/>
              </a:rPr>
              <a:t>A summary of successful projects</a:t>
            </a:r>
          </a:p>
        </p:txBody>
      </p:sp>
      <p:grpSp>
        <p:nvGrpSpPr>
          <p:cNvPr id="35" name="组合 34"/>
          <p:cNvGrpSpPr/>
          <p:nvPr/>
        </p:nvGrpSpPr>
        <p:grpSpPr>
          <a:xfrm>
            <a:off x="2763847" y="483868"/>
            <a:ext cx="6422355" cy="718401"/>
            <a:chOff x="2835120" y="377466"/>
            <a:chExt cx="6422355" cy="718401"/>
          </a:xfrm>
        </p:grpSpPr>
        <p:sp>
          <p:nvSpPr>
            <p:cNvPr id="36" name="矩形 35"/>
            <p:cNvSpPr/>
            <p:nvPr userDrawn="1"/>
          </p:nvSpPr>
          <p:spPr>
            <a:xfrm>
              <a:off x="2835120" y="377466"/>
              <a:ext cx="6422355"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Successful project presentation</a:t>
              </a:r>
            </a:p>
          </p:txBody>
        </p:sp>
        <p:sp>
          <p:nvSpPr>
            <p:cNvPr id="37" name="文本框 36"/>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43972360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6" presetClass="entr" presetSubtype="21" fill="hold" grpId="0" nodeType="withEffect">
                                  <p:stCondLst>
                                    <p:cond delay="125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125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125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125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125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125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125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0" presetClass="entr" presetSubtype="0" fill="hold" grpId="0" nodeType="withEffect">
                                  <p:stCondLst>
                                    <p:cond delay="175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175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175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175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225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22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225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225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6" presetClass="entr" presetSubtype="21" fill="hold" grpId="0" nodeType="withEffect">
                                  <p:stCondLst>
                                    <p:cond delay="1250"/>
                                  </p:stCondLst>
                                  <p:childTnLst>
                                    <p:set>
                                      <p:cBhvr>
                                        <p:cTn id="68" dur="1" fill="hold">
                                          <p:stCondLst>
                                            <p:cond delay="0"/>
                                          </p:stCondLst>
                                        </p:cTn>
                                        <p:tgtEl>
                                          <p:spTgt spid="42"/>
                                        </p:tgtEl>
                                        <p:attrNameLst>
                                          <p:attrName>style.visibility</p:attrName>
                                        </p:attrNameLst>
                                      </p:cBhvr>
                                      <p:to>
                                        <p:strVal val="visible"/>
                                      </p:to>
                                    </p:set>
                                    <p:animEffect transition="in" filter="barn(inVertical)">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42" grpId="0" animBg="1"/>
      <p:bldP spid="11" grpId="0" animBg="1"/>
      <p:bldP spid="12" grpId="0" animBg="1"/>
      <p:bldP spid="20" grpId="0" animBg="1"/>
      <p:bldP spid="21" grpId="0" animBg="1"/>
      <p:bldP spid="22" grpId="0" animBg="1"/>
      <p:bldP spid="23" grpId="0" animBg="1"/>
      <p:bldP spid="24" grpId="0" animBg="1"/>
      <p:bldP spid="25" grpId="0" animBg="1"/>
      <p:bldP spid="28" grpId="0"/>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2425046" y="2837100"/>
            <a:ext cx="4023075" cy="209737"/>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Promote the business plan and strive for it</a:t>
            </a:r>
            <a:r>
              <a:rPr lang="en-US" altLang="zh-CN" dirty="0">
                <a:latin typeface="+mn-lt"/>
                <a:ea typeface="+mn-ea"/>
                <a:cs typeface="+mn-ea"/>
                <a:sym typeface="+mn-lt"/>
              </a:rPr>
              <a:t>200。</a:t>
            </a:r>
            <a:r>
              <a:rPr lang="zh-CN" altLang="en-US" dirty="0">
                <a:latin typeface="+mn-lt"/>
                <a:ea typeface="+mn-ea"/>
                <a:cs typeface="+mn-ea"/>
                <a:sym typeface="+mn-lt"/>
              </a:rPr>
              <a:t>Ten thousand yuan of institutional investment</a:t>
            </a:r>
            <a:endParaRPr lang="en-US" altLang="zh-CN" dirty="0">
              <a:latin typeface="+mn-lt"/>
              <a:ea typeface="+mn-ea"/>
              <a:cs typeface="+mn-ea"/>
              <a:sym typeface="+mn-lt"/>
            </a:endParaRPr>
          </a:p>
        </p:txBody>
      </p:sp>
      <p:sp>
        <p:nvSpPr>
          <p:cNvPr id="3" name="TextBox 6"/>
          <p:cNvSpPr txBox="1"/>
          <p:nvPr/>
        </p:nvSpPr>
        <p:spPr>
          <a:xfrm>
            <a:off x="2425046" y="3455079"/>
            <a:ext cx="4023075" cy="209737"/>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The introduction of a second strategic investor, the amount of financing</a:t>
            </a:r>
            <a:r>
              <a:rPr lang="en-US" altLang="zh-CN" dirty="0">
                <a:latin typeface="+mn-lt"/>
                <a:ea typeface="+mn-ea"/>
                <a:cs typeface="+mn-ea"/>
                <a:sym typeface="+mn-lt"/>
              </a:rPr>
              <a:t>250。</a:t>
            </a:r>
            <a:r>
              <a:rPr lang="zh-CN" altLang="en-US" dirty="0">
                <a:latin typeface="+mn-lt"/>
                <a:ea typeface="+mn-ea"/>
                <a:cs typeface="+mn-ea"/>
                <a:sym typeface="+mn-lt"/>
              </a:rPr>
              <a:t>RMB 10,000</a:t>
            </a:r>
            <a:endParaRPr lang="en-US" altLang="zh-CN" dirty="0">
              <a:latin typeface="+mn-lt"/>
              <a:ea typeface="+mn-ea"/>
              <a:cs typeface="+mn-ea"/>
              <a:sym typeface="+mn-lt"/>
            </a:endParaRPr>
          </a:p>
        </p:txBody>
      </p:sp>
      <p:sp>
        <p:nvSpPr>
          <p:cNvPr id="4" name="TextBox 8"/>
          <p:cNvSpPr txBox="1"/>
          <p:nvPr/>
        </p:nvSpPr>
        <p:spPr>
          <a:xfrm>
            <a:off x="2425046" y="4053181"/>
            <a:ext cx="4023075" cy="209737"/>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Seed round financing</a:t>
            </a:r>
            <a:r>
              <a:rPr lang="en-US" altLang="zh-CN" dirty="0">
                <a:latin typeface="+mn-lt"/>
                <a:ea typeface="+mn-ea"/>
                <a:cs typeface="+mn-ea"/>
                <a:sym typeface="+mn-lt"/>
              </a:rPr>
              <a:t>50。</a:t>
            </a:r>
            <a:r>
              <a:rPr lang="zh-CN" altLang="en-US" dirty="0">
                <a:latin typeface="+mn-lt"/>
                <a:ea typeface="+mn-ea"/>
                <a:cs typeface="+mn-ea"/>
                <a:sym typeface="+mn-lt"/>
              </a:rPr>
              <a:t>RMB 10,000</a:t>
            </a:r>
            <a:endParaRPr lang="en-US" altLang="zh-CN" dirty="0">
              <a:latin typeface="+mn-lt"/>
              <a:ea typeface="+mn-ea"/>
              <a:cs typeface="+mn-ea"/>
              <a:sym typeface="+mn-lt"/>
            </a:endParaRPr>
          </a:p>
        </p:txBody>
      </p:sp>
      <p:sp>
        <p:nvSpPr>
          <p:cNvPr id="5" name="TextBox 38"/>
          <p:cNvSpPr txBox="1"/>
          <p:nvPr/>
        </p:nvSpPr>
        <p:spPr>
          <a:xfrm>
            <a:off x="1505220" y="2837100"/>
            <a:ext cx="929765" cy="430887"/>
          </a:xfrm>
          <a:prstGeom prst="rect">
            <a:avLst/>
          </a:prstGeom>
          <a:noFill/>
        </p:spPr>
        <p:txBody>
          <a:bodyPr wrap="square" lIns="0" tIns="0" rIns="0" bIns="0">
            <a:spAutoFit/>
          </a:bodyPr>
          <a:lstStyle/>
          <a:p>
            <a:pPr fontAlgn="auto">
              <a:spcBef>
                <a:spcPts val="0"/>
              </a:spcBef>
              <a:spcAft>
                <a:spcPts val="0"/>
              </a:spcAft>
              <a:defRPr/>
            </a:pPr>
            <a:r>
              <a:rPr lang="zh-CN" altLang="en-US" sz="1400" dirty="0">
                <a:solidFill>
                  <a:schemeClr val="tx1">
                    <a:lumMod val="65000"/>
                    <a:lumOff val="35000"/>
                  </a:schemeClr>
                </a:solidFill>
                <a:cs typeface="+mn-ea"/>
                <a:sym typeface="+mn-lt"/>
              </a:rPr>
              <a:t>The first stage</a:t>
            </a:r>
          </a:p>
        </p:txBody>
      </p:sp>
      <p:sp>
        <p:nvSpPr>
          <p:cNvPr id="6" name="TextBox 39"/>
          <p:cNvSpPr txBox="1"/>
          <p:nvPr/>
        </p:nvSpPr>
        <p:spPr>
          <a:xfrm>
            <a:off x="1505220" y="3442896"/>
            <a:ext cx="929765" cy="646331"/>
          </a:xfrm>
          <a:prstGeom prst="rect">
            <a:avLst/>
          </a:prstGeom>
          <a:noFill/>
        </p:spPr>
        <p:txBody>
          <a:bodyPr wrap="square" lIns="0" tIns="0" rIns="0" bIns="0">
            <a:spAutoFit/>
          </a:bodyPr>
          <a:lstStyle/>
          <a:p>
            <a:pPr fontAlgn="auto">
              <a:spcBef>
                <a:spcPts val="0"/>
              </a:spcBef>
              <a:spcAft>
                <a:spcPts val="0"/>
              </a:spcAft>
              <a:defRPr/>
            </a:pPr>
            <a:r>
              <a:rPr lang="zh-CN" altLang="en-US" sz="1400" dirty="0">
                <a:solidFill>
                  <a:schemeClr val="tx1">
                    <a:lumMod val="65000"/>
                    <a:lumOff val="35000"/>
                  </a:schemeClr>
                </a:solidFill>
                <a:cs typeface="+mn-ea"/>
                <a:sym typeface="+mn-lt"/>
              </a:rPr>
              <a:t>The second stage</a:t>
            </a:r>
          </a:p>
        </p:txBody>
      </p:sp>
      <p:sp>
        <p:nvSpPr>
          <p:cNvPr id="7" name="TextBox 41"/>
          <p:cNvSpPr txBox="1"/>
          <p:nvPr/>
        </p:nvSpPr>
        <p:spPr>
          <a:xfrm>
            <a:off x="1505220" y="4048692"/>
            <a:ext cx="929765" cy="430887"/>
          </a:xfrm>
          <a:prstGeom prst="rect">
            <a:avLst/>
          </a:prstGeom>
          <a:noFill/>
        </p:spPr>
        <p:txBody>
          <a:bodyPr wrap="square" lIns="0" tIns="0" rIns="0" bIns="0">
            <a:spAutoFit/>
          </a:bodyPr>
          <a:lstStyle/>
          <a:p>
            <a:pPr fontAlgn="auto">
              <a:spcBef>
                <a:spcPts val="0"/>
              </a:spcBef>
              <a:spcAft>
                <a:spcPts val="0"/>
              </a:spcAft>
              <a:defRPr/>
            </a:pPr>
            <a:r>
              <a:rPr lang="zh-CN" altLang="en-US" sz="1400" dirty="0">
                <a:solidFill>
                  <a:schemeClr val="tx1">
                    <a:lumMod val="65000"/>
                    <a:lumOff val="35000"/>
                  </a:schemeClr>
                </a:solidFill>
                <a:cs typeface="+mn-ea"/>
                <a:sym typeface="+mn-lt"/>
              </a:rPr>
              <a:t>The third stage</a:t>
            </a:r>
          </a:p>
        </p:txBody>
      </p:sp>
      <p:graphicFrame>
        <p:nvGraphicFramePr>
          <p:cNvPr id="8" name="图表 7"/>
          <p:cNvGraphicFramePr/>
          <p:nvPr>
            <p:extLst>
              <p:ext uri="{D42A27DB-BD31-4B8C-83A1-F6EECF244321}">
                <p14:modId xmlns:p14="http://schemas.microsoft.com/office/powerpoint/2010/main" val="2377025228"/>
              </p:ext>
            </p:extLst>
          </p:nvPr>
        </p:nvGraphicFramePr>
        <p:xfrm>
          <a:off x="7248128" y="1811717"/>
          <a:ext cx="4390626" cy="42770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8"/>
          <p:cNvSpPr txBox="1"/>
          <p:nvPr/>
        </p:nvSpPr>
        <p:spPr>
          <a:xfrm>
            <a:off x="1462686" y="2152956"/>
            <a:ext cx="6133868" cy="276999"/>
          </a:xfrm>
          <a:prstGeom prst="rect">
            <a:avLst/>
          </a:prstGeom>
          <a:noFill/>
        </p:spPr>
        <p:txBody>
          <a:bodyPr wrap="square" lIns="0" tIns="0" rIns="0" bIns="0">
            <a:spAutoFit/>
          </a:bodyPr>
          <a:lstStyle/>
          <a:p>
            <a:pPr algn="just" fontAlgn="auto">
              <a:spcBef>
                <a:spcPts val="0"/>
              </a:spcBef>
              <a:spcAft>
                <a:spcPts val="0"/>
              </a:spcAft>
              <a:defRPr/>
            </a:pPr>
            <a:r>
              <a:rPr lang="zh-CN" altLang="en-US" b="1" dirty="0">
                <a:solidFill>
                  <a:schemeClr val="tx1">
                    <a:lumMod val="65000"/>
                    <a:lumOff val="35000"/>
                  </a:schemeClr>
                </a:solidFill>
                <a:cs typeface="+mn-ea"/>
                <a:sym typeface="+mn-lt"/>
              </a:rPr>
              <a:t>Project planning data for the second half of the year</a:t>
            </a:r>
          </a:p>
        </p:txBody>
      </p:sp>
      <p:sp>
        <p:nvSpPr>
          <p:cNvPr id="10" name="圆角矩形 9"/>
          <p:cNvSpPr/>
          <p:nvPr/>
        </p:nvSpPr>
        <p:spPr>
          <a:xfrm>
            <a:off x="1462686" y="5326361"/>
            <a:ext cx="1280475" cy="320736"/>
          </a:xfrm>
          <a:prstGeom prst="roundRect">
            <a:avLst>
              <a:gd name="adj" fmla="val 50000"/>
            </a:avLst>
          </a:prstGeom>
          <a:solidFill>
            <a:schemeClr val="bg1"/>
          </a:solidFill>
          <a:ln w="9525">
            <a:solidFill>
              <a:srgbClr val="2A3246"/>
            </a:solid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tx1">
                    <a:lumMod val="65000"/>
                    <a:lumOff val="35000"/>
                  </a:schemeClr>
                </a:solidFill>
                <a:cs typeface="+mn-ea"/>
                <a:sym typeface="+mn-lt"/>
              </a:rPr>
              <a:t>Platform construction</a:t>
            </a:r>
          </a:p>
        </p:txBody>
      </p:sp>
      <p:sp>
        <p:nvSpPr>
          <p:cNvPr id="11" name="圆角矩形 10"/>
          <p:cNvSpPr/>
          <p:nvPr/>
        </p:nvSpPr>
        <p:spPr>
          <a:xfrm>
            <a:off x="2850831" y="5326361"/>
            <a:ext cx="1280475" cy="320736"/>
          </a:xfrm>
          <a:prstGeom prst="roundRect">
            <a:avLst>
              <a:gd name="adj" fmla="val 50000"/>
            </a:avLst>
          </a:prstGeom>
          <a:solidFill>
            <a:schemeClr val="bg1"/>
          </a:solidFill>
          <a:ln w="9525">
            <a:solidFill>
              <a:srgbClr val="BA8F2D"/>
            </a:solid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tx1">
                    <a:lumMod val="65000"/>
                    <a:lumOff val="35000"/>
                  </a:schemeClr>
                </a:solidFill>
                <a:cs typeface="+mn-ea"/>
                <a:sym typeface="+mn-lt"/>
              </a:rPr>
              <a:t>Product development</a:t>
            </a:r>
          </a:p>
        </p:txBody>
      </p:sp>
      <p:sp>
        <p:nvSpPr>
          <p:cNvPr id="12" name="圆角矩形 11"/>
          <p:cNvSpPr/>
          <p:nvPr/>
        </p:nvSpPr>
        <p:spPr>
          <a:xfrm>
            <a:off x="4238976" y="5326361"/>
            <a:ext cx="1280475" cy="320736"/>
          </a:xfrm>
          <a:prstGeom prst="roundRect">
            <a:avLst>
              <a:gd name="adj" fmla="val 50000"/>
            </a:avLst>
          </a:prstGeom>
          <a:solidFill>
            <a:schemeClr val="bg1"/>
          </a:solidFill>
          <a:ln w="9525">
            <a:solidFill>
              <a:schemeClr val="tx1">
                <a:lumMod val="65000"/>
                <a:lumOff val="35000"/>
              </a:schemeClr>
            </a:solid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tx1">
                    <a:lumMod val="65000"/>
                    <a:lumOff val="35000"/>
                  </a:schemeClr>
                </a:solidFill>
                <a:cs typeface="+mn-ea"/>
                <a:sym typeface="+mn-lt"/>
              </a:rPr>
              <a:t>Promote operations</a:t>
            </a:r>
          </a:p>
        </p:txBody>
      </p:sp>
      <p:sp>
        <p:nvSpPr>
          <p:cNvPr id="13" name="TextBox 38"/>
          <p:cNvSpPr txBox="1"/>
          <p:nvPr/>
        </p:nvSpPr>
        <p:spPr>
          <a:xfrm>
            <a:off x="1505219" y="4787922"/>
            <a:ext cx="2207897" cy="276999"/>
          </a:xfrm>
          <a:prstGeom prst="rect">
            <a:avLst/>
          </a:prstGeom>
          <a:noFill/>
        </p:spPr>
        <p:txBody>
          <a:bodyPr wrap="square" lIns="0" tIns="0" rIns="0" bIns="0">
            <a:spAutoFit/>
          </a:bodyPr>
          <a:lstStyle/>
          <a:p>
            <a:pPr algn="just" fontAlgn="auto">
              <a:spcBef>
                <a:spcPts val="0"/>
              </a:spcBef>
              <a:spcAft>
                <a:spcPts val="0"/>
              </a:spcAft>
              <a:defRPr/>
            </a:pPr>
            <a:r>
              <a:rPr lang="zh-CN" altLang="en-US" b="1" dirty="0">
                <a:solidFill>
                  <a:schemeClr val="tx1">
                    <a:lumMod val="85000"/>
                    <a:lumOff val="15000"/>
                  </a:schemeClr>
                </a:solidFill>
                <a:cs typeface="+mn-ea"/>
                <a:sym typeface="+mn-lt"/>
              </a:rPr>
              <a:t>Project focus</a:t>
            </a:r>
          </a:p>
        </p:txBody>
      </p:sp>
      <p:grpSp>
        <p:nvGrpSpPr>
          <p:cNvPr id="17" name="组合 16"/>
          <p:cNvGrpSpPr/>
          <p:nvPr/>
        </p:nvGrpSpPr>
        <p:grpSpPr>
          <a:xfrm>
            <a:off x="3305907" y="483868"/>
            <a:ext cx="5172976" cy="718401"/>
            <a:chOff x="3377180" y="377466"/>
            <a:chExt cx="5172976" cy="718401"/>
          </a:xfrm>
        </p:grpSpPr>
        <p:sp>
          <p:nvSpPr>
            <p:cNvPr id="18" name="矩形 17"/>
            <p:cNvSpPr/>
            <p:nvPr userDrawn="1"/>
          </p:nvSpPr>
          <p:spPr>
            <a:xfrm>
              <a:off x="3377180" y="377466"/>
              <a:ext cx="5172975"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Key project presentations</a:t>
              </a:r>
            </a:p>
          </p:txBody>
        </p:sp>
        <p:sp>
          <p:nvSpPr>
            <p:cNvPr id="19" name="文本框 18"/>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12773693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21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6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100"/>
                            </p:stCondLst>
                            <p:childTnLst>
                              <p:par>
                                <p:cTn id="34" presetID="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3600"/>
                            </p:stCondLst>
                            <p:childTnLst>
                              <p:par>
                                <p:cTn id="39" presetID="1" presetClass="entr" presetSubtype="0" fill="hold" grpId="1"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64" presetClass="path" presetSubtype="0" accel="50000" decel="50000" fill="hold" grpId="0" nodeType="withEffect">
                                  <p:stCondLst>
                                    <p:cond delay="0"/>
                                  </p:stCondLst>
                                  <p:childTnLst>
                                    <p:animMotion origin="layout" path="M 4.16667E-6 0.2544 L 4.16667E-6 0 " pathEditMode="relative" rAng="0" ptsTypes="AA">
                                      <p:cBhvr>
                                        <p:cTn id="42" dur="500" fill="hold"/>
                                        <p:tgtEl>
                                          <p:spTgt spid="10"/>
                                        </p:tgtEl>
                                        <p:attrNameLst>
                                          <p:attrName>ppt_x</p:attrName>
                                          <p:attrName>ppt_y</p:attrName>
                                        </p:attrNameLst>
                                      </p:cBhvr>
                                      <p:rCtr x="0" y="-12731"/>
                                    </p:animMotion>
                                  </p:childTnLst>
                                </p:cTn>
                              </p:par>
                            </p:childTnLst>
                          </p:cTn>
                        </p:par>
                        <p:par>
                          <p:cTn id="43" fill="hold">
                            <p:stCondLst>
                              <p:cond delay="4100"/>
                            </p:stCondLst>
                            <p:childTnLst>
                              <p:par>
                                <p:cTn id="44" presetID="1" presetClass="entr" presetSubtype="0" fill="hold" grpId="1"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64" presetClass="path" presetSubtype="0" accel="50000" decel="50000" fill="hold" grpId="0" nodeType="withEffect">
                                  <p:stCondLst>
                                    <p:cond delay="0"/>
                                  </p:stCondLst>
                                  <p:childTnLst>
                                    <p:animMotion origin="layout" path="M 1.875E-6 0.2544 L 1.875E-6 0 " pathEditMode="relative" rAng="0" ptsTypes="AA">
                                      <p:cBhvr>
                                        <p:cTn id="47" dur="500" fill="hold"/>
                                        <p:tgtEl>
                                          <p:spTgt spid="11"/>
                                        </p:tgtEl>
                                        <p:attrNameLst>
                                          <p:attrName>ppt_x</p:attrName>
                                          <p:attrName>ppt_y</p:attrName>
                                        </p:attrNameLst>
                                      </p:cBhvr>
                                      <p:rCtr x="0" y="-12731"/>
                                    </p:animMotion>
                                  </p:childTnLst>
                                </p:cTn>
                              </p:par>
                            </p:childTnLst>
                          </p:cTn>
                        </p:par>
                        <p:par>
                          <p:cTn id="48" fill="hold">
                            <p:stCondLst>
                              <p:cond delay="4600"/>
                            </p:stCondLst>
                            <p:childTnLst>
                              <p:par>
                                <p:cTn id="49" presetID="1" presetClass="entr" presetSubtype="0" fill="hold" grpId="1"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64" presetClass="path" presetSubtype="0" accel="50000" decel="50000" fill="hold" grpId="0" nodeType="withEffect">
                                  <p:stCondLst>
                                    <p:cond delay="0"/>
                                  </p:stCondLst>
                                  <p:childTnLst>
                                    <p:animMotion origin="layout" path="M -2.08333E-7 0.2544 L -2.08333E-7 0 " pathEditMode="relative" rAng="0" ptsTypes="AA">
                                      <p:cBhvr>
                                        <p:cTn id="52" dur="500" fill="hold"/>
                                        <p:tgtEl>
                                          <p:spTgt spid="12"/>
                                        </p:tgtEl>
                                        <p:attrNameLst>
                                          <p:attrName>ppt_x</p:attrName>
                                          <p:attrName>ppt_y</p:attrName>
                                        </p:attrNameLst>
                                      </p:cBhvr>
                                      <p:rCtr x="0" y="-12731"/>
                                    </p:animMotion>
                                  </p:childTnLst>
                                </p:cTn>
                              </p:par>
                            </p:childTnLst>
                          </p:cTn>
                        </p:par>
                        <p:par>
                          <p:cTn id="53" fill="hold">
                            <p:stCondLst>
                              <p:cond delay="51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Graphic spid="8" grpId="0">
        <p:bldAsOne/>
      </p:bldGraphic>
      <p:bldP spid="9" grpId="0"/>
      <p:bldP spid="10" grpId="0" animBg="1"/>
      <p:bldP spid="10" grpId="1" animBg="1"/>
      <p:bldP spid="11" grpId="0" animBg="1"/>
      <p:bldP spid="11" grpId="1" animBg="1"/>
      <p:bldP spid="12" grpId="0" animBg="1"/>
      <p:bldP spid="12" grpId="1"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623392" y="2374062"/>
            <a:ext cx="4085782" cy="1100555"/>
          </a:xfrm>
          <a:custGeom>
            <a:avLst/>
            <a:gdLst>
              <a:gd name="T0" fmla="*/ 86 w 743"/>
              <a:gd name="T1" fmla="*/ 103 h 103"/>
              <a:gd name="T2" fmla="*/ 86 w 743"/>
              <a:gd name="T3" fmla="*/ 103 h 103"/>
              <a:gd name="T4" fmla="*/ 75 w 743"/>
              <a:gd name="T5" fmla="*/ 100 h 103"/>
              <a:gd name="T6" fmla="*/ 18 w 743"/>
              <a:gd name="T7" fmla="*/ 69 h 103"/>
              <a:gd name="T8" fmla="*/ 18 w 743"/>
              <a:gd name="T9" fmla="*/ 35 h 103"/>
              <a:gd name="T10" fmla="*/ 75 w 743"/>
              <a:gd name="T11" fmla="*/ 4 h 103"/>
              <a:gd name="T12" fmla="*/ 86 w 743"/>
              <a:gd name="T13" fmla="*/ 0 h 103"/>
              <a:gd name="T14" fmla="*/ 86 w 743"/>
              <a:gd name="T15" fmla="*/ 0 h 103"/>
              <a:gd name="T16" fmla="*/ 743 w 743"/>
              <a:gd name="T17" fmla="*/ 0 h 103"/>
              <a:gd name="T18" fmla="*/ 673 w 743"/>
              <a:gd name="T19" fmla="*/ 103 h 103"/>
              <a:gd name="T20" fmla="*/ 86 w 743"/>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103">
                <a:moveTo>
                  <a:pt x="86" y="103"/>
                </a:moveTo>
                <a:cubicBezTo>
                  <a:pt x="86" y="103"/>
                  <a:pt x="86" y="103"/>
                  <a:pt x="86" y="103"/>
                </a:cubicBezTo>
                <a:cubicBezTo>
                  <a:pt x="83" y="103"/>
                  <a:pt x="79" y="102"/>
                  <a:pt x="75" y="100"/>
                </a:cubicBezTo>
                <a:cubicBezTo>
                  <a:pt x="18" y="69"/>
                  <a:pt x="18" y="69"/>
                  <a:pt x="18" y="69"/>
                </a:cubicBezTo>
                <a:cubicBezTo>
                  <a:pt x="0" y="60"/>
                  <a:pt x="0" y="44"/>
                  <a:pt x="18" y="35"/>
                </a:cubicBezTo>
                <a:cubicBezTo>
                  <a:pt x="75" y="4"/>
                  <a:pt x="75" y="4"/>
                  <a:pt x="75" y="4"/>
                </a:cubicBezTo>
                <a:cubicBezTo>
                  <a:pt x="79" y="2"/>
                  <a:pt x="83" y="1"/>
                  <a:pt x="86" y="0"/>
                </a:cubicBezTo>
                <a:cubicBezTo>
                  <a:pt x="86" y="0"/>
                  <a:pt x="86" y="0"/>
                  <a:pt x="86" y="0"/>
                </a:cubicBezTo>
                <a:cubicBezTo>
                  <a:pt x="743" y="0"/>
                  <a:pt x="743" y="0"/>
                  <a:pt x="743" y="0"/>
                </a:cubicBezTo>
                <a:cubicBezTo>
                  <a:pt x="673" y="103"/>
                  <a:pt x="673" y="103"/>
                  <a:pt x="673" y="103"/>
                </a:cubicBezTo>
                <a:lnTo>
                  <a:pt x="86" y="103"/>
                </a:lnTo>
                <a:close/>
              </a:path>
            </a:pathLst>
          </a:custGeom>
          <a:solidFill>
            <a:srgbClr val="BA8F2D"/>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cs typeface="+mn-ea"/>
              <a:sym typeface="+mn-lt"/>
            </a:endParaRPr>
          </a:p>
        </p:txBody>
      </p:sp>
      <p:sp>
        <p:nvSpPr>
          <p:cNvPr id="8" name="文本框 29"/>
          <p:cNvSpPr txBox="1"/>
          <p:nvPr/>
        </p:nvSpPr>
        <p:spPr>
          <a:xfrm flipH="1">
            <a:off x="911424" y="2432417"/>
            <a:ext cx="776175" cy="886781"/>
          </a:xfrm>
          <a:prstGeom prst="rect">
            <a:avLst/>
          </a:prstGeom>
          <a:noFill/>
        </p:spPr>
        <p:txBody>
          <a:bodyPr wrap="none" rtlCol="0">
            <a:spAutoFit/>
          </a:bodyPr>
          <a:lstStyle/>
          <a:p>
            <a:pPr>
              <a:lnSpc>
                <a:spcPct val="130000"/>
              </a:lnSpc>
            </a:pPr>
            <a:r>
              <a:rPr lang="en-US" altLang="zh-CN" sz="4400" dirty="0">
                <a:solidFill>
                  <a:schemeClr val="bg1"/>
                </a:solidFill>
                <a:cs typeface="+mn-ea"/>
                <a:sym typeface="+mn-lt"/>
              </a:rPr>
              <a:t>1</a:t>
            </a:r>
            <a:r>
              <a:rPr lang="en-US" altLang="zh-CN" sz="4800" baseline="30000" dirty="0">
                <a:solidFill>
                  <a:schemeClr val="bg1"/>
                </a:solidFill>
                <a:cs typeface="+mn-ea"/>
                <a:sym typeface="+mn-lt"/>
              </a:rPr>
              <a:t>#</a:t>
            </a:r>
            <a:endParaRPr lang="zh-CN" altLang="en-US" sz="4400" baseline="30000" dirty="0">
              <a:solidFill>
                <a:schemeClr val="bg1"/>
              </a:solidFill>
              <a:cs typeface="+mn-ea"/>
              <a:sym typeface="+mn-lt"/>
            </a:endParaRPr>
          </a:p>
        </p:txBody>
      </p:sp>
      <p:sp>
        <p:nvSpPr>
          <p:cNvPr id="9" name="Freeform 6"/>
          <p:cNvSpPr>
            <a:spLocks/>
          </p:cNvSpPr>
          <p:nvPr/>
        </p:nvSpPr>
        <p:spPr bwMode="auto">
          <a:xfrm flipH="1">
            <a:off x="7452346" y="2366820"/>
            <a:ext cx="4116262" cy="1115036"/>
          </a:xfrm>
          <a:custGeom>
            <a:avLst/>
            <a:gdLst>
              <a:gd name="T0" fmla="*/ 88 w 754"/>
              <a:gd name="T1" fmla="*/ 104 h 104"/>
              <a:gd name="T2" fmla="*/ 88 w 754"/>
              <a:gd name="T3" fmla="*/ 104 h 104"/>
              <a:gd name="T4" fmla="*/ 76 w 754"/>
              <a:gd name="T5" fmla="*/ 100 h 104"/>
              <a:gd name="T6" fmla="*/ 18 w 754"/>
              <a:gd name="T7" fmla="*/ 69 h 104"/>
              <a:gd name="T8" fmla="*/ 18 w 754"/>
              <a:gd name="T9" fmla="*/ 35 h 104"/>
              <a:gd name="T10" fmla="*/ 75 w 754"/>
              <a:gd name="T11" fmla="*/ 4 h 104"/>
              <a:gd name="T12" fmla="*/ 88 w 754"/>
              <a:gd name="T13" fmla="*/ 1 h 104"/>
              <a:gd name="T14" fmla="*/ 88 w 754"/>
              <a:gd name="T15" fmla="*/ 0 h 104"/>
              <a:gd name="T16" fmla="*/ 754 w 754"/>
              <a:gd name="T17" fmla="*/ 0 h 104"/>
              <a:gd name="T18" fmla="*/ 684 w 754"/>
              <a:gd name="T19" fmla="*/ 104 h 104"/>
              <a:gd name="T20" fmla="*/ 88 w 754"/>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 h="104">
                <a:moveTo>
                  <a:pt x="88" y="104"/>
                </a:moveTo>
                <a:cubicBezTo>
                  <a:pt x="88" y="104"/>
                  <a:pt x="88" y="104"/>
                  <a:pt x="88" y="104"/>
                </a:cubicBezTo>
                <a:cubicBezTo>
                  <a:pt x="84" y="104"/>
                  <a:pt x="80" y="103"/>
                  <a:pt x="76" y="100"/>
                </a:cubicBezTo>
                <a:cubicBezTo>
                  <a:pt x="18" y="69"/>
                  <a:pt x="18" y="69"/>
                  <a:pt x="18" y="69"/>
                </a:cubicBezTo>
                <a:cubicBezTo>
                  <a:pt x="0" y="60"/>
                  <a:pt x="0" y="45"/>
                  <a:pt x="18" y="35"/>
                </a:cubicBezTo>
                <a:cubicBezTo>
                  <a:pt x="75" y="4"/>
                  <a:pt x="75" y="4"/>
                  <a:pt x="75" y="4"/>
                </a:cubicBezTo>
                <a:cubicBezTo>
                  <a:pt x="80" y="2"/>
                  <a:pt x="84" y="1"/>
                  <a:pt x="88" y="1"/>
                </a:cubicBezTo>
                <a:cubicBezTo>
                  <a:pt x="88" y="0"/>
                  <a:pt x="88" y="0"/>
                  <a:pt x="88" y="0"/>
                </a:cubicBezTo>
                <a:cubicBezTo>
                  <a:pt x="754" y="0"/>
                  <a:pt x="754" y="0"/>
                  <a:pt x="754" y="0"/>
                </a:cubicBezTo>
                <a:cubicBezTo>
                  <a:pt x="684" y="104"/>
                  <a:pt x="684" y="104"/>
                  <a:pt x="684" y="104"/>
                </a:cubicBezTo>
                <a:lnTo>
                  <a:pt x="88" y="104"/>
                </a:lnTo>
                <a:close/>
              </a:path>
            </a:pathLst>
          </a:custGeom>
          <a:solidFill>
            <a:srgbClr val="2A3246"/>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cs typeface="+mn-ea"/>
              <a:sym typeface="+mn-lt"/>
            </a:endParaRPr>
          </a:p>
        </p:txBody>
      </p:sp>
      <p:sp>
        <p:nvSpPr>
          <p:cNvPr id="11" name="文本框 32"/>
          <p:cNvSpPr txBox="1"/>
          <p:nvPr/>
        </p:nvSpPr>
        <p:spPr>
          <a:xfrm>
            <a:off x="10576409" y="2457954"/>
            <a:ext cx="776175" cy="886781"/>
          </a:xfrm>
          <a:prstGeom prst="rect">
            <a:avLst/>
          </a:prstGeom>
          <a:noFill/>
        </p:spPr>
        <p:txBody>
          <a:bodyPr wrap="none" rtlCol="0">
            <a:spAutoFit/>
          </a:bodyPr>
          <a:lstStyle/>
          <a:p>
            <a:pPr>
              <a:lnSpc>
                <a:spcPct val="130000"/>
              </a:lnSpc>
            </a:pPr>
            <a:r>
              <a:rPr lang="en-US" altLang="zh-CN" sz="4400" dirty="0">
                <a:solidFill>
                  <a:schemeClr val="bg1"/>
                </a:solidFill>
                <a:cs typeface="+mn-ea"/>
                <a:sym typeface="+mn-lt"/>
              </a:rPr>
              <a:t>2</a:t>
            </a:r>
            <a:r>
              <a:rPr lang="en-US" altLang="zh-CN" sz="4800" baseline="30000" dirty="0">
                <a:solidFill>
                  <a:schemeClr val="bg1"/>
                </a:solidFill>
                <a:cs typeface="+mn-ea"/>
                <a:sym typeface="+mn-lt"/>
              </a:rPr>
              <a:t>#</a:t>
            </a:r>
            <a:endParaRPr lang="zh-CN" altLang="en-US" sz="4400" baseline="30000" dirty="0">
              <a:solidFill>
                <a:schemeClr val="bg1"/>
              </a:solidFill>
              <a:cs typeface="+mn-ea"/>
              <a:sym typeface="+mn-lt"/>
            </a:endParaRPr>
          </a:p>
        </p:txBody>
      </p:sp>
      <p:sp>
        <p:nvSpPr>
          <p:cNvPr id="12" name="Freeform 7"/>
          <p:cNvSpPr>
            <a:spLocks/>
          </p:cNvSpPr>
          <p:nvPr/>
        </p:nvSpPr>
        <p:spPr bwMode="auto">
          <a:xfrm>
            <a:off x="623392" y="3522235"/>
            <a:ext cx="4195334" cy="1100555"/>
          </a:xfrm>
          <a:custGeom>
            <a:avLst/>
            <a:gdLst>
              <a:gd name="T0" fmla="*/ 17 w 763"/>
              <a:gd name="T1" fmla="*/ 35 h 103"/>
              <a:gd name="T2" fmla="*/ 75 w 763"/>
              <a:gd name="T3" fmla="*/ 4 h 103"/>
              <a:gd name="T4" fmla="*/ 86 w 763"/>
              <a:gd name="T5" fmla="*/ 0 h 103"/>
              <a:gd name="T6" fmla="*/ 86 w 763"/>
              <a:gd name="T7" fmla="*/ 0 h 103"/>
              <a:gd name="T8" fmla="*/ 167 w 763"/>
              <a:gd name="T9" fmla="*/ 0 h 103"/>
              <a:gd name="T10" fmla="*/ 167 w 763"/>
              <a:gd name="T11" fmla="*/ 0 h 103"/>
              <a:gd name="T12" fmla="*/ 763 w 763"/>
              <a:gd name="T13" fmla="*/ 0 h 103"/>
              <a:gd name="T14" fmla="*/ 693 w 763"/>
              <a:gd name="T15" fmla="*/ 103 h 103"/>
              <a:gd name="T16" fmla="*/ 86 w 763"/>
              <a:gd name="T17" fmla="*/ 103 h 103"/>
              <a:gd name="T18" fmla="*/ 86 w 763"/>
              <a:gd name="T19" fmla="*/ 103 h 103"/>
              <a:gd name="T20" fmla="*/ 75 w 763"/>
              <a:gd name="T21" fmla="*/ 100 h 103"/>
              <a:gd name="T22" fmla="*/ 17 w 763"/>
              <a:gd name="T23" fmla="*/ 69 h 103"/>
              <a:gd name="T24" fmla="*/ 17 w 763"/>
              <a:gd name="T25"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 h="103">
                <a:moveTo>
                  <a:pt x="17" y="35"/>
                </a:moveTo>
                <a:cubicBezTo>
                  <a:pt x="75" y="4"/>
                  <a:pt x="75" y="4"/>
                  <a:pt x="75" y="4"/>
                </a:cubicBezTo>
                <a:cubicBezTo>
                  <a:pt x="79" y="2"/>
                  <a:pt x="82" y="1"/>
                  <a:pt x="86" y="0"/>
                </a:cubicBezTo>
                <a:cubicBezTo>
                  <a:pt x="86" y="0"/>
                  <a:pt x="86" y="0"/>
                  <a:pt x="86" y="0"/>
                </a:cubicBezTo>
                <a:cubicBezTo>
                  <a:pt x="167" y="0"/>
                  <a:pt x="167" y="0"/>
                  <a:pt x="167" y="0"/>
                </a:cubicBezTo>
                <a:cubicBezTo>
                  <a:pt x="167" y="0"/>
                  <a:pt x="167" y="0"/>
                  <a:pt x="167" y="0"/>
                </a:cubicBezTo>
                <a:cubicBezTo>
                  <a:pt x="763" y="0"/>
                  <a:pt x="763" y="0"/>
                  <a:pt x="763" y="0"/>
                </a:cubicBezTo>
                <a:cubicBezTo>
                  <a:pt x="693" y="103"/>
                  <a:pt x="693" y="103"/>
                  <a:pt x="693" y="103"/>
                </a:cubicBezTo>
                <a:cubicBezTo>
                  <a:pt x="86" y="103"/>
                  <a:pt x="86" y="103"/>
                  <a:pt x="86" y="103"/>
                </a:cubicBezTo>
                <a:cubicBezTo>
                  <a:pt x="86" y="103"/>
                  <a:pt x="86" y="103"/>
                  <a:pt x="86" y="103"/>
                </a:cubicBezTo>
                <a:cubicBezTo>
                  <a:pt x="82" y="103"/>
                  <a:pt x="79" y="102"/>
                  <a:pt x="75" y="100"/>
                </a:cubicBezTo>
                <a:cubicBezTo>
                  <a:pt x="17" y="69"/>
                  <a:pt x="17" y="69"/>
                  <a:pt x="17" y="69"/>
                </a:cubicBezTo>
                <a:cubicBezTo>
                  <a:pt x="0" y="60"/>
                  <a:pt x="0" y="44"/>
                  <a:pt x="17" y="35"/>
                </a:cubicBezTo>
                <a:close/>
              </a:path>
            </a:pathLst>
          </a:custGeom>
          <a:solidFill>
            <a:srgbClr val="2A3246"/>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cs typeface="+mn-ea"/>
              <a:sym typeface="+mn-lt"/>
            </a:endParaRPr>
          </a:p>
        </p:txBody>
      </p:sp>
      <p:sp>
        <p:nvSpPr>
          <p:cNvPr id="13" name="文本框 31"/>
          <p:cNvSpPr txBox="1"/>
          <p:nvPr/>
        </p:nvSpPr>
        <p:spPr>
          <a:xfrm flipH="1">
            <a:off x="989117" y="3631665"/>
            <a:ext cx="776175" cy="886781"/>
          </a:xfrm>
          <a:prstGeom prst="rect">
            <a:avLst/>
          </a:prstGeom>
          <a:noFill/>
        </p:spPr>
        <p:txBody>
          <a:bodyPr wrap="none" rtlCol="0">
            <a:spAutoFit/>
          </a:bodyPr>
          <a:lstStyle/>
          <a:p>
            <a:pPr>
              <a:lnSpc>
                <a:spcPct val="130000"/>
              </a:lnSpc>
            </a:pPr>
            <a:r>
              <a:rPr lang="en-US" altLang="zh-CN" sz="4400" dirty="0">
                <a:solidFill>
                  <a:schemeClr val="bg1"/>
                </a:solidFill>
                <a:cs typeface="+mn-ea"/>
                <a:sym typeface="+mn-lt"/>
              </a:rPr>
              <a:t>3</a:t>
            </a:r>
            <a:r>
              <a:rPr lang="en-US" altLang="zh-CN" sz="4800" baseline="30000" dirty="0">
                <a:solidFill>
                  <a:schemeClr val="bg1"/>
                </a:solidFill>
                <a:cs typeface="+mn-ea"/>
                <a:sym typeface="+mn-lt"/>
              </a:rPr>
              <a:t>#</a:t>
            </a:r>
            <a:endParaRPr lang="zh-CN" altLang="en-US" sz="4400" baseline="30000" dirty="0">
              <a:solidFill>
                <a:schemeClr val="bg1"/>
              </a:solidFill>
              <a:cs typeface="+mn-ea"/>
              <a:sym typeface="+mn-lt"/>
            </a:endParaRPr>
          </a:p>
        </p:txBody>
      </p:sp>
      <p:sp>
        <p:nvSpPr>
          <p:cNvPr id="14" name="Freeform 8"/>
          <p:cNvSpPr>
            <a:spLocks/>
          </p:cNvSpPr>
          <p:nvPr/>
        </p:nvSpPr>
        <p:spPr bwMode="auto">
          <a:xfrm flipH="1">
            <a:off x="7396720" y="3534475"/>
            <a:ext cx="4171888" cy="1115036"/>
          </a:xfrm>
          <a:custGeom>
            <a:avLst/>
            <a:gdLst>
              <a:gd name="T0" fmla="*/ 18 w 764"/>
              <a:gd name="T1" fmla="*/ 35 h 104"/>
              <a:gd name="T2" fmla="*/ 75 w 764"/>
              <a:gd name="T3" fmla="*/ 4 h 104"/>
              <a:gd name="T4" fmla="*/ 86 w 764"/>
              <a:gd name="T5" fmla="*/ 1 h 104"/>
              <a:gd name="T6" fmla="*/ 86 w 764"/>
              <a:gd name="T7" fmla="*/ 0 h 104"/>
              <a:gd name="T8" fmla="*/ 168 w 764"/>
              <a:gd name="T9" fmla="*/ 0 h 104"/>
              <a:gd name="T10" fmla="*/ 168 w 764"/>
              <a:gd name="T11" fmla="*/ 0 h 104"/>
              <a:gd name="T12" fmla="*/ 764 w 764"/>
              <a:gd name="T13" fmla="*/ 0 h 104"/>
              <a:gd name="T14" fmla="*/ 694 w 764"/>
              <a:gd name="T15" fmla="*/ 104 h 104"/>
              <a:gd name="T16" fmla="*/ 86 w 764"/>
              <a:gd name="T17" fmla="*/ 104 h 104"/>
              <a:gd name="T18" fmla="*/ 86 w 764"/>
              <a:gd name="T19" fmla="*/ 104 h 104"/>
              <a:gd name="T20" fmla="*/ 76 w 764"/>
              <a:gd name="T21" fmla="*/ 100 h 104"/>
              <a:gd name="T22" fmla="*/ 18 w 764"/>
              <a:gd name="T23" fmla="*/ 69 h 104"/>
              <a:gd name="T24" fmla="*/ 18 w 764"/>
              <a:gd name="T25" fmla="*/ 3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104">
                <a:moveTo>
                  <a:pt x="18" y="35"/>
                </a:moveTo>
                <a:cubicBezTo>
                  <a:pt x="75" y="4"/>
                  <a:pt x="75" y="4"/>
                  <a:pt x="75" y="4"/>
                </a:cubicBezTo>
                <a:cubicBezTo>
                  <a:pt x="79" y="2"/>
                  <a:pt x="83" y="1"/>
                  <a:pt x="86" y="1"/>
                </a:cubicBezTo>
                <a:cubicBezTo>
                  <a:pt x="86" y="0"/>
                  <a:pt x="86" y="0"/>
                  <a:pt x="86" y="0"/>
                </a:cubicBezTo>
                <a:cubicBezTo>
                  <a:pt x="168" y="0"/>
                  <a:pt x="168" y="0"/>
                  <a:pt x="168" y="0"/>
                </a:cubicBezTo>
                <a:cubicBezTo>
                  <a:pt x="168" y="0"/>
                  <a:pt x="168" y="0"/>
                  <a:pt x="168" y="0"/>
                </a:cubicBezTo>
                <a:cubicBezTo>
                  <a:pt x="764" y="0"/>
                  <a:pt x="764" y="0"/>
                  <a:pt x="764" y="0"/>
                </a:cubicBezTo>
                <a:cubicBezTo>
                  <a:pt x="694" y="104"/>
                  <a:pt x="694" y="104"/>
                  <a:pt x="694" y="104"/>
                </a:cubicBezTo>
                <a:cubicBezTo>
                  <a:pt x="86" y="104"/>
                  <a:pt x="86" y="104"/>
                  <a:pt x="86" y="104"/>
                </a:cubicBezTo>
                <a:cubicBezTo>
                  <a:pt x="86" y="104"/>
                  <a:pt x="86" y="104"/>
                  <a:pt x="86" y="104"/>
                </a:cubicBezTo>
                <a:cubicBezTo>
                  <a:pt x="83" y="103"/>
                  <a:pt x="79" y="102"/>
                  <a:pt x="76" y="100"/>
                </a:cubicBezTo>
                <a:cubicBezTo>
                  <a:pt x="18" y="69"/>
                  <a:pt x="18" y="69"/>
                  <a:pt x="18" y="69"/>
                </a:cubicBezTo>
                <a:cubicBezTo>
                  <a:pt x="0" y="60"/>
                  <a:pt x="0" y="45"/>
                  <a:pt x="18" y="35"/>
                </a:cubicBezTo>
                <a:close/>
              </a:path>
            </a:pathLst>
          </a:custGeom>
          <a:solidFill>
            <a:srgbClr val="BA8F2D"/>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cs typeface="+mn-ea"/>
              <a:sym typeface="+mn-lt"/>
            </a:endParaRPr>
          </a:p>
        </p:txBody>
      </p:sp>
      <p:sp>
        <p:nvSpPr>
          <p:cNvPr id="15" name="文本框 30"/>
          <p:cNvSpPr txBox="1"/>
          <p:nvPr/>
        </p:nvSpPr>
        <p:spPr>
          <a:xfrm>
            <a:off x="10557360" y="3631665"/>
            <a:ext cx="776175" cy="886781"/>
          </a:xfrm>
          <a:prstGeom prst="rect">
            <a:avLst/>
          </a:prstGeom>
          <a:noFill/>
          <a:effectLst>
            <a:outerShdw blurRad="254000" dist="63500" dir="2700000" algn="tl" rotWithShape="0">
              <a:prstClr val="black">
                <a:alpha val="30000"/>
              </a:prstClr>
            </a:outerShdw>
          </a:effectLst>
        </p:spPr>
        <p:txBody>
          <a:bodyPr wrap="none" rtlCol="0">
            <a:spAutoFit/>
          </a:bodyPr>
          <a:lstStyle/>
          <a:p>
            <a:pPr>
              <a:lnSpc>
                <a:spcPct val="130000"/>
              </a:lnSpc>
            </a:pPr>
            <a:r>
              <a:rPr lang="en-US" altLang="zh-CN" sz="4400" dirty="0">
                <a:solidFill>
                  <a:schemeClr val="bg1"/>
                </a:solidFill>
                <a:cs typeface="+mn-ea"/>
                <a:sym typeface="+mn-lt"/>
              </a:rPr>
              <a:t>4</a:t>
            </a:r>
            <a:r>
              <a:rPr lang="en-US" altLang="zh-CN" sz="4800" baseline="30000" dirty="0">
                <a:solidFill>
                  <a:schemeClr val="bg1"/>
                </a:solidFill>
                <a:cs typeface="+mn-ea"/>
                <a:sym typeface="+mn-lt"/>
              </a:rPr>
              <a:t>#</a:t>
            </a:r>
            <a:endParaRPr lang="zh-CN" altLang="en-US" sz="4400" baseline="30000" dirty="0">
              <a:solidFill>
                <a:schemeClr val="bg1"/>
              </a:solidFill>
              <a:cs typeface="+mn-ea"/>
              <a:sym typeface="+mn-lt"/>
            </a:endParaRPr>
          </a:p>
        </p:txBody>
      </p:sp>
      <p:grpSp>
        <p:nvGrpSpPr>
          <p:cNvPr id="16" name="Group 21"/>
          <p:cNvGrpSpPr/>
          <p:nvPr/>
        </p:nvGrpSpPr>
        <p:grpSpPr>
          <a:xfrm>
            <a:off x="3101042" y="2083267"/>
            <a:ext cx="5947287" cy="3325345"/>
            <a:chOff x="1091650" y="2292968"/>
            <a:chExt cx="5947287" cy="3325345"/>
          </a:xfrm>
        </p:grpSpPr>
        <p:grpSp>
          <p:nvGrpSpPr>
            <p:cNvPr id="17" name="Group 22"/>
            <p:cNvGrpSpPr/>
            <p:nvPr/>
          </p:nvGrpSpPr>
          <p:grpSpPr>
            <a:xfrm>
              <a:off x="1091650" y="2292968"/>
              <a:ext cx="5947287" cy="3325345"/>
              <a:chOff x="1763688" y="1124744"/>
              <a:chExt cx="5652564" cy="3166095"/>
            </a:xfrm>
          </p:grpSpPr>
          <p:sp>
            <p:nvSpPr>
              <p:cNvPr id="1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cs typeface="+mn-ea"/>
                  <a:sym typeface="+mn-lt"/>
                </a:endParaRPr>
              </a:p>
            </p:txBody>
          </p:sp>
          <p:pic>
            <p:nvPicPr>
              <p:cNvPr id="20"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23"/>
            <p:cNvSpPr/>
            <p:nvPr/>
          </p:nvSpPr>
          <p:spPr>
            <a:xfrm>
              <a:off x="2278239" y="2601770"/>
              <a:ext cx="3574107" cy="22660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cs typeface="+mn-ea"/>
                <a:sym typeface="+mn-lt"/>
              </a:endParaRPr>
            </a:p>
          </p:txBody>
        </p:sp>
      </p:grpSp>
      <p:grpSp>
        <p:nvGrpSpPr>
          <p:cNvPr id="21" name="Group 30"/>
          <p:cNvGrpSpPr/>
          <p:nvPr/>
        </p:nvGrpSpPr>
        <p:grpSpPr>
          <a:xfrm>
            <a:off x="1847528" y="2481862"/>
            <a:ext cx="2016224" cy="699813"/>
            <a:chOff x="1315498" y="965601"/>
            <a:chExt cx="1776844" cy="699813"/>
          </a:xfrm>
        </p:grpSpPr>
        <p:sp>
          <p:nvSpPr>
            <p:cNvPr id="22" name="Text Placeholder 3"/>
            <p:cNvSpPr txBox="1">
              <a:spLocks/>
            </p:cNvSpPr>
            <p:nvPr/>
          </p:nvSpPr>
          <p:spPr>
            <a:xfrm>
              <a:off x="1315499" y="965601"/>
              <a:ext cx="1720762" cy="2527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dirty="0">
                  <a:solidFill>
                    <a:schemeClr val="bg1"/>
                  </a:solidFill>
                  <a:cs typeface="+mn-ea"/>
                  <a:sym typeface="+mn-lt"/>
                </a:rPr>
                <a:t>The key items are brief</a:t>
              </a:r>
            </a:p>
          </p:txBody>
        </p:sp>
        <p:sp>
          <p:nvSpPr>
            <p:cNvPr id="23" name="Text Placeholder 3"/>
            <p:cNvSpPr txBox="1">
              <a:spLocks/>
            </p:cNvSpPr>
            <p:nvPr/>
          </p:nvSpPr>
          <p:spPr>
            <a:xfrm>
              <a:off x="1315498" y="1484852"/>
              <a:ext cx="1776844" cy="1805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cs typeface="+mn-ea"/>
                  <a:sym typeface="+mn-lt"/>
                </a:rPr>
                <a:t>Enter a comprehensive description of the chart above here.</a:t>
              </a:r>
              <a:endParaRPr lang="en-US" sz="1000" dirty="0">
                <a:solidFill>
                  <a:schemeClr val="bg1"/>
                </a:solidFill>
                <a:cs typeface="+mn-ea"/>
                <a:sym typeface="+mn-lt"/>
              </a:endParaRPr>
            </a:p>
          </p:txBody>
        </p:sp>
      </p:grpSp>
      <p:grpSp>
        <p:nvGrpSpPr>
          <p:cNvPr id="24" name="Group 30"/>
          <p:cNvGrpSpPr/>
          <p:nvPr/>
        </p:nvGrpSpPr>
        <p:grpSpPr>
          <a:xfrm>
            <a:off x="1847528" y="3633990"/>
            <a:ext cx="2016224" cy="699813"/>
            <a:chOff x="1315498" y="965601"/>
            <a:chExt cx="1776844" cy="699813"/>
          </a:xfrm>
        </p:grpSpPr>
        <p:sp>
          <p:nvSpPr>
            <p:cNvPr id="25" name="Text Placeholder 3"/>
            <p:cNvSpPr txBox="1">
              <a:spLocks/>
            </p:cNvSpPr>
            <p:nvPr/>
          </p:nvSpPr>
          <p:spPr>
            <a:xfrm>
              <a:off x="1315499" y="965601"/>
              <a:ext cx="1720762" cy="2527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dirty="0">
                  <a:solidFill>
                    <a:schemeClr val="bg1"/>
                  </a:solidFill>
                  <a:cs typeface="+mn-ea"/>
                  <a:sym typeface="+mn-lt"/>
                </a:rPr>
                <a:t>The key items are brief</a:t>
              </a:r>
            </a:p>
          </p:txBody>
        </p:sp>
        <p:sp>
          <p:nvSpPr>
            <p:cNvPr id="26" name="Text Placeholder 3"/>
            <p:cNvSpPr txBox="1">
              <a:spLocks/>
            </p:cNvSpPr>
            <p:nvPr/>
          </p:nvSpPr>
          <p:spPr>
            <a:xfrm>
              <a:off x="1315498" y="1484852"/>
              <a:ext cx="1776844" cy="1805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cs typeface="+mn-ea"/>
                  <a:sym typeface="+mn-lt"/>
                </a:rPr>
                <a:t>Enter a comprehensive description of the chart above here</a:t>
              </a:r>
              <a:endParaRPr lang="en-US" sz="1000" dirty="0">
                <a:solidFill>
                  <a:schemeClr val="bg1"/>
                </a:solidFill>
                <a:cs typeface="+mn-ea"/>
                <a:sym typeface="+mn-lt"/>
              </a:endParaRPr>
            </a:p>
          </p:txBody>
        </p:sp>
      </p:grpSp>
      <p:grpSp>
        <p:nvGrpSpPr>
          <p:cNvPr id="27" name="Group 30"/>
          <p:cNvGrpSpPr/>
          <p:nvPr/>
        </p:nvGrpSpPr>
        <p:grpSpPr>
          <a:xfrm>
            <a:off x="8328248" y="2481862"/>
            <a:ext cx="2016224" cy="699813"/>
            <a:chOff x="1315498" y="965601"/>
            <a:chExt cx="1776844" cy="699813"/>
          </a:xfrm>
        </p:grpSpPr>
        <p:sp>
          <p:nvSpPr>
            <p:cNvPr id="28" name="Text Placeholder 3"/>
            <p:cNvSpPr txBox="1">
              <a:spLocks/>
            </p:cNvSpPr>
            <p:nvPr/>
          </p:nvSpPr>
          <p:spPr>
            <a:xfrm>
              <a:off x="1315499" y="965601"/>
              <a:ext cx="1720762" cy="2527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dirty="0">
                  <a:solidFill>
                    <a:schemeClr val="bg1"/>
                  </a:solidFill>
                  <a:cs typeface="+mn-ea"/>
                  <a:sym typeface="+mn-lt"/>
                </a:rPr>
                <a:t>The key items are brief</a:t>
              </a:r>
            </a:p>
          </p:txBody>
        </p:sp>
        <p:sp>
          <p:nvSpPr>
            <p:cNvPr id="29" name="Text Placeholder 3"/>
            <p:cNvSpPr txBox="1">
              <a:spLocks/>
            </p:cNvSpPr>
            <p:nvPr/>
          </p:nvSpPr>
          <p:spPr>
            <a:xfrm>
              <a:off x="1315498" y="1484852"/>
              <a:ext cx="1776844" cy="1805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cs typeface="+mn-ea"/>
                  <a:sym typeface="+mn-lt"/>
                </a:rPr>
                <a:t>Enter a comprehensive description of the chart above here</a:t>
              </a:r>
              <a:endParaRPr lang="en-US" sz="1000" dirty="0">
                <a:solidFill>
                  <a:schemeClr val="bg1"/>
                </a:solidFill>
                <a:cs typeface="+mn-ea"/>
                <a:sym typeface="+mn-lt"/>
              </a:endParaRPr>
            </a:p>
          </p:txBody>
        </p:sp>
      </p:grpSp>
      <p:grpSp>
        <p:nvGrpSpPr>
          <p:cNvPr id="30" name="Group 30"/>
          <p:cNvGrpSpPr/>
          <p:nvPr/>
        </p:nvGrpSpPr>
        <p:grpSpPr>
          <a:xfrm>
            <a:off x="8328248" y="3633990"/>
            <a:ext cx="2016224" cy="699813"/>
            <a:chOff x="1315498" y="965601"/>
            <a:chExt cx="1776844" cy="699813"/>
          </a:xfrm>
        </p:grpSpPr>
        <p:sp>
          <p:nvSpPr>
            <p:cNvPr id="31" name="Text Placeholder 3"/>
            <p:cNvSpPr txBox="1">
              <a:spLocks/>
            </p:cNvSpPr>
            <p:nvPr/>
          </p:nvSpPr>
          <p:spPr>
            <a:xfrm>
              <a:off x="1315499" y="965601"/>
              <a:ext cx="1720762" cy="2527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dirty="0">
                  <a:solidFill>
                    <a:schemeClr val="bg1"/>
                  </a:solidFill>
                  <a:cs typeface="+mn-ea"/>
                  <a:sym typeface="+mn-lt"/>
                </a:rPr>
                <a:t>The key items are brief</a:t>
              </a:r>
            </a:p>
          </p:txBody>
        </p:sp>
        <p:sp>
          <p:nvSpPr>
            <p:cNvPr id="32" name="Text Placeholder 3"/>
            <p:cNvSpPr txBox="1">
              <a:spLocks/>
            </p:cNvSpPr>
            <p:nvPr/>
          </p:nvSpPr>
          <p:spPr>
            <a:xfrm>
              <a:off x="1315498" y="1484852"/>
              <a:ext cx="1776844" cy="1805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cs typeface="+mn-ea"/>
                  <a:sym typeface="+mn-lt"/>
                </a:rPr>
                <a:t>Enter a comprehensive description of the chart above here</a:t>
              </a:r>
              <a:endParaRPr lang="en-US" sz="1000" dirty="0">
                <a:solidFill>
                  <a:schemeClr val="bg1"/>
                </a:solidFill>
                <a:cs typeface="+mn-ea"/>
                <a:sym typeface="+mn-lt"/>
              </a:endParaRPr>
            </a:p>
          </p:txBody>
        </p:sp>
      </p:grpSp>
      <p:sp>
        <p:nvSpPr>
          <p:cNvPr id="33" name="矩形 32"/>
          <p:cNvSpPr/>
          <p:nvPr/>
        </p:nvSpPr>
        <p:spPr>
          <a:xfrm>
            <a:off x="1991545" y="5480417"/>
            <a:ext cx="8233937" cy="472950"/>
          </a:xfrm>
          <a:prstGeom prst="rect">
            <a:avLst/>
          </a:prstGeom>
          <a:noFill/>
        </p:spPr>
        <p:txBody>
          <a:bodyPr wrap="square" rtlCol="0">
            <a:spAutoFit/>
          </a:bodyPr>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suggest that the title is relevant and in line with the overall language style, the language description as simple and vivid as possible. Try to keep the number of words per slide under control  </a:t>
            </a:r>
            <a:r>
              <a:rPr lang="en-US" altLang="zh-CN" sz="1000" dirty="0">
                <a:solidFill>
                  <a:schemeClr val="tx1">
                    <a:lumMod val="50000"/>
                    <a:lumOff val="50000"/>
                  </a:schemeClr>
                </a:solidFill>
                <a:cs typeface="+mn-ea"/>
                <a:sym typeface="+mn-lt"/>
              </a:rPr>
              <a:t>200。</a:t>
            </a:r>
            <a:r>
              <a:rPr lang="zh-CN" altLang="en-US" sz="1000" dirty="0">
                <a:solidFill>
                  <a:schemeClr val="tx1">
                    <a:lumMod val="50000"/>
                    <a:lumOff val="50000"/>
                  </a:schemeClr>
                </a:solidFill>
                <a:cs typeface="+mn-ea"/>
                <a:sym typeface="+mn-lt"/>
              </a:rPr>
              <a:t>within the word, according to statistics each page slide the best control in</a:t>
            </a:r>
            <a:r>
              <a:rPr lang="en-US" altLang="zh-CN" sz="1000" dirty="0">
                <a:solidFill>
                  <a:schemeClr val="tx1">
                    <a:lumMod val="50000"/>
                    <a:lumOff val="50000"/>
                  </a:schemeClr>
                </a:solidFill>
                <a:cs typeface="+mn-ea"/>
                <a:sym typeface="+mn-lt"/>
              </a:rPr>
              <a:t>5。</a:t>
            </a:r>
            <a:r>
              <a:rPr lang="zh-CN" altLang="en-US" sz="1000" dirty="0">
                <a:solidFill>
                  <a:schemeClr val="tx1">
                    <a:lumMod val="50000"/>
                    <a:lumOff val="50000"/>
                  </a:schemeClr>
                </a:solidFill>
                <a:cs typeface="+mn-ea"/>
                <a:sym typeface="+mn-lt"/>
              </a:rPr>
              <a:t>within minutes.</a:t>
            </a:r>
            <a:endParaRPr lang="en-US" altLang="zh-CN" sz="1000" dirty="0">
              <a:solidFill>
                <a:schemeClr val="tx1">
                  <a:lumMod val="50000"/>
                  <a:lumOff val="50000"/>
                </a:schemeClr>
              </a:solidFill>
              <a:cs typeface="+mn-ea"/>
              <a:sym typeface="+mn-lt"/>
            </a:endParaRPr>
          </a:p>
        </p:txBody>
      </p:sp>
      <p:grpSp>
        <p:nvGrpSpPr>
          <p:cNvPr id="34" name="组合 33"/>
          <p:cNvGrpSpPr/>
          <p:nvPr/>
        </p:nvGrpSpPr>
        <p:grpSpPr>
          <a:xfrm>
            <a:off x="3713117" y="419965"/>
            <a:ext cx="4916401" cy="782304"/>
            <a:chOff x="3784390" y="313563"/>
            <a:chExt cx="4916401" cy="782304"/>
          </a:xfrm>
        </p:grpSpPr>
        <p:sp>
          <p:nvSpPr>
            <p:cNvPr id="35" name="矩形 34"/>
            <p:cNvSpPr/>
            <p:nvPr userDrawn="1"/>
          </p:nvSpPr>
          <p:spPr>
            <a:xfrm>
              <a:off x="3935025" y="313563"/>
              <a:ext cx="476576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Key project presentations</a:t>
              </a:r>
            </a:p>
          </p:txBody>
        </p:sp>
        <p:sp>
          <p:nvSpPr>
            <p:cNvPr id="36" name="文本框 35"/>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42844652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2" presetClass="entr" presetSubtype="2"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left)">
                                      <p:cBhvr>
                                        <p:cTn id="13" dur="500"/>
                                        <p:tgtEl>
                                          <p:spTgt spid="7"/>
                                        </p:tgtEl>
                                      </p:cBhvr>
                                    </p:animEffect>
                                  </p:childTnLst>
                                </p:cTn>
                              </p:par>
                              <p:par>
                                <p:cTn id="14" presetID="12" presetClass="entr" presetSubtype="2" fill="hold" grpId="0"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8"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par>
                                <p:cTn id="22" presetID="1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p:bldP spid="12" grpId="0" animBg="1"/>
      <p:bldP spid="13" grpId="0"/>
      <p:bldP spid="14" grpId="0" animBg="1"/>
      <p:bldP spid="15"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316209108"/>
              </p:ext>
            </p:extLst>
          </p:nvPr>
        </p:nvGraphicFramePr>
        <p:xfrm>
          <a:off x="1192532" y="1858292"/>
          <a:ext cx="5864200" cy="39094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8">
            <a:extLst>
              <a:ext uri="{FF2B5EF4-FFF2-40B4-BE49-F238E27FC236}">
                <a16:creationId xmlns:a16="http://schemas.microsoft.com/office/drawing/2014/main" id="{9B4DD2CF-70B9-403D-9F94-D47A6A6BFB97}"/>
              </a:ext>
            </a:extLst>
          </p:cNvPr>
          <p:cNvSpPr txBox="1">
            <a:spLocks/>
          </p:cNvSpPr>
          <p:nvPr/>
        </p:nvSpPr>
        <p:spPr>
          <a:xfrm>
            <a:off x="8021632" y="2541635"/>
            <a:ext cx="2683882" cy="441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7" name="Text Placeholder 9">
            <a:extLst>
              <a:ext uri="{FF2B5EF4-FFF2-40B4-BE49-F238E27FC236}">
                <a16:creationId xmlns:a16="http://schemas.microsoft.com/office/drawing/2014/main" id="{DA3D8F14-3654-4818-9B03-5D2EF85C69FC}"/>
              </a:ext>
            </a:extLst>
          </p:cNvPr>
          <p:cNvSpPr txBox="1">
            <a:spLocks/>
          </p:cNvSpPr>
          <p:nvPr/>
        </p:nvSpPr>
        <p:spPr>
          <a:xfrm>
            <a:off x="8021632" y="2971244"/>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8" name="Text Placeholder 8">
            <a:extLst>
              <a:ext uri="{FF2B5EF4-FFF2-40B4-BE49-F238E27FC236}">
                <a16:creationId xmlns:a16="http://schemas.microsoft.com/office/drawing/2014/main" id="{C18F341D-B9E5-41A0-9DDC-61588B63F684}"/>
              </a:ext>
            </a:extLst>
          </p:cNvPr>
          <p:cNvSpPr txBox="1">
            <a:spLocks/>
          </p:cNvSpPr>
          <p:nvPr/>
        </p:nvSpPr>
        <p:spPr>
          <a:xfrm>
            <a:off x="8021632" y="4290646"/>
            <a:ext cx="2683882" cy="441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9" name="Text Placeholder 9">
            <a:extLst>
              <a:ext uri="{FF2B5EF4-FFF2-40B4-BE49-F238E27FC236}">
                <a16:creationId xmlns:a16="http://schemas.microsoft.com/office/drawing/2014/main" id="{19ACA646-0AC5-4D08-A755-9A7F46BDEA69}"/>
              </a:ext>
            </a:extLst>
          </p:cNvPr>
          <p:cNvSpPr txBox="1">
            <a:spLocks/>
          </p:cNvSpPr>
          <p:nvPr/>
        </p:nvSpPr>
        <p:spPr>
          <a:xfrm>
            <a:off x="8021632" y="47202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grpSp>
        <p:nvGrpSpPr>
          <p:cNvPr id="10" name="组合 9"/>
          <p:cNvGrpSpPr/>
          <p:nvPr/>
        </p:nvGrpSpPr>
        <p:grpSpPr>
          <a:xfrm>
            <a:off x="3404381" y="483868"/>
            <a:ext cx="5074502" cy="718401"/>
            <a:chOff x="3475654" y="377466"/>
            <a:chExt cx="5074502" cy="718401"/>
          </a:xfrm>
        </p:grpSpPr>
        <p:sp>
          <p:nvSpPr>
            <p:cNvPr id="11" name="矩形 10"/>
            <p:cNvSpPr/>
            <p:nvPr userDrawn="1"/>
          </p:nvSpPr>
          <p:spPr>
            <a:xfrm>
              <a:off x="3475654" y="377466"/>
              <a:ext cx="5074501"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Chart style presentation</a:t>
              </a:r>
            </a:p>
          </p:txBody>
        </p:sp>
        <p:sp>
          <p:nvSpPr>
            <p:cNvPr id="12" name="文本框 11"/>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562559577"/>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down)">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build="p"/>
      <p:bldP spid="7" grpId="0" build="p"/>
      <p:bldP spid="8" grpId="0" build="p"/>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8"/>
          <p:cNvSpPr/>
          <p:nvPr/>
        </p:nvSpPr>
        <p:spPr>
          <a:xfrm rot="13500000">
            <a:off x="5989656" y="2504085"/>
            <a:ext cx="164306" cy="164306"/>
          </a:xfrm>
          <a:prstGeom prst="teardrop">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sp>
        <p:nvSpPr>
          <p:cNvPr id="8" name="Rounded Rectangle 9"/>
          <p:cNvSpPr/>
          <p:nvPr/>
        </p:nvSpPr>
        <p:spPr>
          <a:xfrm>
            <a:off x="1233055" y="2294305"/>
            <a:ext cx="3991600" cy="583867"/>
          </a:xfrm>
          <a:prstGeom prst="roundRect">
            <a:avLst>
              <a:gd name="adj" fmla="val 50000"/>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cxnSp>
        <p:nvCxnSpPr>
          <p:cNvPr id="9" name="Straight Connector 15"/>
          <p:cNvCxnSpPr/>
          <p:nvPr/>
        </p:nvCxnSpPr>
        <p:spPr>
          <a:xfrm>
            <a:off x="5251203" y="2586237"/>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4549" y="2314474"/>
            <a:ext cx="2485696" cy="453457"/>
          </a:xfrm>
          <a:prstGeom prst="rect">
            <a:avLst/>
          </a:prstGeom>
          <a:noFill/>
        </p:spPr>
        <p:txBody>
          <a:bodyPr wrap="square" rtlCol="0">
            <a:spAutoFit/>
          </a:bodyPr>
          <a:lstStyle/>
          <a:p>
            <a:pPr>
              <a:lnSpc>
                <a:spcPct val="130000"/>
              </a:lnSpc>
            </a:pPr>
            <a:r>
              <a:rPr lang="zh-CN" altLang="en-US" sz="2000" dirty="0">
                <a:solidFill>
                  <a:schemeClr val="tx1">
                    <a:lumMod val="85000"/>
                    <a:lumOff val="15000"/>
                  </a:schemeClr>
                </a:solidFill>
                <a:cs typeface="+mn-ea"/>
                <a:sym typeface="+mn-lt"/>
              </a:rPr>
              <a:t>The first step</a:t>
            </a:r>
            <a:endParaRPr lang="en-US" sz="2000" dirty="0">
              <a:solidFill>
                <a:schemeClr val="tx1">
                  <a:lumMod val="85000"/>
                  <a:lumOff val="15000"/>
                </a:schemeClr>
              </a:solidFill>
              <a:cs typeface="+mn-ea"/>
              <a:sym typeface="+mn-lt"/>
            </a:endParaRPr>
          </a:p>
        </p:txBody>
      </p:sp>
      <p:sp>
        <p:nvSpPr>
          <p:cNvPr id="12" name="Rectangle 28"/>
          <p:cNvSpPr/>
          <p:nvPr/>
        </p:nvSpPr>
        <p:spPr>
          <a:xfrm>
            <a:off x="479377" y="2373860"/>
            <a:ext cx="4294459" cy="417358"/>
          </a:xfrm>
          <a:prstGeom prst="rect">
            <a:avLst/>
          </a:prstGeom>
        </p:spPr>
        <p:txBody>
          <a:bodyPr wrap="square">
            <a:spAutoFit/>
          </a:bodyPr>
          <a:lstStyle/>
          <a:p>
            <a:pPr algn="r" defTabSz="914294">
              <a:lnSpc>
                <a:spcPct val="130000"/>
              </a:lnSpc>
            </a:pPr>
            <a:r>
              <a:rPr lang="zh-CN" altLang="en-US" dirty="0">
                <a:solidFill>
                  <a:schemeClr val="bg1"/>
                </a:solidFill>
                <a:cs typeface="+mn-ea"/>
                <a:sym typeface="+mn-lt"/>
              </a:rPr>
              <a:t>The project completion step</a:t>
            </a:r>
          </a:p>
        </p:txBody>
      </p:sp>
      <p:sp>
        <p:nvSpPr>
          <p:cNvPr id="13" name="Teardrop 30"/>
          <p:cNvSpPr/>
          <p:nvPr/>
        </p:nvSpPr>
        <p:spPr>
          <a:xfrm rot="2700000">
            <a:off x="5989655" y="3915624"/>
            <a:ext cx="164306" cy="164306"/>
          </a:xfrm>
          <a:prstGeom prst="teardrop">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sp>
        <p:nvSpPr>
          <p:cNvPr id="14" name="Rounded Rectangle 31"/>
          <p:cNvSpPr/>
          <p:nvPr/>
        </p:nvSpPr>
        <p:spPr>
          <a:xfrm>
            <a:off x="6892419" y="3705844"/>
            <a:ext cx="4080381" cy="583867"/>
          </a:xfrm>
          <a:prstGeom prst="roundRect">
            <a:avLst>
              <a:gd name="adj" fmla="val 50000"/>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cxnSp>
        <p:nvCxnSpPr>
          <p:cNvPr id="15" name="Straight Connector 32"/>
          <p:cNvCxnSpPr/>
          <p:nvPr/>
        </p:nvCxnSpPr>
        <p:spPr>
          <a:xfrm>
            <a:off x="6187990" y="3997777"/>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96479" y="3765092"/>
            <a:ext cx="2485696" cy="453457"/>
          </a:xfrm>
          <a:prstGeom prst="rect">
            <a:avLst/>
          </a:prstGeom>
          <a:noFill/>
        </p:spPr>
        <p:txBody>
          <a:bodyPr wrap="square" rtlCol="0">
            <a:spAutoFit/>
          </a:bodyPr>
          <a:lstStyle/>
          <a:p>
            <a:pPr algn="r">
              <a:lnSpc>
                <a:spcPct val="130000"/>
              </a:lnSpc>
            </a:pPr>
            <a:r>
              <a:rPr lang="zh-CN" altLang="en-US" sz="2000" dirty="0">
                <a:solidFill>
                  <a:schemeClr val="tx1">
                    <a:lumMod val="85000"/>
                    <a:lumOff val="15000"/>
                  </a:schemeClr>
                </a:solidFill>
                <a:cs typeface="+mn-ea"/>
                <a:sym typeface="+mn-lt"/>
              </a:rPr>
              <a:t>Step two</a:t>
            </a:r>
            <a:endParaRPr lang="en-US" altLang="zh-CN" sz="2000" dirty="0">
              <a:solidFill>
                <a:schemeClr val="tx1">
                  <a:lumMod val="85000"/>
                  <a:lumOff val="15000"/>
                </a:schemeClr>
              </a:solidFill>
              <a:cs typeface="+mn-ea"/>
              <a:sym typeface="+mn-lt"/>
            </a:endParaRPr>
          </a:p>
        </p:txBody>
      </p:sp>
      <p:sp>
        <p:nvSpPr>
          <p:cNvPr id="17" name="Rectangle 34"/>
          <p:cNvSpPr/>
          <p:nvPr/>
        </p:nvSpPr>
        <p:spPr>
          <a:xfrm>
            <a:off x="8732380" y="3783141"/>
            <a:ext cx="1569660" cy="417358"/>
          </a:xfrm>
          <a:prstGeom prst="rect">
            <a:avLst/>
          </a:prstGeom>
        </p:spPr>
        <p:txBody>
          <a:bodyPr wrap="none">
            <a:spAutoFit/>
          </a:bodyPr>
          <a:lstStyle/>
          <a:p>
            <a:pPr algn="r" defTabSz="914294">
              <a:lnSpc>
                <a:spcPct val="130000"/>
              </a:lnSpc>
            </a:pPr>
            <a:r>
              <a:rPr lang="zh-CN" altLang="en-US" dirty="0">
                <a:solidFill>
                  <a:schemeClr val="bg1"/>
                </a:solidFill>
                <a:cs typeface="+mn-ea"/>
                <a:sym typeface="+mn-lt"/>
              </a:rPr>
              <a:t>The project completion step</a:t>
            </a:r>
          </a:p>
        </p:txBody>
      </p:sp>
      <p:sp>
        <p:nvSpPr>
          <p:cNvPr id="18" name="Teardrop 37"/>
          <p:cNvSpPr/>
          <p:nvPr/>
        </p:nvSpPr>
        <p:spPr>
          <a:xfrm rot="13500000">
            <a:off x="5989656" y="5227860"/>
            <a:ext cx="164306" cy="164306"/>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sp>
        <p:nvSpPr>
          <p:cNvPr id="19" name="Rounded Rectangle 38"/>
          <p:cNvSpPr/>
          <p:nvPr/>
        </p:nvSpPr>
        <p:spPr>
          <a:xfrm>
            <a:off x="1233055" y="5018080"/>
            <a:ext cx="3991600" cy="583867"/>
          </a:xfrm>
          <a:prstGeom prst="roundRect">
            <a:avLst>
              <a:gd name="adj" fmla="val 50000"/>
            </a:avLst>
          </a:prstGeom>
          <a:solidFill>
            <a:schemeClr val="tx1">
              <a:lumMod val="65000"/>
              <a:lumOff val="3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cxnSp>
        <p:nvCxnSpPr>
          <p:cNvPr id="20" name="Straight Connector 39"/>
          <p:cNvCxnSpPr/>
          <p:nvPr/>
        </p:nvCxnSpPr>
        <p:spPr>
          <a:xfrm>
            <a:off x="5251203" y="5310012"/>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2844" y="5079180"/>
            <a:ext cx="2485696" cy="453457"/>
          </a:xfrm>
          <a:prstGeom prst="rect">
            <a:avLst/>
          </a:prstGeom>
          <a:noFill/>
        </p:spPr>
        <p:txBody>
          <a:bodyPr wrap="square" rtlCol="0">
            <a:spAutoFit/>
          </a:bodyPr>
          <a:lstStyle/>
          <a:p>
            <a:pPr>
              <a:lnSpc>
                <a:spcPct val="130000"/>
              </a:lnSpc>
            </a:pPr>
            <a:r>
              <a:rPr lang="zh-CN" altLang="en-US" sz="2000" dirty="0">
                <a:solidFill>
                  <a:schemeClr val="tx1">
                    <a:lumMod val="85000"/>
                    <a:lumOff val="15000"/>
                  </a:schemeClr>
                </a:solidFill>
                <a:cs typeface="+mn-ea"/>
                <a:sym typeface="+mn-lt"/>
              </a:rPr>
              <a:t>Step three</a:t>
            </a:r>
            <a:endParaRPr lang="en-US" altLang="zh-CN" sz="2000" dirty="0">
              <a:solidFill>
                <a:schemeClr val="tx1">
                  <a:lumMod val="85000"/>
                  <a:lumOff val="15000"/>
                </a:schemeClr>
              </a:solidFill>
              <a:cs typeface="+mn-ea"/>
              <a:sym typeface="+mn-lt"/>
            </a:endParaRPr>
          </a:p>
        </p:txBody>
      </p:sp>
      <p:sp>
        <p:nvSpPr>
          <p:cNvPr id="22" name="Rectangle 41"/>
          <p:cNvSpPr/>
          <p:nvPr/>
        </p:nvSpPr>
        <p:spPr>
          <a:xfrm>
            <a:off x="479377" y="5097635"/>
            <a:ext cx="4294459" cy="417358"/>
          </a:xfrm>
          <a:prstGeom prst="rect">
            <a:avLst/>
          </a:prstGeom>
        </p:spPr>
        <p:txBody>
          <a:bodyPr wrap="square">
            <a:spAutoFit/>
          </a:bodyPr>
          <a:lstStyle/>
          <a:p>
            <a:pPr algn="r" defTabSz="914294">
              <a:lnSpc>
                <a:spcPct val="130000"/>
              </a:lnSpc>
            </a:pPr>
            <a:r>
              <a:rPr lang="zh-CN" altLang="en-US" dirty="0">
                <a:solidFill>
                  <a:schemeClr val="bg1"/>
                </a:solidFill>
                <a:cs typeface="+mn-ea"/>
                <a:sym typeface="+mn-lt"/>
              </a:rPr>
              <a:t>The project completion step</a:t>
            </a:r>
          </a:p>
        </p:txBody>
      </p:sp>
      <p:sp>
        <p:nvSpPr>
          <p:cNvPr id="23" name="Rectangle 5"/>
          <p:cNvSpPr>
            <a:spLocks/>
          </p:cNvSpPr>
          <p:nvPr/>
        </p:nvSpPr>
        <p:spPr bwMode="auto">
          <a:xfrm>
            <a:off x="7248130" y="2722337"/>
            <a:ext cx="3586126" cy="6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pPr>
            <a:r>
              <a:rPr lang="zh-CN" altLang="en-US" sz="1200" dirty="0">
                <a:solidFill>
                  <a:schemeClr val="bg1">
                    <a:lumMod val="65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sz="1200" dirty="0">
              <a:solidFill>
                <a:schemeClr val="bg1">
                  <a:lumMod val="65000"/>
                </a:schemeClr>
              </a:solidFill>
              <a:cs typeface="+mn-ea"/>
              <a:sym typeface="+mn-lt"/>
            </a:endParaRPr>
          </a:p>
        </p:txBody>
      </p:sp>
      <p:sp>
        <p:nvSpPr>
          <p:cNvPr id="24" name="Rectangle 5"/>
          <p:cNvSpPr>
            <a:spLocks/>
          </p:cNvSpPr>
          <p:nvPr/>
        </p:nvSpPr>
        <p:spPr bwMode="auto">
          <a:xfrm>
            <a:off x="950767" y="3653305"/>
            <a:ext cx="3710818" cy="6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pPr>
            <a:r>
              <a:rPr lang="zh-CN" altLang="en-US" sz="1200" dirty="0">
                <a:solidFill>
                  <a:schemeClr val="bg1">
                    <a:lumMod val="65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sz="1200" dirty="0">
              <a:solidFill>
                <a:schemeClr val="bg1">
                  <a:lumMod val="65000"/>
                </a:schemeClr>
              </a:solidFill>
              <a:cs typeface="+mn-ea"/>
              <a:sym typeface="+mn-lt"/>
            </a:endParaRPr>
          </a:p>
        </p:txBody>
      </p:sp>
      <p:sp>
        <p:nvSpPr>
          <p:cNvPr id="25" name="Rectangle 5"/>
          <p:cNvSpPr>
            <a:spLocks/>
          </p:cNvSpPr>
          <p:nvPr/>
        </p:nvSpPr>
        <p:spPr bwMode="auto">
          <a:xfrm>
            <a:off x="7599823" y="4967393"/>
            <a:ext cx="3586126" cy="6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pPr>
            <a:r>
              <a:rPr lang="zh-CN" altLang="en-US" sz="1200" dirty="0">
                <a:solidFill>
                  <a:schemeClr val="bg1">
                    <a:lumMod val="65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sz="1200" dirty="0">
              <a:solidFill>
                <a:schemeClr val="bg1">
                  <a:lumMod val="65000"/>
                </a:schemeClr>
              </a:solidFill>
              <a:cs typeface="+mn-ea"/>
              <a:sym typeface="+mn-lt"/>
            </a:endParaRPr>
          </a:p>
        </p:txBody>
      </p:sp>
      <p:grpSp>
        <p:nvGrpSpPr>
          <p:cNvPr id="26" name="组合 25"/>
          <p:cNvGrpSpPr/>
          <p:nvPr/>
        </p:nvGrpSpPr>
        <p:grpSpPr>
          <a:xfrm>
            <a:off x="3390313" y="483868"/>
            <a:ext cx="5555567" cy="718401"/>
            <a:chOff x="3461586" y="377466"/>
            <a:chExt cx="5555567" cy="718401"/>
          </a:xfrm>
        </p:grpSpPr>
        <p:sp>
          <p:nvSpPr>
            <p:cNvPr id="27" name="矩形 26"/>
            <p:cNvSpPr/>
            <p:nvPr userDrawn="1"/>
          </p:nvSpPr>
          <p:spPr>
            <a:xfrm>
              <a:off x="3461586" y="377466"/>
              <a:ext cx="5555567"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Key project presentations</a:t>
              </a:r>
            </a:p>
          </p:txBody>
        </p:sp>
        <p:sp>
          <p:nvSpPr>
            <p:cNvPr id="28" name="文本框 27"/>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91102845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2"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2"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2" fill="hold" grpId="0" nodeType="with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22" presetClass="entr" presetSubtype="8" fill="hold" nodeType="withEffect">
                                  <p:stCondLst>
                                    <p:cond delay="150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22" presetClass="entr" presetSubtype="8" fill="hold" grpId="0" nodeType="withEffect">
                                  <p:stCondLst>
                                    <p:cond delay="175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175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53" presetClass="entr" presetSubtype="16" fill="hold" grpId="0" nodeType="withEffect">
                                  <p:stCondLst>
                                    <p:cond delay="22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22" presetClass="entr" presetSubtype="2" fill="hold" nodeType="withEffect">
                                  <p:stCondLst>
                                    <p:cond delay="250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22" presetClass="entr" presetSubtype="2" fill="hold" grpId="0" nodeType="withEffect">
                                  <p:stCondLst>
                                    <p:cond delay="275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par>
                                <p:cTn id="53" presetID="22" presetClass="entr" presetSubtype="2" fill="hold" grpId="0" nodeType="withEffect">
                                  <p:stCondLst>
                                    <p:cond delay="275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par>
                                <p:cTn id="56" presetID="42" presetClass="entr" presetSubtype="0" fill="hold" grpId="0" nodeType="withEffect">
                                  <p:stCondLst>
                                    <p:cond delay="30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30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3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animBg="1"/>
      <p:bldP spid="14" grpId="0" animBg="1"/>
      <p:bldP spid="16" grpId="0"/>
      <p:bldP spid="17" grpId="0"/>
      <p:bldP spid="18" grpId="0" animBg="1"/>
      <p:bldP spid="19" grpId="0" animBg="1"/>
      <p:bldP spid="2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430149612"/>
              </p:ext>
            </p:extLst>
          </p:nvPr>
        </p:nvGraphicFramePr>
        <p:xfrm>
          <a:off x="1247869" y="1529572"/>
          <a:ext cx="9616975" cy="35059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8">
            <a:extLst>
              <a:ext uri="{FF2B5EF4-FFF2-40B4-BE49-F238E27FC236}">
                <a16:creationId xmlns:a16="http://schemas.microsoft.com/office/drawing/2014/main" id="{5B1D4F78-FEC6-4A07-A059-CBE731909EEA}"/>
              </a:ext>
            </a:extLst>
          </p:cNvPr>
          <p:cNvSpPr txBox="1">
            <a:spLocks/>
          </p:cNvSpPr>
          <p:nvPr/>
        </p:nvSpPr>
        <p:spPr>
          <a:xfrm>
            <a:off x="1564233" y="5328428"/>
            <a:ext cx="2990538" cy="27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21" name="Text Placeholder 9">
            <a:extLst>
              <a:ext uri="{FF2B5EF4-FFF2-40B4-BE49-F238E27FC236}">
                <a16:creationId xmlns:a16="http://schemas.microsoft.com/office/drawing/2014/main" id="{724F69F4-C35B-4525-925A-3E084C95659C}"/>
              </a:ext>
            </a:extLst>
          </p:cNvPr>
          <p:cNvSpPr txBox="1">
            <a:spLocks/>
          </p:cNvSpPr>
          <p:nvPr/>
        </p:nvSpPr>
        <p:spPr>
          <a:xfrm>
            <a:off x="1564233" y="557961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22" name="Text Placeholder 8">
            <a:extLst>
              <a:ext uri="{FF2B5EF4-FFF2-40B4-BE49-F238E27FC236}">
                <a16:creationId xmlns:a16="http://schemas.microsoft.com/office/drawing/2014/main" id="{F478A744-E700-4CA3-A3DA-5AC75F431E50}"/>
              </a:ext>
            </a:extLst>
          </p:cNvPr>
          <p:cNvSpPr txBox="1">
            <a:spLocks/>
          </p:cNvSpPr>
          <p:nvPr/>
        </p:nvSpPr>
        <p:spPr>
          <a:xfrm>
            <a:off x="4600731" y="5328428"/>
            <a:ext cx="2990538" cy="27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23" name="Text Placeholder 9">
            <a:extLst>
              <a:ext uri="{FF2B5EF4-FFF2-40B4-BE49-F238E27FC236}">
                <a16:creationId xmlns:a16="http://schemas.microsoft.com/office/drawing/2014/main" id="{51493374-E2B7-4506-97E7-E3A55266009B}"/>
              </a:ext>
            </a:extLst>
          </p:cNvPr>
          <p:cNvSpPr txBox="1">
            <a:spLocks/>
          </p:cNvSpPr>
          <p:nvPr/>
        </p:nvSpPr>
        <p:spPr>
          <a:xfrm>
            <a:off x="4600731" y="557961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24" name="Text Placeholder 8">
            <a:extLst>
              <a:ext uri="{FF2B5EF4-FFF2-40B4-BE49-F238E27FC236}">
                <a16:creationId xmlns:a16="http://schemas.microsoft.com/office/drawing/2014/main" id="{A9FC3213-6E94-4C2A-ADB6-AB8B827DFC2F}"/>
              </a:ext>
            </a:extLst>
          </p:cNvPr>
          <p:cNvSpPr txBox="1">
            <a:spLocks/>
          </p:cNvSpPr>
          <p:nvPr/>
        </p:nvSpPr>
        <p:spPr>
          <a:xfrm>
            <a:off x="7637229" y="5328428"/>
            <a:ext cx="2990538" cy="27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25" name="Text Placeholder 9">
            <a:extLst>
              <a:ext uri="{FF2B5EF4-FFF2-40B4-BE49-F238E27FC236}">
                <a16:creationId xmlns:a16="http://schemas.microsoft.com/office/drawing/2014/main" id="{B2634F94-6587-4090-91E9-FE5CE2CD31F2}"/>
              </a:ext>
            </a:extLst>
          </p:cNvPr>
          <p:cNvSpPr txBox="1">
            <a:spLocks/>
          </p:cNvSpPr>
          <p:nvPr/>
        </p:nvSpPr>
        <p:spPr>
          <a:xfrm>
            <a:off x="7637229" y="557961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grpSp>
        <p:nvGrpSpPr>
          <p:cNvPr id="13" name="组合 12"/>
          <p:cNvGrpSpPr/>
          <p:nvPr/>
        </p:nvGrpSpPr>
        <p:grpSpPr>
          <a:xfrm>
            <a:off x="3165231" y="483868"/>
            <a:ext cx="5430129" cy="718401"/>
            <a:chOff x="3236504" y="377466"/>
            <a:chExt cx="5430129" cy="718401"/>
          </a:xfrm>
        </p:grpSpPr>
        <p:sp>
          <p:nvSpPr>
            <p:cNvPr id="18" name="矩形 17"/>
            <p:cNvSpPr/>
            <p:nvPr userDrawn="1"/>
          </p:nvSpPr>
          <p:spPr>
            <a:xfrm>
              <a:off x="3236504" y="377466"/>
              <a:ext cx="5430129"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Chart style presentation</a:t>
              </a:r>
            </a:p>
          </p:txBody>
        </p:sp>
        <p:sp>
          <p:nvSpPr>
            <p:cNvPr id="19" name="文本框 18"/>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985153256"/>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down)">
                                      <p:cBhvr>
                                        <p:cTn id="19" dur="500"/>
                                        <p:tgtEl>
                                          <p:spTgt spid="21">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wipe(down)">
                                      <p:cBhvr>
                                        <p:cTn id="29" dur="500"/>
                                        <p:tgtEl>
                                          <p:spTgt spid="23">
                                            <p:txEl>
                                              <p:pRg st="0" end="0"/>
                                            </p:txEl>
                                          </p:spTgt>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4">
                                            <p:txEl>
                                              <p:pRg st="0" end="0"/>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down)">
                                      <p:cBhvr>
                                        <p:cTn id="3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2" grpId="0" build="p"/>
      <p:bldP spid="21" grpId="0" build="p"/>
      <p:bldP spid="22" grpId="0" build="p"/>
      <p:bldP spid="23" grpId="0" build="p"/>
      <p:bldP spid="24" grpId="0" build="p"/>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712161" y="2929505"/>
            <a:ext cx="2646878" cy="830997"/>
          </a:xfrm>
          <a:prstGeom prst="rect">
            <a:avLst/>
          </a:prstGeom>
          <a:noFill/>
        </p:spPr>
        <p:txBody>
          <a:bodyPr wrap="none" rtlCol="0">
            <a:spAutoFit/>
          </a:bodyPr>
          <a:lstStyle/>
          <a:p>
            <a:pPr algn="ctr"/>
            <a:r>
              <a:rPr lang="zh-CN" altLang="en-US" sz="4800" dirty="0">
                <a:solidFill>
                  <a:srgbClr val="2A3246"/>
                </a:solidFill>
                <a:effectLst>
                  <a:outerShdw blurRad="38100" dist="38100" dir="2700000" algn="tl">
                    <a:srgbClr val="000000">
                      <a:alpha val="20000"/>
                    </a:srgbClr>
                  </a:outerShdw>
                </a:effectLst>
                <a:cs typeface="+mn-ea"/>
                <a:sym typeface="+mn-lt"/>
              </a:rPr>
              <a:t>Work review</a:t>
            </a:r>
          </a:p>
        </p:txBody>
      </p:sp>
      <p:sp>
        <p:nvSpPr>
          <p:cNvPr id="46" name="文本框 45"/>
          <p:cNvSpPr txBox="1"/>
          <p:nvPr/>
        </p:nvSpPr>
        <p:spPr>
          <a:xfrm>
            <a:off x="5115683" y="3809773"/>
            <a:ext cx="5839834" cy="630685"/>
          </a:xfrm>
          <a:prstGeom prst="rect">
            <a:avLst/>
          </a:prstGeom>
          <a:noFill/>
        </p:spPr>
        <p:txBody>
          <a:bodyPr wrap="square" rtlCol="0">
            <a:spAutoFit/>
          </a:bodyPr>
          <a:lstStyle/>
          <a:p>
            <a:pPr algn="ctr">
              <a:lnSpc>
                <a:spcPct val="120000"/>
              </a:lnSpc>
            </a:pPr>
            <a:r>
              <a:rPr lang="en-US" altLang="zh-CN" sz="1000" dirty="0">
                <a:solidFill>
                  <a:schemeClr val="bg1">
                    <a:lumMod val="65000"/>
                  </a:schemeClr>
                </a:solidFill>
                <a:effectLst>
                  <a:outerShdw blurRad="127000" dist="38100" dir="2700000" algn="tl">
                    <a:srgbClr val="000000">
                      <a:alpha val="20000"/>
                    </a:srgbClr>
                  </a:outerShdw>
                </a:effectLst>
                <a:cs typeface="+mn-ea"/>
                <a:sym typeface="+mn-lt"/>
              </a:rPr>
              <a:t>Personnel Business RecruitIng Talents Raining Elite Management Training TemplaRecruiTraining anagening Template</a:t>
            </a: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a:p>
            <a:pPr algn="ctr">
              <a:lnSpc>
                <a:spcPct val="120000"/>
              </a:lnSpc>
            </a:pP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p:txBody>
      </p:sp>
      <p:sp>
        <p:nvSpPr>
          <p:cNvPr id="17" name="等腰三角形 16"/>
          <p:cNvSpPr/>
          <p:nvPr/>
        </p:nvSpPr>
        <p:spPr>
          <a:xfrm rot="10800000">
            <a:off x="1775848" y="2449866"/>
            <a:ext cx="2609342" cy="2431466"/>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2091766" y="3712376"/>
            <a:ext cx="1053605" cy="981782"/>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534715" y="2898264"/>
            <a:ext cx="1085554" cy="1015663"/>
          </a:xfrm>
          <a:prstGeom prst="rect">
            <a:avLst/>
          </a:prstGeom>
          <a:noFill/>
        </p:spPr>
        <p:txBody>
          <a:bodyPr wrap="none" rtlCol="0">
            <a:spAutoFit/>
          </a:bodyPr>
          <a:lstStyle/>
          <a:p>
            <a:pPr algn="ctr"/>
            <a:r>
              <a:rPr lang="en-US" altLang="zh-CN" sz="6000" dirty="0">
                <a:solidFill>
                  <a:schemeClr val="bg1"/>
                </a:solidFill>
                <a:effectLst>
                  <a:outerShdw blurRad="25400" dist="25400" dir="2700000" algn="tl">
                    <a:srgbClr val="000000">
                      <a:alpha val="20000"/>
                    </a:srgbClr>
                  </a:outerShdw>
                </a:effectLst>
                <a:cs typeface="+mn-ea"/>
                <a:sym typeface="+mn-lt"/>
              </a:rPr>
              <a:t>01</a:t>
            </a:r>
            <a:endParaRPr lang="zh-CN" altLang="en-US" sz="6000" dirty="0">
              <a:solidFill>
                <a:schemeClr val="bg1"/>
              </a:solidFill>
              <a:effectLst>
                <a:outerShdw blurRad="25400" dist="25400" dir="2700000" algn="tl">
                  <a:srgbClr val="000000">
                    <a:alpha val="20000"/>
                  </a:srgbClr>
                </a:outerShdw>
              </a:effectLst>
              <a:cs typeface="+mn-ea"/>
              <a:sym typeface="+mn-lt"/>
            </a:endParaRPr>
          </a:p>
        </p:txBody>
      </p:sp>
      <p:sp>
        <p:nvSpPr>
          <p:cNvPr id="21" name="文本框 20"/>
          <p:cNvSpPr txBox="1"/>
          <p:nvPr/>
        </p:nvSpPr>
        <p:spPr>
          <a:xfrm>
            <a:off x="2618312" y="2618826"/>
            <a:ext cx="914240" cy="369332"/>
          </a:xfrm>
          <a:prstGeom prst="rect">
            <a:avLst/>
          </a:prstGeom>
          <a:noFill/>
        </p:spPr>
        <p:txBody>
          <a:bodyPr wrap="square" rtlCol="0">
            <a:spAutoFit/>
          </a:bodyPr>
          <a:lstStyle/>
          <a:p>
            <a:pPr algn="dist"/>
            <a:r>
              <a:rPr lang="en-US" altLang="zh-CN" dirty="0">
                <a:solidFill>
                  <a:schemeClr val="bg1"/>
                </a:solidFill>
                <a:effectLst>
                  <a:outerShdw blurRad="25400" dist="25400" dir="2700000" algn="tl">
                    <a:srgbClr val="000000">
                      <a:alpha val="20000"/>
                    </a:srgbClr>
                  </a:outerShdw>
                </a:effectLst>
                <a:cs typeface="+mn-ea"/>
                <a:sym typeface="+mn-lt"/>
              </a:rPr>
              <a:t>PART</a:t>
            </a:r>
            <a:endParaRPr lang="zh-CN" altLang="en-US" dirty="0">
              <a:solidFill>
                <a:schemeClr val="bg1"/>
              </a:solidFill>
              <a:effectLst>
                <a:outerShdw blurRad="25400" dist="25400" dir="2700000" algn="tl">
                  <a:srgbClr val="000000">
                    <a:alpha val="20000"/>
                  </a:srgbClr>
                </a:outerShdw>
              </a:effectLst>
              <a:cs typeface="+mn-ea"/>
              <a:sym typeface="+mn-lt"/>
            </a:endParaRPr>
          </a:p>
        </p:txBody>
      </p:sp>
      <p:sp>
        <p:nvSpPr>
          <p:cNvPr id="24" name="等腰三角形 23"/>
          <p:cNvSpPr/>
          <p:nvPr/>
        </p:nvSpPr>
        <p:spPr>
          <a:xfrm>
            <a:off x="3649416" y="2165938"/>
            <a:ext cx="552596" cy="514927"/>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9" name="直接连接符 2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0800000">
            <a:off x="3607662" y="4878194"/>
            <a:ext cx="308065" cy="287065"/>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7851116" y="4646032"/>
            <a:ext cx="368968" cy="0"/>
          </a:xfrm>
          <a:prstGeom prst="line">
            <a:avLst/>
          </a:prstGeom>
          <a:ln w="38100">
            <a:solidFill>
              <a:srgbClr val="BA8F2D"/>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579837"/>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 presetClass="entr" presetSubtype="1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0-#ppt_w/2"/>
                                          </p:val>
                                        </p:tav>
                                        <p:tav tm="100000">
                                          <p:val>
                                            <p:strVal val="#ppt_x"/>
                                          </p:val>
                                        </p:tav>
                                      </p:tavLst>
                                    </p:anim>
                                    <p:anim calcmode="lin" valueType="num">
                                      <p:cBhvr additive="base">
                                        <p:cTn id="25" dur="100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3" fill="hold" grpId="0" nodeType="withEffect">
                                  <p:stCondLst>
                                    <p:cond delay="25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25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1+#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00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2"/>
                                        </p:tgtEl>
                                      </p:cBhvr>
                                    </p:animEffect>
                                  </p:childTnLst>
                                </p:cTn>
                              </p:par>
                              <p:par>
                                <p:cTn id="49" presetID="42" presetClass="entr" presetSubtype="0" fill="hold" grpId="0" nodeType="withEffect">
                                  <p:stCondLst>
                                    <p:cond delay="175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225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6" grpId="0"/>
      <p:bldP spid="17" grpId="0" animBg="1"/>
      <p:bldP spid="18" grpId="0" animBg="1"/>
      <p:bldP spid="11" grpId="0"/>
      <p:bldP spid="21" grpId="0"/>
      <p:bldP spid="24"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484127" y="2647854"/>
            <a:ext cx="2326250" cy="3235518"/>
            <a:chOff x="5483333" y="2159159"/>
            <a:chExt cx="2326250" cy="3235518"/>
          </a:xfrm>
          <a:effectLst>
            <a:outerShdw blurRad="254000" dist="63500" dir="2700000" algn="tl" rotWithShape="0">
              <a:prstClr val="black">
                <a:alpha val="30000"/>
              </a:prstClr>
            </a:outerShdw>
          </a:effectLst>
        </p:grpSpPr>
        <p:grpSp>
          <p:nvGrpSpPr>
            <p:cNvPr id="36" name="组合 35"/>
            <p:cNvGrpSpPr/>
            <p:nvPr/>
          </p:nvGrpSpPr>
          <p:grpSpPr>
            <a:xfrm>
              <a:off x="5483333" y="2159159"/>
              <a:ext cx="2326250" cy="3235518"/>
              <a:chOff x="2052297" y="2876660"/>
              <a:chExt cx="1822023" cy="2534202"/>
            </a:xfrm>
          </p:grpSpPr>
          <p:sp>
            <p:nvSpPr>
              <p:cNvPr id="41" name="Rounded Rectangle 3"/>
              <p:cNvSpPr/>
              <p:nvPr/>
            </p:nvSpPr>
            <p:spPr>
              <a:xfrm rot="2900928">
                <a:off x="1763180" y="3314973"/>
                <a:ext cx="1218314" cy="640080"/>
              </a:xfrm>
              <a:prstGeom prst="round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cs typeface="+mn-ea"/>
                  <a:sym typeface="+mn-lt"/>
                </a:endParaRPr>
              </a:p>
            </p:txBody>
          </p:sp>
          <p:sp>
            <p:nvSpPr>
              <p:cNvPr id="42" name="Rounded Rectangle 18"/>
              <p:cNvSpPr/>
              <p:nvPr/>
            </p:nvSpPr>
            <p:spPr>
              <a:xfrm rot="2900928">
                <a:off x="2596909" y="4373710"/>
                <a:ext cx="1434225" cy="640080"/>
              </a:xfrm>
              <a:prstGeom prst="round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cs typeface="+mn-ea"/>
                  <a:sym typeface="+mn-lt"/>
                </a:endParaRPr>
              </a:p>
            </p:txBody>
          </p:sp>
          <p:sp>
            <p:nvSpPr>
              <p:cNvPr id="43" name="Rounded Rectangle 4"/>
              <p:cNvSpPr/>
              <p:nvPr/>
            </p:nvSpPr>
            <p:spPr>
              <a:xfrm rot="2900928">
                <a:off x="2980121" y="2622541"/>
                <a:ext cx="640080" cy="1148318"/>
              </a:xfrm>
              <a:prstGeom prst="round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cs typeface="+mn-ea"/>
                  <a:sym typeface="+mn-lt"/>
                </a:endParaRPr>
              </a:p>
            </p:txBody>
          </p:sp>
          <p:sp>
            <p:nvSpPr>
              <p:cNvPr id="44" name="Rounded Rectangle 19"/>
              <p:cNvSpPr/>
              <p:nvPr/>
            </p:nvSpPr>
            <p:spPr>
              <a:xfrm rot="2900928">
                <a:off x="3255076" y="3637925"/>
                <a:ext cx="640080" cy="584372"/>
              </a:xfrm>
              <a:prstGeom prst="round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cs typeface="+mn-ea"/>
                  <a:sym typeface="+mn-lt"/>
                </a:endParaRPr>
              </a:p>
            </p:txBody>
          </p:sp>
        </p:grpSp>
        <p:sp>
          <p:nvSpPr>
            <p:cNvPr id="37" name="TextBox 36"/>
            <p:cNvSpPr txBox="1"/>
            <p:nvPr/>
          </p:nvSpPr>
          <p:spPr>
            <a:xfrm>
              <a:off x="5998124" y="3227010"/>
              <a:ext cx="453970" cy="417358"/>
            </a:xfrm>
            <a:prstGeom prst="rect">
              <a:avLst/>
            </a:prstGeom>
            <a:noFill/>
          </p:spPr>
          <p:txBody>
            <a:bodyPr wrap="none" rtlCol="0">
              <a:spAutoFit/>
            </a:bodyPr>
            <a:lstStyle/>
            <a:p>
              <a:pPr>
                <a:lnSpc>
                  <a:spcPct val="130000"/>
                </a:lnSpc>
              </a:pPr>
              <a:r>
                <a:rPr lang="en-US" dirty="0">
                  <a:solidFill>
                    <a:schemeClr val="bg1"/>
                  </a:solidFill>
                  <a:cs typeface="+mn-ea"/>
                  <a:sym typeface="+mn-lt"/>
                </a:rPr>
                <a:t>04。</a:t>
              </a:r>
            </a:p>
          </p:txBody>
        </p:sp>
        <p:sp>
          <p:nvSpPr>
            <p:cNvPr id="38" name="TextBox 37"/>
            <p:cNvSpPr txBox="1"/>
            <p:nvPr/>
          </p:nvSpPr>
          <p:spPr>
            <a:xfrm>
              <a:off x="6478749" y="3768123"/>
              <a:ext cx="453970" cy="417358"/>
            </a:xfrm>
            <a:prstGeom prst="rect">
              <a:avLst/>
            </a:prstGeom>
            <a:noFill/>
          </p:spPr>
          <p:txBody>
            <a:bodyPr wrap="none" rtlCol="0">
              <a:spAutoFit/>
            </a:bodyPr>
            <a:lstStyle/>
            <a:p>
              <a:pPr>
                <a:lnSpc>
                  <a:spcPct val="130000"/>
                </a:lnSpc>
              </a:pPr>
              <a:r>
                <a:rPr lang="en-US" dirty="0">
                  <a:solidFill>
                    <a:schemeClr val="bg1"/>
                  </a:solidFill>
                  <a:cs typeface="+mn-ea"/>
                  <a:sym typeface="+mn-lt"/>
                </a:rPr>
                <a:t>03。</a:t>
              </a:r>
            </a:p>
          </p:txBody>
        </p:sp>
        <p:sp>
          <p:nvSpPr>
            <p:cNvPr id="39" name="TextBox 38"/>
            <p:cNvSpPr txBox="1"/>
            <p:nvPr/>
          </p:nvSpPr>
          <p:spPr>
            <a:xfrm>
              <a:off x="7108808" y="3181996"/>
              <a:ext cx="453970" cy="417358"/>
            </a:xfrm>
            <a:prstGeom prst="rect">
              <a:avLst/>
            </a:prstGeom>
            <a:noFill/>
          </p:spPr>
          <p:txBody>
            <a:bodyPr wrap="none" rtlCol="0">
              <a:spAutoFit/>
            </a:bodyPr>
            <a:lstStyle/>
            <a:p>
              <a:pPr>
                <a:lnSpc>
                  <a:spcPct val="130000"/>
                </a:lnSpc>
              </a:pPr>
              <a:r>
                <a:rPr lang="en-US" dirty="0">
                  <a:solidFill>
                    <a:schemeClr val="bg1"/>
                  </a:solidFill>
                  <a:cs typeface="+mn-ea"/>
                  <a:sym typeface="+mn-lt"/>
                </a:rPr>
                <a:t>02。</a:t>
              </a:r>
            </a:p>
          </p:txBody>
        </p:sp>
        <p:sp>
          <p:nvSpPr>
            <p:cNvPr id="40" name="TextBox 39"/>
            <p:cNvSpPr txBox="1"/>
            <p:nvPr/>
          </p:nvSpPr>
          <p:spPr>
            <a:xfrm>
              <a:off x="6505023" y="2721252"/>
              <a:ext cx="453970" cy="417358"/>
            </a:xfrm>
            <a:prstGeom prst="rect">
              <a:avLst/>
            </a:prstGeom>
            <a:noFill/>
          </p:spPr>
          <p:txBody>
            <a:bodyPr wrap="none" rtlCol="0">
              <a:spAutoFit/>
            </a:bodyPr>
            <a:lstStyle/>
            <a:p>
              <a:pPr>
                <a:lnSpc>
                  <a:spcPct val="130000"/>
                </a:lnSpc>
              </a:pPr>
              <a:r>
                <a:rPr lang="en-US" dirty="0">
                  <a:solidFill>
                    <a:schemeClr val="bg1"/>
                  </a:solidFill>
                  <a:cs typeface="+mn-ea"/>
                  <a:sym typeface="+mn-lt"/>
                </a:rPr>
                <a:t>01。</a:t>
              </a:r>
            </a:p>
          </p:txBody>
        </p:sp>
      </p:grpSp>
      <p:sp>
        <p:nvSpPr>
          <p:cNvPr id="45" name="Freeform 200"/>
          <p:cNvSpPr>
            <a:spLocks noEditPoints="1"/>
          </p:cNvSpPr>
          <p:nvPr/>
        </p:nvSpPr>
        <p:spPr bwMode="auto">
          <a:xfrm>
            <a:off x="4172056" y="3656900"/>
            <a:ext cx="771816" cy="2438826"/>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2A3246"/>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rstTxWarp prst="textNoShape">
              <a:avLst/>
            </a:prstTxWarp>
          </a:bodyPr>
          <a:lstStyle/>
          <a:p>
            <a:pPr>
              <a:lnSpc>
                <a:spcPct val="130000"/>
              </a:lnSpc>
            </a:pPr>
            <a:endParaRPr lang="id-ID" sz="2400" dirty="0">
              <a:cs typeface="+mn-ea"/>
              <a:sym typeface="+mn-lt"/>
            </a:endParaRPr>
          </a:p>
        </p:txBody>
      </p:sp>
      <p:grpSp>
        <p:nvGrpSpPr>
          <p:cNvPr id="46" name="组合 45"/>
          <p:cNvGrpSpPr/>
          <p:nvPr/>
        </p:nvGrpSpPr>
        <p:grpSpPr>
          <a:xfrm>
            <a:off x="7814122" y="5439731"/>
            <a:ext cx="3445174" cy="771107"/>
            <a:chOff x="3806228" y="5422410"/>
            <a:chExt cx="3445174" cy="771107"/>
          </a:xfrm>
        </p:grpSpPr>
        <p:sp>
          <p:nvSpPr>
            <p:cNvPr id="47" name="TextBox 46"/>
            <p:cNvSpPr txBox="1"/>
            <p:nvPr/>
          </p:nvSpPr>
          <p:spPr>
            <a:xfrm>
              <a:off x="3806228" y="5518973"/>
              <a:ext cx="923651" cy="597921"/>
            </a:xfrm>
            <a:prstGeom prst="rect">
              <a:avLst/>
            </a:prstGeom>
            <a:noFill/>
          </p:spPr>
          <p:txBody>
            <a:bodyPr wrap="none" rtlCol="0">
              <a:spAutoFit/>
            </a:bodyPr>
            <a:lstStyle/>
            <a:p>
              <a:pPr>
                <a:lnSpc>
                  <a:spcPct val="130000"/>
                </a:lnSpc>
              </a:pPr>
              <a:r>
                <a:rPr lang="en-US" sz="2800" dirty="0">
                  <a:solidFill>
                    <a:schemeClr val="tx1">
                      <a:lumMod val="85000"/>
                      <a:lumOff val="15000"/>
                    </a:schemeClr>
                  </a:solidFill>
                  <a:cs typeface="+mn-ea"/>
                  <a:sym typeface="+mn-lt"/>
                </a:rPr>
                <a:t>28%</a:t>
              </a:r>
            </a:p>
          </p:txBody>
        </p:sp>
        <p:grpSp>
          <p:nvGrpSpPr>
            <p:cNvPr id="48" name="Group 58"/>
            <p:cNvGrpSpPr/>
            <p:nvPr/>
          </p:nvGrpSpPr>
          <p:grpSpPr>
            <a:xfrm>
              <a:off x="4966177" y="5422410"/>
              <a:ext cx="2285225" cy="771107"/>
              <a:chOff x="7174425" y="1209905"/>
              <a:chExt cx="2285225" cy="771107"/>
            </a:xfrm>
          </p:grpSpPr>
          <p:sp>
            <p:nvSpPr>
              <p:cNvPr id="49" name="TextBox 48"/>
              <p:cNvSpPr txBox="1"/>
              <p:nvPr/>
            </p:nvSpPr>
            <p:spPr>
              <a:xfrm>
                <a:off x="7174425" y="1600395"/>
                <a:ext cx="1993125" cy="380617"/>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cs typeface="+mn-ea"/>
                    <a:sym typeface="+mn-lt"/>
                  </a:rPr>
                  <a:t>Enter the comprehensive description of the chart above here, and this entry into the chart above.</a:t>
                </a:r>
              </a:p>
            </p:txBody>
          </p:sp>
          <p:sp>
            <p:nvSpPr>
              <p:cNvPr id="50" name="Rectangle 47"/>
              <p:cNvSpPr/>
              <p:nvPr/>
            </p:nvSpPr>
            <p:spPr>
              <a:xfrm>
                <a:off x="7920767" y="1209905"/>
                <a:ext cx="1538883" cy="361125"/>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cs typeface="+mn-ea"/>
                    <a:sym typeface="+mn-lt"/>
                  </a:rPr>
                  <a:t>Project results data</a:t>
                </a:r>
                <a:endParaRPr lang="en-US" altLang="zh-CN" sz="2000" dirty="0">
                  <a:solidFill>
                    <a:schemeClr val="tx1">
                      <a:lumMod val="85000"/>
                      <a:lumOff val="15000"/>
                    </a:schemeClr>
                  </a:solidFill>
                  <a:cs typeface="+mn-ea"/>
                  <a:sym typeface="+mn-lt"/>
                </a:endParaRPr>
              </a:p>
            </p:txBody>
          </p:sp>
        </p:grpSp>
      </p:grpSp>
      <p:grpSp>
        <p:nvGrpSpPr>
          <p:cNvPr id="51" name="组合 50"/>
          <p:cNvGrpSpPr/>
          <p:nvPr/>
        </p:nvGrpSpPr>
        <p:grpSpPr>
          <a:xfrm>
            <a:off x="7814122" y="3999070"/>
            <a:ext cx="3445174" cy="735834"/>
            <a:chOff x="3806228" y="5457683"/>
            <a:chExt cx="3445174" cy="735834"/>
          </a:xfrm>
        </p:grpSpPr>
        <p:sp>
          <p:nvSpPr>
            <p:cNvPr id="52" name="TextBox 51"/>
            <p:cNvSpPr txBox="1"/>
            <p:nvPr/>
          </p:nvSpPr>
          <p:spPr>
            <a:xfrm>
              <a:off x="3806228" y="5518973"/>
              <a:ext cx="923651" cy="597921"/>
            </a:xfrm>
            <a:prstGeom prst="rect">
              <a:avLst/>
            </a:prstGeom>
            <a:noFill/>
          </p:spPr>
          <p:txBody>
            <a:bodyPr wrap="none" rtlCol="0">
              <a:spAutoFit/>
            </a:bodyPr>
            <a:lstStyle/>
            <a:p>
              <a:pPr>
                <a:lnSpc>
                  <a:spcPct val="130000"/>
                </a:lnSpc>
              </a:pPr>
              <a:r>
                <a:rPr lang="en-US" sz="2800" dirty="0">
                  <a:solidFill>
                    <a:schemeClr val="tx1">
                      <a:lumMod val="85000"/>
                      <a:lumOff val="15000"/>
                    </a:schemeClr>
                  </a:solidFill>
                  <a:cs typeface="+mn-ea"/>
                  <a:sym typeface="+mn-lt"/>
                </a:rPr>
                <a:t>18%</a:t>
              </a:r>
            </a:p>
          </p:txBody>
        </p:sp>
        <p:grpSp>
          <p:nvGrpSpPr>
            <p:cNvPr id="53" name="Group 58"/>
            <p:cNvGrpSpPr/>
            <p:nvPr/>
          </p:nvGrpSpPr>
          <p:grpSpPr>
            <a:xfrm>
              <a:off x="4966177" y="5457683"/>
              <a:ext cx="2285225" cy="735834"/>
              <a:chOff x="7174425" y="1245178"/>
              <a:chExt cx="2285225" cy="735834"/>
            </a:xfrm>
          </p:grpSpPr>
          <p:sp>
            <p:nvSpPr>
              <p:cNvPr id="54" name="TextBox 53"/>
              <p:cNvSpPr txBox="1"/>
              <p:nvPr/>
            </p:nvSpPr>
            <p:spPr>
              <a:xfrm>
                <a:off x="7174425" y="1600395"/>
                <a:ext cx="1993125" cy="380617"/>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cs typeface="+mn-ea"/>
                    <a:sym typeface="+mn-lt"/>
                  </a:rPr>
                  <a:t>Enter the comprehensive description of the chart above here, and this entry into the chart above.</a:t>
                </a:r>
              </a:p>
            </p:txBody>
          </p:sp>
          <p:sp>
            <p:nvSpPr>
              <p:cNvPr id="55" name="Rectangle 47"/>
              <p:cNvSpPr/>
              <p:nvPr/>
            </p:nvSpPr>
            <p:spPr>
              <a:xfrm>
                <a:off x="7920767" y="1245178"/>
                <a:ext cx="1538883" cy="361125"/>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cs typeface="+mn-ea"/>
                    <a:sym typeface="+mn-lt"/>
                  </a:rPr>
                  <a:t>Project results data</a:t>
                </a:r>
                <a:endParaRPr lang="en-US" altLang="zh-CN" sz="2000" dirty="0">
                  <a:solidFill>
                    <a:schemeClr val="tx1">
                      <a:lumMod val="85000"/>
                      <a:lumOff val="15000"/>
                    </a:schemeClr>
                  </a:solidFill>
                  <a:cs typeface="+mn-ea"/>
                  <a:sym typeface="+mn-lt"/>
                </a:endParaRPr>
              </a:p>
            </p:txBody>
          </p:sp>
        </p:grpSp>
      </p:grpSp>
      <p:grpSp>
        <p:nvGrpSpPr>
          <p:cNvPr id="56" name="组合 55"/>
          <p:cNvGrpSpPr/>
          <p:nvPr/>
        </p:nvGrpSpPr>
        <p:grpSpPr>
          <a:xfrm>
            <a:off x="7978671" y="2332803"/>
            <a:ext cx="3421321" cy="761385"/>
            <a:chOff x="3806228" y="5432132"/>
            <a:chExt cx="3421321" cy="761385"/>
          </a:xfrm>
        </p:grpSpPr>
        <p:sp>
          <p:nvSpPr>
            <p:cNvPr id="57" name="TextBox 56"/>
            <p:cNvSpPr txBox="1"/>
            <p:nvPr/>
          </p:nvSpPr>
          <p:spPr>
            <a:xfrm>
              <a:off x="3806228" y="5518973"/>
              <a:ext cx="923651" cy="597921"/>
            </a:xfrm>
            <a:prstGeom prst="rect">
              <a:avLst/>
            </a:prstGeom>
            <a:noFill/>
          </p:spPr>
          <p:txBody>
            <a:bodyPr wrap="none" rtlCol="0">
              <a:spAutoFit/>
            </a:bodyPr>
            <a:lstStyle/>
            <a:p>
              <a:pPr>
                <a:lnSpc>
                  <a:spcPct val="130000"/>
                </a:lnSpc>
              </a:pPr>
              <a:r>
                <a:rPr lang="en-US" sz="2800" dirty="0">
                  <a:solidFill>
                    <a:schemeClr val="tx1">
                      <a:lumMod val="85000"/>
                      <a:lumOff val="15000"/>
                    </a:schemeClr>
                  </a:solidFill>
                  <a:cs typeface="+mn-ea"/>
                  <a:sym typeface="+mn-lt"/>
                </a:rPr>
                <a:t>22%</a:t>
              </a:r>
            </a:p>
          </p:txBody>
        </p:sp>
        <p:grpSp>
          <p:nvGrpSpPr>
            <p:cNvPr id="58" name="Group 58"/>
            <p:cNvGrpSpPr/>
            <p:nvPr/>
          </p:nvGrpSpPr>
          <p:grpSpPr>
            <a:xfrm>
              <a:off x="4966177" y="5432132"/>
              <a:ext cx="2261372" cy="761385"/>
              <a:chOff x="7174425" y="1219627"/>
              <a:chExt cx="2261372" cy="761385"/>
            </a:xfrm>
          </p:grpSpPr>
          <p:sp>
            <p:nvSpPr>
              <p:cNvPr id="59" name="TextBox 58"/>
              <p:cNvSpPr txBox="1"/>
              <p:nvPr/>
            </p:nvSpPr>
            <p:spPr>
              <a:xfrm>
                <a:off x="7174425" y="1600395"/>
                <a:ext cx="1993125" cy="380617"/>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cs typeface="+mn-ea"/>
                    <a:sym typeface="+mn-lt"/>
                  </a:rPr>
                  <a:t>Enter the comprehensive description of the chart above here, and this entry into the chart above.</a:t>
                </a:r>
              </a:p>
            </p:txBody>
          </p:sp>
          <p:sp>
            <p:nvSpPr>
              <p:cNvPr id="60" name="Rectangle 47"/>
              <p:cNvSpPr/>
              <p:nvPr/>
            </p:nvSpPr>
            <p:spPr>
              <a:xfrm>
                <a:off x="7896914" y="1219627"/>
                <a:ext cx="1538883" cy="361125"/>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cs typeface="+mn-ea"/>
                    <a:sym typeface="+mn-lt"/>
                  </a:rPr>
                  <a:t>Project results data</a:t>
                </a:r>
                <a:endParaRPr lang="en-US" altLang="zh-CN" sz="2000" dirty="0">
                  <a:solidFill>
                    <a:schemeClr val="tx1">
                      <a:lumMod val="85000"/>
                      <a:lumOff val="15000"/>
                    </a:schemeClr>
                  </a:solidFill>
                  <a:cs typeface="+mn-ea"/>
                  <a:sym typeface="+mn-lt"/>
                </a:endParaRPr>
              </a:p>
            </p:txBody>
          </p:sp>
        </p:grpSp>
      </p:grpSp>
      <p:grpSp>
        <p:nvGrpSpPr>
          <p:cNvPr id="61" name="组合 60"/>
          <p:cNvGrpSpPr/>
          <p:nvPr/>
        </p:nvGrpSpPr>
        <p:grpSpPr>
          <a:xfrm>
            <a:off x="3547042" y="1812468"/>
            <a:ext cx="3448302" cy="844351"/>
            <a:chOff x="3806228" y="5349166"/>
            <a:chExt cx="3448302" cy="844351"/>
          </a:xfrm>
        </p:grpSpPr>
        <p:sp>
          <p:nvSpPr>
            <p:cNvPr id="62" name="TextBox 61"/>
            <p:cNvSpPr txBox="1"/>
            <p:nvPr/>
          </p:nvSpPr>
          <p:spPr>
            <a:xfrm>
              <a:off x="3806228" y="5518973"/>
              <a:ext cx="923651" cy="597921"/>
            </a:xfrm>
            <a:prstGeom prst="rect">
              <a:avLst/>
            </a:prstGeom>
            <a:noFill/>
          </p:spPr>
          <p:txBody>
            <a:bodyPr wrap="none" rtlCol="0">
              <a:spAutoFit/>
            </a:bodyPr>
            <a:lstStyle/>
            <a:p>
              <a:pPr>
                <a:lnSpc>
                  <a:spcPct val="130000"/>
                </a:lnSpc>
              </a:pPr>
              <a:r>
                <a:rPr lang="en-US" sz="2800" dirty="0">
                  <a:solidFill>
                    <a:schemeClr val="tx1">
                      <a:lumMod val="85000"/>
                      <a:lumOff val="15000"/>
                    </a:schemeClr>
                  </a:solidFill>
                  <a:cs typeface="+mn-ea"/>
                  <a:sym typeface="+mn-lt"/>
                </a:rPr>
                <a:t>24%</a:t>
              </a:r>
            </a:p>
          </p:txBody>
        </p:sp>
        <p:grpSp>
          <p:nvGrpSpPr>
            <p:cNvPr id="63" name="Group 58"/>
            <p:cNvGrpSpPr/>
            <p:nvPr/>
          </p:nvGrpSpPr>
          <p:grpSpPr>
            <a:xfrm>
              <a:off x="4966177" y="5349166"/>
              <a:ext cx="2288353" cy="844351"/>
              <a:chOff x="7174425" y="1136661"/>
              <a:chExt cx="2288353" cy="844351"/>
            </a:xfrm>
          </p:grpSpPr>
          <p:sp>
            <p:nvSpPr>
              <p:cNvPr id="64" name="TextBox 63"/>
              <p:cNvSpPr txBox="1"/>
              <p:nvPr/>
            </p:nvSpPr>
            <p:spPr>
              <a:xfrm>
                <a:off x="7174425" y="1600395"/>
                <a:ext cx="1993125" cy="380617"/>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cs typeface="+mn-ea"/>
                    <a:sym typeface="+mn-lt"/>
                  </a:rPr>
                  <a:t>Enter the comprehensive description of the chart above here, and this entry into the chart above.</a:t>
                </a:r>
              </a:p>
            </p:txBody>
          </p:sp>
          <p:sp>
            <p:nvSpPr>
              <p:cNvPr id="65" name="Rectangle 47"/>
              <p:cNvSpPr/>
              <p:nvPr/>
            </p:nvSpPr>
            <p:spPr>
              <a:xfrm>
                <a:off x="7923895" y="1136661"/>
                <a:ext cx="1538883" cy="361125"/>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cs typeface="+mn-ea"/>
                    <a:sym typeface="+mn-lt"/>
                  </a:rPr>
                  <a:t>Project results data</a:t>
                </a:r>
                <a:endParaRPr lang="en-US" altLang="zh-CN" sz="2000" dirty="0">
                  <a:solidFill>
                    <a:schemeClr val="tx1">
                      <a:lumMod val="85000"/>
                      <a:lumOff val="15000"/>
                    </a:schemeClr>
                  </a:solidFill>
                  <a:cs typeface="+mn-ea"/>
                  <a:sym typeface="+mn-lt"/>
                </a:endParaRPr>
              </a:p>
            </p:txBody>
          </p:sp>
        </p:grpSp>
      </p:grpSp>
      <p:sp>
        <p:nvSpPr>
          <p:cNvPr id="66" name="Content Placeholder 2"/>
          <p:cNvSpPr txBox="1">
            <a:spLocks/>
          </p:cNvSpPr>
          <p:nvPr/>
        </p:nvSpPr>
        <p:spPr>
          <a:xfrm>
            <a:off x="940119" y="3908026"/>
            <a:ext cx="2968563"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30000"/>
              </a:lnSpc>
              <a:spcBef>
                <a:spcPct val="0"/>
              </a:spcBef>
              <a:spcAft>
                <a:spcPts val="0"/>
              </a:spcAft>
            </a:pPr>
            <a:r>
              <a:rPr lang="zh-CN" altLang="en-US" sz="2400" dirty="0">
                <a:solidFill>
                  <a:schemeClr val="tx1">
                    <a:lumMod val="85000"/>
                    <a:lumOff val="15000"/>
                  </a:schemeClr>
                </a:solidFill>
                <a:cs typeface="+mn-ea"/>
                <a:sym typeface="+mn-lt"/>
              </a:rPr>
              <a:t>Show the results of the project</a:t>
            </a:r>
            <a:endParaRPr lang="en-US" altLang="zh-CN" sz="2400" dirty="0">
              <a:solidFill>
                <a:schemeClr val="tx1">
                  <a:lumMod val="85000"/>
                  <a:lumOff val="15000"/>
                </a:schemeClr>
              </a:solidFill>
              <a:cs typeface="+mn-ea"/>
              <a:sym typeface="+mn-lt"/>
            </a:endParaRPr>
          </a:p>
          <a:p>
            <a:pPr algn="l">
              <a:lnSpc>
                <a:spcPct val="130000"/>
              </a:lnSpc>
              <a:spcBef>
                <a:spcPct val="0"/>
              </a:spcBef>
              <a:spcAft>
                <a:spcPts val="0"/>
              </a:spcAft>
            </a:pPr>
            <a:r>
              <a:rPr lang="zh-CN" altLang="en-US" sz="1000" dirty="0">
                <a:solidFill>
                  <a:schemeClr val="tx1">
                    <a:lumMod val="50000"/>
                    <a:lumOff val="50000"/>
                  </a:schemeClr>
                </a:solidFill>
                <a:cs typeface="+mn-ea"/>
                <a:sym typeface="+mn-lt"/>
              </a:rPr>
              <a:t>Click to enter a brief text commentary text as far as possible to summarize refining without unnecessary text decoration simple precision.</a:t>
            </a:r>
          </a:p>
        </p:txBody>
      </p:sp>
      <p:grpSp>
        <p:nvGrpSpPr>
          <p:cNvPr id="67" name="组合 66"/>
          <p:cNvGrpSpPr/>
          <p:nvPr/>
        </p:nvGrpSpPr>
        <p:grpSpPr>
          <a:xfrm>
            <a:off x="3713117" y="483868"/>
            <a:ext cx="4765766" cy="718401"/>
            <a:chOff x="3784390" y="377466"/>
            <a:chExt cx="4765766" cy="718401"/>
          </a:xfrm>
        </p:grpSpPr>
        <p:sp>
          <p:nvSpPr>
            <p:cNvPr id="68" name="矩形 67"/>
            <p:cNvSpPr/>
            <p:nvPr userDrawn="1"/>
          </p:nvSpPr>
          <p:spPr>
            <a:xfrm>
              <a:off x="3784390" y="377466"/>
              <a:ext cx="476576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Project results data</a:t>
              </a:r>
            </a:p>
          </p:txBody>
        </p:sp>
        <p:sp>
          <p:nvSpPr>
            <p:cNvPr id="69" name="文本框 68"/>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70835748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42" presetClass="entr" presetSubtype="0" fill="hold" nodeType="withEffect">
                                  <p:stCondLst>
                                    <p:cond delay="50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562229" y="1932323"/>
            <a:ext cx="9001000" cy="623179"/>
          </a:xfrm>
          <a:prstGeom prst="rect">
            <a:avLst/>
          </a:prstGeom>
          <a:noFill/>
        </p:spPr>
        <p:txBody>
          <a:bodyPr wrap="square" rIns="144000" bIns="36000" numCol="1" spcCol="360000" rtlCol="0">
            <a:spAutoFit/>
          </a:bodyPr>
          <a:lstStyle/>
          <a:p>
            <a:pPr>
              <a:lnSpc>
                <a:spcPct val="130000"/>
              </a:lnSpc>
            </a:pPr>
            <a:r>
              <a:rPr lang="zh-CN" altLang="en-US" dirty="0">
                <a:solidFill>
                  <a:schemeClr val="tx1">
                    <a:lumMod val="85000"/>
                    <a:lumOff val="15000"/>
                  </a:schemeClr>
                </a:solidFill>
                <a:cs typeface="+mn-ea"/>
                <a:sym typeface="+mn-lt"/>
              </a:rPr>
              <a:t>Overview of the project results presentation</a:t>
            </a:r>
          </a:p>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 After you've made your appearance here, or by copying your text, select Paste in this box and choose to keep only the text.</a:t>
            </a:r>
            <a:endParaRPr lang="en-US" altLang="zh-CN" sz="1000" dirty="0">
              <a:solidFill>
                <a:schemeClr val="tx1">
                  <a:lumMod val="50000"/>
                  <a:lumOff val="50000"/>
                </a:schemeClr>
              </a:solidFill>
              <a:cs typeface="+mn-ea"/>
              <a:sym typeface="+mn-lt"/>
            </a:endParaRPr>
          </a:p>
        </p:txBody>
      </p:sp>
      <p:grpSp>
        <p:nvGrpSpPr>
          <p:cNvPr id="68" name="组合 67"/>
          <p:cNvGrpSpPr/>
          <p:nvPr/>
        </p:nvGrpSpPr>
        <p:grpSpPr>
          <a:xfrm>
            <a:off x="1619905" y="3057134"/>
            <a:ext cx="5017346" cy="799923"/>
            <a:chOff x="1361910" y="1894925"/>
            <a:chExt cx="5017346" cy="799923"/>
          </a:xfrm>
        </p:grpSpPr>
        <p:grpSp>
          <p:nvGrpSpPr>
            <p:cNvPr id="69" name="Group 332"/>
            <p:cNvGrpSpPr>
              <a:grpSpLocks noChangeAspect="1"/>
            </p:cNvGrpSpPr>
            <p:nvPr/>
          </p:nvGrpSpPr>
          <p:grpSpPr>
            <a:xfrm>
              <a:off x="1361910" y="2154848"/>
              <a:ext cx="540000" cy="540000"/>
              <a:chOff x="4643438" y="2786064"/>
              <a:chExt cx="288476" cy="288476"/>
            </a:xfrm>
          </p:grpSpPr>
          <p:sp>
            <p:nvSpPr>
              <p:cNvPr id="72" name="Oval 59"/>
              <p:cNvSpPr/>
              <p:nvPr/>
            </p:nvSpPr>
            <p:spPr>
              <a:xfrm>
                <a:off x="4643438" y="2786064"/>
                <a:ext cx="288476" cy="288476"/>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cs typeface="+mn-ea"/>
                  <a:sym typeface="+mn-lt"/>
                </a:endParaRPr>
              </a:p>
            </p:txBody>
          </p:sp>
          <p:sp>
            <p:nvSpPr>
              <p:cNvPr id="73"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cs typeface="+mn-ea"/>
                  <a:sym typeface="+mn-lt"/>
                </a:endParaRPr>
              </a:p>
            </p:txBody>
          </p:sp>
        </p:grpSp>
        <p:sp>
          <p:nvSpPr>
            <p:cNvPr id="70" name="TextBox 69"/>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sp>
          <p:nvSpPr>
            <p:cNvPr id="71" name="TextBox 70"/>
            <p:cNvSpPr txBox="1"/>
            <p:nvPr/>
          </p:nvSpPr>
          <p:spPr>
            <a:xfrm>
              <a:off x="1874457" y="1894925"/>
              <a:ext cx="4504799"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Results project performance returns</a:t>
              </a:r>
            </a:p>
          </p:txBody>
        </p:sp>
      </p:grpSp>
      <p:grpSp>
        <p:nvGrpSpPr>
          <p:cNvPr id="74" name="组合 73"/>
          <p:cNvGrpSpPr/>
          <p:nvPr/>
        </p:nvGrpSpPr>
        <p:grpSpPr>
          <a:xfrm>
            <a:off x="1619905" y="3993238"/>
            <a:ext cx="5017346" cy="799923"/>
            <a:chOff x="1361910" y="1894925"/>
            <a:chExt cx="5017346" cy="799923"/>
          </a:xfrm>
        </p:grpSpPr>
        <p:grpSp>
          <p:nvGrpSpPr>
            <p:cNvPr id="75" name="Group 332"/>
            <p:cNvGrpSpPr>
              <a:grpSpLocks noChangeAspect="1"/>
            </p:cNvGrpSpPr>
            <p:nvPr/>
          </p:nvGrpSpPr>
          <p:grpSpPr>
            <a:xfrm>
              <a:off x="1361910" y="2154848"/>
              <a:ext cx="540000" cy="540000"/>
              <a:chOff x="4643438" y="2786064"/>
              <a:chExt cx="288476" cy="288476"/>
            </a:xfrm>
          </p:grpSpPr>
          <p:sp>
            <p:nvSpPr>
              <p:cNvPr id="78" name="Oval 59"/>
              <p:cNvSpPr/>
              <p:nvPr/>
            </p:nvSpPr>
            <p:spPr>
              <a:xfrm>
                <a:off x="4643438" y="2786064"/>
                <a:ext cx="288476" cy="288476"/>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cs typeface="+mn-ea"/>
                  <a:sym typeface="+mn-lt"/>
                </a:endParaRPr>
              </a:p>
            </p:txBody>
          </p:sp>
          <p:sp>
            <p:nvSpPr>
              <p:cNvPr id="79"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cs typeface="+mn-ea"/>
                  <a:sym typeface="+mn-lt"/>
                </a:endParaRPr>
              </a:p>
            </p:txBody>
          </p:sp>
        </p:grpSp>
        <p:sp>
          <p:nvSpPr>
            <p:cNvPr id="76" name="TextBox 75"/>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sp>
          <p:nvSpPr>
            <p:cNvPr id="77" name="TextBox 76"/>
            <p:cNvSpPr txBox="1"/>
            <p:nvPr/>
          </p:nvSpPr>
          <p:spPr>
            <a:xfrm>
              <a:off x="1874457" y="1894925"/>
              <a:ext cx="4504799"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Results project performance returns</a:t>
              </a:r>
            </a:p>
          </p:txBody>
        </p:sp>
      </p:grpSp>
      <p:grpSp>
        <p:nvGrpSpPr>
          <p:cNvPr id="80" name="组合 79"/>
          <p:cNvGrpSpPr/>
          <p:nvPr/>
        </p:nvGrpSpPr>
        <p:grpSpPr>
          <a:xfrm>
            <a:off x="1619905" y="5001350"/>
            <a:ext cx="5245129" cy="799923"/>
            <a:chOff x="1361910" y="1894925"/>
            <a:chExt cx="5245129" cy="799923"/>
          </a:xfrm>
        </p:grpSpPr>
        <p:grpSp>
          <p:nvGrpSpPr>
            <p:cNvPr id="81" name="Group 332"/>
            <p:cNvGrpSpPr>
              <a:grpSpLocks noChangeAspect="1"/>
            </p:cNvGrpSpPr>
            <p:nvPr/>
          </p:nvGrpSpPr>
          <p:grpSpPr>
            <a:xfrm>
              <a:off x="1361910" y="2154848"/>
              <a:ext cx="540000" cy="540000"/>
              <a:chOff x="4643438" y="2786064"/>
              <a:chExt cx="288476" cy="288476"/>
            </a:xfrm>
          </p:grpSpPr>
          <p:sp>
            <p:nvSpPr>
              <p:cNvPr id="84" name="Oval 59"/>
              <p:cNvSpPr/>
              <p:nvPr/>
            </p:nvSpPr>
            <p:spPr>
              <a:xfrm>
                <a:off x="4643438" y="2786064"/>
                <a:ext cx="288476" cy="288476"/>
              </a:xfrm>
              <a:prstGeom prst="ellipse">
                <a:avLst/>
              </a:prstGeom>
              <a:solidFill>
                <a:schemeClr val="tx1">
                  <a:lumMod val="65000"/>
                  <a:lumOff val="3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cs typeface="+mn-ea"/>
                  <a:sym typeface="+mn-lt"/>
                </a:endParaRPr>
              </a:p>
            </p:txBody>
          </p:sp>
          <p:sp>
            <p:nvSpPr>
              <p:cNvPr id="85"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cs typeface="+mn-ea"/>
                  <a:sym typeface="+mn-lt"/>
                </a:endParaRPr>
              </a:p>
            </p:txBody>
          </p:sp>
        </p:grpSp>
        <p:sp>
          <p:nvSpPr>
            <p:cNvPr id="82" name="TextBox 81"/>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sp>
          <p:nvSpPr>
            <p:cNvPr id="83" name="TextBox 82"/>
            <p:cNvSpPr txBox="1"/>
            <p:nvPr/>
          </p:nvSpPr>
          <p:spPr>
            <a:xfrm>
              <a:off x="1874457" y="1894925"/>
              <a:ext cx="4732582"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cs typeface="+mn-ea"/>
                  <a:sym typeface="+mn-lt"/>
                </a:rPr>
                <a:t>Results project performance returns</a:t>
              </a:r>
            </a:p>
          </p:txBody>
        </p:sp>
      </p:grpSp>
      <p:grpSp>
        <p:nvGrpSpPr>
          <p:cNvPr id="86" name="Group 21"/>
          <p:cNvGrpSpPr/>
          <p:nvPr/>
        </p:nvGrpSpPr>
        <p:grpSpPr>
          <a:xfrm>
            <a:off x="5450662" y="2963872"/>
            <a:ext cx="5947287" cy="3325345"/>
            <a:chOff x="1091650" y="2292968"/>
            <a:chExt cx="5947287" cy="3325345"/>
          </a:xfrm>
        </p:grpSpPr>
        <p:grpSp>
          <p:nvGrpSpPr>
            <p:cNvPr id="87" name="Group 22"/>
            <p:cNvGrpSpPr/>
            <p:nvPr/>
          </p:nvGrpSpPr>
          <p:grpSpPr>
            <a:xfrm>
              <a:off x="1091650" y="2292968"/>
              <a:ext cx="5947287" cy="3325345"/>
              <a:chOff x="1763688" y="1124744"/>
              <a:chExt cx="5652564" cy="3166095"/>
            </a:xfrm>
          </p:grpSpPr>
          <p:sp>
            <p:nvSpPr>
              <p:cNvPr id="8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cs typeface="+mn-ea"/>
                  <a:sym typeface="+mn-lt"/>
                </a:endParaRPr>
              </a:p>
            </p:txBody>
          </p:sp>
          <p:pic>
            <p:nvPicPr>
              <p:cNvPr id="90"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Rectangle 23"/>
            <p:cNvSpPr/>
            <p:nvPr/>
          </p:nvSpPr>
          <p:spPr>
            <a:xfrm>
              <a:off x="2278239" y="2601770"/>
              <a:ext cx="3574107" cy="22660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cs typeface="+mn-ea"/>
                <a:sym typeface="+mn-lt"/>
              </a:endParaRPr>
            </a:p>
          </p:txBody>
        </p:sp>
      </p:grpSp>
      <p:grpSp>
        <p:nvGrpSpPr>
          <p:cNvPr id="29" name="组合 28"/>
          <p:cNvGrpSpPr/>
          <p:nvPr/>
        </p:nvGrpSpPr>
        <p:grpSpPr>
          <a:xfrm>
            <a:off x="2763848" y="483868"/>
            <a:ext cx="6745912" cy="718401"/>
            <a:chOff x="2835121" y="377466"/>
            <a:chExt cx="6745912" cy="718401"/>
          </a:xfrm>
        </p:grpSpPr>
        <p:sp>
          <p:nvSpPr>
            <p:cNvPr id="30" name="矩形 29"/>
            <p:cNvSpPr/>
            <p:nvPr userDrawn="1"/>
          </p:nvSpPr>
          <p:spPr>
            <a:xfrm>
              <a:off x="2835121" y="377466"/>
              <a:ext cx="6745912"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Show the results of the project</a:t>
              </a:r>
            </a:p>
          </p:txBody>
        </p:sp>
        <p:sp>
          <p:nvSpPr>
            <p:cNvPr id="32" name="文本框 31"/>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16231734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ppt_x"/>
                                          </p:val>
                                        </p:tav>
                                        <p:tav tm="100000">
                                          <p:val>
                                            <p:strVal val="#ppt_x"/>
                                          </p:val>
                                        </p:tav>
                                      </p:tavLst>
                                    </p:anim>
                                    <p:anim calcmode="lin" valueType="num">
                                      <p:cBhvr additive="base">
                                        <p:cTn id="8" dur="1000" fill="hold"/>
                                        <p:tgtEl>
                                          <p:spTgt spid="6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anim calcmode="lin" valueType="num">
                                      <p:cBhvr>
                                        <p:cTn id="17" dur="1000" fill="hold"/>
                                        <p:tgtEl>
                                          <p:spTgt spid="74"/>
                                        </p:tgtEl>
                                        <p:attrNameLst>
                                          <p:attrName>ppt_x</p:attrName>
                                        </p:attrNameLst>
                                      </p:cBhvr>
                                      <p:tavLst>
                                        <p:tav tm="0">
                                          <p:val>
                                            <p:strVal val="#ppt_x"/>
                                          </p:val>
                                        </p:tav>
                                        <p:tav tm="100000">
                                          <p:val>
                                            <p:strVal val="#ppt_x"/>
                                          </p:val>
                                        </p:tav>
                                      </p:tavLst>
                                    </p:anim>
                                    <p:anim calcmode="lin" valueType="num">
                                      <p:cBhvr>
                                        <p:cTn id="18" dur="1000" fill="hold"/>
                                        <p:tgtEl>
                                          <p:spTgt spid="7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1000" fill="hold"/>
                                        <p:tgtEl>
                                          <p:spTgt spid="8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1000"/>
                                        <p:tgtEl>
                                          <p:spTgt spid="86"/>
                                        </p:tgtEl>
                                      </p:cBhvr>
                                    </p:animEffect>
                                    <p:anim calcmode="lin" valueType="num">
                                      <p:cBhvr>
                                        <p:cTn id="28" dur="1000" fill="hold"/>
                                        <p:tgtEl>
                                          <p:spTgt spid="86"/>
                                        </p:tgtEl>
                                        <p:attrNameLst>
                                          <p:attrName>ppt_x</p:attrName>
                                        </p:attrNameLst>
                                      </p:cBhvr>
                                      <p:tavLst>
                                        <p:tav tm="0">
                                          <p:val>
                                            <p:strVal val="#ppt_x"/>
                                          </p:val>
                                        </p:tav>
                                        <p:tav tm="100000">
                                          <p:val>
                                            <p:strVal val="#ppt_x"/>
                                          </p:val>
                                        </p:tav>
                                      </p:tavLst>
                                    </p:anim>
                                    <p:anim calcmode="lin" valueType="num">
                                      <p:cBhvr>
                                        <p:cTn id="2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712161" y="2929505"/>
            <a:ext cx="2646878" cy="830997"/>
          </a:xfrm>
          <a:prstGeom prst="rect">
            <a:avLst/>
          </a:prstGeom>
          <a:noFill/>
        </p:spPr>
        <p:txBody>
          <a:bodyPr wrap="none" rtlCol="0">
            <a:spAutoFit/>
          </a:bodyPr>
          <a:lstStyle/>
          <a:p>
            <a:pPr algn="ctr"/>
            <a:r>
              <a:rPr lang="zh-CN" altLang="en-US" sz="4800" dirty="0">
                <a:solidFill>
                  <a:srgbClr val="2A3246"/>
                </a:solidFill>
                <a:effectLst>
                  <a:outerShdw blurRad="38100" dist="38100" dir="2700000" algn="tl">
                    <a:srgbClr val="000000">
                      <a:alpha val="20000"/>
                    </a:srgbClr>
                  </a:outerShdw>
                </a:effectLst>
                <a:cs typeface="+mn-ea"/>
                <a:sym typeface="+mn-lt"/>
              </a:rPr>
              <a:t>Deficiencies</a:t>
            </a:r>
          </a:p>
        </p:txBody>
      </p:sp>
      <p:sp>
        <p:nvSpPr>
          <p:cNvPr id="17" name="文本框 16"/>
          <p:cNvSpPr txBox="1"/>
          <p:nvPr/>
        </p:nvSpPr>
        <p:spPr>
          <a:xfrm>
            <a:off x="5115683" y="3809773"/>
            <a:ext cx="5839834" cy="630685"/>
          </a:xfrm>
          <a:prstGeom prst="rect">
            <a:avLst/>
          </a:prstGeom>
          <a:noFill/>
        </p:spPr>
        <p:txBody>
          <a:bodyPr wrap="square" rtlCol="0">
            <a:spAutoFit/>
          </a:bodyPr>
          <a:lstStyle/>
          <a:p>
            <a:pPr algn="ctr">
              <a:lnSpc>
                <a:spcPct val="120000"/>
              </a:lnSpc>
            </a:pPr>
            <a:r>
              <a:rPr lang="en-US" altLang="zh-CN" sz="1000" dirty="0">
                <a:solidFill>
                  <a:schemeClr val="bg1">
                    <a:lumMod val="65000"/>
                  </a:schemeClr>
                </a:solidFill>
                <a:effectLst>
                  <a:outerShdw blurRad="127000" dist="38100" dir="2700000" algn="tl">
                    <a:srgbClr val="000000">
                      <a:alpha val="20000"/>
                    </a:srgbClr>
                  </a:outerShdw>
                </a:effectLst>
                <a:cs typeface="+mn-ea"/>
                <a:sym typeface="+mn-lt"/>
              </a:rPr>
              <a:t>Personnel Business RecruitIng Talents Raining Elite Management Training TemplaRecruiTraining anagening Template</a:t>
            </a: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a:p>
            <a:pPr algn="ctr">
              <a:lnSpc>
                <a:spcPct val="120000"/>
              </a:lnSpc>
            </a:pP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p:cNvSpPr/>
          <p:nvPr/>
        </p:nvSpPr>
        <p:spPr>
          <a:xfrm>
            <a:off x="2091766" y="3712376"/>
            <a:ext cx="1053605" cy="981782"/>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4714" y="2898264"/>
            <a:ext cx="1085555" cy="1015663"/>
          </a:xfrm>
          <a:prstGeom prst="rect">
            <a:avLst/>
          </a:prstGeom>
          <a:noFill/>
        </p:spPr>
        <p:txBody>
          <a:bodyPr wrap="none" rtlCol="0">
            <a:spAutoFit/>
          </a:bodyPr>
          <a:lstStyle/>
          <a:p>
            <a:pPr algn="ctr"/>
            <a:r>
              <a:rPr lang="en-US" altLang="zh-CN" sz="6000" dirty="0">
                <a:solidFill>
                  <a:schemeClr val="bg1"/>
                </a:solidFill>
                <a:effectLst>
                  <a:outerShdw blurRad="25400" dist="25400" dir="2700000" algn="tl">
                    <a:srgbClr val="000000">
                      <a:alpha val="20000"/>
                    </a:srgbClr>
                  </a:outerShdw>
                </a:effectLst>
                <a:cs typeface="+mn-ea"/>
                <a:sym typeface="+mn-lt"/>
              </a:rPr>
              <a:t>04</a:t>
            </a:r>
            <a:endParaRPr lang="zh-CN" altLang="en-US" sz="6000" dirty="0">
              <a:solidFill>
                <a:schemeClr val="bg1"/>
              </a:solidFill>
              <a:effectLst>
                <a:outerShdw blurRad="25400" dist="25400" dir="2700000" algn="tl">
                  <a:srgbClr val="000000">
                    <a:alpha val="20000"/>
                  </a:srgbClr>
                </a:outerShdw>
              </a:effectLst>
              <a:cs typeface="+mn-ea"/>
              <a:sym typeface="+mn-lt"/>
            </a:endParaRPr>
          </a:p>
        </p:txBody>
      </p:sp>
      <p:sp>
        <p:nvSpPr>
          <p:cNvPr id="37" name="文本框 36"/>
          <p:cNvSpPr txBox="1"/>
          <p:nvPr/>
        </p:nvSpPr>
        <p:spPr>
          <a:xfrm>
            <a:off x="2618312" y="2618826"/>
            <a:ext cx="914240" cy="369332"/>
          </a:xfrm>
          <a:prstGeom prst="rect">
            <a:avLst/>
          </a:prstGeom>
          <a:noFill/>
        </p:spPr>
        <p:txBody>
          <a:bodyPr wrap="square" rtlCol="0">
            <a:spAutoFit/>
          </a:bodyPr>
          <a:lstStyle/>
          <a:p>
            <a:pPr algn="dist"/>
            <a:r>
              <a:rPr lang="en-US" altLang="zh-CN" dirty="0">
                <a:solidFill>
                  <a:schemeClr val="bg1"/>
                </a:solidFill>
                <a:effectLst>
                  <a:outerShdw blurRad="25400" dist="25400" dir="2700000" algn="tl">
                    <a:srgbClr val="000000">
                      <a:alpha val="20000"/>
                    </a:srgbClr>
                  </a:outerShdw>
                </a:effectLst>
                <a:cs typeface="+mn-ea"/>
                <a:sym typeface="+mn-lt"/>
              </a:rPr>
              <a:t>PART</a:t>
            </a:r>
            <a:endParaRPr lang="zh-CN" altLang="en-US" dirty="0">
              <a:solidFill>
                <a:schemeClr val="bg1"/>
              </a:solidFill>
              <a:effectLst>
                <a:outerShdw blurRad="25400" dist="25400" dir="2700000" algn="tl">
                  <a:srgbClr val="000000">
                    <a:alpha val="20000"/>
                  </a:srgbClr>
                </a:outerShdw>
              </a:effectLst>
              <a:cs typeface="+mn-ea"/>
              <a:sym typeface="+mn-lt"/>
            </a:endParaRPr>
          </a:p>
        </p:txBody>
      </p:sp>
      <p:sp>
        <p:nvSpPr>
          <p:cNvPr id="38" name="等腰三角形 37"/>
          <p:cNvSpPr/>
          <p:nvPr/>
        </p:nvSpPr>
        <p:spPr>
          <a:xfrm>
            <a:off x="3649416" y="2165938"/>
            <a:ext cx="552596" cy="514927"/>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p:nvPr/>
        </p:nvCxnSpPr>
        <p:spPr>
          <a:xfrm>
            <a:off x="7851116" y="4646032"/>
            <a:ext cx="368968" cy="0"/>
          </a:xfrm>
          <a:prstGeom prst="line">
            <a:avLst/>
          </a:prstGeom>
          <a:ln w="38100">
            <a:solidFill>
              <a:srgbClr val="BA8F2D"/>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6566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12"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1+#ppt_w/2"/>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0-#ppt_w/2"/>
                                          </p:val>
                                        </p:tav>
                                        <p:tav tm="100000">
                                          <p:val>
                                            <p:strVal val="#ppt_x"/>
                                          </p:val>
                                        </p:tav>
                                      </p:tavLst>
                                    </p:anim>
                                    <p:anim calcmode="lin" valueType="num">
                                      <p:cBhvr additive="base">
                                        <p:cTn id="25" dur="10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3"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1000" fill="hold"/>
                                        <p:tgtEl>
                                          <p:spTgt spid="36"/>
                                        </p:tgtEl>
                                        <p:attrNameLst>
                                          <p:attrName>ppt_x</p:attrName>
                                        </p:attrNameLst>
                                      </p:cBhvr>
                                      <p:tavLst>
                                        <p:tav tm="0">
                                          <p:val>
                                            <p:strVal val="1+#ppt_w/2"/>
                                          </p:val>
                                        </p:tav>
                                        <p:tav tm="100000">
                                          <p:val>
                                            <p:strVal val="#ppt_x"/>
                                          </p:val>
                                        </p:tav>
                                      </p:tavLst>
                                    </p:anim>
                                    <p:anim calcmode="lin" valueType="num">
                                      <p:cBhvr additive="base">
                                        <p:cTn id="41" dur="1000" fill="hold"/>
                                        <p:tgtEl>
                                          <p:spTgt spid="36"/>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00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par>
                                <p:cTn id="49" presetID="42" presetClass="entr" presetSubtype="0" fill="hold" grpId="0" nodeType="withEffect">
                                  <p:stCondLst>
                                    <p:cond delay="17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2250"/>
                                  </p:stCondLst>
                                  <p:childTnLst>
                                    <p:set>
                                      <p:cBhvr>
                                        <p:cTn id="55" dur="1" fill="hold">
                                          <p:stCondLst>
                                            <p:cond delay="0"/>
                                          </p:stCondLst>
                                        </p:cTn>
                                        <p:tgtEl>
                                          <p:spTgt spid="41"/>
                                        </p:tgtEl>
                                        <p:attrNameLst>
                                          <p:attrName>style.visibility</p:attrName>
                                        </p:attrNameLst>
                                      </p:cBhvr>
                                      <p:to>
                                        <p:strVal val="visible"/>
                                      </p:to>
                                    </p:set>
                                    <p:animEffect transition="in" filter="barn(inVertical)">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36" grpId="0"/>
      <p:bldP spid="37" grpId="0"/>
      <p:bldP spid="38"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72361" y="1941397"/>
            <a:ext cx="1157228" cy="1154546"/>
            <a:chOff x="5756795" y="1787383"/>
            <a:chExt cx="1224616" cy="1221778"/>
          </a:xfrm>
        </p:grpSpPr>
        <p:sp>
          <p:nvSpPr>
            <p:cNvPr id="27" name="椭圆 3"/>
            <p:cNvSpPr>
              <a:spLocks noChangeArrowheads="1"/>
            </p:cNvSpPr>
            <p:nvPr/>
          </p:nvSpPr>
          <p:spPr bwMode="auto">
            <a:xfrm>
              <a:off x="5759633" y="1787383"/>
              <a:ext cx="1221778" cy="1221778"/>
            </a:xfrm>
            <a:prstGeom prst="ellipse">
              <a:avLst/>
            </a:prstGeom>
            <a:solidFill>
              <a:srgbClr val="2A3246"/>
            </a:solidFill>
            <a:ln>
              <a:noFill/>
            </a:ln>
            <a:effectLst>
              <a:outerShdw blurRad="254000" dist="63500" dir="2700000" algn="tl" rotWithShape="0">
                <a:prstClr val="black">
                  <a:alpha val="30000"/>
                </a:prstClr>
              </a:outerShdw>
            </a:effectLst>
          </p:spPr>
          <p:txBody>
            <a:bodyPr anchor="ctr"/>
            <a:lstStyle/>
            <a:p>
              <a:pPr algn="ctr">
                <a:lnSpc>
                  <a:spcPct val="130000"/>
                </a:lnSpc>
              </a:pPr>
              <a:endParaRPr lang="zh-CN" altLang="zh-CN" dirty="0">
                <a:solidFill>
                  <a:srgbClr val="FFFFFF"/>
                </a:solidFill>
                <a:cs typeface="+mn-ea"/>
                <a:sym typeface="+mn-lt"/>
              </a:endParaRPr>
            </a:p>
          </p:txBody>
        </p:sp>
        <p:sp>
          <p:nvSpPr>
            <p:cNvPr id="37" name="TextBox 36"/>
            <p:cNvSpPr txBox="1"/>
            <p:nvPr/>
          </p:nvSpPr>
          <p:spPr>
            <a:xfrm>
              <a:off x="5756795" y="1989875"/>
              <a:ext cx="1214831" cy="540796"/>
            </a:xfrm>
            <a:prstGeom prst="rect">
              <a:avLst/>
            </a:prstGeom>
            <a:noFill/>
          </p:spPr>
          <p:txBody>
            <a:bodyPr wrap="square" rtlCol="0">
              <a:spAutoFit/>
            </a:bodyPr>
            <a:lstStyle/>
            <a:p>
              <a:pPr algn="ctr">
                <a:lnSpc>
                  <a:spcPct val="130000"/>
                </a:lnSpc>
              </a:pPr>
              <a:r>
                <a:rPr lang="zh-CN" altLang="en-US" sz="1100" dirty="0">
                  <a:solidFill>
                    <a:srgbClr val="F8F8F8"/>
                  </a:solidFill>
                  <a:cs typeface="+mn-ea"/>
                  <a:sym typeface="+mn-lt"/>
                </a:rPr>
                <a:t>Management.</a:t>
              </a:r>
              <a:endParaRPr lang="en-US" altLang="zh-CN" sz="1100" dirty="0">
                <a:solidFill>
                  <a:srgbClr val="F8F8F8"/>
                </a:solidFill>
                <a:cs typeface="+mn-ea"/>
                <a:sym typeface="+mn-lt"/>
              </a:endParaRPr>
            </a:p>
            <a:p>
              <a:pPr algn="ctr">
                <a:lnSpc>
                  <a:spcPct val="130000"/>
                </a:lnSpc>
              </a:pPr>
              <a:r>
                <a:rPr lang="zh-CN" altLang="en-US" sz="1100" dirty="0">
                  <a:solidFill>
                    <a:srgbClr val="F8F8F8"/>
                  </a:solidFill>
                  <a:cs typeface="+mn-ea"/>
                  <a:sym typeface="+mn-lt"/>
                </a:rPr>
                <a:t>Insufficient.</a:t>
              </a:r>
            </a:p>
          </p:txBody>
        </p:sp>
      </p:grpSp>
      <p:grpSp>
        <p:nvGrpSpPr>
          <p:cNvPr id="3" name="组合 2"/>
          <p:cNvGrpSpPr/>
          <p:nvPr/>
        </p:nvGrpSpPr>
        <p:grpSpPr>
          <a:xfrm>
            <a:off x="5121760" y="3399235"/>
            <a:ext cx="1258432" cy="1154548"/>
            <a:chOff x="5774435" y="3559944"/>
            <a:chExt cx="1331711" cy="1221778"/>
          </a:xfrm>
        </p:grpSpPr>
        <p:sp>
          <p:nvSpPr>
            <p:cNvPr id="30" name="椭圆 3"/>
            <p:cNvSpPr>
              <a:spLocks noChangeArrowheads="1"/>
            </p:cNvSpPr>
            <p:nvPr/>
          </p:nvSpPr>
          <p:spPr bwMode="auto">
            <a:xfrm>
              <a:off x="5829402" y="3559944"/>
              <a:ext cx="1221778" cy="1221778"/>
            </a:xfrm>
            <a:prstGeom prst="ellipse">
              <a:avLst/>
            </a:prstGeom>
            <a:solidFill>
              <a:srgbClr val="BA8F2D"/>
            </a:solidFill>
            <a:ln>
              <a:noFill/>
            </a:ln>
            <a:effectLst>
              <a:outerShdw blurRad="254000" dist="63500" dir="2700000" algn="tl" rotWithShape="0">
                <a:prstClr val="black">
                  <a:alpha val="30000"/>
                </a:prstClr>
              </a:outerShdw>
            </a:effectLst>
          </p:spPr>
          <p:txBody>
            <a:bodyPr anchor="ctr"/>
            <a:lstStyle/>
            <a:p>
              <a:pPr algn="ctr">
                <a:lnSpc>
                  <a:spcPct val="130000"/>
                </a:lnSpc>
              </a:pPr>
              <a:endParaRPr lang="zh-CN" altLang="zh-CN" dirty="0">
                <a:solidFill>
                  <a:srgbClr val="FFFFFF"/>
                </a:solidFill>
                <a:cs typeface="+mn-ea"/>
                <a:sym typeface="+mn-lt"/>
              </a:endParaRPr>
            </a:p>
          </p:txBody>
        </p:sp>
        <p:sp>
          <p:nvSpPr>
            <p:cNvPr id="38" name="TextBox 37"/>
            <p:cNvSpPr txBox="1"/>
            <p:nvPr/>
          </p:nvSpPr>
          <p:spPr>
            <a:xfrm>
              <a:off x="5774435" y="3783234"/>
              <a:ext cx="1331711" cy="540795"/>
            </a:xfrm>
            <a:prstGeom prst="rect">
              <a:avLst/>
            </a:prstGeom>
            <a:noFill/>
          </p:spPr>
          <p:txBody>
            <a:bodyPr wrap="square" rtlCol="0">
              <a:spAutoFit/>
            </a:bodyPr>
            <a:lstStyle/>
            <a:p>
              <a:pPr algn="ctr">
                <a:lnSpc>
                  <a:spcPct val="130000"/>
                </a:lnSpc>
              </a:pPr>
              <a:r>
                <a:rPr lang="zh-CN" altLang="en-US" sz="1100" dirty="0">
                  <a:solidFill>
                    <a:srgbClr val="F8F8F8"/>
                  </a:solidFill>
                  <a:cs typeface="+mn-ea"/>
                  <a:sym typeface="+mn-lt"/>
                </a:rPr>
                <a:t>Execution</a:t>
              </a:r>
              <a:endParaRPr lang="en-US" altLang="zh-CN" sz="1100" dirty="0">
                <a:solidFill>
                  <a:srgbClr val="F8F8F8"/>
                </a:solidFill>
                <a:cs typeface="+mn-ea"/>
                <a:sym typeface="+mn-lt"/>
              </a:endParaRPr>
            </a:p>
            <a:p>
              <a:pPr algn="ctr">
                <a:lnSpc>
                  <a:spcPct val="130000"/>
                </a:lnSpc>
              </a:pPr>
              <a:r>
                <a:rPr lang="zh-CN" altLang="en-US" sz="1100" dirty="0">
                  <a:solidFill>
                    <a:srgbClr val="F8F8F8"/>
                  </a:solidFill>
                  <a:cs typeface="+mn-ea"/>
                  <a:sym typeface="+mn-lt"/>
                </a:rPr>
                <a:t>Insufficient.</a:t>
              </a:r>
            </a:p>
          </p:txBody>
        </p:sp>
      </p:grpSp>
      <p:grpSp>
        <p:nvGrpSpPr>
          <p:cNvPr id="5" name="组合 4"/>
          <p:cNvGrpSpPr/>
          <p:nvPr/>
        </p:nvGrpSpPr>
        <p:grpSpPr>
          <a:xfrm>
            <a:off x="5173702" y="4857075"/>
            <a:ext cx="1154546" cy="1154546"/>
            <a:chOff x="5670762" y="5182924"/>
            <a:chExt cx="1221778" cy="1221778"/>
          </a:xfrm>
        </p:grpSpPr>
        <p:sp>
          <p:nvSpPr>
            <p:cNvPr id="33" name="椭圆 3"/>
            <p:cNvSpPr>
              <a:spLocks noChangeArrowheads="1"/>
            </p:cNvSpPr>
            <p:nvPr/>
          </p:nvSpPr>
          <p:spPr bwMode="auto">
            <a:xfrm>
              <a:off x="5670762" y="5182924"/>
              <a:ext cx="1221778" cy="1221778"/>
            </a:xfrm>
            <a:prstGeom prst="ellipse">
              <a:avLst/>
            </a:prstGeom>
            <a:solidFill>
              <a:schemeClr val="tx1">
                <a:lumMod val="65000"/>
                <a:lumOff val="35000"/>
              </a:schemeClr>
            </a:solidFill>
            <a:ln>
              <a:noFill/>
            </a:ln>
            <a:effectLst>
              <a:outerShdw blurRad="254000" dist="63500" dir="2700000" algn="tl" rotWithShape="0">
                <a:prstClr val="black">
                  <a:alpha val="30000"/>
                </a:prstClr>
              </a:outerShdw>
            </a:effectLst>
          </p:spPr>
          <p:txBody>
            <a:bodyPr anchor="ctr"/>
            <a:lstStyle/>
            <a:p>
              <a:pPr algn="ctr">
                <a:lnSpc>
                  <a:spcPct val="130000"/>
                </a:lnSpc>
              </a:pPr>
              <a:endParaRPr lang="zh-CN" altLang="zh-CN" dirty="0">
                <a:solidFill>
                  <a:srgbClr val="FFFFFF"/>
                </a:solidFill>
                <a:cs typeface="+mn-ea"/>
                <a:sym typeface="+mn-lt"/>
              </a:endParaRPr>
            </a:p>
          </p:txBody>
        </p:sp>
        <p:sp>
          <p:nvSpPr>
            <p:cNvPr id="39" name="TextBox 38"/>
            <p:cNvSpPr txBox="1"/>
            <p:nvPr/>
          </p:nvSpPr>
          <p:spPr>
            <a:xfrm>
              <a:off x="5681167" y="5373342"/>
              <a:ext cx="1200968" cy="540796"/>
            </a:xfrm>
            <a:prstGeom prst="rect">
              <a:avLst/>
            </a:prstGeom>
            <a:noFill/>
          </p:spPr>
          <p:txBody>
            <a:bodyPr wrap="square" rtlCol="0">
              <a:spAutoFit/>
            </a:bodyPr>
            <a:lstStyle/>
            <a:p>
              <a:pPr algn="ctr">
                <a:lnSpc>
                  <a:spcPct val="130000"/>
                </a:lnSpc>
              </a:pPr>
              <a:r>
                <a:rPr lang="zh-CN" altLang="en-US" sz="1100" dirty="0">
                  <a:solidFill>
                    <a:srgbClr val="F8F8F8"/>
                  </a:solidFill>
                  <a:cs typeface="+mn-ea"/>
                  <a:sym typeface="+mn-lt"/>
                </a:rPr>
                <a:t>Know.</a:t>
              </a:r>
              <a:endParaRPr lang="en-US" altLang="zh-CN" sz="1100" dirty="0">
                <a:solidFill>
                  <a:srgbClr val="F8F8F8"/>
                </a:solidFill>
                <a:cs typeface="+mn-ea"/>
                <a:sym typeface="+mn-lt"/>
              </a:endParaRPr>
            </a:p>
            <a:p>
              <a:pPr algn="ctr">
                <a:lnSpc>
                  <a:spcPct val="130000"/>
                </a:lnSpc>
              </a:pPr>
              <a:r>
                <a:rPr lang="zh-CN" altLang="en-US" sz="1100" dirty="0">
                  <a:solidFill>
                    <a:srgbClr val="F8F8F8"/>
                  </a:solidFill>
                  <a:cs typeface="+mn-ea"/>
                  <a:sym typeface="+mn-lt"/>
                </a:rPr>
                <a:t>Insufficient.</a:t>
              </a:r>
            </a:p>
          </p:txBody>
        </p:sp>
      </p:grpSp>
      <p:sp>
        <p:nvSpPr>
          <p:cNvPr id="42" name="TextBox 41"/>
          <p:cNvSpPr txBox="1"/>
          <p:nvPr/>
        </p:nvSpPr>
        <p:spPr>
          <a:xfrm>
            <a:off x="6681483" y="2241774"/>
            <a:ext cx="4408047"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Enter a brief description here or give examples</a:t>
            </a:r>
          </a:p>
        </p:txBody>
      </p:sp>
      <p:sp>
        <p:nvSpPr>
          <p:cNvPr id="45" name="文本框 44">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sp>
        <p:nvSpPr>
          <p:cNvPr id="23" name="Freeform 5"/>
          <p:cNvSpPr>
            <a:spLocks noEditPoints="1"/>
          </p:cNvSpPr>
          <p:nvPr/>
        </p:nvSpPr>
        <p:spPr bwMode="auto">
          <a:xfrm rot="925172">
            <a:off x="1094268" y="2653231"/>
            <a:ext cx="3248930" cy="3252258"/>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rgbClr val="2A3246"/>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6" name="文本框 25"/>
          <p:cNvSpPr txBox="1"/>
          <p:nvPr/>
        </p:nvSpPr>
        <p:spPr>
          <a:xfrm>
            <a:off x="2508278" y="3713855"/>
            <a:ext cx="1645002" cy="707886"/>
          </a:xfrm>
          <a:prstGeom prst="rect">
            <a:avLst/>
          </a:prstGeom>
          <a:noFill/>
        </p:spPr>
        <p:txBody>
          <a:bodyPr wrap="none" rtlCol="0">
            <a:spAutoFit/>
          </a:bodyPr>
          <a:lstStyle/>
          <a:p>
            <a:pPr algn="ctr"/>
            <a:r>
              <a:rPr lang="zh-CN" altLang="en-US" sz="2000" b="1" dirty="0">
                <a:solidFill>
                  <a:srgbClr val="595959"/>
                </a:solidFill>
                <a:cs typeface="+mn-ea"/>
                <a:sym typeface="+mn-lt"/>
              </a:rPr>
              <a:t>Insufficient</a:t>
            </a:r>
            <a:endParaRPr lang="en-US" altLang="zh-CN" sz="2000" b="1" dirty="0">
              <a:solidFill>
                <a:srgbClr val="595959"/>
              </a:solidFill>
              <a:cs typeface="+mn-ea"/>
              <a:sym typeface="+mn-lt"/>
            </a:endParaRPr>
          </a:p>
          <a:p>
            <a:pPr algn="ctr"/>
            <a:r>
              <a:rPr lang="zh-CN" altLang="en-US" sz="2000" b="1" dirty="0">
                <a:solidFill>
                  <a:srgbClr val="595959"/>
                </a:solidFill>
                <a:cs typeface="+mn-ea"/>
                <a:sym typeface="+mn-lt"/>
              </a:rPr>
              <a:t>place</a:t>
            </a:r>
            <a:endParaRPr lang="en-US" altLang="zh-CN" sz="2000" b="1" dirty="0">
              <a:solidFill>
                <a:srgbClr val="595959"/>
              </a:solidFill>
              <a:cs typeface="+mn-ea"/>
              <a:sym typeface="+mn-lt"/>
            </a:endParaRPr>
          </a:p>
        </p:txBody>
      </p:sp>
      <p:sp>
        <p:nvSpPr>
          <p:cNvPr id="28" name="TextBox 41"/>
          <p:cNvSpPr txBox="1"/>
          <p:nvPr/>
        </p:nvSpPr>
        <p:spPr>
          <a:xfrm>
            <a:off x="6681483" y="3696162"/>
            <a:ext cx="4408047"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Enter a brief description here or give examples</a:t>
            </a:r>
          </a:p>
        </p:txBody>
      </p:sp>
      <p:sp>
        <p:nvSpPr>
          <p:cNvPr id="29" name="TextBox 41"/>
          <p:cNvSpPr txBox="1"/>
          <p:nvPr/>
        </p:nvSpPr>
        <p:spPr>
          <a:xfrm>
            <a:off x="6681483" y="5150550"/>
            <a:ext cx="4408047"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Enter a brief description here or give examples</a:t>
            </a:r>
          </a:p>
        </p:txBody>
      </p:sp>
      <p:grpSp>
        <p:nvGrpSpPr>
          <p:cNvPr id="20" name="组合 19"/>
          <p:cNvGrpSpPr/>
          <p:nvPr/>
        </p:nvGrpSpPr>
        <p:grpSpPr>
          <a:xfrm>
            <a:off x="3432517" y="483868"/>
            <a:ext cx="5046366" cy="718401"/>
            <a:chOff x="3503790" y="377466"/>
            <a:chExt cx="5046366" cy="718401"/>
          </a:xfrm>
        </p:grpSpPr>
        <p:sp>
          <p:nvSpPr>
            <p:cNvPr id="21" name="矩形 20"/>
            <p:cNvSpPr/>
            <p:nvPr userDrawn="1"/>
          </p:nvSpPr>
          <p:spPr>
            <a:xfrm>
              <a:off x="3503790" y="377466"/>
              <a:ext cx="504636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Deficiencies in work</a:t>
              </a:r>
            </a:p>
          </p:txBody>
        </p:sp>
        <p:sp>
          <p:nvSpPr>
            <p:cNvPr id="24" name="文本框 23"/>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63751090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5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right)">
                                      <p:cBhvr>
                                        <p:cTn id="31" dur="400"/>
                                        <p:tgtEl>
                                          <p:spTgt spid="42"/>
                                        </p:tgtEl>
                                      </p:cBhvr>
                                    </p:animEffect>
                                  </p:childTnLst>
                                </p:cTn>
                              </p:par>
                            </p:childTnLst>
                          </p:cTn>
                        </p:par>
                        <p:par>
                          <p:cTn id="32" fill="hold">
                            <p:stCondLst>
                              <p:cond delay="1400"/>
                            </p:stCondLst>
                            <p:childTnLst>
                              <p:par>
                                <p:cTn id="33" presetID="2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400"/>
                                        <p:tgtEl>
                                          <p:spTgt spid="28"/>
                                        </p:tgtEl>
                                      </p:cBhvr>
                                    </p:animEffect>
                                  </p:childTnLst>
                                </p:cTn>
                              </p:par>
                            </p:childTnLst>
                          </p:cTn>
                        </p:par>
                        <p:par>
                          <p:cTn id="36" fill="hold">
                            <p:stCondLst>
                              <p:cond delay="1800"/>
                            </p:stCondLst>
                            <p:childTnLst>
                              <p:par>
                                <p:cTn id="37" presetID="22" presetClass="entr" presetSubtype="2"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3" grpId="0" animBg="1"/>
      <p:bldP spid="26"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04912" y="1916832"/>
            <a:ext cx="2736304" cy="4032448"/>
          </a:xfrm>
          <a:prstGeom prst="rect">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nvGrpSpPr>
          <p:cNvPr id="8" name="组合 7"/>
          <p:cNvGrpSpPr/>
          <p:nvPr/>
        </p:nvGrpSpPr>
        <p:grpSpPr>
          <a:xfrm>
            <a:off x="1502804" y="1909705"/>
            <a:ext cx="2704587" cy="1007670"/>
            <a:chOff x="2265321" y="1195062"/>
            <a:chExt cx="921183" cy="1007670"/>
          </a:xfrm>
        </p:grpSpPr>
        <p:sp>
          <p:nvSpPr>
            <p:cNvPr id="9" name="矩形 8"/>
            <p:cNvSpPr/>
            <p:nvPr/>
          </p:nvSpPr>
          <p:spPr>
            <a:xfrm>
              <a:off x="2265321" y="1195062"/>
              <a:ext cx="921183" cy="381258"/>
            </a:xfrm>
            <a:prstGeom prst="rect">
              <a:avLst/>
            </a:prstGeom>
          </p:spPr>
          <p:txBody>
            <a:bodyPr wrap="none">
              <a:spAutoFit/>
            </a:bodyPr>
            <a:lstStyle/>
            <a:p>
              <a:pPr algn="ctr">
                <a:lnSpc>
                  <a:spcPct val="130000"/>
                </a:lnSpc>
              </a:pPr>
              <a:r>
                <a:rPr lang="zh-CN" altLang="en-US" sz="1600" dirty="0">
                  <a:solidFill>
                    <a:schemeClr val="bg1"/>
                  </a:solidFill>
                  <a:cs typeface="+mn-ea"/>
                  <a:sym typeface="+mn-lt"/>
                </a:rPr>
                <a:t>Management deficiencies</a:t>
              </a:r>
            </a:p>
          </p:txBody>
        </p:sp>
        <p:sp>
          <p:nvSpPr>
            <p:cNvPr id="11" name="矩形 10"/>
            <p:cNvSpPr/>
            <p:nvPr/>
          </p:nvSpPr>
          <p:spPr>
            <a:xfrm>
              <a:off x="2364143" y="1529727"/>
              <a:ext cx="708781" cy="673005"/>
            </a:xfrm>
            <a:prstGeom prst="rect">
              <a:avLst/>
            </a:prstGeom>
          </p:spPr>
          <p:txBody>
            <a:bodyPr wrap="square" anchor="ctr">
              <a:spAutoFit/>
            </a:bodyPr>
            <a:lstStyle/>
            <a:p>
              <a:pPr algn="ctr">
                <a:lnSpc>
                  <a:spcPct val="130000"/>
                </a:lnSpc>
              </a:pPr>
              <a:r>
                <a:rPr lang="zh-CN" altLang="en-US" sz="1000" dirty="0">
                  <a:solidFill>
                    <a:schemeClr val="bg1"/>
                  </a:solidFill>
                  <a:cs typeface="+mn-ea"/>
                  <a:sym typeface="+mn-lt"/>
                </a:rPr>
                <a:t>Please enter detailed text information and an introduction here</a:t>
              </a:r>
              <a:r>
                <a:rPr lang="en-US" altLang="zh-CN" sz="1000" dirty="0">
                  <a:solidFill>
                    <a:schemeClr val="bg1"/>
                  </a:solidFill>
                  <a:cs typeface="+mn-ea"/>
                  <a:sym typeface="+mn-lt"/>
                </a:rPr>
                <a:t>,</a:t>
              </a:r>
            </a:p>
          </p:txBody>
        </p:sp>
      </p:grpSp>
      <p:cxnSp>
        <p:nvCxnSpPr>
          <p:cNvPr id="12" name="直接连接符 11"/>
          <p:cNvCxnSpPr/>
          <p:nvPr/>
        </p:nvCxnSpPr>
        <p:spPr>
          <a:xfrm>
            <a:off x="1720936" y="2924944"/>
            <a:ext cx="2304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634596" y="3314126"/>
            <a:ext cx="2536627" cy="546923"/>
            <a:chOff x="1361910" y="2147925"/>
            <a:chExt cx="2536627" cy="546923"/>
          </a:xfrm>
        </p:grpSpPr>
        <p:grpSp>
          <p:nvGrpSpPr>
            <p:cNvPr id="14" name="Group 332"/>
            <p:cNvGrpSpPr>
              <a:grpSpLocks noChangeAspect="1"/>
            </p:cNvGrpSpPr>
            <p:nvPr/>
          </p:nvGrpSpPr>
          <p:grpSpPr>
            <a:xfrm>
              <a:off x="1361910" y="2154848"/>
              <a:ext cx="540000" cy="540000"/>
              <a:chOff x="4643438" y="2786064"/>
              <a:chExt cx="288476" cy="288476"/>
            </a:xfrm>
          </p:grpSpPr>
          <p:sp>
            <p:nvSpPr>
              <p:cNvPr id="16" name="Oval 59"/>
              <p:cNvSpPr/>
              <p:nvPr/>
            </p:nvSpPr>
            <p:spPr>
              <a:xfrm>
                <a:off x="4643438" y="2786064"/>
                <a:ext cx="288476" cy="288476"/>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00" dirty="0">
                  <a:solidFill>
                    <a:schemeClr val="bg1">
                      <a:lumMod val="65000"/>
                    </a:schemeClr>
                  </a:solidFill>
                  <a:cs typeface="+mn-ea"/>
                  <a:sym typeface="+mn-lt"/>
                </a:endParaRPr>
              </a:p>
            </p:txBody>
          </p:sp>
          <p:sp>
            <p:nvSpPr>
              <p:cNvPr id="17"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A8F2D"/>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chemeClr val="bg1">
                      <a:lumMod val="65000"/>
                    </a:schemeClr>
                  </a:solidFill>
                  <a:cs typeface="+mn-ea"/>
                  <a:sym typeface="+mn-lt"/>
                </a:endParaRPr>
              </a:p>
            </p:txBody>
          </p:sp>
        </p:grpSp>
        <p:sp>
          <p:nvSpPr>
            <p:cNvPr id="15" name="TextBox 14"/>
            <p:cNvSpPr txBox="1"/>
            <p:nvPr/>
          </p:nvSpPr>
          <p:spPr>
            <a:xfrm>
              <a:off x="1956335" y="2147925"/>
              <a:ext cx="1942202"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Right-click on the picture selection to format the picture to replace the picture directly.</a:t>
              </a:r>
              <a:endParaRPr lang="en-US" sz="1000" dirty="0">
                <a:solidFill>
                  <a:schemeClr val="bg1"/>
                </a:solidFill>
                <a:cs typeface="+mn-ea"/>
                <a:sym typeface="+mn-lt"/>
              </a:endParaRPr>
            </a:p>
          </p:txBody>
        </p:sp>
      </p:grpSp>
      <p:grpSp>
        <p:nvGrpSpPr>
          <p:cNvPr id="18" name="组合 17"/>
          <p:cNvGrpSpPr/>
          <p:nvPr/>
        </p:nvGrpSpPr>
        <p:grpSpPr>
          <a:xfrm>
            <a:off x="1648929" y="4135355"/>
            <a:ext cx="2536627" cy="546923"/>
            <a:chOff x="1361910" y="2147925"/>
            <a:chExt cx="2536627" cy="546923"/>
          </a:xfrm>
        </p:grpSpPr>
        <p:grpSp>
          <p:nvGrpSpPr>
            <p:cNvPr id="19" name="Group 332"/>
            <p:cNvGrpSpPr>
              <a:grpSpLocks noChangeAspect="1"/>
            </p:cNvGrpSpPr>
            <p:nvPr/>
          </p:nvGrpSpPr>
          <p:grpSpPr>
            <a:xfrm>
              <a:off x="1361910" y="2154848"/>
              <a:ext cx="540000" cy="540000"/>
              <a:chOff x="4643438" y="2786064"/>
              <a:chExt cx="288476" cy="288476"/>
            </a:xfrm>
          </p:grpSpPr>
          <p:sp>
            <p:nvSpPr>
              <p:cNvPr id="21" name="Oval 59"/>
              <p:cNvSpPr/>
              <p:nvPr/>
            </p:nvSpPr>
            <p:spPr>
              <a:xfrm>
                <a:off x="4643438" y="2786064"/>
                <a:ext cx="288476" cy="288476"/>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00" dirty="0">
                  <a:solidFill>
                    <a:schemeClr val="bg1">
                      <a:lumMod val="65000"/>
                    </a:schemeClr>
                  </a:solidFill>
                  <a:cs typeface="+mn-ea"/>
                  <a:sym typeface="+mn-lt"/>
                </a:endParaRPr>
              </a:p>
            </p:txBody>
          </p:sp>
          <p:sp>
            <p:nvSpPr>
              <p:cNvPr id="22"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A8F2D"/>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chemeClr val="bg1">
                      <a:lumMod val="65000"/>
                    </a:schemeClr>
                  </a:solidFill>
                  <a:cs typeface="+mn-ea"/>
                  <a:sym typeface="+mn-lt"/>
                </a:endParaRPr>
              </a:p>
            </p:txBody>
          </p:sp>
        </p:grpSp>
        <p:sp>
          <p:nvSpPr>
            <p:cNvPr id="20" name="TextBox 19"/>
            <p:cNvSpPr txBox="1"/>
            <p:nvPr/>
          </p:nvSpPr>
          <p:spPr>
            <a:xfrm>
              <a:off x="1956335" y="2147925"/>
              <a:ext cx="1942202"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Right-click on the picture selection to format the picture to replace the picture directly.</a:t>
              </a:r>
              <a:endParaRPr lang="en-US" sz="1000" dirty="0">
                <a:solidFill>
                  <a:schemeClr val="bg1"/>
                </a:solidFill>
                <a:cs typeface="+mn-ea"/>
                <a:sym typeface="+mn-lt"/>
              </a:endParaRPr>
            </a:p>
          </p:txBody>
        </p:sp>
      </p:grpSp>
      <p:grpSp>
        <p:nvGrpSpPr>
          <p:cNvPr id="23" name="组合 22"/>
          <p:cNvGrpSpPr/>
          <p:nvPr/>
        </p:nvGrpSpPr>
        <p:grpSpPr>
          <a:xfrm>
            <a:off x="1648929" y="4970310"/>
            <a:ext cx="2536627" cy="546923"/>
            <a:chOff x="1361910" y="2147925"/>
            <a:chExt cx="2536627" cy="546923"/>
          </a:xfrm>
        </p:grpSpPr>
        <p:grpSp>
          <p:nvGrpSpPr>
            <p:cNvPr id="24" name="Group 332"/>
            <p:cNvGrpSpPr>
              <a:grpSpLocks noChangeAspect="1"/>
            </p:cNvGrpSpPr>
            <p:nvPr/>
          </p:nvGrpSpPr>
          <p:grpSpPr>
            <a:xfrm>
              <a:off x="1361910" y="2154848"/>
              <a:ext cx="540000" cy="540000"/>
              <a:chOff x="4643438" y="2786064"/>
              <a:chExt cx="288476" cy="288476"/>
            </a:xfrm>
          </p:grpSpPr>
          <p:sp>
            <p:nvSpPr>
              <p:cNvPr id="26" name="Oval 59"/>
              <p:cNvSpPr/>
              <p:nvPr/>
            </p:nvSpPr>
            <p:spPr>
              <a:xfrm>
                <a:off x="4643438" y="2786064"/>
                <a:ext cx="288476" cy="288476"/>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00" dirty="0">
                  <a:solidFill>
                    <a:schemeClr val="bg1">
                      <a:lumMod val="65000"/>
                    </a:schemeClr>
                  </a:solidFill>
                  <a:cs typeface="+mn-ea"/>
                  <a:sym typeface="+mn-lt"/>
                </a:endParaRPr>
              </a:p>
            </p:txBody>
          </p:sp>
          <p:sp>
            <p:nvSpPr>
              <p:cNvPr id="27"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A8F2D"/>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chemeClr val="bg1">
                      <a:lumMod val="65000"/>
                    </a:schemeClr>
                  </a:solidFill>
                  <a:cs typeface="+mn-ea"/>
                  <a:sym typeface="+mn-lt"/>
                </a:endParaRPr>
              </a:p>
            </p:txBody>
          </p:sp>
        </p:grpSp>
        <p:sp>
          <p:nvSpPr>
            <p:cNvPr id="25" name="TextBox 24"/>
            <p:cNvSpPr txBox="1"/>
            <p:nvPr/>
          </p:nvSpPr>
          <p:spPr>
            <a:xfrm>
              <a:off x="1956335" y="2147925"/>
              <a:ext cx="1942202"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Right-click on the picture selection to format the picture to replace the picture directly.</a:t>
              </a:r>
              <a:endParaRPr lang="en-US" sz="1000" dirty="0">
                <a:solidFill>
                  <a:schemeClr val="bg1"/>
                </a:solidFill>
                <a:cs typeface="+mn-ea"/>
                <a:sym typeface="+mn-lt"/>
              </a:endParaRPr>
            </a:p>
          </p:txBody>
        </p:sp>
      </p:grpSp>
      <p:sp>
        <p:nvSpPr>
          <p:cNvPr id="28" name="矩形 27"/>
          <p:cNvSpPr/>
          <p:nvPr/>
        </p:nvSpPr>
        <p:spPr>
          <a:xfrm>
            <a:off x="4741703" y="1916832"/>
            <a:ext cx="2736304" cy="4032448"/>
          </a:xfrm>
          <a:prstGeom prst="rect">
            <a:avLst/>
          </a:prstGeom>
          <a:noFill/>
          <a:ln w="9525">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nvGrpSpPr>
          <p:cNvPr id="29" name="组合 28"/>
          <p:cNvGrpSpPr/>
          <p:nvPr/>
        </p:nvGrpSpPr>
        <p:grpSpPr>
          <a:xfrm>
            <a:off x="5029735" y="1909705"/>
            <a:ext cx="2080976" cy="807614"/>
            <a:chOff x="2364143" y="1195062"/>
            <a:chExt cx="708781" cy="807614"/>
          </a:xfrm>
        </p:grpSpPr>
        <p:sp>
          <p:nvSpPr>
            <p:cNvPr id="30" name="矩形 29"/>
            <p:cNvSpPr/>
            <p:nvPr/>
          </p:nvSpPr>
          <p:spPr>
            <a:xfrm>
              <a:off x="2542549" y="1195062"/>
              <a:ext cx="377384" cy="417358"/>
            </a:xfrm>
            <a:prstGeom prst="rect">
              <a:avLst/>
            </a:prstGeom>
          </p:spPr>
          <p:txBody>
            <a:bodyPr wrap="none">
              <a:spAutoFit/>
            </a:bodyPr>
            <a:lstStyle/>
            <a:p>
              <a:pPr algn="ctr">
                <a:lnSpc>
                  <a:spcPct val="130000"/>
                </a:lnSpc>
              </a:pPr>
              <a:r>
                <a:rPr lang="zh-CN" altLang="en-US" dirty="0">
                  <a:solidFill>
                    <a:schemeClr val="tx1">
                      <a:lumMod val="85000"/>
                      <a:lumOff val="15000"/>
                    </a:schemeClr>
                  </a:solidFill>
                  <a:cs typeface="+mn-ea"/>
                  <a:sym typeface="+mn-lt"/>
                </a:rPr>
                <a:t>Management experience</a:t>
              </a:r>
            </a:p>
          </p:txBody>
        </p:sp>
        <p:sp>
          <p:nvSpPr>
            <p:cNvPr id="31" name="矩形 30"/>
            <p:cNvSpPr/>
            <p:nvPr/>
          </p:nvSpPr>
          <p:spPr>
            <a:xfrm>
              <a:off x="2364143" y="1729781"/>
              <a:ext cx="708781" cy="272895"/>
            </a:xfrm>
            <a:prstGeom prst="rect">
              <a:avLst/>
            </a:prstGeom>
          </p:spPr>
          <p:txBody>
            <a:bodyPr wrap="square" anchor="ctr">
              <a:spAutoFit/>
            </a:bodyPr>
            <a:lstStyle/>
            <a:p>
              <a:pPr algn="ctr">
                <a:lnSpc>
                  <a:spcPct val="130000"/>
                </a:lnSpc>
              </a:pPr>
              <a:r>
                <a:rPr lang="zh-CN" altLang="en-US" sz="1000" dirty="0">
                  <a:solidFill>
                    <a:schemeClr val="tx1">
                      <a:lumMod val="50000"/>
                      <a:lumOff val="50000"/>
                    </a:schemeClr>
                  </a:solidFill>
                  <a:cs typeface="+mn-ea"/>
                  <a:sym typeface="+mn-lt"/>
                </a:rPr>
                <a:t>Please enter detailed text information and an introduction here</a:t>
              </a:r>
              <a:r>
                <a:rPr lang="en-US" altLang="zh-CN" sz="1000" dirty="0">
                  <a:solidFill>
                    <a:schemeClr val="tx1">
                      <a:lumMod val="50000"/>
                      <a:lumOff val="50000"/>
                    </a:schemeClr>
                  </a:solidFill>
                  <a:cs typeface="+mn-ea"/>
                  <a:sym typeface="+mn-lt"/>
                </a:rPr>
                <a:t>,</a:t>
              </a:r>
            </a:p>
          </p:txBody>
        </p:sp>
      </p:grpSp>
      <p:sp>
        <p:nvSpPr>
          <p:cNvPr id="32" name="矩形 31"/>
          <p:cNvSpPr/>
          <p:nvPr/>
        </p:nvSpPr>
        <p:spPr>
          <a:xfrm>
            <a:off x="4741703" y="2924944"/>
            <a:ext cx="2736304" cy="10362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nvGrpSpPr>
          <p:cNvPr id="33" name="组合 32"/>
          <p:cNvGrpSpPr/>
          <p:nvPr/>
        </p:nvGrpSpPr>
        <p:grpSpPr>
          <a:xfrm>
            <a:off x="4885720" y="4155637"/>
            <a:ext cx="2536627" cy="546923"/>
            <a:chOff x="1361910" y="2147925"/>
            <a:chExt cx="2536627" cy="546923"/>
          </a:xfrm>
        </p:grpSpPr>
        <p:grpSp>
          <p:nvGrpSpPr>
            <p:cNvPr id="34" name="Group 332"/>
            <p:cNvGrpSpPr>
              <a:grpSpLocks noChangeAspect="1"/>
            </p:cNvGrpSpPr>
            <p:nvPr/>
          </p:nvGrpSpPr>
          <p:grpSpPr>
            <a:xfrm>
              <a:off x="1361910" y="2154848"/>
              <a:ext cx="540000" cy="540000"/>
              <a:chOff x="4643438" y="2786064"/>
              <a:chExt cx="288476" cy="288476"/>
            </a:xfrm>
          </p:grpSpPr>
          <p:sp>
            <p:nvSpPr>
              <p:cNvPr id="36" name="Oval 59"/>
              <p:cNvSpPr/>
              <p:nvPr/>
            </p:nvSpPr>
            <p:spPr>
              <a:xfrm>
                <a:off x="4643438" y="2786064"/>
                <a:ext cx="288476" cy="288476"/>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cs typeface="+mn-ea"/>
                  <a:sym typeface="+mn-lt"/>
                </a:endParaRPr>
              </a:p>
            </p:txBody>
          </p:sp>
          <p:sp>
            <p:nvSpPr>
              <p:cNvPr id="37"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cs typeface="+mn-ea"/>
                  <a:sym typeface="+mn-lt"/>
                </a:endParaRPr>
              </a:p>
            </p:txBody>
          </p:sp>
        </p:grpSp>
        <p:sp>
          <p:nvSpPr>
            <p:cNvPr id="35" name="TextBox 34"/>
            <p:cNvSpPr txBox="1"/>
            <p:nvPr/>
          </p:nvSpPr>
          <p:spPr>
            <a:xfrm>
              <a:off x="1956335" y="2147925"/>
              <a:ext cx="1942202" cy="47295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grpSp>
      <p:sp>
        <p:nvSpPr>
          <p:cNvPr id="38" name="矩形 37"/>
          <p:cNvSpPr/>
          <p:nvPr/>
        </p:nvSpPr>
        <p:spPr>
          <a:xfrm>
            <a:off x="4941381" y="5164518"/>
            <a:ext cx="2392611" cy="391515"/>
          </a:xfrm>
          <a:prstGeom prst="rect">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39" name="TextBox 38"/>
          <p:cNvSpPr txBox="1"/>
          <p:nvPr/>
        </p:nvSpPr>
        <p:spPr>
          <a:xfrm>
            <a:off x="5107646" y="5197661"/>
            <a:ext cx="2101858" cy="290977"/>
          </a:xfrm>
          <a:prstGeom prst="rect">
            <a:avLst/>
          </a:prstGeom>
          <a:noFill/>
        </p:spPr>
        <p:txBody>
          <a:bodyPr wrap="none" rtlCol="0">
            <a:spAutoFit/>
          </a:bodyPr>
          <a:lstStyle/>
          <a:p>
            <a:pPr algn="ctr">
              <a:lnSpc>
                <a:spcPct val="130000"/>
              </a:lnSpc>
            </a:pPr>
            <a:r>
              <a:rPr lang="zh-CN" altLang="en-US" sz="1100" dirty="0">
                <a:solidFill>
                  <a:schemeClr val="bg1"/>
                </a:solidFill>
                <a:cs typeface="+mn-ea"/>
                <a:sym typeface="+mn-lt"/>
              </a:rPr>
              <a:t>Recognize the shortcomings</a:t>
            </a:r>
          </a:p>
        </p:txBody>
      </p:sp>
      <p:sp>
        <p:nvSpPr>
          <p:cNvPr id="40" name="矩形 39"/>
          <p:cNvSpPr/>
          <p:nvPr/>
        </p:nvSpPr>
        <p:spPr>
          <a:xfrm>
            <a:off x="4741703" y="2924945"/>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41" name="矩形 40"/>
          <p:cNvSpPr/>
          <p:nvPr/>
        </p:nvSpPr>
        <p:spPr>
          <a:xfrm>
            <a:off x="7998839" y="1916832"/>
            <a:ext cx="2736304" cy="4032448"/>
          </a:xfrm>
          <a:prstGeom prst="rect">
            <a:avLst/>
          </a:prstGeom>
          <a:noFill/>
          <a:ln w="9525">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nvGrpSpPr>
          <p:cNvPr id="42" name="组合 41"/>
          <p:cNvGrpSpPr/>
          <p:nvPr/>
        </p:nvGrpSpPr>
        <p:grpSpPr>
          <a:xfrm>
            <a:off x="8286871" y="1939421"/>
            <a:ext cx="2080976" cy="777898"/>
            <a:chOff x="2364143" y="1224778"/>
            <a:chExt cx="708781" cy="777898"/>
          </a:xfrm>
        </p:grpSpPr>
        <p:sp>
          <p:nvSpPr>
            <p:cNvPr id="43" name="矩形 42"/>
            <p:cNvSpPr/>
            <p:nvPr/>
          </p:nvSpPr>
          <p:spPr>
            <a:xfrm>
              <a:off x="2552819" y="1224778"/>
              <a:ext cx="377384" cy="417358"/>
            </a:xfrm>
            <a:prstGeom prst="rect">
              <a:avLst/>
            </a:prstGeom>
          </p:spPr>
          <p:txBody>
            <a:bodyPr wrap="none">
              <a:spAutoFit/>
            </a:bodyPr>
            <a:lstStyle/>
            <a:p>
              <a:pPr algn="ctr">
                <a:lnSpc>
                  <a:spcPct val="130000"/>
                </a:lnSpc>
              </a:pPr>
              <a:r>
                <a:rPr lang="zh-CN" altLang="en-US" dirty="0">
                  <a:solidFill>
                    <a:schemeClr val="tx1">
                      <a:lumMod val="85000"/>
                      <a:lumOff val="15000"/>
                    </a:schemeClr>
                  </a:solidFill>
                  <a:cs typeface="+mn-ea"/>
                  <a:sym typeface="+mn-lt"/>
                </a:rPr>
                <a:t>Team experience</a:t>
              </a:r>
            </a:p>
          </p:txBody>
        </p:sp>
        <p:sp>
          <p:nvSpPr>
            <p:cNvPr id="44" name="矩形 43"/>
            <p:cNvSpPr/>
            <p:nvPr/>
          </p:nvSpPr>
          <p:spPr>
            <a:xfrm>
              <a:off x="2364143" y="1729781"/>
              <a:ext cx="708781" cy="272895"/>
            </a:xfrm>
            <a:prstGeom prst="rect">
              <a:avLst/>
            </a:prstGeom>
          </p:spPr>
          <p:txBody>
            <a:bodyPr wrap="square" anchor="ctr">
              <a:spAutoFit/>
            </a:bodyPr>
            <a:lstStyle/>
            <a:p>
              <a:pPr algn="ctr">
                <a:lnSpc>
                  <a:spcPct val="130000"/>
                </a:lnSpc>
              </a:pPr>
              <a:r>
                <a:rPr lang="zh-CN" altLang="en-US" sz="1000" dirty="0">
                  <a:solidFill>
                    <a:schemeClr val="tx1">
                      <a:lumMod val="50000"/>
                      <a:lumOff val="50000"/>
                    </a:schemeClr>
                  </a:solidFill>
                  <a:cs typeface="+mn-ea"/>
                  <a:sym typeface="+mn-lt"/>
                </a:rPr>
                <a:t>Please enter detailed text information and an introduction here</a:t>
              </a:r>
              <a:r>
                <a:rPr lang="en-US" altLang="zh-CN" sz="1000" dirty="0">
                  <a:solidFill>
                    <a:schemeClr val="tx1">
                      <a:lumMod val="50000"/>
                      <a:lumOff val="50000"/>
                    </a:schemeClr>
                  </a:solidFill>
                  <a:cs typeface="+mn-ea"/>
                  <a:sym typeface="+mn-lt"/>
                </a:rPr>
                <a:t>,</a:t>
              </a:r>
            </a:p>
          </p:txBody>
        </p:sp>
      </p:grpSp>
      <p:sp>
        <p:nvSpPr>
          <p:cNvPr id="45" name="矩形 44"/>
          <p:cNvSpPr/>
          <p:nvPr/>
        </p:nvSpPr>
        <p:spPr>
          <a:xfrm>
            <a:off x="7998839" y="2924944"/>
            <a:ext cx="2736304" cy="10362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nvGrpSpPr>
          <p:cNvPr id="46" name="组合 45"/>
          <p:cNvGrpSpPr/>
          <p:nvPr/>
        </p:nvGrpSpPr>
        <p:grpSpPr>
          <a:xfrm>
            <a:off x="8142856" y="4155637"/>
            <a:ext cx="2536627" cy="546923"/>
            <a:chOff x="1361910" y="2147925"/>
            <a:chExt cx="2536627" cy="546923"/>
          </a:xfrm>
        </p:grpSpPr>
        <p:grpSp>
          <p:nvGrpSpPr>
            <p:cNvPr id="47" name="Group 332"/>
            <p:cNvGrpSpPr>
              <a:grpSpLocks noChangeAspect="1"/>
            </p:cNvGrpSpPr>
            <p:nvPr/>
          </p:nvGrpSpPr>
          <p:grpSpPr>
            <a:xfrm>
              <a:off x="1361910" y="2154848"/>
              <a:ext cx="540000" cy="540000"/>
              <a:chOff x="4643438" y="2786064"/>
              <a:chExt cx="288476" cy="288476"/>
            </a:xfrm>
          </p:grpSpPr>
          <p:sp>
            <p:nvSpPr>
              <p:cNvPr id="49" name="Oval 59"/>
              <p:cNvSpPr/>
              <p:nvPr/>
            </p:nvSpPr>
            <p:spPr>
              <a:xfrm>
                <a:off x="4643438" y="2786064"/>
                <a:ext cx="288476" cy="288476"/>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cs typeface="+mn-ea"/>
                  <a:sym typeface="+mn-lt"/>
                </a:endParaRPr>
              </a:p>
            </p:txBody>
          </p:sp>
          <p:sp>
            <p:nvSpPr>
              <p:cNvPr id="50"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cs typeface="+mn-ea"/>
                  <a:sym typeface="+mn-lt"/>
                </a:endParaRPr>
              </a:p>
            </p:txBody>
          </p:sp>
        </p:grpSp>
        <p:sp>
          <p:nvSpPr>
            <p:cNvPr id="48" name="TextBox 47"/>
            <p:cNvSpPr txBox="1"/>
            <p:nvPr/>
          </p:nvSpPr>
          <p:spPr>
            <a:xfrm>
              <a:off x="1956335" y="2147925"/>
              <a:ext cx="1942202" cy="47295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Right-click on the picture selection to format the picture to replace the picture directly.</a:t>
              </a:r>
              <a:endParaRPr lang="en-US" sz="1000" dirty="0">
                <a:solidFill>
                  <a:schemeClr val="tx1">
                    <a:lumMod val="50000"/>
                    <a:lumOff val="50000"/>
                  </a:schemeClr>
                </a:solidFill>
                <a:cs typeface="+mn-ea"/>
                <a:sym typeface="+mn-lt"/>
              </a:endParaRPr>
            </a:p>
          </p:txBody>
        </p:sp>
      </p:grpSp>
      <p:sp>
        <p:nvSpPr>
          <p:cNvPr id="51" name="矩形 50"/>
          <p:cNvSpPr/>
          <p:nvPr/>
        </p:nvSpPr>
        <p:spPr>
          <a:xfrm>
            <a:off x="8198517" y="5164518"/>
            <a:ext cx="2392611" cy="391515"/>
          </a:xfrm>
          <a:prstGeom prst="rect">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52" name="TextBox 51"/>
          <p:cNvSpPr txBox="1"/>
          <p:nvPr/>
        </p:nvSpPr>
        <p:spPr>
          <a:xfrm>
            <a:off x="8096279" y="5197661"/>
            <a:ext cx="2638864" cy="290977"/>
          </a:xfrm>
          <a:prstGeom prst="rect">
            <a:avLst/>
          </a:prstGeom>
          <a:noFill/>
        </p:spPr>
        <p:txBody>
          <a:bodyPr wrap="none" rtlCol="0">
            <a:spAutoFit/>
          </a:bodyPr>
          <a:lstStyle/>
          <a:p>
            <a:pPr algn="ctr">
              <a:lnSpc>
                <a:spcPct val="130000"/>
              </a:lnSpc>
            </a:pPr>
            <a:r>
              <a:rPr lang="zh-CN" altLang="en-US" sz="1100" dirty="0">
                <a:solidFill>
                  <a:schemeClr val="bg1"/>
                </a:solidFill>
                <a:cs typeface="+mn-ea"/>
                <a:sym typeface="+mn-lt"/>
              </a:rPr>
              <a:t>Insufficient experience management</a:t>
            </a:r>
          </a:p>
        </p:txBody>
      </p:sp>
      <p:sp>
        <p:nvSpPr>
          <p:cNvPr id="53" name="矩形 52"/>
          <p:cNvSpPr/>
          <p:nvPr/>
        </p:nvSpPr>
        <p:spPr>
          <a:xfrm>
            <a:off x="7998839" y="2924945"/>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58" name="文本框 57">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54" name="组合 53"/>
          <p:cNvGrpSpPr/>
          <p:nvPr/>
        </p:nvGrpSpPr>
        <p:grpSpPr>
          <a:xfrm>
            <a:off x="3578635" y="483868"/>
            <a:ext cx="5001204" cy="718401"/>
            <a:chOff x="3649908" y="377466"/>
            <a:chExt cx="5001204" cy="718401"/>
          </a:xfrm>
        </p:grpSpPr>
        <p:sp>
          <p:nvSpPr>
            <p:cNvPr id="55" name="矩形 54"/>
            <p:cNvSpPr/>
            <p:nvPr userDrawn="1"/>
          </p:nvSpPr>
          <p:spPr>
            <a:xfrm>
              <a:off x="3649908" y="377466"/>
              <a:ext cx="5001204"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Management deficiencies</a:t>
              </a:r>
            </a:p>
          </p:txBody>
        </p:sp>
        <p:sp>
          <p:nvSpPr>
            <p:cNvPr id="56" name="文本框 55"/>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46688706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42"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2" presetClass="entr" presetSubtype="2" fill="hold" nodeType="withEffect">
                                  <p:stCondLst>
                                    <p:cond delay="75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42" presetClass="entr" presetSubtype="0" fill="hold" nodeType="withEffect">
                                  <p:stCondLst>
                                    <p:cond delay="5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2" presetClass="entr" presetSubtype="2" fill="hold" nodeType="withEffect">
                                  <p:stCondLst>
                                    <p:cond delay="75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16" presetClass="entr" presetSubtype="21"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arn(inVertical)">
                                      <p:cBhvr>
                                        <p:cTn id="77" dur="500"/>
                                        <p:tgtEl>
                                          <p:spTgt spid="53"/>
                                        </p:tgtEl>
                                      </p:cBhvr>
                                    </p:animEffect>
                                  </p:childTnLst>
                                </p:cTn>
                              </p:par>
                            </p:childTnLst>
                          </p:cTn>
                        </p:par>
                        <p:par>
                          <p:cTn id="78" fill="hold">
                            <p:stCondLst>
                              <p:cond delay="8750"/>
                            </p:stCondLst>
                            <p:childTnLst>
                              <p:par>
                                <p:cTn id="79" presetID="10" presetClass="entr" presetSubtype="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42" presetClass="entr" presetSubtype="0" fill="hold" nodeType="withEffect">
                                  <p:stCondLst>
                                    <p:cond delay="5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10250"/>
                            </p:stCondLst>
                            <p:childTnLst>
                              <p:par>
                                <p:cTn id="88" presetID="16" presetClass="entr" presetSubtype="21"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barn(inVertical)">
                                      <p:cBhvr>
                                        <p:cTn id="90" dur="500"/>
                                        <p:tgtEl>
                                          <p:spTgt spid="51"/>
                                        </p:tgtEl>
                                      </p:cBhvr>
                                    </p:animEffect>
                                  </p:childTnLst>
                                </p:cTn>
                              </p:par>
                            </p:childTnLst>
                          </p:cTn>
                        </p:par>
                        <p:par>
                          <p:cTn id="91" fill="hold">
                            <p:stCondLst>
                              <p:cond delay="10750"/>
                            </p:stCondLst>
                            <p:childTnLst>
                              <p:par>
                                <p:cTn id="92" presetID="10" presetClass="entr" presetSubtype="0"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32" grpId="0" animBg="1"/>
      <p:bldP spid="38" grpId="0" animBg="1"/>
      <p:bldP spid="39" grpId="0"/>
      <p:bldP spid="40" grpId="0" animBg="1"/>
      <p:bldP spid="41" grpId="0" animBg="1"/>
      <p:bldP spid="45" grpId="0" animBg="1"/>
      <p:bldP spid="51" grpId="0" animBg="1"/>
      <p:bldP spid="52" grpId="0"/>
      <p:bldP spid="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193471" y="1397431"/>
          <a:ext cx="7770864" cy="5180577"/>
        </p:xfrm>
        <a:graphic>
          <a:graphicData uri="http://schemas.openxmlformats.org/drawingml/2006/chart">
            <c:chart xmlns:c="http://schemas.openxmlformats.org/drawingml/2006/chart" xmlns:r="http://schemas.openxmlformats.org/officeDocument/2006/relationships" r:id="rId3"/>
          </a:graphicData>
        </a:graphic>
      </p:graphicFrame>
      <p:sp>
        <p:nvSpPr>
          <p:cNvPr id="3" name="任意多边形 2"/>
          <p:cNvSpPr/>
          <p:nvPr/>
        </p:nvSpPr>
        <p:spPr>
          <a:xfrm>
            <a:off x="5203217" y="2090690"/>
            <a:ext cx="2680547" cy="3268980"/>
          </a:xfrm>
          <a:custGeom>
            <a:avLst/>
            <a:gdLst>
              <a:gd name="connsiteX0" fmla="*/ 628650 w 2023110"/>
              <a:gd name="connsiteY0" fmla="*/ 0 h 2480310"/>
              <a:gd name="connsiteX1" fmla="*/ 2023110 w 2023110"/>
              <a:gd name="connsiteY1" fmla="*/ 1005840 h 2480310"/>
              <a:gd name="connsiteX2" fmla="*/ 1394460 w 2023110"/>
              <a:gd name="connsiteY2" fmla="*/ 2480310 h 2480310"/>
              <a:gd name="connsiteX3" fmla="*/ 354330 w 2023110"/>
              <a:gd name="connsiteY3" fmla="*/ 1885950 h 2480310"/>
              <a:gd name="connsiteX4" fmla="*/ 0 w 2023110"/>
              <a:gd name="connsiteY4" fmla="*/ 1234440 h 2480310"/>
              <a:gd name="connsiteX5" fmla="*/ 628650 w 2023110"/>
              <a:gd name="connsiteY5" fmla="*/ 0 h 2480310"/>
              <a:gd name="connsiteX0" fmla="*/ 651016 w 2023110"/>
              <a:gd name="connsiteY0" fmla="*/ 0 h 2470785"/>
              <a:gd name="connsiteX1" fmla="*/ 2023110 w 2023110"/>
              <a:gd name="connsiteY1" fmla="*/ 996315 h 2470785"/>
              <a:gd name="connsiteX2" fmla="*/ 1394460 w 2023110"/>
              <a:gd name="connsiteY2" fmla="*/ 2470785 h 2470785"/>
              <a:gd name="connsiteX3" fmla="*/ 354330 w 2023110"/>
              <a:gd name="connsiteY3" fmla="*/ 1876425 h 2470785"/>
              <a:gd name="connsiteX4" fmla="*/ 0 w 2023110"/>
              <a:gd name="connsiteY4" fmla="*/ 1224915 h 2470785"/>
              <a:gd name="connsiteX5" fmla="*/ 651016 w 2023110"/>
              <a:gd name="connsiteY5" fmla="*/ 0 h 2470785"/>
              <a:gd name="connsiteX0" fmla="*/ 651016 w 2023110"/>
              <a:gd name="connsiteY0" fmla="*/ 0 h 2451735"/>
              <a:gd name="connsiteX1" fmla="*/ 2023110 w 2023110"/>
              <a:gd name="connsiteY1" fmla="*/ 996315 h 2451735"/>
              <a:gd name="connsiteX2" fmla="*/ 1394460 w 2023110"/>
              <a:gd name="connsiteY2" fmla="*/ 2451735 h 2451735"/>
              <a:gd name="connsiteX3" fmla="*/ 354330 w 2023110"/>
              <a:gd name="connsiteY3" fmla="*/ 1876425 h 2451735"/>
              <a:gd name="connsiteX4" fmla="*/ 0 w 2023110"/>
              <a:gd name="connsiteY4" fmla="*/ 1224915 h 2451735"/>
              <a:gd name="connsiteX5" fmla="*/ 651016 w 2023110"/>
              <a:gd name="connsiteY5" fmla="*/ 0 h 245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110" h="2451735">
                <a:moveTo>
                  <a:pt x="651016" y="0"/>
                </a:moveTo>
                <a:lnTo>
                  <a:pt x="2023110" y="996315"/>
                </a:lnTo>
                <a:lnTo>
                  <a:pt x="1394460" y="2451735"/>
                </a:lnTo>
                <a:lnTo>
                  <a:pt x="354330" y="1876425"/>
                </a:lnTo>
                <a:lnTo>
                  <a:pt x="0" y="1224915"/>
                </a:lnTo>
                <a:lnTo>
                  <a:pt x="651016" y="0"/>
                </a:lnTo>
                <a:close/>
              </a:path>
            </a:pathLst>
          </a:custGeom>
          <a:solidFill>
            <a:srgbClr val="2A324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 name="任意多边形 3"/>
          <p:cNvSpPr/>
          <p:nvPr/>
        </p:nvSpPr>
        <p:spPr>
          <a:xfrm>
            <a:off x="4482534" y="3237068"/>
            <a:ext cx="2286000" cy="1739900"/>
          </a:xfrm>
          <a:custGeom>
            <a:avLst/>
            <a:gdLst>
              <a:gd name="connsiteX0" fmla="*/ 0 w 1714500"/>
              <a:gd name="connsiteY0" fmla="*/ 137160 h 1314450"/>
              <a:gd name="connsiteX1" fmla="*/ 662940 w 1714500"/>
              <a:gd name="connsiteY1" fmla="*/ 1314450 h 1314450"/>
              <a:gd name="connsiteX2" fmla="*/ 1543050 w 1714500"/>
              <a:gd name="connsiteY2" fmla="*/ 971550 h 1314450"/>
              <a:gd name="connsiteX3" fmla="*/ 1714500 w 1714500"/>
              <a:gd name="connsiteY3" fmla="*/ 377190 h 1314450"/>
              <a:gd name="connsiteX4" fmla="*/ 1211580 w 1714500"/>
              <a:gd name="connsiteY4" fmla="*/ 0 h 1314450"/>
              <a:gd name="connsiteX5" fmla="*/ 0 w 1714500"/>
              <a:gd name="connsiteY5" fmla="*/ 137160 h 1314450"/>
              <a:gd name="connsiteX0" fmla="*/ 0 w 1714500"/>
              <a:gd name="connsiteY0" fmla="*/ 153035 h 1314450"/>
              <a:gd name="connsiteX1" fmla="*/ 662940 w 1714500"/>
              <a:gd name="connsiteY1" fmla="*/ 1314450 h 1314450"/>
              <a:gd name="connsiteX2" fmla="*/ 1543050 w 1714500"/>
              <a:gd name="connsiteY2" fmla="*/ 971550 h 1314450"/>
              <a:gd name="connsiteX3" fmla="*/ 1714500 w 1714500"/>
              <a:gd name="connsiteY3" fmla="*/ 377190 h 1314450"/>
              <a:gd name="connsiteX4" fmla="*/ 1211580 w 1714500"/>
              <a:gd name="connsiteY4" fmla="*/ 0 h 1314450"/>
              <a:gd name="connsiteX5" fmla="*/ 0 w 1714500"/>
              <a:gd name="connsiteY5" fmla="*/ 153035 h 1314450"/>
              <a:gd name="connsiteX0" fmla="*/ 0 w 1714500"/>
              <a:gd name="connsiteY0" fmla="*/ 153035 h 1304925"/>
              <a:gd name="connsiteX1" fmla="*/ 647065 w 1714500"/>
              <a:gd name="connsiteY1" fmla="*/ 1304925 h 1304925"/>
              <a:gd name="connsiteX2" fmla="*/ 1543050 w 1714500"/>
              <a:gd name="connsiteY2" fmla="*/ 971550 h 1304925"/>
              <a:gd name="connsiteX3" fmla="*/ 1714500 w 1714500"/>
              <a:gd name="connsiteY3" fmla="*/ 377190 h 1304925"/>
              <a:gd name="connsiteX4" fmla="*/ 1211580 w 1714500"/>
              <a:gd name="connsiteY4" fmla="*/ 0 h 1304925"/>
              <a:gd name="connsiteX5" fmla="*/ 0 w 1714500"/>
              <a:gd name="connsiteY5" fmla="*/ 153035 h 1304925"/>
              <a:gd name="connsiteX0" fmla="*/ 0 w 1714500"/>
              <a:gd name="connsiteY0" fmla="*/ 153035 h 1304925"/>
              <a:gd name="connsiteX1" fmla="*/ 647065 w 1714500"/>
              <a:gd name="connsiteY1" fmla="*/ 1304925 h 1304925"/>
              <a:gd name="connsiteX2" fmla="*/ 1511300 w 1714500"/>
              <a:gd name="connsiteY2" fmla="*/ 981075 h 1304925"/>
              <a:gd name="connsiteX3" fmla="*/ 1714500 w 1714500"/>
              <a:gd name="connsiteY3" fmla="*/ 377190 h 1304925"/>
              <a:gd name="connsiteX4" fmla="*/ 1211580 w 1714500"/>
              <a:gd name="connsiteY4" fmla="*/ 0 h 1304925"/>
              <a:gd name="connsiteX5" fmla="*/ 0 w 1714500"/>
              <a:gd name="connsiteY5" fmla="*/ 15303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304925">
                <a:moveTo>
                  <a:pt x="0" y="153035"/>
                </a:moveTo>
                <a:lnTo>
                  <a:pt x="647065" y="1304925"/>
                </a:lnTo>
                <a:lnTo>
                  <a:pt x="1511300" y="981075"/>
                </a:lnTo>
                <a:lnTo>
                  <a:pt x="1714500" y="377190"/>
                </a:lnTo>
                <a:lnTo>
                  <a:pt x="1211580" y="0"/>
                </a:lnTo>
                <a:lnTo>
                  <a:pt x="0" y="153035"/>
                </a:lnTo>
                <a:close/>
              </a:path>
            </a:pathLst>
          </a:custGeom>
          <a:solidFill>
            <a:srgbClr val="BA8F2D">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5" name="组合 4"/>
          <p:cNvGrpSpPr/>
          <p:nvPr/>
        </p:nvGrpSpPr>
        <p:grpSpPr>
          <a:xfrm>
            <a:off x="4029129" y="3515397"/>
            <a:ext cx="403392" cy="215443"/>
            <a:chOff x="1421651" y="2014654"/>
            <a:chExt cx="302546" cy="161583"/>
          </a:xfrm>
          <a:solidFill>
            <a:srgbClr val="DD7882"/>
          </a:solidFill>
        </p:grpSpPr>
        <p:sp>
          <p:nvSpPr>
            <p:cNvPr id="6" name="圆角矩形 5"/>
            <p:cNvSpPr/>
            <p:nvPr/>
          </p:nvSpPr>
          <p:spPr>
            <a:xfrm>
              <a:off x="1421651" y="2041976"/>
              <a:ext cx="302546" cy="112512"/>
            </a:xfrm>
            <a:prstGeom prst="roundRect">
              <a:avLst>
                <a:gd name="adj" fmla="val 23016"/>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 dirty="0">
                <a:cs typeface="+mn-ea"/>
                <a:sym typeface="+mn-lt"/>
              </a:endParaRPr>
            </a:p>
          </p:txBody>
        </p:sp>
        <p:sp>
          <p:nvSpPr>
            <p:cNvPr id="7" name="TextBox 6"/>
            <p:cNvSpPr txBox="1"/>
            <p:nvPr/>
          </p:nvSpPr>
          <p:spPr>
            <a:xfrm>
              <a:off x="1427337" y="2014654"/>
              <a:ext cx="255071" cy="161583"/>
            </a:xfrm>
            <a:prstGeom prst="rect">
              <a:avLst/>
            </a:prstGeom>
            <a:noFill/>
          </p:spPr>
          <p:txBody>
            <a:bodyPr wrap="square" rtlCol="0">
              <a:spAutoFit/>
            </a:bodyPr>
            <a:lstStyle/>
            <a:p>
              <a:r>
                <a:rPr lang="en-US" altLang="zh-CN" sz="800" dirty="0">
                  <a:solidFill>
                    <a:schemeClr val="bg1"/>
                  </a:solidFill>
                  <a:cs typeface="+mn-ea"/>
                  <a:sym typeface="+mn-lt"/>
                </a:rPr>
                <a:t>4.4。</a:t>
              </a:r>
              <a:endParaRPr lang="zh-CN" altLang="en-US" sz="800" dirty="0">
                <a:solidFill>
                  <a:schemeClr val="bg1"/>
                </a:solidFill>
                <a:cs typeface="+mn-ea"/>
                <a:sym typeface="+mn-lt"/>
              </a:endParaRPr>
            </a:p>
          </p:txBody>
        </p:sp>
      </p:grpSp>
      <p:grpSp>
        <p:nvGrpSpPr>
          <p:cNvPr id="8" name="组合 7"/>
          <p:cNvGrpSpPr/>
          <p:nvPr/>
        </p:nvGrpSpPr>
        <p:grpSpPr>
          <a:xfrm>
            <a:off x="6229836" y="1951722"/>
            <a:ext cx="462363" cy="215444"/>
            <a:chOff x="1421651" y="2014191"/>
            <a:chExt cx="346773" cy="161583"/>
          </a:xfrm>
          <a:solidFill>
            <a:srgbClr val="5DABA8"/>
          </a:solidFill>
        </p:grpSpPr>
        <p:sp>
          <p:nvSpPr>
            <p:cNvPr id="9" name="圆角矩形 8"/>
            <p:cNvSpPr/>
            <p:nvPr/>
          </p:nvSpPr>
          <p:spPr>
            <a:xfrm>
              <a:off x="1421651" y="2041976"/>
              <a:ext cx="302546" cy="112512"/>
            </a:xfrm>
            <a:prstGeom prst="roundRect">
              <a:avLst>
                <a:gd name="adj" fmla="val 23016"/>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 dirty="0">
                <a:cs typeface="+mn-ea"/>
                <a:sym typeface="+mn-lt"/>
              </a:endParaRPr>
            </a:p>
          </p:txBody>
        </p:sp>
        <p:sp>
          <p:nvSpPr>
            <p:cNvPr id="10" name="TextBox 9"/>
            <p:cNvSpPr txBox="1"/>
            <p:nvPr/>
          </p:nvSpPr>
          <p:spPr>
            <a:xfrm>
              <a:off x="1467400" y="2014191"/>
              <a:ext cx="301024" cy="161583"/>
            </a:xfrm>
            <a:prstGeom prst="rect">
              <a:avLst/>
            </a:prstGeom>
            <a:noFill/>
          </p:spPr>
          <p:txBody>
            <a:bodyPr wrap="square" rtlCol="0">
              <a:spAutoFit/>
            </a:bodyPr>
            <a:lstStyle/>
            <a:p>
              <a:r>
                <a:rPr lang="en-US" altLang="zh-CN" sz="800" dirty="0">
                  <a:solidFill>
                    <a:schemeClr val="bg1"/>
                  </a:solidFill>
                  <a:cs typeface="+mn-ea"/>
                  <a:sym typeface="+mn-lt"/>
                </a:rPr>
                <a:t>5.2。</a:t>
              </a:r>
              <a:endParaRPr lang="zh-CN" altLang="en-US" sz="800" dirty="0">
                <a:solidFill>
                  <a:schemeClr val="bg1"/>
                </a:solidFill>
                <a:cs typeface="+mn-ea"/>
                <a:sym typeface="+mn-lt"/>
              </a:endParaRPr>
            </a:p>
          </p:txBody>
        </p:sp>
      </p:grpSp>
      <p:sp>
        <p:nvSpPr>
          <p:cNvPr id="14" name="Text Placeholder 8">
            <a:extLst>
              <a:ext uri="{FF2B5EF4-FFF2-40B4-BE49-F238E27FC236}">
                <a16:creationId xmlns:a16="http://schemas.microsoft.com/office/drawing/2014/main" id="{47D1EFEE-7F10-43B0-A8CA-5AEE04F8D25A}"/>
              </a:ext>
            </a:extLst>
          </p:cNvPr>
          <p:cNvSpPr txBox="1">
            <a:spLocks/>
          </p:cNvSpPr>
          <p:nvPr/>
        </p:nvSpPr>
        <p:spPr>
          <a:xfrm>
            <a:off x="1264296" y="2311641"/>
            <a:ext cx="2780237" cy="425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15" name="Text Placeholder 9">
            <a:extLst>
              <a:ext uri="{FF2B5EF4-FFF2-40B4-BE49-F238E27FC236}">
                <a16:creationId xmlns:a16="http://schemas.microsoft.com/office/drawing/2014/main" id="{067A25C2-053B-438C-A4E0-D08B1806DFE9}"/>
              </a:ext>
            </a:extLst>
          </p:cNvPr>
          <p:cNvSpPr txBox="1">
            <a:spLocks/>
          </p:cNvSpPr>
          <p:nvPr/>
        </p:nvSpPr>
        <p:spPr>
          <a:xfrm>
            <a:off x="1264296" y="2700447"/>
            <a:ext cx="1941292"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16" name="Text Placeholder 8">
            <a:extLst>
              <a:ext uri="{FF2B5EF4-FFF2-40B4-BE49-F238E27FC236}">
                <a16:creationId xmlns:a16="http://schemas.microsoft.com/office/drawing/2014/main" id="{4A09C292-DC90-44DC-8CDF-B37481FC59D5}"/>
              </a:ext>
            </a:extLst>
          </p:cNvPr>
          <p:cNvSpPr txBox="1">
            <a:spLocks/>
          </p:cNvSpPr>
          <p:nvPr/>
        </p:nvSpPr>
        <p:spPr>
          <a:xfrm>
            <a:off x="1264296" y="4023360"/>
            <a:ext cx="2780237" cy="425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17" name="Text Placeholder 9">
            <a:extLst>
              <a:ext uri="{FF2B5EF4-FFF2-40B4-BE49-F238E27FC236}">
                <a16:creationId xmlns:a16="http://schemas.microsoft.com/office/drawing/2014/main" id="{8DA5C412-618E-469E-8B5F-C1517C0763EE}"/>
              </a:ext>
            </a:extLst>
          </p:cNvPr>
          <p:cNvSpPr txBox="1">
            <a:spLocks/>
          </p:cNvSpPr>
          <p:nvPr/>
        </p:nvSpPr>
        <p:spPr>
          <a:xfrm>
            <a:off x="1264296" y="4412166"/>
            <a:ext cx="1941292"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18" name="Text Placeholder 8">
            <a:extLst>
              <a:ext uri="{FF2B5EF4-FFF2-40B4-BE49-F238E27FC236}">
                <a16:creationId xmlns:a16="http://schemas.microsoft.com/office/drawing/2014/main" id="{937E6E1F-DBC0-4851-B2BB-984D1578C69B}"/>
              </a:ext>
            </a:extLst>
          </p:cNvPr>
          <p:cNvSpPr txBox="1">
            <a:spLocks/>
          </p:cNvSpPr>
          <p:nvPr/>
        </p:nvSpPr>
        <p:spPr>
          <a:xfrm>
            <a:off x="8952218" y="2311641"/>
            <a:ext cx="2780237" cy="425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19" name="Text Placeholder 9">
            <a:extLst>
              <a:ext uri="{FF2B5EF4-FFF2-40B4-BE49-F238E27FC236}">
                <a16:creationId xmlns:a16="http://schemas.microsoft.com/office/drawing/2014/main" id="{360CF663-C240-451A-89BA-1B468DC3AD3A}"/>
              </a:ext>
            </a:extLst>
          </p:cNvPr>
          <p:cNvSpPr txBox="1">
            <a:spLocks/>
          </p:cNvSpPr>
          <p:nvPr/>
        </p:nvSpPr>
        <p:spPr>
          <a:xfrm>
            <a:off x="8952218" y="2700447"/>
            <a:ext cx="1941292"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20" name="Text Placeholder 8">
            <a:extLst>
              <a:ext uri="{FF2B5EF4-FFF2-40B4-BE49-F238E27FC236}">
                <a16:creationId xmlns:a16="http://schemas.microsoft.com/office/drawing/2014/main" id="{92E4509F-C436-49AE-B8C7-5205600CD8E0}"/>
              </a:ext>
            </a:extLst>
          </p:cNvPr>
          <p:cNvSpPr txBox="1">
            <a:spLocks/>
          </p:cNvSpPr>
          <p:nvPr/>
        </p:nvSpPr>
        <p:spPr>
          <a:xfrm>
            <a:off x="8952218" y="4023360"/>
            <a:ext cx="2780237" cy="425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24" name="Text Placeholder 9">
            <a:extLst>
              <a:ext uri="{FF2B5EF4-FFF2-40B4-BE49-F238E27FC236}">
                <a16:creationId xmlns:a16="http://schemas.microsoft.com/office/drawing/2014/main" id="{D2DECDD4-637B-41E9-B03D-E9F473CFC198}"/>
              </a:ext>
            </a:extLst>
          </p:cNvPr>
          <p:cNvSpPr txBox="1">
            <a:spLocks/>
          </p:cNvSpPr>
          <p:nvPr/>
        </p:nvSpPr>
        <p:spPr>
          <a:xfrm>
            <a:off x="8952218" y="4412166"/>
            <a:ext cx="1941292"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grpSp>
        <p:nvGrpSpPr>
          <p:cNvPr id="22" name="组合 21"/>
          <p:cNvGrpSpPr/>
          <p:nvPr/>
        </p:nvGrpSpPr>
        <p:grpSpPr>
          <a:xfrm>
            <a:off x="3559126" y="483868"/>
            <a:ext cx="4919757" cy="718401"/>
            <a:chOff x="3630399" y="377466"/>
            <a:chExt cx="4919757" cy="718401"/>
          </a:xfrm>
        </p:grpSpPr>
        <p:sp>
          <p:nvSpPr>
            <p:cNvPr id="23" name="矩形 22"/>
            <p:cNvSpPr/>
            <p:nvPr userDrawn="1"/>
          </p:nvSpPr>
          <p:spPr>
            <a:xfrm>
              <a:off x="3630399" y="377466"/>
              <a:ext cx="476576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Chart style presentation</a:t>
              </a:r>
            </a:p>
          </p:txBody>
        </p:sp>
        <p:sp>
          <p:nvSpPr>
            <p:cNvPr id="25" name="文本框 24"/>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947590412"/>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wipe(down)">
                                      <p:cBhvr>
                                        <p:cTn id="13" dur="500"/>
                                        <p:tgtEl>
                                          <p:spTgt spid="15">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p:cTn id="1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6">
                                            <p:txEl>
                                              <p:pRg st="0" end="0"/>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down)">
                                      <p:cBhvr>
                                        <p:cTn id="23" dur="500"/>
                                        <p:tgtEl>
                                          <p:spTgt spid="17">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p:cTn id="2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8">
                                            <p:txEl>
                                              <p:pRg st="0" end="0"/>
                                            </p:tx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down)">
                                      <p:cBhvr>
                                        <p:cTn id="33" dur="500"/>
                                        <p:tgtEl>
                                          <p:spTgt spid="19">
                                            <p:txEl>
                                              <p:pRg st="0" end="0"/>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p:cTn id="3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0">
                                            <p:txEl>
                                              <p:pRg st="0" end="0"/>
                                            </p:txEl>
                                          </p:spTgt>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Effect transition="in" filter="wipe(down)">
                                      <p:cBhvr>
                                        <p:cTn id="4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build="p"/>
      <p:bldP spid="19" grpId="0" build="p"/>
      <p:bldP spid="20" grpId="0" build="p"/>
      <p:bldP spid="2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59952" y="1880923"/>
            <a:ext cx="2997994" cy="1998663"/>
          </a:xfrm>
          <a:prstGeom prst="rect">
            <a:avLst/>
          </a:prstGeom>
          <a:noFill/>
          <a:ln>
            <a:noFill/>
          </a:ln>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
          <p:cNvSpPr>
            <a:spLocks noChangeArrowheads="1"/>
          </p:cNvSpPr>
          <p:nvPr/>
        </p:nvSpPr>
        <p:spPr bwMode="auto">
          <a:xfrm>
            <a:off x="4540475" y="1887273"/>
            <a:ext cx="3146425" cy="1992313"/>
          </a:xfrm>
          <a:prstGeom prst="rect">
            <a:avLst/>
          </a:prstGeom>
          <a:solidFill>
            <a:srgbClr val="2A3246"/>
          </a:solidFill>
          <a:ln>
            <a:noFill/>
          </a:ln>
          <a:effectLst>
            <a:outerShdw blurRad="254000" dist="63500" dir="2700000" algn="tl" rotWithShape="0">
              <a:prstClr val="black">
                <a:alpha val="30000"/>
              </a:prstClr>
            </a:outerShdw>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30000"/>
              </a:lnSpc>
            </a:pPr>
            <a:endParaRPr lang="id-ID" altLang="en-US" dirty="0">
              <a:solidFill>
                <a:srgbClr val="FFFFFF"/>
              </a:solidFill>
              <a:latin typeface="+mn-lt"/>
              <a:ea typeface="+mn-ea"/>
              <a:cs typeface="+mn-ea"/>
              <a:sym typeface="+mn-lt"/>
            </a:endParaRPr>
          </a:p>
        </p:txBody>
      </p:sp>
      <p:sp>
        <p:nvSpPr>
          <p:cNvPr id="56" name="Rectangle 6"/>
          <p:cNvSpPr>
            <a:spLocks noChangeArrowheads="1"/>
          </p:cNvSpPr>
          <p:nvPr/>
        </p:nvSpPr>
        <p:spPr bwMode="auto">
          <a:xfrm>
            <a:off x="7723411" y="1887273"/>
            <a:ext cx="3144838" cy="1992313"/>
          </a:xfrm>
          <a:prstGeom prst="rect">
            <a:avLst/>
          </a:prstGeom>
          <a:solidFill>
            <a:srgbClr val="BA8F2D">
              <a:alpha val="72000"/>
            </a:srgbClr>
          </a:solidFill>
          <a:ln>
            <a:noFill/>
          </a:ln>
          <a:effectLst>
            <a:outerShdw blurRad="254000" dist="63500" dir="2700000" algn="tl" rotWithShape="0">
              <a:prstClr val="black">
                <a:alpha val="30000"/>
              </a:prstClr>
            </a:outerShdw>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30000"/>
              </a:lnSpc>
            </a:pPr>
            <a:endParaRPr lang="id-ID" altLang="en-US" dirty="0">
              <a:solidFill>
                <a:srgbClr val="FFFFFF"/>
              </a:solidFill>
              <a:latin typeface="+mn-lt"/>
              <a:ea typeface="+mn-ea"/>
              <a:cs typeface="+mn-ea"/>
              <a:sym typeface="+mn-lt"/>
            </a:endParaRPr>
          </a:p>
        </p:txBody>
      </p:sp>
      <p:sp>
        <p:nvSpPr>
          <p:cNvPr id="57" name="TextBox 13"/>
          <p:cNvSpPr txBox="1">
            <a:spLocks noChangeArrowheads="1"/>
          </p:cNvSpPr>
          <p:nvPr/>
        </p:nvSpPr>
        <p:spPr bwMode="auto">
          <a:xfrm>
            <a:off x="8126636" y="1929972"/>
            <a:ext cx="2338388" cy="3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spcBef>
                <a:spcPct val="0"/>
              </a:spcBef>
            </a:pPr>
            <a:r>
              <a:rPr lang="zh-CN" altLang="en-US" sz="2000" dirty="0">
                <a:solidFill>
                  <a:schemeClr val="bg1"/>
                </a:solidFill>
                <a:latin typeface="+mn-lt"/>
                <a:ea typeface="+mn-ea"/>
                <a:cs typeface="+mn-ea"/>
                <a:sym typeface="+mn-lt"/>
              </a:rPr>
              <a:t>Insufficient marketing skills</a:t>
            </a:r>
            <a:endParaRPr lang="en-US" altLang="zh-CN" sz="2000" dirty="0">
              <a:solidFill>
                <a:schemeClr val="bg1"/>
              </a:solidFill>
              <a:latin typeface="+mn-lt"/>
              <a:ea typeface="+mn-ea"/>
              <a:cs typeface="+mn-ea"/>
              <a:sym typeface="+mn-lt"/>
            </a:endParaRPr>
          </a:p>
        </p:txBody>
      </p:sp>
      <p:sp>
        <p:nvSpPr>
          <p:cNvPr id="58" name="TextBox 57"/>
          <p:cNvSpPr txBox="1">
            <a:spLocks noChangeArrowheads="1"/>
          </p:cNvSpPr>
          <p:nvPr/>
        </p:nvSpPr>
        <p:spPr bwMode="auto">
          <a:xfrm>
            <a:off x="8177610" y="2752658"/>
            <a:ext cx="2313780" cy="3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pPr>
            <a:r>
              <a:rPr lang="zh-CN" altLang="en-US" sz="1000" dirty="0">
                <a:solidFill>
                  <a:schemeClr val="bg1"/>
                </a:solidFill>
                <a:latin typeface="+mn-lt"/>
                <a:ea typeface="+mn-ea"/>
                <a:cs typeface="+mn-ea"/>
                <a:sym typeface="+mn-lt"/>
              </a:rPr>
              <a:t>Right-click on the picture selection to format the picture to replace the picture directly.</a:t>
            </a:r>
            <a:endParaRPr lang="en-US" altLang="zh-CN" sz="1000" dirty="0">
              <a:solidFill>
                <a:schemeClr val="bg1"/>
              </a:solidFill>
              <a:latin typeface="+mn-lt"/>
              <a:ea typeface="+mn-ea"/>
              <a:cs typeface="+mn-ea"/>
              <a:sym typeface="+mn-lt"/>
            </a:endParaRPr>
          </a:p>
        </p:txBody>
      </p:sp>
      <p:sp>
        <p:nvSpPr>
          <p:cNvPr id="59" name="TextBox 13"/>
          <p:cNvSpPr txBox="1">
            <a:spLocks noChangeArrowheads="1"/>
          </p:cNvSpPr>
          <p:nvPr/>
        </p:nvSpPr>
        <p:spPr bwMode="auto">
          <a:xfrm>
            <a:off x="4848471" y="1912628"/>
            <a:ext cx="2338387" cy="3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30000"/>
              </a:lnSpc>
              <a:spcBef>
                <a:spcPct val="0"/>
              </a:spcBef>
            </a:pPr>
            <a:r>
              <a:rPr lang="zh-CN" altLang="en-US" sz="2000" dirty="0">
                <a:solidFill>
                  <a:schemeClr val="bg1"/>
                </a:solidFill>
                <a:latin typeface="+mn-lt"/>
                <a:ea typeface="+mn-ea"/>
                <a:cs typeface="+mn-ea"/>
                <a:sym typeface="+mn-lt"/>
              </a:rPr>
              <a:t>Market experience awareness</a:t>
            </a:r>
            <a:endParaRPr lang="en-US" altLang="zh-CN" sz="2000" dirty="0">
              <a:solidFill>
                <a:schemeClr val="bg1"/>
              </a:solidFill>
              <a:latin typeface="+mn-lt"/>
              <a:ea typeface="+mn-ea"/>
              <a:cs typeface="+mn-ea"/>
              <a:sym typeface="+mn-lt"/>
            </a:endParaRPr>
          </a:p>
        </p:txBody>
      </p:sp>
      <p:sp>
        <p:nvSpPr>
          <p:cNvPr id="60" name="TextBox 59"/>
          <p:cNvSpPr txBox="1">
            <a:spLocks noChangeArrowheads="1"/>
          </p:cNvSpPr>
          <p:nvPr/>
        </p:nvSpPr>
        <p:spPr bwMode="auto">
          <a:xfrm>
            <a:off x="4943872" y="2752658"/>
            <a:ext cx="2379166" cy="3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pPr>
            <a:r>
              <a:rPr lang="zh-CN" altLang="en-US" sz="1000" dirty="0">
                <a:solidFill>
                  <a:schemeClr val="bg1"/>
                </a:solidFill>
                <a:latin typeface="+mn-lt"/>
                <a:ea typeface="+mn-ea"/>
                <a:cs typeface="+mn-ea"/>
                <a:sym typeface="+mn-lt"/>
              </a:rPr>
              <a:t>Right-click on the picture selection to format the picture to replace the picture directly.</a:t>
            </a:r>
            <a:endParaRPr lang="en-US" altLang="zh-CN" sz="1000" dirty="0">
              <a:solidFill>
                <a:schemeClr val="bg1"/>
              </a:solidFill>
              <a:latin typeface="+mn-lt"/>
              <a:ea typeface="+mn-ea"/>
              <a:cs typeface="+mn-ea"/>
              <a:sym typeface="+mn-lt"/>
            </a:endParaRPr>
          </a:p>
        </p:txBody>
      </p:sp>
      <p:sp>
        <p:nvSpPr>
          <p:cNvPr id="61" name="文本框 53"/>
          <p:cNvSpPr txBox="1"/>
          <p:nvPr/>
        </p:nvSpPr>
        <p:spPr>
          <a:xfrm>
            <a:off x="1271464" y="4159625"/>
            <a:ext cx="1467068"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cs typeface="+mn-ea"/>
                <a:sym typeface="+mn-lt"/>
              </a:rPr>
              <a:t>Lack of awareness</a:t>
            </a:r>
            <a:endParaRPr lang="en-US" altLang="zh-CN" sz="2000" dirty="0">
              <a:solidFill>
                <a:schemeClr val="tx1">
                  <a:lumMod val="85000"/>
                  <a:lumOff val="15000"/>
                </a:schemeClr>
              </a:solidFill>
              <a:cs typeface="+mn-ea"/>
              <a:sym typeface="+mn-lt"/>
            </a:endParaRPr>
          </a:p>
        </p:txBody>
      </p:sp>
      <p:sp>
        <p:nvSpPr>
          <p:cNvPr id="62" name="矩形 61"/>
          <p:cNvSpPr/>
          <p:nvPr/>
        </p:nvSpPr>
        <p:spPr>
          <a:xfrm>
            <a:off x="1271464" y="4560942"/>
            <a:ext cx="9721080" cy="272895"/>
          </a:xfrm>
          <a:prstGeom prst="rect">
            <a:avLst/>
          </a:prstGeom>
        </p:spPr>
        <p:txBody>
          <a:bodyPr wrap="square">
            <a:spAutoFit/>
          </a:bodyPr>
          <a:lstStyle/>
          <a:p>
            <a:pPr algn="just">
              <a:lnSpc>
                <a:spcPct val="130000"/>
              </a:lnSpc>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sp>
        <p:nvSpPr>
          <p:cNvPr id="63" name="矩形 62"/>
          <p:cNvSpPr/>
          <p:nvPr/>
        </p:nvSpPr>
        <p:spPr>
          <a:xfrm>
            <a:off x="1280158" y="5302297"/>
            <a:ext cx="3807731" cy="472950"/>
          </a:xfrm>
          <a:prstGeom prst="rect">
            <a:avLst/>
          </a:prstGeom>
        </p:spPr>
        <p:txBody>
          <a:bodyPr wrap="square">
            <a:spAutoFit/>
          </a:bodyPr>
          <a:lstStyle/>
          <a:p>
            <a:pPr marL="285750" indent="-285750">
              <a:lnSpc>
                <a:spcPct val="130000"/>
              </a:lnSpc>
              <a:buFont typeface="Wingdings" panose="05000000000000000000" pitchFamily="2" charset="2"/>
              <a:buChar char="ü"/>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sp>
        <p:nvSpPr>
          <p:cNvPr id="18" name="矩形 17"/>
          <p:cNvSpPr/>
          <p:nvPr/>
        </p:nvSpPr>
        <p:spPr>
          <a:xfrm>
            <a:off x="5596482" y="5302297"/>
            <a:ext cx="3807731" cy="472950"/>
          </a:xfrm>
          <a:prstGeom prst="rect">
            <a:avLst/>
          </a:prstGeom>
        </p:spPr>
        <p:txBody>
          <a:bodyPr wrap="square">
            <a:spAutoFit/>
          </a:bodyPr>
          <a:lstStyle/>
          <a:p>
            <a:pPr marL="285750" indent="-285750">
              <a:lnSpc>
                <a:spcPct val="130000"/>
              </a:lnSpc>
              <a:buFont typeface="Wingdings" panose="05000000000000000000" pitchFamily="2" charset="2"/>
              <a:buChar char="ü"/>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sp>
        <p:nvSpPr>
          <p:cNvPr id="22" name="文本框 21">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17" name="组合 16"/>
          <p:cNvGrpSpPr/>
          <p:nvPr/>
        </p:nvGrpSpPr>
        <p:grpSpPr>
          <a:xfrm>
            <a:off x="3362178" y="483868"/>
            <a:ext cx="5486400" cy="718401"/>
            <a:chOff x="3433451" y="377466"/>
            <a:chExt cx="5486400" cy="718401"/>
          </a:xfrm>
        </p:grpSpPr>
        <p:sp>
          <p:nvSpPr>
            <p:cNvPr id="19" name="矩形 18"/>
            <p:cNvSpPr/>
            <p:nvPr userDrawn="1"/>
          </p:nvSpPr>
          <p:spPr>
            <a:xfrm>
              <a:off x="3433451" y="377466"/>
              <a:ext cx="5486400"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Recognize the shortcomings</a:t>
              </a:r>
            </a:p>
          </p:txBody>
        </p:sp>
        <p:sp>
          <p:nvSpPr>
            <p:cNvPr id="20" name="文本框 19"/>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72878404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75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75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75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125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p:bldP spid="58" grpId="0"/>
      <p:bldP spid="59" grpId="0"/>
      <p:bldP spid="60" grpId="0"/>
      <p:bldP spid="61" grpId="0"/>
      <p:bldP spid="62" grpId="0"/>
      <p:bldP spid="63"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81"/>
          <p:cNvSpPr>
            <a:spLocks noChangeAspect="1"/>
          </p:cNvSpPr>
          <p:nvPr/>
        </p:nvSpPr>
        <p:spPr bwMode="auto">
          <a:xfrm>
            <a:off x="1282586" y="1913962"/>
            <a:ext cx="3053889" cy="4255418"/>
          </a:xfrm>
          <a:custGeom>
            <a:avLst/>
            <a:gdLst>
              <a:gd name="T0" fmla="*/ 708 w 1220"/>
              <a:gd name="T1" fmla="*/ 208 h 1700"/>
              <a:gd name="T2" fmla="*/ 676 w 1220"/>
              <a:gd name="T3" fmla="*/ 210 h 1700"/>
              <a:gd name="T4" fmla="*/ 514 w 1220"/>
              <a:gd name="T5" fmla="*/ 196 h 1700"/>
              <a:gd name="T6" fmla="*/ 308 w 1220"/>
              <a:gd name="T7" fmla="*/ 150 h 1700"/>
              <a:gd name="T8" fmla="*/ 142 w 1220"/>
              <a:gd name="T9" fmla="*/ 88 h 1700"/>
              <a:gd name="T10" fmla="*/ 90 w 1220"/>
              <a:gd name="T11" fmla="*/ 22 h 1700"/>
              <a:gd name="T12" fmla="*/ 94 w 1220"/>
              <a:gd name="T13" fmla="*/ 70 h 1700"/>
              <a:gd name="T14" fmla="*/ 28 w 1220"/>
              <a:gd name="T15" fmla="*/ 36 h 1700"/>
              <a:gd name="T16" fmla="*/ 48 w 1220"/>
              <a:gd name="T17" fmla="*/ 76 h 1700"/>
              <a:gd name="T18" fmla="*/ 32 w 1220"/>
              <a:gd name="T19" fmla="*/ 80 h 1700"/>
              <a:gd name="T20" fmla="*/ 8 w 1220"/>
              <a:gd name="T21" fmla="*/ 88 h 1700"/>
              <a:gd name="T22" fmla="*/ 60 w 1220"/>
              <a:gd name="T23" fmla="*/ 118 h 1700"/>
              <a:gd name="T24" fmla="*/ 18 w 1220"/>
              <a:gd name="T25" fmla="*/ 138 h 1700"/>
              <a:gd name="T26" fmla="*/ 140 w 1220"/>
              <a:gd name="T27" fmla="*/ 154 h 1700"/>
              <a:gd name="T28" fmla="*/ 302 w 1220"/>
              <a:gd name="T29" fmla="*/ 234 h 1700"/>
              <a:gd name="T30" fmla="*/ 478 w 1220"/>
              <a:gd name="T31" fmla="*/ 290 h 1700"/>
              <a:gd name="T32" fmla="*/ 594 w 1220"/>
              <a:gd name="T33" fmla="*/ 338 h 1700"/>
              <a:gd name="T34" fmla="*/ 686 w 1220"/>
              <a:gd name="T35" fmla="*/ 448 h 1700"/>
              <a:gd name="T36" fmla="*/ 716 w 1220"/>
              <a:gd name="T37" fmla="*/ 670 h 1700"/>
              <a:gd name="T38" fmla="*/ 692 w 1220"/>
              <a:gd name="T39" fmla="*/ 886 h 1700"/>
              <a:gd name="T40" fmla="*/ 682 w 1220"/>
              <a:gd name="T41" fmla="*/ 1100 h 1700"/>
              <a:gd name="T42" fmla="*/ 646 w 1220"/>
              <a:gd name="T43" fmla="*/ 1220 h 1700"/>
              <a:gd name="T44" fmla="*/ 620 w 1220"/>
              <a:gd name="T45" fmla="*/ 1492 h 1700"/>
              <a:gd name="T46" fmla="*/ 598 w 1220"/>
              <a:gd name="T47" fmla="*/ 1628 h 1700"/>
              <a:gd name="T48" fmla="*/ 684 w 1220"/>
              <a:gd name="T49" fmla="*/ 1700 h 1700"/>
              <a:gd name="T50" fmla="*/ 770 w 1220"/>
              <a:gd name="T51" fmla="*/ 1656 h 1700"/>
              <a:gd name="T52" fmla="*/ 724 w 1220"/>
              <a:gd name="T53" fmla="*/ 1540 h 1700"/>
              <a:gd name="T54" fmla="*/ 800 w 1220"/>
              <a:gd name="T55" fmla="*/ 1208 h 1700"/>
              <a:gd name="T56" fmla="*/ 874 w 1220"/>
              <a:gd name="T57" fmla="*/ 1100 h 1700"/>
              <a:gd name="T58" fmla="*/ 884 w 1220"/>
              <a:gd name="T59" fmla="*/ 1344 h 1700"/>
              <a:gd name="T60" fmla="*/ 894 w 1220"/>
              <a:gd name="T61" fmla="*/ 1492 h 1700"/>
              <a:gd name="T62" fmla="*/ 900 w 1220"/>
              <a:gd name="T63" fmla="*/ 1588 h 1700"/>
              <a:gd name="T64" fmla="*/ 1046 w 1220"/>
              <a:gd name="T65" fmla="*/ 1618 h 1700"/>
              <a:gd name="T66" fmla="*/ 1100 w 1220"/>
              <a:gd name="T67" fmla="*/ 1580 h 1700"/>
              <a:gd name="T68" fmla="*/ 1016 w 1220"/>
              <a:gd name="T69" fmla="*/ 1506 h 1700"/>
              <a:gd name="T70" fmla="*/ 992 w 1220"/>
              <a:gd name="T71" fmla="*/ 1188 h 1700"/>
              <a:gd name="T72" fmla="*/ 1008 w 1220"/>
              <a:gd name="T73" fmla="*/ 854 h 1700"/>
              <a:gd name="T74" fmla="*/ 1030 w 1220"/>
              <a:gd name="T75" fmla="*/ 746 h 1700"/>
              <a:gd name="T76" fmla="*/ 980 w 1220"/>
              <a:gd name="T77" fmla="*/ 486 h 1700"/>
              <a:gd name="T78" fmla="*/ 1040 w 1220"/>
              <a:gd name="T79" fmla="*/ 404 h 1700"/>
              <a:gd name="T80" fmla="*/ 1162 w 1220"/>
              <a:gd name="T81" fmla="*/ 392 h 1700"/>
              <a:gd name="T82" fmla="*/ 1210 w 1220"/>
              <a:gd name="T83" fmla="*/ 384 h 1700"/>
              <a:gd name="T84" fmla="*/ 1216 w 1220"/>
              <a:gd name="T85" fmla="*/ 370 h 1700"/>
              <a:gd name="T86" fmla="*/ 1198 w 1220"/>
              <a:gd name="T87" fmla="*/ 356 h 1700"/>
              <a:gd name="T88" fmla="*/ 1196 w 1220"/>
              <a:gd name="T89" fmla="*/ 342 h 1700"/>
              <a:gd name="T90" fmla="*/ 1204 w 1220"/>
              <a:gd name="T91" fmla="*/ 324 h 1700"/>
              <a:gd name="T92" fmla="*/ 1154 w 1220"/>
              <a:gd name="T93" fmla="*/ 330 h 1700"/>
              <a:gd name="T94" fmla="*/ 1148 w 1220"/>
              <a:gd name="T95" fmla="*/ 292 h 1700"/>
              <a:gd name="T96" fmla="*/ 1124 w 1220"/>
              <a:gd name="T97" fmla="*/ 342 h 1700"/>
              <a:gd name="T98" fmla="*/ 1018 w 1220"/>
              <a:gd name="T99" fmla="*/ 330 h 1700"/>
              <a:gd name="T100" fmla="*/ 940 w 1220"/>
              <a:gd name="T101" fmla="*/ 306 h 1700"/>
              <a:gd name="T102" fmla="*/ 848 w 1220"/>
              <a:gd name="T103" fmla="*/ 242 h 1700"/>
              <a:gd name="T104" fmla="*/ 862 w 1220"/>
              <a:gd name="T105" fmla="*/ 172 h 1700"/>
              <a:gd name="T106" fmla="*/ 858 w 1220"/>
              <a:gd name="T107" fmla="*/ 104 h 1700"/>
              <a:gd name="T108" fmla="*/ 826 w 1220"/>
              <a:gd name="T109" fmla="*/ 60 h 1700"/>
              <a:gd name="T110" fmla="*/ 792 w 1220"/>
              <a:gd name="T111" fmla="*/ 24 h 1700"/>
              <a:gd name="T112" fmla="*/ 778 w 1220"/>
              <a:gd name="T113" fmla="*/ 20 h 1700"/>
              <a:gd name="T114" fmla="*/ 766 w 1220"/>
              <a:gd name="T115" fmla="*/ 18 h 1700"/>
              <a:gd name="T116" fmla="*/ 700 w 1220"/>
              <a:gd name="T117" fmla="*/ 50 h 1700"/>
              <a:gd name="T118" fmla="*/ 682 w 1220"/>
              <a:gd name="T119" fmla="*/ 86 h 1700"/>
              <a:gd name="T120" fmla="*/ 674 w 1220"/>
              <a:gd name="T121" fmla="*/ 116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0" h="1700">
                <a:moveTo>
                  <a:pt x="674" y="116"/>
                </a:moveTo>
                <a:lnTo>
                  <a:pt x="674" y="116"/>
                </a:lnTo>
                <a:lnTo>
                  <a:pt x="674" y="126"/>
                </a:lnTo>
                <a:lnTo>
                  <a:pt x="676" y="148"/>
                </a:lnTo>
                <a:lnTo>
                  <a:pt x="678" y="162"/>
                </a:lnTo>
                <a:lnTo>
                  <a:pt x="682" y="174"/>
                </a:lnTo>
                <a:lnTo>
                  <a:pt x="686" y="186"/>
                </a:lnTo>
                <a:lnTo>
                  <a:pt x="694" y="194"/>
                </a:lnTo>
                <a:lnTo>
                  <a:pt x="694" y="194"/>
                </a:lnTo>
                <a:lnTo>
                  <a:pt x="708" y="208"/>
                </a:lnTo>
                <a:lnTo>
                  <a:pt x="718" y="218"/>
                </a:lnTo>
                <a:lnTo>
                  <a:pt x="724" y="226"/>
                </a:lnTo>
                <a:lnTo>
                  <a:pt x="724" y="226"/>
                </a:lnTo>
                <a:lnTo>
                  <a:pt x="722" y="226"/>
                </a:lnTo>
                <a:lnTo>
                  <a:pt x="716" y="228"/>
                </a:lnTo>
                <a:lnTo>
                  <a:pt x="708" y="228"/>
                </a:lnTo>
                <a:lnTo>
                  <a:pt x="698" y="222"/>
                </a:lnTo>
                <a:lnTo>
                  <a:pt x="698" y="222"/>
                </a:lnTo>
                <a:lnTo>
                  <a:pt x="688" y="216"/>
                </a:lnTo>
                <a:lnTo>
                  <a:pt x="676" y="210"/>
                </a:lnTo>
                <a:lnTo>
                  <a:pt x="662" y="208"/>
                </a:lnTo>
                <a:lnTo>
                  <a:pt x="638" y="206"/>
                </a:lnTo>
                <a:lnTo>
                  <a:pt x="638" y="206"/>
                </a:lnTo>
                <a:lnTo>
                  <a:pt x="582" y="208"/>
                </a:lnTo>
                <a:lnTo>
                  <a:pt x="558" y="206"/>
                </a:lnTo>
                <a:lnTo>
                  <a:pt x="548" y="204"/>
                </a:lnTo>
                <a:lnTo>
                  <a:pt x="538" y="202"/>
                </a:lnTo>
                <a:lnTo>
                  <a:pt x="538" y="202"/>
                </a:lnTo>
                <a:lnTo>
                  <a:pt x="528" y="198"/>
                </a:lnTo>
                <a:lnTo>
                  <a:pt x="514" y="196"/>
                </a:lnTo>
                <a:lnTo>
                  <a:pt x="486" y="194"/>
                </a:lnTo>
                <a:lnTo>
                  <a:pt x="440" y="192"/>
                </a:lnTo>
                <a:lnTo>
                  <a:pt x="440" y="192"/>
                </a:lnTo>
                <a:lnTo>
                  <a:pt x="426" y="190"/>
                </a:lnTo>
                <a:lnTo>
                  <a:pt x="404" y="184"/>
                </a:lnTo>
                <a:lnTo>
                  <a:pt x="374" y="176"/>
                </a:lnTo>
                <a:lnTo>
                  <a:pt x="374" y="176"/>
                </a:lnTo>
                <a:lnTo>
                  <a:pt x="354" y="168"/>
                </a:lnTo>
                <a:lnTo>
                  <a:pt x="334" y="158"/>
                </a:lnTo>
                <a:lnTo>
                  <a:pt x="308" y="150"/>
                </a:lnTo>
                <a:lnTo>
                  <a:pt x="308" y="150"/>
                </a:lnTo>
                <a:lnTo>
                  <a:pt x="290" y="144"/>
                </a:lnTo>
                <a:lnTo>
                  <a:pt x="270" y="140"/>
                </a:lnTo>
                <a:lnTo>
                  <a:pt x="226" y="130"/>
                </a:lnTo>
                <a:lnTo>
                  <a:pt x="204" y="126"/>
                </a:lnTo>
                <a:lnTo>
                  <a:pt x="184" y="120"/>
                </a:lnTo>
                <a:lnTo>
                  <a:pt x="168" y="112"/>
                </a:lnTo>
                <a:lnTo>
                  <a:pt x="156" y="104"/>
                </a:lnTo>
                <a:lnTo>
                  <a:pt x="156" y="104"/>
                </a:lnTo>
                <a:lnTo>
                  <a:pt x="142" y="88"/>
                </a:lnTo>
                <a:lnTo>
                  <a:pt x="130" y="72"/>
                </a:lnTo>
                <a:lnTo>
                  <a:pt x="122" y="62"/>
                </a:lnTo>
                <a:lnTo>
                  <a:pt x="114" y="52"/>
                </a:lnTo>
                <a:lnTo>
                  <a:pt x="114" y="52"/>
                </a:lnTo>
                <a:lnTo>
                  <a:pt x="106" y="46"/>
                </a:lnTo>
                <a:lnTo>
                  <a:pt x="100" y="40"/>
                </a:lnTo>
                <a:lnTo>
                  <a:pt x="94" y="26"/>
                </a:lnTo>
                <a:lnTo>
                  <a:pt x="94" y="26"/>
                </a:lnTo>
                <a:lnTo>
                  <a:pt x="92" y="22"/>
                </a:lnTo>
                <a:lnTo>
                  <a:pt x="90" y="22"/>
                </a:lnTo>
                <a:lnTo>
                  <a:pt x="88" y="26"/>
                </a:lnTo>
                <a:lnTo>
                  <a:pt x="86" y="34"/>
                </a:lnTo>
                <a:lnTo>
                  <a:pt x="86" y="40"/>
                </a:lnTo>
                <a:lnTo>
                  <a:pt x="86" y="40"/>
                </a:lnTo>
                <a:lnTo>
                  <a:pt x="92" y="52"/>
                </a:lnTo>
                <a:lnTo>
                  <a:pt x="100" y="62"/>
                </a:lnTo>
                <a:lnTo>
                  <a:pt x="100" y="62"/>
                </a:lnTo>
                <a:lnTo>
                  <a:pt x="100" y="66"/>
                </a:lnTo>
                <a:lnTo>
                  <a:pt x="98" y="70"/>
                </a:lnTo>
                <a:lnTo>
                  <a:pt x="94" y="70"/>
                </a:lnTo>
                <a:lnTo>
                  <a:pt x="84" y="66"/>
                </a:lnTo>
                <a:lnTo>
                  <a:pt x="84" y="66"/>
                </a:lnTo>
                <a:lnTo>
                  <a:pt x="70" y="58"/>
                </a:lnTo>
                <a:lnTo>
                  <a:pt x="58" y="46"/>
                </a:lnTo>
                <a:lnTo>
                  <a:pt x="40" y="30"/>
                </a:lnTo>
                <a:lnTo>
                  <a:pt x="40" y="30"/>
                </a:lnTo>
                <a:lnTo>
                  <a:pt x="36" y="28"/>
                </a:lnTo>
                <a:lnTo>
                  <a:pt x="30" y="30"/>
                </a:lnTo>
                <a:lnTo>
                  <a:pt x="28" y="32"/>
                </a:lnTo>
                <a:lnTo>
                  <a:pt x="28" y="36"/>
                </a:lnTo>
                <a:lnTo>
                  <a:pt x="28" y="36"/>
                </a:lnTo>
                <a:lnTo>
                  <a:pt x="46" y="56"/>
                </a:lnTo>
                <a:lnTo>
                  <a:pt x="62" y="76"/>
                </a:lnTo>
                <a:lnTo>
                  <a:pt x="62" y="76"/>
                </a:lnTo>
                <a:lnTo>
                  <a:pt x="64" y="78"/>
                </a:lnTo>
                <a:lnTo>
                  <a:pt x="64" y="78"/>
                </a:lnTo>
                <a:lnTo>
                  <a:pt x="60" y="80"/>
                </a:lnTo>
                <a:lnTo>
                  <a:pt x="54" y="78"/>
                </a:lnTo>
                <a:lnTo>
                  <a:pt x="48" y="76"/>
                </a:lnTo>
                <a:lnTo>
                  <a:pt x="48" y="76"/>
                </a:lnTo>
                <a:lnTo>
                  <a:pt x="26" y="60"/>
                </a:lnTo>
                <a:lnTo>
                  <a:pt x="14" y="52"/>
                </a:lnTo>
                <a:lnTo>
                  <a:pt x="8" y="50"/>
                </a:lnTo>
                <a:lnTo>
                  <a:pt x="8" y="50"/>
                </a:lnTo>
                <a:lnTo>
                  <a:pt x="2" y="52"/>
                </a:lnTo>
                <a:lnTo>
                  <a:pt x="2" y="58"/>
                </a:lnTo>
                <a:lnTo>
                  <a:pt x="2" y="58"/>
                </a:lnTo>
                <a:lnTo>
                  <a:pt x="4" y="60"/>
                </a:lnTo>
                <a:lnTo>
                  <a:pt x="12" y="66"/>
                </a:lnTo>
                <a:lnTo>
                  <a:pt x="32" y="80"/>
                </a:lnTo>
                <a:lnTo>
                  <a:pt x="50" y="92"/>
                </a:lnTo>
                <a:lnTo>
                  <a:pt x="56" y="96"/>
                </a:lnTo>
                <a:lnTo>
                  <a:pt x="56" y="98"/>
                </a:lnTo>
                <a:lnTo>
                  <a:pt x="56" y="98"/>
                </a:lnTo>
                <a:lnTo>
                  <a:pt x="56" y="98"/>
                </a:lnTo>
                <a:lnTo>
                  <a:pt x="52" y="100"/>
                </a:lnTo>
                <a:lnTo>
                  <a:pt x="46" y="98"/>
                </a:lnTo>
                <a:lnTo>
                  <a:pt x="30" y="94"/>
                </a:lnTo>
                <a:lnTo>
                  <a:pt x="8" y="88"/>
                </a:lnTo>
                <a:lnTo>
                  <a:pt x="8" y="88"/>
                </a:lnTo>
                <a:lnTo>
                  <a:pt x="2" y="92"/>
                </a:lnTo>
                <a:lnTo>
                  <a:pt x="0" y="96"/>
                </a:lnTo>
                <a:lnTo>
                  <a:pt x="2" y="98"/>
                </a:lnTo>
                <a:lnTo>
                  <a:pt x="4" y="100"/>
                </a:lnTo>
                <a:lnTo>
                  <a:pt x="4" y="100"/>
                </a:lnTo>
                <a:lnTo>
                  <a:pt x="18" y="104"/>
                </a:lnTo>
                <a:lnTo>
                  <a:pt x="38" y="110"/>
                </a:lnTo>
                <a:lnTo>
                  <a:pt x="54" y="114"/>
                </a:lnTo>
                <a:lnTo>
                  <a:pt x="60" y="116"/>
                </a:lnTo>
                <a:lnTo>
                  <a:pt x="60" y="118"/>
                </a:lnTo>
                <a:lnTo>
                  <a:pt x="60" y="118"/>
                </a:lnTo>
                <a:lnTo>
                  <a:pt x="52" y="120"/>
                </a:lnTo>
                <a:lnTo>
                  <a:pt x="38" y="124"/>
                </a:lnTo>
                <a:lnTo>
                  <a:pt x="22" y="126"/>
                </a:lnTo>
                <a:lnTo>
                  <a:pt x="22" y="126"/>
                </a:lnTo>
                <a:lnTo>
                  <a:pt x="20" y="128"/>
                </a:lnTo>
                <a:lnTo>
                  <a:pt x="14" y="134"/>
                </a:lnTo>
                <a:lnTo>
                  <a:pt x="14" y="136"/>
                </a:lnTo>
                <a:lnTo>
                  <a:pt x="16" y="138"/>
                </a:lnTo>
                <a:lnTo>
                  <a:pt x="18" y="138"/>
                </a:lnTo>
                <a:lnTo>
                  <a:pt x="26" y="138"/>
                </a:lnTo>
                <a:lnTo>
                  <a:pt x="26" y="138"/>
                </a:lnTo>
                <a:lnTo>
                  <a:pt x="54" y="134"/>
                </a:lnTo>
                <a:lnTo>
                  <a:pt x="64" y="134"/>
                </a:lnTo>
                <a:lnTo>
                  <a:pt x="76" y="134"/>
                </a:lnTo>
                <a:lnTo>
                  <a:pt x="76" y="134"/>
                </a:lnTo>
                <a:lnTo>
                  <a:pt x="92" y="138"/>
                </a:lnTo>
                <a:lnTo>
                  <a:pt x="110" y="146"/>
                </a:lnTo>
                <a:lnTo>
                  <a:pt x="128" y="152"/>
                </a:lnTo>
                <a:lnTo>
                  <a:pt x="140" y="154"/>
                </a:lnTo>
                <a:lnTo>
                  <a:pt x="140" y="154"/>
                </a:lnTo>
                <a:lnTo>
                  <a:pt x="148" y="156"/>
                </a:lnTo>
                <a:lnTo>
                  <a:pt x="156" y="160"/>
                </a:lnTo>
                <a:lnTo>
                  <a:pt x="182" y="176"/>
                </a:lnTo>
                <a:lnTo>
                  <a:pt x="210" y="192"/>
                </a:lnTo>
                <a:lnTo>
                  <a:pt x="222" y="198"/>
                </a:lnTo>
                <a:lnTo>
                  <a:pt x="234" y="204"/>
                </a:lnTo>
                <a:lnTo>
                  <a:pt x="234" y="204"/>
                </a:lnTo>
                <a:lnTo>
                  <a:pt x="264" y="216"/>
                </a:lnTo>
                <a:lnTo>
                  <a:pt x="302" y="234"/>
                </a:lnTo>
                <a:lnTo>
                  <a:pt x="340" y="248"/>
                </a:lnTo>
                <a:lnTo>
                  <a:pt x="354" y="254"/>
                </a:lnTo>
                <a:lnTo>
                  <a:pt x="364" y="256"/>
                </a:lnTo>
                <a:lnTo>
                  <a:pt x="364" y="256"/>
                </a:lnTo>
                <a:lnTo>
                  <a:pt x="386" y="258"/>
                </a:lnTo>
                <a:lnTo>
                  <a:pt x="414" y="266"/>
                </a:lnTo>
                <a:lnTo>
                  <a:pt x="442" y="274"/>
                </a:lnTo>
                <a:lnTo>
                  <a:pt x="458" y="282"/>
                </a:lnTo>
                <a:lnTo>
                  <a:pt x="458" y="282"/>
                </a:lnTo>
                <a:lnTo>
                  <a:pt x="478" y="290"/>
                </a:lnTo>
                <a:lnTo>
                  <a:pt x="512" y="306"/>
                </a:lnTo>
                <a:lnTo>
                  <a:pt x="542" y="320"/>
                </a:lnTo>
                <a:lnTo>
                  <a:pt x="560" y="328"/>
                </a:lnTo>
                <a:lnTo>
                  <a:pt x="560" y="328"/>
                </a:lnTo>
                <a:lnTo>
                  <a:pt x="566" y="332"/>
                </a:lnTo>
                <a:lnTo>
                  <a:pt x="570" y="336"/>
                </a:lnTo>
                <a:lnTo>
                  <a:pt x="576" y="336"/>
                </a:lnTo>
                <a:lnTo>
                  <a:pt x="586" y="336"/>
                </a:lnTo>
                <a:lnTo>
                  <a:pt x="586" y="336"/>
                </a:lnTo>
                <a:lnTo>
                  <a:pt x="594" y="338"/>
                </a:lnTo>
                <a:lnTo>
                  <a:pt x="600" y="344"/>
                </a:lnTo>
                <a:lnTo>
                  <a:pt x="606" y="350"/>
                </a:lnTo>
                <a:lnTo>
                  <a:pt x="618" y="358"/>
                </a:lnTo>
                <a:lnTo>
                  <a:pt x="618" y="358"/>
                </a:lnTo>
                <a:lnTo>
                  <a:pt x="626" y="364"/>
                </a:lnTo>
                <a:lnTo>
                  <a:pt x="634" y="374"/>
                </a:lnTo>
                <a:lnTo>
                  <a:pt x="650" y="402"/>
                </a:lnTo>
                <a:lnTo>
                  <a:pt x="668" y="430"/>
                </a:lnTo>
                <a:lnTo>
                  <a:pt x="676" y="442"/>
                </a:lnTo>
                <a:lnTo>
                  <a:pt x="686" y="448"/>
                </a:lnTo>
                <a:lnTo>
                  <a:pt x="686" y="448"/>
                </a:lnTo>
                <a:lnTo>
                  <a:pt x="686" y="470"/>
                </a:lnTo>
                <a:lnTo>
                  <a:pt x="688" y="522"/>
                </a:lnTo>
                <a:lnTo>
                  <a:pt x="690" y="552"/>
                </a:lnTo>
                <a:lnTo>
                  <a:pt x="692" y="584"/>
                </a:lnTo>
                <a:lnTo>
                  <a:pt x="698" y="610"/>
                </a:lnTo>
                <a:lnTo>
                  <a:pt x="704" y="632"/>
                </a:lnTo>
                <a:lnTo>
                  <a:pt x="704" y="632"/>
                </a:lnTo>
                <a:lnTo>
                  <a:pt x="710" y="650"/>
                </a:lnTo>
                <a:lnTo>
                  <a:pt x="716" y="670"/>
                </a:lnTo>
                <a:lnTo>
                  <a:pt x="718" y="688"/>
                </a:lnTo>
                <a:lnTo>
                  <a:pt x="720" y="704"/>
                </a:lnTo>
                <a:lnTo>
                  <a:pt x="720" y="722"/>
                </a:lnTo>
                <a:lnTo>
                  <a:pt x="718" y="736"/>
                </a:lnTo>
                <a:lnTo>
                  <a:pt x="716" y="750"/>
                </a:lnTo>
                <a:lnTo>
                  <a:pt x="714" y="760"/>
                </a:lnTo>
                <a:lnTo>
                  <a:pt x="714" y="760"/>
                </a:lnTo>
                <a:lnTo>
                  <a:pt x="706" y="792"/>
                </a:lnTo>
                <a:lnTo>
                  <a:pt x="698" y="840"/>
                </a:lnTo>
                <a:lnTo>
                  <a:pt x="692" y="886"/>
                </a:lnTo>
                <a:lnTo>
                  <a:pt x="690" y="916"/>
                </a:lnTo>
                <a:lnTo>
                  <a:pt x="690" y="916"/>
                </a:lnTo>
                <a:lnTo>
                  <a:pt x="690" y="984"/>
                </a:lnTo>
                <a:lnTo>
                  <a:pt x="690" y="1024"/>
                </a:lnTo>
                <a:lnTo>
                  <a:pt x="688" y="1042"/>
                </a:lnTo>
                <a:lnTo>
                  <a:pt x="686" y="1054"/>
                </a:lnTo>
                <a:lnTo>
                  <a:pt x="686" y="1054"/>
                </a:lnTo>
                <a:lnTo>
                  <a:pt x="684" y="1064"/>
                </a:lnTo>
                <a:lnTo>
                  <a:pt x="684" y="1076"/>
                </a:lnTo>
                <a:lnTo>
                  <a:pt x="682" y="1100"/>
                </a:lnTo>
                <a:lnTo>
                  <a:pt x="680" y="1120"/>
                </a:lnTo>
                <a:lnTo>
                  <a:pt x="678" y="1130"/>
                </a:lnTo>
                <a:lnTo>
                  <a:pt x="674" y="1136"/>
                </a:lnTo>
                <a:lnTo>
                  <a:pt x="674" y="1136"/>
                </a:lnTo>
                <a:lnTo>
                  <a:pt x="670" y="1144"/>
                </a:lnTo>
                <a:lnTo>
                  <a:pt x="666" y="1154"/>
                </a:lnTo>
                <a:lnTo>
                  <a:pt x="660" y="1178"/>
                </a:lnTo>
                <a:lnTo>
                  <a:pt x="652" y="1202"/>
                </a:lnTo>
                <a:lnTo>
                  <a:pt x="646" y="1220"/>
                </a:lnTo>
                <a:lnTo>
                  <a:pt x="646" y="1220"/>
                </a:lnTo>
                <a:lnTo>
                  <a:pt x="642" y="1232"/>
                </a:lnTo>
                <a:lnTo>
                  <a:pt x="638" y="1250"/>
                </a:lnTo>
                <a:lnTo>
                  <a:pt x="630" y="1298"/>
                </a:lnTo>
                <a:lnTo>
                  <a:pt x="624" y="1348"/>
                </a:lnTo>
                <a:lnTo>
                  <a:pt x="620" y="1380"/>
                </a:lnTo>
                <a:lnTo>
                  <a:pt x="620" y="1380"/>
                </a:lnTo>
                <a:lnTo>
                  <a:pt x="620" y="1408"/>
                </a:lnTo>
                <a:lnTo>
                  <a:pt x="620" y="1444"/>
                </a:lnTo>
                <a:lnTo>
                  <a:pt x="620" y="1478"/>
                </a:lnTo>
                <a:lnTo>
                  <a:pt x="620" y="1492"/>
                </a:lnTo>
                <a:lnTo>
                  <a:pt x="616" y="1500"/>
                </a:lnTo>
                <a:lnTo>
                  <a:pt x="616" y="1500"/>
                </a:lnTo>
                <a:lnTo>
                  <a:pt x="596" y="1540"/>
                </a:lnTo>
                <a:lnTo>
                  <a:pt x="586" y="1560"/>
                </a:lnTo>
                <a:lnTo>
                  <a:pt x="582" y="1570"/>
                </a:lnTo>
                <a:lnTo>
                  <a:pt x="582" y="1576"/>
                </a:lnTo>
                <a:lnTo>
                  <a:pt x="582" y="1576"/>
                </a:lnTo>
                <a:lnTo>
                  <a:pt x="592" y="1604"/>
                </a:lnTo>
                <a:lnTo>
                  <a:pt x="596" y="1618"/>
                </a:lnTo>
                <a:lnTo>
                  <a:pt x="598" y="1628"/>
                </a:lnTo>
                <a:lnTo>
                  <a:pt x="598" y="1628"/>
                </a:lnTo>
                <a:lnTo>
                  <a:pt x="600" y="1634"/>
                </a:lnTo>
                <a:lnTo>
                  <a:pt x="606" y="1640"/>
                </a:lnTo>
                <a:lnTo>
                  <a:pt x="622" y="1658"/>
                </a:lnTo>
                <a:lnTo>
                  <a:pt x="622" y="1658"/>
                </a:lnTo>
                <a:lnTo>
                  <a:pt x="634" y="1670"/>
                </a:lnTo>
                <a:lnTo>
                  <a:pt x="652" y="1684"/>
                </a:lnTo>
                <a:lnTo>
                  <a:pt x="670" y="1696"/>
                </a:lnTo>
                <a:lnTo>
                  <a:pt x="678" y="1698"/>
                </a:lnTo>
                <a:lnTo>
                  <a:pt x="684" y="1700"/>
                </a:lnTo>
                <a:lnTo>
                  <a:pt x="684" y="1700"/>
                </a:lnTo>
                <a:lnTo>
                  <a:pt x="734" y="1700"/>
                </a:lnTo>
                <a:lnTo>
                  <a:pt x="762" y="1698"/>
                </a:lnTo>
                <a:lnTo>
                  <a:pt x="772" y="1696"/>
                </a:lnTo>
                <a:lnTo>
                  <a:pt x="774" y="1694"/>
                </a:lnTo>
                <a:lnTo>
                  <a:pt x="774" y="1692"/>
                </a:lnTo>
                <a:lnTo>
                  <a:pt x="774" y="1692"/>
                </a:lnTo>
                <a:lnTo>
                  <a:pt x="776" y="1682"/>
                </a:lnTo>
                <a:lnTo>
                  <a:pt x="774" y="1670"/>
                </a:lnTo>
                <a:lnTo>
                  <a:pt x="770" y="1656"/>
                </a:lnTo>
                <a:lnTo>
                  <a:pt x="756" y="1636"/>
                </a:lnTo>
                <a:lnTo>
                  <a:pt x="756" y="1636"/>
                </a:lnTo>
                <a:lnTo>
                  <a:pt x="742" y="1616"/>
                </a:lnTo>
                <a:lnTo>
                  <a:pt x="734" y="1604"/>
                </a:lnTo>
                <a:lnTo>
                  <a:pt x="730" y="1596"/>
                </a:lnTo>
                <a:lnTo>
                  <a:pt x="730" y="1596"/>
                </a:lnTo>
                <a:lnTo>
                  <a:pt x="726" y="1574"/>
                </a:lnTo>
                <a:lnTo>
                  <a:pt x="724" y="1554"/>
                </a:lnTo>
                <a:lnTo>
                  <a:pt x="724" y="1540"/>
                </a:lnTo>
                <a:lnTo>
                  <a:pt x="724" y="1540"/>
                </a:lnTo>
                <a:lnTo>
                  <a:pt x="728" y="1522"/>
                </a:lnTo>
                <a:lnTo>
                  <a:pt x="738" y="1490"/>
                </a:lnTo>
                <a:lnTo>
                  <a:pt x="750" y="1452"/>
                </a:lnTo>
                <a:lnTo>
                  <a:pt x="760" y="1412"/>
                </a:lnTo>
                <a:lnTo>
                  <a:pt x="760" y="1412"/>
                </a:lnTo>
                <a:lnTo>
                  <a:pt x="770" y="1352"/>
                </a:lnTo>
                <a:lnTo>
                  <a:pt x="780" y="1314"/>
                </a:lnTo>
                <a:lnTo>
                  <a:pt x="780" y="1314"/>
                </a:lnTo>
                <a:lnTo>
                  <a:pt x="792" y="1246"/>
                </a:lnTo>
                <a:lnTo>
                  <a:pt x="800" y="1208"/>
                </a:lnTo>
                <a:lnTo>
                  <a:pt x="806" y="1184"/>
                </a:lnTo>
                <a:lnTo>
                  <a:pt x="806" y="1184"/>
                </a:lnTo>
                <a:lnTo>
                  <a:pt x="820" y="1156"/>
                </a:lnTo>
                <a:lnTo>
                  <a:pt x="844" y="1112"/>
                </a:lnTo>
                <a:lnTo>
                  <a:pt x="866" y="1068"/>
                </a:lnTo>
                <a:lnTo>
                  <a:pt x="878" y="1044"/>
                </a:lnTo>
                <a:lnTo>
                  <a:pt x="878" y="1044"/>
                </a:lnTo>
                <a:lnTo>
                  <a:pt x="878" y="1050"/>
                </a:lnTo>
                <a:lnTo>
                  <a:pt x="876" y="1072"/>
                </a:lnTo>
                <a:lnTo>
                  <a:pt x="874" y="1100"/>
                </a:lnTo>
                <a:lnTo>
                  <a:pt x="874" y="1120"/>
                </a:lnTo>
                <a:lnTo>
                  <a:pt x="874" y="1120"/>
                </a:lnTo>
                <a:lnTo>
                  <a:pt x="882" y="1162"/>
                </a:lnTo>
                <a:lnTo>
                  <a:pt x="886" y="1190"/>
                </a:lnTo>
                <a:lnTo>
                  <a:pt x="886" y="1214"/>
                </a:lnTo>
                <a:lnTo>
                  <a:pt x="886" y="1214"/>
                </a:lnTo>
                <a:lnTo>
                  <a:pt x="884" y="1268"/>
                </a:lnTo>
                <a:lnTo>
                  <a:pt x="882" y="1330"/>
                </a:lnTo>
                <a:lnTo>
                  <a:pt x="882" y="1330"/>
                </a:lnTo>
                <a:lnTo>
                  <a:pt x="884" y="1344"/>
                </a:lnTo>
                <a:lnTo>
                  <a:pt x="886" y="1362"/>
                </a:lnTo>
                <a:lnTo>
                  <a:pt x="892" y="1402"/>
                </a:lnTo>
                <a:lnTo>
                  <a:pt x="898" y="1438"/>
                </a:lnTo>
                <a:lnTo>
                  <a:pt x="898" y="1450"/>
                </a:lnTo>
                <a:lnTo>
                  <a:pt x="898" y="1456"/>
                </a:lnTo>
                <a:lnTo>
                  <a:pt x="898" y="1456"/>
                </a:lnTo>
                <a:lnTo>
                  <a:pt x="894" y="1466"/>
                </a:lnTo>
                <a:lnTo>
                  <a:pt x="894" y="1478"/>
                </a:lnTo>
                <a:lnTo>
                  <a:pt x="894" y="1492"/>
                </a:lnTo>
                <a:lnTo>
                  <a:pt x="894" y="1492"/>
                </a:lnTo>
                <a:lnTo>
                  <a:pt x="890" y="1512"/>
                </a:lnTo>
                <a:lnTo>
                  <a:pt x="886" y="1528"/>
                </a:lnTo>
                <a:lnTo>
                  <a:pt x="884" y="1540"/>
                </a:lnTo>
                <a:lnTo>
                  <a:pt x="884" y="1540"/>
                </a:lnTo>
                <a:lnTo>
                  <a:pt x="882" y="1554"/>
                </a:lnTo>
                <a:lnTo>
                  <a:pt x="882" y="1568"/>
                </a:lnTo>
                <a:lnTo>
                  <a:pt x="884" y="1576"/>
                </a:lnTo>
                <a:lnTo>
                  <a:pt x="886" y="1582"/>
                </a:lnTo>
                <a:lnTo>
                  <a:pt x="892" y="1586"/>
                </a:lnTo>
                <a:lnTo>
                  <a:pt x="900" y="1588"/>
                </a:lnTo>
                <a:lnTo>
                  <a:pt x="900" y="1588"/>
                </a:lnTo>
                <a:lnTo>
                  <a:pt x="928" y="1590"/>
                </a:lnTo>
                <a:lnTo>
                  <a:pt x="962" y="1596"/>
                </a:lnTo>
                <a:lnTo>
                  <a:pt x="992" y="1602"/>
                </a:lnTo>
                <a:lnTo>
                  <a:pt x="1002" y="1606"/>
                </a:lnTo>
                <a:lnTo>
                  <a:pt x="1010" y="1610"/>
                </a:lnTo>
                <a:lnTo>
                  <a:pt x="1010" y="1610"/>
                </a:lnTo>
                <a:lnTo>
                  <a:pt x="1018" y="1612"/>
                </a:lnTo>
                <a:lnTo>
                  <a:pt x="1030" y="1616"/>
                </a:lnTo>
                <a:lnTo>
                  <a:pt x="1046" y="1618"/>
                </a:lnTo>
                <a:lnTo>
                  <a:pt x="1064" y="1620"/>
                </a:lnTo>
                <a:lnTo>
                  <a:pt x="1082" y="1620"/>
                </a:lnTo>
                <a:lnTo>
                  <a:pt x="1096" y="1618"/>
                </a:lnTo>
                <a:lnTo>
                  <a:pt x="1102" y="1614"/>
                </a:lnTo>
                <a:lnTo>
                  <a:pt x="1106" y="1612"/>
                </a:lnTo>
                <a:lnTo>
                  <a:pt x="1110" y="1608"/>
                </a:lnTo>
                <a:lnTo>
                  <a:pt x="1110" y="1602"/>
                </a:lnTo>
                <a:lnTo>
                  <a:pt x="1110" y="1602"/>
                </a:lnTo>
                <a:lnTo>
                  <a:pt x="1108" y="1590"/>
                </a:lnTo>
                <a:lnTo>
                  <a:pt x="1100" y="1580"/>
                </a:lnTo>
                <a:lnTo>
                  <a:pt x="1092" y="1570"/>
                </a:lnTo>
                <a:lnTo>
                  <a:pt x="1082" y="1562"/>
                </a:lnTo>
                <a:lnTo>
                  <a:pt x="1064" y="1550"/>
                </a:lnTo>
                <a:lnTo>
                  <a:pt x="1054" y="1546"/>
                </a:lnTo>
                <a:lnTo>
                  <a:pt x="1054" y="1546"/>
                </a:lnTo>
                <a:lnTo>
                  <a:pt x="1034" y="1528"/>
                </a:lnTo>
                <a:lnTo>
                  <a:pt x="1022" y="1516"/>
                </a:lnTo>
                <a:lnTo>
                  <a:pt x="1018" y="1510"/>
                </a:lnTo>
                <a:lnTo>
                  <a:pt x="1016" y="1506"/>
                </a:lnTo>
                <a:lnTo>
                  <a:pt x="1016" y="1506"/>
                </a:lnTo>
                <a:lnTo>
                  <a:pt x="1008" y="1458"/>
                </a:lnTo>
                <a:lnTo>
                  <a:pt x="1002" y="1420"/>
                </a:lnTo>
                <a:lnTo>
                  <a:pt x="1000" y="1390"/>
                </a:lnTo>
                <a:lnTo>
                  <a:pt x="1000" y="1390"/>
                </a:lnTo>
                <a:lnTo>
                  <a:pt x="998" y="1326"/>
                </a:lnTo>
                <a:lnTo>
                  <a:pt x="996" y="1282"/>
                </a:lnTo>
                <a:lnTo>
                  <a:pt x="994" y="1234"/>
                </a:lnTo>
                <a:lnTo>
                  <a:pt x="994" y="1234"/>
                </a:lnTo>
                <a:lnTo>
                  <a:pt x="992" y="1210"/>
                </a:lnTo>
                <a:lnTo>
                  <a:pt x="992" y="1188"/>
                </a:lnTo>
                <a:lnTo>
                  <a:pt x="996" y="1154"/>
                </a:lnTo>
                <a:lnTo>
                  <a:pt x="1000" y="1134"/>
                </a:lnTo>
                <a:lnTo>
                  <a:pt x="1004" y="1124"/>
                </a:lnTo>
                <a:lnTo>
                  <a:pt x="1004" y="1124"/>
                </a:lnTo>
                <a:lnTo>
                  <a:pt x="1012" y="1046"/>
                </a:lnTo>
                <a:lnTo>
                  <a:pt x="1018" y="990"/>
                </a:lnTo>
                <a:lnTo>
                  <a:pt x="1020" y="954"/>
                </a:lnTo>
                <a:lnTo>
                  <a:pt x="1020" y="954"/>
                </a:lnTo>
                <a:lnTo>
                  <a:pt x="1016" y="914"/>
                </a:lnTo>
                <a:lnTo>
                  <a:pt x="1008" y="854"/>
                </a:lnTo>
                <a:lnTo>
                  <a:pt x="996" y="774"/>
                </a:lnTo>
                <a:lnTo>
                  <a:pt x="996" y="774"/>
                </a:lnTo>
                <a:lnTo>
                  <a:pt x="998" y="766"/>
                </a:lnTo>
                <a:lnTo>
                  <a:pt x="1002" y="760"/>
                </a:lnTo>
                <a:lnTo>
                  <a:pt x="1004" y="758"/>
                </a:lnTo>
                <a:lnTo>
                  <a:pt x="1008" y="758"/>
                </a:lnTo>
                <a:lnTo>
                  <a:pt x="1008" y="758"/>
                </a:lnTo>
                <a:lnTo>
                  <a:pt x="1024" y="754"/>
                </a:lnTo>
                <a:lnTo>
                  <a:pt x="1028" y="752"/>
                </a:lnTo>
                <a:lnTo>
                  <a:pt x="1030" y="746"/>
                </a:lnTo>
                <a:lnTo>
                  <a:pt x="1030" y="746"/>
                </a:lnTo>
                <a:lnTo>
                  <a:pt x="1028" y="734"/>
                </a:lnTo>
                <a:lnTo>
                  <a:pt x="1022" y="714"/>
                </a:lnTo>
                <a:lnTo>
                  <a:pt x="1016" y="688"/>
                </a:lnTo>
                <a:lnTo>
                  <a:pt x="1010" y="664"/>
                </a:lnTo>
                <a:lnTo>
                  <a:pt x="1010" y="664"/>
                </a:lnTo>
                <a:lnTo>
                  <a:pt x="994" y="570"/>
                </a:lnTo>
                <a:lnTo>
                  <a:pt x="984" y="516"/>
                </a:lnTo>
                <a:lnTo>
                  <a:pt x="980" y="486"/>
                </a:lnTo>
                <a:lnTo>
                  <a:pt x="980" y="486"/>
                </a:lnTo>
                <a:lnTo>
                  <a:pt x="978" y="466"/>
                </a:lnTo>
                <a:lnTo>
                  <a:pt x="972" y="442"/>
                </a:lnTo>
                <a:lnTo>
                  <a:pt x="964" y="412"/>
                </a:lnTo>
                <a:lnTo>
                  <a:pt x="964" y="412"/>
                </a:lnTo>
                <a:lnTo>
                  <a:pt x="986" y="404"/>
                </a:lnTo>
                <a:lnTo>
                  <a:pt x="1002" y="398"/>
                </a:lnTo>
                <a:lnTo>
                  <a:pt x="1010" y="396"/>
                </a:lnTo>
                <a:lnTo>
                  <a:pt x="1014" y="396"/>
                </a:lnTo>
                <a:lnTo>
                  <a:pt x="1014" y="396"/>
                </a:lnTo>
                <a:lnTo>
                  <a:pt x="1040" y="404"/>
                </a:lnTo>
                <a:lnTo>
                  <a:pt x="1054" y="406"/>
                </a:lnTo>
                <a:lnTo>
                  <a:pt x="1062" y="404"/>
                </a:lnTo>
                <a:lnTo>
                  <a:pt x="1070" y="404"/>
                </a:lnTo>
                <a:lnTo>
                  <a:pt x="1070" y="404"/>
                </a:lnTo>
                <a:lnTo>
                  <a:pt x="1106" y="394"/>
                </a:lnTo>
                <a:lnTo>
                  <a:pt x="1120" y="390"/>
                </a:lnTo>
                <a:lnTo>
                  <a:pt x="1130" y="388"/>
                </a:lnTo>
                <a:lnTo>
                  <a:pt x="1130" y="388"/>
                </a:lnTo>
                <a:lnTo>
                  <a:pt x="1150" y="392"/>
                </a:lnTo>
                <a:lnTo>
                  <a:pt x="1162" y="392"/>
                </a:lnTo>
                <a:lnTo>
                  <a:pt x="1170" y="392"/>
                </a:lnTo>
                <a:lnTo>
                  <a:pt x="1170" y="392"/>
                </a:lnTo>
                <a:lnTo>
                  <a:pt x="1180" y="392"/>
                </a:lnTo>
                <a:lnTo>
                  <a:pt x="1194" y="392"/>
                </a:lnTo>
                <a:lnTo>
                  <a:pt x="1208" y="390"/>
                </a:lnTo>
                <a:lnTo>
                  <a:pt x="1212" y="390"/>
                </a:lnTo>
                <a:lnTo>
                  <a:pt x="1214" y="388"/>
                </a:lnTo>
                <a:lnTo>
                  <a:pt x="1214" y="388"/>
                </a:lnTo>
                <a:lnTo>
                  <a:pt x="1212" y="384"/>
                </a:lnTo>
                <a:lnTo>
                  <a:pt x="1210" y="384"/>
                </a:lnTo>
                <a:lnTo>
                  <a:pt x="1204" y="382"/>
                </a:lnTo>
                <a:lnTo>
                  <a:pt x="1192" y="380"/>
                </a:lnTo>
                <a:lnTo>
                  <a:pt x="1192" y="380"/>
                </a:lnTo>
                <a:lnTo>
                  <a:pt x="1186" y="376"/>
                </a:lnTo>
                <a:lnTo>
                  <a:pt x="1186" y="374"/>
                </a:lnTo>
                <a:lnTo>
                  <a:pt x="1186" y="374"/>
                </a:lnTo>
                <a:lnTo>
                  <a:pt x="1194" y="374"/>
                </a:lnTo>
                <a:lnTo>
                  <a:pt x="1194" y="374"/>
                </a:lnTo>
                <a:lnTo>
                  <a:pt x="1212" y="372"/>
                </a:lnTo>
                <a:lnTo>
                  <a:pt x="1216" y="370"/>
                </a:lnTo>
                <a:lnTo>
                  <a:pt x="1216" y="366"/>
                </a:lnTo>
                <a:lnTo>
                  <a:pt x="1216" y="366"/>
                </a:lnTo>
                <a:lnTo>
                  <a:pt x="1214" y="364"/>
                </a:lnTo>
                <a:lnTo>
                  <a:pt x="1208" y="362"/>
                </a:lnTo>
                <a:lnTo>
                  <a:pt x="1200" y="362"/>
                </a:lnTo>
                <a:lnTo>
                  <a:pt x="1200" y="362"/>
                </a:lnTo>
                <a:lnTo>
                  <a:pt x="1186" y="360"/>
                </a:lnTo>
                <a:lnTo>
                  <a:pt x="1186" y="360"/>
                </a:lnTo>
                <a:lnTo>
                  <a:pt x="1186" y="358"/>
                </a:lnTo>
                <a:lnTo>
                  <a:pt x="1198" y="356"/>
                </a:lnTo>
                <a:lnTo>
                  <a:pt x="1198" y="356"/>
                </a:lnTo>
                <a:lnTo>
                  <a:pt x="1212" y="352"/>
                </a:lnTo>
                <a:lnTo>
                  <a:pt x="1218" y="348"/>
                </a:lnTo>
                <a:lnTo>
                  <a:pt x="1220" y="346"/>
                </a:lnTo>
                <a:lnTo>
                  <a:pt x="1218" y="346"/>
                </a:lnTo>
                <a:lnTo>
                  <a:pt x="1218" y="346"/>
                </a:lnTo>
                <a:lnTo>
                  <a:pt x="1214" y="342"/>
                </a:lnTo>
                <a:lnTo>
                  <a:pt x="1206" y="342"/>
                </a:lnTo>
                <a:lnTo>
                  <a:pt x="1196" y="342"/>
                </a:lnTo>
                <a:lnTo>
                  <a:pt x="1196" y="342"/>
                </a:lnTo>
                <a:lnTo>
                  <a:pt x="1186" y="342"/>
                </a:lnTo>
                <a:lnTo>
                  <a:pt x="1186" y="342"/>
                </a:lnTo>
                <a:lnTo>
                  <a:pt x="1186" y="342"/>
                </a:lnTo>
                <a:lnTo>
                  <a:pt x="1180" y="342"/>
                </a:lnTo>
                <a:lnTo>
                  <a:pt x="1178" y="340"/>
                </a:lnTo>
                <a:lnTo>
                  <a:pt x="1180" y="340"/>
                </a:lnTo>
                <a:lnTo>
                  <a:pt x="1188" y="334"/>
                </a:lnTo>
                <a:lnTo>
                  <a:pt x="1188" y="334"/>
                </a:lnTo>
                <a:lnTo>
                  <a:pt x="1200" y="328"/>
                </a:lnTo>
                <a:lnTo>
                  <a:pt x="1204" y="324"/>
                </a:lnTo>
                <a:lnTo>
                  <a:pt x="1204" y="320"/>
                </a:lnTo>
                <a:lnTo>
                  <a:pt x="1202" y="318"/>
                </a:lnTo>
                <a:lnTo>
                  <a:pt x="1202" y="318"/>
                </a:lnTo>
                <a:lnTo>
                  <a:pt x="1196" y="318"/>
                </a:lnTo>
                <a:lnTo>
                  <a:pt x="1188" y="320"/>
                </a:lnTo>
                <a:lnTo>
                  <a:pt x="1172" y="328"/>
                </a:lnTo>
                <a:lnTo>
                  <a:pt x="1172" y="328"/>
                </a:lnTo>
                <a:lnTo>
                  <a:pt x="1164" y="330"/>
                </a:lnTo>
                <a:lnTo>
                  <a:pt x="1158" y="330"/>
                </a:lnTo>
                <a:lnTo>
                  <a:pt x="1154" y="330"/>
                </a:lnTo>
                <a:lnTo>
                  <a:pt x="1152" y="326"/>
                </a:lnTo>
                <a:lnTo>
                  <a:pt x="1152" y="322"/>
                </a:lnTo>
                <a:lnTo>
                  <a:pt x="1154" y="316"/>
                </a:lnTo>
                <a:lnTo>
                  <a:pt x="1154" y="316"/>
                </a:lnTo>
                <a:lnTo>
                  <a:pt x="1156" y="304"/>
                </a:lnTo>
                <a:lnTo>
                  <a:pt x="1156" y="296"/>
                </a:lnTo>
                <a:lnTo>
                  <a:pt x="1154" y="292"/>
                </a:lnTo>
                <a:lnTo>
                  <a:pt x="1152" y="290"/>
                </a:lnTo>
                <a:lnTo>
                  <a:pt x="1152" y="290"/>
                </a:lnTo>
                <a:lnTo>
                  <a:pt x="1148" y="292"/>
                </a:lnTo>
                <a:lnTo>
                  <a:pt x="1148" y="298"/>
                </a:lnTo>
                <a:lnTo>
                  <a:pt x="1146" y="304"/>
                </a:lnTo>
                <a:lnTo>
                  <a:pt x="1140" y="310"/>
                </a:lnTo>
                <a:lnTo>
                  <a:pt x="1140" y="310"/>
                </a:lnTo>
                <a:lnTo>
                  <a:pt x="1136" y="318"/>
                </a:lnTo>
                <a:lnTo>
                  <a:pt x="1132" y="328"/>
                </a:lnTo>
                <a:lnTo>
                  <a:pt x="1128" y="338"/>
                </a:lnTo>
                <a:lnTo>
                  <a:pt x="1128" y="340"/>
                </a:lnTo>
                <a:lnTo>
                  <a:pt x="1124" y="342"/>
                </a:lnTo>
                <a:lnTo>
                  <a:pt x="1124" y="342"/>
                </a:lnTo>
                <a:lnTo>
                  <a:pt x="1120" y="344"/>
                </a:lnTo>
                <a:lnTo>
                  <a:pt x="1114" y="348"/>
                </a:lnTo>
                <a:lnTo>
                  <a:pt x="1110" y="350"/>
                </a:lnTo>
                <a:lnTo>
                  <a:pt x="1102" y="350"/>
                </a:lnTo>
                <a:lnTo>
                  <a:pt x="1090" y="350"/>
                </a:lnTo>
                <a:lnTo>
                  <a:pt x="1076" y="346"/>
                </a:lnTo>
                <a:lnTo>
                  <a:pt x="1076" y="346"/>
                </a:lnTo>
                <a:lnTo>
                  <a:pt x="1038" y="338"/>
                </a:lnTo>
                <a:lnTo>
                  <a:pt x="1030" y="336"/>
                </a:lnTo>
                <a:lnTo>
                  <a:pt x="1018" y="330"/>
                </a:lnTo>
                <a:lnTo>
                  <a:pt x="1018" y="330"/>
                </a:lnTo>
                <a:lnTo>
                  <a:pt x="1002" y="324"/>
                </a:lnTo>
                <a:lnTo>
                  <a:pt x="988" y="320"/>
                </a:lnTo>
                <a:lnTo>
                  <a:pt x="972" y="318"/>
                </a:lnTo>
                <a:lnTo>
                  <a:pt x="972" y="318"/>
                </a:lnTo>
                <a:lnTo>
                  <a:pt x="960" y="312"/>
                </a:lnTo>
                <a:lnTo>
                  <a:pt x="950" y="310"/>
                </a:lnTo>
                <a:lnTo>
                  <a:pt x="944" y="308"/>
                </a:lnTo>
                <a:lnTo>
                  <a:pt x="944" y="308"/>
                </a:lnTo>
                <a:lnTo>
                  <a:pt x="940" y="306"/>
                </a:lnTo>
                <a:lnTo>
                  <a:pt x="934" y="300"/>
                </a:lnTo>
                <a:lnTo>
                  <a:pt x="928" y="294"/>
                </a:lnTo>
                <a:lnTo>
                  <a:pt x="918" y="286"/>
                </a:lnTo>
                <a:lnTo>
                  <a:pt x="918" y="286"/>
                </a:lnTo>
                <a:lnTo>
                  <a:pt x="896" y="274"/>
                </a:lnTo>
                <a:lnTo>
                  <a:pt x="874" y="262"/>
                </a:lnTo>
                <a:lnTo>
                  <a:pt x="874" y="262"/>
                </a:lnTo>
                <a:lnTo>
                  <a:pt x="864" y="256"/>
                </a:lnTo>
                <a:lnTo>
                  <a:pt x="854" y="248"/>
                </a:lnTo>
                <a:lnTo>
                  <a:pt x="848" y="242"/>
                </a:lnTo>
                <a:lnTo>
                  <a:pt x="844" y="236"/>
                </a:lnTo>
                <a:lnTo>
                  <a:pt x="842" y="226"/>
                </a:lnTo>
                <a:lnTo>
                  <a:pt x="840" y="216"/>
                </a:lnTo>
                <a:lnTo>
                  <a:pt x="840" y="216"/>
                </a:lnTo>
                <a:lnTo>
                  <a:pt x="842" y="206"/>
                </a:lnTo>
                <a:lnTo>
                  <a:pt x="844" y="198"/>
                </a:lnTo>
                <a:lnTo>
                  <a:pt x="846" y="192"/>
                </a:lnTo>
                <a:lnTo>
                  <a:pt x="848" y="186"/>
                </a:lnTo>
                <a:lnTo>
                  <a:pt x="854" y="180"/>
                </a:lnTo>
                <a:lnTo>
                  <a:pt x="862" y="172"/>
                </a:lnTo>
                <a:lnTo>
                  <a:pt x="862" y="172"/>
                </a:lnTo>
                <a:lnTo>
                  <a:pt x="868" y="166"/>
                </a:lnTo>
                <a:lnTo>
                  <a:pt x="872" y="158"/>
                </a:lnTo>
                <a:lnTo>
                  <a:pt x="874" y="150"/>
                </a:lnTo>
                <a:lnTo>
                  <a:pt x="874" y="140"/>
                </a:lnTo>
                <a:lnTo>
                  <a:pt x="874" y="140"/>
                </a:lnTo>
                <a:lnTo>
                  <a:pt x="870" y="124"/>
                </a:lnTo>
                <a:lnTo>
                  <a:pt x="866" y="114"/>
                </a:lnTo>
                <a:lnTo>
                  <a:pt x="866" y="114"/>
                </a:lnTo>
                <a:lnTo>
                  <a:pt x="858" y="104"/>
                </a:lnTo>
                <a:lnTo>
                  <a:pt x="854" y="98"/>
                </a:lnTo>
                <a:lnTo>
                  <a:pt x="854" y="98"/>
                </a:lnTo>
                <a:lnTo>
                  <a:pt x="854" y="90"/>
                </a:lnTo>
                <a:lnTo>
                  <a:pt x="852" y="82"/>
                </a:lnTo>
                <a:lnTo>
                  <a:pt x="850" y="80"/>
                </a:lnTo>
                <a:lnTo>
                  <a:pt x="846" y="76"/>
                </a:lnTo>
                <a:lnTo>
                  <a:pt x="846" y="76"/>
                </a:lnTo>
                <a:lnTo>
                  <a:pt x="836" y="70"/>
                </a:lnTo>
                <a:lnTo>
                  <a:pt x="826" y="60"/>
                </a:lnTo>
                <a:lnTo>
                  <a:pt x="826" y="60"/>
                </a:lnTo>
                <a:lnTo>
                  <a:pt x="812" y="48"/>
                </a:lnTo>
                <a:lnTo>
                  <a:pt x="806" y="44"/>
                </a:lnTo>
                <a:lnTo>
                  <a:pt x="806" y="44"/>
                </a:lnTo>
                <a:lnTo>
                  <a:pt x="800" y="36"/>
                </a:lnTo>
                <a:lnTo>
                  <a:pt x="796" y="28"/>
                </a:lnTo>
                <a:lnTo>
                  <a:pt x="796" y="24"/>
                </a:lnTo>
                <a:lnTo>
                  <a:pt x="796" y="20"/>
                </a:lnTo>
                <a:lnTo>
                  <a:pt x="796" y="20"/>
                </a:lnTo>
                <a:lnTo>
                  <a:pt x="794" y="22"/>
                </a:lnTo>
                <a:lnTo>
                  <a:pt x="792" y="24"/>
                </a:lnTo>
                <a:lnTo>
                  <a:pt x="790" y="28"/>
                </a:lnTo>
                <a:lnTo>
                  <a:pt x="790" y="28"/>
                </a:lnTo>
                <a:lnTo>
                  <a:pt x="788" y="26"/>
                </a:lnTo>
                <a:lnTo>
                  <a:pt x="786" y="22"/>
                </a:lnTo>
                <a:lnTo>
                  <a:pt x="782" y="14"/>
                </a:lnTo>
                <a:lnTo>
                  <a:pt x="782" y="8"/>
                </a:lnTo>
                <a:lnTo>
                  <a:pt x="784" y="0"/>
                </a:lnTo>
                <a:lnTo>
                  <a:pt x="784" y="0"/>
                </a:lnTo>
                <a:lnTo>
                  <a:pt x="780" y="12"/>
                </a:lnTo>
                <a:lnTo>
                  <a:pt x="778" y="20"/>
                </a:lnTo>
                <a:lnTo>
                  <a:pt x="778" y="24"/>
                </a:lnTo>
                <a:lnTo>
                  <a:pt x="780" y="26"/>
                </a:lnTo>
                <a:lnTo>
                  <a:pt x="780" y="26"/>
                </a:lnTo>
                <a:lnTo>
                  <a:pt x="774" y="18"/>
                </a:lnTo>
                <a:lnTo>
                  <a:pt x="766" y="12"/>
                </a:lnTo>
                <a:lnTo>
                  <a:pt x="762" y="10"/>
                </a:lnTo>
                <a:lnTo>
                  <a:pt x="758" y="10"/>
                </a:lnTo>
                <a:lnTo>
                  <a:pt x="758" y="10"/>
                </a:lnTo>
                <a:lnTo>
                  <a:pt x="762" y="14"/>
                </a:lnTo>
                <a:lnTo>
                  <a:pt x="766" y="18"/>
                </a:lnTo>
                <a:lnTo>
                  <a:pt x="766" y="20"/>
                </a:lnTo>
                <a:lnTo>
                  <a:pt x="766" y="20"/>
                </a:lnTo>
                <a:lnTo>
                  <a:pt x="764" y="22"/>
                </a:lnTo>
                <a:lnTo>
                  <a:pt x="760" y="24"/>
                </a:lnTo>
                <a:lnTo>
                  <a:pt x="748" y="26"/>
                </a:lnTo>
                <a:lnTo>
                  <a:pt x="748" y="26"/>
                </a:lnTo>
                <a:lnTo>
                  <a:pt x="736" y="30"/>
                </a:lnTo>
                <a:lnTo>
                  <a:pt x="720" y="36"/>
                </a:lnTo>
                <a:lnTo>
                  <a:pt x="706" y="46"/>
                </a:lnTo>
                <a:lnTo>
                  <a:pt x="700" y="50"/>
                </a:lnTo>
                <a:lnTo>
                  <a:pt x="696" y="54"/>
                </a:lnTo>
                <a:lnTo>
                  <a:pt x="696" y="54"/>
                </a:lnTo>
                <a:lnTo>
                  <a:pt x="712" y="46"/>
                </a:lnTo>
                <a:lnTo>
                  <a:pt x="712" y="46"/>
                </a:lnTo>
                <a:lnTo>
                  <a:pt x="710" y="50"/>
                </a:lnTo>
                <a:lnTo>
                  <a:pt x="700" y="60"/>
                </a:lnTo>
                <a:lnTo>
                  <a:pt x="690" y="72"/>
                </a:lnTo>
                <a:lnTo>
                  <a:pt x="686" y="80"/>
                </a:lnTo>
                <a:lnTo>
                  <a:pt x="686" y="80"/>
                </a:lnTo>
                <a:lnTo>
                  <a:pt x="682" y="86"/>
                </a:lnTo>
                <a:lnTo>
                  <a:pt x="676" y="98"/>
                </a:lnTo>
                <a:lnTo>
                  <a:pt x="668" y="110"/>
                </a:lnTo>
                <a:lnTo>
                  <a:pt x="666" y="116"/>
                </a:lnTo>
                <a:lnTo>
                  <a:pt x="666" y="122"/>
                </a:lnTo>
                <a:lnTo>
                  <a:pt x="666" y="122"/>
                </a:lnTo>
                <a:lnTo>
                  <a:pt x="672" y="112"/>
                </a:lnTo>
                <a:lnTo>
                  <a:pt x="674" y="110"/>
                </a:lnTo>
                <a:lnTo>
                  <a:pt x="674" y="112"/>
                </a:lnTo>
                <a:lnTo>
                  <a:pt x="674" y="116"/>
                </a:lnTo>
                <a:lnTo>
                  <a:pt x="674" y="116"/>
                </a:lnTo>
                <a:close/>
              </a:path>
            </a:pathLst>
          </a:custGeom>
          <a:solidFill>
            <a:srgbClr val="2A3246"/>
          </a:solidFill>
          <a:ln>
            <a:noFill/>
          </a:ln>
          <a:effectLst>
            <a:outerShdw blurRad="2540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pPr>
              <a:lnSpc>
                <a:spcPct val="130000"/>
              </a:lnSpc>
            </a:pPr>
            <a:endParaRPr lang="zh-CN" altLang="en-US" dirty="0">
              <a:cs typeface="+mn-ea"/>
              <a:sym typeface="+mn-lt"/>
            </a:endParaRPr>
          </a:p>
        </p:txBody>
      </p:sp>
      <p:grpSp>
        <p:nvGrpSpPr>
          <p:cNvPr id="8" name="组合 7"/>
          <p:cNvGrpSpPr/>
          <p:nvPr/>
        </p:nvGrpSpPr>
        <p:grpSpPr>
          <a:xfrm>
            <a:off x="4964723" y="3486814"/>
            <a:ext cx="610096" cy="610096"/>
            <a:chOff x="4819913" y="3410731"/>
            <a:chExt cx="610096" cy="610096"/>
          </a:xfrm>
          <a:effectLst>
            <a:outerShdw blurRad="254000" dist="63500" dir="2700000" algn="tl" rotWithShape="0">
              <a:prstClr val="black">
                <a:alpha val="30000"/>
              </a:prstClr>
            </a:outerShdw>
          </a:effectLst>
        </p:grpSpPr>
        <p:sp>
          <p:nvSpPr>
            <p:cNvPr id="9" name="矩形 8"/>
            <p:cNvSpPr/>
            <p:nvPr/>
          </p:nvSpPr>
          <p:spPr>
            <a:xfrm>
              <a:off x="4819913" y="3410731"/>
              <a:ext cx="610096" cy="610096"/>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dirty="0">
                <a:solidFill>
                  <a:schemeClr val="tx1"/>
                </a:solidFill>
                <a:cs typeface="+mn-ea"/>
                <a:sym typeface="+mn-lt"/>
              </a:endParaRPr>
            </a:p>
          </p:txBody>
        </p:sp>
        <p:sp>
          <p:nvSpPr>
            <p:cNvPr id="11" name="Freeform 34"/>
            <p:cNvSpPr>
              <a:spLocks noChangeAspect="1" noEditPoints="1"/>
            </p:cNvSpPr>
            <p:nvPr/>
          </p:nvSpPr>
          <p:spPr bwMode="auto">
            <a:xfrm>
              <a:off x="5003538" y="3512413"/>
              <a:ext cx="242844" cy="406730"/>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a:lnSpc>
                  <a:spcPct val="130000"/>
                </a:lnSpc>
              </a:pPr>
              <a:endParaRPr lang="zh-CN" altLang="en-US" dirty="0">
                <a:cs typeface="+mn-ea"/>
                <a:sym typeface="+mn-lt"/>
              </a:endParaRPr>
            </a:p>
          </p:txBody>
        </p:sp>
      </p:grpSp>
      <p:grpSp>
        <p:nvGrpSpPr>
          <p:cNvPr id="12" name="组合 11"/>
          <p:cNvGrpSpPr/>
          <p:nvPr/>
        </p:nvGrpSpPr>
        <p:grpSpPr>
          <a:xfrm>
            <a:off x="4981848" y="5233275"/>
            <a:ext cx="610096" cy="610096"/>
            <a:chOff x="4837038" y="5157192"/>
            <a:chExt cx="610096" cy="610096"/>
          </a:xfrm>
          <a:effectLst>
            <a:outerShdw blurRad="254000" dist="63500" dir="2700000" algn="tl" rotWithShape="0">
              <a:prstClr val="black">
                <a:alpha val="30000"/>
              </a:prstClr>
            </a:outerShdw>
          </a:effectLst>
        </p:grpSpPr>
        <p:sp>
          <p:nvSpPr>
            <p:cNvPr id="13" name="矩形 12"/>
            <p:cNvSpPr/>
            <p:nvPr/>
          </p:nvSpPr>
          <p:spPr>
            <a:xfrm>
              <a:off x="4837038" y="5157192"/>
              <a:ext cx="610096" cy="610096"/>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dirty="0">
                <a:solidFill>
                  <a:schemeClr val="tx1"/>
                </a:solidFill>
                <a:cs typeface="+mn-ea"/>
                <a:sym typeface="+mn-lt"/>
              </a:endParaRPr>
            </a:p>
          </p:txBody>
        </p:sp>
        <p:grpSp>
          <p:nvGrpSpPr>
            <p:cNvPr id="14" name="Group 37"/>
            <p:cNvGrpSpPr>
              <a:grpSpLocks noChangeAspect="1"/>
            </p:cNvGrpSpPr>
            <p:nvPr/>
          </p:nvGrpSpPr>
          <p:grpSpPr bwMode="auto">
            <a:xfrm>
              <a:off x="4938722" y="5258874"/>
              <a:ext cx="406732" cy="406730"/>
              <a:chOff x="4610" y="1794"/>
              <a:chExt cx="354" cy="354"/>
            </a:xfrm>
            <a:solidFill>
              <a:schemeClr val="bg1"/>
            </a:solidFill>
          </p:grpSpPr>
          <p:sp>
            <p:nvSpPr>
              <p:cNvPr id="15" name="Freeform 38"/>
              <p:cNvSpPr>
                <a:spLocks/>
              </p:cNvSpPr>
              <p:nvPr/>
            </p:nvSpPr>
            <p:spPr bwMode="auto">
              <a:xfrm>
                <a:off x="4610" y="1794"/>
                <a:ext cx="216" cy="216"/>
              </a:xfrm>
              <a:custGeom>
                <a:avLst/>
                <a:gdLst>
                  <a:gd name="T0" fmla="*/ 103 w 181"/>
                  <a:gd name="T1" fmla="*/ 143 h 181"/>
                  <a:gd name="T2" fmla="*/ 91 w 181"/>
                  <a:gd name="T3" fmla="*/ 140 h 181"/>
                  <a:gd name="T4" fmla="*/ 41 w 181"/>
                  <a:gd name="T5" fmla="*/ 91 h 181"/>
                  <a:gd name="T6" fmla="*/ 41 w 181"/>
                  <a:gd name="T7" fmla="*/ 75 h 181"/>
                  <a:gd name="T8" fmla="*/ 75 w 181"/>
                  <a:gd name="T9" fmla="*/ 41 h 181"/>
                  <a:gd name="T10" fmla="*/ 91 w 181"/>
                  <a:gd name="T11" fmla="*/ 41 h 181"/>
                  <a:gd name="T12" fmla="*/ 141 w 181"/>
                  <a:gd name="T13" fmla="*/ 91 h 181"/>
                  <a:gd name="T14" fmla="*/ 143 w 181"/>
                  <a:gd name="T15" fmla="*/ 104 h 181"/>
                  <a:gd name="T16" fmla="*/ 166 w 181"/>
                  <a:gd name="T17" fmla="*/ 127 h 181"/>
                  <a:gd name="T18" fmla="*/ 164 w 181"/>
                  <a:gd name="T19" fmla="*/ 67 h 181"/>
                  <a:gd name="T20" fmla="*/ 114 w 181"/>
                  <a:gd name="T21" fmla="*/ 18 h 181"/>
                  <a:gd name="T22" fmla="*/ 52 w 181"/>
                  <a:gd name="T23" fmla="*/ 18 h 181"/>
                  <a:gd name="T24" fmla="*/ 18 w 181"/>
                  <a:gd name="T25" fmla="*/ 52 h 181"/>
                  <a:gd name="T26" fmla="*/ 18 w 181"/>
                  <a:gd name="T27" fmla="*/ 114 h 181"/>
                  <a:gd name="T28" fmla="*/ 67 w 181"/>
                  <a:gd name="T29" fmla="*/ 164 h 181"/>
                  <a:gd name="T30" fmla="*/ 127 w 181"/>
                  <a:gd name="T31" fmla="*/ 167 h 181"/>
                  <a:gd name="T32" fmla="*/ 103 w 181"/>
                  <a:gd name="T33"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1">
                    <a:moveTo>
                      <a:pt x="103" y="143"/>
                    </a:moveTo>
                    <a:cubicBezTo>
                      <a:pt x="99" y="145"/>
                      <a:pt x="94" y="144"/>
                      <a:pt x="91" y="140"/>
                    </a:cubicBezTo>
                    <a:cubicBezTo>
                      <a:pt x="41" y="91"/>
                      <a:pt x="41" y="91"/>
                      <a:pt x="41" y="91"/>
                    </a:cubicBezTo>
                    <a:cubicBezTo>
                      <a:pt x="37" y="87"/>
                      <a:pt x="37" y="80"/>
                      <a:pt x="41" y="75"/>
                    </a:cubicBezTo>
                    <a:cubicBezTo>
                      <a:pt x="75" y="41"/>
                      <a:pt x="75" y="41"/>
                      <a:pt x="75" y="41"/>
                    </a:cubicBezTo>
                    <a:cubicBezTo>
                      <a:pt x="80" y="37"/>
                      <a:pt x="87" y="37"/>
                      <a:pt x="91" y="41"/>
                    </a:cubicBezTo>
                    <a:cubicBezTo>
                      <a:pt x="141" y="91"/>
                      <a:pt x="141" y="91"/>
                      <a:pt x="141" y="91"/>
                    </a:cubicBezTo>
                    <a:cubicBezTo>
                      <a:pt x="144" y="94"/>
                      <a:pt x="145" y="99"/>
                      <a:pt x="143" y="104"/>
                    </a:cubicBezTo>
                    <a:cubicBezTo>
                      <a:pt x="166" y="127"/>
                      <a:pt x="166" y="127"/>
                      <a:pt x="166" y="127"/>
                    </a:cubicBezTo>
                    <a:cubicBezTo>
                      <a:pt x="181" y="110"/>
                      <a:pt x="181" y="84"/>
                      <a:pt x="164" y="67"/>
                    </a:cubicBezTo>
                    <a:cubicBezTo>
                      <a:pt x="114" y="18"/>
                      <a:pt x="114" y="18"/>
                      <a:pt x="114" y="18"/>
                    </a:cubicBezTo>
                    <a:cubicBezTo>
                      <a:pt x="97" y="0"/>
                      <a:pt x="69" y="0"/>
                      <a:pt x="52" y="18"/>
                    </a:cubicBezTo>
                    <a:cubicBezTo>
                      <a:pt x="18" y="52"/>
                      <a:pt x="18" y="52"/>
                      <a:pt x="18" y="52"/>
                    </a:cubicBezTo>
                    <a:cubicBezTo>
                      <a:pt x="0" y="69"/>
                      <a:pt x="0" y="97"/>
                      <a:pt x="18" y="114"/>
                    </a:cubicBezTo>
                    <a:cubicBezTo>
                      <a:pt x="67" y="164"/>
                      <a:pt x="67" y="164"/>
                      <a:pt x="67" y="164"/>
                    </a:cubicBezTo>
                    <a:cubicBezTo>
                      <a:pt x="84" y="180"/>
                      <a:pt x="110" y="181"/>
                      <a:pt x="127" y="167"/>
                    </a:cubicBezTo>
                    <a:lnTo>
                      <a:pt x="103"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16" name="Freeform 39"/>
              <p:cNvSpPr>
                <a:spLocks/>
              </p:cNvSpPr>
              <p:nvPr/>
            </p:nvSpPr>
            <p:spPr bwMode="auto">
              <a:xfrm>
                <a:off x="4748" y="1932"/>
                <a:ext cx="216" cy="216"/>
              </a:xfrm>
              <a:custGeom>
                <a:avLst/>
                <a:gdLst>
                  <a:gd name="T0" fmla="*/ 129 w 181"/>
                  <a:gd name="T1" fmla="*/ 163 h 181"/>
                  <a:gd name="T2" fmla="*/ 163 w 181"/>
                  <a:gd name="T3" fmla="*/ 129 h 181"/>
                  <a:gd name="T4" fmla="*/ 163 w 181"/>
                  <a:gd name="T5" fmla="*/ 67 h 181"/>
                  <a:gd name="T6" fmla="*/ 114 w 181"/>
                  <a:gd name="T7" fmla="*/ 17 h 181"/>
                  <a:gd name="T8" fmla="*/ 54 w 181"/>
                  <a:gd name="T9" fmla="*/ 15 h 181"/>
                  <a:gd name="T10" fmla="*/ 77 w 181"/>
                  <a:gd name="T11" fmla="*/ 38 h 181"/>
                  <a:gd name="T12" fmla="*/ 90 w 181"/>
                  <a:gd name="T13" fmla="*/ 40 h 181"/>
                  <a:gd name="T14" fmla="*/ 140 w 181"/>
                  <a:gd name="T15" fmla="*/ 90 h 181"/>
                  <a:gd name="T16" fmla="*/ 140 w 181"/>
                  <a:gd name="T17" fmla="*/ 106 h 181"/>
                  <a:gd name="T18" fmla="*/ 106 w 181"/>
                  <a:gd name="T19" fmla="*/ 140 h 181"/>
                  <a:gd name="T20" fmla="*/ 90 w 181"/>
                  <a:gd name="T21" fmla="*/ 140 h 181"/>
                  <a:gd name="T22" fmla="*/ 41 w 181"/>
                  <a:gd name="T23" fmla="*/ 90 h 181"/>
                  <a:gd name="T24" fmla="*/ 38 w 181"/>
                  <a:gd name="T25" fmla="*/ 78 h 181"/>
                  <a:gd name="T26" fmla="*/ 14 w 181"/>
                  <a:gd name="T27" fmla="*/ 54 h 181"/>
                  <a:gd name="T28" fmla="*/ 17 w 181"/>
                  <a:gd name="T29" fmla="*/ 114 h 181"/>
                  <a:gd name="T30" fmla="*/ 67 w 181"/>
                  <a:gd name="T31" fmla="*/ 163 h 181"/>
                  <a:gd name="T32" fmla="*/ 129 w 181"/>
                  <a:gd name="T33" fmla="*/ 16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1">
                    <a:moveTo>
                      <a:pt x="129" y="163"/>
                    </a:moveTo>
                    <a:cubicBezTo>
                      <a:pt x="163" y="129"/>
                      <a:pt x="163" y="129"/>
                      <a:pt x="163" y="129"/>
                    </a:cubicBezTo>
                    <a:cubicBezTo>
                      <a:pt x="181" y="112"/>
                      <a:pt x="181" y="84"/>
                      <a:pt x="163" y="67"/>
                    </a:cubicBezTo>
                    <a:cubicBezTo>
                      <a:pt x="114" y="17"/>
                      <a:pt x="114" y="17"/>
                      <a:pt x="114" y="17"/>
                    </a:cubicBezTo>
                    <a:cubicBezTo>
                      <a:pt x="97" y="0"/>
                      <a:pt x="71" y="0"/>
                      <a:pt x="54" y="15"/>
                    </a:cubicBezTo>
                    <a:cubicBezTo>
                      <a:pt x="77" y="38"/>
                      <a:pt x="77" y="38"/>
                      <a:pt x="77" y="38"/>
                    </a:cubicBezTo>
                    <a:cubicBezTo>
                      <a:pt x="82" y="36"/>
                      <a:pt x="87" y="37"/>
                      <a:pt x="90" y="40"/>
                    </a:cubicBezTo>
                    <a:cubicBezTo>
                      <a:pt x="140" y="90"/>
                      <a:pt x="140" y="90"/>
                      <a:pt x="140" y="90"/>
                    </a:cubicBezTo>
                    <a:cubicBezTo>
                      <a:pt x="144" y="94"/>
                      <a:pt x="144" y="101"/>
                      <a:pt x="140" y="106"/>
                    </a:cubicBezTo>
                    <a:cubicBezTo>
                      <a:pt x="106" y="140"/>
                      <a:pt x="106" y="140"/>
                      <a:pt x="106" y="140"/>
                    </a:cubicBezTo>
                    <a:cubicBezTo>
                      <a:pt x="101" y="144"/>
                      <a:pt x="94" y="144"/>
                      <a:pt x="90" y="140"/>
                    </a:cubicBezTo>
                    <a:cubicBezTo>
                      <a:pt x="41" y="90"/>
                      <a:pt x="41" y="90"/>
                      <a:pt x="41" y="90"/>
                    </a:cubicBezTo>
                    <a:cubicBezTo>
                      <a:pt x="37" y="87"/>
                      <a:pt x="36" y="82"/>
                      <a:pt x="38" y="78"/>
                    </a:cubicBezTo>
                    <a:cubicBezTo>
                      <a:pt x="14" y="54"/>
                      <a:pt x="14" y="54"/>
                      <a:pt x="14" y="54"/>
                    </a:cubicBezTo>
                    <a:cubicBezTo>
                      <a:pt x="0" y="71"/>
                      <a:pt x="1" y="97"/>
                      <a:pt x="17" y="114"/>
                    </a:cubicBezTo>
                    <a:cubicBezTo>
                      <a:pt x="67" y="163"/>
                      <a:pt x="67" y="163"/>
                      <a:pt x="67" y="163"/>
                    </a:cubicBezTo>
                    <a:cubicBezTo>
                      <a:pt x="84" y="181"/>
                      <a:pt x="112" y="181"/>
                      <a:pt x="129"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17" name="Freeform 40"/>
              <p:cNvSpPr>
                <a:spLocks/>
              </p:cNvSpPr>
              <p:nvPr/>
            </p:nvSpPr>
            <p:spPr bwMode="auto">
              <a:xfrm>
                <a:off x="4704" y="1888"/>
                <a:ext cx="164" cy="165"/>
              </a:xfrm>
              <a:custGeom>
                <a:avLst/>
                <a:gdLst>
                  <a:gd name="T0" fmla="*/ 6 w 138"/>
                  <a:gd name="T1" fmla="*/ 6 h 138"/>
                  <a:gd name="T2" fmla="*/ 6 w 138"/>
                  <a:gd name="T3" fmla="*/ 30 h 138"/>
                  <a:gd name="T4" fmla="*/ 108 w 138"/>
                  <a:gd name="T5" fmla="*/ 132 h 138"/>
                  <a:gd name="T6" fmla="*/ 131 w 138"/>
                  <a:gd name="T7" fmla="*/ 132 h 138"/>
                  <a:gd name="T8" fmla="*/ 131 w 138"/>
                  <a:gd name="T9" fmla="*/ 108 h 138"/>
                  <a:gd name="T10" fmla="*/ 30 w 138"/>
                  <a:gd name="T11" fmla="*/ 6 h 138"/>
                  <a:gd name="T12" fmla="*/ 6 w 138"/>
                  <a:gd name="T13" fmla="*/ 6 h 138"/>
                </a:gdLst>
                <a:ahLst/>
                <a:cxnLst>
                  <a:cxn ang="0">
                    <a:pos x="T0" y="T1"/>
                  </a:cxn>
                  <a:cxn ang="0">
                    <a:pos x="T2" y="T3"/>
                  </a:cxn>
                  <a:cxn ang="0">
                    <a:pos x="T4" y="T5"/>
                  </a:cxn>
                  <a:cxn ang="0">
                    <a:pos x="T6" y="T7"/>
                  </a:cxn>
                  <a:cxn ang="0">
                    <a:pos x="T8" y="T9"/>
                  </a:cxn>
                  <a:cxn ang="0">
                    <a:pos x="T10" y="T11"/>
                  </a:cxn>
                  <a:cxn ang="0">
                    <a:pos x="T12" y="T13"/>
                  </a:cxn>
                </a:cxnLst>
                <a:rect l="0" t="0" r="r" b="b"/>
                <a:pathLst>
                  <a:path w="138" h="138">
                    <a:moveTo>
                      <a:pt x="6" y="6"/>
                    </a:moveTo>
                    <a:cubicBezTo>
                      <a:pt x="0" y="13"/>
                      <a:pt x="0" y="23"/>
                      <a:pt x="6" y="30"/>
                    </a:cubicBezTo>
                    <a:cubicBezTo>
                      <a:pt x="108" y="132"/>
                      <a:pt x="108" y="132"/>
                      <a:pt x="108" y="132"/>
                    </a:cubicBezTo>
                    <a:cubicBezTo>
                      <a:pt x="114" y="138"/>
                      <a:pt x="125" y="138"/>
                      <a:pt x="131" y="132"/>
                    </a:cubicBezTo>
                    <a:cubicBezTo>
                      <a:pt x="138" y="125"/>
                      <a:pt x="138" y="114"/>
                      <a:pt x="131" y="108"/>
                    </a:cubicBezTo>
                    <a:cubicBezTo>
                      <a:pt x="30" y="6"/>
                      <a:pt x="30" y="6"/>
                      <a:pt x="30" y="6"/>
                    </a:cubicBezTo>
                    <a:cubicBezTo>
                      <a:pt x="23" y="0"/>
                      <a:pt x="13" y="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grpSp>
      </p:grpSp>
      <p:grpSp>
        <p:nvGrpSpPr>
          <p:cNvPr id="18" name="组合 17"/>
          <p:cNvGrpSpPr/>
          <p:nvPr/>
        </p:nvGrpSpPr>
        <p:grpSpPr>
          <a:xfrm>
            <a:off x="4964723" y="4354704"/>
            <a:ext cx="610096" cy="610096"/>
            <a:chOff x="4819913" y="4278621"/>
            <a:chExt cx="610096" cy="610096"/>
          </a:xfrm>
          <a:effectLst>
            <a:outerShdw blurRad="254000" dist="63500" dir="2700000" algn="tl" rotWithShape="0">
              <a:prstClr val="black">
                <a:alpha val="30000"/>
              </a:prstClr>
            </a:outerShdw>
          </a:effectLst>
        </p:grpSpPr>
        <p:sp>
          <p:nvSpPr>
            <p:cNvPr id="19" name="矩形 18"/>
            <p:cNvSpPr/>
            <p:nvPr/>
          </p:nvSpPr>
          <p:spPr>
            <a:xfrm>
              <a:off x="4819913" y="4278621"/>
              <a:ext cx="610096" cy="610096"/>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dirty="0">
                <a:solidFill>
                  <a:schemeClr val="tx1"/>
                </a:solidFill>
                <a:cs typeface="+mn-ea"/>
                <a:sym typeface="+mn-lt"/>
              </a:endParaRPr>
            </a:p>
          </p:txBody>
        </p:sp>
        <p:grpSp>
          <p:nvGrpSpPr>
            <p:cNvPr id="20" name="Group 28"/>
            <p:cNvGrpSpPr>
              <a:grpSpLocks noChangeAspect="1"/>
            </p:cNvGrpSpPr>
            <p:nvPr/>
          </p:nvGrpSpPr>
          <p:grpSpPr bwMode="auto">
            <a:xfrm>
              <a:off x="4857995" y="4380303"/>
              <a:ext cx="533932" cy="406730"/>
              <a:chOff x="2328" y="3199"/>
              <a:chExt cx="340" cy="259"/>
            </a:xfrm>
            <a:solidFill>
              <a:schemeClr val="bg1"/>
            </a:solidFill>
          </p:grpSpPr>
          <p:sp>
            <p:nvSpPr>
              <p:cNvPr id="21" name="Freeform 29"/>
              <p:cNvSpPr>
                <a:spLocks/>
              </p:cNvSpPr>
              <p:nvPr/>
            </p:nvSpPr>
            <p:spPr bwMode="auto">
              <a:xfrm>
                <a:off x="2328" y="3199"/>
                <a:ext cx="340" cy="237"/>
              </a:xfrm>
              <a:custGeom>
                <a:avLst/>
                <a:gdLst>
                  <a:gd name="T0" fmla="*/ 253 w 288"/>
                  <a:gd name="T1" fmla="*/ 90 h 200"/>
                  <a:gd name="T2" fmla="*/ 254 w 288"/>
                  <a:gd name="T3" fmla="*/ 85 h 200"/>
                  <a:gd name="T4" fmla="*/ 168 w 288"/>
                  <a:gd name="T5" fmla="*/ 0 h 200"/>
                  <a:gd name="T6" fmla="*/ 91 w 288"/>
                  <a:gd name="T7" fmla="*/ 48 h 200"/>
                  <a:gd name="T8" fmla="*/ 67 w 288"/>
                  <a:gd name="T9" fmla="*/ 40 h 200"/>
                  <a:gd name="T10" fmla="*/ 27 w 288"/>
                  <a:gd name="T11" fmla="*/ 80 h 200"/>
                  <a:gd name="T12" fmla="*/ 29 w 288"/>
                  <a:gd name="T13" fmla="*/ 91 h 200"/>
                  <a:gd name="T14" fmla="*/ 0 w 288"/>
                  <a:gd name="T15" fmla="*/ 141 h 200"/>
                  <a:gd name="T16" fmla="*/ 58 w 288"/>
                  <a:gd name="T17" fmla="*/ 199 h 200"/>
                  <a:gd name="T18" fmla="*/ 58 w 288"/>
                  <a:gd name="T19" fmla="*/ 199 h 200"/>
                  <a:gd name="T20" fmla="*/ 58 w 288"/>
                  <a:gd name="T21" fmla="*/ 199 h 200"/>
                  <a:gd name="T22" fmla="*/ 58 w 288"/>
                  <a:gd name="T23" fmla="*/ 199 h 200"/>
                  <a:gd name="T24" fmla="*/ 59 w 288"/>
                  <a:gd name="T25" fmla="*/ 199 h 200"/>
                  <a:gd name="T26" fmla="*/ 103 w 288"/>
                  <a:gd name="T27" fmla="*/ 199 h 200"/>
                  <a:gd name="T28" fmla="*/ 103 w 288"/>
                  <a:gd name="T29" fmla="*/ 176 h 200"/>
                  <a:gd name="T30" fmla="*/ 91 w 288"/>
                  <a:gd name="T31" fmla="*/ 176 h 200"/>
                  <a:gd name="T32" fmla="*/ 63 w 288"/>
                  <a:gd name="T33" fmla="*/ 160 h 200"/>
                  <a:gd name="T34" fmla="*/ 68 w 288"/>
                  <a:gd name="T35" fmla="*/ 129 h 200"/>
                  <a:gd name="T36" fmla="*/ 119 w 288"/>
                  <a:gd name="T37" fmla="*/ 69 h 200"/>
                  <a:gd name="T38" fmla="*/ 144 w 288"/>
                  <a:gd name="T39" fmla="*/ 57 h 200"/>
                  <a:gd name="T40" fmla="*/ 169 w 288"/>
                  <a:gd name="T41" fmla="*/ 69 h 200"/>
                  <a:gd name="T42" fmla="*/ 219 w 288"/>
                  <a:gd name="T43" fmla="*/ 129 h 200"/>
                  <a:gd name="T44" fmla="*/ 224 w 288"/>
                  <a:gd name="T45" fmla="*/ 160 h 200"/>
                  <a:gd name="T46" fmla="*/ 197 w 288"/>
                  <a:gd name="T47" fmla="*/ 176 h 200"/>
                  <a:gd name="T48" fmla="*/ 184 w 288"/>
                  <a:gd name="T49" fmla="*/ 176 h 200"/>
                  <a:gd name="T50" fmla="*/ 184 w 288"/>
                  <a:gd name="T51" fmla="*/ 199 h 200"/>
                  <a:gd name="T52" fmla="*/ 229 w 288"/>
                  <a:gd name="T53" fmla="*/ 199 h 200"/>
                  <a:gd name="T54" fmla="*/ 232 w 288"/>
                  <a:gd name="T55" fmla="*/ 200 h 200"/>
                  <a:gd name="T56" fmla="*/ 288 w 288"/>
                  <a:gd name="T57" fmla="*/ 143 h 200"/>
                  <a:gd name="T58" fmla="*/ 253 w 288"/>
                  <a:gd name="T59" fmla="*/ 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8" h="200">
                    <a:moveTo>
                      <a:pt x="253" y="90"/>
                    </a:moveTo>
                    <a:cubicBezTo>
                      <a:pt x="254" y="89"/>
                      <a:pt x="254" y="87"/>
                      <a:pt x="254" y="85"/>
                    </a:cubicBezTo>
                    <a:cubicBezTo>
                      <a:pt x="254" y="38"/>
                      <a:pt x="215" y="0"/>
                      <a:pt x="168" y="0"/>
                    </a:cubicBezTo>
                    <a:cubicBezTo>
                      <a:pt x="134" y="0"/>
                      <a:pt x="105" y="20"/>
                      <a:pt x="91" y="48"/>
                    </a:cubicBezTo>
                    <a:cubicBezTo>
                      <a:pt x="84" y="43"/>
                      <a:pt x="76" y="40"/>
                      <a:pt x="67" y="40"/>
                    </a:cubicBezTo>
                    <a:cubicBezTo>
                      <a:pt x="45" y="40"/>
                      <a:pt x="27" y="58"/>
                      <a:pt x="27" y="80"/>
                    </a:cubicBezTo>
                    <a:cubicBezTo>
                      <a:pt x="27" y="84"/>
                      <a:pt x="28" y="88"/>
                      <a:pt x="29" y="91"/>
                    </a:cubicBezTo>
                    <a:cubicBezTo>
                      <a:pt x="12" y="102"/>
                      <a:pt x="0" y="120"/>
                      <a:pt x="0" y="141"/>
                    </a:cubicBezTo>
                    <a:cubicBezTo>
                      <a:pt x="0" y="173"/>
                      <a:pt x="26" y="199"/>
                      <a:pt x="58" y="199"/>
                    </a:cubicBezTo>
                    <a:cubicBezTo>
                      <a:pt x="58" y="199"/>
                      <a:pt x="58" y="199"/>
                      <a:pt x="58" y="199"/>
                    </a:cubicBezTo>
                    <a:cubicBezTo>
                      <a:pt x="58" y="199"/>
                      <a:pt x="58" y="199"/>
                      <a:pt x="58" y="199"/>
                    </a:cubicBezTo>
                    <a:cubicBezTo>
                      <a:pt x="58" y="199"/>
                      <a:pt x="58" y="199"/>
                      <a:pt x="58" y="199"/>
                    </a:cubicBezTo>
                    <a:cubicBezTo>
                      <a:pt x="58" y="199"/>
                      <a:pt x="59" y="199"/>
                      <a:pt x="59" y="199"/>
                    </a:cubicBezTo>
                    <a:cubicBezTo>
                      <a:pt x="103" y="199"/>
                      <a:pt x="103" y="199"/>
                      <a:pt x="103" y="199"/>
                    </a:cubicBezTo>
                    <a:cubicBezTo>
                      <a:pt x="103" y="176"/>
                      <a:pt x="103" y="176"/>
                      <a:pt x="103" y="176"/>
                    </a:cubicBezTo>
                    <a:cubicBezTo>
                      <a:pt x="91" y="176"/>
                      <a:pt x="91" y="176"/>
                      <a:pt x="91" y="176"/>
                    </a:cubicBezTo>
                    <a:cubicBezTo>
                      <a:pt x="78" y="176"/>
                      <a:pt x="68" y="170"/>
                      <a:pt x="63" y="160"/>
                    </a:cubicBezTo>
                    <a:cubicBezTo>
                      <a:pt x="59" y="150"/>
                      <a:pt x="61" y="138"/>
                      <a:pt x="68" y="129"/>
                    </a:cubicBezTo>
                    <a:cubicBezTo>
                      <a:pt x="119" y="69"/>
                      <a:pt x="119" y="69"/>
                      <a:pt x="119" y="69"/>
                    </a:cubicBezTo>
                    <a:cubicBezTo>
                      <a:pt x="125" y="61"/>
                      <a:pt x="134" y="57"/>
                      <a:pt x="144" y="57"/>
                    </a:cubicBezTo>
                    <a:cubicBezTo>
                      <a:pt x="153" y="57"/>
                      <a:pt x="162" y="61"/>
                      <a:pt x="169" y="69"/>
                    </a:cubicBezTo>
                    <a:cubicBezTo>
                      <a:pt x="219" y="129"/>
                      <a:pt x="219" y="129"/>
                      <a:pt x="219" y="129"/>
                    </a:cubicBezTo>
                    <a:cubicBezTo>
                      <a:pt x="227" y="138"/>
                      <a:pt x="228" y="150"/>
                      <a:pt x="224" y="160"/>
                    </a:cubicBezTo>
                    <a:cubicBezTo>
                      <a:pt x="219" y="170"/>
                      <a:pt x="209" y="176"/>
                      <a:pt x="197" y="176"/>
                    </a:cubicBezTo>
                    <a:cubicBezTo>
                      <a:pt x="184" y="176"/>
                      <a:pt x="184" y="176"/>
                      <a:pt x="184" y="176"/>
                    </a:cubicBezTo>
                    <a:cubicBezTo>
                      <a:pt x="184" y="199"/>
                      <a:pt x="184" y="199"/>
                      <a:pt x="184" y="199"/>
                    </a:cubicBezTo>
                    <a:cubicBezTo>
                      <a:pt x="229" y="199"/>
                      <a:pt x="229" y="199"/>
                      <a:pt x="229" y="199"/>
                    </a:cubicBezTo>
                    <a:cubicBezTo>
                      <a:pt x="230" y="199"/>
                      <a:pt x="231" y="200"/>
                      <a:pt x="232" y="200"/>
                    </a:cubicBezTo>
                    <a:cubicBezTo>
                      <a:pt x="263" y="200"/>
                      <a:pt x="288" y="174"/>
                      <a:pt x="288" y="143"/>
                    </a:cubicBezTo>
                    <a:cubicBezTo>
                      <a:pt x="288" y="119"/>
                      <a:pt x="274" y="99"/>
                      <a:pt x="25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22" name="Freeform 30"/>
              <p:cNvSpPr>
                <a:spLocks/>
              </p:cNvSpPr>
              <p:nvPr/>
            </p:nvSpPr>
            <p:spPr bwMode="auto">
              <a:xfrm>
                <a:off x="2426" y="3295"/>
                <a:ext cx="143" cy="163"/>
              </a:xfrm>
              <a:custGeom>
                <a:avLst/>
                <a:gdLst>
                  <a:gd name="T0" fmla="*/ 117 w 121"/>
                  <a:gd name="T1" fmla="*/ 63 h 138"/>
                  <a:gd name="T2" fmla="*/ 67 w 121"/>
                  <a:gd name="T3" fmla="*/ 3 h 138"/>
                  <a:gd name="T4" fmla="*/ 61 w 121"/>
                  <a:gd name="T5" fmla="*/ 0 h 138"/>
                  <a:gd name="T6" fmla="*/ 54 w 121"/>
                  <a:gd name="T7" fmla="*/ 3 h 138"/>
                  <a:gd name="T8" fmla="*/ 4 w 121"/>
                  <a:gd name="T9" fmla="*/ 63 h 138"/>
                  <a:gd name="T10" fmla="*/ 8 w 121"/>
                  <a:gd name="T11" fmla="*/ 71 h 138"/>
                  <a:gd name="T12" fmla="*/ 34 w 121"/>
                  <a:gd name="T13" fmla="*/ 71 h 138"/>
                  <a:gd name="T14" fmla="*/ 44 w 121"/>
                  <a:gd name="T15" fmla="*/ 71 h 138"/>
                  <a:gd name="T16" fmla="*/ 44 w 121"/>
                  <a:gd name="T17" fmla="*/ 127 h 138"/>
                  <a:gd name="T18" fmla="*/ 55 w 121"/>
                  <a:gd name="T19" fmla="*/ 138 h 138"/>
                  <a:gd name="T20" fmla="*/ 67 w 121"/>
                  <a:gd name="T21" fmla="*/ 138 h 138"/>
                  <a:gd name="T22" fmla="*/ 77 w 121"/>
                  <a:gd name="T23" fmla="*/ 127 h 138"/>
                  <a:gd name="T24" fmla="*/ 77 w 121"/>
                  <a:gd name="T25" fmla="*/ 71 h 138"/>
                  <a:gd name="T26" fmla="*/ 87 w 121"/>
                  <a:gd name="T27" fmla="*/ 71 h 138"/>
                  <a:gd name="T28" fmla="*/ 114 w 121"/>
                  <a:gd name="T29" fmla="*/ 71 h 138"/>
                  <a:gd name="T30" fmla="*/ 117 w 121"/>
                  <a:gd name="T31"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38">
                    <a:moveTo>
                      <a:pt x="117" y="63"/>
                    </a:moveTo>
                    <a:cubicBezTo>
                      <a:pt x="67" y="3"/>
                      <a:pt x="67" y="3"/>
                      <a:pt x="67" y="3"/>
                    </a:cubicBezTo>
                    <a:cubicBezTo>
                      <a:pt x="65" y="1"/>
                      <a:pt x="63" y="0"/>
                      <a:pt x="61" y="0"/>
                    </a:cubicBezTo>
                    <a:cubicBezTo>
                      <a:pt x="58" y="0"/>
                      <a:pt x="56" y="1"/>
                      <a:pt x="54" y="3"/>
                    </a:cubicBezTo>
                    <a:cubicBezTo>
                      <a:pt x="4" y="63"/>
                      <a:pt x="4" y="63"/>
                      <a:pt x="4" y="63"/>
                    </a:cubicBezTo>
                    <a:cubicBezTo>
                      <a:pt x="0" y="68"/>
                      <a:pt x="2" y="71"/>
                      <a:pt x="8" y="71"/>
                    </a:cubicBezTo>
                    <a:cubicBezTo>
                      <a:pt x="34" y="71"/>
                      <a:pt x="34" y="71"/>
                      <a:pt x="34" y="71"/>
                    </a:cubicBezTo>
                    <a:cubicBezTo>
                      <a:pt x="37" y="71"/>
                      <a:pt x="40" y="71"/>
                      <a:pt x="44" y="71"/>
                    </a:cubicBezTo>
                    <a:cubicBezTo>
                      <a:pt x="44" y="127"/>
                      <a:pt x="44" y="127"/>
                      <a:pt x="44" y="127"/>
                    </a:cubicBezTo>
                    <a:cubicBezTo>
                      <a:pt x="44" y="133"/>
                      <a:pt x="49" y="138"/>
                      <a:pt x="55" y="138"/>
                    </a:cubicBezTo>
                    <a:cubicBezTo>
                      <a:pt x="67" y="138"/>
                      <a:pt x="67" y="138"/>
                      <a:pt x="67" y="138"/>
                    </a:cubicBezTo>
                    <a:cubicBezTo>
                      <a:pt x="72" y="138"/>
                      <a:pt x="77" y="133"/>
                      <a:pt x="77" y="127"/>
                    </a:cubicBezTo>
                    <a:cubicBezTo>
                      <a:pt x="77" y="71"/>
                      <a:pt x="77" y="71"/>
                      <a:pt x="77" y="71"/>
                    </a:cubicBezTo>
                    <a:cubicBezTo>
                      <a:pt x="81" y="71"/>
                      <a:pt x="84" y="71"/>
                      <a:pt x="87" y="71"/>
                    </a:cubicBezTo>
                    <a:cubicBezTo>
                      <a:pt x="114" y="71"/>
                      <a:pt x="114" y="71"/>
                      <a:pt x="114" y="71"/>
                    </a:cubicBezTo>
                    <a:cubicBezTo>
                      <a:pt x="119" y="71"/>
                      <a:pt x="121" y="68"/>
                      <a:pt x="11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grpSp>
      </p:grpSp>
      <p:sp>
        <p:nvSpPr>
          <p:cNvPr id="23" name="文本框 1"/>
          <p:cNvSpPr txBox="1"/>
          <p:nvPr/>
        </p:nvSpPr>
        <p:spPr>
          <a:xfrm>
            <a:off x="4930170" y="1994526"/>
            <a:ext cx="3348373" cy="430374"/>
          </a:xfrm>
          <a:prstGeom prst="rect">
            <a:avLst/>
          </a:prstGeom>
          <a:noFill/>
        </p:spPr>
        <p:txBody>
          <a:bodyPr wrap="square" lIns="68580" tIns="34290" rIns="68580" bIns="34290" rtlCol="0">
            <a:spAutoFit/>
          </a:bodyPr>
          <a:lstStyle/>
          <a:p>
            <a:pPr>
              <a:lnSpc>
                <a:spcPct val="130000"/>
              </a:lnSpc>
            </a:pPr>
            <a:r>
              <a:rPr lang="zh-CN" altLang="en-US" sz="2000" dirty="0">
                <a:solidFill>
                  <a:schemeClr val="tx1">
                    <a:lumMod val="85000"/>
                    <a:lumOff val="15000"/>
                  </a:schemeClr>
                </a:solidFill>
                <a:cs typeface="+mn-ea"/>
                <a:sym typeface="+mn-lt"/>
              </a:rPr>
              <a:t>Insufficient execution</a:t>
            </a:r>
          </a:p>
        </p:txBody>
      </p:sp>
      <p:sp>
        <p:nvSpPr>
          <p:cNvPr id="24" name="矩形 23"/>
          <p:cNvSpPr/>
          <p:nvPr/>
        </p:nvSpPr>
        <p:spPr>
          <a:xfrm>
            <a:off x="4943872" y="2401248"/>
            <a:ext cx="5976665" cy="249810"/>
          </a:xfrm>
          <a:prstGeom prst="rect">
            <a:avLst/>
          </a:prstGeom>
        </p:spPr>
        <p:txBody>
          <a:bodyPr wrap="square" lIns="68578" tIns="34289" rIns="68578" bIns="34289">
            <a:spAutoFit/>
          </a:bodyPr>
          <a:lstStyle/>
          <a:p>
            <a:pPr>
              <a:lnSpc>
                <a:spcPct val="130000"/>
              </a:lnSpc>
              <a:defRPr/>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nvGrpSpPr>
          <p:cNvPr id="25" name="组合 24"/>
          <p:cNvGrpSpPr/>
          <p:nvPr/>
        </p:nvGrpSpPr>
        <p:grpSpPr>
          <a:xfrm>
            <a:off x="5663953" y="3406849"/>
            <a:ext cx="5256585" cy="682698"/>
            <a:chOff x="2288094" y="1288040"/>
            <a:chExt cx="1790394" cy="682698"/>
          </a:xfrm>
        </p:grpSpPr>
        <p:sp>
          <p:nvSpPr>
            <p:cNvPr id="26" name="矩形 25"/>
            <p:cNvSpPr/>
            <p:nvPr/>
          </p:nvSpPr>
          <p:spPr>
            <a:xfrm>
              <a:off x="2288094" y="1288040"/>
              <a:ext cx="534627" cy="417358"/>
            </a:xfrm>
            <a:prstGeom prst="rect">
              <a:avLst/>
            </a:prstGeom>
          </p:spPr>
          <p:txBody>
            <a:bodyPr wrap="none">
              <a:spAutoFit/>
            </a:bodyPr>
            <a:lstStyle/>
            <a:p>
              <a:pPr>
                <a:lnSpc>
                  <a:spcPct val="130000"/>
                </a:lnSpc>
              </a:pPr>
              <a:r>
                <a:rPr lang="zh-CN" altLang="en-US" dirty="0">
                  <a:solidFill>
                    <a:schemeClr val="tx1">
                      <a:lumMod val="85000"/>
                      <a:lumOff val="15000"/>
                    </a:schemeClr>
                  </a:solidFill>
                  <a:cs typeface="+mn-ea"/>
                  <a:sym typeface="+mn-lt"/>
                </a:rPr>
                <a:t>Employee attitude to work</a:t>
              </a:r>
            </a:p>
          </p:txBody>
        </p:sp>
        <p:sp>
          <p:nvSpPr>
            <p:cNvPr id="27" name="矩形 26"/>
            <p:cNvSpPr/>
            <p:nvPr/>
          </p:nvSpPr>
          <p:spPr>
            <a:xfrm>
              <a:off x="2288094" y="1697843"/>
              <a:ext cx="1790394" cy="272895"/>
            </a:xfrm>
            <a:prstGeom prst="rect">
              <a:avLst/>
            </a:prstGeom>
          </p:spPr>
          <p:txBody>
            <a:bodyPr wrap="square" anchor="ctr">
              <a:spAutoFit/>
            </a:bodyPr>
            <a:lstStyle/>
            <a:p>
              <a:pPr>
                <a:lnSpc>
                  <a:spcPct val="130000"/>
                </a:lnSpc>
              </a:pPr>
              <a:r>
                <a:rPr lang="zh-CN" altLang="en-US" sz="1000" dirty="0">
                  <a:solidFill>
                    <a:schemeClr val="tx1">
                      <a:lumMod val="50000"/>
                      <a:lumOff val="50000"/>
                    </a:schemeClr>
                  </a:solidFill>
                  <a:cs typeface="+mn-ea"/>
                  <a:sym typeface="+mn-lt"/>
                </a:rPr>
                <a:t>Please enter detailed text information and an introduction here</a:t>
              </a:r>
              <a:r>
                <a:rPr lang="en-US" altLang="zh-CN" sz="1000" dirty="0">
                  <a:solidFill>
                    <a:schemeClr val="tx1">
                      <a:lumMod val="50000"/>
                      <a:lumOff val="50000"/>
                    </a:schemeClr>
                  </a:solidFill>
                  <a:cs typeface="+mn-ea"/>
                  <a:sym typeface="+mn-lt"/>
                </a:rPr>
                <a:t>,</a:t>
              </a:r>
              <a:r>
                <a:rPr lang="zh-CN" altLang="en-US" sz="1000" dirty="0">
                  <a:solidFill>
                    <a:schemeClr val="tx1">
                      <a:lumMod val="50000"/>
                      <a:lumOff val="50000"/>
                    </a:schemeClr>
                  </a:solidFill>
                  <a:cs typeface="+mn-ea"/>
                  <a:sym typeface="+mn-lt"/>
                </a:rPr>
                <a:t>Please enter detailed text information and an introduction here.</a:t>
              </a:r>
              <a:endParaRPr lang="en-US" altLang="zh-CN" sz="1000" dirty="0">
                <a:solidFill>
                  <a:schemeClr val="tx1">
                    <a:lumMod val="50000"/>
                    <a:lumOff val="50000"/>
                  </a:schemeClr>
                </a:solidFill>
                <a:cs typeface="+mn-ea"/>
                <a:sym typeface="+mn-lt"/>
              </a:endParaRPr>
            </a:p>
          </p:txBody>
        </p:sp>
      </p:grpSp>
      <p:grpSp>
        <p:nvGrpSpPr>
          <p:cNvPr id="28" name="组合 27"/>
          <p:cNvGrpSpPr/>
          <p:nvPr/>
        </p:nvGrpSpPr>
        <p:grpSpPr>
          <a:xfrm>
            <a:off x="5663953" y="4270945"/>
            <a:ext cx="5256585" cy="682698"/>
            <a:chOff x="2288094" y="1288040"/>
            <a:chExt cx="1790394" cy="682698"/>
          </a:xfrm>
        </p:grpSpPr>
        <p:sp>
          <p:nvSpPr>
            <p:cNvPr id="29" name="矩形 28"/>
            <p:cNvSpPr/>
            <p:nvPr/>
          </p:nvSpPr>
          <p:spPr>
            <a:xfrm>
              <a:off x="2288094" y="1288040"/>
              <a:ext cx="534627" cy="417358"/>
            </a:xfrm>
            <a:prstGeom prst="rect">
              <a:avLst/>
            </a:prstGeom>
          </p:spPr>
          <p:txBody>
            <a:bodyPr wrap="none">
              <a:spAutoFit/>
            </a:bodyPr>
            <a:lstStyle/>
            <a:p>
              <a:pPr>
                <a:lnSpc>
                  <a:spcPct val="130000"/>
                </a:lnSpc>
              </a:pPr>
              <a:r>
                <a:rPr lang="zh-CN" altLang="en-US" dirty="0">
                  <a:solidFill>
                    <a:schemeClr val="tx1">
                      <a:lumMod val="85000"/>
                      <a:lumOff val="15000"/>
                    </a:schemeClr>
                  </a:solidFill>
                  <a:cs typeface="+mn-ea"/>
                  <a:sym typeface="+mn-lt"/>
                </a:rPr>
                <a:t>Employee productivity</a:t>
              </a:r>
            </a:p>
          </p:txBody>
        </p:sp>
        <p:sp>
          <p:nvSpPr>
            <p:cNvPr id="30" name="矩形 29"/>
            <p:cNvSpPr/>
            <p:nvPr/>
          </p:nvSpPr>
          <p:spPr>
            <a:xfrm>
              <a:off x="2288094" y="1697843"/>
              <a:ext cx="1790394" cy="272895"/>
            </a:xfrm>
            <a:prstGeom prst="rect">
              <a:avLst/>
            </a:prstGeom>
          </p:spPr>
          <p:txBody>
            <a:bodyPr wrap="square" anchor="ctr">
              <a:spAutoFit/>
            </a:bodyPr>
            <a:lstStyle/>
            <a:p>
              <a:pPr>
                <a:lnSpc>
                  <a:spcPct val="130000"/>
                </a:lnSpc>
              </a:pPr>
              <a:r>
                <a:rPr lang="zh-CN" altLang="en-US" sz="1000" dirty="0">
                  <a:solidFill>
                    <a:schemeClr val="tx1">
                      <a:lumMod val="50000"/>
                      <a:lumOff val="50000"/>
                    </a:schemeClr>
                  </a:solidFill>
                  <a:cs typeface="+mn-ea"/>
                  <a:sym typeface="+mn-lt"/>
                </a:rPr>
                <a:t>Please enter detailed text information and an introduction here</a:t>
              </a:r>
              <a:r>
                <a:rPr lang="en-US" altLang="zh-CN" sz="1000" dirty="0">
                  <a:solidFill>
                    <a:schemeClr val="tx1">
                      <a:lumMod val="50000"/>
                      <a:lumOff val="50000"/>
                    </a:schemeClr>
                  </a:solidFill>
                  <a:cs typeface="+mn-ea"/>
                  <a:sym typeface="+mn-lt"/>
                </a:rPr>
                <a:t>,</a:t>
              </a:r>
              <a:r>
                <a:rPr lang="zh-CN" altLang="en-US" sz="1000" dirty="0">
                  <a:solidFill>
                    <a:schemeClr val="tx1">
                      <a:lumMod val="50000"/>
                      <a:lumOff val="50000"/>
                    </a:schemeClr>
                  </a:solidFill>
                  <a:cs typeface="+mn-ea"/>
                  <a:sym typeface="+mn-lt"/>
                </a:rPr>
                <a:t>Please enter detailed text information and an introduction here.</a:t>
              </a:r>
              <a:endParaRPr lang="en-US" altLang="zh-CN" sz="1000" dirty="0">
                <a:solidFill>
                  <a:schemeClr val="tx1">
                    <a:lumMod val="50000"/>
                    <a:lumOff val="50000"/>
                  </a:schemeClr>
                </a:solidFill>
                <a:cs typeface="+mn-ea"/>
                <a:sym typeface="+mn-lt"/>
              </a:endParaRPr>
            </a:p>
          </p:txBody>
        </p:sp>
      </p:grpSp>
      <p:grpSp>
        <p:nvGrpSpPr>
          <p:cNvPr id="31" name="组合 30"/>
          <p:cNvGrpSpPr/>
          <p:nvPr/>
        </p:nvGrpSpPr>
        <p:grpSpPr>
          <a:xfrm>
            <a:off x="5663953" y="5127815"/>
            <a:ext cx="5256585" cy="682698"/>
            <a:chOff x="2288094" y="1288040"/>
            <a:chExt cx="1790394" cy="682698"/>
          </a:xfrm>
        </p:grpSpPr>
        <p:sp>
          <p:nvSpPr>
            <p:cNvPr id="32" name="矩形 31"/>
            <p:cNvSpPr/>
            <p:nvPr/>
          </p:nvSpPr>
          <p:spPr>
            <a:xfrm>
              <a:off x="2288094" y="1288040"/>
              <a:ext cx="534627" cy="417358"/>
            </a:xfrm>
            <a:prstGeom prst="rect">
              <a:avLst/>
            </a:prstGeom>
          </p:spPr>
          <p:txBody>
            <a:bodyPr wrap="none">
              <a:spAutoFit/>
            </a:bodyPr>
            <a:lstStyle/>
            <a:p>
              <a:pPr>
                <a:lnSpc>
                  <a:spcPct val="130000"/>
                </a:lnSpc>
              </a:pPr>
              <a:r>
                <a:rPr lang="zh-CN" altLang="en-US" dirty="0">
                  <a:solidFill>
                    <a:schemeClr val="tx1">
                      <a:lumMod val="85000"/>
                      <a:lumOff val="15000"/>
                    </a:schemeClr>
                  </a:solidFill>
                  <a:cs typeface="+mn-ea"/>
                  <a:sym typeface="+mn-lt"/>
                </a:rPr>
                <a:t>The quality of the work done</a:t>
              </a:r>
            </a:p>
          </p:txBody>
        </p:sp>
        <p:sp>
          <p:nvSpPr>
            <p:cNvPr id="33" name="矩形 32"/>
            <p:cNvSpPr/>
            <p:nvPr/>
          </p:nvSpPr>
          <p:spPr>
            <a:xfrm>
              <a:off x="2288094" y="1697843"/>
              <a:ext cx="1790394" cy="272895"/>
            </a:xfrm>
            <a:prstGeom prst="rect">
              <a:avLst/>
            </a:prstGeom>
          </p:spPr>
          <p:txBody>
            <a:bodyPr wrap="square" anchor="ctr">
              <a:spAutoFit/>
            </a:bodyPr>
            <a:lstStyle/>
            <a:p>
              <a:pPr>
                <a:lnSpc>
                  <a:spcPct val="130000"/>
                </a:lnSpc>
              </a:pPr>
              <a:r>
                <a:rPr lang="zh-CN" altLang="en-US" sz="1000" dirty="0">
                  <a:solidFill>
                    <a:schemeClr val="tx1">
                      <a:lumMod val="50000"/>
                      <a:lumOff val="50000"/>
                    </a:schemeClr>
                  </a:solidFill>
                  <a:cs typeface="+mn-ea"/>
                  <a:sym typeface="+mn-lt"/>
                </a:rPr>
                <a:t>Please enter detailed text information and an introduction here</a:t>
              </a:r>
              <a:r>
                <a:rPr lang="en-US" altLang="zh-CN" sz="1000" dirty="0">
                  <a:solidFill>
                    <a:schemeClr val="tx1">
                      <a:lumMod val="50000"/>
                      <a:lumOff val="50000"/>
                    </a:schemeClr>
                  </a:solidFill>
                  <a:cs typeface="+mn-ea"/>
                  <a:sym typeface="+mn-lt"/>
                </a:rPr>
                <a:t>,</a:t>
              </a:r>
              <a:r>
                <a:rPr lang="zh-CN" altLang="en-US" sz="1000" dirty="0">
                  <a:solidFill>
                    <a:schemeClr val="tx1">
                      <a:lumMod val="50000"/>
                      <a:lumOff val="50000"/>
                    </a:schemeClr>
                  </a:solidFill>
                  <a:cs typeface="+mn-ea"/>
                  <a:sym typeface="+mn-lt"/>
                </a:rPr>
                <a:t>Please enter detailed text information and an introduction here.</a:t>
              </a:r>
              <a:endParaRPr lang="en-US" altLang="zh-CN" sz="1000" dirty="0">
                <a:solidFill>
                  <a:schemeClr val="tx1">
                    <a:lumMod val="50000"/>
                    <a:lumOff val="50000"/>
                  </a:schemeClr>
                </a:solidFill>
                <a:cs typeface="+mn-ea"/>
                <a:sym typeface="+mn-lt"/>
              </a:endParaRPr>
            </a:p>
          </p:txBody>
        </p:sp>
      </p:grpSp>
      <p:sp>
        <p:nvSpPr>
          <p:cNvPr id="2" name="文本框 1"/>
          <p:cNvSpPr txBox="1"/>
          <p:nvPr/>
        </p:nvSpPr>
        <p:spPr>
          <a:xfrm>
            <a:off x="3144982" y="2902039"/>
            <a:ext cx="492443" cy="1272143"/>
          </a:xfrm>
          <a:prstGeom prst="rect">
            <a:avLst/>
          </a:prstGeom>
          <a:noFill/>
        </p:spPr>
        <p:txBody>
          <a:bodyPr vert="eaVert" wrap="none" rtlCol="0">
            <a:spAutoFit/>
          </a:bodyPr>
          <a:lstStyle/>
          <a:p>
            <a:r>
              <a:rPr lang="zh-CN" altLang="en-US" sz="2000" spc="300" dirty="0">
                <a:solidFill>
                  <a:schemeClr val="bg1"/>
                </a:solidFill>
                <a:cs typeface="+mn-ea"/>
                <a:sym typeface="+mn-lt"/>
              </a:rPr>
              <a:t>Professional literacy</a:t>
            </a:r>
          </a:p>
        </p:txBody>
      </p:sp>
      <p:sp>
        <p:nvSpPr>
          <p:cNvPr id="34" name="文本框 33">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35" name="组合 34"/>
          <p:cNvGrpSpPr/>
          <p:nvPr/>
        </p:nvGrpSpPr>
        <p:grpSpPr>
          <a:xfrm>
            <a:off x="3713117" y="440949"/>
            <a:ext cx="4765766" cy="761320"/>
            <a:chOff x="3784390" y="334547"/>
            <a:chExt cx="4765766" cy="761320"/>
          </a:xfrm>
        </p:grpSpPr>
        <p:sp>
          <p:nvSpPr>
            <p:cNvPr id="36" name="矩形 35"/>
            <p:cNvSpPr/>
            <p:nvPr userDrawn="1"/>
          </p:nvSpPr>
          <p:spPr>
            <a:xfrm>
              <a:off x="4118724" y="334547"/>
              <a:ext cx="4097097"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Insufficient execution</a:t>
              </a:r>
            </a:p>
          </p:txBody>
        </p:sp>
        <p:sp>
          <p:nvSpPr>
            <p:cNvPr id="37" name="文本框 36"/>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85388589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2"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2" presetClass="entr" presetSubtype="2" fill="hold" nodeType="withEffect">
                                  <p:stCondLst>
                                    <p:cond delay="75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2" presetClass="entr" presetSubtype="2" fill="hold" nodeType="withEffect">
                                  <p:stCondLst>
                                    <p:cond delay="75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1+#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a:grpSpLocks/>
          </p:cNvGrpSpPr>
          <p:nvPr/>
        </p:nvGrpSpPr>
        <p:grpSpPr bwMode="auto">
          <a:xfrm>
            <a:off x="1487489" y="2367767"/>
            <a:ext cx="3290873" cy="3667835"/>
            <a:chOff x="-1" y="1586"/>
            <a:chExt cx="6056489" cy="6748553"/>
          </a:xfrm>
          <a:effectLst>
            <a:outerShdw blurRad="254000" dist="63500" dir="2700000" algn="tl" rotWithShape="0">
              <a:prstClr val="black">
                <a:alpha val="30000"/>
              </a:prstClr>
            </a:outerShdw>
          </a:effectLst>
        </p:grpSpPr>
        <p:grpSp>
          <p:nvGrpSpPr>
            <p:cNvPr id="8" name="Group 2"/>
            <p:cNvGrpSpPr>
              <a:grpSpLocks/>
            </p:cNvGrpSpPr>
            <p:nvPr/>
          </p:nvGrpSpPr>
          <p:grpSpPr bwMode="auto">
            <a:xfrm>
              <a:off x="645729" y="636446"/>
              <a:ext cx="4772164" cy="5466138"/>
              <a:chOff x="9530" y="-128"/>
              <a:chExt cx="4772164" cy="5466138"/>
            </a:xfrm>
          </p:grpSpPr>
          <p:sp>
            <p:nvSpPr>
              <p:cNvPr id="20" name="Line 3"/>
              <p:cNvSpPr>
                <a:spLocks noChangeShapeType="1"/>
              </p:cNvSpPr>
              <p:nvPr/>
            </p:nvSpPr>
            <p:spPr bwMode="auto">
              <a:xfrm flipH="1">
                <a:off x="2395610" y="-128"/>
                <a:ext cx="0" cy="5466138"/>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30000"/>
                  </a:lnSpc>
                  <a:spcBef>
                    <a:spcPct val="0"/>
                  </a:spcBef>
                  <a:defRPr/>
                </a:pPr>
                <a:endParaRPr lang="en-US" sz="844" dirty="0">
                  <a:solidFill>
                    <a:srgbClr val="000000"/>
                  </a:solidFill>
                  <a:cs typeface="+mn-ea"/>
                  <a:sym typeface="+mn-lt"/>
                </a:endParaRPr>
              </a:p>
            </p:txBody>
          </p:sp>
          <p:sp>
            <p:nvSpPr>
              <p:cNvPr id="21" name="Line 4"/>
              <p:cNvSpPr>
                <a:spLocks noChangeShapeType="1"/>
              </p:cNvSpPr>
              <p:nvPr/>
            </p:nvSpPr>
            <p:spPr bwMode="auto">
              <a:xfrm flipH="1">
                <a:off x="9530" y="1366406"/>
                <a:ext cx="4772164" cy="2733070"/>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30000"/>
                  </a:lnSpc>
                  <a:spcBef>
                    <a:spcPct val="0"/>
                  </a:spcBef>
                  <a:defRPr/>
                </a:pPr>
                <a:endParaRPr lang="en-US" sz="844" dirty="0">
                  <a:solidFill>
                    <a:srgbClr val="000000"/>
                  </a:solidFill>
                  <a:cs typeface="+mn-ea"/>
                  <a:sym typeface="+mn-lt"/>
                </a:endParaRPr>
              </a:p>
            </p:txBody>
          </p:sp>
          <p:sp>
            <p:nvSpPr>
              <p:cNvPr id="22" name="Line 5"/>
              <p:cNvSpPr>
                <a:spLocks noChangeShapeType="1"/>
              </p:cNvSpPr>
              <p:nvPr/>
            </p:nvSpPr>
            <p:spPr bwMode="auto">
              <a:xfrm flipH="1" flipV="1">
                <a:off x="9530" y="1366406"/>
                <a:ext cx="4772164" cy="2733070"/>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30000"/>
                  </a:lnSpc>
                  <a:spcBef>
                    <a:spcPct val="0"/>
                  </a:spcBef>
                  <a:defRPr/>
                </a:pPr>
                <a:endParaRPr lang="en-US" sz="844" dirty="0">
                  <a:solidFill>
                    <a:srgbClr val="000000"/>
                  </a:solidFill>
                  <a:cs typeface="+mn-ea"/>
                  <a:sym typeface="+mn-lt"/>
                </a:endParaRPr>
              </a:p>
            </p:txBody>
          </p:sp>
        </p:grpSp>
        <p:grpSp>
          <p:nvGrpSpPr>
            <p:cNvPr id="9" name="Group 6"/>
            <p:cNvGrpSpPr>
              <a:grpSpLocks/>
            </p:cNvGrpSpPr>
            <p:nvPr/>
          </p:nvGrpSpPr>
          <p:grpSpPr bwMode="auto">
            <a:xfrm>
              <a:off x="1758999" y="2104557"/>
              <a:ext cx="2538486" cy="2541024"/>
              <a:chOff x="756" y="-512"/>
              <a:chExt cx="2538485" cy="2541023"/>
            </a:xfrm>
          </p:grpSpPr>
          <p:sp>
            <p:nvSpPr>
              <p:cNvPr id="18" name="AutoShape 7"/>
              <p:cNvSpPr>
                <a:spLocks/>
              </p:cNvSpPr>
              <p:nvPr/>
            </p:nvSpPr>
            <p:spPr bwMode="auto">
              <a:xfrm>
                <a:off x="756" y="-512"/>
                <a:ext cx="2538485" cy="2541023"/>
              </a:xfrm>
              <a:custGeom>
                <a:avLst/>
                <a:gdLst>
                  <a:gd name="T0" fmla="*/ 1269179 w 19679"/>
                  <a:gd name="T1" fmla="*/ 1394535 h 19679"/>
                  <a:gd name="T2" fmla="*/ 1269179 w 19679"/>
                  <a:gd name="T3" fmla="*/ 1394535 h 19679"/>
                  <a:gd name="T4" fmla="*/ 1269179 w 19679"/>
                  <a:gd name="T5" fmla="*/ 1394535 h 19679"/>
                  <a:gd name="T6" fmla="*/ 1269179 w 19679"/>
                  <a:gd name="T7" fmla="*/ 13945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lnSpc>
                    <a:spcPct val="130000"/>
                  </a:lnSpc>
                </a:pPr>
                <a:endParaRPr lang="es-ES" sz="1266" dirty="0">
                  <a:cs typeface="+mn-ea"/>
                  <a:sym typeface="+mn-lt"/>
                </a:endParaRPr>
              </a:p>
            </p:txBody>
          </p:sp>
          <p:sp>
            <p:nvSpPr>
              <p:cNvPr id="19" name="AutoShape 8"/>
              <p:cNvSpPr>
                <a:spLocks/>
              </p:cNvSpPr>
              <p:nvPr/>
            </p:nvSpPr>
            <p:spPr bwMode="auto">
              <a:xfrm>
                <a:off x="1005674" y="586733"/>
                <a:ext cx="528652" cy="1366534"/>
              </a:xfrm>
              <a:custGeom>
                <a:avLst/>
                <a:gdLst>
                  <a:gd name="T0" fmla="*/ 264326 w 21600"/>
                  <a:gd name="T1" fmla="*/ 683267 h 21600"/>
                  <a:gd name="T2" fmla="*/ 264326 w 21600"/>
                  <a:gd name="T3" fmla="*/ 683267 h 21600"/>
                  <a:gd name="T4" fmla="*/ 264326 w 21600"/>
                  <a:gd name="T5" fmla="*/ 683267 h 21600"/>
                  <a:gd name="T6" fmla="*/ 264326 w 21600"/>
                  <a:gd name="T7" fmla="*/ 6832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99" y="3807"/>
                    </a:moveTo>
                    <a:lnTo>
                      <a:pt x="5701" y="3807"/>
                    </a:lnTo>
                    <a:cubicBezTo>
                      <a:pt x="2553" y="3809"/>
                      <a:pt x="0" y="4790"/>
                      <a:pt x="0" y="6001"/>
                    </a:cubicBez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lnSpc>
                    <a:spcPct val="130000"/>
                  </a:lnSpc>
                </a:pPr>
                <a:endParaRPr lang="es-ES" sz="1266" dirty="0">
                  <a:cs typeface="+mn-ea"/>
                  <a:sym typeface="+mn-lt"/>
                </a:endParaRPr>
              </a:p>
            </p:txBody>
          </p:sp>
        </p:grpSp>
        <p:grpSp>
          <p:nvGrpSpPr>
            <p:cNvPr id="11" name="Group 9"/>
            <p:cNvGrpSpPr>
              <a:grpSpLocks/>
            </p:cNvGrpSpPr>
            <p:nvPr/>
          </p:nvGrpSpPr>
          <p:grpSpPr bwMode="auto">
            <a:xfrm>
              <a:off x="-1" y="1586"/>
              <a:ext cx="6056489" cy="6748553"/>
              <a:chOff x="-1" y="1586"/>
              <a:chExt cx="6056489" cy="6748553"/>
            </a:xfrm>
          </p:grpSpPr>
          <p:sp>
            <p:nvSpPr>
              <p:cNvPr id="12" name="AutoShape 10"/>
              <p:cNvSpPr>
                <a:spLocks/>
              </p:cNvSpPr>
              <p:nvPr/>
            </p:nvSpPr>
            <p:spPr bwMode="auto">
              <a:xfrm>
                <a:off x="2394020" y="1586"/>
                <a:ext cx="1268448"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cs typeface="+mn-ea"/>
                    <a:sym typeface="+mn-lt"/>
                  </a:rPr>
                  <a:t>1</a:t>
                </a:r>
                <a:endParaRPr lang="en-US" sz="1266" dirty="0">
                  <a:solidFill>
                    <a:srgbClr val="000000"/>
                  </a:solidFill>
                  <a:cs typeface="+mn-ea"/>
                  <a:sym typeface="+mn-lt"/>
                </a:endParaRPr>
              </a:p>
            </p:txBody>
          </p:sp>
          <p:sp>
            <p:nvSpPr>
              <p:cNvPr id="13" name="AutoShape 11"/>
              <p:cNvSpPr>
                <a:spLocks/>
              </p:cNvSpPr>
              <p:nvPr/>
            </p:nvSpPr>
            <p:spPr bwMode="auto">
              <a:xfrm>
                <a:off x="2394018" y="5480421"/>
                <a:ext cx="1268450"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8F2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cs typeface="+mn-ea"/>
                    <a:sym typeface="+mn-lt"/>
                  </a:rPr>
                  <a:t>4</a:t>
                </a:r>
                <a:endParaRPr lang="en-US" sz="1266" dirty="0">
                  <a:solidFill>
                    <a:srgbClr val="000000"/>
                  </a:solidFill>
                  <a:cs typeface="+mn-ea"/>
                  <a:sym typeface="+mn-lt"/>
                </a:endParaRPr>
              </a:p>
            </p:txBody>
          </p:sp>
          <p:sp>
            <p:nvSpPr>
              <p:cNvPr id="14" name="AutoShape 12"/>
              <p:cNvSpPr>
                <a:spLocks/>
              </p:cNvSpPr>
              <p:nvPr/>
            </p:nvSpPr>
            <p:spPr bwMode="auto">
              <a:xfrm>
                <a:off x="-1"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cs typeface="+mn-ea"/>
                    <a:sym typeface="+mn-lt"/>
                  </a:rPr>
                  <a:t>5</a:t>
                </a:r>
                <a:endParaRPr lang="en-US" sz="1266" dirty="0">
                  <a:solidFill>
                    <a:srgbClr val="000000"/>
                  </a:solidFill>
                  <a:cs typeface="+mn-ea"/>
                  <a:sym typeface="+mn-lt"/>
                </a:endParaRPr>
              </a:p>
            </p:txBody>
          </p:sp>
          <p:sp>
            <p:nvSpPr>
              <p:cNvPr id="15" name="AutoShape 13"/>
              <p:cNvSpPr>
                <a:spLocks/>
              </p:cNvSpPr>
              <p:nvPr/>
            </p:nvSpPr>
            <p:spPr bwMode="auto">
              <a:xfrm>
                <a:off x="4786452"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cs typeface="+mn-ea"/>
                    <a:sym typeface="+mn-lt"/>
                  </a:rPr>
                  <a:t>3</a:t>
                </a:r>
                <a:endParaRPr lang="en-US" sz="1266" dirty="0">
                  <a:solidFill>
                    <a:srgbClr val="000000"/>
                  </a:solidFill>
                  <a:cs typeface="+mn-ea"/>
                  <a:sym typeface="+mn-lt"/>
                </a:endParaRPr>
              </a:p>
            </p:txBody>
          </p:sp>
          <p:sp>
            <p:nvSpPr>
              <p:cNvPr id="16" name="AutoShape 14"/>
              <p:cNvSpPr>
                <a:spLocks/>
              </p:cNvSpPr>
              <p:nvPr/>
            </p:nvSpPr>
            <p:spPr bwMode="auto">
              <a:xfrm>
                <a:off x="-1" y="13570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8F2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cs typeface="+mn-ea"/>
                    <a:sym typeface="+mn-lt"/>
                  </a:rPr>
                  <a:t>6</a:t>
                </a:r>
                <a:endParaRPr lang="en-US" sz="1266" dirty="0">
                  <a:solidFill>
                    <a:srgbClr val="000000"/>
                  </a:solidFill>
                  <a:cs typeface="+mn-ea"/>
                  <a:sym typeface="+mn-lt"/>
                </a:endParaRPr>
              </a:p>
            </p:txBody>
          </p:sp>
          <p:sp>
            <p:nvSpPr>
              <p:cNvPr id="17" name="AutoShape 15"/>
              <p:cNvSpPr>
                <a:spLocks/>
              </p:cNvSpPr>
              <p:nvPr/>
            </p:nvSpPr>
            <p:spPr bwMode="auto">
              <a:xfrm>
                <a:off x="4786452" y="1357009"/>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8F2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cs typeface="+mn-ea"/>
                    <a:sym typeface="+mn-lt"/>
                  </a:rPr>
                  <a:t>2</a:t>
                </a:r>
                <a:endParaRPr lang="en-US" sz="1266" dirty="0">
                  <a:solidFill>
                    <a:srgbClr val="000000"/>
                  </a:solidFill>
                  <a:cs typeface="+mn-ea"/>
                  <a:sym typeface="+mn-lt"/>
                </a:endParaRPr>
              </a:p>
            </p:txBody>
          </p:sp>
        </p:grpSp>
      </p:grpSp>
      <p:sp>
        <p:nvSpPr>
          <p:cNvPr id="23" name="Oval 29"/>
          <p:cNvSpPr/>
          <p:nvPr/>
        </p:nvSpPr>
        <p:spPr>
          <a:xfrm>
            <a:off x="5858482" y="2295177"/>
            <a:ext cx="494595" cy="49459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cs typeface="+mn-ea"/>
                <a:sym typeface="+mn-lt"/>
              </a:rPr>
              <a:t>01</a:t>
            </a:r>
          </a:p>
        </p:txBody>
      </p:sp>
      <p:sp>
        <p:nvSpPr>
          <p:cNvPr id="24" name="TextBox 23"/>
          <p:cNvSpPr txBox="1"/>
          <p:nvPr/>
        </p:nvSpPr>
        <p:spPr>
          <a:xfrm>
            <a:off x="6695752" y="2249469"/>
            <a:ext cx="4368800" cy="47295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p>
        </p:txBody>
      </p:sp>
      <p:sp>
        <p:nvSpPr>
          <p:cNvPr id="25" name="Oval 31"/>
          <p:cNvSpPr/>
          <p:nvPr/>
        </p:nvSpPr>
        <p:spPr>
          <a:xfrm>
            <a:off x="5858482" y="2925888"/>
            <a:ext cx="494595" cy="49459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cs typeface="+mn-ea"/>
                <a:sym typeface="+mn-lt"/>
              </a:rPr>
              <a:t>02</a:t>
            </a:r>
          </a:p>
        </p:txBody>
      </p:sp>
      <p:sp>
        <p:nvSpPr>
          <p:cNvPr id="26" name="TextBox 25"/>
          <p:cNvSpPr txBox="1"/>
          <p:nvPr/>
        </p:nvSpPr>
        <p:spPr>
          <a:xfrm>
            <a:off x="6695752" y="2880180"/>
            <a:ext cx="4368800"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endParaRPr lang="id-ID" sz="1000" dirty="0">
              <a:solidFill>
                <a:schemeClr val="tx1">
                  <a:lumMod val="50000"/>
                  <a:lumOff val="50000"/>
                </a:schemeClr>
              </a:solidFill>
              <a:cs typeface="+mn-ea"/>
              <a:sym typeface="+mn-lt"/>
            </a:endParaRPr>
          </a:p>
        </p:txBody>
      </p:sp>
      <p:sp>
        <p:nvSpPr>
          <p:cNvPr id="27" name="Oval 33"/>
          <p:cNvSpPr/>
          <p:nvPr/>
        </p:nvSpPr>
        <p:spPr>
          <a:xfrm>
            <a:off x="5858482" y="3573960"/>
            <a:ext cx="494595" cy="49459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cs typeface="+mn-ea"/>
                <a:sym typeface="+mn-lt"/>
              </a:rPr>
              <a:t>03</a:t>
            </a:r>
          </a:p>
        </p:txBody>
      </p:sp>
      <p:sp>
        <p:nvSpPr>
          <p:cNvPr id="28" name="TextBox 27"/>
          <p:cNvSpPr txBox="1"/>
          <p:nvPr/>
        </p:nvSpPr>
        <p:spPr>
          <a:xfrm>
            <a:off x="6695752" y="3528252"/>
            <a:ext cx="4368800"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endParaRPr lang="id-ID" altLang="zh-CN" sz="1000" dirty="0">
              <a:solidFill>
                <a:schemeClr val="tx1">
                  <a:lumMod val="50000"/>
                  <a:lumOff val="50000"/>
                </a:schemeClr>
              </a:solidFill>
              <a:cs typeface="+mn-ea"/>
              <a:sym typeface="+mn-lt"/>
            </a:endParaRPr>
          </a:p>
        </p:txBody>
      </p:sp>
      <p:sp>
        <p:nvSpPr>
          <p:cNvPr id="29" name="Oval 35"/>
          <p:cNvSpPr/>
          <p:nvPr/>
        </p:nvSpPr>
        <p:spPr>
          <a:xfrm>
            <a:off x="5858482" y="4222032"/>
            <a:ext cx="494595" cy="49459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cs typeface="+mn-ea"/>
                <a:sym typeface="+mn-lt"/>
              </a:rPr>
              <a:t>04</a:t>
            </a:r>
          </a:p>
        </p:txBody>
      </p:sp>
      <p:sp>
        <p:nvSpPr>
          <p:cNvPr id="30" name="TextBox 29"/>
          <p:cNvSpPr txBox="1"/>
          <p:nvPr/>
        </p:nvSpPr>
        <p:spPr>
          <a:xfrm>
            <a:off x="6695752" y="4176324"/>
            <a:ext cx="4368800"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endParaRPr lang="id-ID" altLang="zh-CN" sz="1000" dirty="0">
              <a:solidFill>
                <a:schemeClr val="tx1">
                  <a:lumMod val="50000"/>
                  <a:lumOff val="50000"/>
                </a:schemeClr>
              </a:solidFill>
              <a:cs typeface="+mn-ea"/>
              <a:sym typeface="+mn-lt"/>
            </a:endParaRPr>
          </a:p>
        </p:txBody>
      </p:sp>
      <p:sp>
        <p:nvSpPr>
          <p:cNvPr id="31" name="Oval 37"/>
          <p:cNvSpPr/>
          <p:nvPr/>
        </p:nvSpPr>
        <p:spPr>
          <a:xfrm>
            <a:off x="5858482" y="4870104"/>
            <a:ext cx="494595" cy="49459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cs typeface="+mn-ea"/>
                <a:sym typeface="+mn-lt"/>
              </a:rPr>
              <a:t>05</a:t>
            </a:r>
          </a:p>
        </p:txBody>
      </p:sp>
      <p:sp>
        <p:nvSpPr>
          <p:cNvPr id="32" name="TextBox 31"/>
          <p:cNvSpPr txBox="1"/>
          <p:nvPr/>
        </p:nvSpPr>
        <p:spPr>
          <a:xfrm>
            <a:off x="6695752" y="4824396"/>
            <a:ext cx="4368800"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endParaRPr lang="id-ID" altLang="zh-CN" sz="1000" dirty="0">
              <a:solidFill>
                <a:schemeClr val="tx1">
                  <a:lumMod val="50000"/>
                  <a:lumOff val="50000"/>
                </a:schemeClr>
              </a:solidFill>
              <a:cs typeface="+mn-ea"/>
              <a:sym typeface="+mn-lt"/>
            </a:endParaRPr>
          </a:p>
        </p:txBody>
      </p:sp>
      <p:sp>
        <p:nvSpPr>
          <p:cNvPr id="33" name="Oval 39"/>
          <p:cNvSpPr/>
          <p:nvPr/>
        </p:nvSpPr>
        <p:spPr>
          <a:xfrm>
            <a:off x="5858482" y="5518176"/>
            <a:ext cx="494595" cy="49459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cs typeface="+mn-ea"/>
                <a:sym typeface="+mn-lt"/>
              </a:rPr>
              <a:t>06</a:t>
            </a:r>
          </a:p>
        </p:txBody>
      </p:sp>
      <p:sp>
        <p:nvSpPr>
          <p:cNvPr id="34" name="TextBox 33"/>
          <p:cNvSpPr txBox="1"/>
          <p:nvPr/>
        </p:nvSpPr>
        <p:spPr>
          <a:xfrm>
            <a:off x="6695752" y="5472468"/>
            <a:ext cx="4368800"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endParaRPr lang="id-ID" altLang="zh-CN" sz="1000" dirty="0">
              <a:solidFill>
                <a:schemeClr val="tx1">
                  <a:lumMod val="50000"/>
                  <a:lumOff val="50000"/>
                </a:schemeClr>
              </a:solidFill>
              <a:cs typeface="+mn-ea"/>
              <a:sym typeface="+mn-lt"/>
            </a:endParaRPr>
          </a:p>
        </p:txBody>
      </p:sp>
      <p:sp>
        <p:nvSpPr>
          <p:cNvPr id="42" name="文本框 1"/>
          <p:cNvSpPr txBox="1"/>
          <p:nvPr/>
        </p:nvSpPr>
        <p:spPr>
          <a:xfrm>
            <a:off x="2279486" y="1813167"/>
            <a:ext cx="4557412" cy="430374"/>
          </a:xfrm>
          <a:prstGeom prst="rect">
            <a:avLst/>
          </a:prstGeom>
          <a:noFill/>
        </p:spPr>
        <p:txBody>
          <a:bodyPr wrap="square" lIns="68580" tIns="34290" rIns="68580" bIns="34290" rtlCol="0">
            <a:spAutoFit/>
          </a:bodyPr>
          <a:lstStyle/>
          <a:p>
            <a:pPr>
              <a:lnSpc>
                <a:spcPct val="130000"/>
              </a:lnSpc>
            </a:pPr>
            <a:r>
              <a:rPr lang="zh-CN" altLang="en-US" sz="2000" dirty="0">
                <a:solidFill>
                  <a:schemeClr val="tx1">
                    <a:lumMod val="85000"/>
                    <a:lumOff val="15000"/>
                  </a:schemeClr>
                </a:solidFill>
                <a:cs typeface="+mn-ea"/>
                <a:sym typeface="+mn-lt"/>
              </a:rPr>
              <a:t>Defect correction measures</a:t>
            </a:r>
          </a:p>
        </p:txBody>
      </p:sp>
      <p:sp>
        <p:nvSpPr>
          <p:cNvPr id="43" name="文本框 1"/>
          <p:cNvSpPr txBox="1"/>
          <p:nvPr/>
        </p:nvSpPr>
        <p:spPr>
          <a:xfrm>
            <a:off x="2467159" y="3982425"/>
            <a:ext cx="1379320" cy="430374"/>
          </a:xfrm>
          <a:prstGeom prst="rect">
            <a:avLst/>
          </a:prstGeom>
          <a:noFill/>
        </p:spPr>
        <p:txBody>
          <a:bodyPr wrap="square" lIns="68580" tIns="34290" rIns="68580" bIns="34290" rtlCol="0">
            <a:spAutoFit/>
          </a:bodyPr>
          <a:lstStyle/>
          <a:p>
            <a:pPr algn="dist">
              <a:lnSpc>
                <a:spcPct val="130000"/>
              </a:lnSpc>
            </a:pPr>
            <a:r>
              <a:rPr lang="zh-CN" altLang="en-US" sz="2000" dirty="0">
                <a:solidFill>
                  <a:schemeClr val="bg1"/>
                </a:solidFill>
                <a:cs typeface="+mn-ea"/>
                <a:sym typeface="+mn-lt"/>
              </a:rPr>
              <a:t>Measures</a:t>
            </a:r>
          </a:p>
        </p:txBody>
      </p:sp>
      <p:sp>
        <p:nvSpPr>
          <p:cNvPr id="39" name="文本框 38">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35" name="组合 34"/>
          <p:cNvGrpSpPr/>
          <p:nvPr/>
        </p:nvGrpSpPr>
        <p:grpSpPr>
          <a:xfrm>
            <a:off x="2556465" y="374223"/>
            <a:ext cx="6679246" cy="828046"/>
            <a:chOff x="2627738" y="267821"/>
            <a:chExt cx="6679246" cy="828046"/>
          </a:xfrm>
        </p:grpSpPr>
        <p:sp>
          <p:nvSpPr>
            <p:cNvPr id="36" name="矩形 35"/>
            <p:cNvSpPr/>
            <p:nvPr userDrawn="1"/>
          </p:nvSpPr>
          <p:spPr>
            <a:xfrm>
              <a:off x="2627738" y="267821"/>
              <a:ext cx="667924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Corrective measures to the problem</a:t>
              </a:r>
            </a:p>
          </p:txBody>
        </p:sp>
        <p:sp>
          <p:nvSpPr>
            <p:cNvPr id="37" name="文本框 36"/>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19616513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42"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712161" y="2929505"/>
            <a:ext cx="2646878" cy="830997"/>
          </a:xfrm>
          <a:prstGeom prst="rect">
            <a:avLst/>
          </a:prstGeom>
          <a:noFill/>
        </p:spPr>
        <p:txBody>
          <a:bodyPr wrap="none" rtlCol="0">
            <a:spAutoFit/>
          </a:bodyPr>
          <a:lstStyle/>
          <a:p>
            <a:pPr algn="ctr"/>
            <a:r>
              <a:rPr lang="zh-CN" altLang="en-US" sz="4800" dirty="0">
                <a:solidFill>
                  <a:srgbClr val="2A3246"/>
                </a:solidFill>
                <a:effectLst>
                  <a:outerShdw blurRad="38100" dist="38100" dir="2700000" algn="tl">
                    <a:srgbClr val="000000">
                      <a:alpha val="20000"/>
                    </a:srgbClr>
                  </a:outerShdw>
                </a:effectLst>
                <a:cs typeface="+mn-ea"/>
                <a:sym typeface="+mn-lt"/>
              </a:rPr>
              <a:t>Work plan</a:t>
            </a:r>
          </a:p>
        </p:txBody>
      </p:sp>
      <p:sp>
        <p:nvSpPr>
          <p:cNvPr id="17" name="文本框 16"/>
          <p:cNvSpPr txBox="1"/>
          <p:nvPr/>
        </p:nvSpPr>
        <p:spPr>
          <a:xfrm>
            <a:off x="5115683" y="3809773"/>
            <a:ext cx="5839834" cy="630685"/>
          </a:xfrm>
          <a:prstGeom prst="rect">
            <a:avLst/>
          </a:prstGeom>
          <a:noFill/>
        </p:spPr>
        <p:txBody>
          <a:bodyPr wrap="square" rtlCol="0">
            <a:spAutoFit/>
          </a:bodyPr>
          <a:lstStyle/>
          <a:p>
            <a:pPr algn="ctr">
              <a:lnSpc>
                <a:spcPct val="120000"/>
              </a:lnSpc>
            </a:pPr>
            <a:r>
              <a:rPr lang="en-US" altLang="zh-CN" sz="1000" dirty="0">
                <a:solidFill>
                  <a:schemeClr val="bg1">
                    <a:lumMod val="65000"/>
                  </a:schemeClr>
                </a:solidFill>
                <a:effectLst>
                  <a:outerShdw blurRad="127000" dist="38100" dir="2700000" algn="tl">
                    <a:srgbClr val="000000">
                      <a:alpha val="20000"/>
                    </a:srgbClr>
                  </a:outerShdw>
                </a:effectLst>
                <a:cs typeface="+mn-ea"/>
                <a:sym typeface="+mn-lt"/>
              </a:rPr>
              <a:t>Personnel Business RecruitIng Talents Raining Elite Management Training TemplaRecruiTraining anagening Template</a:t>
            </a: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a:p>
            <a:pPr algn="ctr">
              <a:lnSpc>
                <a:spcPct val="120000"/>
              </a:lnSpc>
            </a:pPr>
            <a:endParaRPr lang="zh-CN" altLang="en-US" sz="1000" dirty="0">
              <a:solidFill>
                <a:schemeClr val="bg1">
                  <a:lumMod val="65000"/>
                </a:schemeClr>
              </a:solidFill>
              <a:effectLst>
                <a:outerShdw blurRad="127000" dist="38100" dir="2700000" algn="tl">
                  <a:srgbClr val="000000">
                    <a:alpha val="20000"/>
                  </a:srgbClr>
                </a:outerShdw>
              </a:effectLst>
              <a:cs typeface="+mn-ea"/>
              <a:sym typeface="+mn-lt"/>
            </a:endParaRP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p:cNvSpPr/>
          <p:nvPr/>
        </p:nvSpPr>
        <p:spPr>
          <a:xfrm>
            <a:off x="2091766" y="3712376"/>
            <a:ext cx="1053605" cy="981782"/>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4715" y="2898264"/>
            <a:ext cx="1085554" cy="1015663"/>
          </a:xfrm>
          <a:prstGeom prst="rect">
            <a:avLst/>
          </a:prstGeom>
          <a:noFill/>
        </p:spPr>
        <p:txBody>
          <a:bodyPr wrap="none" rtlCol="0">
            <a:spAutoFit/>
          </a:bodyPr>
          <a:lstStyle/>
          <a:p>
            <a:pPr algn="ctr"/>
            <a:r>
              <a:rPr lang="en-US" altLang="zh-CN" sz="6000" dirty="0">
                <a:solidFill>
                  <a:schemeClr val="bg1"/>
                </a:solidFill>
                <a:effectLst>
                  <a:outerShdw blurRad="25400" dist="25400" dir="2700000" algn="tl">
                    <a:srgbClr val="000000">
                      <a:alpha val="20000"/>
                    </a:srgbClr>
                  </a:outerShdw>
                </a:effectLst>
                <a:cs typeface="+mn-ea"/>
                <a:sym typeface="+mn-lt"/>
              </a:rPr>
              <a:t>05</a:t>
            </a:r>
            <a:endParaRPr lang="zh-CN" altLang="en-US" sz="6000" dirty="0">
              <a:solidFill>
                <a:schemeClr val="bg1"/>
              </a:solidFill>
              <a:effectLst>
                <a:outerShdw blurRad="25400" dist="25400" dir="2700000" algn="tl">
                  <a:srgbClr val="000000">
                    <a:alpha val="20000"/>
                  </a:srgbClr>
                </a:outerShdw>
              </a:effectLst>
              <a:cs typeface="+mn-ea"/>
              <a:sym typeface="+mn-lt"/>
            </a:endParaRPr>
          </a:p>
        </p:txBody>
      </p:sp>
      <p:sp>
        <p:nvSpPr>
          <p:cNvPr id="37" name="文本框 36"/>
          <p:cNvSpPr txBox="1"/>
          <p:nvPr/>
        </p:nvSpPr>
        <p:spPr>
          <a:xfrm>
            <a:off x="2618312" y="2618826"/>
            <a:ext cx="914240" cy="369332"/>
          </a:xfrm>
          <a:prstGeom prst="rect">
            <a:avLst/>
          </a:prstGeom>
          <a:noFill/>
        </p:spPr>
        <p:txBody>
          <a:bodyPr wrap="square" rtlCol="0">
            <a:spAutoFit/>
          </a:bodyPr>
          <a:lstStyle/>
          <a:p>
            <a:pPr algn="dist"/>
            <a:r>
              <a:rPr lang="en-US" altLang="zh-CN" dirty="0">
                <a:solidFill>
                  <a:schemeClr val="bg1"/>
                </a:solidFill>
                <a:effectLst>
                  <a:outerShdw blurRad="25400" dist="25400" dir="2700000" algn="tl">
                    <a:srgbClr val="000000">
                      <a:alpha val="20000"/>
                    </a:srgbClr>
                  </a:outerShdw>
                </a:effectLst>
                <a:cs typeface="+mn-ea"/>
                <a:sym typeface="+mn-lt"/>
              </a:rPr>
              <a:t>PART</a:t>
            </a:r>
            <a:endParaRPr lang="zh-CN" altLang="en-US" dirty="0">
              <a:solidFill>
                <a:schemeClr val="bg1"/>
              </a:solidFill>
              <a:effectLst>
                <a:outerShdw blurRad="25400" dist="25400" dir="2700000" algn="tl">
                  <a:srgbClr val="000000">
                    <a:alpha val="20000"/>
                  </a:srgbClr>
                </a:outerShdw>
              </a:effectLst>
              <a:cs typeface="+mn-ea"/>
              <a:sym typeface="+mn-lt"/>
            </a:endParaRPr>
          </a:p>
        </p:txBody>
      </p:sp>
      <p:sp>
        <p:nvSpPr>
          <p:cNvPr id="38" name="等腰三角形 37"/>
          <p:cNvSpPr/>
          <p:nvPr/>
        </p:nvSpPr>
        <p:spPr>
          <a:xfrm>
            <a:off x="3649416" y="2165938"/>
            <a:ext cx="552596" cy="514927"/>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p:nvPr/>
        </p:nvCxnSpPr>
        <p:spPr>
          <a:xfrm>
            <a:off x="7851116" y="4646032"/>
            <a:ext cx="368968" cy="0"/>
          </a:xfrm>
          <a:prstGeom prst="line">
            <a:avLst/>
          </a:prstGeom>
          <a:ln w="38100">
            <a:solidFill>
              <a:srgbClr val="BA8F2D"/>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023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12"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1+#ppt_w/2"/>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0-#ppt_w/2"/>
                                          </p:val>
                                        </p:tav>
                                        <p:tav tm="100000">
                                          <p:val>
                                            <p:strVal val="#ppt_x"/>
                                          </p:val>
                                        </p:tav>
                                      </p:tavLst>
                                    </p:anim>
                                    <p:anim calcmode="lin" valueType="num">
                                      <p:cBhvr additive="base">
                                        <p:cTn id="25" dur="10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3"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1000" fill="hold"/>
                                        <p:tgtEl>
                                          <p:spTgt spid="36"/>
                                        </p:tgtEl>
                                        <p:attrNameLst>
                                          <p:attrName>ppt_x</p:attrName>
                                        </p:attrNameLst>
                                      </p:cBhvr>
                                      <p:tavLst>
                                        <p:tav tm="0">
                                          <p:val>
                                            <p:strVal val="1+#ppt_w/2"/>
                                          </p:val>
                                        </p:tav>
                                        <p:tav tm="100000">
                                          <p:val>
                                            <p:strVal val="#ppt_x"/>
                                          </p:val>
                                        </p:tav>
                                      </p:tavLst>
                                    </p:anim>
                                    <p:anim calcmode="lin" valueType="num">
                                      <p:cBhvr additive="base">
                                        <p:cTn id="41" dur="1000" fill="hold"/>
                                        <p:tgtEl>
                                          <p:spTgt spid="36"/>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00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par>
                                <p:cTn id="49" presetID="42" presetClass="entr" presetSubtype="0" fill="hold" grpId="0" nodeType="withEffect">
                                  <p:stCondLst>
                                    <p:cond delay="17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2250"/>
                                  </p:stCondLst>
                                  <p:childTnLst>
                                    <p:set>
                                      <p:cBhvr>
                                        <p:cTn id="55" dur="1" fill="hold">
                                          <p:stCondLst>
                                            <p:cond delay="0"/>
                                          </p:stCondLst>
                                        </p:cTn>
                                        <p:tgtEl>
                                          <p:spTgt spid="41"/>
                                        </p:tgtEl>
                                        <p:attrNameLst>
                                          <p:attrName>style.visibility</p:attrName>
                                        </p:attrNameLst>
                                      </p:cBhvr>
                                      <p:to>
                                        <p:strVal val="visible"/>
                                      </p:to>
                                    </p:set>
                                    <p:animEffect transition="in" filter="barn(inVertical)">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36" grpId="0"/>
      <p:bldP spid="37" grpId="0"/>
      <p:bldP spid="38"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503E0C68-DA60-417A-94AF-3E2A39D1D51A}"/>
              </a:ext>
            </a:extLst>
          </p:cNvPr>
          <p:cNvSpPr txBox="1"/>
          <p:nvPr/>
        </p:nvSpPr>
        <p:spPr>
          <a:xfrm>
            <a:off x="947548" y="2687691"/>
            <a:ext cx="4604707" cy="2922018"/>
          </a:xfrm>
          <a:prstGeom prst="rect">
            <a:avLst/>
          </a:prstGeom>
          <a:noFill/>
        </p:spPr>
        <p:txBody>
          <a:bodyPr wrap="square" rtlCol="0">
            <a:spAutoFit/>
          </a:bodyPr>
          <a:lstStyle/>
          <a:p>
            <a:pPr algn="just">
              <a:lnSpc>
                <a:spcPct val="150000"/>
              </a:lnSpc>
            </a:pPr>
            <a:r>
              <a:rPr lang="zh-CN" altLang="en-US" sz="1200" dirty="0">
                <a:solidFill>
                  <a:srgbClr val="686769"/>
                </a:solidFill>
                <a:cs typeface="+mn-ea"/>
                <a:sym typeface="+mn-lt"/>
              </a:rPr>
              <a:t>Click to enter a brief text commentary, the commentary text as far as possible general refinement, without unnecessary text decoration simple and precise. Click to enter a brief text commentary, the commentary text as far as possible general refinement, without unnecessary text decoration,</a:t>
            </a:r>
            <a:endParaRPr lang="en-US" altLang="zh-CN" sz="1200" dirty="0">
              <a:solidFill>
                <a:srgbClr val="686769"/>
              </a:solidFill>
              <a:cs typeface="+mn-ea"/>
              <a:sym typeface="+mn-lt"/>
            </a:endParaRPr>
          </a:p>
          <a:p>
            <a:pPr algn="just">
              <a:lnSpc>
                <a:spcPct val="150000"/>
              </a:lnSpc>
            </a:pPr>
            <a:endParaRPr lang="en-US" altLang="zh-CN" sz="1200" dirty="0">
              <a:solidFill>
                <a:srgbClr val="686769"/>
              </a:solidFill>
              <a:cs typeface="+mn-ea"/>
              <a:sym typeface="+mn-lt"/>
            </a:endParaRPr>
          </a:p>
          <a:p>
            <a:pPr algn="just">
              <a:lnSpc>
                <a:spcPct val="150000"/>
              </a:lnSpc>
            </a:pPr>
            <a:endParaRPr lang="en-US" altLang="zh-CN" sz="2000" dirty="0">
              <a:solidFill>
                <a:srgbClr val="2A3246"/>
              </a:solidFill>
              <a:cs typeface="+mn-ea"/>
              <a:sym typeface="+mn-lt"/>
            </a:endParaRPr>
          </a:p>
          <a:p>
            <a:pPr algn="just">
              <a:lnSpc>
                <a:spcPct val="150000"/>
              </a:lnSpc>
            </a:pPr>
            <a:r>
              <a:rPr lang="zh-CN" altLang="en-US" sz="2000" dirty="0">
                <a:solidFill>
                  <a:srgbClr val="2A3246"/>
                </a:solidFill>
                <a:cs typeface="+mn-ea"/>
                <a:sym typeface="+mn-lt"/>
              </a:rPr>
              <a:t>There is nothing difficult in the world, only afraid of people with hearts</a:t>
            </a:r>
          </a:p>
          <a:p>
            <a:pPr algn="just">
              <a:lnSpc>
                <a:spcPct val="150000"/>
              </a:lnSpc>
            </a:pPr>
            <a:endParaRPr lang="zh-CN" altLang="en-US" sz="1200" dirty="0">
              <a:solidFill>
                <a:srgbClr val="686769"/>
              </a:solidFill>
              <a:cs typeface="+mn-ea"/>
              <a:sym typeface="+mn-lt"/>
            </a:endParaRPr>
          </a:p>
          <a:p>
            <a:pPr algn="just">
              <a:lnSpc>
                <a:spcPct val="150000"/>
              </a:lnSpc>
            </a:pPr>
            <a:endParaRPr lang="zh-CN" altLang="en-US" sz="1200" dirty="0">
              <a:solidFill>
                <a:srgbClr val="686769"/>
              </a:solidFill>
              <a:cs typeface="+mn-ea"/>
              <a:sym typeface="+mn-lt"/>
            </a:endParaRPr>
          </a:p>
          <a:p>
            <a:pPr algn="just">
              <a:lnSpc>
                <a:spcPct val="150000"/>
              </a:lnSpc>
            </a:pPr>
            <a:endParaRPr lang="zh-CN" altLang="en-US" sz="1200" dirty="0">
              <a:solidFill>
                <a:srgbClr val="686769"/>
              </a:solidFill>
              <a:cs typeface="+mn-ea"/>
              <a:sym typeface="+mn-lt"/>
            </a:endParaRPr>
          </a:p>
        </p:txBody>
      </p:sp>
      <p:sp>
        <p:nvSpPr>
          <p:cNvPr id="32" name="TextBox 7">
            <a:extLst>
              <a:ext uri="{FF2B5EF4-FFF2-40B4-BE49-F238E27FC236}">
                <a16:creationId xmlns:a16="http://schemas.microsoft.com/office/drawing/2014/main" id="{8DE6CD62-A5CF-42EF-B6BB-0447C20B7252}"/>
              </a:ext>
            </a:extLst>
          </p:cNvPr>
          <p:cNvSpPr txBox="1"/>
          <p:nvPr/>
        </p:nvSpPr>
        <p:spPr>
          <a:xfrm>
            <a:off x="947548" y="2163164"/>
            <a:ext cx="5706470" cy="453457"/>
          </a:xfrm>
          <a:prstGeom prst="rect">
            <a:avLst/>
          </a:prstGeom>
          <a:noFill/>
        </p:spPr>
        <p:txBody>
          <a:bodyPr wrap="square" rtlCol="0">
            <a:spAutoFit/>
          </a:bodyPr>
          <a:lstStyle/>
          <a:p>
            <a:pPr>
              <a:lnSpc>
                <a:spcPct val="130000"/>
              </a:lnSpc>
            </a:pPr>
            <a:r>
              <a:rPr lang="zh-CN" altLang="en-US" sz="2000" b="1" dirty="0">
                <a:solidFill>
                  <a:schemeClr val="tx1">
                    <a:lumMod val="85000"/>
                    <a:lumOff val="15000"/>
                  </a:schemeClr>
                </a:solidFill>
                <a:cs typeface="+mn-ea"/>
                <a:sym typeface="+mn-lt"/>
              </a:rPr>
              <a:t>A brief description of the individual's work</a:t>
            </a:r>
            <a:endParaRPr lang="en-US" altLang="zh-CN" sz="2000" b="1" dirty="0">
              <a:solidFill>
                <a:schemeClr val="tx1">
                  <a:lumMod val="85000"/>
                  <a:lumOff val="15000"/>
                </a:schemeClr>
              </a:solidFill>
              <a:cs typeface="+mn-ea"/>
              <a:sym typeface="+mn-lt"/>
            </a:endParaRPr>
          </a:p>
        </p:txBody>
      </p:sp>
      <p:grpSp>
        <p:nvGrpSpPr>
          <p:cNvPr id="29" name="组合 28"/>
          <p:cNvGrpSpPr/>
          <p:nvPr/>
        </p:nvGrpSpPr>
        <p:grpSpPr>
          <a:xfrm>
            <a:off x="7350791" y="2216164"/>
            <a:ext cx="6702982" cy="6702982"/>
            <a:chOff x="7967767" y="2833140"/>
            <a:chExt cx="6086006" cy="6086006"/>
          </a:xfrm>
        </p:grpSpPr>
        <p:sp>
          <p:nvSpPr>
            <p:cNvPr id="13" name="椭圆 12"/>
            <p:cNvSpPr/>
            <p:nvPr/>
          </p:nvSpPr>
          <p:spPr>
            <a:xfrm>
              <a:off x="7967767" y="2833140"/>
              <a:ext cx="6086006" cy="6086006"/>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9294892" y="4160264"/>
              <a:ext cx="3431758" cy="3431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8" name="图片 27"/>
          <p:cNvPicPr>
            <a:picLocks noChangeAspect="1"/>
          </p:cNvPicPr>
          <p:nvPr/>
        </p:nvPicPr>
        <p:blipFill>
          <a:blip r:embed="rId3">
            <a:lum bright="3000"/>
            <a:extLst>
              <a:ext uri="{28A0092B-C50C-407E-A947-70E740481C1C}">
                <a14:useLocalDpi xmlns:a14="http://schemas.microsoft.com/office/drawing/2010/main" val="0"/>
              </a:ext>
            </a:extLst>
          </a:blip>
          <a:stretch>
            <a:fillRect/>
          </a:stretch>
        </p:blipFill>
        <p:spPr>
          <a:xfrm>
            <a:off x="5552255" y="0"/>
            <a:ext cx="6858000" cy="6858000"/>
          </a:xfrm>
          <a:prstGeom prst="rect">
            <a:avLst/>
          </a:prstGeom>
        </p:spPr>
      </p:pic>
      <p:grpSp>
        <p:nvGrpSpPr>
          <p:cNvPr id="21" name="组合 20"/>
          <p:cNvGrpSpPr/>
          <p:nvPr/>
        </p:nvGrpSpPr>
        <p:grpSpPr>
          <a:xfrm>
            <a:off x="7227007" y="1338562"/>
            <a:ext cx="1097975" cy="1097975"/>
            <a:chOff x="6105994" y="1506016"/>
            <a:chExt cx="6086006" cy="6086006"/>
          </a:xfrm>
        </p:grpSpPr>
        <p:sp>
          <p:nvSpPr>
            <p:cNvPr id="34" name="椭圆 33"/>
            <p:cNvSpPr/>
            <p:nvPr/>
          </p:nvSpPr>
          <p:spPr>
            <a:xfrm>
              <a:off x="6105994" y="1506016"/>
              <a:ext cx="6086006" cy="6086006"/>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433118" y="2833140"/>
              <a:ext cx="3431758" cy="3431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9009089" y="5642605"/>
            <a:ext cx="3806739" cy="573202"/>
            <a:chOff x="9009089" y="5642605"/>
            <a:chExt cx="3806739" cy="573202"/>
          </a:xfrm>
        </p:grpSpPr>
        <p:sp>
          <p:nvSpPr>
            <p:cNvPr id="36" name="圆角矩形 35"/>
            <p:cNvSpPr/>
            <p:nvPr/>
          </p:nvSpPr>
          <p:spPr>
            <a:xfrm>
              <a:off x="9009089" y="5642605"/>
              <a:ext cx="3806739" cy="5732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7">
              <a:extLst>
                <a:ext uri="{FF2B5EF4-FFF2-40B4-BE49-F238E27FC236}">
                  <a16:creationId xmlns:a16="http://schemas.microsoft.com/office/drawing/2014/main" id="{8DE6CD62-A5CF-42EF-B6BB-0447C20B7252}"/>
                </a:ext>
              </a:extLst>
            </p:cNvPr>
            <p:cNvSpPr txBox="1"/>
            <p:nvPr/>
          </p:nvSpPr>
          <p:spPr>
            <a:xfrm>
              <a:off x="9377160" y="5722666"/>
              <a:ext cx="2000374" cy="417358"/>
            </a:xfrm>
            <a:prstGeom prst="rect">
              <a:avLst/>
            </a:prstGeom>
            <a:noFill/>
          </p:spPr>
          <p:txBody>
            <a:bodyPr wrap="square" rtlCol="0">
              <a:spAutoFit/>
            </a:bodyPr>
            <a:lstStyle/>
            <a:p>
              <a:pPr>
                <a:lnSpc>
                  <a:spcPct val="130000"/>
                </a:lnSpc>
              </a:pPr>
              <a:r>
                <a:rPr lang="zh-CN" altLang="en-US" b="1" dirty="0">
                  <a:solidFill>
                    <a:srgbClr val="4F4D50"/>
                  </a:solidFill>
                  <a:cs typeface="+mn-ea"/>
                  <a:sym typeface="+mn-lt"/>
                </a:rPr>
                <a:t>Ms. Zhang </a:t>
              </a:r>
              <a:r>
                <a:rPr lang="en-US" altLang="zh-CN" b="1" dirty="0">
                  <a:solidFill>
                    <a:srgbClr val="4F4D50"/>
                  </a:solidFill>
                  <a:cs typeface="+mn-ea"/>
                  <a:sym typeface="+mn-lt"/>
                </a:rPr>
                <a:t>/ CEO</a:t>
              </a:r>
            </a:p>
          </p:txBody>
        </p:sp>
      </p:grpSp>
      <p:grpSp>
        <p:nvGrpSpPr>
          <p:cNvPr id="16" name="组合 15"/>
          <p:cNvGrpSpPr/>
          <p:nvPr/>
        </p:nvGrpSpPr>
        <p:grpSpPr>
          <a:xfrm>
            <a:off x="2253207" y="355884"/>
            <a:ext cx="8279291" cy="846385"/>
            <a:chOff x="2324480" y="249482"/>
            <a:chExt cx="8279291" cy="846385"/>
          </a:xfrm>
        </p:grpSpPr>
        <p:sp>
          <p:nvSpPr>
            <p:cNvPr id="17" name="矩形 16"/>
            <p:cNvSpPr/>
            <p:nvPr userDrawn="1"/>
          </p:nvSpPr>
          <p:spPr>
            <a:xfrm>
              <a:off x="2324480" y="249482"/>
              <a:ext cx="8279291"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A brief description of the job responsibilities</a:t>
              </a:r>
            </a:p>
          </p:txBody>
        </p:sp>
        <p:sp>
          <p:nvSpPr>
            <p:cNvPr id="20" name="文本框 19"/>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99707640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77823" y="1714845"/>
            <a:ext cx="2376264" cy="480337"/>
            <a:chOff x="4673997" y="1974356"/>
            <a:chExt cx="2100151" cy="388843"/>
          </a:xfrm>
          <a:effectLst>
            <a:outerShdw blurRad="254000" dist="63500" dir="2700000" algn="tl" rotWithShape="0">
              <a:prstClr val="black">
                <a:alpha val="30000"/>
              </a:prstClr>
            </a:outerShdw>
          </a:effectLst>
        </p:grpSpPr>
        <p:sp>
          <p:nvSpPr>
            <p:cNvPr id="8" name="Round Same Side Corner Rectangle 48"/>
            <p:cNvSpPr/>
            <p:nvPr/>
          </p:nvSpPr>
          <p:spPr>
            <a:xfrm rot="5400000">
              <a:off x="5549770" y="1138820"/>
              <a:ext cx="348606" cy="2100151"/>
            </a:xfrm>
            <a:prstGeom prst="round2SameRect">
              <a:avLst>
                <a:gd name="adj1" fmla="val 50000"/>
                <a:gd name="adj2" fmla="val 50000"/>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cs typeface="+mn-ea"/>
                <a:sym typeface="+mn-lt"/>
              </a:endParaRPr>
            </a:p>
          </p:txBody>
        </p:sp>
        <p:sp>
          <p:nvSpPr>
            <p:cNvPr id="9" name="Rectangle 49"/>
            <p:cNvSpPr/>
            <p:nvPr/>
          </p:nvSpPr>
          <p:spPr>
            <a:xfrm>
              <a:off x="4681152" y="1974356"/>
              <a:ext cx="2085839" cy="308636"/>
            </a:xfrm>
            <a:prstGeom prst="rect">
              <a:avLst/>
            </a:prstGeom>
          </p:spPr>
          <p:txBody>
            <a:bodyPr wrap="none">
              <a:spAutoFit/>
            </a:bodyPr>
            <a:lstStyle/>
            <a:p>
              <a:pPr algn="ctr">
                <a:lnSpc>
                  <a:spcPct val="130000"/>
                </a:lnSpc>
              </a:pPr>
              <a:r>
                <a:rPr lang="zh-CN" altLang="en-US" sz="1600" dirty="0">
                  <a:solidFill>
                    <a:schemeClr val="bg1"/>
                  </a:solidFill>
                  <a:cs typeface="+mn-ea"/>
                  <a:sym typeface="+mn-lt"/>
                </a:rPr>
                <a:t>New Year's work ideas</a:t>
              </a:r>
            </a:p>
          </p:txBody>
        </p:sp>
      </p:grpSp>
      <p:sp>
        <p:nvSpPr>
          <p:cNvPr id="11" name="Teardrop 9"/>
          <p:cNvSpPr/>
          <p:nvPr/>
        </p:nvSpPr>
        <p:spPr>
          <a:xfrm>
            <a:off x="1055441" y="2594295"/>
            <a:ext cx="919163" cy="920750"/>
          </a:xfrm>
          <a:prstGeom prst="teardrop">
            <a:avLst/>
          </a:prstGeom>
          <a:solidFill>
            <a:schemeClr val="bg1"/>
          </a:solidFill>
          <a:ln w="63500">
            <a:solidFill>
              <a:srgbClr val="2A3246"/>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1400" dirty="0">
                <a:solidFill>
                  <a:schemeClr val="tx1">
                    <a:lumMod val="75000"/>
                    <a:lumOff val="25000"/>
                  </a:schemeClr>
                </a:solidFill>
                <a:cs typeface="+mn-ea"/>
                <a:sym typeface="+mn-lt"/>
              </a:rPr>
              <a:t>Efficiency.</a:t>
            </a:r>
            <a:endParaRPr lang="en-US" sz="1400" dirty="0">
              <a:solidFill>
                <a:schemeClr val="tx1">
                  <a:lumMod val="75000"/>
                  <a:lumOff val="25000"/>
                </a:schemeClr>
              </a:solidFill>
              <a:cs typeface="+mn-ea"/>
              <a:sym typeface="+mn-lt"/>
            </a:endParaRPr>
          </a:p>
        </p:txBody>
      </p:sp>
      <p:sp>
        <p:nvSpPr>
          <p:cNvPr id="12" name="Shape 54"/>
          <p:cNvSpPr txBox="1">
            <a:spLocks/>
          </p:cNvSpPr>
          <p:nvPr/>
        </p:nvSpPr>
        <p:spPr>
          <a:xfrm>
            <a:off x="1991544" y="272295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mn-lt"/>
                <a:ea typeface="+mn-ea"/>
                <a:cs typeface="+mn-ea"/>
                <a:sym typeface="+mn-lt"/>
              </a:rPr>
              <a:t>+</a:t>
            </a:r>
            <a:endParaRPr lang="en-US" sz="2800" dirty="0">
              <a:solidFill>
                <a:schemeClr val="tx1">
                  <a:lumMod val="75000"/>
                  <a:lumOff val="25000"/>
                </a:schemeClr>
              </a:solidFill>
              <a:latin typeface="+mn-lt"/>
              <a:ea typeface="+mn-ea"/>
              <a:cs typeface="+mn-ea"/>
              <a:sym typeface="+mn-lt"/>
            </a:endParaRPr>
          </a:p>
        </p:txBody>
      </p:sp>
      <p:sp>
        <p:nvSpPr>
          <p:cNvPr id="13" name="Teardrop 9"/>
          <p:cNvSpPr/>
          <p:nvPr/>
        </p:nvSpPr>
        <p:spPr>
          <a:xfrm>
            <a:off x="2567609" y="2594295"/>
            <a:ext cx="919163" cy="920750"/>
          </a:xfrm>
          <a:prstGeom prst="teardrop">
            <a:avLst/>
          </a:prstGeom>
          <a:solidFill>
            <a:schemeClr val="bg1"/>
          </a:solidFill>
          <a:ln w="63500">
            <a:solidFill>
              <a:srgbClr val="BA8F2D"/>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cs typeface="+mn-ea"/>
                <a:sym typeface="+mn-lt"/>
              </a:rPr>
              <a:t>Work attitude</a:t>
            </a:r>
            <a:endParaRPr lang="en-US" altLang="zh-CN" sz="1400" dirty="0">
              <a:solidFill>
                <a:schemeClr val="tx1">
                  <a:lumMod val="75000"/>
                  <a:lumOff val="25000"/>
                </a:schemeClr>
              </a:solidFill>
              <a:cs typeface="+mn-ea"/>
              <a:sym typeface="+mn-lt"/>
            </a:endParaRPr>
          </a:p>
        </p:txBody>
      </p:sp>
      <p:sp>
        <p:nvSpPr>
          <p:cNvPr id="14" name="Shape 54"/>
          <p:cNvSpPr txBox="1">
            <a:spLocks/>
          </p:cNvSpPr>
          <p:nvPr/>
        </p:nvSpPr>
        <p:spPr>
          <a:xfrm>
            <a:off x="3503712" y="272295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mn-lt"/>
                <a:ea typeface="+mn-ea"/>
                <a:cs typeface="+mn-ea"/>
                <a:sym typeface="+mn-lt"/>
              </a:rPr>
              <a:t>+</a:t>
            </a:r>
            <a:endParaRPr lang="en-US" sz="2800" dirty="0">
              <a:solidFill>
                <a:schemeClr val="tx1">
                  <a:lumMod val="75000"/>
                  <a:lumOff val="25000"/>
                </a:schemeClr>
              </a:solidFill>
              <a:latin typeface="+mn-lt"/>
              <a:ea typeface="+mn-ea"/>
              <a:cs typeface="+mn-ea"/>
              <a:sym typeface="+mn-lt"/>
            </a:endParaRPr>
          </a:p>
        </p:txBody>
      </p:sp>
      <p:sp>
        <p:nvSpPr>
          <p:cNvPr id="15" name="Teardrop 9"/>
          <p:cNvSpPr/>
          <p:nvPr/>
        </p:nvSpPr>
        <p:spPr>
          <a:xfrm>
            <a:off x="4079777" y="2594295"/>
            <a:ext cx="919163" cy="920750"/>
          </a:xfrm>
          <a:prstGeom prst="teardrop">
            <a:avLst/>
          </a:prstGeom>
          <a:solidFill>
            <a:schemeClr val="bg1"/>
          </a:solidFill>
          <a:ln w="63500">
            <a:solidFill>
              <a:srgbClr val="2A3246"/>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cs typeface="+mn-ea"/>
                <a:sym typeface="+mn-lt"/>
              </a:rPr>
              <a:t>Complete the quality</a:t>
            </a:r>
            <a:endParaRPr lang="en-US" altLang="zh-CN" sz="1200" dirty="0">
              <a:solidFill>
                <a:schemeClr val="tx1">
                  <a:lumMod val="75000"/>
                  <a:lumOff val="25000"/>
                </a:schemeClr>
              </a:solidFill>
              <a:cs typeface="+mn-ea"/>
              <a:sym typeface="+mn-lt"/>
            </a:endParaRPr>
          </a:p>
        </p:txBody>
      </p:sp>
      <p:sp>
        <p:nvSpPr>
          <p:cNvPr id="16" name="Shape 54"/>
          <p:cNvSpPr txBox="1">
            <a:spLocks/>
          </p:cNvSpPr>
          <p:nvPr/>
        </p:nvSpPr>
        <p:spPr>
          <a:xfrm>
            <a:off x="5015880" y="272295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mn-lt"/>
                <a:ea typeface="+mn-ea"/>
                <a:cs typeface="+mn-ea"/>
                <a:sym typeface="+mn-lt"/>
              </a:rPr>
              <a:t>+</a:t>
            </a:r>
            <a:endParaRPr lang="en-US" sz="2800" dirty="0">
              <a:solidFill>
                <a:schemeClr val="tx1">
                  <a:lumMod val="75000"/>
                  <a:lumOff val="25000"/>
                </a:schemeClr>
              </a:solidFill>
              <a:latin typeface="+mn-lt"/>
              <a:ea typeface="+mn-ea"/>
              <a:cs typeface="+mn-ea"/>
              <a:sym typeface="+mn-lt"/>
            </a:endParaRPr>
          </a:p>
        </p:txBody>
      </p:sp>
      <p:sp>
        <p:nvSpPr>
          <p:cNvPr id="17" name="Teardrop 9"/>
          <p:cNvSpPr/>
          <p:nvPr/>
        </p:nvSpPr>
        <p:spPr>
          <a:xfrm>
            <a:off x="5591945" y="2594295"/>
            <a:ext cx="919163" cy="920750"/>
          </a:xfrm>
          <a:prstGeom prst="teardrop">
            <a:avLst/>
          </a:prstGeom>
          <a:solidFill>
            <a:schemeClr val="bg1"/>
          </a:solidFill>
          <a:ln w="63500">
            <a:solidFill>
              <a:srgbClr val="BA8F2D"/>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cs typeface="+mn-ea"/>
                <a:sym typeface="+mn-lt"/>
              </a:rPr>
              <a:t>Marketing skills</a:t>
            </a:r>
            <a:endParaRPr lang="en-US" altLang="zh-CN" sz="1400" dirty="0">
              <a:solidFill>
                <a:schemeClr val="tx1">
                  <a:lumMod val="75000"/>
                  <a:lumOff val="25000"/>
                </a:schemeClr>
              </a:solidFill>
              <a:cs typeface="+mn-ea"/>
              <a:sym typeface="+mn-lt"/>
            </a:endParaRPr>
          </a:p>
        </p:txBody>
      </p:sp>
      <p:sp>
        <p:nvSpPr>
          <p:cNvPr id="18" name="Shape 54"/>
          <p:cNvSpPr txBox="1">
            <a:spLocks/>
          </p:cNvSpPr>
          <p:nvPr/>
        </p:nvSpPr>
        <p:spPr>
          <a:xfrm>
            <a:off x="6528048" y="272295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mn-lt"/>
                <a:ea typeface="+mn-ea"/>
                <a:cs typeface="+mn-ea"/>
                <a:sym typeface="+mn-lt"/>
              </a:rPr>
              <a:t>+</a:t>
            </a:r>
            <a:endParaRPr lang="en-US" sz="2800" dirty="0">
              <a:solidFill>
                <a:schemeClr val="tx1">
                  <a:lumMod val="75000"/>
                  <a:lumOff val="25000"/>
                </a:schemeClr>
              </a:solidFill>
              <a:latin typeface="+mn-lt"/>
              <a:ea typeface="+mn-ea"/>
              <a:cs typeface="+mn-ea"/>
              <a:sym typeface="+mn-lt"/>
            </a:endParaRPr>
          </a:p>
        </p:txBody>
      </p:sp>
      <p:sp>
        <p:nvSpPr>
          <p:cNvPr id="19" name="Teardrop 9"/>
          <p:cNvSpPr/>
          <p:nvPr/>
        </p:nvSpPr>
        <p:spPr>
          <a:xfrm>
            <a:off x="7104113" y="2594295"/>
            <a:ext cx="919163" cy="920750"/>
          </a:xfrm>
          <a:prstGeom prst="teardrop">
            <a:avLst/>
          </a:prstGeom>
          <a:solidFill>
            <a:schemeClr val="bg1"/>
          </a:solidFill>
          <a:ln w="63500">
            <a:solidFill>
              <a:srgbClr val="2A3246"/>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cs typeface="+mn-ea"/>
                <a:sym typeface="+mn-lt"/>
              </a:rPr>
              <a:t>Teamwork</a:t>
            </a:r>
            <a:endParaRPr lang="en-US" altLang="zh-CN" sz="1400" dirty="0">
              <a:solidFill>
                <a:schemeClr val="tx1">
                  <a:lumMod val="75000"/>
                  <a:lumOff val="25000"/>
                </a:schemeClr>
              </a:solidFill>
              <a:cs typeface="+mn-ea"/>
              <a:sym typeface="+mn-lt"/>
            </a:endParaRPr>
          </a:p>
        </p:txBody>
      </p:sp>
      <p:sp>
        <p:nvSpPr>
          <p:cNvPr id="20" name="Shape 54"/>
          <p:cNvSpPr txBox="1">
            <a:spLocks/>
          </p:cNvSpPr>
          <p:nvPr/>
        </p:nvSpPr>
        <p:spPr>
          <a:xfrm>
            <a:off x="8040216" y="272295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mn-lt"/>
                <a:ea typeface="+mn-ea"/>
                <a:cs typeface="+mn-ea"/>
                <a:sym typeface="+mn-lt"/>
              </a:rPr>
              <a:t>+</a:t>
            </a:r>
            <a:endParaRPr lang="en-US" sz="2800" dirty="0">
              <a:solidFill>
                <a:schemeClr val="tx1">
                  <a:lumMod val="75000"/>
                  <a:lumOff val="25000"/>
                </a:schemeClr>
              </a:solidFill>
              <a:latin typeface="+mn-lt"/>
              <a:ea typeface="+mn-ea"/>
              <a:cs typeface="+mn-ea"/>
              <a:sym typeface="+mn-lt"/>
            </a:endParaRPr>
          </a:p>
        </p:txBody>
      </p:sp>
      <p:sp>
        <p:nvSpPr>
          <p:cNvPr id="21" name="Teardrop 9"/>
          <p:cNvSpPr/>
          <p:nvPr/>
        </p:nvSpPr>
        <p:spPr>
          <a:xfrm>
            <a:off x="8616281" y="2594295"/>
            <a:ext cx="919163" cy="920750"/>
          </a:xfrm>
          <a:prstGeom prst="teardrop">
            <a:avLst/>
          </a:prstGeom>
          <a:solidFill>
            <a:schemeClr val="bg1"/>
          </a:solidFill>
          <a:ln w="63500">
            <a:solidFill>
              <a:srgbClr val="BA8F2D"/>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cs typeface="+mn-ea"/>
                <a:sym typeface="+mn-lt"/>
              </a:rPr>
              <a:t>Departmental cooperation</a:t>
            </a:r>
            <a:endParaRPr lang="en-US" altLang="zh-CN" sz="1400" dirty="0">
              <a:solidFill>
                <a:schemeClr val="tx1">
                  <a:lumMod val="75000"/>
                  <a:lumOff val="25000"/>
                </a:schemeClr>
              </a:solidFill>
              <a:cs typeface="+mn-ea"/>
              <a:sym typeface="+mn-lt"/>
            </a:endParaRPr>
          </a:p>
        </p:txBody>
      </p:sp>
      <p:sp>
        <p:nvSpPr>
          <p:cNvPr id="22" name="Shape 54"/>
          <p:cNvSpPr txBox="1">
            <a:spLocks/>
          </p:cNvSpPr>
          <p:nvPr/>
        </p:nvSpPr>
        <p:spPr>
          <a:xfrm>
            <a:off x="9552384" y="272295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mn-lt"/>
                <a:ea typeface="+mn-ea"/>
                <a:cs typeface="+mn-ea"/>
                <a:sym typeface="+mn-lt"/>
              </a:rPr>
              <a:t>=</a:t>
            </a:r>
            <a:endParaRPr lang="en-US" sz="2800" dirty="0">
              <a:solidFill>
                <a:schemeClr val="tx1">
                  <a:lumMod val="75000"/>
                  <a:lumOff val="25000"/>
                </a:schemeClr>
              </a:solidFill>
              <a:latin typeface="+mn-lt"/>
              <a:ea typeface="+mn-ea"/>
              <a:cs typeface="+mn-ea"/>
              <a:sym typeface="+mn-lt"/>
            </a:endParaRPr>
          </a:p>
        </p:txBody>
      </p:sp>
      <p:sp>
        <p:nvSpPr>
          <p:cNvPr id="23" name="Teardrop 9"/>
          <p:cNvSpPr/>
          <p:nvPr/>
        </p:nvSpPr>
        <p:spPr>
          <a:xfrm>
            <a:off x="10145390" y="2578941"/>
            <a:ext cx="919163" cy="920750"/>
          </a:xfrm>
          <a:prstGeom prst="teardrop">
            <a:avLst/>
          </a:prstGeom>
          <a:solidFill>
            <a:schemeClr val="bg1"/>
          </a:solidFill>
          <a:ln w="63500">
            <a:solidFill>
              <a:srgbClr val="2A3246"/>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cs typeface="+mn-ea"/>
                <a:sym typeface="+mn-lt"/>
              </a:rPr>
              <a:t>Excellent employees</a:t>
            </a:r>
            <a:endParaRPr lang="en-US" altLang="zh-CN" sz="1400" dirty="0">
              <a:solidFill>
                <a:schemeClr val="tx1">
                  <a:lumMod val="75000"/>
                  <a:lumOff val="25000"/>
                </a:schemeClr>
              </a:solidFill>
              <a:cs typeface="+mn-ea"/>
              <a:sym typeface="+mn-lt"/>
            </a:endParaRPr>
          </a:p>
        </p:txBody>
      </p:sp>
      <p:grpSp>
        <p:nvGrpSpPr>
          <p:cNvPr id="24" name="组合 23"/>
          <p:cNvGrpSpPr/>
          <p:nvPr/>
        </p:nvGrpSpPr>
        <p:grpSpPr>
          <a:xfrm>
            <a:off x="5015881" y="3886022"/>
            <a:ext cx="2376264" cy="453457"/>
            <a:chOff x="4673997" y="1947275"/>
            <a:chExt cx="2100151" cy="453457"/>
          </a:xfrm>
          <a:effectLst>
            <a:outerShdw blurRad="254000" dist="63500" dir="2700000" algn="tl" rotWithShape="0">
              <a:prstClr val="black">
                <a:alpha val="30000"/>
              </a:prstClr>
            </a:outerShdw>
          </a:effectLst>
        </p:grpSpPr>
        <p:sp>
          <p:nvSpPr>
            <p:cNvPr id="25" name="Round Same Side Corner Rectangle 48"/>
            <p:cNvSpPr/>
            <p:nvPr/>
          </p:nvSpPr>
          <p:spPr>
            <a:xfrm rot="5400000">
              <a:off x="5549770" y="1138820"/>
              <a:ext cx="348606" cy="2100151"/>
            </a:xfrm>
            <a:prstGeom prst="round2SameRect">
              <a:avLst>
                <a:gd name="adj1" fmla="val 50000"/>
                <a:gd name="adj2" fmla="val 50000"/>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cs typeface="+mn-ea"/>
                <a:sym typeface="+mn-lt"/>
              </a:endParaRPr>
            </a:p>
          </p:txBody>
        </p:sp>
        <p:sp>
          <p:nvSpPr>
            <p:cNvPr id="26" name="Rectangle 49"/>
            <p:cNvSpPr/>
            <p:nvPr/>
          </p:nvSpPr>
          <p:spPr>
            <a:xfrm>
              <a:off x="5118778" y="1947275"/>
              <a:ext cx="1210588" cy="453457"/>
            </a:xfrm>
            <a:prstGeom prst="rect">
              <a:avLst/>
            </a:prstGeom>
          </p:spPr>
          <p:txBody>
            <a:bodyPr wrap="none">
              <a:spAutoFit/>
            </a:bodyPr>
            <a:lstStyle/>
            <a:p>
              <a:pPr algn="ctr">
                <a:lnSpc>
                  <a:spcPct val="130000"/>
                </a:lnSpc>
              </a:pPr>
              <a:r>
                <a:rPr lang="zh-CN" altLang="en-US" sz="2000" dirty="0">
                  <a:solidFill>
                    <a:schemeClr val="bg1"/>
                  </a:solidFill>
                  <a:cs typeface="+mn-ea"/>
                  <a:sym typeface="+mn-lt"/>
                </a:rPr>
                <a:t>Important ideas</a:t>
              </a:r>
            </a:p>
          </p:txBody>
        </p:sp>
      </p:grpSp>
      <p:grpSp>
        <p:nvGrpSpPr>
          <p:cNvPr id="27" name="Group 58"/>
          <p:cNvGrpSpPr/>
          <p:nvPr/>
        </p:nvGrpSpPr>
        <p:grpSpPr>
          <a:xfrm>
            <a:off x="1487488" y="4599071"/>
            <a:ext cx="9217024" cy="524825"/>
            <a:chOff x="7174424" y="1256132"/>
            <a:chExt cx="9217024" cy="524825"/>
          </a:xfrm>
        </p:grpSpPr>
        <p:sp>
          <p:nvSpPr>
            <p:cNvPr id="28" name="TextBox 27"/>
            <p:cNvSpPr txBox="1"/>
            <p:nvPr/>
          </p:nvSpPr>
          <p:spPr>
            <a:xfrm>
              <a:off x="7174424" y="1600395"/>
              <a:ext cx="9217024" cy="180562"/>
            </a:xfrm>
            <a:prstGeom prst="rect">
              <a:avLst/>
            </a:prstGeom>
            <a:noFill/>
          </p:spPr>
          <p:txBody>
            <a:bodyPr wrap="square" lIns="0" tIns="0" rIns="0" bIns="0" rtlCol="0">
              <a:spAutoFit/>
            </a:bodyPr>
            <a:lstStyle/>
            <a:p>
              <a:pPr algn="ctr">
                <a:lnSpc>
                  <a:spcPct val="130000"/>
                </a:lnSpc>
                <a:spcBef>
                  <a:spcPct val="0"/>
                </a:spcBef>
              </a:pPr>
              <a:r>
                <a:rPr lang="zh-CN" altLang="en-US" sz="1000" dirty="0">
                  <a:solidFill>
                    <a:schemeClr val="tx1">
                      <a:lumMod val="50000"/>
                      <a:lumOff val="50000"/>
                    </a:schemeClr>
                  </a:solidFill>
                  <a:cs typeface="+mn-ea"/>
                  <a:sym typeface="+mn-lt"/>
                </a:rPr>
                <a:t> Enter the comprehensive description of the chart above here, and this entry into the chart above. Enter here the above chart of the comprehensive description of the comprehensive description, the description of the description describes the description of the description.</a:t>
              </a:r>
            </a:p>
          </p:txBody>
        </p:sp>
        <p:sp>
          <p:nvSpPr>
            <p:cNvPr id="29" name="Rectangle 47"/>
            <p:cNvSpPr/>
            <p:nvPr/>
          </p:nvSpPr>
          <p:spPr>
            <a:xfrm>
              <a:off x="11261070" y="1256132"/>
              <a:ext cx="1025922" cy="361125"/>
            </a:xfrm>
            <a:prstGeom prst="rect">
              <a:avLst/>
            </a:prstGeom>
          </p:spPr>
          <p:txBody>
            <a:bodyPr wrap="none" lIns="0" tIns="0" rIns="0" bIns="0">
              <a:spAutoFit/>
            </a:bodyPr>
            <a:lstStyle/>
            <a:p>
              <a:pPr>
                <a:lnSpc>
                  <a:spcPct val="130000"/>
                </a:lnSpc>
              </a:pPr>
              <a:r>
                <a:rPr lang="zh-CN" altLang="en-US" sz="2000" dirty="0">
                  <a:solidFill>
                    <a:schemeClr val="tx1">
                      <a:lumMod val="85000"/>
                      <a:lumOff val="15000"/>
                    </a:schemeClr>
                  </a:solidFill>
                  <a:cs typeface="+mn-ea"/>
                  <a:sym typeface="+mn-lt"/>
                </a:rPr>
                <a:t>Work attitude</a:t>
              </a:r>
            </a:p>
          </p:txBody>
        </p:sp>
      </p:grpSp>
      <p:grpSp>
        <p:nvGrpSpPr>
          <p:cNvPr id="30" name="Group 58"/>
          <p:cNvGrpSpPr/>
          <p:nvPr/>
        </p:nvGrpSpPr>
        <p:grpSpPr>
          <a:xfrm>
            <a:off x="1559496" y="5388348"/>
            <a:ext cx="9073008" cy="524825"/>
            <a:chOff x="7174424" y="1256132"/>
            <a:chExt cx="9073008" cy="524825"/>
          </a:xfrm>
        </p:grpSpPr>
        <p:sp>
          <p:nvSpPr>
            <p:cNvPr id="31" name="TextBox 30"/>
            <p:cNvSpPr txBox="1"/>
            <p:nvPr/>
          </p:nvSpPr>
          <p:spPr>
            <a:xfrm>
              <a:off x="7174424" y="1600395"/>
              <a:ext cx="9073008" cy="180562"/>
            </a:xfrm>
            <a:prstGeom prst="rect">
              <a:avLst/>
            </a:prstGeom>
            <a:noFill/>
          </p:spPr>
          <p:txBody>
            <a:bodyPr wrap="square" lIns="0" tIns="0" rIns="0" bIns="0" rtlCol="0">
              <a:spAutoFit/>
            </a:bodyPr>
            <a:lstStyle/>
            <a:p>
              <a:pPr algn="ctr">
                <a:lnSpc>
                  <a:spcPct val="130000"/>
                </a:lnSpc>
                <a:spcBef>
                  <a:spcPct val="0"/>
                </a:spcBef>
              </a:pPr>
              <a:r>
                <a:rPr lang="zh-CN" altLang="en-US" sz="1000" dirty="0">
                  <a:solidFill>
                    <a:schemeClr val="tx1">
                      <a:lumMod val="50000"/>
                      <a:lumOff val="50000"/>
                    </a:schemeClr>
                  </a:solidFill>
                  <a:cs typeface="+mn-ea"/>
                  <a:sym typeface="+mn-lt"/>
                </a:rPr>
                <a:t>Enter the comprehensive description of the chart above here, and this entry into the chart above. Enter here the above chart of the comprehensive description of the comprehensive description, the description of the description describes the description of the description.</a:t>
              </a:r>
            </a:p>
          </p:txBody>
        </p:sp>
        <p:sp>
          <p:nvSpPr>
            <p:cNvPr id="32" name="Rectangle 47"/>
            <p:cNvSpPr/>
            <p:nvPr/>
          </p:nvSpPr>
          <p:spPr>
            <a:xfrm>
              <a:off x="11189062" y="1256132"/>
              <a:ext cx="1025922" cy="361125"/>
            </a:xfrm>
            <a:prstGeom prst="rect">
              <a:avLst/>
            </a:prstGeom>
          </p:spPr>
          <p:txBody>
            <a:bodyPr wrap="none" lIns="0" tIns="0" rIns="0" bIns="0">
              <a:spAutoFit/>
            </a:bodyPr>
            <a:lstStyle/>
            <a:p>
              <a:pPr>
                <a:lnSpc>
                  <a:spcPct val="130000"/>
                </a:lnSpc>
              </a:pPr>
              <a:r>
                <a:rPr lang="zh-CN" altLang="en-US" sz="2000" dirty="0">
                  <a:solidFill>
                    <a:schemeClr val="tx1">
                      <a:lumMod val="85000"/>
                      <a:lumOff val="15000"/>
                    </a:schemeClr>
                  </a:solidFill>
                  <a:cs typeface="+mn-ea"/>
                  <a:sym typeface="+mn-lt"/>
                </a:rPr>
                <a:t>Efficiency.</a:t>
              </a:r>
            </a:p>
          </p:txBody>
        </p:sp>
      </p:grpSp>
      <p:sp>
        <p:nvSpPr>
          <p:cNvPr id="37" name="文本框 36">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33" name="组合 32"/>
          <p:cNvGrpSpPr/>
          <p:nvPr/>
        </p:nvGrpSpPr>
        <p:grpSpPr>
          <a:xfrm>
            <a:off x="3713117" y="483868"/>
            <a:ext cx="4765766" cy="718401"/>
            <a:chOff x="3784390" y="377466"/>
            <a:chExt cx="4765766" cy="718401"/>
          </a:xfrm>
        </p:grpSpPr>
        <p:sp>
          <p:nvSpPr>
            <p:cNvPr id="34" name="矩形 33"/>
            <p:cNvSpPr/>
            <p:nvPr userDrawn="1"/>
          </p:nvSpPr>
          <p:spPr>
            <a:xfrm>
              <a:off x="3784390" y="377466"/>
              <a:ext cx="4530551"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Ideas for future work</a:t>
              </a:r>
            </a:p>
          </p:txBody>
        </p:sp>
        <p:sp>
          <p:nvSpPr>
            <p:cNvPr id="35" name="文本框 34"/>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16388565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8500"/>
                            </p:stCondLst>
                            <p:childTnLst>
                              <p:par>
                                <p:cTn id="61" presetID="42"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par>
                          <p:cTn id="66" fill="hold">
                            <p:stCondLst>
                              <p:cond delay="9500"/>
                            </p:stCondLst>
                            <p:childTnLst>
                              <p:par>
                                <p:cTn id="67" presetID="10"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10000"/>
                            </p:stCondLst>
                            <p:childTnLst>
                              <p:par>
                                <p:cTn id="71" presetID="42"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42"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par>
                                <p:cTn id="82" presetID="2" presetClass="entr" presetSubtype="2" accel="50000" decel="5000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1+#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par>
                                <p:cTn id="86" presetID="2" presetClass="entr" presetSubtype="2" accel="50000" decel="5000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1+#ppt_w/2"/>
                                          </p:val>
                                        </p:tav>
                                        <p:tav tm="100000">
                                          <p:val>
                                            <p:strVal val="#ppt_x"/>
                                          </p:val>
                                        </p:tav>
                                      </p:tavLst>
                                    </p:anim>
                                    <p:anim calcmode="lin" valueType="num">
                                      <p:cBhvr additive="base">
                                        <p:cTn id="8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39"/>
          <p:cNvGrpSpPr/>
          <p:nvPr/>
        </p:nvGrpSpPr>
        <p:grpSpPr>
          <a:xfrm>
            <a:off x="1443191" y="2187133"/>
            <a:ext cx="2920992" cy="3789045"/>
            <a:chOff x="10718172" y="4638836"/>
            <a:chExt cx="3366534" cy="4365286"/>
          </a:xfrm>
          <a:effectLst>
            <a:outerShdw blurRad="254000" dist="63500" dir="2700000" algn="tl" rotWithShape="0">
              <a:prstClr val="black">
                <a:alpha val="30000"/>
              </a:prstClr>
            </a:outerShdw>
          </a:effectLst>
        </p:grpSpPr>
        <p:sp>
          <p:nvSpPr>
            <p:cNvPr id="8" name="Freeform 117"/>
            <p:cNvSpPr>
              <a:spLocks noChangeArrowheads="1"/>
            </p:cNvSpPr>
            <p:nvPr/>
          </p:nvSpPr>
          <p:spPr bwMode="auto">
            <a:xfrm>
              <a:off x="12403874" y="7805617"/>
              <a:ext cx="350782" cy="711308"/>
            </a:xfrm>
            <a:custGeom>
              <a:avLst/>
              <a:gdLst>
                <a:gd name="T0" fmla="*/ 317 w 318"/>
                <a:gd name="T1" fmla="*/ 309 h 646"/>
                <a:gd name="T2" fmla="*/ 0 w 318"/>
                <a:gd name="T3" fmla="*/ 0 h 646"/>
                <a:gd name="T4" fmla="*/ 179 w 318"/>
                <a:gd name="T5" fmla="*/ 645 h 646"/>
                <a:gd name="T6" fmla="*/ 317 w 318"/>
                <a:gd name="T7" fmla="*/ 309 h 646"/>
              </a:gdLst>
              <a:ahLst/>
              <a:cxnLst>
                <a:cxn ang="0">
                  <a:pos x="T0" y="T1"/>
                </a:cxn>
                <a:cxn ang="0">
                  <a:pos x="T2" y="T3"/>
                </a:cxn>
                <a:cxn ang="0">
                  <a:pos x="T4" y="T5"/>
                </a:cxn>
                <a:cxn ang="0">
                  <a:pos x="T6" y="T7"/>
                </a:cxn>
              </a:cxnLst>
              <a:rect l="0" t="0" r="r" b="b"/>
              <a:pathLst>
                <a:path w="318" h="646">
                  <a:moveTo>
                    <a:pt x="317" y="309"/>
                  </a:moveTo>
                  <a:lnTo>
                    <a:pt x="0" y="0"/>
                  </a:lnTo>
                  <a:lnTo>
                    <a:pt x="179" y="645"/>
                  </a:lnTo>
                  <a:lnTo>
                    <a:pt x="317" y="30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9" name="Freeform 118"/>
            <p:cNvSpPr>
              <a:spLocks noChangeArrowheads="1"/>
            </p:cNvSpPr>
            <p:nvPr/>
          </p:nvSpPr>
          <p:spPr bwMode="auto">
            <a:xfrm>
              <a:off x="12053092" y="7805617"/>
              <a:ext cx="355655" cy="725925"/>
            </a:xfrm>
            <a:custGeom>
              <a:avLst/>
              <a:gdLst>
                <a:gd name="T0" fmla="*/ 0 w 320"/>
                <a:gd name="T1" fmla="*/ 309 h 655"/>
                <a:gd name="T2" fmla="*/ 138 w 320"/>
                <a:gd name="T3" fmla="*/ 654 h 655"/>
                <a:gd name="T4" fmla="*/ 319 w 320"/>
                <a:gd name="T5" fmla="*/ 0 h 655"/>
                <a:gd name="T6" fmla="*/ 0 w 320"/>
                <a:gd name="T7" fmla="*/ 309 h 655"/>
              </a:gdLst>
              <a:ahLst/>
              <a:cxnLst>
                <a:cxn ang="0">
                  <a:pos x="T0" y="T1"/>
                </a:cxn>
                <a:cxn ang="0">
                  <a:pos x="T2" y="T3"/>
                </a:cxn>
                <a:cxn ang="0">
                  <a:pos x="T4" y="T5"/>
                </a:cxn>
                <a:cxn ang="0">
                  <a:pos x="T6" y="T7"/>
                </a:cxn>
              </a:cxnLst>
              <a:rect l="0" t="0" r="r" b="b"/>
              <a:pathLst>
                <a:path w="320" h="655">
                  <a:moveTo>
                    <a:pt x="0" y="309"/>
                  </a:moveTo>
                  <a:lnTo>
                    <a:pt x="138" y="654"/>
                  </a:lnTo>
                  <a:lnTo>
                    <a:pt x="319" y="0"/>
                  </a:lnTo>
                  <a:lnTo>
                    <a:pt x="0" y="309"/>
                  </a:ln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1" name="Freeform 119"/>
            <p:cNvSpPr>
              <a:spLocks noChangeArrowheads="1"/>
            </p:cNvSpPr>
            <p:nvPr/>
          </p:nvSpPr>
          <p:spPr bwMode="auto">
            <a:xfrm>
              <a:off x="11965397" y="7674075"/>
              <a:ext cx="438477" cy="477453"/>
            </a:xfrm>
            <a:custGeom>
              <a:avLst/>
              <a:gdLst>
                <a:gd name="T0" fmla="*/ 0 w 397"/>
                <a:gd name="T1" fmla="*/ 0 h 431"/>
                <a:gd name="T2" fmla="*/ 0 w 397"/>
                <a:gd name="T3" fmla="*/ 0 h 431"/>
                <a:gd name="T4" fmla="*/ 0 w 397"/>
                <a:gd name="T5" fmla="*/ 0 h 431"/>
                <a:gd name="T6" fmla="*/ 0 w 397"/>
                <a:gd name="T7" fmla="*/ 224 h 431"/>
                <a:gd name="T8" fmla="*/ 77 w 397"/>
                <a:gd name="T9" fmla="*/ 430 h 431"/>
                <a:gd name="T10" fmla="*/ 396 w 397"/>
                <a:gd name="T11" fmla="*/ 121 h 431"/>
                <a:gd name="T12" fmla="*/ 0 w 39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97" h="431">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2" name="Freeform 120"/>
            <p:cNvSpPr>
              <a:spLocks noChangeArrowheads="1"/>
            </p:cNvSpPr>
            <p:nvPr/>
          </p:nvSpPr>
          <p:spPr bwMode="auto">
            <a:xfrm>
              <a:off x="12403874" y="7674075"/>
              <a:ext cx="438477" cy="477453"/>
            </a:xfrm>
            <a:custGeom>
              <a:avLst/>
              <a:gdLst>
                <a:gd name="T0" fmla="*/ 395 w 396"/>
                <a:gd name="T1" fmla="*/ 224 h 431"/>
                <a:gd name="T2" fmla="*/ 395 w 396"/>
                <a:gd name="T3" fmla="*/ 224 h 431"/>
                <a:gd name="T4" fmla="*/ 395 w 396"/>
                <a:gd name="T5" fmla="*/ 224 h 431"/>
                <a:gd name="T6" fmla="*/ 395 w 396"/>
                <a:gd name="T7" fmla="*/ 0 h 431"/>
                <a:gd name="T8" fmla="*/ 395 w 396"/>
                <a:gd name="T9" fmla="*/ 0 h 431"/>
                <a:gd name="T10" fmla="*/ 0 w 396"/>
                <a:gd name="T11" fmla="*/ 121 h 431"/>
                <a:gd name="T12" fmla="*/ 317 w 396"/>
                <a:gd name="T13" fmla="*/ 430 h 431"/>
                <a:gd name="T14" fmla="*/ 395 w 396"/>
                <a:gd name="T15" fmla="*/ 224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31">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3" name="Freeform 121"/>
            <p:cNvSpPr>
              <a:spLocks noChangeArrowheads="1"/>
            </p:cNvSpPr>
            <p:nvPr/>
          </p:nvSpPr>
          <p:spPr bwMode="auto">
            <a:xfrm>
              <a:off x="11604871" y="7674075"/>
              <a:ext cx="2479835" cy="1330047"/>
            </a:xfrm>
            <a:custGeom>
              <a:avLst/>
              <a:gdLst>
                <a:gd name="T0" fmla="*/ 1548 w 2246"/>
                <a:gd name="T1" fmla="*/ 0 h 1206"/>
                <a:gd name="T2" fmla="*/ 1548 w 2246"/>
                <a:gd name="T3" fmla="*/ 0 h 1206"/>
                <a:gd name="T4" fmla="*/ 1118 w 2246"/>
                <a:gd name="T5" fmla="*/ 0 h 1206"/>
                <a:gd name="T6" fmla="*/ 1118 w 2246"/>
                <a:gd name="T7" fmla="*/ 224 h 1206"/>
                <a:gd name="T8" fmla="*/ 902 w 2246"/>
                <a:gd name="T9" fmla="*/ 766 h 1206"/>
                <a:gd name="T10" fmla="*/ 723 w 2246"/>
                <a:gd name="T11" fmla="*/ 121 h 1206"/>
                <a:gd name="T12" fmla="*/ 542 w 2246"/>
                <a:gd name="T13" fmla="*/ 775 h 1206"/>
                <a:gd name="T14" fmla="*/ 327 w 2246"/>
                <a:gd name="T15" fmla="*/ 224 h 1206"/>
                <a:gd name="T16" fmla="*/ 0 w 2246"/>
                <a:gd name="T17" fmla="*/ 551 h 1206"/>
                <a:gd name="T18" fmla="*/ 654 w 2246"/>
                <a:gd name="T19" fmla="*/ 1205 h 1206"/>
                <a:gd name="T20" fmla="*/ 714 w 2246"/>
                <a:gd name="T21" fmla="*/ 1205 h 1206"/>
                <a:gd name="T22" fmla="*/ 1341 w 2246"/>
                <a:gd name="T23" fmla="*/ 1205 h 1206"/>
                <a:gd name="T24" fmla="*/ 2245 w 2246"/>
                <a:gd name="T25" fmla="*/ 1205 h 1206"/>
                <a:gd name="T26" fmla="*/ 2245 w 2246"/>
                <a:gd name="T27" fmla="*/ 697 h 1206"/>
                <a:gd name="T28" fmla="*/ 2245 w 2246"/>
                <a:gd name="T29" fmla="*/ 697 h 1206"/>
                <a:gd name="T30" fmla="*/ 1548 w 2246"/>
                <a:gd name="T3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6" h="120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4" name="Freeform 122"/>
            <p:cNvSpPr>
              <a:spLocks noChangeArrowheads="1"/>
            </p:cNvSpPr>
            <p:nvPr/>
          </p:nvSpPr>
          <p:spPr bwMode="auto">
            <a:xfrm>
              <a:off x="11707184" y="7674075"/>
              <a:ext cx="258213" cy="248469"/>
            </a:xfrm>
            <a:custGeom>
              <a:avLst/>
              <a:gdLst>
                <a:gd name="T0" fmla="*/ 233 w 234"/>
                <a:gd name="T1" fmla="*/ 0 h 225"/>
                <a:gd name="T2" fmla="*/ 0 w 234"/>
                <a:gd name="T3" fmla="*/ 0 h 225"/>
                <a:gd name="T4" fmla="*/ 233 w 234"/>
                <a:gd name="T5" fmla="*/ 224 h 225"/>
                <a:gd name="T6" fmla="*/ 233 w 234"/>
                <a:gd name="T7" fmla="*/ 0 h 225"/>
              </a:gdLst>
              <a:ahLst/>
              <a:cxnLst>
                <a:cxn ang="0">
                  <a:pos x="T0" y="T1"/>
                </a:cxn>
                <a:cxn ang="0">
                  <a:pos x="T2" y="T3"/>
                </a:cxn>
                <a:cxn ang="0">
                  <a:pos x="T4" y="T5"/>
                </a:cxn>
                <a:cxn ang="0">
                  <a:pos x="T6" y="T7"/>
                </a:cxn>
              </a:cxnLst>
              <a:rect l="0" t="0" r="r" b="b"/>
              <a:pathLst>
                <a:path w="234" h="225">
                  <a:moveTo>
                    <a:pt x="233" y="0"/>
                  </a:moveTo>
                  <a:lnTo>
                    <a:pt x="0" y="0"/>
                  </a:lnTo>
                  <a:lnTo>
                    <a:pt x="233" y="224"/>
                  </a:lnTo>
                  <a:lnTo>
                    <a:pt x="233" y="0"/>
                  </a:lnTo>
                </a:path>
              </a:pathLst>
            </a:custGeom>
            <a:solidFill>
              <a:srgbClr val="2E32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5" name="Freeform 123"/>
            <p:cNvSpPr>
              <a:spLocks noChangeArrowheads="1"/>
            </p:cNvSpPr>
            <p:nvPr/>
          </p:nvSpPr>
          <p:spPr bwMode="auto">
            <a:xfrm>
              <a:off x="10718172" y="7674075"/>
              <a:ext cx="1607751" cy="1330047"/>
            </a:xfrm>
            <a:custGeom>
              <a:avLst/>
              <a:gdLst>
                <a:gd name="T0" fmla="*/ 801 w 1456"/>
                <a:gd name="T1" fmla="*/ 551 h 1206"/>
                <a:gd name="T2" fmla="*/ 801 w 1456"/>
                <a:gd name="T3" fmla="*/ 551 h 1206"/>
                <a:gd name="T4" fmla="*/ 1128 w 1456"/>
                <a:gd name="T5" fmla="*/ 224 h 1206"/>
                <a:gd name="T6" fmla="*/ 895 w 1456"/>
                <a:gd name="T7" fmla="*/ 0 h 1206"/>
                <a:gd name="T8" fmla="*/ 697 w 1456"/>
                <a:gd name="T9" fmla="*/ 0 h 1206"/>
                <a:gd name="T10" fmla="*/ 697 w 1456"/>
                <a:gd name="T11" fmla="*/ 0 h 1206"/>
                <a:gd name="T12" fmla="*/ 0 w 1456"/>
                <a:gd name="T13" fmla="*/ 697 h 1206"/>
                <a:gd name="T14" fmla="*/ 0 w 1456"/>
                <a:gd name="T15" fmla="*/ 1205 h 1206"/>
                <a:gd name="T16" fmla="*/ 904 w 1456"/>
                <a:gd name="T17" fmla="*/ 1205 h 1206"/>
                <a:gd name="T18" fmla="*/ 1455 w 1456"/>
                <a:gd name="T19" fmla="*/ 1205 h 1206"/>
                <a:gd name="T20" fmla="*/ 801 w 1456"/>
                <a:gd name="T21"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120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6" name="Freeform 124"/>
            <p:cNvSpPr>
              <a:spLocks noChangeArrowheads="1"/>
            </p:cNvSpPr>
            <p:nvPr/>
          </p:nvSpPr>
          <p:spPr bwMode="auto">
            <a:xfrm>
              <a:off x="12204125" y="7805617"/>
              <a:ext cx="399502" cy="399502"/>
            </a:xfrm>
            <a:custGeom>
              <a:avLst/>
              <a:gdLst>
                <a:gd name="T0" fmla="*/ 360 w 361"/>
                <a:gd name="T1" fmla="*/ 180 h 362"/>
                <a:gd name="T2" fmla="*/ 181 w 361"/>
                <a:gd name="T3" fmla="*/ 361 h 362"/>
                <a:gd name="T4" fmla="*/ 0 w 361"/>
                <a:gd name="T5" fmla="*/ 180 h 362"/>
                <a:gd name="T6" fmla="*/ 181 w 361"/>
                <a:gd name="T7" fmla="*/ 0 h 362"/>
                <a:gd name="T8" fmla="*/ 360 w 361"/>
                <a:gd name="T9" fmla="*/ 180 h 362"/>
              </a:gdLst>
              <a:ahLst/>
              <a:cxnLst>
                <a:cxn ang="0">
                  <a:pos x="T0" y="T1"/>
                </a:cxn>
                <a:cxn ang="0">
                  <a:pos x="T2" y="T3"/>
                </a:cxn>
                <a:cxn ang="0">
                  <a:pos x="T4" y="T5"/>
                </a:cxn>
                <a:cxn ang="0">
                  <a:pos x="T6" y="T7"/>
                </a:cxn>
                <a:cxn ang="0">
                  <a:pos x="T8" y="T9"/>
                </a:cxn>
              </a:cxnLst>
              <a:rect l="0" t="0" r="r" b="b"/>
              <a:pathLst>
                <a:path w="361" h="362">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7" name="Freeform 125"/>
            <p:cNvSpPr>
              <a:spLocks noChangeArrowheads="1"/>
            </p:cNvSpPr>
            <p:nvPr/>
          </p:nvSpPr>
          <p:spPr bwMode="auto">
            <a:xfrm>
              <a:off x="11483073" y="5184496"/>
              <a:ext cx="925675" cy="1846479"/>
            </a:xfrm>
            <a:custGeom>
              <a:avLst/>
              <a:gdLst>
                <a:gd name="T0" fmla="*/ 327 w 836"/>
                <a:gd name="T1" fmla="*/ 835 h 1670"/>
                <a:gd name="T2" fmla="*/ 327 w 836"/>
                <a:gd name="T3" fmla="*/ 835 h 1670"/>
                <a:gd name="T4" fmla="*/ 835 w 836"/>
                <a:gd name="T5" fmla="*/ 327 h 1670"/>
                <a:gd name="T6" fmla="*/ 835 w 836"/>
                <a:gd name="T7" fmla="*/ 0 h 1670"/>
                <a:gd name="T8" fmla="*/ 0 w 836"/>
                <a:gd name="T9" fmla="*/ 835 h 1670"/>
                <a:gd name="T10" fmla="*/ 835 w 836"/>
                <a:gd name="T11" fmla="*/ 1669 h 1670"/>
                <a:gd name="T12" fmla="*/ 835 w 836"/>
                <a:gd name="T13" fmla="*/ 1350 h 1670"/>
                <a:gd name="T14" fmla="*/ 327 w 836"/>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670">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solidFill>
              <a:srgbClr val="BA8F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8" name="Freeform 126"/>
            <p:cNvSpPr>
              <a:spLocks noChangeArrowheads="1"/>
            </p:cNvSpPr>
            <p:nvPr/>
          </p:nvSpPr>
          <p:spPr bwMode="auto">
            <a:xfrm>
              <a:off x="12403874" y="5793494"/>
              <a:ext cx="311806" cy="628483"/>
            </a:xfrm>
            <a:custGeom>
              <a:avLst/>
              <a:gdLst>
                <a:gd name="T0" fmla="*/ 283 w 284"/>
                <a:gd name="T1" fmla="*/ 284 h 569"/>
                <a:gd name="T2" fmla="*/ 283 w 284"/>
                <a:gd name="T3" fmla="*/ 284 h 569"/>
                <a:gd name="T4" fmla="*/ 0 w 284"/>
                <a:gd name="T5" fmla="*/ 0 h 569"/>
                <a:gd name="T6" fmla="*/ 0 w 284"/>
                <a:gd name="T7" fmla="*/ 568 h 569"/>
                <a:gd name="T8" fmla="*/ 283 w 284"/>
                <a:gd name="T9" fmla="*/ 284 h 569"/>
              </a:gdLst>
              <a:ahLst/>
              <a:cxnLst>
                <a:cxn ang="0">
                  <a:pos x="T0" y="T1"/>
                </a:cxn>
                <a:cxn ang="0">
                  <a:pos x="T2" y="T3"/>
                </a:cxn>
                <a:cxn ang="0">
                  <a:pos x="T4" y="T5"/>
                </a:cxn>
                <a:cxn ang="0">
                  <a:pos x="T6" y="T7"/>
                </a:cxn>
                <a:cxn ang="0">
                  <a:pos x="T8" y="T9"/>
                </a:cxn>
              </a:cxnLst>
              <a:rect l="0" t="0" r="r" b="b"/>
              <a:pathLst>
                <a:path w="284" h="569">
                  <a:moveTo>
                    <a:pt x="283" y="284"/>
                  </a:moveTo>
                  <a:lnTo>
                    <a:pt x="283" y="284"/>
                  </a:lnTo>
                  <a:cubicBezTo>
                    <a:pt x="283" y="129"/>
                    <a:pt x="154" y="0"/>
                    <a:pt x="0" y="0"/>
                  </a:cubicBezTo>
                  <a:cubicBezTo>
                    <a:pt x="0" y="568"/>
                    <a:pt x="0" y="568"/>
                    <a:pt x="0" y="568"/>
                  </a:cubicBezTo>
                  <a:cubicBezTo>
                    <a:pt x="154" y="568"/>
                    <a:pt x="283" y="439"/>
                    <a:pt x="283" y="284"/>
                  </a:cubicBezTo>
                </a:path>
              </a:pathLst>
            </a:custGeom>
            <a:solidFill>
              <a:srgbClr val="2A32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19" name="Freeform 127"/>
            <p:cNvSpPr>
              <a:spLocks noChangeArrowheads="1"/>
            </p:cNvSpPr>
            <p:nvPr/>
          </p:nvSpPr>
          <p:spPr bwMode="auto">
            <a:xfrm>
              <a:off x="12092068" y="5793494"/>
              <a:ext cx="316680" cy="628483"/>
            </a:xfrm>
            <a:custGeom>
              <a:avLst/>
              <a:gdLst>
                <a:gd name="T0" fmla="*/ 0 w 285"/>
                <a:gd name="T1" fmla="*/ 284 h 569"/>
                <a:gd name="T2" fmla="*/ 0 w 285"/>
                <a:gd name="T3" fmla="*/ 284 h 569"/>
                <a:gd name="T4" fmla="*/ 284 w 285"/>
                <a:gd name="T5" fmla="*/ 568 h 569"/>
                <a:gd name="T6" fmla="*/ 284 w 285"/>
                <a:gd name="T7" fmla="*/ 0 h 569"/>
                <a:gd name="T8" fmla="*/ 0 w 285"/>
                <a:gd name="T9" fmla="*/ 284 h 569"/>
              </a:gdLst>
              <a:ahLst/>
              <a:cxnLst>
                <a:cxn ang="0">
                  <a:pos x="T0" y="T1"/>
                </a:cxn>
                <a:cxn ang="0">
                  <a:pos x="T2" y="T3"/>
                </a:cxn>
                <a:cxn ang="0">
                  <a:pos x="T4" y="T5"/>
                </a:cxn>
                <a:cxn ang="0">
                  <a:pos x="T6" y="T7"/>
                </a:cxn>
                <a:cxn ang="0">
                  <a:pos x="T8" y="T9"/>
                </a:cxn>
              </a:cxnLst>
              <a:rect l="0" t="0" r="r" b="b"/>
              <a:pathLst>
                <a:path w="285" h="569">
                  <a:moveTo>
                    <a:pt x="0" y="284"/>
                  </a:moveTo>
                  <a:lnTo>
                    <a:pt x="0" y="284"/>
                  </a:lnTo>
                  <a:cubicBezTo>
                    <a:pt x="0" y="439"/>
                    <a:pt x="129" y="568"/>
                    <a:pt x="284" y="568"/>
                  </a:cubicBezTo>
                  <a:cubicBezTo>
                    <a:pt x="284" y="0"/>
                    <a:pt x="284" y="0"/>
                    <a:pt x="284" y="0"/>
                  </a:cubicBezTo>
                  <a:cubicBezTo>
                    <a:pt x="129" y="0"/>
                    <a:pt x="0" y="129"/>
                    <a:pt x="0" y="284"/>
                  </a:cubicBezTo>
                </a:path>
              </a:pathLst>
            </a:custGeom>
            <a:solidFill>
              <a:srgbClr val="BA8F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0" name="Freeform 128"/>
            <p:cNvSpPr>
              <a:spLocks noChangeArrowheads="1"/>
            </p:cNvSpPr>
            <p:nvPr/>
          </p:nvSpPr>
          <p:spPr bwMode="auto">
            <a:xfrm>
              <a:off x="12403874" y="5184496"/>
              <a:ext cx="920804" cy="1846479"/>
            </a:xfrm>
            <a:custGeom>
              <a:avLst/>
              <a:gdLst>
                <a:gd name="T0" fmla="*/ 834 w 835"/>
                <a:gd name="T1" fmla="*/ 835 h 1670"/>
                <a:gd name="T2" fmla="*/ 834 w 835"/>
                <a:gd name="T3" fmla="*/ 835 h 1670"/>
                <a:gd name="T4" fmla="*/ 0 w 835"/>
                <a:gd name="T5" fmla="*/ 0 h 1670"/>
                <a:gd name="T6" fmla="*/ 0 w 835"/>
                <a:gd name="T7" fmla="*/ 327 h 1670"/>
                <a:gd name="T8" fmla="*/ 515 w 835"/>
                <a:gd name="T9" fmla="*/ 835 h 1670"/>
                <a:gd name="T10" fmla="*/ 0 w 835"/>
                <a:gd name="T11" fmla="*/ 1350 h 1670"/>
                <a:gd name="T12" fmla="*/ 0 w 835"/>
                <a:gd name="T13" fmla="*/ 1669 h 1670"/>
                <a:gd name="T14" fmla="*/ 834 w 835"/>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1670">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solidFill>
              <a:srgbClr val="2A32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1" name="Freeform 129"/>
            <p:cNvSpPr>
              <a:spLocks noChangeArrowheads="1"/>
            </p:cNvSpPr>
            <p:nvPr/>
          </p:nvSpPr>
          <p:spPr bwMode="auto">
            <a:xfrm>
              <a:off x="10942287" y="4638836"/>
              <a:ext cx="1466462" cy="2928056"/>
            </a:xfrm>
            <a:custGeom>
              <a:avLst/>
              <a:gdLst>
                <a:gd name="T0" fmla="*/ 267 w 1327"/>
                <a:gd name="T1" fmla="*/ 1325 h 2650"/>
                <a:gd name="T2" fmla="*/ 267 w 1327"/>
                <a:gd name="T3" fmla="*/ 1325 h 2650"/>
                <a:gd name="T4" fmla="*/ 1326 w 1327"/>
                <a:gd name="T5" fmla="*/ 266 h 2650"/>
                <a:gd name="T6" fmla="*/ 1326 w 1327"/>
                <a:gd name="T7" fmla="*/ 0 h 2650"/>
                <a:gd name="T8" fmla="*/ 0 w 1327"/>
                <a:gd name="T9" fmla="*/ 1325 h 2650"/>
                <a:gd name="T10" fmla="*/ 1326 w 1327"/>
                <a:gd name="T11" fmla="*/ 2649 h 2650"/>
                <a:gd name="T12" fmla="*/ 1326 w 1327"/>
                <a:gd name="T13" fmla="*/ 2383 h 2650"/>
                <a:gd name="T14" fmla="*/ 267 w 1327"/>
                <a:gd name="T15" fmla="*/ 1325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2650">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solidFill>
              <a:srgbClr val="BA8F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2" name="Freeform 130"/>
            <p:cNvSpPr>
              <a:spLocks noChangeArrowheads="1"/>
            </p:cNvSpPr>
            <p:nvPr/>
          </p:nvSpPr>
          <p:spPr bwMode="auto">
            <a:xfrm>
              <a:off x="12403874" y="4638836"/>
              <a:ext cx="1461591" cy="2928056"/>
            </a:xfrm>
            <a:custGeom>
              <a:avLst/>
              <a:gdLst>
                <a:gd name="T0" fmla="*/ 0 w 1325"/>
                <a:gd name="T1" fmla="*/ 0 h 2650"/>
                <a:gd name="T2" fmla="*/ 0 w 1325"/>
                <a:gd name="T3" fmla="*/ 0 h 2650"/>
                <a:gd name="T4" fmla="*/ 0 w 1325"/>
                <a:gd name="T5" fmla="*/ 266 h 2650"/>
                <a:gd name="T6" fmla="*/ 1057 w 1325"/>
                <a:gd name="T7" fmla="*/ 1325 h 2650"/>
                <a:gd name="T8" fmla="*/ 0 w 1325"/>
                <a:gd name="T9" fmla="*/ 2383 h 2650"/>
                <a:gd name="T10" fmla="*/ 0 w 1325"/>
                <a:gd name="T11" fmla="*/ 2649 h 2650"/>
                <a:gd name="T12" fmla="*/ 1324 w 1325"/>
                <a:gd name="T13" fmla="*/ 1325 h 2650"/>
                <a:gd name="T14" fmla="*/ 0 w 1325"/>
                <a:gd name="T15" fmla="*/ 0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2650">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solidFill>
              <a:srgbClr val="2A32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3" name="Freeform 131"/>
            <p:cNvSpPr>
              <a:spLocks noChangeArrowheads="1"/>
            </p:cNvSpPr>
            <p:nvPr/>
          </p:nvSpPr>
          <p:spPr bwMode="auto">
            <a:xfrm>
              <a:off x="12408748" y="4936027"/>
              <a:ext cx="1169273" cy="2338546"/>
            </a:xfrm>
            <a:custGeom>
              <a:avLst/>
              <a:gdLst>
                <a:gd name="T0" fmla="*/ 834 w 1058"/>
                <a:gd name="T1" fmla="*/ 1059 h 2118"/>
                <a:gd name="T2" fmla="*/ 834 w 1058"/>
                <a:gd name="T3" fmla="*/ 1059 h 2118"/>
                <a:gd name="T4" fmla="*/ 0 w 1058"/>
                <a:gd name="T5" fmla="*/ 1893 h 2118"/>
                <a:gd name="T6" fmla="*/ 0 w 1058"/>
                <a:gd name="T7" fmla="*/ 2117 h 2118"/>
                <a:gd name="T8" fmla="*/ 1057 w 1058"/>
                <a:gd name="T9" fmla="*/ 1059 h 2118"/>
                <a:gd name="T10" fmla="*/ 0 w 1058"/>
                <a:gd name="T11" fmla="*/ 0 h 2118"/>
                <a:gd name="T12" fmla="*/ 0 w 1058"/>
                <a:gd name="T13" fmla="*/ 224 h 2118"/>
                <a:gd name="T14" fmla="*/ 834 w 1058"/>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8" h="2118">
                  <a:moveTo>
                    <a:pt x="834" y="1059"/>
                  </a:moveTo>
                  <a:lnTo>
                    <a:pt x="834" y="1059"/>
                  </a:lnTo>
                  <a:cubicBezTo>
                    <a:pt x="834" y="1524"/>
                    <a:pt x="464" y="1893"/>
                    <a:pt x="0" y="1893"/>
                  </a:cubicBezTo>
                  <a:cubicBezTo>
                    <a:pt x="0" y="2117"/>
                    <a:pt x="0" y="2117"/>
                    <a:pt x="0" y="2117"/>
                  </a:cubicBezTo>
                  <a:cubicBezTo>
                    <a:pt x="584" y="2117"/>
                    <a:pt x="1057" y="1643"/>
                    <a:pt x="1057" y="1059"/>
                  </a:cubicBezTo>
                  <a:cubicBezTo>
                    <a:pt x="1057" y="474"/>
                    <a:pt x="584" y="0"/>
                    <a:pt x="0" y="0"/>
                  </a:cubicBezTo>
                  <a:cubicBezTo>
                    <a:pt x="0" y="224"/>
                    <a:pt x="0" y="224"/>
                    <a:pt x="0" y="224"/>
                  </a:cubicBezTo>
                  <a:cubicBezTo>
                    <a:pt x="464" y="224"/>
                    <a:pt x="834" y="603"/>
                    <a:pt x="834" y="1059"/>
                  </a:cubicBez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4" name="Freeform 132"/>
            <p:cNvSpPr>
              <a:spLocks noChangeArrowheads="1"/>
            </p:cNvSpPr>
            <p:nvPr/>
          </p:nvSpPr>
          <p:spPr bwMode="auto">
            <a:xfrm>
              <a:off x="11234601" y="4936027"/>
              <a:ext cx="1169273" cy="2338546"/>
            </a:xfrm>
            <a:custGeom>
              <a:avLst/>
              <a:gdLst>
                <a:gd name="T0" fmla="*/ 0 w 1060"/>
                <a:gd name="T1" fmla="*/ 1059 h 2118"/>
                <a:gd name="T2" fmla="*/ 0 w 1060"/>
                <a:gd name="T3" fmla="*/ 1059 h 2118"/>
                <a:gd name="T4" fmla="*/ 1059 w 1060"/>
                <a:gd name="T5" fmla="*/ 2117 h 2118"/>
                <a:gd name="T6" fmla="*/ 1059 w 1060"/>
                <a:gd name="T7" fmla="*/ 1893 h 2118"/>
                <a:gd name="T8" fmla="*/ 224 w 1060"/>
                <a:gd name="T9" fmla="*/ 1059 h 2118"/>
                <a:gd name="T10" fmla="*/ 1059 w 1060"/>
                <a:gd name="T11" fmla="*/ 224 h 2118"/>
                <a:gd name="T12" fmla="*/ 1059 w 1060"/>
                <a:gd name="T13" fmla="*/ 0 h 2118"/>
                <a:gd name="T14" fmla="*/ 0 w 1060"/>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2118">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5" name="Freeform 133"/>
            <p:cNvSpPr>
              <a:spLocks noChangeArrowheads="1"/>
            </p:cNvSpPr>
            <p:nvPr/>
          </p:nvSpPr>
          <p:spPr bwMode="auto">
            <a:xfrm>
              <a:off x="12403874" y="5545022"/>
              <a:ext cx="570022" cy="1130297"/>
            </a:xfrm>
            <a:custGeom>
              <a:avLst/>
              <a:gdLst>
                <a:gd name="T0" fmla="*/ 283 w 516"/>
                <a:gd name="T1" fmla="*/ 508 h 1024"/>
                <a:gd name="T2" fmla="*/ 283 w 516"/>
                <a:gd name="T3" fmla="*/ 508 h 1024"/>
                <a:gd name="T4" fmla="*/ 0 w 516"/>
                <a:gd name="T5" fmla="*/ 792 h 1024"/>
                <a:gd name="T6" fmla="*/ 0 w 516"/>
                <a:gd name="T7" fmla="*/ 1023 h 1024"/>
                <a:gd name="T8" fmla="*/ 515 w 516"/>
                <a:gd name="T9" fmla="*/ 508 h 1024"/>
                <a:gd name="T10" fmla="*/ 0 w 516"/>
                <a:gd name="T11" fmla="*/ 0 h 1024"/>
                <a:gd name="T12" fmla="*/ 0 w 516"/>
                <a:gd name="T13" fmla="*/ 224 h 1024"/>
                <a:gd name="T14" fmla="*/ 283 w 516"/>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1024">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sp>
          <p:nvSpPr>
            <p:cNvPr id="26" name="Freeform 134"/>
            <p:cNvSpPr>
              <a:spLocks noChangeArrowheads="1"/>
            </p:cNvSpPr>
            <p:nvPr/>
          </p:nvSpPr>
          <p:spPr bwMode="auto">
            <a:xfrm>
              <a:off x="11843599" y="5545022"/>
              <a:ext cx="560275" cy="1130297"/>
            </a:xfrm>
            <a:custGeom>
              <a:avLst/>
              <a:gdLst>
                <a:gd name="T0" fmla="*/ 0 w 509"/>
                <a:gd name="T1" fmla="*/ 508 h 1024"/>
                <a:gd name="T2" fmla="*/ 0 w 509"/>
                <a:gd name="T3" fmla="*/ 508 h 1024"/>
                <a:gd name="T4" fmla="*/ 508 w 509"/>
                <a:gd name="T5" fmla="*/ 1023 h 1024"/>
                <a:gd name="T6" fmla="*/ 508 w 509"/>
                <a:gd name="T7" fmla="*/ 792 h 1024"/>
                <a:gd name="T8" fmla="*/ 224 w 509"/>
                <a:gd name="T9" fmla="*/ 508 h 1024"/>
                <a:gd name="T10" fmla="*/ 508 w 509"/>
                <a:gd name="T11" fmla="*/ 224 h 1024"/>
                <a:gd name="T12" fmla="*/ 508 w 509"/>
                <a:gd name="T13" fmla="*/ 0 h 1024"/>
                <a:gd name="T14" fmla="*/ 0 w 509"/>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1024">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cs typeface="+mn-ea"/>
                <a:sym typeface="+mn-lt"/>
              </a:endParaRPr>
            </a:p>
          </p:txBody>
        </p:sp>
      </p:grpSp>
      <p:sp>
        <p:nvSpPr>
          <p:cNvPr id="27" name="Text Placeholder 3"/>
          <p:cNvSpPr txBox="1">
            <a:spLocks/>
          </p:cNvSpPr>
          <p:nvPr/>
        </p:nvSpPr>
        <p:spPr>
          <a:xfrm>
            <a:off x="5985003" y="2645768"/>
            <a:ext cx="4720142" cy="1805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cs typeface="+mn-ea"/>
                <a:sym typeface="+mn-lt"/>
              </a:rPr>
              <a:t>Enter a comprehensive description of the chart above here</a:t>
            </a:r>
          </a:p>
        </p:txBody>
      </p:sp>
      <p:sp>
        <p:nvSpPr>
          <p:cNvPr id="31" name="Freeform 45"/>
          <p:cNvSpPr>
            <a:spLocks noEditPoints="1"/>
          </p:cNvSpPr>
          <p:nvPr/>
        </p:nvSpPr>
        <p:spPr bwMode="auto">
          <a:xfrm>
            <a:off x="5458011" y="279422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A8F2D"/>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32" name="Freeform 45"/>
          <p:cNvSpPr>
            <a:spLocks noEditPoints="1"/>
          </p:cNvSpPr>
          <p:nvPr/>
        </p:nvSpPr>
        <p:spPr bwMode="auto">
          <a:xfrm>
            <a:off x="5458011" y="37158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A3246"/>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33" name="Freeform 45"/>
          <p:cNvSpPr>
            <a:spLocks noEditPoints="1"/>
          </p:cNvSpPr>
          <p:nvPr/>
        </p:nvSpPr>
        <p:spPr bwMode="auto">
          <a:xfrm>
            <a:off x="5458011" y="4637423"/>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A8F2D"/>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34" name="Freeform 45"/>
          <p:cNvSpPr>
            <a:spLocks noEditPoints="1"/>
          </p:cNvSpPr>
          <p:nvPr/>
        </p:nvSpPr>
        <p:spPr bwMode="auto">
          <a:xfrm>
            <a:off x="5458011" y="555902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A3246"/>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cs typeface="+mn-ea"/>
              <a:sym typeface="+mn-lt"/>
            </a:endParaRPr>
          </a:p>
        </p:txBody>
      </p:sp>
      <p:sp>
        <p:nvSpPr>
          <p:cNvPr id="48" name="Text Placeholder 3"/>
          <p:cNvSpPr txBox="1">
            <a:spLocks/>
          </p:cNvSpPr>
          <p:nvPr/>
        </p:nvSpPr>
        <p:spPr>
          <a:xfrm>
            <a:off x="5985003" y="3571207"/>
            <a:ext cx="4720142" cy="1805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cs typeface="+mn-ea"/>
                <a:sym typeface="+mn-lt"/>
              </a:rPr>
              <a:t>Enter a comprehensive description of the chart above here</a:t>
            </a:r>
          </a:p>
        </p:txBody>
      </p:sp>
      <p:sp>
        <p:nvSpPr>
          <p:cNvPr id="49" name="Text Placeholder 3"/>
          <p:cNvSpPr txBox="1">
            <a:spLocks/>
          </p:cNvSpPr>
          <p:nvPr/>
        </p:nvSpPr>
        <p:spPr>
          <a:xfrm>
            <a:off x="5985003" y="4496646"/>
            <a:ext cx="4720142" cy="1805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cs typeface="+mn-ea"/>
                <a:sym typeface="+mn-lt"/>
              </a:rPr>
              <a:t>Enter a comprehensive description of the chart above here</a:t>
            </a:r>
          </a:p>
        </p:txBody>
      </p:sp>
      <p:sp>
        <p:nvSpPr>
          <p:cNvPr id="50" name="Text Placeholder 3"/>
          <p:cNvSpPr txBox="1">
            <a:spLocks/>
          </p:cNvSpPr>
          <p:nvPr/>
        </p:nvSpPr>
        <p:spPr>
          <a:xfrm>
            <a:off x="5985003" y="5422086"/>
            <a:ext cx="4720142" cy="1805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cs typeface="+mn-ea"/>
                <a:sym typeface="+mn-lt"/>
              </a:rPr>
              <a:t>Enter a comprehensive description of the chart above here</a:t>
            </a:r>
          </a:p>
        </p:txBody>
      </p:sp>
      <p:sp>
        <p:nvSpPr>
          <p:cNvPr id="41" name="Rectangle 49"/>
          <p:cNvSpPr/>
          <p:nvPr/>
        </p:nvSpPr>
        <p:spPr>
          <a:xfrm>
            <a:off x="5376554" y="2024041"/>
            <a:ext cx="4255717" cy="453457"/>
          </a:xfrm>
          <a:prstGeom prst="rect">
            <a:avLst/>
          </a:prstGeom>
        </p:spPr>
        <p:txBody>
          <a:bodyPr wrap="none">
            <a:spAutoFit/>
          </a:bodyPr>
          <a:lstStyle/>
          <a:p>
            <a:pPr>
              <a:lnSpc>
                <a:spcPct val="130000"/>
              </a:lnSpc>
            </a:pPr>
            <a:r>
              <a:rPr lang="zh-CN" altLang="en-US" sz="2000" dirty="0">
                <a:solidFill>
                  <a:schemeClr val="tx1">
                    <a:lumMod val="85000"/>
                    <a:lumOff val="15000"/>
                  </a:schemeClr>
                </a:solidFill>
                <a:cs typeface="+mn-ea"/>
                <a:sym typeface="+mn-lt"/>
              </a:rPr>
              <a:t>New Year's work goals plan </a:t>
            </a:r>
            <a:r>
              <a:rPr lang="en-US" altLang="zh-CN" sz="20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ONE TWO THREE </a:t>
            </a:r>
            <a:endParaRPr lang="zh-CN" altLang="en-US" sz="2000" dirty="0">
              <a:solidFill>
                <a:schemeClr val="tx1">
                  <a:lumMod val="65000"/>
                  <a:lumOff val="35000"/>
                </a:schemeClr>
              </a:solidFill>
              <a:cs typeface="+mn-ea"/>
              <a:sym typeface="+mn-lt"/>
            </a:endParaRPr>
          </a:p>
        </p:txBody>
      </p:sp>
      <p:sp>
        <p:nvSpPr>
          <p:cNvPr id="38" name="文本框 37">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35" name="组合 34"/>
          <p:cNvGrpSpPr/>
          <p:nvPr/>
        </p:nvGrpSpPr>
        <p:grpSpPr>
          <a:xfrm>
            <a:off x="3587261" y="483868"/>
            <a:ext cx="4891622" cy="718401"/>
            <a:chOff x="3658534" y="377466"/>
            <a:chExt cx="4891622" cy="718401"/>
          </a:xfrm>
        </p:grpSpPr>
        <p:sp>
          <p:nvSpPr>
            <p:cNvPr id="36" name="矩形 35"/>
            <p:cNvSpPr/>
            <p:nvPr userDrawn="1"/>
          </p:nvSpPr>
          <p:spPr>
            <a:xfrm>
              <a:off x="3658534" y="377466"/>
              <a:ext cx="4891621"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Goals for future work</a:t>
              </a:r>
            </a:p>
          </p:txBody>
        </p:sp>
        <p:sp>
          <p:nvSpPr>
            <p:cNvPr id="37" name="文本框 36"/>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10805650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ppt_x"/>
                                          </p:val>
                                        </p:tav>
                                        <p:tav tm="100000">
                                          <p:val>
                                            <p:strVal val="#ppt_x"/>
                                          </p:val>
                                        </p:tav>
                                      </p:tavLst>
                                    </p:anim>
                                    <p:anim calcmode="lin" valueType="num">
                                      <p:cBhvr additive="base">
                                        <p:cTn id="8" dur="4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53"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2" presetClass="entr" presetSubtype="2" accel="50000" decel="5000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53"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1400"/>
                            </p:stCondLst>
                            <p:childTnLst>
                              <p:par>
                                <p:cTn id="26" presetID="53"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1900"/>
                            </p:stCondLst>
                            <p:childTnLst>
                              <p:par>
                                <p:cTn id="32" presetID="53"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2" presetClass="entr" presetSubtype="2" accel="50000" decel="5000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2" accel="50000" decel="5000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1+#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1+#ppt_w/2"/>
                                          </p:val>
                                        </p:tav>
                                        <p:tav tm="100000">
                                          <p:val>
                                            <p:strVal val="#ppt_x"/>
                                          </p:val>
                                        </p:tav>
                                      </p:tavLst>
                                    </p:anim>
                                    <p:anim calcmode="lin" valueType="num">
                                      <p:cBhvr additive="base">
                                        <p:cTn id="48"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0" animBg="1"/>
      <p:bldP spid="33" grpId="0" animBg="1"/>
      <p:bldP spid="34"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968154705"/>
              </p:ext>
            </p:extLst>
          </p:nvPr>
        </p:nvGraphicFramePr>
        <p:xfrm>
          <a:off x="812800" y="2190329"/>
          <a:ext cx="5013960" cy="2214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310985990"/>
              </p:ext>
            </p:extLst>
          </p:nvPr>
        </p:nvGraphicFramePr>
        <p:xfrm>
          <a:off x="6405880" y="2190328"/>
          <a:ext cx="5013960" cy="2214033"/>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6067771" y="2278380"/>
            <a:ext cx="0" cy="4236720"/>
          </a:xfrm>
          <a:prstGeom prst="line">
            <a:avLst/>
          </a:prstGeom>
          <a:ln w="127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5236" y="4603478"/>
            <a:ext cx="1261884" cy="307777"/>
          </a:xfrm>
          <a:prstGeom prst="rect">
            <a:avLst/>
          </a:prstGeom>
          <a:noFill/>
        </p:spPr>
        <p:txBody>
          <a:bodyPr wrap="none" lIns="91440" tIns="45720" rIns="91440" bIns="45720" rtlCol="0">
            <a:spAutoFit/>
          </a:bodyPr>
          <a:lstStyle/>
          <a:p>
            <a:r>
              <a:rPr lang="zh-CN" altLang="en-US" sz="1400" dirty="0">
                <a:solidFill>
                  <a:srgbClr val="4F4D50"/>
                </a:solidFill>
                <a:cs typeface="+mn-ea"/>
                <a:sym typeface="+mn-lt"/>
              </a:rPr>
              <a:t>Click to enter the title</a:t>
            </a:r>
            <a:endParaRPr lang="id-ID" sz="1400" dirty="0">
              <a:solidFill>
                <a:srgbClr val="4F4D50"/>
              </a:solidFill>
              <a:cs typeface="+mn-ea"/>
              <a:sym typeface="+mn-lt"/>
            </a:endParaRPr>
          </a:p>
        </p:txBody>
      </p:sp>
      <p:sp>
        <p:nvSpPr>
          <p:cNvPr id="13" name="TextBox 12"/>
          <p:cNvSpPr txBox="1"/>
          <p:nvPr/>
        </p:nvSpPr>
        <p:spPr>
          <a:xfrm>
            <a:off x="1125237" y="4920558"/>
            <a:ext cx="1366080" cy="584775"/>
          </a:xfrm>
          <a:prstGeom prst="rect">
            <a:avLst/>
          </a:prstGeom>
          <a:noFill/>
        </p:spPr>
        <p:txBody>
          <a:bodyPr wrap="none" lIns="91440" tIns="45720" rIns="91440" bIns="45720" rtlCol="0">
            <a:spAutoFit/>
          </a:bodyPr>
          <a:lstStyle/>
          <a:p>
            <a:r>
              <a:rPr lang="id-ID" sz="3200" b="1" dirty="0">
                <a:solidFill>
                  <a:srgbClr val="4F4D50"/>
                </a:solidFill>
                <a:cs typeface="+mn-ea"/>
                <a:sym typeface="+mn-lt"/>
              </a:rPr>
              <a:t>$37M</a:t>
            </a:r>
          </a:p>
        </p:txBody>
      </p:sp>
      <p:sp>
        <p:nvSpPr>
          <p:cNvPr id="14" name="TextBox 13"/>
          <p:cNvSpPr txBox="1"/>
          <p:nvPr/>
        </p:nvSpPr>
        <p:spPr>
          <a:xfrm>
            <a:off x="6703259" y="4603478"/>
            <a:ext cx="1261884" cy="307777"/>
          </a:xfrm>
          <a:prstGeom prst="rect">
            <a:avLst/>
          </a:prstGeom>
          <a:noFill/>
        </p:spPr>
        <p:txBody>
          <a:bodyPr wrap="none" lIns="91440" tIns="45720" rIns="91440" bIns="45720" rtlCol="0">
            <a:spAutoFit/>
          </a:bodyPr>
          <a:lstStyle/>
          <a:p>
            <a:r>
              <a:rPr lang="zh-CN" altLang="en-US" sz="1400" dirty="0">
                <a:solidFill>
                  <a:srgbClr val="4F4D50"/>
                </a:solidFill>
                <a:cs typeface="+mn-ea"/>
                <a:sym typeface="+mn-lt"/>
              </a:rPr>
              <a:t>Click to enter the title</a:t>
            </a:r>
            <a:endParaRPr lang="id-ID" sz="1400" dirty="0">
              <a:solidFill>
                <a:srgbClr val="4F4D50"/>
              </a:solidFill>
              <a:cs typeface="+mn-ea"/>
              <a:sym typeface="+mn-lt"/>
            </a:endParaRPr>
          </a:p>
        </p:txBody>
      </p:sp>
      <p:sp>
        <p:nvSpPr>
          <p:cNvPr id="16" name="TextBox 15"/>
          <p:cNvSpPr txBox="1"/>
          <p:nvPr/>
        </p:nvSpPr>
        <p:spPr>
          <a:xfrm>
            <a:off x="6703259" y="4920558"/>
            <a:ext cx="1366080" cy="584775"/>
          </a:xfrm>
          <a:prstGeom prst="rect">
            <a:avLst/>
          </a:prstGeom>
          <a:noFill/>
        </p:spPr>
        <p:txBody>
          <a:bodyPr wrap="none" lIns="91440" tIns="45720" rIns="91440" bIns="45720" rtlCol="0">
            <a:spAutoFit/>
          </a:bodyPr>
          <a:lstStyle/>
          <a:p>
            <a:r>
              <a:rPr lang="id-ID" sz="3200" b="1" dirty="0">
                <a:solidFill>
                  <a:srgbClr val="4F4D50"/>
                </a:solidFill>
                <a:cs typeface="+mn-ea"/>
                <a:sym typeface="+mn-lt"/>
              </a:rPr>
              <a:t>$37M</a:t>
            </a:r>
          </a:p>
        </p:txBody>
      </p:sp>
      <p:sp>
        <p:nvSpPr>
          <p:cNvPr id="29" name="Text Placeholder 8">
            <a:extLst>
              <a:ext uri="{FF2B5EF4-FFF2-40B4-BE49-F238E27FC236}">
                <a16:creationId xmlns:a16="http://schemas.microsoft.com/office/drawing/2014/main" id="{F2136A76-B6CA-4B36-9AEC-0757D6E8218A}"/>
              </a:ext>
            </a:extLst>
          </p:cNvPr>
          <p:cNvSpPr txBox="1">
            <a:spLocks/>
          </p:cNvSpPr>
          <p:nvPr/>
        </p:nvSpPr>
        <p:spPr>
          <a:xfrm>
            <a:off x="3092451" y="4606821"/>
            <a:ext cx="2819852"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30" name="Text Placeholder 9">
            <a:extLst>
              <a:ext uri="{FF2B5EF4-FFF2-40B4-BE49-F238E27FC236}">
                <a16:creationId xmlns:a16="http://schemas.microsoft.com/office/drawing/2014/main" id="{6A0F83D9-F545-45DB-9155-B68D98327657}"/>
              </a:ext>
            </a:extLst>
          </p:cNvPr>
          <p:cNvSpPr txBox="1">
            <a:spLocks/>
          </p:cNvSpPr>
          <p:nvPr/>
        </p:nvSpPr>
        <p:spPr>
          <a:xfrm>
            <a:off x="2909811" y="4930544"/>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sp>
        <p:nvSpPr>
          <p:cNvPr id="31" name="Text Placeholder 8">
            <a:extLst>
              <a:ext uri="{FF2B5EF4-FFF2-40B4-BE49-F238E27FC236}">
                <a16:creationId xmlns:a16="http://schemas.microsoft.com/office/drawing/2014/main" id="{0CDC22CA-DBCB-48CF-918D-A891FFE3A69F}"/>
              </a:ext>
            </a:extLst>
          </p:cNvPr>
          <p:cNvSpPr txBox="1">
            <a:spLocks/>
          </p:cNvSpPr>
          <p:nvPr/>
        </p:nvSpPr>
        <p:spPr>
          <a:xfrm>
            <a:off x="8704826" y="4603478"/>
            <a:ext cx="2843153" cy="322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dirty="0">
                <a:solidFill>
                  <a:srgbClr val="4F4D50"/>
                </a:solidFill>
                <a:cs typeface="+mn-ea"/>
                <a:sym typeface="+mn-lt"/>
              </a:rPr>
              <a:t>The title text is added</a:t>
            </a:r>
            <a:endParaRPr lang="en-US" altLang="zh-CN" sz="1400" dirty="0">
              <a:solidFill>
                <a:srgbClr val="4F4D50"/>
              </a:solidFill>
              <a:cs typeface="+mn-ea"/>
              <a:sym typeface="+mn-lt"/>
            </a:endParaRPr>
          </a:p>
        </p:txBody>
      </p:sp>
      <p:sp>
        <p:nvSpPr>
          <p:cNvPr id="32" name="Text Placeholder 9">
            <a:extLst>
              <a:ext uri="{FF2B5EF4-FFF2-40B4-BE49-F238E27FC236}">
                <a16:creationId xmlns:a16="http://schemas.microsoft.com/office/drawing/2014/main" id="{5CC98301-9C71-4F9D-B325-ED1BAB95CAD6}"/>
              </a:ext>
            </a:extLst>
          </p:cNvPr>
          <p:cNvSpPr txBox="1">
            <a:spLocks/>
          </p:cNvSpPr>
          <p:nvPr/>
        </p:nvSpPr>
        <p:spPr>
          <a:xfrm>
            <a:off x="8576685" y="4930544"/>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chemeClr val="tx1">
                    <a:lumMod val="65000"/>
                    <a:lumOff val="35000"/>
                  </a:schemeClr>
                </a:solidFill>
                <a:cs typeface="+mn-ea"/>
                <a:sym typeface="+mn-lt"/>
              </a:rPr>
              <a:t>Please paste or enter your text here</a:t>
            </a:r>
            <a:endParaRPr lang="en-AU" altLang="zh-CN" sz="1000" dirty="0">
              <a:solidFill>
                <a:schemeClr val="tx1">
                  <a:lumMod val="65000"/>
                  <a:lumOff val="35000"/>
                </a:schemeClr>
              </a:solidFill>
              <a:cs typeface="+mn-ea"/>
              <a:sym typeface="+mn-lt"/>
            </a:endParaRPr>
          </a:p>
        </p:txBody>
      </p:sp>
      <p:grpSp>
        <p:nvGrpSpPr>
          <p:cNvPr id="20" name="组合 19"/>
          <p:cNvGrpSpPr/>
          <p:nvPr/>
        </p:nvGrpSpPr>
        <p:grpSpPr>
          <a:xfrm>
            <a:off x="3713117" y="483868"/>
            <a:ext cx="4765766" cy="718401"/>
            <a:chOff x="3784390" y="377466"/>
            <a:chExt cx="4765766" cy="718401"/>
          </a:xfrm>
        </p:grpSpPr>
        <p:sp>
          <p:nvSpPr>
            <p:cNvPr id="21" name="矩形 20"/>
            <p:cNvSpPr/>
            <p:nvPr userDrawn="1"/>
          </p:nvSpPr>
          <p:spPr>
            <a:xfrm>
              <a:off x="3784390" y="377466"/>
              <a:ext cx="4765765"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Chart style presentation</a:t>
              </a:r>
            </a:p>
          </p:txBody>
        </p:sp>
        <p:sp>
          <p:nvSpPr>
            <p:cNvPr id="22" name="文本框 21"/>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3244603620"/>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anim calcmode="lin" valueType="num">
                                      <p:cBhvr>
                                        <p:cTn id="3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9">
                                            <p:txEl>
                                              <p:pRg st="0" end="0"/>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wipe(down)">
                                      <p:cBhvr>
                                        <p:cTn id="37" dur="500"/>
                                        <p:tgtEl>
                                          <p:spTgt spid="30">
                                            <p:txEl>
                                              <p:pRg st="0" end="0"/>
                                            </p:txEl>
                                          </p:spTgt>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 calcmode="lin" valueType="num">
                                      <p:cBhvr>
                                        <p:cTn id="4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31">
                                            <p:txEl>
                                              <p:pRg st="0" end="0"/>
                                            </p:txEl>
                                          </p:spTgt>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down)">
                                      <p:cBhvr>
                                        <p:cTn id="4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11" grpId="0"/>
      <p:bldP spid="13" grpId="0"/>
      <p:bldP spid="14" grpId="0"/>
      <p:bldP spid="16" grpId="0"/>
      <p:bldP spid="29" grpId="0" build="p"/>
      <p:bldP spid="30" grpId="0" build="p"/>
      <p:bldP spid="31" grpId="0" build="p"/>
      <p:bldP spid="3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775520" y="2342773"/>
            <a:ext cx="8704774" cy="180562"/>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cs typeface="+mn-ea"/>
                <a:sym typeface="+mn-lt"/>
              </a:rPr>
              <a:t>The company's training work should strive for comprehensive coverage, focus, in the actual training work to constantly enrich the training content, expand the form of training, optimize the training process, clear training purposes, improve training results.</a:t>
            </a:r>
          </a:p>
        </p:txBody>
      </p:sp>
      <p:sp>
        <p:nvSpPr>
          <p:cNvPr id="40" name="TextBox 39"/>
          <p:cNvSpPr txBox="1"/>
          <p:nvPr/>
        </p:nvSpPr>
        <p:spPr>
          <a:xfrm>
            <a:off x="3863753" y="1720315"/>
            <a:ext cx="4499421" cy="433324"/>
          </a:xfrm>
          <a:prstGeom prst="rect">
            <a:avLst/>
          </a:prstGeom>
          <a:noFill/>
        </p:spPr>
        <p:txBody>
          <a:bodyPr wrap="square" lIns="0" tIns="0" rIns="0" bIns="0" rtlCol="0">
            <a:spAutoFit/>
          </a:bodyPr>
          <a:lstStyle/>
          <a:p>
            <a:pPr lvl="0" algn="ctr">
              <a:lnSpc>
                <a:spcPct val="130000"/>
              </a:lnSpc>
              <a:spcBef>
                <a:spcPct val="0"/>
              </a:spcBef>
              <a:defRPr/>
            </a:pPr>
            <a:r>
              <a:rPr lang="zh-CN" altLang="en-US" sz="2400" dirty="0">
                <a:solidFill>
                  <a:schemeClr val="tx1">
                    <a:lumMod val="85000"/>
                    <a:lumOff val="15000"/>
                  </a:schemeClr>
                </a:solidFill>
                <a:cs typeface="+mn-ea"/>
                <a:sym typeface="+mn-lt"/>
              </a:rPr>
              <a:t>Future priorities</a:t>
            </a:r>
            <a:endParaRPr lang="en-US" altLang="zh-CN" sz="2400" dirty="0">
              <a:solidFill>
                <a:schemeClr val="tx1">
                  <a:lumMod val="85000"/>
                  <a:lumOff val="15000"/>
                </a:schemeClr>
              </a:solidFill>
              <a:cs typeface="+mn-ea"/>
              <a:sym typeface="+mn-lt"/>
            </a:endParaRPr>
          </a:p>
        </p:txBody>
      </p:sp>
      <p:sp>
        <p:nvSpPr>
          <p:cNvPr id="41" name="圆角矩形 40"/>
          <p:cNvSpPr/>
          <p:nvPr/>
        </p:nvSpPr>
        <p:spPr>
          <a:xfrm>
            <a:off x="1919536" y="3131096"/>
            <a:ext cx="8640960" cy="622029"/>
          </a:xfrm>
          <a:prstGeom prst="roundRect">
            <a:avLst>
              <a:gd name="adj" fmla="val 50000"/>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42" name="Round Same Side Corner Rectangle 10"/>
          <p:cNvSpPr/>
          <p:nvPr/>
        </p:nvSpPr>
        <p:spPr>
          <a:xfrm rot="5400000">
            <a:off x="2313188" y="2737446"/>
            <a:ext cx="622029" cy="1409330"/>
          </a:xfrm>
          <a:prstGeom prst="round2SameRect">
            <a:avLst>
              <a:gd name="adj1" fmla="val 50000"/>
              <a:gd name="adj2" fmla="val 0"/>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sp>
        <p:nvSpPr>
          <p:cNvPr id="43" name="TextBox 42"/>
          <p:cNvSpPr txBox="1"/>
          <p:nvPr/>
        </p:nvSpPr>
        <p:spPr>
          <a:xfrm>
            <a:off x="1994254" y="3249069"/>
            <a:ext cx="1005403" cy="381258"/>
          </a:xfrm>
          <a:prstGeom prst="rect">
            <a:avLst/>
          </a:prstGeom>
          <a:noFill/>
        </p:spPr>
        <p:txBody>
          <a:bodyPr wrap="none" rtlCol="0">
            <a:spAutoFit/>
          </a:bodyPr>
          <a:lstStyle/>
          <a:p>
            <a:pPr>
              <a:lnSpc>
                <a:spcPct val="130000"/>
              </a:lnSpc>
            </a:pPr>
            <a:r>
              <a:rPr lang="zh-CN" altLang="en-US" sz="2400" baseline="-3000" dirty="0">
                <a:solidFill>
                  <a:schemeClr val="bg1"/>
                </a:solidFill>
                <a:cs typeface="+mn-ea"/>
                <a:sym typeface="+mn-lt"/>
              </a:rPr>
              <a:t>Focus</a:t>
            </a:r>
          </a:p>
        </p:txBody>
      </p:sp>
      <p:sp>
        <p:nvSpPr>
          <p:cNvPr id="44" name="TextBox 43"/>
          <p:cNvSpPr txBox="1"/>
          <p:nvPr/>
        </p:nvSpPr>
        <p:spPr>
          <a:xfrm>
            <a:off x="3387406" y="3219452"/>
            <a:ext cx="7272808" cy="27289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After you've made your appearance here, or by copying your text, select Paste in this box and choose to keep only the text.</a:t>
            </a:r>
            <a:endParaRPr lang="en-US" altLang="zh-CN" sz="1000" dirty="0">
              <a:solidFill>
                <a:schemeClr val="tx1">
                  <a:lumMod val="50000"/>
                  <a:lumOff val="50000"/>
                </a:schemeClr>
              </a:solidFill>
              <a:cs typeface="+mn-ea"/>
              <a:sym typeface="+mn-lt"/>
            </a:endParaRPr>
          </a:p>
        </p:txBody>
      </p:sp>
      <p:sp>
        <p:nvSpPr>
          <p:cNvPr id="45" name="矩形 44"/>
          <p:cNvSpPr/>
          <p:nvPr/>
        </p:nvSpPr>
        <p:spPr>
          <a:xfrm>
            <a:off x="1933066" y="4251716"/>
            <a:ext cx="4090926" cy="1656184"/>
          </a:xfrm>
          <a:prstGeom prst="rect">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46" name="Text Placeholder 11"/>
          <p:cNvSpPr txBox="1">
            <a:spLocks/>
          </p:cNvSpPr>
          <p:nvPr/>
        </p:nvSpPr>
        <p:spPr>
          <a:xfrm>
            <a:off x="2000664" y="4364148"/>
            <a:ext cx="4023328"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Bef>
                <a:spcPct val="0"/>
              </a:spcBef>
              <a:buNone/>
            </a:pPr>
            <a:r>
              <a:rPr lang="zh-CN" altLang="en-US" sz="2000" dirty="0">
                <a:solidFill>
                  <a:schemeClr val="bg1"/>
                </a:solidFill>
                <a:cs typeface="+mn-ea"/>
                <a:sym typeface="+mn-lt"/>
              </a:rPr>
              <a:t>The quality of the work done</a:t>
            </a:r>
            <a:endParaRPr lang="en-AU" sz="2000" dirty="0">
              <a:solidFill>
                <a:schemeClr val="bg1"/>
              </a:solidFill>
              <a:cs typeface="+mn-ea"/>
              <a:sym typeface="+mn-lt"/>
            </a:endParaRPr>
          </a:p>
        </p:txBody>
      </p:sp>
      <p:sp>
        <p:nvSpPr>
          <p:cNvPr id="47" name="TextBox 46"/>
          <p:cNvSpPr txBox="1"/>
          <p:nvPr/>
        </p:nvSpPr>
        <p:spPr>
          <a:xfrm>
            <a:off x="1972554" y="4876798"/>
            <a:ext cx="3907422" cy="472950"/>
          </a:xfrm>
          <a:prstGeom prst="rect">
            <a:avLst/>
          </a:prstGeom>
          <a:noFill/>
        </p:spPr>
        <p:txBody>
          <a:bodyPr wrap="square" rtlCol="0">
            <a:spAutoFit/>
          </a:bodyPr>
          <a:lstStyle/>
          <a:p>
            <a:pPr>
              <a:lnSpc>
                <a:spcPct val="130000"/>
              </a:lnSpc>
              <a:spcBef>
                <a:spcPct val="0"/>
              </a:spcBef>
            </a:pPr>
            <a:r>
              <a:rPr lang="zh-CN" altLang="en-US" sz="1000" dirty="0">
                <a:solidFill>
                  <a:schemeClr val="bg1"/>
                </a:solidFill>
                <a:cs typeface="+mn-ea"/>
                <a:sym typeface="+mn-lt"/>
              </a:rPr>
              <a:t>Click here to edit what you want, and we recommend that you display in Microsoft Black font, and all graphic lines and their corresponding materials in this template are free to edit, recolor, and replace.</a:t>
            </a:r>
            <a:endParaRPr lang="en-US" altLang="zh-CN" sz="1000" dirty="0">
              <a:solidFill>
                <a:schemeClr val="bg1"/>
              </a:solidFill>
              <a:cs typeface="+mn-ea"/>
              <a:sym typeface="+mn-lt"/>
            </a:endParaRPr>
          </a:p>
        </p:txBody>
      </p:sp>
      <p:sp>
        <p:nvSpPr>
          <p:cNvPr id="48" name="矩形 47"/>
          <p:cNvSpPr/>
          <p:nvPr/>
        </p:nvSpPr>
        <p:spPr>
          <a:xfrm>
            <a:off x="6168008" y="4251716"/>
            <a:ext cx="4090926" cy="1656184"/>
          </a:xfrm>
          <a:prstGeom prst="rect">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49" name="Text Placeholder 11"/>
          <p:cNvSpPr txBox="1">
            <a:spLocks/>
          </p:cNvSpPr>
          <p:nvPr/>
        </p:nvSpPr>
        <p:spPr>
          <a:xfrm>
            <a:off x="6235606" y="4364148"/>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Bef>
                <a:spcPct val="0"/>
              </a:spcBef>
              <a:buNone/>
            </a:pPr>
            <a:r>
              <a:rPr lang="zh-CN" altLang="en-US" sz="2000" dirty="0">
                <a:solidFill>
                  <a:schemeClr val="bg1"/>
                </a:solidFill>
                <a:cs typeface="+mn-ea"/>
                <a:sym typeface="+mn-lt"/>
              </a:rPr>
              <a:t>Marketing skills</a:t>
            </a:r>
            <a:endParaRPr lang="en-AU" altLang="zh-CN" sz="2000" dirty="0">
              <a:solidFill>
                <a:schemeClr val="bg1"/>
              </a:solidFill>
              <a:cs typeface="+mn-ea"/>
              <a:sym typeface="+mn-lt"/>
            </a:endParaRPr>
          </a:p>
        </p:txBody>
      </p:sp>
      <p:sp>
        <p:nvSpPr>
          <p:cNvPr id="50" name="TextBox 49"/>
          <p:cNvSpPr txBox="1"/>
          <p:nvPr/>
        </p:nvSpPr>
        <p:spPr>
          <a:xfrm>
            <a:off x="6207496" y="4876798"/>
            <a:ext cx="3907422" cy="472950"/>
          </a:xfrm>
          <a:prstGeom prst="rect">
            <a:avLst/>
          </a:prstGeom>
          <a:noFill/>
        </p:spPr>
        <p:txBody>
          <a:bodyPr wrap="square" rtlCol="0">
            <a:spAutoFit/>
          </a:bodyPr>
          <a:lstStyle/>
          <a:p>
            <a:pPr>
              <a:lnSpc>
                <a:spcPct val="130000"/>
              </a:lnSpc>
              <a:spcBef>
                <a:spcPct val="0"/>
              </a:spcBef>
            </a:pPr>
            <a:r>
              <a:rPr lang="zh-CN" altLang="en-US" sz="1000" dirty="0">
                <a:solidFill>
                  <a:schemeClr val="bg1"/>
                </a:solidFill>
                <a:cs typeface="+mn-ea"/>
                <a:sym typeface="+mn-lt"/>
              </a:rPr>
              <a:t>Click here to edit what you want, and we recommend that you display in Microsoft Black font, and all graphic lines and their corresponding materials in this template are free to edit, recolor, and replace.</a:t>
            </a:r>
            <a:endParaRPr lang="en-US" altLang="zh-CN" sz="1000" dirty="0">
              <a:solidFill>
                <a:schemeClr val="bg1"/>
              </a:solidFill>
              <a:cs typeface="+mn-ea"/>
              <a:sym typeface="+mn-lt"/>
            </a:endParaRPr>
          </a:p>
        </p:txBody>
      </p:sp>
      <p:sp>
        <p:nvSpPr>
          <p:cNvPr id="19" name="文本框 18">
            <a:extLst>
              <a:ext uri="{FF2B5EF4-FFF2-40B4-BE49-F238E27FC236}">
                <a16:creationId xmlns:a16="http://schemas.microsoft.com/office/drawing/2014/main" id="{C9FE3F12-EF2B-4C2B-8DA1-3D9B6D947A7C}"/>
              </a:ext>
            </a:extLst>
          </p:cNvPr>
          <p:cNvSpPr txBox="1"/>
          <p:nvPr/>
        </p:nvSpPr>
        <p:spPr>
          <a:xfrm>
            <a:off x="1221277" y="165529"/>
            <a:ext cx="184731" cy="597921"/>
          </a:xfrm>
          <a:prstGeom prst="rect">
            <a:avLst/>
          </a:prstGeom>
          <a:noFill/>
        </p:spPr>
        <p:txBody>
          <a:bodyPr wrap="none" rtlCol="0">
            <a:spAutoFit/>
          </a:bodyPr>
          <a:lstStyle/>
          <a:p>
            <a:pPr fontAlgn="auto">
              <a:lnSpc>
                <a:spcPct val="130000"/>
              </a:lnSpc>
              <a:defRPr/>
            </a:pPr>
            <a:endParaRPr lang="zh-CN" altLang="en-US" sz="2800" b="1" dirty="0">
              <a:solidFill>
                <a:srgbClr val="554B4F"/>
              </a:solidFill>
              <a:cs typeface="+mn-ea"/>
              <a:sym typeface="+mn-lt"/>
            </a:endParaRPr>
          </a:p>
        </p:txBody>
      </p:sp>
      <p:grpSp>
        <p:nvGrpSpPr>
          <p:cNvPr id="18" name="组合 17"/>
          <p:cNvGrpSpPr/>
          <p:nvPr/>
        </p:nvGrpSpPr>
        <p:grpSpPr>
          <a:xfrm>
            <a:off x="3165231" y="483868"/>
            <a:ext cx="5753686" cy="718401"/>
            <a:chOff x="3236504" y="377466"/>
            <a:chExt cx="5753686" cy="718401"/>
          </a:xfrm>
        </p:grpSpPr>
        <p:sp>
          <p:nvSpPr>
            <p:cNvPr id="20" name="矩形 19"/>
            <p:cNvSpPr/>
            <p:nvPr userDrawn="1"/>
          </p:nvSpPr>
          <p:spPr>
            <a:xfrm>
              <a:off x="3236504" y="377466"/>
              <a:ext cx="575368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Focus on your goals</a:t>
              </a:r>
            </a:p>
          </p:txBody>
        </p:sp>
        <p:sp>
          <p:nvSpPr>
            <p:cNvPr id="21" name="文本框 20"/>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80147659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 fill="hold"/>
                                        <p:tgtEl>
                                          <p:spTgt spid="40"/>
                                        </p:tgtEl>
                                        <p:attrNameLst>
                                          <p:attrName>ppt_x</p:attrName>
                                        </p:attrNameLst>
                                      </p:cBhvr>
                                      <p:tavLst>
                                        <p:tav tm="0">
                                          <p:val>
                                            <p:strVal val="1+#ppt_w/2"/>
                                          </p:val>
                                        </p:tav>
                                        <p:tav tm="100000">
                                          <p:val>
                                            <p:strVal val="#ppt_x"/>
                                          </p:val>
                                        </p:tav>
                                      </p:tavLst>
                                    </p:anim>
                                    <p:anim calcmode="lin" valueType="num">
                                      <p:cBhvr additive="base">
                                        <p:cTn id="8" dur="3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300" fill="hold"/>
                                        <p:tgtEl>
                                          <p:spTgt spid="39"/>
                                        </p:tgtEl>
                                        <p:attrNameLst>
                                          <p:attrName>ppt_x</p:attrName>
                                        </p:attrNameLst>
                                      </p:cBhvr>
                                      <p:tavLst>
                                        <p:tav tm="0">
                                          <p:val>
                                            <p:strVal val="1+#ppt_w/2"/>
                                          </p:val>
                                        </p:tav>
                                        <p:tav tm="100000">
                                          <p:val>
                                            <p:strVal val="#ppt_x"/>
                                          </p:val>
                                        </p:tav>
                                      </p:tavLst>
                                    </p:anim>
                                    <p:anim calcmode="lin" valueType="num">
                                      <p:cBhvr additive="base">
                                        <p:cTn id="13" dur="3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1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right)">
                                      <p:cBhvr>
                                        <p:cTn id="18" dur="500"/>
                                        <p:tgtEl>
                                          <p:spTgt spid="42"/>
                                        </p:tgtEl>
                                      </p:cBhvr>
                                    </p:animEffect>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par>
                          <p:cTn id="23" fill="hold">
                            <p:stCondLst>
                              <p:cond delay="16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21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childTnLst>
                          </p:cTn>
                        </p:par>
                        <p:par>
                          <p:cTn id="37" fill="hold">
                            <p:stCondLst>
                              <p:cond delay="3100"/>
                            </p:stCondLst>
                            <p:childTnLst>
                              <p:par>
                                <p:cTn id="38" presetID="42"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par>
                          <p:cTn id="43" fill="hold">
                            <p:stCondLst>
                              <p:cond delay="410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1000" fill="hold"/>
                                        <p:tgtEl>
                                          <p:spTgt spid="47"/>
                                        </p:tgtEl>
                                        <p:attrNameLst>
                                          <p:attrName>ppt_w</p:attrName>
                                        </p:attrNameLst>
                                      </p:cBhvr>
                                      <p:tavLst>
                                        <p:tav tm="0">
                                          <p:val>
                                            <p:fltVal val="0"/>
                                          </p:val>
                                        </p:tav>
                                        <p:tav tm="100000">
                                          <p:val>
                                            <p:strVal val="#ppt_w"/>
                                          </p:val>
                                        </p:tav>
                                      </p:tavLst>
                                    </p:anim>
                                    <p:anim calcmode="lin" valueType="num">
                                      <p:cBhvr>
                                        <p:cTn id="47" dur="1000" fill="hold"/>
                                        <p:tgtEl>
                                          <p:spTgt spid="47"/>
                                        </p:tgtEl>
                                        <p:attrNameLst>
                                          <p:attrName>ppt_h</p:attrName>
                                        </p:attrNameLst>
                                      </p:cBhvr>
                                      <p:tavLst>
                                        <p:tav tm="0">
                                          <p:val>
                                            <p:fltVal val="0"/>
                                          </p:val>
                                        </p:tav>
                                        <p:tav tm="100000">
                                          <p:val>
                                            <p:strVal val="#ppt_h"/>
                                          </p:val>
                                        </p:tav>
                                      </p:tavLst>
                                    </p:anim>
                                    <p:animEffect transition="in" filter="fade">
                                      <p:cBhvr>
                                        <p:cTn id="48" dur="1000"/>
                                        <p:tgtEl>
                                          <p:spTgt spid="47"/>
                                        </p:tgtEl>
                                      </p:cBhvr>
                                    </p:animEffect>
                                  </p:childTnLst>
                                </p:cTn>
                              </p:par>
                              <p:par>
                                <p:cTn id="49" presetID="2" presetClass="entr" presetSubtype="8" fill="hold" grpId="0" nodeType="withEffect">
                                  <p:stCondLst>
                                    <p:cond delay="5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51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childTnLst>
                          </p:cTn>
                        </p:par>
                        <p:par>
                          <p:cTn id="59" fill="hold">
                            <p:stCondLst>
                              <p:cond delay="6100"/>
                            </p:stCondLst>
                            <p:childTnLst>
                              <p:par>
                                <p:cTn id="60" presetID="53" presetClass="entr" presetSubtype="16"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1000" fill="hold"/>
                                        <p:tgtEl>
                                          <p:spTgt spid="50"/>
                                        </p:tgtEl>
                                        <p:attrNameLst>
                                          <p:attrName>ppt_w</p:attrName>
                                        </p:attrNameLst>
                                      </p:cBhvr>
                                      <p:tavLst>
                                        <p:tav tm="0">
                                          <p:val>
                                            <p:fltVal val="0"/>
                                          </p:val>
                                        </p:tav>
                                        <p:tav tm="100000">
                                          <p:val>
                                            <p:strVal val="#ppt_w"/>
                                          </p:val>
                                        </p:tav>
                                      </p:tavLst>
                                    </p:anim>
                                    <p:anim calcmode="lin" valueType="num">
                                      <p:cBhvr>
                                        <p:cTn id="63" dur="1000" fill="hold"/>
                                        <p:tgtEl>
                                          <p:spTgt spid="50"/>
                                        </p:tgtEl>
                                        <p:attrNameLst>
                                          <p:attrName>ppt_h</p:attrName>
                                        </p:attrNameLst>
                                      </p:cBhvr>
                                      <p:tavLst>
                                        <p:tav tm="0">
                                          <p:val>
                                            <p:fltVal val="0"/>
                                          </p:val>
                                        </p:tav>
                                        <p:tav tm="100000">
                                          <p:val>
                                            <p:strVal val="#ppt_h"/>
                                          </p:val>
                                        </p:tav>
                                      </p:tavLst>
                                    </p:anim>
                                    <p:animEffect transition="in" filter="fade">
                                      <p:cBhvr>
                                        <p:cTn id="64"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42" grpId="0" animBg="1"/>
      <p:bldP spid="43" grpId="0"/>
      <p:bldP spid="44" grpId="0"/>
      <p:bldP spid="45" grpId="0" animBg="1"/>
      <p:bldP spid="46" grpId="0"/>
      <p:bldP spid="47" grpId="0"/>
      <p:bldP spid="48" grpId="0" animBg="1"/>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7273175" y="2361408"/>
            <a:ext cx="4735913" cy="3839350"/>
            <a:chOff x="7551981" y="2001188"/>
            <a:chExt cx="4735913" cy="3839350"/>
          </a:xfrm>
          <a:effectLst>
            <a:outerShdw blurRad="254000" dist="63500" dir="2700000" algn="tl" rotWithShape="0">
              <a:prstClr val="black">
                <a:alpha val="30000"/>
              </a:prstClr>
            </a:outerShdw>
          </a:effectLst>
        </p:grpSpPr>
        <p:sp>
          <p:nvSpPr>
            <p:cNvPr id="8" name="Freeform 16"/>
            <p:cNvSpPr>
              <a:spLocks/>
            </p:cNvSpPr>
            <p:nvPr/>
          </p:nvSpPr>
          <p:spPr bwMode="auto">
            <a:xfrm>
              <a:off x="7800202" y="2001188"/>
              <a:ext cx="1974114" cy="3242994"/>
            </a:xfrm>
            <a:custGeom>
              <a:avLst/>
              <a:gdLst>
                <a:gd name="T0" fmla="*/ 262 w 932"/>
                <a:gd name="T1" fmla="*/ 8 h 1392"/>
                <a:gd name="T2" fmla="*/ 133 w 932"/>
                <a:gd name="T3" fmla="*/ 581 h 1392"/>
                <a:gd name="T4" fmla="*/ 121 w 932"/>
                <a:gd name="T5" fmla="*/ 1211 h 1392"/>
                <a:gd name="T6" fmla="*/ 611 w 932"/>
                <a:gd name="T7" fmla="*/ 1360 h 1392"/>
                <a:gd name="T8" fmla="*/ 859 w 932"/>
                <a:gd name="T9" fmla="*/ 1183 h 1392"/>
                <a:gd name="T10" fmla="*/ 911 w 932"/>
                <a:gd name="T11" fmla="*/ 832 h 1392"/>
                <a:gd name="T12" fmla="*/ 696 w 932"/>
                <a:gd name="T13" fmla="*/ 427 h 1392"/>
                <a:gd name="T14" fmla="*/ 664 w 932"/>
                <a:gd name="T15" fmla="*/ 12 h 1392"/>
                <a:gd name="T16" fmla="*/ 556 w 932"/>
                <a:gd name="T17" fmla="*/ 17 h 1392"/>
                <a:gd name="T18" fmla="*/ 468 w 932"/>
                <a:gd name="T19" fmla="*/ 24 h 1392"/>
                <a:gd name="T20" fmla="*/ 383 w 932"/>
                <a:gd name="T21" fmla="*/ 4 h 1392"/>
                <a:gd name="T22" fmla="*/ 262 w 932"/>
                <a:gd name="T23" fmla="*/ 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2" h="1392">
                  <a:moveTo>
                    <a:pt x="262" y="8"/>
                  </a:moveTo>
                  <a:cubicBezTo>
                    <a:pt x="555" y="397"/>
                    <a:pt x="324" y="269"/>
                    <a:pt x="133" y="581"/>
                  </a:cubicBezTo>
                  <a:cubicBezTo>
                    <a:pt x="23" y="766"/>
                    <a:pt x="0" y="1035"/>
                    <a:pt x="121" y="1211"/>
                  </a:cubicBezTo>
                  <a:cubicBezTo>
                    <a:pt x="245" y="1392"/>
                    <a:pt x="437" y="1368"/>
                    <a:pt x="611" y="1360"/>
                  </a:cubicBezTo>
                  <a:cubicBezTo>
                    <a:pt x="716" y="1354"/>
                    <a:pt x="791" y="1285"/>
                    <a:pt x="859" y="1183"/>
                  </a:cubicBezTo>
                  <a:cubicBezTo>
                    <a:pt x="922" y="1090"/>
                    <a:pt x="932" y="934"/>
                    <a:pt x="911" y="832"/>
                  </a:cubicBezTo>
                  <a:cubicBezTo>
                    <a:pt x="879" y="672"/>
                    <a:pt x="810" y="525"/>
                    <a:pt x="696" y="427"/>
                  </a:cubicBezTo>
                  <a:cubicBezTo>
                    <a:pt x="572" y="320"/>
                    <a:pt x="424" y="256"/>
                    <a:pt x="664" y="12"/>
                  </a:cubicBezTo>
                  <a:cubicBezTo>
                    <a:pt x="628" y="1"/>
                    <a:pt x="591" y="9"/>
                    <a:pt x="556" y="17"/>
                  </a:cubicBezTo>
                  <a:cubicBezTo>
                    <a:pt x="525" y="23"/>
                    <a:pt x="495" y="30"/>
                    <a:pt x="468" y="24"/>
                  </a:cubicBezTo>
                  <a:cubicBezTo>
                    <a:pt x="429" y="20"/>
                    <a:pt x="426" y="0"/>
                    <a:pt x="383" y="4"/>
                  </a:cubicBezTo>
                  <a:cubicBezTo>
                    <a:pt x="347" y="12"/>
                    <a:pt x="301" y="12"/>
                    <a:pt x="262" y="8"/>
                  </a:cubicBezTo>
                </a:path>
              </a:pathLst>
            </a:custGeom>
            <a:solidFill>
              <a:srgbClr val="2A3246"/>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9" name="Freeform 17"/>
            <p:cNvSpPr>
              <a:spLocks/>
            </p:cNvSpPr>
            <p:nvPr/>
          </p:nvSpPr>
          <p:spPr bwMode="auto">
            <a:xfrm>
              <a:off x="8882693" y="2993800"/>
              <a:ext cx="872803" cy="1971426"/>
            </a:xfrm>
            <a:custGeom>
              <a:avLst/>
              <a:gdLst>
                <a:gd name="T0" fmla="*/ 184 w 412"/>
                <a:gd name="T1" fmla="*/ 0 h 846"/>
                <a:gd name="T2" fmla="*/ 313 w 412"/>
                <a:gd name="T3" fmla="*/ 311 h 846"/>
                <a:gd name="T4" fmla="*/ 261 w 412"/>
                <a:gd name="T5" fmla="*/ 662 h 846"/>
                <a:gd name="T6" fmla="*/ 12 w 412"/>
                <a:gd name="T7" fmla="*/ 839 h 846"/>
                <a:gd name="T8" fmla="*/ 0 w 412"/>
                <a:gd name="T9" fmla="*/ 839 h 846"/>
                <a:gd name="T10" fmla="*/ 26 w 412"/>
                <a:gd name="T11" fmla="*/ 846 h 846"/>
                <a:gd name="T12" fmla="*/ 199 w 412"/>
                <a:gd name="T13" fmla="*/ 825 h 846"/>
                <a:gd name="T14" fmla="*/ 357 w 412"/>
                <a:gd name="T15" fmla="*/ 723 h 846"/>
                <a:gd name="T16" fmla="*/ 393 w 412"/>
                <a:gd name="T17" fmla="*/ 399 h 846"/>
                <a:gd name="T18" fmla="*/ 184 w 412"/>
                <a:gd name="T19"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846">
                  <a:moveTo>
                    <a:pt x="184" y="0"/>
                  </a:moveTo>
                  <a:cubicBezTo>
                    <a:pt x="248" y="88"/>
                    <a:pt x="290" y="196"/>
                    <a:pt x="313" y="311"/>
                  </a:cubicBezTo>
                  <a:cubicBezTo>
                    <a:pt x="334" y="413"/>
                    <a:pt x="323" y="569"/>
                    <a:pt x="261" y="662"/>
                  </a:cubicBezTo>
                  <a:cubicBezTo>
                    <a:pt x="193" y="764"/>
                    <a:pt x="118" y="833"/>
                    <a:pt x="12" y="839"/>
                  </a:cubicBezTo>
                  <a:cubicBezTo>
                    <a:pt x="8" y="839"/>
                    <a:pt x="4" y="839"/>
                    <a:pt x="0" y="839"/>
                  </a:cubicBezTo>
                  <a:cubicBezTo>
                    <a:pt x="16" y="843"/>
                    <a:pt x="26" y="846"/>
                    <a:pt x="26" y="846"/>
                  </a:cubicBezTo>
                  <a:cubicBezTo>
                    <a:pt x="199" y="825"/>
                    <a:pt x="199" y="825"/>
                    <a:pt x="199" y="825"/>
                  </a:cubicBezTo>
                  <a:cubicBezTo>
                    <a:pt x="250" y="771"/>
                    <a:pt x="304" y="740"/>
                    <a:pt x="357" y="723"/>
                  </a:cubicBezTo>
                  <a:cubicBezTo>
                    <a:pt x="405" y="629"/>
                    <a:pt x="412" y="492"/>
                    <a:pt x="393" y="399"/>
                  </a:cubicBezTo>
                  <a:cubicBezTo>
                    <a:pt x="361" y="242"/>
                    <a:pt x="294" y="98"/>
                    <a:pt x="184" y="0"/>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1" name="Freeform 18"/>
            <p:cNvSpPr>
              <a:spLocks/>
            </p:cNvSpPr>
            <p:nvPr/>
          </p:nvSpPr>
          <p:spPr bwMode="auto">
            <a:xfrm>
              <a:off x="8028708" y="4787797"/>
              <a:ext cx="76168" cy="104486"/>
            </a:xfrm>
            <a:custGeom>
              <a:avLst/>
              <a:gdLst>
                <a:gd name="T0" fmla="*/ 0 w 36"/>
                <a:gd name="T1" fmla="*/ 0 h 45"/>
                <a:gd name="T2" fmla="*/ 6 w 36"/>
                <a:gd name="T3" fmla="*/ 9 h 45"/>
                <a:gd name="T4" fmla="*/ 33 w 36"/>
                <a:gd name="T5" fmla="*/ 45 h 45"/>
                <a:gd name="T6" fmla="*/ 36 w 36"/>
                <a:gd name="T7" fmla="*/ 45 h 45"/>
                <a:gd name="T8" fmla="*/ 13 w 36"/>
                <a:gd name="T9" fmla="*/ 15 h 45"/>
                <a:gd name="T10" fmla="*/ 6 w 36"/>
                <a:gd name="T11" fmla="*/ 4 h 45"/>
                <a:gd name="T12" fmla="*/ 0 w 3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6" h="45">
                  <a:moveTo>
                    <a:pt x="0" y="0"/>
                  </a:moveTo>
                  <a:cubicBezTo>
                    <a:pt x="2" y="3"/>
                    <a:pt x="3" y="6"/>
                    <a:pt x="6" y="9"/>
                  </a:cubicBezTo>
                  <a:cubicBezTo>
                    <a:pt x="14" y="22"/>
                    <a:pt x="24" y="34"/>
                    <a:pt x="33" y="45"/>
                  </a:cubicBezTo>
                  <a:cubicBezTo>
                    <a:pt x="34" y="45"/>
                    <a:pt x="35" y="45"/>
                    <a:pt x="36" y="45"/>
                  </a:cubicBezTo>
                  <a:cubicBezTo>
                    <a:pt x="28" y="36"/>
                    <a:pt x="20" y="26"/>
                    <a:pt x="13" y="15"/>
                  </a:cubicBezTo>
                  <a:cubicBezTo>
                    <a:pt x="10" y="12"/>
                    <a:pt x="8" y="8"/>
                    <a:pt x="6" y="4"/>
                  </a:cubicBezTo>
                  <a:cubicBezTo>
                    <a:pt x="4" y="3"/>
                    <a:pt x="2" y="1"/>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2" name="Freeform 19"/>
            <p:cNvSpPr>
              <a:spLocks/>
            </p:cNvSpPr>
            <p:nvPr/>
          </p:nvSpPr>
          <p:spPr bwMode="auto">
            <a:xfrm>
              <a:off x="8041253" y="4796668"/>
              <a:ext cx="465973" cy="230657"/>
            </a:xfrm>
            <a:custGeom>
              <a:avLst/>
              <a:gdLst>
                <a:gd name="T0" fmla="*/ 0 w 220"/>
                <a:gd name="T1" fmla="*/ 0 h 99"/>
                <a:gd name="T2" fmla="*/ 7 w 220"/>
                <a:gd name="T3" fmla="*/ 11 h 99"/>
                <a:gd name="T4" fmla="*/ 30 w 220"/>
                <a:gd name="T5" fmla="*/ 41 h 99"/>
                <a:gd name="T6" fmla="*/ 187 w 220"/>
                <a:gd name="T7" fmla="*/ 99 h 99"/>
                <a:gd name="T8" fmla="*/ 220 w 220"/>
                <a:gd name="T9" fmla="*/ 70 h 99"/>
                <a:gd name="T10" fmla="*/ 0 w 220"/>
                <a:gd name="T11" fmla="*/ 0 h 99"/>
              </a:gdLst>
              <a:ahLst/>
              <a:cxnLst>
                <a:cxn ang="0">
                  <a:pos x="T0" y="T1"/>
                </a:cxn>
                <a:cxn ang="0">
                  <a:pos x="T2" y="T3"/>
                </a:cxn>
                <a:cxn ang="0">
                  <a:pos x="T4" y="T5"/>
                </a:cxn>
                <a:cxn ang="0">
                  <a:pos x="T6" y="T7"/>
                </a:cxn>
                <a:cxn ang="0">
                  <a:pos x="T8" y="T9"/>
                </a:cxn>
                <a:cxn ang="0">
                  <a:pos x="T10" y="T11"/>
                </a:cxn>
              </a:cxnLst>
              <a:rect l="0" t="0" r="r" b="b"/>
              <a:pathLst>
                <a:path w="220" h="99">
                  <a:moveTo>
                    <a:pt x="0" y="0"/>
                  </a:moveTo>
                  <a:cubicBezTo>
                    <a:pt x="2" y="4"/>
                    <a:pt x="4" y="8"/>
                    <a:pt x="7" y="11"/>
                  </a:cubicBezTo>
                  <a:cubicBezTo>
                    <a:pt x="14" y="22"/>
                    <a:pt x="22" y="32"/>
                    <a:pt x="30" y="41"/>
                  </a:cubicBezTo>
                  <a:cubicBezTo>
                    <a:pt x="114" y="63"/>
                    <a:pt x="187" y="99"/>
                    <a:pt x="187" y="99"/>
                  </a:cubicBezTo>
                  <a:cubicBezTo>
                    <a:pt x="195" y="86"/>
                    <a:pt x="206" y="77"/>
                    <a:pt x="220" y="70"/>
                  </a:cubicBezTo>
                  <a:cubicBezTo>
                    <a:pt x="142" y="66"/>
                    <a:pt x="66" y="49"/>
                    <a:pt x="0" y="0"/>
                  </a:cubicBezTo>
                </a:path>
              </a:pathLst>
            </a:custGeom>
            <a:solidFill>
              <a:srgbClr val="6C7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3" name="Freeform 22"/>
            <p:cNvSpPr>
              <a:spLocks/>
            </p:cNvSpPr>
            <p:nvPr/>
          </p:nvSpPr>
          <p:spPr bwMode="auto">
            <a:xfrm>
              <a:off x="8569058" y="2008088"/>
              <a:ext cx="203416" cy="582556"/>
            </a:xfrm>
            <a:custGeom>
              <a:avLst/>
              <a:gdLst>
                <a:gd name="T0" fmla="*/ 31 w 96"/>
                <a:gd name="T1" fmla="*/ 0 h 250"/>
                <a:gd name="T2" fmla="*/ 20 w 96"/>
                <a:gd name="T3" fmla="*/ 1 h 250"/>
                <a:gd name="T4" fmla="*/ 18 w 96"/>
                <a:gd name="T5" fmla="*/ 1 h 250"/>
                <a:gd name="T6" fmla="*/ 0 w 96"/>
                <a:gd name="T7" fmla="*/ 11 h 250"/>
                <a:gd name="T8" fmla="*/ 74 w 96"/>
                <a:gd name="T9" fmla="*/ 250 h 250"/>
                <a:gd name="T10" fmla="*/ 74 w 96"/>
                <a:gd name="T11" fmla="*/ 18 h 250"/>
                <a:gd name="T12" fmla="*/ 64 w 96"/>
                <a:gd name="T13" fmla="*/ 8 h 250"/>
                <a:gd name="T14" fmla="*/ 31 w 96"/>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50">
                  <a:moveTo>
                    <a:pt x="31" y="0"/>
                  </a:moveTo>
                  <a:cubicBezTo>
                    <a:pt x="27" y="0"/>
                    <a:pt x="24" y="1"/>
                    <a:pt x="20" y="1"/>
                  </a:cubicBezTo>
                  <a:cubicBezTo>
                    <a:pt x="19" y="1"/>
                    <a:pt x="18" y="1"/>
                    <a:pt x="18" y="1"/>
                  </a:cubicBezTo>
                  <a:cubicBezTo>
                    <a:pt x="12" y="3"/>
                    <a:pt x="6" y="7"/>
                    <a:pt x="0" y="11"/>
                  </a:cubicBezTo>
                  <a:cubicBezTo>
                    <a:pt x="0" y="11"/>
                    <a:pt x="70" y="127"/>
                    <a:pt x="74" y="250"/>
                  </a:cubicBezTo>
                  <a:cubicBezTo>
                    <a:pt x="74" y="250"/>
                    <a:pt x="96" y="119"/>
                    <a:pt x="74" y="18"/>
                  </a:cubicBezTo>
                  <a:cubicBezTo>
                    <a:pt x="74" y="18"/>
                    <a:pt x="70" y="13"/>
                    <a:pt x="64" y="8"/>
                  </a:cubicBezTo>
                  <a:cubicBezTo>
                    <a:pt x="55" y="4"/>
                    <a:pt x="45" y="0"/>
                    <a:pt x="31" y="0"/>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4" name="Freeform 24"/>
            <p:cNvSpPr>
              <a:spLocks/>
            </p:cNvSpPr>
            <p:nvPr/>
          </p:nvSpPr>
          <p:spPr bwMode="auto">
            <a:xfrm>
              <a:off x="8811006" y="2033716"/>
              <a:ext cx="189974" cy="521442"/>
            </a:xfrm>
            <a:custGeom>
              <a:avLst/>
              <a:gdLst>
                <a:gd name="T0" fmla="*/ 90 w 90"/>
                <a:gd name="T1" fmla="*/ 0 h 224"/>
                <a:gd name="T2" fmla="*/ 88 w 90"/>
                <a:gd name="T3" fmla="*/ 1 h 224"/>
                <a:gd name="T4" fmla="*/ 79 w 90"/>
                <a:gd name="T5" fmla="*/ 3 h 224"/>
                <a:gd name="T6" fmla="*/ 34 w 90"/>
                <a:gd name="T7" fmla="*/ 11 h 224"/>
                <a:gd name="T8" fmla="*/ 3 w 90"/>
                <a:gd name="T9" fmla="*/ 224 h 224"/>
                <a:gd name="T10" fmla="*/ 90 w 90"/>
                <a:gd name="T11" fmla="*/ 0 h 224"/>
              </a:gdLst>
              <a:ahLst/>
              <a:cxnLst>
                <a:cxn ang="0">
                  <a:pos x="T0" y="T1"/>
                </a:cxn>
                <a:cxn ang="0">
                  <a:pos x="T2" y="T3"/>
                </a:cxn>
                <a:cxn ang="0">
                  <a:pos x="T4" y="T5"/>
                </a:cxn>
                <a:cxn ang="0">
                  <a:pos x="T6" y="T7"/>
                </a:cxn>
                <a:cxn ang="0">
                  <a:pos x="T8" y="T9"/>
                </a:cxn>
                <a:cxn ang="0">
                  <a:pos x="T10" y="T11"/>
                </a:cxn>
              </a:cxnLst>
              <a:rect l="0" t="0" r="r" b="b"/>
              <a:pathLst>
                <a:path w="90" h="224">
                  <a:moveTo>
                    <a:pt x="90" y="0"/>
                  </a:moveTo>
                  <a:cubicBezTo>
                    <a:pt x="90" y="0"/>
                    <a:pt x="89" y="0"/>
                    <a:pt x="88" y="1"/>
                  </a:cubicBezTo>
                  <a:cubicBezTo>
                    <a:pt x="85" y="1"/>
                    <a:pt x="82" y="2"/>
                    <a:pt x="79" y="3"/>
                  </a:cubicBezTo>
                  <a:cubicBezTo>
                    <a:pt x="63" y="6"/>
                    <a:pt x="48" y="9"/>
                    <a:pt x="34" y="11"/>
                  </a:cubicBezTo>
                  <a:cubicBezTo>
                    <a:pt x="33" y="13"/>
                    <a:pt x="0" y="104"/>
                    <a:pt x="3" y="224"/>
                  </a:cubicBezTo>
                  <a:cubicBezTo>
                    <a:pt x="3" y="224"/>
                    <a:pt x="24" y="75"/>
                    <a:pt x="90" y="0"/>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5" name="Freeform 25"/>
            <p:cNvSpPr>
              <a:spLocks/>
            </p:cNvSpPr>
            <p:nvPr/>
          </p:nvSpPr>
          <p:spPr bwMode="auto">
            <a:xfrm>
              <a:off x="7611123" y="4808496"/>
              <a:ext cx="1521582" cy="792513"/>
            </a:xfrm>
            <a:custGeom>
              <a:avLst/>
              <a:gdLst>
                <a:gd name="T0" fmla="*/ 32 w 718"/>
                <a:gd name="T1" fmla="*/ 80 h 340"/>
                <a:gd name="T2" fmla="*/ 0 w 718"/>
                <a:gd name="T3" fmla="*/ 115 h 340"/>
                <a:gd name="T4" fmla="*/ 637 w 718"/>
                <a:gd name="T5" fmla="*/ 340 h 340"/>
                <a:gd name="T6" fmla="*/ 718 w 718"/>
                <a:gd name="T7" fmla="*/ 246 h 340"/>
                <a:gd name="T8" fmla="*/ 32 w 718"/>
                <a:gd name="T9" fmla="*/ 80 h 340"/>
              </a:gdLst>
              <a:ahLst/>
              <a:cxnLst>
                <a:cxn ang="0">
                  <a:pos x="T0" y="T1"/>
                </a:cxn>
                <a:cxn ang="0">
                  <a:pos x="T2" y="T3"/>
                </a:cxn>
                <a:cxn ang="0">
                  <a:pos x="T4" y="T5"/>
                </a:cxn>
                <a:cxn ang="0">
                  <a:pos x="T6" y="T7"/>
                </a:cxn>
                <a:cxn ang="0">
                  <a:pos x="T8" y="T9"/>
                </a:cxn>
              </a:cxnLst>
              <a:rect l="0" t="0" r="r" b="b"/>
              <a:pathLst>
                <a:path w="718" h="340">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rgbClr val="CC9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6" name="Freeform 26"/>
            <p:cNvSpPr>
              <a:spLocks/>
            </p:cNvSpPr>
            <p:nvPr/>
          </p:nvSpPr>
          <p:spPr bwMode="auto">
            <a:xfrm>
              <a:off x="7551981" y="4773997"/>
              <a:ext cx="1515310" cy="784627"/>
            </a:xfrm>
            <a:custGeom>
              <a:avLst/>
              <a:gdLst>
                <a:gd name="T0" fmla="*/ 35 w 715"/>
                <a:gd name="T1" fmla="*/ 59 h 337"/>
                <a:gd name="T2" fmla="*/ 0 w 715"/>
                <a:gd name="T3" fmla="*/ 86 h 337"/>
                <a:gd name="T4" fmla="*/ 632 w 715"/>
                <a:gd name="T5" fmla="*/ 337 h 337"/>
                <a:gd name="T6" fmla="*/ 715 w 715"/>
                <a:gd name="T7" fmla="*/ 245 h 337"/>
                <a:gd name="T8" fmla="*/ 35 w 715"/>
                <a:gd name="T9" fmla="*/ 59 h 337"/>
              </a:gdLst>
              <a:ahLst/>
              <a:cxnLst>
                <a:cxn ang="0">
                  <a:pos x="T0" y="T1"/>
                </a:cxn>
                <a:cxn ang="0">
                  <a:pos x="T2" y="T3"/>
                </a:cxn>
                <a:cxn ang="0">
                  <a:pos x="T4" y="T5"/>
                </a:cxn>
                <a:cxn ang="0">
                  <a:pos x="T6" y="T7"/>
                </a:cxn>
                <a:cxn ang="0">
                  <a:pos x="T8" y="T9"/>
                </a:cxn>
              </a:cxnLst>
              <a:rect l="0" t="0" r="r" b="b"/>
              <a:pathLst>
                <a:path w="715" h="337">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rgbClr val="E3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7" name="Freeform 27"/>
            <p:cNvSpPr>
              <a:spLocks/>
            </p:cNvSpPr>
            <p:nvPr/>
          </p:nvSpPr>
          <p:spPr bwMode="auto">
            <a:xfrm>
              <a:off x="7651448" y="4461526"/>
              <a:ext cx="3832631" cy="1302127"/>
            </a:xfrm>
            <a:custGeom>
              <a:avLst/>
              <a:gdLst>
                <a:gd name="T0" fmla="*/ 1763 w 1809"/>
                <a:gd name="T1" fmla="*/ 147 h 559"/>
                <a:gd name="T2" fmla="*/ 1261 w 1809"/>
                <a:gd name="T3" fmla="*/ 110 h 559"/>
                <a:gd name="T4" fmla="*/ 780 w 1809"/>
                <a:gd name="T5" fmla="*/ 195 h 559"/>
                <a:gd name="T6" fmla="*/ 607 w 1809"/>
                <a:gd name="T7" fmla="*/ 216 h 559"/>
                <a:gd name="T8" fmla="*/ 371 w 1809"/>
                <a:gd name="T9" fmla="*/ 243 h 559"/>
                <a:gd name="T10" fmla="*/ 0 w 1809"/>
                <a:gd name="T11" fmla="*/ 199 h 559"/>
                <a:gd name="T12" fmla="*/ 550 w 1809"/>
                <a:gd name="T13" fmla="*/ 470 h 559"/>
                <a:gd name="T14" fmla="*/ 687 w 1809"/>
                <a:gd name="T15" fmla="*/ 546 h 559"/>
                <a:gd name="T16" fmla="*/ 1310 w 1809"/>
                <a:gd name="T17" fmla="*/ 403 h 559"/>
                <a:gd name="T18" fmla="*/ 1809 w 1809"/>
                <a:gd name="T19" fmla="*/ 445 h 559"/>
                <a:gd name="T20" fmla="*/ 1763 w 1809"/>
                <a:gd name="T21" fmla="*/ 14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9" h="55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rgbClr val="FFB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8" name="Freeform 28"/>
            <p:cNvSpPr>
              <a:spLocks/>
            </p:cNvSpPr>
            <p:nvPr/>
          </p:nvSpPr>
          <p:spPr bwMode="auto">
            <a:xfrm>
              <a:off x="8308292" y="5027325"/>
              <a:ext cx="1285907" cy="370628"/>
            </a:xfrm>
            <a:custGeom>
              <a:avLst/>
              <a:gdLst>
                <a:gd name="T0" fmla="*/ 61 w 607"/>
                <a:gd name="T1" fmla="*/ 0 h 159"/>
                <a:gd name="T2" fmla="*/ 479 w 607"/>
                <a:gd name="T3" fmla="*/ 106 h 159"/>
                <a:gd name="T4" fmla="*/ 607 w 607"/>
                <a:gd name="T5" fmla="*/ 68 h 159"/>
                <a:gd name="T6" fmla="*/ 488 w 607"/>
                <a:gd name="T7" fmla="*/ 126 h 159"/>
                <a:gd name="T8" fmla="*/ 61 w 607"/>
                <a:gd name="T9" fmla="*/ 0 h 159"/>
              </a:gdLst>
              <a:ahLst/>
              <a:cxnLst>
                <a:cxn ang="0">
                  <a:pos x="T0" y="T1"/>
                </a:cxn>
                <a:cxn ang="0">
                  <a:pos x="T2" y="T3"/>
                </a:cxn>
                <a:cxn ang="0">
                  <a:pos x="T4" y="T5"/>
                </a:cxn>
                <a:cxn ang="0">
                  <a:pos x="T6" y="T7"/>
                </a:cxn>
                <a:cxn ang="0">
                  <a:pos x="T8" y="T9"/>
                </a:cxn>
              </a:cxnLst>
              <a:rect l="0" t="0" r="r" b="b"/>
              <a:pathLst>
                <a:path w="607" h="159">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rgbClr val="E3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19" name="Freeform 29"/>
            <p:cNvSpPr>
              <a:spLocks/>
            </p:cNvSpPr>
            <p:nvPr/>
          </p:nvSpPr>
          <p:spPr bwMode="auto">
            <a:xfrm>
              <a:off x="8471383" y="4958326"/>
              <a:ext cx="258974" cy="230657"/>
            </a:xfrm>
            <a:custGeom>
              <a:avLst/>
              <a:gdLst>
                <a:gd name="T0" fmla="*/ 111 w 122"/>
                <a:gd name="T1" fmla="*/ 31 h 99"/>
                <a:gd name="T2" fmla="*/ 92 w 122"/>
                <a:gd name="T3" fmla="*/ 99 h 99"/>
                <a:gd name="T4" fmla="*/ 3 w 122"/>
                <a:gd name="T5" fmla="*/ 56 h 99"/>
                <a:gd name="T6" fmla="*/ 111 w 122"/>
                <a:gd name="T7" fmla="*/ 31 h 99"/>
              </a:gdLst>
              <a:ahLst/>
              <a:cxnLst>
                <a:cxn ang="0">
                  <a:pos x="T0" y="T1"/>
                </a:cxn>
                <a:cxn ang="0">
                  <a:pos x="T2" y="T3"/>
                </a:cxn>
                <a:cxn ang="0">
                  <a:pos x="T4" y="T5"/>
                </a:cxn>
                <a:cxn ang="0">
                  <a:pos x="T6" y="T7"/>
                </a:cxn>
              </a:cxnLst>
              <a:rect l="0" t="0" r="r" b="b"/>
              <a:pathLst>
                <a:path w="122" h="99">
                  <a:moveTo>
                    <a:pt x="111" y="31"/>
                  </a:moveTo>
                  <a:cubicBezTo>
                    <a:pt x="111" y="31"/>
                    <a:pt x="122" y="74"/>
                    <a:pt x="92" y="99"/>
                  </a:cubicBezTo>
                  <a:cubicBezTo>
                    <a:pt x="92" y="99"/>
                    <a:pt x="0" y="92"/>
                    <a:pt x="3" y="56"/>
                  </a:cubicBezTo>
                  <a:cubicBezTo>
                    <a:pt x="6" y="0"/>
                    <a:pt x="111" y="31"/>
                    <a:pt x="111" y="31"/>
                  </a:cubicBezTo>
                  <a:close/>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0" name="Freeform 30"/>
            <p:cNvSpPr>
              <a:spLocks/>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1" name="Freeform 31"/>
            <p:cNvSpPr>
              <a:spLocks/>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2" name="Freeform 32"/>
            <p:cNvSpPr>
              <a:spLocks/>
            </p:cNvSpPr>
            <p:nvPr/>
          </p:nvSpPr>
          <p:spPr bwMode="auto">
            <a:xfrm>
              <a:off x="10626509" y="4401398"/>
              <a:ext cx="1661385"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close/>
                </a:path>
              </a:pathLst>
            </a:custGeom>
            <a:solidFill>
              <a:srgbClr val="2A3246"/>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3" name="Freeform 33"/>
            <p:cNvSpPr>
              <a:spLocks/>
            </p:cNvSpPr>
            <p:nvPr/>
          </p:nvSpPr>
          <p:spPr bwMode="auto">
            <a:xfrm>
              <a:off x="10626509" y="4401398"/>
              <a:ext cx="1565491"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4" name="Freeform 34"/>
            <p:cNvSpPr>
              <a:spLocks/>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5" name="Freeform 35"/>
            <p:cNvSpPr>
              <a:spLocks/>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6" name="Freeform 36"/>
            <p:cNvSpPr>
              <a:spLocks/>
            </p:cNvSpPr>
            <p:nvPr/>
          </p:nvSpPr>
          <p:spPr bwMode="auto">
            <a:xfrm>
              <a:off x="10844262" y="5479768"/>
              <a:ext cx="172051" cy="191229"/>
            </a:xfrm>
            <a:custGeom>
              <a:avLst/>
              <a:gdLst>
                <a:gd name="T0" fmla="*/ 78 w 81"/>
                <a:gd name="T1" fmla="*/ 35 h 82"/>
                <a:gd name="T2" fmla="*/ 46 w 81"/>
                <a:gd name="T3" fmla="*/ 79 h 82"/>
                <a:gd name="T4" fmla="*/ 3 w 81"/>
                <a:gd name="T5" fmla="*/ 47 h 82"/>
                <a:gd name="T6" fmla="*/ 35 w 81"/>
                <a:gd name="T7" fmla="*/ 4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7" name="Freeform 37"/>
            <p:cNvSpPr>
              <a:spLocks/>
            </p:cNvSpPr>
            <p:nvPr/>
          </p:nvSpPr>
          <p:spPr bwMode="auto">
            <a:xfrm>
              <a:off x="11115781" y="5498496"/>
              <a:ext cx="171156" cy="191229"/>
            </a:xfrm>
            <a:custGeom>
              <a:avLst/>
              <a:gdLst>
                <a:gd name="T0" fmla="*/ 78 w 81"/>
                <a:gd name="T1" fmla="*/ 35 h 82"/>
                <a:gd name="T2" fmla="*/ 46 w 81"/>
                <a:gd name="T3" fmla="*/ 78 h 82"/>
                <a:gd name="T4" fmla="*/ 3 w 81"/>
                <a:gd name="T5" fmla="*/ 47 h 82"/>
                <a:gd name="T6" fmla="*/ 35 w 81"/>
                <a:gd name="T7" fmla="*/ 3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cs typeface="+mn-ea"/>
                <a:sym typeface="+mn-lt"/>
              </a:endParaRPr>
            </a:p>
          </p:txBody>
        </p:sp>
        <p:sp>
          <p:nvSpPr>
            <p:cNvPr id="28" name="Arc 40"/>
            <p:cNvSpPr/>
            <p:nvPr/>
          </p:nvSpPr>
          <p:spPr>
            <a:xfrm rot="9168342">
              <a:off x="8627393" y="2286864"/>
              <a:ext cx="487586" cy="370036"/>
            </a:xfrm>
            <a:prstGeom prst="arc">
              <a:avLst/>
            </a:prstGeom>
            <a:solidFill>
              <a:schemeClr val="tx1">
                <a:lumMod val="85000"/>
                <a:lumOff val="15000"/>
              </a:schemeClr>
            </a:solidFill>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GB" dirty="0">
                <a:cs typeface="+mn-ea"/>
                <a:sym typeface="+mn-lt"/>
              </a:endParaRPr>
            </a:p>
          </p:txBody>
        </p:sp>
      </p:grpSp>
      <p:sp>
        <p:nvSpPr>
          <p:cNvPr id="29" name="Shape 54"/>
          <p:cNvSpPr txBox="1">
            <a:spLocks/>
          </p:cNvSpPr>
          <p:nvPr/>
        </p:nvSpPr>
        <p:spPr>
          <a:xfrm>
            <a:off x="7004218" y="3573197"/>
            <a:ext cx="2794789" cy="11329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zh-CN" altLang="en-US" sz="9600" dirty="0">
                <a:solidFill>
                  <a:schemeClr val="bg1"/>
                </a:solidFill>
                <a:latin typeface="+mn-lt"/>
                <a:ea typeface="+mn-ea"/>
                <a:cs typeface="+mn-ea"/>
                <a:sym typeface="+mn-lt"/>
              </a:rPr>
              <a:t>¥</a:t>
            </a:r>
            <a:endParaRPr lang="en-US" sz="9600" dirty="0">
              <a:solidFill>
                <a:schemeClr val="bg1"/>
              </a:solidFill>
              <a:latin typeface="+mn-lt"/>
              <a:ea typeface="+mn-ea"/>
              <a:cs typeface="+mn-ea"/>
              <a:sym typeface="+mn-lt"/>
            </a:endParaRPr>
          </a:p>
        </p:txBody>
      </p:sp>
      <p:grpSp>
        <p:nvGrpSpPr>
          <p:cNvPr id="30" name="组合 29"/>
          <p:cNvGrpSpPr/>
          <p:nvPr/>
        </p:nvGrpSpPr>
        <p:grpSpPr>
          <a:xfrm>
            <a:off x="2323698" y="2171638"/>
            <a:ext cx="2592287" cy="453457"/>
            <a:chOff x="4673997" y="1933420"/>
            <a:chExt cx="2592287" cy="453457"/>
          </a:xfrm>
          <a:effectLst>
            <a:outerShdw blurRad="254000" dist="63500" dir="2700000" algn="tl" rotWithShape="0">
              <a:prstClr val="black">
                <a:alpha val="30000"/>
              </a:prstClr>
            </a:outerShdw>
          </a:effectLst>
        </p:grpSpPr>
        <p:sp>
          <p:nvSpPr>
            <p:cNvPr id="31" name="Round Same Side Corner Rectangle 48"/>
            <p:cNvSpPr/>
            <p:nvPr/>
          </p:nvSpPr>
          <p:spPr>
            <a:xfrm rot="5400000">
              <a:off x="5795837" y="892753"/>
              <a:ext cx="348608" cy="2592287"/>
            </a:xfrm>
            <a:prstGeom prst="round2SameRect">
              <a:avLst>
                <a:gd name="adj1" fmla="val 50000"/>
                <a:gd name="adj2" fmla="val 50000"/>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cs typeface="+mn-ea"/>
                <a:sym typeface="+mn-lt"/>
              </a:endParaRPr>
            </a:p>
          </p:txBody>
        </p:sp>
        <p:sp>
          <p:nvSpPr>
            <p:cNvPr id="32" name="Rectangle 49"/>
            <p:cNvSpPr/>
            <p:nvPr/>
          </p:nvSpPr>
          <p:spPr>
            <a:xfrm>
              <a:off x="5110689" y="1933420"/>
              <a:ext cx="1723549" cy="453457"/>
            </a:xfrm>
            <a:prstGeom prst="rect">
              <a:avLst/>
            </a:prstGeom>
          </p:spPr>
          <p:txBody>
            <a:bodyPr wrap="none">
              <a:spAutoFit/>
            </a:bodyPr>
            <a:lstStyle/>
            <a:p>
              <a:pPr algn="ctr">
                <a:lnSpc>
                  <a:spcPct val="130000"/>
                </a:lnSpc>
              </a:pPr>
              <a:r>
                <a:rPr lang="zh-CN" altLang="en-US" sz="2000" dirty="0">
                  <a:solidFill>
                    <a:schemeClr val="bg1"/>
                  </a:solidFill>
                  <a:cs typeface="+mn-ea"/>
                  <a:sym typeface="+mn-lt"/>
                </a:rPr>
                <a:t>Raise your skills</a:t>
              </a:r>
            </a:p>
          </p:txBody>
        </p:sp>
      </p:grpSp>
      <p:sp>
        <p:nvSpPr>
          <p:cNvPr id="33" name="TextBox 32"/>
          <p:cNvSpPr txBox="1"/>
          <p:nvPr/>
        </p:nvSpPr>
        <p:spPr>
          <a:xfrm>
            <a:off x="1611626" y="2745198"/>
            <a:ext cx="4907927"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p>
        </p:txBody>
      </p:sp>
      <p:grpSp>
        <p:nvGrpSpPr>
          <p:cNvPr id="34" name="组合 33"/>
          <p:cNvGrpSpPr/>
          <p:nvPr/>
        </p:nvGrpSpPr>
        <p:grpSpPr>
          <a:xfrm>
            <a:off x="2323698" y="3366157"/>
            <a:ext cx="3772302" cy="453457"/>
            <a:chOff x="4673997" y="1933420"/>
            <a:chExt cx="2592287" cy="453457"/>
          </a:xfrm>
          <a:effectLst>
            <a:outerShdw blurRad="254000" dist="63500" dir="2700000" algn="tl" rotWithShape="0">
              <a:prstClr val="black">
                <a:alpha val="30000"/>
              </a:prstClr>
            </a:outerShdw>
          </a:effectLst>
        </p:grpSpPr>
        <p:sp>
          <p:nvSpPr>
            <p:cNvPr id="35" name="Round Same Side Corner Rectangle 48"/>
            <p:cNvSpPr/>
            <p:nvPr/>
          </p:nvSpPr>
          <p:spPr>
            <a:xfrm rot="5400000">
              <a:off x="5795837" y="892753"/>
              <a:ext cx="348608" cy="2592287"/>
            </a:xfrm>
            <a:prstGeom prst="round2SameRect">
              <a:avLst>
                <a:gd name="adj1" fmla="val 50000"/>
                <a:gd name="adj2" fmla="val 50000"/>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cs typeface="+mn-ea"/>
                <a:sym typeface="+mn-lt"/>
              </a:endParaRPr>
            </a:p>
          </p:txBody>
        </p:sp>
        <p:sp>
          <p:nvSpPr>
            <p:cNvPr id="36" name="Rectangle 49"/>
            <p:cNvSpPr/>
            <p:nvPr/>
          </p:nvSpPr>
          <p:spPr>
            <a:xfrm>
              <a:off x="5110687" y="1933420"/>
              <a:ext cx="1723549" cy="453457"/>
            </a:xfrm>
            <a:prstGeom prst="rect">
              <a:avLst/>
            </a:prstGeom>
          </p:spPr>
          <p:txBody>
            <a:bodyPr wrap="none">
              <a:spAutoFit/>
            </a:bodyPr>
            <a:lstStyle/>
            <a:p>
              <a:pPr algn="ctr">
                <a:lnSpc>
                  <a:spcPct val="130000"/>
                </a:lnSpc>
              </a:pPr>
              <a:r>
                <a:rPr lang="zh-CN" altLang="en-US" sz="2000" dirty="0">
                  <a:solidFill>
                    <a:schemeClr val="bg1"/>
                  </a:solidFill>
                  <a:cs typeface="+mn-ea"/>
                  <a:sym typeface="+mn-lt"/>
                </a:rPr>
                <a:t>Improve your ability to work</a:t>
              </a:r>
            </a:p>
          </p:txBody>
        </p:sp>
      </p:grpSp>
      <p:sp>
        <p:nvSpPr>
          <p:cNvPr id="37" name="TextBox 36"/>
          <p:cNvSpPr txBox="1"/>
          <p:nvPr/>
        </p:nvSpPr>
        <p:spPr>
          <a:xfrm>
            <a:off x="1611627" y="3939717"/>
            <a:ext cx="4692736"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p>
        </p:txBody>
      </p:sp>
      <p:grpSp>
        <p:nvGrpSpPr>
          <p:cNvPr id="38" name="组合 37"/>
          <p:cNvGrpSpPr/>
          <p:nvPr/>
        </p:nvGrpSpPr>
        <p:grpSpPr>
          <a:xfrm>
            <a:off x="2323698" y="4590293"/>
            <a:ext cx="4341023" cy="453457"/>
            <a:chOff x="4673997" y="1933420"/>
            <a:chExt cx="2592287" cy="453457"/>
          </a:xfrm>
          <a:effectLst>
            <a:outerShdw blurRad="254000" dist="63500" dir="2700000" algn="tl" rotWithShape="0">
              <a:prstClr val="black">
                <a:alpha val="30000"/>
              </a:prstClr>
            </a:outerShdw>
          </a:effectLst>
        </p:grpSpPr>
        <p:sp>
          <p:nvSpPr>
            <p:cNvPr id="39" name="Round Same Side Corner Rectangle 48"/>
            <p:cNvSpPr/>
            <p:nvPr/>
          </p:nvSpPr>
          <p:spPr>
            <a:xfrm rot="5400000">
              <a:off x="5795837" y="892753"/>
              <a:ext cx="348608" cy="2592287"/>
            </a:xfrm>
            <a:prstGeom prst="round2SameRect">
              <a:avLst>
                <a:gd name="adj1" fmla="val 5000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cs typeface="+mn-ea"/>
                <a:sym typeface="+mn-lt"/>
              </a:endParaRPr>
            </a:p>
          </p:txBody>
        </p:sp>
        <p:sp>
          <p:nvSpPr>
            <p:cNvPr id="40" name="Rectangle 49"/>
            <p:cNvSpPr/>
            <p:nvPr/>
          </p:nvSpPr>
          <p:spPr>
            <a:xfrm>
              <a:off x="5110687" y="1933420"/>
              <a:ext cx="1723549" cy="453457"/>
            </a:xfrm>
            <a:prstGeom prst="rect">
              <a:avLst/>
            </a:prstGeom>
          </p:spPr>
          <p:txBody>
            <a:bodyPr wrap="none">
              <a:spAutoFit/>
            </a:bodyPr>
            <a:lstStyle/>
            <a:p>
              <a:pPr algn="ctr">
                <a:lnSpc>
                  <a:spcPct val="130000"/>
                </a:lnSpc>
              </a:pPr>
              <a:r>
                <a:rPr lang="zh-CN" altLang="en-US" sz="2000" dirty="0">
                  <a:solidFill>
                    <a:schemeClr val="bg1"/>
                  </a:solidFill>
                  <a:cs typeface="+mn-ea"/>
                  <a:sym typeface="+mn-lt"/>
                </a:rPr>
                <a:t>Improve the quality of your work</a:t>
              </a:r>
            </a:p>
          </p:txBody>
        </p:sp>
      </p:grpSp>
      <p:sp>
        <p:nvSpPr>
          <p:cNvPr id="41" name="TextBox 40"/>
          <p:cNvSpPr txBox="1"/>
          <p:nvPr/>
        </p:nvSpPr>
        <p:spPr>
          <a:xfrm>
            <a:off x="1611626" y="5163853"/>
            <a:ext cx="4809355"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cs typeface="+mn-ea"/>
                <a:sym typeface="+mn-lt"/>
              </a:rPr>
              <a:t>Click to enter a brief text commentary, the commentary text as far as possible general refinement, without unnecessary text decoration, concise and accurate commentary refined core concepts.</a:t>
            </a:r>
          </a:p>
        </p:txBody>
      </p:sp>
      <p:grpSp>
        <p:nvGrpSpPr>
          <p:cNvPr id="42" name="组合 41"/>
          <p:cNvGrpSpPr/>
          <p:nvPr/>
        </p:nvGrpSpPr>
        <p:grpSpPr>
          <a:xfrm>
            <a:off x="2616591" y="483868"/>
            <a:ext cx="6541477" cy="718401"/>
            <a:chOff x="2687864" y="377466"/>
            <a:chExt cx="6541477" cy="718401"/>
          </a:xfrm>
        </p:grpSpPr>
        <p:sp>
          <p:nvSpPr>
            <p:cNvPr id="43" name="矩形 42"/>
            <p:cNvSpPr/>
            <p:nvPr userDrawn="1"/>
          </p:nvSpPr>
          <p:spPr>
            <a:xfrm>
              <a:off x="2687864" y="377466"/>
              <a:ext cx="6541477"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Functional salary increase planning</a:t>
              </a:r>
            </a:p>
          </p:txBody>
        </p:sp>
        <p:sp>
          <p:nvSpPr>
            <p:cNvPr id="44" name="文本框 43"/>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4812266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íṡľíḍè-Arrow: Chevron 31"/>
          <p:cNvSpPr/>
          <p:nvPr/>
        </p:nvSpPr>
        <p:spPr>
          <a:xfrm>
            <a:off x="4400637" y="2710185"/>
            <a:ext cx="1644838" cy="728658"/>
          </a:xfrm>
          <a:prstGeom prst="chevron">
            <a:avLst>
              <a:gd name="adj" fmla="val 41391"/>
            </a:avLst>
          </a:prstGeom>
          <a:solidFill>
            <a:srgbClr val="2A3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11" name="íṡľíḍè-Arrow: Chevron 37"/>
          <p:cNvSpPr/>
          <p:nvPr/>
        </p:nvSpPr>
        <p:spPr>
          <a:xfrm>
            <a:off x="1615007" y="2710185"/>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9" name="矩形 8"/>
          <p:cNvSpPr/>
          <p:nvPr/>
        </p:nvSpPr>
        <p:spPr>
          <a:xfrm>
            <a:off x="2057276" y="2816186"/>
            <a:ext cx="2248526" cy="480131"/>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cs typeface="+mn-ea"/>
                <a:sym typeface="+mn-lt"/>
              </a:rPr>
              <a:t>The presentation can be printed on a projector or computer</a:t>
            </a:r>
          </a:p>
        </p:txBody>
      </p:sp>
      <p:sp>
        <p:nvSpPr>
          <p:cNvPr id="16" name="íṡľíḍè-Arrow: Chevron 31"/>
          <p:cNvSpPr/>
          <p:nvPr/>
        </p:nvSpPr>
        <p:spPr>
          <a:xfrm>
            <a:off x="4400637" y="3958476"/>
            <a:ext cx="1644838" cy="728658"/>
          </a:xfrm>
          <a:prstGeom prst="chevron">
            <a:avLst>
              <a:gd name="adj" fmla="val 41391"/>
            </a:avLst>
          </a:prstGeom>
          <a:solidFill>
            <a:srgbClr val="BA8F2D"/>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17" name="íṡľíḍè-Arrow: Chevron 37"/>
          <p:cNvSpPr/>
          <p:nvPr/>
        </p:nvSpPr>
        <p:spPr>
          <a:xfrm>
            <a:off x="1615007" y="3958476"/>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15" name="矩形 14"/>
          <p:cNvSpPr/>
          <p:nvPr/>
        </p:nvSpPr>
        <p:spPr>
          <a:xfrm>
            <a:off x="2057276" y="4051779"/>
            <a:ext cx="2248526" cy="480131"/>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cs typeface="+mn-ea"/>
                <a:sym typeface="+mn-lt"/>
              </a:rPr>
              <a:t>The presentation can be printed on a projector or computer</a:t>
            </a:r>
          </a:p>
        </p:txBody>
      </p:sp>
      <p:sp>
        <p:nvSpPr>
          <p:cNvPr id="22" name="íṡľíḍè-Arrow: Chevron 31"/>
          <p:cNvSpPr/>
          <p:nvPr/>
        </p:nvSpPr>
        <p:spPr>
          <a:xfrm>
            <a:off x="4400637" y="5206767"/>
            <a:ext cx="1644838" cy="728658"/>
          </a:xfrm>
          <a:prstGeom prst="chevron">
            <a:avLst>
              <a:gd name="adj" fmla="val 41391"/>
            </a:avLst>
          </a:prstGeom>
          <a:solidFill>
            <a:srgbClr val="2A3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23" name="íṡľíḍè-Arrow: Chevron 37"/>
          <p:cNvSpPr/>
          <p:nvPr/>
        </p:nvSpPr>
        <p:spPr>
          <a:xfrm>
            <a:off x="1615007" y="5206767"/>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21" name="矩形 20"/>
          <p:cNvSpPr/>
          <p:nvPr/>
        </p:nvSpPr>
        <p:spPr>
          <a:xfrm>
            <a:off x="2057276" y="5300070"/>
            <a:ext cx="2248526" cy="480131"/>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cs typeface="+mn-ea"/>
                <a:sym typeface="+mn-lt"/>
              </a:rPr>
              <a:t>The presentation can be printed on a projector or computer</a:t>
            </a:r>
          </a:p>
        </p:txBody>
      </p:sp>
      <p:sp>
        <p:nvSpPr>
          <p:cNvPr id="28" name="íṡľíḍè-Arrow: Chevron 31"/>
          <p:cNvSpPr/>
          <p:nvPr/>
        </p:nvSpPr>
        <p:spPr>
          <a:xfrm>
            <a:off x="9059674" y="2710185"/>
            <a:ext cx="1644838" cy="728658"/>
          </a:xfrm>
          <a:prstGeom prst="chevron">
            <a:avLst>
              <a:gd name="adj" fmla="val 41391"/>
            </a:avLst>
          </a:prstGeom>
          <a:solidFill>
            <a:srgbClr val="BA8F2D"/>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29" name="íṡľíḍè-Arrow: Chevron 37"/>
          <p:cNvSpPr/>
          <p:nvPr/>
        </p:nvSpPr>
        <p:spPr>
          <a:xfrm>
            <a:off x="6274044" y="2710185"/>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27" name="矩形 26"/>
          <p:cNvSpPr/>
          <p:nvPr/>
        </p:nvSpPr>
        <p:spPr>
          <a:xfrm>
            <a:off x="6684165" y="2816186"/>
            <a:ext cx="2248526" cy="480131"/>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cs typeface="+mn-ea"/>
                <a:sym typeface="+mn-lt"/>
              </a:rPr>
              <a:t>The presentation can be printed on a projector or computer</a:t>
            </a:r>
          </a:p>
        </p:txBody>
      </p:sp>
      <p:sp>
        <p:nvSpPr>
          <p:cNvPr id="38" name="íṡľíḍè-Arrow: Chevron 31"/>
          <p:cNvSpPr/>
          <p:nvPr/>
        </p:nvSpPr>
        <p:spPr>
          <a:xfrm>
            <a:off x="9059674" y="3958476"/>
            <a:ext cx="1644838" cy="728658"/>
          </a:xfrm>
          <a:prstGeom prst="chevron">
            <a:avLst>
              <a:gd name="adj" fmla="val 41391"/>
            </a:avLst>
          </a:prstGeom>
          <a:solidFill>
            <a:srgbClr val="2A3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39" name="íṡľíḍè-Arrow: Chevron 37"/>
          <p:cNvSpPr/>
          <p:nvPr/>
        </p:nvSpPr>
        <p:spPr>
          <a:xfrm>
            <a:off x="6274044" y="3958476"/>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37" name="矩形 36"/>
          <p:cNvSpPr/>
          <p:nvPr/>
        </p:nvSpPr>
        <p:spPr>
          <a:xfrm>
            <a:off x="6684165" y="4051779"/>
            <a:ext cx="2248526" cy="480131"/>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cs typeface="+mn-ea"/>
                <a:sym typeface="+mn-lt"/>
              </a:rPr>
              <a:t>The presentation can be printed on a projector or computer</a:t>
            </a:r>
          </a:p>
        </p:txBody>
      </p:sp>
      <p:sp>
        <p:nvSpPr>
          <p:cNvPr id="45" name="íṡľíḍè-Arrow: Chevron 31"/>
          <p:cNvSpPr/>
          <p:nvPr/>
        </p:nvSpPr>
        <p:spPr>
          <a:xfrm>
            <a:off x="9059674" y="5206767"/>
            <a:ext cx="1644838" cy="728658"/>
          </a:xfrm>
          <a:prstGeom prst="chevron">
            <a:avLst>
              <a:gd name="adj" fmla="val 41391"/>
            </a:avLst>
          </a:prstGeom>
          <a:solidFill>
            <a:srgbClr val="BA8F2D"/>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46" name="íṡľíḍè-Arrow: Chevron 37"/>
          <p:cNvSpPr/>
          <p:nvPr/>
        </p:nvSpPr>
        <p:spPr>
          <a:xfrm>
            <a:off x="6274044" y="5206767"/>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cs typeface="+mn-ea"/>
              <a:sym typeface="+mn-lt"/>
            </a:endParaRPr>
          </a:p>
        </p:txBody>
      </p:sp>
      <p:sp>
        <p:nvSpPr>
          <p:cNvPr id="44" name="矩形 43"/>
          <p:cNvSpPr/>
          <p:nvPr/>
        </p:nvSpPr>
        <p:spPr>
          <a:xfrm>
            <a:off x="6684165" y="5300070"/>
            <a:ext cx="2248526" cy="480131"/>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cs typeface="+mn-ea"/>
                <a:sym typeface="+mn-lt"/>
              </a:rPr>
              <a:t>The presentation can be printed on a projector or computer</a:t>
            </a:r>
          </a:p>
        </p:txBody>
      </p:sp>
      <p:sp>
        <p:nvSpPr>
          <p:cNvPr id="48" name="TextBox 26"/>
          <p:cNvSpPr txBox="1"/>
          <p:nvPr/>
        </p:nvSpPr>
        <p:spPr>
          <a:xfrm>
            <a:off x="4850288" y="2917352"/>
            <a:ext cx="1000757" cy="307777"/>
          </a:xfrm>
          <a:prstGeom prst="rect">
            <a:avLst/>
          </a:prstGeom>
          <a:noFill/>
        </p:spPr>
        <p:txBody>
          <a:bodyPr wrap="square" lIns="0" tIns="0" rIns="0" bIns="0" rtlCol="0">
            <a:spAutoFit/>
          </a:bodyPr>
          <a:lstStyle/>
          <a:p>
            <a:pPr algn="ctr"/>
            <a:r>
              <a:rPr lang="zh-CN" altLang="en-US" sz="2000" dirty="0">
                <a:solidFill>
                  <a:schemeClr val="bg1"/>
                </a:solidFill>
                <a:cs typeface="+mn-ea"/>
                <a:sym typeface="+mn-lt"/>
              </a:rPr>
              <a:t>Steps</a:t>
            </a: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49" name="TextBox 26"/>
          <p:cNvSpPr txBox="1"/>
          <p:nvPr/>
        </p:nvSpPr>
        <p:spPr>
          <a:xfrm>
            <a:off x="4850288" y="4161790"/>
            <a:ext cx="861195" cy="307777"/>
          </a:xfrm>
          <a:prstGeom prst="rect">
            <a:avLst/>
          </a:prstGeom>
          <a:noFill/>
        </p:spPr>
        <p:txBody>
          <a:bodyPr wrap="square" lIns="0" tIns="0" rIns="0" bIns="0" rtlCol="0">
            <a:spAutoFit/>
          </a:bodyPr>
          <a:lstStyle/>
          <a:p>
            <a:pPr algn="ctr"/>
            <a:r>
              <a:rPr lang="zh-CN" altLang="en-US" sz="2000" dirty="0">
                <a:solidFill>
                  <a:schemeClr val="bg1"/>
                </a:solidFill>
                <a:cs typeface="+mn-ea"/>
                <a:sym typeface="+mn-lt"/>
              </a:rPr>
              <a:t>Steps</a:t>
            </a: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sp>
        <p:nvSpPr>
          <p:cNvPr id="50" name="TextBox 26"/>
          <p:cNvSpPr txBox="1"/>
          <p:nvPr/>
        </p:nvSpPr>
        <p:spPr>
          <a:xfrm>
            <a:off x="4850288" y="5406227"/>
            <a:ext cx="1000757" cy="307777"/>
          </a:xfrm>
          <a:prstGeom prst="rect">
            <a:avLst/>
          </a:prstGeom>
          <a:noFill/>
        </p:spPr>
        <p:txBody>
          <a:bodyPr wrap="square" lIns="0" tIns="0" rIns="0" bIns="0" rtlCol="0">
            <a:spAutoFit/>
          </a:bodyPr>
          <a:lstStyle/>
          <a:p>
            <a:pPr algn="ctr"/>
            <a:r>
              <a:rPr lang="zh-CN" altLang="en-US" sz="2000" dirty="0">
                <a:solidFill>
                  <a:schemeClr val="bg1"/>
                </a:solidFill>
                <a:cs typeface="+mn-ea"/>
                <a:sym typeface="+mn-lt"/>
              </a:rPr>
              <a:t>Steps</a:t>
            </a: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sp>
        <p:nvSpPr>
          <p:cNvPr id="51" name="TextBox 26"/>
          <p:cNvSpPr txBox="1"/>
          <p:nvPr/>
        </p:nvSpPr>
        <p:spPr>
          <a:xfrm>
            <a:off x="9535978" y="2917352"/>
            <a:ext cx="1041015" cy="307777"/>
          </a:xfrm>
          <a:prstGeom prst="rect">
            <a:avLst/>
          </a:prstGeom>
          <a:noFill/>
        </p:spPr>
        <p:txBody>
          <a:bodyPr wrap="square" lIns="0" tIns="0" rIns="0" bIns="0" rtlCol="0">
            <a:spAutoFit/>
          </a:bodyPr>
          <a:lstStyle/>
          <a:p>
            <a:pPr algn="ctr"/>
            <a:r>
              <a:rPr lang="zh-CN" altLang="en-US" sz="2000" dirty="0">
                <a:solidFill>
                  <a:schemeClr val="bg1"/>
                </a:solidFill>
                <a:cs typeface="+mn-ea"/>
                <a:sym typeface="+mn-lt"/>
              </a:rPr>
              <a:t>Steps</a:t>
            </a:r>
            <a:r>
              <a:rPr lang="en-US" altLang="zh-CN" sz="2000" dirty="0">
                <a:solidFill>
                  <a:schemeClr val="bg1"/>
                </a:solidFill>
                <a:cs typeface="+mn-ea"/>
                <a:sym typeface="+mn-lt"/>
              </a:rPr>
              <a:t>4</a:t>
            </a:r>
            <a:endParaRPr lang="zh-CN" altLang="en-US" sz="2000" dirty="0">
              <a:solidFill>
                <a:schemeClr val="bg1"/>
              </a:solidFill>
              <a:cs typeface="+mn-ea"/>
              <a:sym typeface="+mn-lt"/>
            </a:endParaRPr>
          </a:p>
        </p:txBody>
      </p:sp>
      <p:sp>
        <p:nvSpPr>
          <p:cNvPr id="52" name="TextBox 26"/>
          <p:cNvSpPr txBox="1"/>
          <p:nvPr/>
        </p:nvSpPr>
        <p:spPr>
          <a:xfrm>
            <a:off x="9535978" y="4161790"/>
            <a:ext cx="1041015" cy="307777"/>
          </a:xfrm>
          <a:prstGeom prst="rect">
            <a:avLst/>
          </a:prstGeom>
          <a:noFill/>
        </p:spPr>
        <p:txBody>
          <a:bodyPr wrap="square" lIns="0" tIns="0" rIns="0" bIns="0" rtlCol="0">
            <a:spAutoFit/>
          </a:bodyPr>
          <a:lstStyle/>
          <a:p>
            <a:pPr algn="ctr"/>
            <a:r>
              <a:rPr lang="zh-CN" altLang="en-US" sz="2000" dirty="0">
                <a:solidFill>
                  <a:schemeClr val="bg1"/>
                </a:solidFill>
                <a:cs typeface="+mn-ea"/>
                <a:sym typeface="+mn-lt"/>
              </a:rPr>
              <a:t>Steps</a:t>
            </a:r>
            <a:r>
              <a:rPr lang="en-US" altLang="zh-CN" sz="2000" dirty="0">
                <a:solidFill>
                  <a:schemeClr val="bg1"/>
                </a:solidFill>
                <a:cs typeface="+mn-ea"/>
                <a:sym typeface="+mn-lt"/>
              </a:rPr>
              <a:t>5</a:t>
            </a:r>
            <a:endParaRPr lang="zh-CN" altLang="en-US" sz="2000" dirty="0">
              <a:solidFill>
                <a:schemeClr val="bg1"/>
              </a:solidFill>
              <a:cs typeface="+mn-ea"/>
              <a:sym typeface="+mn-lt"/>
            </a:endParaRPr>
          </a:p>
        </p:txBody>
      </p:sp>
      <p:sp>
        <p:nvSpPr>
          <p:cNvPr id="53" name="TextBox 26"/>
          <p:cNvSpPr txBox="1"/>
          <p:nvPr/>
        </p:nvSpPr>
        <p:spPr>
          <a:xfrm>
            <a:off x="9535978" y="5406227"/>
            <a:ext cx="1041015" cy="307777"/>
          </a:xfrm>
          <a:prstGeom prst="rect">
            <a:avLst/>
          </a:prstGeom>
          <a:noFill/>
        </p:spPr>
        <p:txBody>
          <a:bodyPr wrap="square" lIns="0" tIns="0" rIns="0" bIns="0" rtlCol="0">
            <a:spAutoFit/>
          </a:bodyPr>
          <a:lstStyle/>
          <a:p>
            <a:pPr algn="ctr"/>
            <a:r>
              <a:rPr lang="zh-CN" altLang="en-US" sz="2000" dirty="0">
                <a:solidFill>
                  <a:schemeClr val="bg1"/>
                </a:solidFill>
                <a:cs typeface="+mn-ea"/>
                <a:sym typeface="+mn-lt"/>
              </a:rPr>
              <a:t>Steps</a:t>
            </a:r>
            <a:r>
              <a:rPr lang="en-US" altLang="zh-CN" sz="2000" dirty="0">
                <a:solidFill>
                  <a:schemeClr val="bg1"/>
                </a:solidFill>
                <a:cs typeface="+mn-ea"/>
                <a:sym typeface="+mn-lt"/>
              </a:rPr>
              <a:t>6</a:t>
            </a:r>
            <a:endParaRPr lang="zh-CN" altLang="en-US" sz="2000" dirty="0">
              <a:solidFill>
                <a:schemeClr val="bg1"/>
              </a:solidFill>
              <a:cs typeface="+mn-ea"/>
              <a:sym typeface="+mn-lt"/>
            </a:endParaRPr>
          </a:p>
        </p:txBody>
      </p:sp>
      <p:sp>
        <p:nvSpPr>
          <p:cNvPr id="54" name="TextBox 39"/>
          <p:cNvSpPr txBox="1"/>
          <p:nvPr/>
        </p:nvSpPr>
        <p:spPr>
          <a:xfrm>
            <a:off x="3894094" y="1586768"/>
            <a:ext cx="4499421" cy="433324"/>
          </a:xfrm>
          <a:prstGeom prst="rect">
            <a:avLst/>
          </a:prstGeom>
          <a:noFill/>
        </p:spPr>
        <p:txBody>
          <a:bodyPr wrap="square" lIns="0" tIns="0" rIns="0" bIns="0" rtlCol="0">
            <a:spAutoFit/>
          </a:bodyPr>
          <a:lstStyle/>
          <a:p>
            <a:pPr lvl="0" algn="ctr">
              <a:lnSpc>
                <a:spcPct val="130000"/>
              </a:lnSpc>
              <a:spcBef>
                <a:spcPct val="0"/>
              </a:spcBef>
              <a:defRPr/>
            </a:pPr>
            <a:r>
              <a:rPr lang="zh-CN" altLang="en-US" sz="2400" dirty="0">
                <a:solidFill>
                  <a:schemeClr val="tx1">
                    <a:lumMod val="85000"/>
                    <a:lumOff val="15000"/>
                  </a:schemeClr>
                </a:solidFill>
                <a:cs typeface="+mn-ea"/>
                <a:sym typeface="+mn-lt"/>
              </a:rPr>
              <a:t>Plan the implementation steps</a:t>
            </a:r>
            <a:endParaRPr lang="en-US" altLang="zh-CN" sz="2400" dirty="0">
              <a:solidFill>
                <a:schemeClr val="tx1">
                  <a:lumMod val="85000"/>
                  <a:lumOff val="15000"/>
                </a:schemeClr>
              </a:solidFill>
              <a:cs typeface="+mn-ea"/>
              <a:sym typeface="+mn-lt"/>
            </a:endParaRPr>
          </a:p>
        </p:txBody>
      </p:sp>
      <p:cxnSp>
        <p:nvCxnSpPr>
          <p:cNvPr id="3" name="直接连接符 2"/>
          <p:cNvCxnSpPr/>
          <p:nvPr/>
        </p:nvCxnSpPr>
        <p:spPr>
          <a:xfrm>
            <a:off x="3071665" y="2130123"/>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484734" y="2130123"/>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2897945" y="483868"/>
            <a:ext cx="6034746" cy="718401"/>
            <a:chOff x="2969218" y="377466"/>
            <a:chExt cx="6034746" cy="718401"/>
          </a:xfrm>
        </p:grpSpPr>
        <p:sp>
          <p:nvSpPr>
            <p:cNvPr id="33" name="矩形 32"/>
            <p:cNvSpPr/>
            <p:nvPr userDrawn="1"/>
          </p:nvSpPr>
          <p:spPr>
            <a:xfrm>
              <a:off x="2969218" y="377466"/>
              <a:ext cx="6034746"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Work implementation steps</a:t>
              </a:r>
            </a:p>
          </p:txBody>
        </p:sp>
        <p:sp>
          <p:nvSpPr>
            <p:cNvPr id="34" name="文本框 33"/>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6611095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0-#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0-#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0-#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0-#ppt_w/2"/>
                                          </p:val>
                                        </p:tav>
                                        <p:tav tm="100000">
                                          <p:val>
                                            <p:strVal val="#ppt_x"/>
                                          </p:val>
                                        </p:tav>
                                      </p:tavLst>
                                    </p:anim>
                                    <p:anim calcmode="lin" valueType="num">
                                      <p:cBhvr additive="base">
                                        <p:cTn id="80" dur="500" fill="hold"/>
                                        <p:tgtEl>
                                          <p:spTgt spid="3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0-#ppt_w/2"/>
                                          </p:val>
                                        </p:tav>
                                        <p:tav tm="100000">
                                          <p:val>
                                            <p:strVal val="#ppt_x"/>
                                          </p:val>
                                        </p:tav>
                                      </p:tavLst>
                                    </p:anim>
                                    <p:anim calcmode="lin" valueType="num">
                                      <p:cBhvr additive="base">
                                        <p:cTn id="84" dur="500" fill="hold"/>
                                        <p:tgtEl>
                                          <p:spTgt spid="3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0-#ppt_w/2"/>
                                          </p:val>
                                        </p:tav>
                                        <p:tav tm="100000">
                                          <p:val>
                                            <p:strVal val="#ppt_x"/>
                                          </p:val>
                                        </p:tav>
                                      </p:tavLst>
                                    </p:anim>
                                    <p:anim calcmode="lin" valueType="num">
                                      <p:cBhvr additive="base">
                                        <p:cTn id="92" dur="500" fill="hold"/>
                                        <p:tgtEl>
                                          <p:spTgt spid="4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0-#ppt_w/2"/>
                                          </p:val>
                                        </p:tav>
                                        <p:tav tm="100000">
                                          <p:val>
                                            <p:strVal val="#ppt_x"/>
                                          </p:val>
                                        </p:tav>
                                      </p:tavLst>
                                    </p:anim>
                                    <p:anim calcmode="lin" valueType="num">
                                      <p:cBhvr additive="base">
                                        <p:cTn id="96" dur="500" fill="hold"/>
                                        <p:tgtEl>
                                          <p:spTgt spid="46"/>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0-#ppt_w/2"/>
                                          </p:val>
                                        </p:tav>
                                        <p:tav tm="100000">
                                          <p:val>
                                            <p:strVal val="#ppt_x"/>
                                          </p:val>
                                        </p:tav>
                                      </p:tavLst>
                                    </p:anim>
                                    <p:anim calcmode="lin" valueType="num">
                                      <p:cBhvr additive="base">
                                        <p:cTn id="100" dur="500" fill="hold"/>
                                        <p:tgtEl>
                                          <p:spTgt spid="44"/>
                                        </p:tgtEl>
                                        <p:attrNameLst>
                                          <p:attrName>ppt_y</p:attrName>
                                        </p:attrNameLst>
                                      </p:cBhvr>
                                      <p:tavLst>
                                        <p:tav tm="0">
                                          <p:val>
                                            <p:strVal val="#ppt_y"/>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300" fill="hold"/>
                                        <p:tgtEl>
                                          <p:spTgt spid="54"/>
                                        </p:tgtEl>
                                        <p:attrNameLst>
                                          <p:attrName>ppt_x</p:attrName>
                                        </p:attrNameLst>
                                      </p:cBhvr>
                                      <p:tavLst>
                                        <p:tav tm="0">
                                          <p:val>
                                            <p:strVal val="1+#ppt_w/2"/>
                                          </p:val>
                                        </p:tav>
                                        <p:tav tm="100000">
                                          <p:val>
                                            <p:strVal val="#ppt_x"/>
                                          </p:val>
                                        </p:tav>
                                      </p:tavLst>
                                    </p:anim>
                                    <p:anim calcmode="lin" valueType="num">
                                      <p:cBhvr additive="base">
                                        <p:cTn id="105" dur="3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p:bldP spid="16" grpId="0" animBg="1"/>
      <p:bldP spid="17" grpId="0" animBg="1"/>
      <p:bldP spid="15" grpId="0"/>
      <p:bldP spid="22" grpId="0" animBg="1"/>
      <p:bldP spid="23" grpId="0" animBg="1"/>
      <p:bldP spid="21" grpId="0"/>
      <p:bldP spid="28" grpId="0" animBg="1"/>
      <p:bldP spid="29" grpId="0" animBg="1"/>
      <p:bldP spid="27" grpId="0"/>
      <p:bldP spid="38" grpId="0" animBg="1"/>
      <p:bldP spid="39" grpId="0" animBg="1"/>
      <p:bldP spid="37" grpId="0"/>
      <p:bldP spid="45" grpId="0" animBg="1"/>
      <p:bldP spid="46" grpId="0" animBg="1"/>
      <p:bldP spid="44" grpId="0"/>
      <p:bldP spid="48" grpId="0"/>
      <p:bldP spid="49" grpId="0"/>
      <p:bldP spid="50" grpId="0"/>
      <p:bldP spid="51" grpId="0"/>
      <p:bldP spid="5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888954"/>
            <a:ext cx="12192000" cy="2969046"/>
          </a:xfrm>
          <a:prstGeom prst="rect">
            <a:avLst/>
          </a:prstGeom>
          <a:blipFill dpi="0" rotWithShape="1">
            <a:blip r:embed="rId2">
              <a:extLst>
                <a:ext uri="{28A0092B-C50C-407E-A947-70E740481C1C}">
                  <a14:useLocalDpi xmlns:a14="http://schemas.microsoft.com/office/drawing/2010/main" val="0"/>
                </a:ext>
              </a:extLst>
            </a:blip>
            <a:srcRect/>
            <a:stretch>
              <a:fillRect t="-124681" b="-314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38"/>
          <p:cNvSpPr txBox="1"/>
          <p:nvPr/>
        </p:nvSpPr>
        <p:spPr>
          <a:xfrm>
            <a:off x="4022733" y="2898562"/>
            <a:ext cx="5957220" cy="380617"/>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cs typeface="+mn-ea"/>
                <a:sym typeface="+mn-lt"/>
              </a:rPr>
              <a:t>The company's training work should strive for comprehensive coverage, focus, in the actual training work to constantly enrich the training content, expand the form of training, optimize the training process, clear training purposes, improve training results.</a:t>
            </a:r>
          </a:p>
        </p:txBody>
      </p:sp>
      <p:sp>
        <p:nvSpPr>
          <p:cNvPr id="9" name="TextBox 39"/>
          <p:cNvSpPr txBox="1"/>
          <p:nvPr/>
        </p:nvSpPr>
        <p:spPr>
          <a:xfrm>
            <a:off x="4022733" y="2039121"/>
            <a:ext cx="4499421" cy="505588"/>
          </a:xfrm>
          <a:prstGeom prst="rect">
            <a:avLst/>
          </a:prstGeom>
          <a:noFill/>
        </p:spPr>
        <p:txBody>
          <a:bodyPr wrap="square" lIns="0" tIns="0" rIns="0" bIns="0" rtlCol="0">
            <a:spAutoFit/>
          </a:bodyPr>
          <a:lstStyle/>
          <a:p>
            <a:pPr lvl="0">
              <a:lnSpc>
                <a:spcPct val="130000"/>
              </a:lnSpc>
              <a:spcBef>
                <a:spcPct val="0"/>
              </a:spcBef>
              <a:defRPr/>
            </a:pPr>
            <a:r>
              <a:rPr lang="zh-CN" altLang="en-US" sz="2800" b="1" dirty="0">
                <a:solidFill>
                  <a:schemeClr val="tx1">
                    <a:lumMod val="85000"/>
                    <a:lumOff val="15000"/>
                  </a:schemeClr>
                </a:solidFill>
                <a:cs typeface="+mn-ea"/>
                <a:sym typeface="+mn-lt"/>
              </a:rPr>
              <a:t>Vision for the future</a:t>
            </a:r>
            <a:endParaRPr lang="en-US" altLang="zh-CN" sz="2800" b="1" dirty="0">
              <a:solidFill>
                <a:schemeClr val="tx1">
                  <a:lumMod val="85000"/>
                  <a:lumOff val="15000"/>
                </a:schemeClr>
              </a:solidFill>
              <a:cs typeface="+mn-ea"/>
              <a:sym typeface="+mn-lt"/>
            </a:endParaRPr>
          </a:p>
        </p:txBody>
      </p:sp>
      <p:cxnSp>
        <p:nvCxnSpPr>
          <p:cNvPr id="11" name="直接连接符 10"/>
          <p:cNvCxnSpPr/>
          <p:nvPr/>
        </p:nvCxnSpPr>
        <p:spPr>
          <a:xfrm>
            <a:off x="4023289" y="2652351"/>
            <a:ext cx="2521131" cy="0"/>
          </a:xfrm>
          <a:prstGeom prst="line">
            <a:avLst/>
          </a:prstGeom>
          <a:ln w="28575">
            <a:solidFill>
              <a:srgbClr val="BA8F2D"/>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23726" y="1713989"/>
            <a:ext cx="2175281" cy="4349932"/>
            <a:chOff x="923726" y="1713989"/>
            <a:chExt cx="2175281" cy="4349932"/>
          </a:xfrm>
        </p:grpSpPr>
        <p:sp>
          <p:nvSpPr>
            <p:cNvPr id="4" name="圆角矩形 3"/>
            <p:cNvSpPr/>
            <p:nvPr/>
          </p:nvSpPr>
          <p:spPr>
            <a:xfrm rot="5400000">
              <a:off x="-163600" y="2801315"/>
              <a:ext cx="4349932" cy="2175280"/>
            </a:xfrm>
            <a:prstGeom prst="roundRect">
              <a:avLst>
                <a:gd name="adj" fmla="val 50000"/>
              </a:avLst>
            </a:prstGeom>
            <a:solidFill>
              <a:srgbClr val="2A3246"/>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6"/>
            <p:cNvSpPr/>
            <p:nvPr/>
          </p:nvSpPr>
          <p:spPr>
            <a:xfrm rot="5400000">
              <a:off x="923883" y="3888798"/>
              <a:ext cx="2174967" cy="2175280"/>
            </a:xfrm>
            <a:custGeom>
              <a:avLst/>
              <a:gdLst>
                <a:gd name="connsiteX0" fmla="*/ 0 w 2174967"/>
                <a:gd name="connsiteY0" fmla="*/ 2175280 h 2175280"/>
                <a:gd name="connsiteX1" fmla="*/ 0 w 2174967"/>
                <a:gd name="connsiteY1" fmla="*/ 0 h 2175280"/>
                <a:gd name="connsiteX2" fmla="*/ 1087327 w 2174967"/>
                <a:gd name="connsiteY2" fmla="*/ 0 h 2175280"/>
                <a:gd name="connsiteX3" fmla="*/ 2174967 w 2174967"/>
                <a:gd name="connsiteY3" fmla="*/ 1087640 h 2175280"/>
                <a:gd name="connsiteX4" fmla="*/ 1087327 w 2174967"/>
                <a:gd name="connsiteY4" fmla="*/ 2175280 h 217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967" h="2175280">
                  <a:moveTo>
                    <a:pt x="0" y="2175280"/>
                  </a:moveTo>
                  <a:lnTo>
                    <a:pt x="0" y="0"/>
                  </a:lnTo>
                  <a:lnTo>
                    <a:pt x="1087327" y="0"/>
                  </a:lnTo>
                  <a:cubicBezTo>
                    <a:pt x="1688014" y="0"/>
                    <a:pt x="2174967" y="486953"/>
                    <a:pt x="2174967" y="1087640"/>
                  </a:cubicBezTo>
                  <a:cubicBezTo>
                    <a:pt x="2174967" y="1688327"/>
                    <a:pt x="1688014" y="2175280"/>
                    <a:pt x="1087327" y="2175280"/>
                  </a:cubicBezTo>
                  <a:close/>
                </a:path>
              </a:pathLst>
            </a:cu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043096" y="2599761"/>
              <a:ext cx="1942263" cy="400110"/>
            </a:xfrm>
            <a:prstGeom prst="rect">
              <a:avLst/>
            </a:prstGeom>
            <a:noFill/>
          </p:spPr>
          <p:txBody>
            <a:bodyPr wrap="none" rtlCol="0">
              <a:spAutoFit/>
            </a:bodyPr>
            <a:lstStyle/>
            <a:p>
              <a:pPr algn="ctr"/>
              <a:r>
                <a:rPr lang="zh-CN" altLang="en-US" sz="2000" dirty="0">
                  <a:solidFill>
                    <a:schemeClr val="bg1"/>
                  </a:solidFill>
                  <a:cs typeface="+mn-ea"/>
                  <a:sym typeface="+mn-lt"/>
                </a:rPr>
                <a:t>More rigorous</a:t>
              </a:r>
            </a:p>
          </p:txBody>
        </p:sp>
        <p:sp>
          <p:nvSpPr>
            <p:cNvPr id="13" name="文本框 12"/>
            <p:cNvSpPr txBox="1"/>
            <p:nvPr/>
          </p:nvSpPr>
          <p:spPr>
            <a:xfrm>
              <a:off x="1060505" y="3087145"/>
              <a:ext cx="1907445" cy="400110"/>
            </a:xfrm>
            <a:prstGeom prst="rect">
              <a:avLst/>
            </a:prstGeom>
            <a:noFill/>
          </p:spPr>
          <p:txBody>
            <a:bodyPr wrap="none" rtlCol="0">
              <a:spAutoFit/>
            </a:bodyPr>
            <a:lstStyle/>
            <a:p>
              <a:pPr algn="ctr"/>
              <a:r>
                <a:rPr lang="zh-CN" altLang="en-US" sz="2000" dirty="0">
                  <a:solidFill>
                    <a:schemeClr val="bg1"/>
                  </a:solidFill>
                  <a:cs typeface="+mn-ea"/>
                  <a:sym typeface="+mn-lt"/>
                </a:rPr>
                <a:t>More detailed</a:t>
              </a:r>
            </a:p>
          </p:txBody>
        </p:sp>
        <p:sp>
          <p:nvSpPr>
            <p:cNvPr id="14" name="文本框 13"/>
            <p:cNvSpPr txBox="1"/>
            <p:nvPr/>
          </p:nvSpPr>
          <p:spPr>
            <a:xfrm>
              <a:off x="1307142" y="4577026"/>
              <a:ext cx="1414170" cy="707886"/>
            </a:xfrm>
            <a:prstGeom prst="rect">
              <a:avLst/>
            </a:prstGeom>
            <a:noFill/>
          </p:spPr>
          <p:txBody>
            <a:bodyPr wrap="none" rtlCol="0">
              <a:spAutoFit/>
            </a:bodyPr>
            <a:lstStyle/>
            <a:p>
              <a:pPr algn="ctr"/>
              <a:r>
                <a:rPr lang="en-US" altLang="zh-CN" sz="2400" dirty="0">
                  <a:solidFill>
                    <a:schemeClr val="bg1"/>
                  </a:solidFill>
                  <a:cs typeface="+mn-ea"/>
                  <a:sym typeface="+mn-lt"/>
                </a:rPr>
                <a:t>WIN </a:t>
              </a:r>
            </a:p>
            <a:p>
              <a:pPr algn="ctr"/>
              <a:r>
                <a:rPr lang="en-US" altLang="zh-CN" sz="1600" dirty="0">
                  <a:solidFill>
                    <a:schemeClr val="bg1"/>
                  </a:solidFill>
                  <a:cs typeface="+mn-ea"/>
                  <a:sym typeface="+mn-lt"/>
                </a:rPr>
                <a:t>THE FUTURE</a:t>
              </a:r>
              <a:endParaRPr lang="zh-CN" altLang="en-US" sz="1600" dirty="0">
                <a:solidFill>
                  <a:schemeClr val="bg1"/>
                </a:solidFill>
                <a:cs typeface="+mn-ea"/>
                <a:sym typeface="+mn-lt"/>
              </a:endParaRPr>
            </a:p>
          </p:txBody>
        </p:sp>
      </p:grpSp>
      <p:cxnSp>
        <p:nvCxnSpPr>
          <p:cNvPr id="20" name="直接连接符 19"/>
          <p:cNvCxnSpPr/>
          <p:nvPr/>
        </p:nvCxnSpPr>
        <p:spPr>
          <a:xfrm flipH="1">
            <a:off x="10806546" y="554432"/>
            <a:ext cx="294474" cy="5479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1875890" y="-348041"/>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495782"/>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750"/>
                                            <p:tgtEl>
                                              <p:spTgt spid="3"/>
                                            </p:tgtEl>
                                          </p:cBhvr>
                                        </p:animEffect>
                                      </p:childTnLst>
                                    </p:cTn>
                                  </p:par>
                                  <p:par>
                                    <p:cTn id="8" presetID="2" presetClass="entr" presetSubtype="4" fill="hold" nodeType="withEffect" p14:presetBounceEnd="50000">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14:bounceEnd="50000">
                                          <p:cBhvr additive="base">
                                            <p:cTn id="10"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1" dur="1000" fill="hold"/>
                                            <p:tgtEl>
                                              <p:spTgt spid="1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 fill="hold"/>
                                            <p:tgtEl>
                                              <p:spTgt spid="9"/>
                                            </p:tgtEl>
                                            <p:attrNameLst>
                                              <p:attrName>ppt_x</p:attrName>
                                            </p:attrNameLst>
                                          </p:cBhvr>
                                          <p:tavLst>
                                            <p:tav tm="0">
                                              <p:val>
                                                <p:strVal val="1+#ppt_w/2"/>
                                              </p:val>
                                            </p:tav>
                                            <p:tav tm="100000">
                                              <p:val>
                                                <p:strVal val="#ppt_x"/>
                                              </p:val>
                                            </p:tav>
                                          </p:tavLst>
                                        </p:anim>
                                        <p:anim calcmode="lin" valueType="num">
                                          <p:cBhvr additive="base">
                                            <p:cTn id="16" dur="300" fill="hold"/>
                                            <p:tgtEl>
                                              <p:spTgt spid="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75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1000" fill="hold"/>
                                            <p:tgtEl>
                                              <p:spTgt spid="19"/>
                                            </p:tgtEl>
                                            <p:attrNameLst>
                                              <p:attrName>ppt_x</p:attrName>
                                            </p:attrNameLst>
                                          </p:cBhvr>
                                          <p:tavLst>
                                            <p:tav tm="0">
                                              <p:val>
                                                <p:strVal val="#ppt_x"/>
                                              </p:val>
                                            </p:tav>
                                            <p:tav tm="100000">
                                              <p:val>
                                                <p:strVal val="#ppt_x"/>
                                              </p:val>
                                            </p:tav>
                                          </p:tavLst>
                                        </p:anim>
                                        <p:anim calcmode="lin" valueType="num">
                                          <p:cBhvr additive="base">
                                            <p:cTn id="11" dur="1000" fill="hold"/>
                                            <p:tgtEl>
                                              <p:spTgt spid="1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 fill="hold"/>
                                            <p:tgtEl>
                                              <p:spTgt spid="9"/>
                                            </p:tgtEl>
                                            <p:attrNameLst>
                                              <p:attrName>ppt_x</p:attrName>
                                            </p:attrNameLst>
                                          </p:cBhvr>
                                          <p:tavLst>
                                            <p:tav tm="0">
                                              <p:val>
                                                <p:strVal val="1+#ppt_w/2"/>
                                              </p:val>
                                            </p:tav>
                                            <p:tav tm="100000">
                                              <p:val>
                                                <p:strVal val="#ppt_x"/>
                                              </p:val>
                                            </p:tav>
                                          </p:tavLst>
                                        </p:anim>
                                        <p:anim calcmode="lin" valueType="num">
                                          <p:cBhvr additive="base">
                                            <p:cTn id="16" dur="300" fill="hold"/>
                                            <p:tgtEl>
                                              <p:spTgt spid="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2981804" y="2739718"/>
            <a:ext cx="5889480" cy="1200329"/>
          </a:xfrm>
          <a:prstGeom prst="rect">
            <a:avLst/>
          </a:prstGeom>
          <a:noFill/>
        </p:spPr>
        <p:txBody>
          <a:bodyPr wrap="square" rtlCol="0">
            <a:spAutoFit/>
          </a:bodyPr>
          <a:lstStyle/>
          <a:p>
            <a:pPr algn="ctr"/>
            <a:r>
              <a:rPr lang="en-US" altLang="zh-CN" sz="7200" dirty="0">
                <a:solidFill>
                  <a:srgbClr val="BA8F2D"/>
                </a:solidFill>
                <a:effectLst>
                  <a:outerShdw blurRad="127000" dist="38100" dir="2700000" algn="tl">
                    <a:srgbClr val="000000">
                      <a:alpha val="20000"/>
                    </a:srgbClr>
                  </a:outerShdw>
                </a:effectLst>
                <a:cs typeface="+mn-ea"/>
                <a:sym typeface="+mn-lt"/>
              </a:rPr>
              <a:t>THANK YOU</a:t>
            </a:r>
            <a:endParaRPr lang="zh-CN" altLang="en-US" sz="7200" dirty="0">
              <a:solidFill>
                <a:srgbClr val="BA8F2D"/>
              </a:solidFill>
              <a:effectLst>
                <a:outerShdw blurRad="127000" dist="38100" dir="2700000" algn="tl">
                  <a:srgbClr val="000000">
                    <a:alpha val="20000"/>
                  </a:srgbClr>
                </a:outerShdw>
              </a:effectLst>
              <a:cs typeface="+mn-ea"/>
              <a:sym typeface="+mn-lt"/>
            </a:endParaRPr>
          </a:p>
        </p:txBody>
      </p:sp>
      <p:sp>
        <p:nvSpPr>
          <p:cNvPr id="27" name="等腰三角形 26"/>
          <p:cNvSpPr/>
          <p:nvPr/>
        </p:nvSpPr>
        <p:spPr>
          <a:xfrm rot="10800000">
            <a:off x="9365673" y="0"/>
            <a:ext cx="1079724" cy="1006120"/>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31"/>
          <p:cNvSpPr/>
          <p:nvPr/>
        </p:nvSpPr>
        <p:spPr>
          <a:xfrm>
            <a:off x="9680476" y="4290466"/>
            <a:ext cx="2755364" cy="2567534"/>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32"/>
          <p:cNvSpPr/>
          <p:nvPr/>
        </p:nvSpPr>
        <p:spPr>
          <a:xfrm rot="10800000">
            <a:off x="-169817" y="-2"/>
            <a:ext cx="2760617" cy="2572428"/>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35"/>
          <p:cNvSpPr/>
          <p:nvPr/>
        </p:nvSpPr>
        <p:spPr>
          <a:xfrm rot="10800000">
            <a:off x="-674915" y="-16329"/>
            <a:ext cx="2018940" cy="1881310"/>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37"/>
          <p:cNvSpPr/>
          <p:nvPr/>
        </p:nvSpPr>
        <p:spPr>
          <a:xfrm>
            <a:off x="10909183" y="4965217"/>
            <a:ext cx="2048774" cy="1909111"/>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38"/>
          <p:cNvSpPr/>
          <p:nvPr/>
        </p:nvSpPr>
        <p:spPr>
          <a:xfrm>
            <a:off x="1783930" y="-352697"/>
            <a:ext cx="1547123" cy="1441657"/>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39"/>
          <p:cNvSpPr/>
          <p:nvPr/>
        </p:nvSpPr>
        <p:spPr>
          <a:xfrm>
            <a:off x="9753832" y="4397068"/>
            <a:ext cx="748469" cy="697446"/>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40"/>
          <p:cNvSpPr/>
          <p:nvPr/>
        </p:nvSpPr>
        <p:spPr>
          <a:xfrm>
            <a:off x="10550403" y="6018276"/>
            <a:ext cx="760970" cy="709095"/>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等腰三角形 41"/>
          <p:cNvSpPr/>
          <p:nvPr/>
        </p:nvSpPr>
        <p:spPr>
          <a:xfrm rot="10800000">
            <a:off x="1071898" y="101847"/>
            <a:ext cx="792251" cy="738244"/>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等腰三角形 42"/>
          <p:cNvSpPr/>
          <p:nvPr/>
        </p:nvSpPr>
        <p:spPr>
          <a:xfrm rot="10800000">
            <a:off x="1858695" y="1577568"/>
            <a:ext cx="792251" cy="738244"/>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43"/>
          <p:cNvSpPr/>
          <p:nvPr/>
        </p:nvSpPr>
        <p:spPr>
          <a:xfrm rot="10800000">
            <a:off x="10193719" y="431758"/>
            <a:ext cx="634768" cy="591496"/>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等腰三角形 44"/>
          <p:cNvSpPr/>
          <p:nvPr/>
        </p:nvSpPr>
        <p:spPr>
          <a:xfrm rot="10800000">
            <a:off x="8954215" y="5760400"/>
            <a:ext cx="1542375" cy="1437232"/>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p:cNvCxnSpPr/>
          <p:nvPr/>
        </p:nvCxnSpPr>
        <p:spPr>
          <a:xfrm>
            <a:off x="5285065" y="15599"/>
            <a:ext cx="462593" cy="860810"/>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796482" y="-49558"/>
            <a:ext cx="427655" cy="79579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95898" y="-610951"/>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210217" y="1441655"/>
            <a:ext cx="646054" cy="1202200"/>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377029" y="4042998"/>
            <a:ext cx="642900" cy="1196331"/>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126371" y="2594146"/>
            <a:ext cx="370003" cy="68851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2092408" y="4290466"/>
            <a:ext cx="501126" cy="932513"/>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580861" y="6307359"/>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433992" y="6190978"/>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50810" y="3649515"/>
            <a:ext cx="388492" cy="722920"/>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85428" y="1716983"/>
            <a:ext cx="459407" cy="854881"/>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396093"/>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0-#ppt_w/2"/>
                                          </p:val>
                                        </p:tav>
                                        <p:tav tm="100000">
                                          <p:val>
                                            <p:strVal val="#ppt_x"/>
                                          </p:val>
                                        </p:tav>
                                      </p:tavLst>
                                    </p:anim>
                                    <p:anim calcmode="lin" valueType="num">
                                      <p:cBhvr additive="base">
                                        <p:cTn id="24" dur="5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0-#ppt_w/2"/>
                                          </p:val>
                                        </p:tav>
                                        <p:tav tm="100000">
                                          <p:val>
                                            <p:strVal val="#ppt_x"/>
                                          </p:val>
                                        </p:tav>
                                      </p:tavLst>
                                    </p:anim>
                                    <p:anim calcmode="lin" valueType="num">
                                      <p:cBhvr additive="base">
                                        <p:cTn id="36" dur="50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0-#ppt_w/2"/>
                                          </p:val>
                                        </p:tav>
                                        <p:tav tm="100000">
                                          <p:val>
                                            <p:strVal val="#ppt_x"/>
                                          </p:val>
                                        </p:tav>
                                      </p:tavLst>
                                    </p:anim>
                                    <p:anim calcmode="lin" valueType="num">
                                      <p:cBhvr additive="base">
                                        <p:cTn id="40" dur="50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0-#ppt_w/2"/>
                                          </p:val>
                                        </p:tav>
                                        <p:tav tm="100000">
                                          <p:val>
                                            <p:strVal val="#ppt_x"/>
                                          </p:val>
                                        </p:tav>
                                      </p:tavLst>
                                    </p:anim>
                                    <p:anim calcmode="lin" valueType="num">
                                      <p:cBhvr additive="base">
                                        <p:cTn id="44" dur="500" fill="hold"/>
                                        <p:tgtEl>
                                          <p:spTgt spid="46"/>
                                        </p:tgtEl>
                                        <p:attrNameLst>
                                          <p:attrName>ppt_y</p:attrName>
                                        </p:attrNameLst>
                                      </p:cBhvr>
                                      <p:tavLst>
                                        <p:tav tm="0">
                                          <p:val>
                                            <p:strVal val="0-#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1+#ppt_w/2"/>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1+#ppt_w/2"/>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1+#ppt_w/2"/>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1+#ppt_w/2"/>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1+#ppt_w/2"/>
                                          </p:val>
                                        </p:tav>
                                        <p:tav tm="100000">
                                          <p:val>
                                            <p:strVal val="#ppt_x"/>
                                          </p:val>
                                        </p:tav>
                                      </p:tavLst>
                                    </p:anim>
                                    <p:anim calcmode="lin" valueType="num">
                                      <p:cBhvr additive="base">
                                        <p:cTn id="76" dur="500" fill="hold"/>
                                        <p:tgtEl>
                                          <p:spTgt spid="52"/>
                                        </p:tgtEl>
                                        <p:attrNameLst>
                                          <p:attrName>ppt_y</p:attrName>
                                        </p:attrNameLst>
                                      </p:cBhvr>
                                      <p:tavLst>
                                        <p:tav tm="0">
                                          <p:val>
                                            <p:strVal val="1+#ppt_h/2"/>
                                          </p:val>
                                        </p:tav>
                                        <p:tav tm="100000">
                                          <p:val>
                                            <p:strVal val="#ppt_y"/>
                                          </p:val>
                                        </p:tav>
                                      </p:tavLst>
                                    </p:anim>
                                  </p:childTnLst>
                                </p:cTn>
                              </p:par>
                              <p:par>
                                <p:cTn id="77" presetID="2" presetClass="entr" presetSubtype="6"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1+#ppt_w/2"/>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par>
                                <p:cTn id="81" presetID="2" presetClass="entr" presetSubtype="6"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1+#ppt_w/2"/>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0-#ppt_h/2"/>
                                          </p:val>
                                        </p:tav>
                                        <p:tav tm="100000">
                                          <p:val>
                                            <p:strVal val="#ppt_y"/>
                                          </p:val>
                                        </p:tav>
                                      </p:tavLst>
                                    </p:anim>
                                  </p:childTnLst>
                                </p:cTn>
                              </p:par>
                              <p:par>
                                <p:cTn id="97" presetID="42" presetClass="entr" presetSubtype="0" fill="hold" grpId="0" nodeType="withEffect">
                                  <p:stCondLst>
                                    <p:cond delay="75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1000"/>
                                        <p:tgtEl>
                                          <p:spTgt spid="37"/>
                                        </p:tgtEl>
                                      </p:cBhvr>
                                    </p:animEffect>
                                    <p:anim calcmode="lin" valueType="num">
                                      <p:cBhvr>
                                        <p:cTn id="100" dur="1000" fill="hold"/>
                                        <p:tgtEl>
                                          <p:spTgt spid="37"/>
                                        </p:tgtEl>
                                        <p:attrNameLst>
                                          <p:attrName>ppt_x</p:attrName>
                                        </p:attrNameLst>
                                      </p:cBhvr>
                                      <p:tavLst>
                                        <p:tav tm="0">
                                          <p:val>
                                            <p:strVal val="#ppt_x"/>
                                          </p:val>
                                        </p:tav>
                                        <p:tav tm="100000">
                                          <p:val>
                                            <p:strVal val="#ppt_x"/>
                                          </p:val>
                                        </p:tav>
                                      </p:tavLst>
                                    </p:anim>
                                    <p:anim calcmode="lin" valueType="num">
                                      <p:cBhvr>
                                        <p:cTn id="10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animBg="1"/>
      <p:bldP spid="32" grpId="0" animBg="1"/>
      <p:bldP spid="33" grpId="0" animBg="1"/>
      <p:bldP spid="36"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5056094" y="3962402"/>
            <a:ext cx="6252882" cy="1414462"/>
          </a:xfrm>
          <a:prstGeom prst="rect">
            <a:avLst/>
          </a:prstGeom>
          <a:solidFill>
            <a:srgbClr val="2A3246"/>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p:cNvSpPr/>
          <p:nvPr/>
        </p:nvSpPr>
        <p:spPr>
          <a:xfrm>
            <a:off x="5056094" y="2098571"/>
            <a:ext cx="6252882" cy="1414462"/>
          </a:xfrm>
          <a:prstGeom prst="rect">
            <a:avLst/>
          </a:prstGeom>
          <a:solidFill>
            <a:srgbClr val="BA8F2D"/>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1095662" y="5138765"/>
            <a:ext cx="3196954" cy="1027480"/>
            <a:chOff x="4744096" y="659404"/>
            <a:chExt cx="2398455" cy="770846"/>
          </a:xfrm>
          <a:effectLst/>
        </p:grpSpPr>
        <p:sp>
          <p:nvSpPr>
            <p:cNvPr id="24" name="矩形 23"/>
            <p:cNvSpPr>
              <a:spLocks noChangeArrowheads="1"/>
            </p:cNvSpPr>
            <p:nvPr/>
          </p:nvSpPr>
          <p:spPr bwMode="auto">
            <a:xfrm>
              <a:off x="5255025" y="659404"/>
              <a:ext cx="1369988" cy="5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lnSpc>
                  <a:spcPct val="120000"/>
                </a:lnSpc>
                <a:spcBef>
                  <a:spcPts val="0"/>
                </a:spcBef>
                <a:spcAft>
                  <a:spcPts val="0"/>
                </a:spcAft>
                <a:defRPr/>
              </a:pPr>
              <a:r>
                <a:rPr lang="zh-CN" altLang="en-US" sz="2000" b="1" kern="0" dirty="0">
                  <a:solidFill>
                    <a:schemeClr val="tx1">
                      <a:lumMod val="75000"/>
                      <a:lumOff val="25000"/>
                    </a:schemeClr>
                  </a:solidFill>
                  <a:latin typeface="+mn-lt"/>
                  <a:ea typeface="+mn-ea"/>
                  <a:cs typeface="+mn-ea"/>
                  <a:sym typeface="+mn-lt"/>
                </a:rPr>
                <a:t>General Manager of Marketing</a:t>
              </a:r>
              <a:endParaRPr lang="en-US" altLang="zh-CN" sz="2000" b="1" kern="0" dirty="0">
                <a:solidFill>
                  <a:schemeClr val="tx1">
                    <a:lumMod val="75000"/>
                    <a:lumOff val="25000"/>
                  </a:schemeClr>
                </a:solidFill>
                <a:latin typeface="+mn-lt"/>
                <a:ea typeface="+mn-ea"/>
                <a:cs typeface="+mn-ea"/>
                <a:sym typeface="+mn-lt"/>
              </a:endParaRPr>
            </a:p>
            <a:p>
              <a:pPr algn="ctr" defTabSz="1218804" fontAlgn="auto">
                <a:lnSpc>
                  <a:spcPct val="120000"/>
                </a:lnSpc>
                <a:spcBef>
                  <a:spcPts val="0"/>
                </a:spcBef>
                <a:spcAft>
                  <a:spcPts val="0"/>
                </a:spcAft>
                <a:defRPr/>
              </a:pPr>
              <a:r>
                <a:rPr lang="zh-CN" altLang="en-US" sz="1600" kern="0" dirty="0">
                  <a:solidFill>
                    <a:schemeClr val="tx1">
                      <a:lumMod val="50000"/>
                      <a:lumOff val="50000"/>
                    </a:schemeClr>
                  </a:solidFill>
                  <a:latin typeface="+mn-lt"/>
                  <a:ea typeface="+mn-ea"/>
                  <a:cs typeface="+mn-ea"/>
                  <a:sym typeface="+mn-lt"/>
                </a:rPr>
                <a:t>Sales performance champion</a:t>
              </a:r>
            </a:p>
          </p:txBody>
        </p:sp>
        <p:grpSp>
          <p:nvGrpSpPr>
            <p:cNvPr id="25" name="组合 24"/>
            <p:cNvGrpSpPr/>
            <p:nvPr/>
          </p:nvGrpSpPr>
          <p:grpSpPr>
            <a:xfrm>
              <a:off x="4744096" y="1210554"/>
              <a:ext cx="2398455" cy="219696"/>
              <a:chOff x="3378520" y="634490"/>
              <a:chExt cx="2398455" cy="219696"/>
            </a:xfrm>
          </p:grpSpPr>
          <p:sp>
            <p:nvSpPr>
              <p:cNvPr id="26" name="矩形 25"/>
              <p:cNvSpPr/>
              <p:nvPr/>
            </p:nvSpPr>
            <p:spPr>
              <a:xfrm>
                <a:off x="3467148" y="722090"/>
                <a:ext cx="2242891" cy="45719"/>
              </a:xfrm>
              <a:prstGeom prst="rect">
                <a:avLst/>
              </a:pr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p:spPr>
            <p:txBody>
              <a:bodyPr lIns="91436" tIns="45718" rIns="91436" bIns="45718"/>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pPr>
                <a:endParaRPr lang="zh-CN" altLang="en-US" sz="2399" dirty="0">
                  <a:solidFill>
                    <a:prstClr val="black"/>
                  </a:solidFill>
                  <a:latin typeface="+mn-lt"/>
                  <a:ea typeface="+mn-ea"/>
                  <a:cs typeface="+mn-ea"/>
                  <a:sym typeface="+mn-lt"/>
                </a:endParaRPr>
              </a:p>
            </p:txBody>
          </p:sp>
          <p:sp>
            <p:nvSpPr>
              <p:cNvPr id="27" name="椭圆 26"/>
              <p:cNvSpPr/>
              <p:nvPr/>
            </p:nvSpPr>
            <p:spPr bwMode="auto">
              <a:xfrm>
                <a:off x="3378520" y="634490"/>
                <a:ext cx="220032" cy="219696"/>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399" dirty="0">
                  <a:cs typeface="+mn-ea"/>
                  <a:sym typeface="+mn-lt"/>
                </a:endParaRPr>
              </a:p>
            </p:txBody>
          </p:sp>
          <p:sp>
            <p:nvSpPr>
              <p:cNvPr id="28" name="椭圆 27"/>
              <p:cNvSpPr/>
              <p:nvPr/>
            </p:nvSpPr>
            <p:spPr bwMode="auto">
              <a:xfrm>
                <a:off x="5556943" y="634490"/>
                <a:ext cx="220032" cy="219696"/>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399" dirty="0">
                  <a:cs typeface="+mn-ea"/>
                  <a:sym typeface="+mn-lt"/>
                </a:endParaRPr>
              </a:p>
            </p:txBody>
          </p:sp>
        </p:grpSp>
      </p:grpSp>
      <p:sp>
        <p:nvSpPr>
          <p:cNvPr id="6" name="矩形 5"/>
          <p:cNvSpPr>
            <a:spLocks noChangeArrowheads="1"/>
          </p:cNvSpPr>
          <p:nvPr/>
        </p:nvSpPr>
        <p:spPr bwMode="auto">
          <a:xfrm>
            <a:off x="5113172" y="2324654"/>
            <a:ext cx="1970360" cy="91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spcBef>
                <a:spcPts val="0"/>
              </a:spcBef>
              <a:spcAft>
                <a:spcPts val="0"/>
              </a:spcAft>
              <a:defRPr/>
            </a:pPr>
            <a:r>
              <a:rPr lang="zh-CN" altLang="en-US" sz="2666" b="1" kern="0" dirty="0">
                <a:solidFill>
                  <a:schemeClr val="bg1"/>
                </a:solidFill>
                <a:latin typeface="+mn-lt"/>
                <a:ea typeface="+mn-ea"/>
                <a:cs typeface="+mn-ea"/>
                <a:sym typeface="+mn-lt"/>
              </a:rPr>
              <a:t>Marketing</a:t>
            </a:r>
            <a:endParaRPr lang="en-US" altLang="zh-CN" sz="2666" b="1" kern="0" dirty="0">
              <a:solidFill>
                <a:schemeClr val="bg1"/>
              </a:solidFill>
              <a:latin typeface="+mn-lt"/>
              <a:ea typeface="+mn-ea"/>
              <a:cs typeface="+mn-ea"/>
              <a:sym typeface="+mn-lt"/>
            </a:endParaRPr>
          </a:p>
          <a:p>
            <a:pPr algn="ctr" defTabSz="1218804" fontAlgn="auto">
              <a:spcBef>
                <a:spcPts val="0"/>
              </a:spcBef>
              <a:spcAft>
                <a:spcPts val="0"/>
              </a:spcAft>
              <a:defRPr/>
            </a:pPr>
            <a:r>
              <a:rPr lang="zh-CN" altLang="en-US" sz="2666" b="1" kern="0" dirty="0">
                <a:solidFill>
                  <a:schemeClr val="bg1"/>
                </a:solidFill>
                <a:latin typeface="+mn-lt"/>
                <a:ea typeface="+mn-ea"/>
                <a:cs typeface="+mn-ea"/>
                <a:sym typeface="+mn-lt"/>
              </a:rPr>
              <a:t>Job</a:t>
            </a:r>
          </a:p>
        </p:txBody>
      </p:sp>
      <p:sp>
        <p:nvSpPr>
          <p:cNvPr id="9" name="矩形 8"/>
          <p:cNvSpPr>
            <a:spLocks noChangeArrowheads="1"/>
          </p:cNvSpPr>
          <p:nvPr/>
        </p:nvSpPr>
        <p:spPr bwMode="auto">
          <a:xfrm>
            <a:off x="5113172" y="4264092"/>
            <a:ext cx="1903033" cy="7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spcBef>
                <a:spcPts val="0"/>
              </a:spcBef>
              <a:spcAft>
                <a:spcPts val="0"/>
              </a:spcAft>
              <a:defRPr/>
            </a:pPr>
            <a:r>
              <a:rPr lang="zh-CN" altLang="en-US" sz="2000" b="1" kern="0" dirty="0">
                <a:solidFill>
                  <a:schemeClr val="bg1"/>
                </a:solidFill>
                <a:latin typeface="+mn-lt"/>
                <a:ea typeface="+mn-ea"/>
                <a:cs typeface="+mn-ea"/>
                <a:sym typeface="+mn-lt"/>
              </a:rPr>
              <a:t>Management</a:t>
            </a:r>
            <a:endParaRPr lang="en-US" altLang="zh-CN" sz="2000" b="1" kern="0" dirty="0">
              <a:solidFill>
                <a:schemeClr val="bg1"/>
              </a:solidFill>
              <a:latin typeface="+mn-lt"/>
              <a:ea typeface="+mn-ea"/>
              <a:cs typeface="+mn-ea"/>
              <a:sym typeface="+mn-lt"/>
            </a:endParaRPr>
          </a:p>
          <a:p>
            <a:pPr algn="ctr" defTabSz="1218804" fontAlgn="auto">
              <a:spcBef>
                <a:spcPts val="0"/>
              </a:spcBef>
              <a:spcAft>
                <a:spcPts val="0"/>
              </a:spcAft>
              <a:defRPr/>
            </a:pPr>
            <a:r>
              <a:rPr lang="zh-CN" altLang="en-US" sz="2000" b="1" kern="0" dirty="0">
                <a:solidFill>
                  <a:schemeClr val="bg1"/>
                </a:solidFill>
                <a:latin typeface="+mn-lt"/>
                <a:ea typeface="+mn-ea"/>
                <a:cs typeface="+mn-ea"/>
                <a:sym typeface="+mn-lt"/>
              </a:rPr>
              <a:t>Job</a:t>
            </a:r>
          </a:p>
        </p:txBody>
      </p:sp>
      <p:sp>
        <p:nvSpPr>
          <p:cNvPr id="10" name="矩形 9"/>
          <p:cNvSpPr>
            <a:spLocks noChangeArrowheads="1"/>
          </p:cNvSpPr>
          <p:nvPr/>
        </p:nvSpPr>
        <p:spPr bwMode="auto">
          <a:xfrm>
            <a:off x="7036905" y="4258393"/>
            <a:ext cx="3707294" cy="54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1414" tIns="45709" rIns="91414" bIns="45709">
            <a:spAutoFit/>
          </a:bodyPr>
          <a:lstStyle/>
          <a:p>
            <a:pPr>
              <a:lnSpc>
                <a:spcPct val="130000"/>
              </a:lnSpc>
              <a:spcBef>
                <a:spcPct val="0"/>
              </a:spcBef>
            </a:pPr>
            <a:r>
              <a:rPr lang="zh-CN" altLang="en-US" sz="1200" dirty="0">
                <a:solidFill>
                  <a:schemeClr val="bg1"/>
                </a:solidFill>
                <a:cs typeface="+mn-ea"/>
                <a:sym typeface="+mn-lt"/>
              </a:rPr>
              <a:t>Click here to enter a comprehensive description of the chart above, and here you can enter a comprehensive description of the chart above.</a:t>
            </a:r>
          </a:p>
        </p:txBody>
      </p:sp>
      <p:sp>
        <p:nvSpPr>
          <p:cNvPr id="12" name="TextBox 55"/>
          <p:cNvSpPr txBox="1"/>
          <p:nvPr/>
        </p:nvSpPr>
        <p:spPr>
          <a:xfrm>
            <a:off x="7036905" y="2359169"/>
            <a:ext cx="3961177" cy="54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1414" tIns="45709" rIns="91414" bIns="45709">
            <a:spAutoFit/>
          </a:bodyPr>
          <a:lstStyle>
            <a:defPPr>
              <a:defRPr lang="en-US"/>
            </a:defPPr>
            <a:lvl1pPr marR="0" lvl="0" indent="0" defTabSz="914400" fontAlgn="auto">
              <a:lnSpc>
                <a:spcPct val="100000"/>
              </a:lnSpc>
              <a:spcBef>
                <a:spcPts val="0"/>
              </a:spcBef>
              <a:spcAft>
                <a:spcPts val="0"/>
              </a:spcAft>
              <a:buClrTx/>
              <a:buSzTx/>
              <a:buFontTx/>
              <a:buNone/>
              <a:tabLst/>
              <a:defRPr sz="4000" kern="0">
                <a:solidFill>
                  <a:srgbClr val="0070C0"/>
                </a:solidFill>
                <a:latin typeface="Impact" pitchFamily="34" charset="0"/>
                <a:ea typeface="微软雅黑" pitchFamily="34" charset="-122"/>
              </a:defRPr>
            </a:lvl1pPr>
            <a:lvl2pPr marL="457200" fontAlgn="base">
              <a:spcBef>
                <a:spcPct val="0"/>
              </a:spcBef>
              <a:spcAft>
                <a:spcPct val="0"/>
              </a:spcAft>
              <a:defRPr>
                <a:latin typeface="Calibri" pitchFamily="34" charset="0"/>
                <a:ea typeface="宋体" charset="-122"/>
              </a:defRPr>
            </a:lvl2pPr>
            <a:lvl3pPr marL="914400" fontAlgn="base">
              <a:spcBef>
                <a:spcPct val="0"/>
              </a:spcBef>
              <a:spcAft>
                <a:spcPct val="0"/>
              </a:spcAft>
              <a:defRPr>
                <a:latin typeface="Calibri" pitchFamily="34" charset="0"/>
                <a:ea typeface="宋体" charset="-122"/>
              </a:defRPr>
            </a:lvl3pPr>
            <a:lvl4pPr marL="1371600" fontAlgn="base">
              <a:spcBef>
                <a:spcPct val="0"/>
              </a:spcBef>
              <a:spcAft>
                <a:spcPct val="0"/>
              </a:spcAft>
              <a:defRPr>
                <a:latin typeface="Calibri" pitchFamily="34" charset="0"/>
                <a:ea typeface="宋体" charset="-122"/>
              </a:defRPr>
            </a:lvl4pPr>
            <a:lvl5pPr marL="1828800" fontAlgn="base">
              <a:spcBef>
                <a:spcPct val="0"/>
              </a:spcBef>
              <a:spcAft>
                <a:spcPct val="0"/>
              </a:spcAft>
              <a:defRPr>
                <a:latin typeface="Calibri" pitchFamily="34" charset="0"/>
                <a:ea typeface="宋体" charset="-122"/>
              </a:defRPr>
            </a:lvl5pPr>
            <a:lvl6pPr marL="2286000" defTabSz="914400">
              <a:defRPr>
                <a:latin typeface="Calibri" pitchFamily="34" charset="0"/>
                <a:ea typeface="宋体" charset="-122"/>
              </a:defRPr>
            </a:lvl6pPr>
            <a:lvl7pPr marL="2743200" defTabSz="914400">
              <a:defRPr>
                <a:latin typeface="Calibri" pitchFamily="34" charset="0"/>
                <a:ea typeface="宋体" charset="-122"/>
              </a:defRPr>
            </a:lvl7pPr>
            <a:lvl8pPr marL="3200400" defTabSz="914400">
              <a:defRPr>
                <a:latin typeface="Calibri" pitchFamily="34" charset="0"/>
                <a:ea typeface="宋体" charset="-122"/>
              </a:defRPr>
            </a:lvl8pPr>
            <a:lvl9pPr marL="3657600" defTabSz="914400">
              <a:defRPr>
                <a:latin typeface="Calibri" pitchFamily="34" charset="0"/>
                <a:ea typeface="宋体" charset="-122"/>
              </a:defRPr>
            </a:lvl9pPr>
          </a:lstStyle>
          <a:p>
            <a:pPr>
              <a:lnSpc>
                <a:spcPct val="130000"/>
              </a:lnSpc>
              <a:spcBef>
                <a:spcPct val="0"/>
              </a:spcBef>
            </a:pPr>
            <a:r>
              <a:rPr lang="zh-CN" altLang="en-US" sz="1200" dirty="0">
                <a:solidFill>
                  <a:schemeClr val="bg1"/>
                </a:solidFill>
                <a:latin typeface="+mn-lt"/>
                <a:ea typeface="+mn-ea"/>
                <a:cs typeface="+mn-ea"/>
                <a:sym typeface="+mn-lt"/>
              </a:rPr>
              <a:t>Click here to enter a comprehensive description of the chart above, and here you can enter a comprehensive description of the chart above.</a:t>
            </a:r>
          </a:p>
        </p:txBody>
      </p:sp>
      <p:sp>
        <p:nvSpPr>
          <p:cNvPr id="18" name="椭圆 17"/>
          <p:cNvSpPr/>
          <p:nvPr/>
        </p:nvSpPr>
        <p:spPr bwMode="auto">
          <a:xfrm>
            <a:off x="1250326" y="2008970"/>
            <a:ext cx="3066932" cy="3059451"/>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3999" dirty="0">
              <a:solidFill>
                <a:srgbClr val="0087CF"/>
              </a:solidFill>
              <a:cs typeface="+mn-ea"/>
              <a:sym typeface="+mn-lt"/>
            </a:endParaRPr>
          </a:p>
        </p:txBody>
      </p:sp>
      <p:grpSp>
        <p:nvGrpSpPr>
          <p:cNvPr id="7" name="组合 6"/>
          <p:cNvGrpSpPr/>
          <p:nvPr/>
        </p:nvGrpSpPr>
        <p:grpSpPr>
          <a:xfrm>
            <a:off x="1236469" y="1940863"/>
            <a:ext cx="2888956" cy="2881908"/>
            <a:chOff x="985656" y="1744945"/>
            <a:chExt cx="3596274" cy="3587501"/>
          </a:xfrm>
          <a:effectLst/>
        </p:grpSpPr>
        <p:sp>
          <p:nvSpPr>
            <p:cNvPr id="17" name="椭圆 16"/>
            <p:cNvSpPr/>
            <p:nvPr/>
          </p:nvSpPr>
          <p:spPr bwMode="auto">
            <a:xfrm>
              <a:off x="985656" y="1744945"/>
              <a:ext cx="3596274" cy="3587501"/>
            </a:xfrm>
            <a:prstGeom prst="ellipse">
              <a:avLst/>
            </a:prstGeom>
            <a:solidFill>
              <a:srgbClr val="2A3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zh-CN" sz="3999">
                <a:solidFill>
                  <a:srgbClr val="FFFFFF"/>
                </a:solidFill>
                <a:cs typeface="+mn-ea"/>
                <a:sym typeface="+mn-lt"/>
              </a:endParaRPr>
            </a:p>
          </p:txBody>
        </p:sp>
        <p:sp>
          <p:nvSpPr>
            <p:cNvPr id="2" name="椭圆 1"/>
            <p:cNvSpPr/>
            <p:nvPr/>
          </p:nvSpPr>
          <p:spPr>
            <a:xfrm>
              <a:off x="1603219" y="2358121"/>
              <a:ext cx="2361148" cy="2361148"/>
            </a:xfrm>
            <a:prstGeom prst="ellipse">
              <a:avLst/>
            </a:prstGeom>
            <a:blipFill dpi="0" rotWithShape="1">
              <a:blip r:embed="rId3" cstate="print">
                <a:extLst>
                  <a:ext uri="{28A0092B-C50C-407E-A947-70E740481C1C}">
                    <a14:useLocalDpi xmlns:a14="http://schemas.microsoft.com/office/drawing/2010/main" val="0"/>
                  </a:ext>
                </a:extLst>
              </a:blip>
              <a:srcRect/>
              <a:stretch>
                <a:fillRect l="-25000" r="-25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0" name="组合 19"/>
            <p:cNvGrpSpPr>
              <a:grpSpLocks/>
            </p:cNvGrpSpPr>
            <p:nvPr/>
          </p:nvGrpSpPr>
          <p:grpSpPr bwMode="auto">
            <a:xfrm>
              <a:off x="1245892" y="1999821"/>
              <a:ext cx="3075803" cy="3077749"/>
              <a:chOff x="3733576" y="3930057"/>
              <a:chExt cx="1800000" cy="1800000"/>
            </a:xfrm>
          </p:grpSpPr>
          <p:sp>
            <p:nvSpPr>
              <p:cNvPr id="21" name="椭圆 2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399" dirty="0">
                  <a:solidFill>
                    <a:prstClr val="white"/>
                  </a:solidFill>
                  <a:cs typeface="+mn-ea"/>
                  <a:sym typeface="+mn-lt"/>
                </a:endParaRPr>
              </a:p>
            </p:txBody>
          </p:sp>
          <p:sp>
            <p:nvSpPr>
              <p:cNvPr id="22" name="任意多边形 21"/>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399" dirty="0">
                  <a:solidFill>
                    <a:prstClr val="white"/>
                  </a:solidFill>
                  <a:cs typeface="+mn-ea"/>
                  <a:sym typeface="+mn-lt"/>
                </a:endParaRPr>
              </a:p>
            </p:txBody>
          </p:sp>
          <p:sp>
            <p:nvSpPr>
              <p:cNvPr id="23" name="椭圆 2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399" dirty="0">
                  <a:solidFill>
                    <a:prstClr val="white"/>
                  </a:solidFill>
                  <a:cs typeface="+mn-ea"/>
                  <a:sym typeface="+mn-lt"/>
                </a:endParaRPr>
              </a:p>
            </p:txBody>
          </p:sp>
        </p:grpSp>
      </p:grpSp>
      <p:grpSp>
        <p:nvGrpSpPr>
          <p:cNvPr id="31" name="组合 30"/>
          <p:cNvGrpSpPr/>
          <p:nvPr/>
        </p:nvGrpSpPr>
        <p:grpSpPr>
          <a:xfrm>
            <a:off x="3179297" y="483868"/>
            <a:ext cx="5641145" cy="718401"/>
            <a:chOff x="3250570" y="377466"/>
            <a:chExt cx="5641145" cy="718401"/>
          </a:xfrm>
        </p:grpSpPr>
        <p:sp>
          <p:nvSpPr>
            <p:cNvPr id="32" name="矩形 31"/>
            <p:cNvSpPr/>
            <p:nvPr userDrawn="1"/>
          </p:nvSpPr>
          <p:spPr>
            <a:xfrm>
              <a:off x="3250570" y="377466"/>
              <a:ext cx="5641145"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A review of your daily work</a:t>
              </a:r>
            </a:p>
          </p:txBody>
        </p:sp>
        <p:sp>
          <p:nvSpPr>
            <p:cNvPr id="33" name="文本框 32"/>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236938817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 presetClass="entr" presetSubtype="8"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6"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
          <p:cNvSpPr/>
          <p:nvPr/>
        </p:nvSpPr>
        <p:spPr>
          <a:xfrm>
            <a:off x="1217113" y="2035647"/>
            <a:ext cx="676215" cy="67621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01</a:t>
            </a:r>
            <a:endParaRPr lang="id-ID" dirty="0">
              <a:cs typeface="+mn-ea"/>
              <a:sym typeface="+mn-lt"/>
            </a:endParaRPr>
          </a:p>
        </p:txBody>
      </p:sp>
      <p:grpSp>
        <p:nvGrpSpPr>
          <p:cNvPr id="51" name="组合 50"/>
          <p:cNvGrpSpPr/>
          <p:nvPr/>
        </p:nvGrpSpPr>
        <p:grpSpPr>
          <a:xfrm>
            <a:off x="1963898" y="2012656"/>
            <a:ext cx="3949863" cy="722194"/>
            <a:chOff x="7175325" y="1196752"/>
            <a:chExt cx="4317545" cy="722194"/>
          </a:xfrm>
        </p:grpSpPr>
        <p:sp>
          <p:nvSpPr>
            <p:cNvPr id="52" name="Text Box 7"/>
            <p:cNvSpPr txBox="1">
              <a:spLocks noChangeArrowheads="1"/>
            </p:cNvSpPr>
            <p:nvPr/>
          </p:nvSpPr>
          <p:spPr bwMode="gray">
            <a:xfrm>
              <a:off x="7175325" y="1196752"/>
              <a:ext cx="4224720"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General work item one</a:t>
              </a:r>
              <a:endParaRPr lang="en-US" altLang="zh-CN" sz="1400" dirty="0">
                <a:solidFill>
                  <a:schemeClr val="tx1">
                    <a:lumMod val="85000"/>
                    <a:lumOff val="15000"/>
                  </a:schemeClr>
                </a:solidFill>
                <a:latin typeface="+mn-lt"/>
                <a:ea typeface="+mn-ea"/>
                <a:cs typeface="+mn-ea"/>
                <a:sym typeface="+mn-lt"/>
              </a:endParaRPr>
            </a:p>
          </p:txBody>
        </p:sp>
        <p:sp>
          <p:nvSpPr>
            <p:cNvPr id="53"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54" name="Oval 4"/>
          <p:cNvSpPr/>
          <p:nvPr/>
        </p:nvSpPr>
        <p:spPr>
          <a:xfrm>
            <a:off x="1220049" y="3028631"/>
            <a:ext cx="676215" cy="67621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02</a:t>
            </a:r>
            <a:endParaRPr lang="id-ID" dirty="0">
              <a:cs typeface="+mn-ea"/>
              <a:sym typeface="+mn-lt"/>
            </a:endParaRPr>
          </a:p>
        </p:txBody>
      </p:sp>
      <p:grpSp>
        <p:nvGrpSpPr>
          <p:cNvPr id="55" name="组合 54"/>
          <p:cNvGrpSpPr/>
          <p:nvPr/>
        </p:nvGrpSpPr>
        <p:grpSpPr>
          <a:xfrm>
            <a:off x="1966834" y="3005640"/>
            <a:ext cx="3949863" cy="722194"/>
            <a:chOff x="7175325" y="1196752"/>
            <a:chExt cx="4317545" cy="722194"/>
          </a:xfrm>
        </p:grpSpPr>
        <p:sp>
          <p:nvSpPr>
            <p:cNvPr id="56" name="Text Box 7"/>
            <p:cNvSpPr txBox="1">
              <a:spLocks noChangeArrowheads="1"/>
            </p:cNvSpPr>
            <p:nvPr/>
          </p:nvSpPr>
          <p:spPr bwMode="gray">
            <a:xfrm>
              <a:off x="7175325" y="1196752"/>
              <a:ext cx="3754929"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General work item two</a:t>
              </a:r>
              <a:endParaRPr lang="en-US" altLang="zh-CN" sz="1400" dirty="0">
                <a:solidFill>
                  <a:schemeClr val="tx1">
                    <a:lumMod val="85000"/>
                    <a:lumOff val="15000"/>
                  </a:schemeClr>
                </a:solidFill>
                <a:latin typeface="+mn-lt"/>
                <a:ea typeface="+mn-ea"/>
                <a:cs typeface="+mn-ea"/>
                <a:sym typeface="+mn-lt"/>
              </a:endParaRPr>
            </a:p>
          </p:txBody>
        </p:sp>
        <p:sp>
          <p:nvSpPr>
            <p:cNvPr id="57"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58" name="Oval 4"/>
          <p:cNvSpPr/>
          <p:nvPr/>
        </p:nvSpPr>
        <p:spPr>
          <a:xfrm>
            <a:off x="1243820" y="4034629"/>
            <a:ext cx="676215" cy="67621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03</a:t>
            </a:r>
            <a:endParaRPr lang="id-ID" dirty="0">
              <a:cs typeface="+mn-ea"/>
              <a:sym typeface="+mn-lt"/>
            </a:endParaRPr>
          </a:p>
        </p:txBody>
      </p:sp>
      <p:grpSp>
        <p:nvGrpSpPr>
          <p:cNvPr id="59" name="组合 58"/>
          <p:cNvGrpSpPr/>
          <p:nvPr/>
        </p:nvGrpSpPr>
        <p:grpSpPr>
          <a:xfrm>
            <a:off x="1990605" y="4011638"/>
            <a:ext cx="3949863" cy="722194"/>
            <a:chOff x="7175325" y="1196752"/>
            <a:chExt cx="4317545" cy="722194"/>
          </a:xfrm>
        </p:grpSpPr>
        <p:sp>
          <p:nvSpPr>
            <p:cNvPr id="60" name="Text Box 7"/>
            <p:cNvSpPr txBox="1">
              <a:spLocks noChangeArrowheads="1"/>
            </p:cNvSpPr>
            <p:nvPr/>
          </p:nvSpPr>
          <p:spPr bwMode="gray">
            <a:xfrm>
              <a:off x="7175325" y="1196752"/>
              <a:ext cx="4166334"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Regular work item three</a:t>
              </a:r>
              <a:endParaRPr lang="en-US" altLang="zh-CN" sz="1400" dirty="0">
                <a:solidFill>
                  <a:schemeClr val="tx1">
                    <a:lumMod val="85000"/>
                    <a:lumOff val="15000"/>
                  </a:schemeClr>
                </a:solidFill>
                <a:latin typeface="+mn-lt"/>
                <a:ea typeface="+mn-ea"/>
                <a:cs typeface="+mn-ea"/>
                <a:sym typeface="+mn-lt"/>
              </a:endParaRPr>
            </a:p>
          </p:txBody>
        </p:sp>
        <p:sp>
          <p:nvSpPr>
            <p:cNvPr id="61"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62" name="Oval 4"/>
          <p:cNvSpPr/>
          <p:nvPr/>
        </p:nvSpPr>
        <p:spPr>
          <a:xfrm>
            <a:off x="1243820" y="5057869"/>
            <a:ext cx="676215" cy="67621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04</a:t>
            </a:r>
            <a:endParaRPr lang="id-ID" dirty="0">
              <a:cs typeface="+mn-ea"/>
              <a:sym typeface="+mn-lt"/>
            </a:endParaRPr>
          </a:p>
        </p:txBody>
      </p:sp>
      <p:grpSp>
        <p:nvGrpSpPr>
          <p:cNvPr id="63" name="组合 62"/>
          <p:cNvGrpSpPr/>
          <p:nvPr/>
        </p:nvGrpSpPr>
        <p:grpSpPr>
          <a:xfrm>
            <a:off x="1990605" y="5034878"/>
            <a:ext cx="3949863" cy="722194"/>
            <a:chOff x="7175325" y="1196752"/>
            <a:chExt cx="4317545" cy="722194"/>
          </a:xfrm>
        </p:grpSpPr>
        <p:sp>
          <p:nvSpPr>
            <p:cNvPr id="64" name="Text Box 7"/>
            <p:cNvSpPr txBox="1">
              <a:spLocks noChangeArrowheads="1"/>
            </p:cNvSpPr>
            <p:nvPr/>
          </p:nvSpPr>
          <p:spPr bwMode="gray">
            <a:xfrm>
              <a:off x="7175325" y="1196752"/>
              <a:ext cx="3728944"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Regular work item four</a:t>
              </a:r>
              <a:endParaRPr lang="en-US" altLang="zh-CN" sz="1400" dirty="0">
                <a:solidFill>
                  <a:schemeClr val="tx1">
                    <a:lumMod val="85000"/>
                    <a:lumOff val="15000"/>
                  </a:schemeClr>
                </a:solidFill>
                <a:latin typeface="+mn-lt"/>
                <a:ea typeface="+mn-ea"/>
                <a:cs typeface="+mn-ea"/>
                <a:sym typeface="+mn-lt"/>
              </a:endParaRPr>
            </a:p>
          </p:txBody>
        </p:sp>
        <p:sp>
          <p:nvSpPr>
            <p:cNvPr id="65"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66" name="Oval 4"/>
          <p:cNvSpPr/>
          <p:nvPr/>
        </p:nvSpPr>
        <p:spPr>
          <a:xfrm>
            <a:off x="6363159" y="2035647"/>
            <a:ext cx="676215" cy="67621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05</a:t>
            </a:r>
            <a:endParaRPr lang="id-ID" dirty="0">
              <a:cs typeface="+mn-ea"/>
              <a:sym typeface="+mn-lt"/>
            </a:endParaRPr>
          </a:p>
        </p:txBody>
      </p:sp>
      <p:grpSp>
        <p:nvGrpSpPr>
          <p:cNvPr id="67" name="组合 66"/>
          <p:cNvGrpSpPr/>
          <p:nvPr/>
        </p:nvGrpSpPr>
        <p:grpSpPr>
          <a:xfrm>
            <a:off x="7109945" y="2012656"/>
            <a:ext cx="3949862" cy="722194"/>
            <a:chOff x="7175326" y="1196752"/>
            <a:chExt cx="4317544" cy="722194"/>
          </a:xfrm>
        </p:grpSpPr>
        <p:sp>
          <p:nvSpPr>
            <p:cNvPr id="68" name="Text Box 7"/>
            <p:cNvSpPr txBox="1">
              <a:spLocks noChangeArrowheads="1"/>
            </p:cNvSpPr>
            <p:nvPr/>
          </p:nvSpPr>
          <p:spPr bwMode="gray">
            <a:xfrm>
              <a:off x="7175326" y="1196752"/>
              <a:ext cx="3653480"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Regular work item five</a:t>
              </a:r>
              <a:endParaRPr lang="en-US" altLang="zh-CN" sz="1400" dirty="0">
                <a:solidFill>
                  <a:schemeClr val="tx1">
                    <a:lumMod val="85000"/>
                    <a:lumOff val="15000"/>
                  </a:schemeClr>
                </a:solidFill>
                <a:latin typeface="+mn-lt"/>
                <a:ea typeface="+mn-ea"/>
                <a:cs typeface="+mn-ea"/>
                <a:sym typeface="+mn-lt"/>
              </a:endParaRPr>
            </a:p>
          </p:txBody>
        </p:sp>
        <p:sp>
          <p:nvSpPr>
            <p:cNvPr id="69"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70" name="Oval 4"/>
          <p:cNvSpPr/>
          <p:nvPr/>
        </p:nvSpPr>
        <p:spPr>
          <a:xfrm>
            <a:off x="6366095" y="3028631"/>
            <a:ext cx="676215" cy="67621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06</a:t>
            </a:r>
            <a:endParaRPr lang="id-ID" dirty="0">
              <a:cs typeface="+mn-ea"/>
              <a:sym typeface="+mn-lt"/>
            </a:endParaRPr>
          </a:p>
        </p:txBody>
      </p:sp>
      <p:grpSp>
        <p:nvGrpSpPr>
          <p:cNvPr id="71" name="组合 70"/>
          <p:cNvGrpSpPr/>
          <p:nvPr/>
        </p:nvGrpSpPr>
        <p:grpSpPr>
          <a:xfrm>
            <a:off x="7112880" y="3005640"/>
            <a:ext cx="3949863" cy="722194"/>
            <a:chOff x="7175325" y="1196752"/>
            <a:chExt cx="4317545" cy="722194"/>
          </a:xfrm>
        </p:grpSpPr>
        <p:sp>
          <p:nvSpPr>
            <p:cNvPr id="72" name="Text Box 7"/>
            <p:cNvSpPr txBox="1">
              <a:spLocks noChangeArrowheads="1"/>
            </p:cNvSpPr>
            <p:nvPr/>
          </p:nvSpPr>
          <p:spPr bwMode="gray">
            <a:xfrm>
              <a:off x="7175325" y="1196752"/>
              <a:ext cx="3754929"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Regular work item six</a:t>
              </a:r>
              <a:endParaRPr lang="en-US" altLang="zh-CN" sz="1400" dirty="0">
                <a:solidFill>
                  <a:schemeClr val="tx1">
                    <a:lumMod val="85000"/>
                    <a:lumOff val="15000"/>
                  </a:schemeClr>
                </a:solidFill>
                <a:latin typeface="+mn-lt"/>
                <a:ea typeface="+mn-ea"/>
                <a:cs typeface="+mn-ea"/>
                <a:sym typeface="+mn-lt"/>
              </a:endParaRPr>
            </a:p>
          </p:txBody>
        </p:sp>
        <p:sp>
          <p:nvSpPr>
            <p:cNvPr id="73"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74" name="Oval 4"/>
          <p:cNvSpPr/>
          <p:nvPr/>
        </p:nvSpPr>
        <p:spPr>
          <a:xfrm>
            <a:off x="6389866" y="4034629"/>
            <a:ext cx="676215" cy="676215"/>
          </a:xfrm>
          <a:prstGeom prst="ellipse">
            <a:avLst/>
          </a:prstGeom>
          <a:solidFill>
            <a:srgbClr val="2A3246"/>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07</a:t>
            </a:r>
            <a:endParaRPr lang="id-ID" dirty="0">
              <a:cs typeface="+mn-ea"/>
              <a:sym typeface="+mn-lt"/>
            </a:endParaRPr>
          </a:p>
        </p:txBody>
      </p:sp>
      <p:grpSp>
        <p:nvGrpSpPr>
          <p:cNvPr id="75" name="组合 74"/>
          <p:cNvGrpSpPr/>
          <p:nvPr/>
        </p:nvGrpSpPr>
        <p:grpSpPr>
          <a:xfrm>
            <a:off x="7136652" y="4011638"/>
            <a:ext cx="3949862" cy="722194"/>
            <a:chOff x="7175326" y="1196752"/>
            <a:chExt cx="4317544" cy="722194"/>
          </a:xfrm>
        </p:grpSpPr>
        <p:sp>
          <p:nvSpPr>
            <p:cNvPr id="76" name="Text Box 7"/>
            <p:cNvSpPr txBox="1">
              <a:spLocks noChangeArrowheads="1"/>
            </p:cNvSpPr>
            <p:nvPr/>
          </p:nvSpPr>
          <p:spPr bwMode="gray">
            <a:xfrm>
              <a:off x="7175326" y="1196752"/>
              <a:ext cx="3916455"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Regular work item seven</a:t>
              </a:r>
              <a:endParaRPr lang="en-US" altLang="zh-CN" sz="1400" dirty="0">
                <a:solidFill>
                  <a:schemeClr val="tx1">
                    <a:lumMod val="85000"/>
                    <a:lumOff val="15000"/>
                  </a:schemeClr>
                </a:solidFill>
                <a:latin typeface="+mn-lt"/>
                <a:ea typeface="+mn-ea"/>
                <a:cs typeface="+mn-ea"/>
                <a:sym typeface="+mn-lt"/>
              </a:endParaRPr>
            </a:p>
          </p:txBody>
        </p:sp>
        <p:sp>
          <p:nvSpPr>
            <p:cNvPr id="77"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sp>
        <p:nvSpPr>
          <p:cNvPr id="78" name="Oval 4"/>
          <p:cNvSpPr/>
          <p:nvPr/>
        </p:nvSpPr>
        <p:spPr>
          <a:xfrm>
            <a:off x="6389866" y="5057869"/>
            <a:ext cx="676215" cy="676215"/>
          </a:xfrm>
          <a:prstGeom prst="ellipse">
            <a:avLst/>
          </a:prstGeom>
          <a:solidFill>
            <a:srgbClr val="BA8F2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cs typeface="+mn-ea"/>
                <a:sym typeface="+mn-lt"/>
              </a:rPr>
              <a:t>08</a:t>
            </a:r>
            <a:endParaRPr lang="id-ID" dirty="0">
              <a:cs typeface="+mn-ea"/>
              <a:sym typeface="+mn-lt"/>
            </a:endParaRPr>
          </a:p>
        </p:txBody>
      </p:sp>
      <p:grpSp>
        <p:nvGrpSpPr>
          <p:cNvPr id="79" name="组合 78"/>
          <p:cNvGrpSpPr/>
          <p:nvPr/>
        </p:nvGrpSpPr>
        <p:grpSpPr>
          <a:xfrm>
            <a:off x="7136652" y="5034878"/>
            <a:ext cx="3949862" cy="722194"/>
            <a:chOff x="7175326" y="1196752"/>
            <a:chExt cx="4317544" cy="722194"/>
          </a:xfrm>
        </p:grpSpPr>
        <p:sp>
          <p:nvSpPr>
            <p:cNvPr id="80" name="Text Box 7"/>
            <p:cNvSpPr txBox="1">
              <a:spLocks noChangeArrowheads="1"/>
            </p:cNvSpPr>
            <p:nvPr/>
          </p:nvSpPr>
          <p:spPr bwMode="gray">
            <a:xfrm>
              <a:off x="7175326" y="1196752"/>
              <a:ext cx="3754928" cy="453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mn-lt"/>
                  <a:ea typeface="+mn-ea"/>
                  <a:cs typeface="+mn-ea"/>
                  <a:sym typeface="+mn-lt"/>
                </a:rPr>
                <a:t>Regular work item 8</a:t>
              </a:r>
              <a:endParaRPr lang="en-US" altLang="zh-CN" sz="1400" dirty="0">
                <a:solidFill>
                  <a:schemeClr val="tx1">
                    <a:lumMod val="85000"/>
                    <a:lumOff val="15000"/>
                  </a:schemeClr>
                </a:solidFill>
                <a:latin typeface="+mn-lt"/>
                <a:ea typeface="+mn-ea"/>
                <a:cs typeface="+mn-ea"/>
                <a:sym typeface="+mn-lt"/>
              </a:endParaRPr>
            </a:p>
          </p:txBody>
        </p:sp>
        <p:sp>
          <p:nvSpPr>
            <p:cNvPr id="81"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tx1">
                    <a:lumMod val="50000"/>
                    <a:lumOff val="50000"/>
                  </a:schemeClr>
                </a:solidFill>
                <a:cs typeface="+mn-ea"/>
                <a:sym typeface="+mn-lt"/>
              </a:endParaRPr>
            </a:p>
          </p:txBody>
        </p:sp>
      </p:grpSp>
      <p:grpSp>
        <p:nvGrpSpPr>
          <p:cNvPr id="37" name="组合 36"/>
          <p:cNvGrpSpPr/>
          <p:nvPr/>
        </p:nvGrpSpPr>
        <p:grpSpPr>
          <a:xfrm>
            <a:off x="3713117" y="401388"/>
            <a:ext cx="4765766" cy="800881"/>
            <a:chOff x="3784390" y="294986"/>
            <a:chExt cx="4765766" cy="800881"/>
          </a:xfrm>
        </p:grpSpPr>
        <p:sp>
          <p:nvSpPr>
            <p:cNvPr id="38" name="矩形 37"/>
            <p:cNvSpPr/>
            <p:nvPr userDrawn="1"/>
          </p:nvSpPr>
          <p:spPr>
            <a:xfrm>
              <a:off x="4456349" y="294986"/>
              <a:ext cx="3421848"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Day-to-day work</a:t>
              </a:r>
            </a:p>
          </p:txBody>
        </p:sp>
        <p:sp>
          <p:nvSpPr>
            <p:cNvPr id="39" name="文本框 38"/>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0327555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500"/>
                                        <p:tgtEl>
                                          <p:spTgt spid="6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4" grpId="0" animBg="1"/>
      <p:bldP spid="58" grpId="0" animBg="1"/>
      <p:bldP spid="62" grpId="0" animBg="1"/>
      <p:bldP spid="66" grpId="0" animBg="1"/>
      <p:bldP spid="70" grpId="0" animBg="1"/>
      <p:bldP spid="74"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798509" y="1824628"/>
            <a:ext cx="479700" cy="4604972"/>
            <a:chOff x="10994103" y="1484783"/>
            <a:chExt cx="502571" cy="4824537"/>
          </a:xfrm>
        </p:grpSpPr>
        <p:sp>
          <p:nvSpPr>
            <p:cNvPr id="37" name="等腰三角形 6"/>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cxnSp>
          <p:nvCxnSpPr>
            <p:cNvPr id="38" name="直接连接符 37"/>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70793" y="1824628"/>
            <a:ext cx="479700" cy="4604972"/>
            <a:chOff x="695325" y="1484783"/>
            <a:chExt cx="502571" cy="4824537"/>
          </a:xfrm>
          <a:effectLst>
            <a:outerShdw blurRad="254000" dist="63500" dir="2700000" algn="tl" rotWithShape="0">
              <a:prstClr val="black">
                <a:alpha val="30000"/>
              </a:prstClr>
            </a:outerShdw>
          </a:effectLst>
        </p:grpSpPr>
        <p:sp>
          <p:nvSpPr>
            <p:cNvPr id="40" name="等腰三角形 6"/>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cxnSp>
          <p:nvCxnSpPr>
            <p:cNvPr id="41" name="直接连接符 40"/>
            <p:cNvCxnSpPr/>
            <p:nvPr/>
          </p:nvCxnSpPr>
          <p:spPr>
            <a:xfrm>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913790" y="1843447"/>
            <a:ext cx="5211905" cy="695624"/>
            <a:chOff x="635604" y="1484784"/>
            <a:chExt cx="5460396" cy="728790"/>
          </a:xfrm>
          <a:solidFill>
            <a:srgbClr val="BA8F2D"/>
          </a:solidFill>
          <a:effectLst>
            <a:outerShdw blurRad="254000" dist="63500" dir="2700000" algn="tl" rotWithShape="0">
              <a:prstClr val="black">
                <a:alpha val="30000"/>
              </a:prstClr>
            </a:outerShdw>
          </a:effectLst>
        </p:grpSpPr>
        <p:sp>
          <p:nvSpPr>
            <p:cNvPr id="43" name="五边形 42"/>
            <p:cNvSpPr/>
            <p:nvPr/>
          </p:nvSpPr>
          <p:spPr>
            <a:xfrm>
              <a:off x="695325" y="1484784"/>
              <a:ext cx="5400675" cy="728790"/>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cs typeface="+mn-ea"/>
                <a:sym typeface="+mn-lt"/>
              </a:endParaRPr>
            </a:p>
          </p:txBody>
        </p:sp>
        <p:sp>
          <p:nvSpPr>
            <p:cNvPr id="44" name="TextBox 19"/>
            <p:cNvSpPr txBox="1"/>
            <p:nvPr/>
          </p:nvSpPr>
          <p:spPr>
            <a:xfrm>
              <a:off x="635604" y="1513245"/>
              <a:ext cx="4962904" cy="626429"/>
            </a:xfrm>
            <a:prstGeom prst="rect">
              <a:avLst/>
            </a:prstGeom>
            <a:grpFill/>
          </p:spPr>
          <p:txBody>
            <a:bodyPr wrap="square" rtlCol="0">
              <a:spAutoFit/>
            </a:bodyPr>
            <a:lstStyle/>
            <a:p>
              <a:pPr algn="ctr">
                <a:lnSpc>
                  <a:spcPct val="130000"/>
                </a:lnSpc>
              </a:pPr>
              <a:r>
                <a:rPr lang="zh-CN" altLang="en-US" sz="2800" dirty="0">
                  <a:solidFill>
                    <a:schemeClr val="bg1">
                      <a:lumMod val="95000"/>
                    </a:schemeClr>
                  </a:solidFill>
                  <a:cs typeface="+mn-ea"/>
                  <a:sym typeface="+mn-lt"/>
                </a:rPr>
                <a:t>Overview of key projects</a:t>
              </a:r>
            </a:p>
          </p:txBody>
        </p:sp>
      </p:grpSp>
      <p:grpSp>
        <p:nvGrpSpPr>
          <p:cNvPr id="45" name="组合 44"/>
          <p:cNvGrpSpPr/>
          <p:nvPr/>
        </p:nvGrpSpPr>
        <p:grpSpPr>
          <a:xfrm>
            <a:off x="6123307" y="1831739"/>
            <a:ext cx="5154902" cy="695624"/>
            <a:chOff x="6212764" y="1588075"/>
            <a:chExt cx="5400675" cy="728790"/>
          </a:xfrm>
          <a:solidFill>
            <a:srgbClr val="2A3246"/>
          </a:solidFill>
          <a:effectLst>
            <a:outerShdw blurRad="254000" dist="63500" dir="2700000" algn="tl" rotWithShape="0">
              <a:prstClr val="black">
                <a:alpha val="30000"/>
              </a:prstClr>
            </a:outerShdw>
          </a:effectLst>
        </p:grpSpPr>
        <p:sp>
          <p:nvSpPr>
            <p:cNvPr id="46" name="五边形 45"/>
            <p:cNvSpPr/>
            <p:nvPr/>
          </p:nvSpPr>
          <p:spPr>
            <a:xfrm flipH="1">
              <a:off x="6212764" y="1588075"/>
              <a:ext cx="5400675" cy="728790"/>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cs typeface="+mn-ea"/>
                <a:sym typeface="+mn-lt"/>
              </a:endParaRPr>
            </a:p>
          </p:txBody>
        </p:sp>
        <p:sp>
          <p:nvSpPr>
            <p:cNvPr id="47" name="TextBox 19"/>
            <p:cNvSpPr txBox="1"/>
            <p:nvPr/>
          </p:nvSpPr>
          <p:spPr>
            <a:xfrm>
              <a:off x="6474011" y="1616536"/>
              <a:ext cx="5079699" cy="626429"/>
            </a:xfrm>
            <a:prstGeom prst="rect">
              <a:avLst/>
            </a:prstGeom>
            <a:grpFill/>
          </p:spPr>
          <p:txBody>
            <a:bodyPr wrap="square" rtlCol="0">
              <a:spAutoFit/>
            </a:bodyPr>
            <a:lstStyle/>
            <a:p>
              <a:pPr algn="ctr">
                <a:lnSpc>
                  <a:spcPct val="130000"/>
                </a:lnSpc>
              </a:pPr>
              <a:r>
                <a:rPr lang="zh-CN" altLang="en-US" sz="2800" dirty="0">
                  <a:solidFill>
                    <a:schemeClr val="bg1">
                      <a:lumMod val="95000"/>
                    </a:schemeClr>
                  </a:solidFill>
                  <a:cs typeface="+mn-ea"/>
                  <a:sym typeface="+mn-lt"/>
                </a:rPr>
                <a:t>Overview of key projects</a:t>
              </a:r>
            </a:p>
          </p:txBody>
        </p:sp>
      </p:grpSp>
      <p:sp>
        <p:nvSpPr>
          <p:cNvPr id="48" name="TextBox 106"/>
          <p:cNvSpPr txBox="1"/>
          <p:nvPr/>
        </p:nvSpPr>
        <p:spPr>
          <a:xfrm>
            <a:off x="2064326" y="3284368"/>
            <a:ext cx="3301432" cy="1653145"/>
          </a:xfrm>
          <a:prstGeom prst="rect">
            <a:avLst/>
          </a:prstGeom>
          <a:noFill/>
        </p:spPr>
        <p:txBody>
          <a:bodyPr wrap="square" lIns="0" tIns="0" rIns="0" bIns="0" rtlCol="0">
            <a:spAutoFit/>
          </a:bodyPr>
          <a:lstStyle/>
          <a:p>
            <a:pPr algn="just">
              <a:lnSpc>
                <a:spcPct val="130000"/>
              </a:lnSpc>
            </a:pP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Click to enter the brief text content, the text content needs to be summarized and refined, without unnecessary text decoration of the description sub-item content.</a:t>
            </a:r>
            <a:endParaRPr lang="en-US" altLang="zh-CN" sz="1400" dirty="0">
              <a:solidFill>
                <a:schemeClr val="tx1">
                  <a:lumMod val="50000"/>
                  <a:lumOff val="50000"/>
                </a:schemeClr>
              </a:solidFill>
              <a:cs typeface="+mn-ea"/>
              <a:sym typeface="+mn-lt"/>
            </a:endParaRPr>
          </a:p>
          <a:p>
            <a:pPr>
              <a:lnSpc>
                <a:spcPct val="130000"/>
              </a:lnSpc>
            </a:pPr>
            <a:br>
              <a:rPr lang="zh-CN" altLang="en-US" sz="1400" dirty="0">
                <a:solidFill>
                  <a:schemeClr val="tx1">
                    <a:lumMod val="50000"/>
                    <a:lumOff val="50000"/>
                  </a:schemeClr>
                </a:solidFill>
                <a:cs typeface="+mn-ea"/>
                <a:sym typeface="+mn-lt"/>
              </a:rPr>
            </a:br>
            <a:endParaRPr lang="en-US" altLang="zh-CN" sz="1400" dirty="0">
              <a:solidFill>
                <a:schemeClr val="tx1">
                  <a:lumMod val="50000"/>
                  <a:lumOff val="50000"/>
                </a:schemeClr>
              </a:solidFill>
              <a:cs typeface="+mn-ea"/>
              <a:sym typeface="+mn-lt"/>
            </a:endParaRPr>
          </a:p>
        </p:txBody>
      </p:sp>
      <p:grpSp>
        <p:nvGrpSpPr>
          <p:cNvPr id="49" name="组合 48"/>
          <p:cNvGrpSpPr/>
          <p:nvPr/>
        </p:nvGrpSpPr>
        <p:grpSpPr>
          <a:xfrm>
            <a:off x="6471936" y="3193441"/>
            <a:ext cx="322892" cy="326820"/>
            <a:chOff x="2071540" y="3138835"/>
            <a:chExt cx="338286" cy="342403"/>
          </a:xfrm>
          <a:effectLst>
            <a:outerShdw blurRad="254000" dist="63500" dir="2700000" algn="tl" rotWithShape="0">
              <a:prstClr val="black">
                <a:alpha val="30000"/>
              </a:prstClr>
            </a:outerShdw>
          </a:effectLst>
        </p:grpSpPr>
        <p:sp>
          <p:nvSpPr>
            <p:cNvPr id="50" name="椭圆 49"/>
            <p:cNvSpPr/>
            <p:nvPr/>
          </p:nvSpPr>
          <p:spPr>
            <a:xfrm>
              <a:off x="2071540" y="3142952"/>
              <a:ext cx="338286" cy="338286"/>
            </a:xfrm>
            <a:prstGeom prst="ellipse">
              <a:avLst/>
            </a:prstGeom>
            <a:solidFill>
              <a:srgbClr val="BA8F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51" name="TextBox 14"/>
            <p:cNvSpPr txBox="1"/>
            <p:nvPr/>
          </p:nvSpPr>
          <p:spPr>
            <a:xfrm>
              <a:off x="2111290" y="3138835"/>
              <a:ext cx="274724" cy="264814"/>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1。</a:t>
              </a:r>
              <a:endParaRPr lang="zh-CN" altLang="en-US" dirty="0">
                <a:solidFill>
                  <a:schemeClr val="bg1"/>
                </a:solidFill>
                <a:latin typeface="+mn-lt"/>
                <a:cs typeface="+mn-ea"/>
                <a:sym typeface="+mn-lt"/>
              </a:endParaRPr>
            </a:p>
          </p:txBody>
        </p:sp>
      </p:grpSp>
      <p:grpSp>
        <p:nvGrpSpPr>
          <p:cNvPr id="52" name="组合 51"/>
          <p:cNvGrpSpPr/>
          <p:nvPr/>
        </p:nvGrpSpPr>
        <p:grpSpPr>
          <a:xfrm>
            <a:off x="6471936" y="3983799"/>
            <a:ext cx="322892" cy="326820"/>
            <a:chOff x="2071540" y="3138835"/>
            <a:chExt cx="338286" cy="342403"/>
          </a:xfrm>
          <a:effectLst>
            <a:outerShdw blurRad="254000" dist="63500" dir="2700000" algn="tl" rotWithShape="0">
              <a:prstClr val="black">
                <a:alpha val="30000"/>
              </a:prstClr>
            </a:outerShdw>
          </a:effectLst>
        </p:grpSpPr>
        <p:sp>
          <p:nvSpPr>
            <p:cNvPr id="53" name="椭圆 52"/>
            <p:cNvSpPr/>
            <p:nvPr/>
          </p:nvSpPr>
          <p:spPr>
            <a:xfrm>
              <a:off x="2071540" y="3142952"/>
              <a:ext cx="338286" cy="338286"/>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54" name="TextBox 14"/>
            <p:cNvSpPr txBox="1"/>
            <p:nvPr/>
          </p:nvSpPr>
          <p:spPr>
            <a:xfrm>
              <a:off x="2111290" y="3138835"/>
              <a:ext cx="274724" cy="264814"/>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2。</a:t>
              </a:r>
              <a:endParaRPr lang="zh-CN" altLang="en-US" dirty="0">
                <a:solidFill>
                  <a:schemeClr val="bg1"/>
                </a:solidFill>
                <a:latin typeface="+mn-lt"/>
                <a:cs typeface="+mn-ea"/>
                <a:sym typeface="+mn-lt"/>
              </a:endParaRPr>
            </a:p>
          </p:txBody>
        </p:sp>
      </p:grpSp>
      <p:grpSp>
        <p:nvGrpSpPr>
          <p:cNvPr id="55" name="组合 54"/>
          <p:cNvGrpSpPr/>
          <p:nvPr/>
        </p:nvGrpSpPr>
        <p:grpSpPr>
          <a:xfrm>
            <a:off x="6471936" y="4774157"/>
            <a:ext cx="322892" cy="326820"/>
            <a:chOff x="2071540" y="3138835"/>
            <a:chExt cx="338286" cy="342403"/>
          </a:xfrm>
          <a:effectLst>
            <a:outerShdw blurRad="254000" dist="63500" dir="2700000" algn="tl" rotWithShape="0">
              <a:prstClr val="black">
                <a:alpha val="30000"/>
              </a:prstClr>
            </a:outerShdw>
          </a:effectLst>
        </p:grpSpPr>
        <p:sp>
          <p:nvSpPr>
            <p:cNvPr id="56" name="椭圆 55"/>
            <p:cNvSpPr/>
            <p:nvPr/>
          </p:nvSpPr>
          <p:spPr>
            <a:xfrm>
              <a:off x="2071540" y="3142952"/>
              <a:ext cx="338286" cy="338286"/>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57" name="TextBox 14"/>
            <p:cNvSpPr txBox="1"/>
            <p:nvPr/>
          </p:nvSpPr>
          <p:spPr>
            <a:xfrm>
              <a:off x="2111290" y="3138835"/>
              <a:ext cx="274724" cy="264814"/>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3。</a:t>
              </a:r>
              <a:endParaRPr lang="zh-CN" altLang="en-US" dirty="0">
                <a:solidFill>
                  <a:schemeClr val="bg1"/>
                </a:solidFill>
                <a:latin typeface="+mn-lt"/>
                <a:cs typeface="+mn-ea"/>
                <a:sym typeface="+mn-lt"/>
              </a:endParaRPr>
            </a:p>
          </p:txBody>
        </p:sp>
      </p:grpSp>
      <p:grpSp>
        <p:nvGrpSpPr>
          <p:cNvPr id="58" name="组合 57"/>
          <p:cNvGrpSpPr/>
          <p:nvPr/>
        </p:nvGrpSpPr>
        <p:grpSpPr>
          <a:xfrm>
            <a:off x="6471936" y="5539638"/>
            <a:ext cx="322892" cy="351118"/>
            <a:chOff x="2071540" y="3113380"/>
            <a:chExt cx="338286" cy="367858"/>
          </a:xfrm>
          <a:effectLst>
            <a:outerShdw blurRad="254000" dist="63500" dir="2700000" algn="tl" rotWithShape="0">
              <a:prstClr val="black">
                <a:alpha val="30000"/>
              </a:prstClr>
            </a:outerShdw>
          </a:effectLst>
        </p:grpSpPr>
        <p:sp>
          <p:nvSpPr>
            <p:cNvPr id="59" name="椭圆 58"/>
            <p:cNvSpPr/>
            <p:nvPr/>
          </p:nvSpPr>
          <p:spPr>
            <a:xfrm>
              <a:off x="2071540" y="3142952"/>
              <a:ext cx="338286" cy="338286"/>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60" name="TextBox 14"/>
            <p:cNvSpPr txBox="1"/>
            <p:nvPr/>
          </p:nvSpPr>
          <p:spPr>
            <a:xfrm>
              <a:off x="2103321" y="3113380"/>
              <a:ext cx="274724" cy="264813"/>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4。</a:t>
              </a:r>
              <a:endParaRPr lang="zh-CN" altLang="en-US" dirty="0">
                <a:solidFill>
                  <a:schemeClr val="bg1"/>
                </a:solidFill>
                <a:latin typeface="+mn-lt"/>
                <a:cs typeface="+mn-ea"/>
                <a:sym typeface="+mn-lt"/>
              </a:endParaRPr>
            </a:p>
          </p:txBody>
        </p:sp>
      </p:grpSp>
      <p:sp>
        <p:nvSpPr>
          <p:cNvPr id="61" name="TextBox 23"/>
          <p:cNvSpPr txBox="1"/>
          <p:nvPr/>
        </p:nvSpPr>
        <p:spPr>
          <a:xfrm>
            <a:off x="7144834" y="3105731"/>
            <a:ext cx="3197356"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Click to enter the brief text content, the text content needs to be summarized and refined, without unnecessary text decoration of the description sub-item content.</a:t>
            </a:r>
            <a:endParaRPr lang="en-US" altLang="zh-CN" sz="1200" dirty="0">
              <a:solidFill>
                <a:schemeClr val="tx1">
                  <a:lumMod val="50000"/>
                  <a:lumOff val="50000"/>
                </a:schemeClr>
              </a:solidFill>
              <a:cs typeface="+mn-ea"/>
              <a:sym typeface="+mn-lt"/>
            </a:endParaRPr>
          </a:p>
        </p:txBody>
      </p:sp>
      <p:sp>
        <p:nvSpPr>
          <p:cNvPr id="62" name="TextBox 23"/>
          <p:cNvSpPr txBox="1"/>
          <p:nvPr/>
        </p:nvSpPr>
        <p:spPr>
          <a:xfrm>
            <a:off x="7144834" y="3893883"/>
            <a:ext cx="3197356"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Click to enter the brief text content, the text content needs to be summarized and refined, without unnecessary text description sub-content.</a:t>
            </a:r>
            <a:endParaRPr lang="en-US" altLang="zh-CN" sz="1200" dirty="0">
              <a:solidFill>
                <a:schemeClr val="tx1">
                  <a:lumMod val="50000"/>
                  <a:lumOff val="50000"/>
                </a:schemeClr>
              </a:solidFill>
              <a:cs typeface="+mn-ea"/>
              <a:sym typeface="+mn-lt"/>
            </a:endParaRPr>
          </a:p>
        </p:txBody>
      </p:sp>
      <p:sp>
        <p:nvSpPr>
          <p:cNvPr id="63" name="TextBox 23"/>
          <p:cNvSpPr txBox="1"/>
          <p:nvPr/>
        </p:nvSpPr>
        <p:spPr>
          <a:xfrm>
            <a:off x="7144834" y="4682035"/>
            <a:ext cx="3197356"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Click to enter the brief text content needs to be summarized and refined, without extra text decoration, concise description sub-item content.</a:t>
            </a:r>
            <a:endParaRPr lang="en-US" altLang="zh-CN" sz="1200" dirty="0">
              <a:solidFill>
                <a:schemeClr val="tx1">
                  <a:lumMod val="50000"/>
                  <a:lumOff val="50000"/>
                </a:schemeClr>
              </a:solidFill>
              <a:cs typeface="+mn-ea"/>
              <a:sym typeface="+mn-lt"/>
            </a:endParaRPr>
          </a:p>
        </p:txBody>
      </p:sp>
      <p:sp>
        <p:nvSpPr>
          <p:cNvPr id="64" name="TextBox 23"/>
          <p:cNvSpPr txBox="1"/>
          <p:nvPr/>
        </p:nvSpPr>
        <p:spPr>
          <a:xfrm>
            <a:off x="7144834" y="5470188"/>
            <a:ext cx="3197356"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Click to enter the brief text content, the text content needs to be summarized and refined, without the extra text concise description sub-content.</a:t>
            </a:r>
            <a:endParaRPr lang="en-US" altLang="zh-CN" sz="1200" dirty="0">
              <a:solidFill>
                <a:schemeClr val="tx1">
                  <a:lumMod val="50000"/>
                  <a:lumOff val="50000"/>
                </a:schemeClr>
              </a:solidFill>
              <a:cs typeface="+mn-ea"/>
              <a:sym typeface="+mn-lt"/>
            </a:endParaRPr>
          </a:p>
        </p:txBody>
      </p:sp>
      <p:grpSp>
        <p:nvGrpSpPr>
          <p:cNvPr id="34" name="组合 33"/>
          <p:cNvGrpSpPr/>
          <p:nvPr/>
        </p:nvGrpSpPr>
        <p:grpSpPr>
          <a:xfrm>
            <a:off x="3151163" y="483868"/>
            <a:ext cx="5641145" cy="718401"/>
            <a:chOff x="3222436" y="377466"/>
            <a:chExt cx="5641145" cy="718401"/>
          </a:xfrm>
        </p:grpSpPr>
        <p:sp>
          <p:nvSpPr>
            <p:cNvPr id="35" name="矩形 34"/>
            <p:cNvSpPr/>
            <p:nvPr userDrawn="1"/>
          </p:nvSpPr>
          <p:spPr>
            <a:xfrm>
              <a:off x="3222436" y="377466"/>
              <a:ext cx="5641145"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Overview of key projects</a:t>
              </a:r>
            </a:p>
          </p:txBody>
        </p:sp>
        <p:sp>
          <p:nvSpPr>
            <p:cNvPr id="65" name="文本框 64"/>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67939246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par>
                                <p:cTn id="8" presetID="22" presetClass="entr" presetSubtype="8" fill="hold"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childTnLst>
                          </p:cTn>
                        </p:par>
                        <p:par>
                          <p:cTn id="11" fill="hold">
                            <p:stCondLst>
                              <p:cond delay="750"/>
                            </p:stCondLst>
                            <p:childTnLst>
                              <p:par>
                                <p:cTn id="12" presetID="22" presetClass="entr" presetSubtype="1"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1000"/>
                                        <p:tgtEl>
                                          <p:spTgt spid="39"/>
                                        </p:tgtEl>
                                      </p:cBhvr>
                                    </p:animEffect>
                                  </p:childTnLst>
                                </p:cTn>
                              </p:par>
                              <p:par>
                                <p:cTn id="15" presetID="22" presetClass="entr" presetSubtype="1"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1000"/>
                                        <p:tgtEl>
                                          <p:spTgt spid="36"/>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2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4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6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300"/>
                                        <p:tgtEl>
                                          <p:spTgt spid="61"/>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300"/>
                                        <p:tgtEl>
                                          <p:spTgt spid="62"/>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300"/>
                                        <p:tgtEl>
                                          <p:spTgt spid="63"/>
                                        </p:tgtEl>
                                      </p:cBhvr>
                                    </p:animEffect>
                                  </p:childTnLst>
                                </p:cTn>
                              </p:par>
                            </p:childTnLst>
                          </p:cTn>
                        </p:par>
                        <p:par>
                          <p:cTn id="47" fill="hold">
                            <p:stCondLst>
                              <p:cond delay="4250"/>
                            </p:stCondLst>
                            <p:childTnLst>
                              <p:par>
                                <p:cTn id="48" presetID="2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left)">
                                      <p:cBhvr>
                                        <p:cTn id="50" dur="3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916615" y="4891132"/>
            <a:ext cx="597877" cy="597877"/>
          </a:xfrm>
          <a:prstGeom prst="ellipse">
            <a:avLst/>
          </a:prstGeom>
          <a:solidFill>
            <a:srgbClr val="DDDFE0"/>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6916615" y="3547535"/>
            <a:ext cx="597877" cy="597877"/>
          </a:xfrm>
          <a:prstGeom prst="ellipse">
            <a:avLst/>
          </a:prstGeom>
          <a:solidFill>
            <a:srgbClr val="BA8F2D"/>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6916615" y="2203938"/>
            <a:ext cx="597877" cy="597877"/>
          </a:xfrm>
          <a:prstGeom prst="ellipse">
            <a:avLst/>
          </a:prstGeom>
          <a:solidFill>
            <a:srgbClr val="2A3246"/>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5" name="Chart 1"/>
          <p:cNvGraphicFramePr/>
          <p:nvPr>
            <p:extLst>
              <p:ext uri="{D42A27DB-BD31-4B8C-83A1-F6EECF244321}">
                <p14:modId xmlns:p14="http://schemas.microsoft.com/office/powerpoint/2010/main" val="3905169509"/>
              </p:ext>
            </p:extLst>
          </p:nvPr>
        </p:nvGraphicFramePr>
        <p:xfrm>
          <a:off x="857251" y="1887397"/>
          <a:ext cx="5498003" cy="3918155"/>
        </p:xfrm>
        <a:graphic>
          <a:graphicData uri="http://schemas.openxmlformats.org/drawingml/2006/chart">
            <c:chart xmlns:c="http://schemas.openxmlformats.org/drawingml/2006/chart" xmlns:r="http://schemas.openxmlformats.org/officeDocument/2006/relationships" r:id="rId2"/>
          </a:graphicData>
        </a:graphic>
      </p:graphicFrame>
      <p:sp>
        <p:nvSpPr>
          <p:cNvPr id="6" name="Shape 2645"/>
          <p:cNvSpPr/>
          <p:nvPr/>
        </p:nvSpPr>
        <p:spPr>
          <a:xfrm>
            <a:off x="7066382" y="2396759"/>
            <a:ext cx="307433" cy="22358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7" name="Shape 2688"/>
          <p:cNvSpPr/>
          <p:nvPr/>
        </p:nvSpPr>
        <p:spPr>
          <a:xfrm>
            <a:off x="7066382" y="3732630"/>
            <a:ext cx="307433" cy="30743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8" name="Shape 2784"/>
          <p:cNvSpPr/>
          <p:nvPr/>
        </p:nvSpPr>
        <p:spPr>
          <a:xfrm>
            <a:off x="7066382" y="5070897"/>
            <a:ext cx="307433" cy="30743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2A3246"/>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nvGrpSpPr>
          <p:cNvPr id="9" name="组合 8"/>
          <p:cNvGrpSpPr/>
          <p:nvPr/>
        </p:nvGrpSpPr>
        <p:grpSpPr>
          <a:xfrm>
            <a:off x="7661696" y="2093733"/>
            <a:ext cx="3061293" cy="780283"/>
            <a:chOff x="874713" y="1146271"/>
            <a:chExt cx="3061293" cy="780283"/>
          </a:xfrm>
        </p:grpSpPr>
        <p:sp>
          <p:nvSpPr>
            <p:cNvPr id="10" name="矩形 9"/>
            <p:cNvSpPr/>
            <p:nvPr/>
          </p:nvSpPr>
          <p:spPr>
            <a:xfrm>
              <a:off x="874713" y="1464889"/>
              <a:ext cx="306129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bg1">
                      <a:lumMod val="50000"/>
                    </a:schemeClr>
                  </a:solidFill>
                  <a:cs typeface="+mn-ea"/>
                  <a:sym typeface="+mn-lt"/>
                </a:rPr>
                <a:t>Users can present on a projector or computer, or they can print out a presentation</a:t>
              </a:r>
            </a:p>
          </p:txBody>
        </p:sp>
        <p:sp>
          <p:nvSpPr>
            <p:cNvPr id="11" name="矩形 10"/>
            <p:cNvSpPr/>
            <p:nvPr/>
          </p:nvSpPr>
          <p:spPr>
            <a:xfrm>
              <a:off x="874713" y="1146271"/>
              <a:ext cx="2945344"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65000"/>
                      <a:lumOff val="35000"/>
                    </a:schemeClr>
                  </a:solidFill>
                  <a:cs typeface="+mn-ea"/>
                  <a:sym typeface="+mn-lt"/>
                </a:rPr>
                <a:t>The title text is added</a:t>
              </a:r>
            </a:p>
          </p:txBody>
        </p:sp>
      </p:grpSp>
      <p:grpSp>
        <p:nvGrpSpPr>
          <p:cNvPr id="12" name="组合 11"/>
          <p:cNvGrpSpPr/>
          <p:nvPr/>
        </p:nvGrpSpPr>
        <p:grpSpPr>
          <a:xfrm>
            <a:off x="7661696" y="3429000"/>
            <a:ext cx="3061293" cy="798147"/>
            <a:chOff x="874713" y="1128407"/>
            <a:chExt cx="3061293" cy="798147"/>
          </a:xfrm>
        </p:grpSpPr>
        <p:sp>
          <p:nvSpPr>
            <p:cNvPr id="13" name="矩形 12"/>
            <p:cNvSpPr/>
            <p:nvPr/>
          </p:nvSpPr>
          <p:spPr>
            <a:xfrm>
              <a:off x="874713" y="1464889"/>
              <a:ext cx="306129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bg1">
                      <a:lumMod val="50000"/>
                    </a:schemeClr>
                  </a:solidFill>
                  <a:cs typeface="+mn-ea"/>
                  <a:sym typeface="+mn-lt"/>
                </a:rPr>
                <a:t>Users can present on a projector or computer, or they can print out a presentation</a:t>
              </a:r>
            </a:p>
          </p:txBody>
        </p:sp>
        <p:sp>
          <p:nvSpPr>
            <p:cNvPr id="14" name="矩形 13"/>
            <p:cNvSpPr/>
            <p:nvPr/>
          </p:nvSpPr>
          <p:spPr>
            <a:xfrm>
              <a:off x="874713" y="1128407"/>
              <a:ext cx="2748396" cy="34035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65000"/>
                      <a:lumOff val="35000"/>
                    </a:schemeClr>
                  </a:solidFill>
                  <a:cs typeface="+mn-ea"/>
                  <a:sym typeface="+mn-lt"/>
                </a:rPr>
                <a:t>The title text is added</a:t>
              </a:r>
            </a:p>
          </p:txBody>
        </p:sp>
      </p:grpSp>
      <p:grpSp>
        <p:nvGrpSpPr>
          <p:cNvPr id="15" name="组合 14"/>
          <p:cNvGrpSpPr/>
          <p:nvPr/>
        </p:nvGrpSpPr>
        <p:grpSpPr>
          <a:xfrm>
            <a:off x="7661695" y="4763091"/>
            <a:ext cx="3061294" cy="817186"/>
            <a:chOff x="874712" y="1109368"/>
            <a:chExt cx="3061294" cy="817187"/>
          </a:xfrm>
        </p:grpSpPr>
        <p:sp>
          <p:nvSpPr>
            <p:cNvPr id="16" name="矩形 15"/>
            <p:cNvSpPr/>
            <p:nvPr/>
          </p:nvSpPr>
          <p:spPr>
            <a:xfrm>
              <a:off x="874713" y="1464889"/>
              <a:ext cx="3061293" cy="4616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bg1">
                      <a:lumMod val="50000"/>
                    </a:schemeClr>
                  </a:solidFill>
                  <a:cs typeface="+mn-ea"/>
                  <a:sym typeface="+mn-lt"/>
                </a:rPr>
                <a:t>Users can present on a projector or computer, or they can print out a presentation</a:t>
              </a:r>
            </a:p>
          </p:txBody>
        </p:sp>
        <p:sp>
          <p:nvSpPr>
            <p:cNvPr id="17" name="矩形 16"/>
            <p:cNvSpPr/>
            <p:nvPr/>
          </p:nvSpPr>
          <p:spPr>
            <a:xfrm>
              <a:off x="874712" y="1109368"/>
              <a:ext cx="3061293"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65000"/>
                      <a:lumOff val="35000"/>
                    </a:schemeClr>
                  </a:solidFill>
                  <a:cs typeface="+mn-ea"/>
                  <a:sym typeface="+mn-lt"/>
                </a:rPr>
                <a:t>The title text is added</a:t>
              </a:r>
            </a:p>
          </p:txBody>
        </p:sp>
      </p:grpSp>
      <p:grpSp>
        <p:nvGrpSpPr>
          <p:cNvPr id="21" name="组合 20"/>
          <p:cNvGrpSpPr/>
          <p:nvPr/>
        </p:nvGrpSpPr>
        <p:grpSpPr>
          <a:xfrm>
            <a:off x="3713117" y="406538"/>
            <a:ext cx="4765766" cy="795731"/>
            <a:chOff x="3784390" y="300136"/>
            <a:chExt cx="4765766" cy="795731"/>
          </a:xfrm>
        </p:grpSpPr>
        <p:sp>
          <p:nvSpPr>
            <p:cNvPr id="22" name="矩形 21"/>
            <p:cNvSpPr/>
            <p:nvPr userDrawn="1"/>
          </p:nvSpPr>
          <p:spPr>
            <a:xfrm>
              <a:off x="4350841" y="300136"/>
              <a:ext cx="3632863"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Project data shows</a:t>
              </a:r>
            </a:p>
          </p:txBody>
        </p:sp>
        <p:sp>
          <p:nvSpPr>
            <p:cNvPr id="23" name="文本框 22"/>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37919926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p:tgtEl>
                                          <p:spTgt spid="9"/>
                                        </p:tgtEl>
                                        <p:attrNameLst>
                                          <p:attrName>ppt_x</p:attrName>
                                        </p:attrNameLst>
                                      </p:cBhvr>
                                      <p:tavLst>
                                        <p:tav tm="0">
                                          <p:val>
                                            <p:strVal val="#ppt_x-#ppt_w*1.125000"/>
                                          </p:val>
                                        </p:tav>
                                        <p:tav tm="100000">
                                          <p:val>
                                            <p:strVal val="#ppt_x"/>
                                          </p:val>
                                        </p:tav>
                                      </p:tavLst>
                                    </p:anim>
                                    <p:animEffect transition="in" filter="wipe(right)">
                                      <p:cBhvr>
                                        <p:cTn id="43" dur="500"/>
                                        <p:tgtEl>
                                          <p:spTgt spid="9"/>
                                        </p:tgtEl>
                                      </p:cBhvr>
                                    </p:animEffect>
                                  </p:childTnLst>
                                </p:cTn>
                              </p:par>
                            </p:childTnLst>
                          </p:cTn>
                        </p:par>
                        <p:par>
                          <p:cTn id="44" fill="hold">
                            <p:stCondLst>
                              <p:cond delay="1500"/>
                            </p:stCondLst>
                            <p:childTnLst>
                              <p:par>
                                <p:cTn id="45" presetID="1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ppt_x</p:attrName>
                                        </p:attrNameLst>
                                      </p:cBhvr>
                                      <p:tavLst>
                                        <p:tav tm="0">
                                          <p:val>
                                            <p:strVal val="#ppt_x-#ppt_w*1.125000"/>
                                          </p:val>
                                        </p:tav>
                                        <p:tav tm="100000">
                                          <p:val>
                                            <p:strVal val="#ppt_x"/>
                                          </p:val>
                                        </p:tav>
                                      </p:tavLst>
                                    </p:anim>
                                    <p:animEffect transition="in" filter="wipe(right)">
                                      <p:cBhvr>
                                        <p:cTn id="48" dur="500"/>
                                        <p:tgtEl>
                                          <p:spTgt spid="12"/>
                                        </p:tgtEl>
                                      </p:cBhvr>
                                    </p:animEffect>
                                  </p:childTnLst>
                                </p:cTn>
                              </p:par>
                            </p:childTnLst>
                          </p:cTn>
                        </p:par>
                        <p:par>
                          <p:cTn id="49" fill="hold">
                            <p:stCondLst>
                              <p:cond delay="2000"/>
                            </p:stCondLst>
                            <p:childTnLst>
                              <p:par>
                                <p:cTn id="50" presetID="1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righ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Graphic spid="5" grpId="0">
        <p:bldAsOne/>
      </p:bldGraphic>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5441" y="2239700"/>
            <a:ext cx="2327765" cy="14548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cs typeface="+mn-ea"/>
                <a:sym typeface="+mn-lt"/>
              </a:rPr>
              <a:t> </a:t>
            </a:r>
            <a:endParaRPr lang="zh-CN" altLang="en-US" dirty="0">
              <a:cs typeface="+mn-ea"/>
              <a:sym typeface="+mn-lt"/>
            </a:endParaRPr>
          </a:p>
        </p:txBody>
      </p:sp>
      <p:grpSp>
        <p:nvGrpSpPr>
          <p:cNvPr id="8" name="组合 7"/>
          <p:cNvGrpSpPr/>
          <p:nvPr/>
        </p:nvGrpSpPr>
        <p:grpSpPr>
          <a:xfrm>
            <a:off x="1055441" y="3692160"/>
            <a:ext cx="2327765" cy="2222555"/>
            <a:chOff x="683568" y="2437091"/>
            <a:chExt cx="1800200" cy="1718835"/>
          </a:xfrm>
          <a:effectLst>
            <a:outerShdw blurRad="254000" dist="63500" dir="2700000" algn="tl" rotWithShape="0">
              <a:prstClr val="black">
                <a:alpha val="30000"/>
              </a:prstClr>
            </a:outerShdw>
          </a:effectLst>
        </p:grpSpPr>
        <p:sp>
          <p:nvSpPr>
            <p:cNvPr id="9" name="矩形 8"/>
            <p:cNvSpPr/>
            <p:nvPr/>
          </p:nvSpPr>
          <p:spPr>
            <a:xfrm>
              <a:off x="683568" y="2437091"/>
              <a:ext cx="1800200" cy="1718835"/>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sp>
          <p:nvSpPr>
            <p:cNvPr id="11" name="TextBox 10"/>
            <p:cNvSpPr txBox="1"/>
            <p:nvPr/>
          </p:nvSpPr>
          <p:spPr>
            <a:xfrm>
              <a:off x="846287" y="2620236"/>
              <a:ext cx="1474763" cy="829903"/>
            </a:xfrm>
            <a:prstGeom prst="rect">
              <a:avLst/>
            </a:prstGeom>
            <a:noFill/>
          </p:spPr>
          <p:txBody>
            <a:bodyPr wrap="square" rtlCol="0">
              <a:spAutoFit/>
            </a:bodyPr>
            <a:lstStyle/>
            <a:p>
              <a:pPr algn="just">
                <a:lnSpc>
                  <a:spcPct val="130000"/>
                </a:lnSpc>
              </a:pPr>
              <a:r>
                <a:rPr lang="zh-CN" altLang="en-US" sz="1000" dirty="0">
                  <a:solidFill>
                    <a:schemeClr val="bg1"/>
                  </a:solidFill>
                  <a:cs typeface="+mn-ea"/>
                  <a:sym typeface="+mn-lt"/>
                </a:rPr>
                <a:t>       Click to enter the brief text content, the text content needs to be generally refined, without unnecessary text decoration, simple description sub-content.</a:t>
              </a:r>
              <a:endParaRPr lang="en-US" altLang="zh-CN" sz="1000" dirty="0">
                <a:solidFill>
                  <a:schemeClr val="bg1"/>
                </a:solidFill>
                <a:cs typeface="+mn-ea"/>
                <a:sym typeface="+mn-lt"/>
              </a:endParaRPr>
            </a:p>
            <a:p>
              <a:pPr algn="just">
                <a:lnSpc>
                  <a:spcPct val="130000"/>
                </a:lnSpc>
              </a:pPr>
              <a:endParaRPr lang="en-US" altLang="zh-CN" sz="1000" dirty="0">
                <a:solidFill>
                  <a:schemeClr val="bg1"/>
                </a:solidFill>
                <a:cs typeface="+mn-ea"/>
                <a:sym typeface="+mn-lt"/>
              </a:endParaRPr>
            </a:p>
          </p:txBody>
        </p:sp>
      </p:grpSp>
      <p:grpSp>
        <p:nvGrpSpPr>
          <p:cNvPr id="12" name="组合 11"/>
          <p:cNvGrpSpPr/>
          <p:nvPr/>
        </p:nvGrpSpPr>
        <p:grpSpPr>
          <a:xfrm>
            <a:off x="1055441" y="1814568"/>
            <a:ext cx="2327765" cy="524655"/>
            <a:chOff x="683568" y="985036"/>
            <a:chExt cx="1800200" cy="405747"/>
          </a:xfrm>
          <a:solidFill>
            <a:srgbClr val="4AABC8"/>
          </a:solidFill>
          <a:effectLst>
            <a:outerShdw blurRad="254000" dist="63500" dir="2700000" algn="tl" rotWithShape="0">
              <a:prstClr val="black">
                <a:alpha val="30000"/>
              </a:prstClr>
            </a:outerShdw>
          </a:effectLst>
        </p:grpSpPr>
        <p:sp>
          <p:nvSpPr>
            <p:cNvPr id="13"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4" name="TextBox 13"/>
            <p:cNvSpPr txBox="1"/>
            <p:nvPr/>
          </p:nvSpPr>
          <p:spPr>
            <a:xfrm>
              <a:off x="1155225" y="993557"/>
              <a:ext cx="856880" cy="322768"/>
            </a:xfrm>
            <a:prstGeom prst="rect">
              <a:avLst/>
            </a:prstGeom>
            <a:noFill/>
          </p:spPr>
          <p:txBody>
            <a:bodyPr wrap="none" rtlCol="0">
              <a:spAutoFit/>
            </a:bodyPr>
            <a:lstStyle/>
            <a:p>
              <a:pPr algn="ctr">
                <a:lnSpc>
                  <a:spcPct val="130000"/>
                </a:lnSpc>
              </a:pPr>
              <a:r>
                <a:rPr lang="zh-CN" altLang="en-US" dirty="0">
                  <a:solidFill>
                    <a:schemeClr val="bg1"/>
                  </a:solidFill>
                  <a:cs typeface="+mn-ea"/>
                  <a:sym typeface="+mn-lt"/>
                </a:rPr>
                <a:t>Key projects</a:t>
              </a:r>
            </a:p>
          </p:txBody>
        </p:sp>
      </p:grpSp>
      <p:sp>
        <p:nvSpPr>
          <p:cNvPr id="15" name="矩形 14"/>
          <p:cNvSpPr/>
          <p:nvPr/>
        </p:nvSpPr>
        <p:spPr>
          <a:xfrm>
            <a:off x="3631500" y="2239700"/>
            <a:ext cx="2327765" cy="145485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cs typeface="+mn-ea"/>
                <a:sym typeface="+mn-lt"/>
              </a:rPr>
              <a:t> </a:t>
            </a:r>
            <a:endParaRPr lang="zh-CN" altLang="en-US" dirty="0">
              <a:cs typeface="+mn-ea"/>
              <a:sym typeface="+mn-lt"/>
            </a:endParaRPr>
          </a:p>
        </p:txBody>
      </p:sp>
      <p:grpSp>
        <p:nvGrpSpPr>
          <p:cNvPr id="16" name="组合 15"/>
          <p:cNvGrpSpPr/>
          <p:nvPr/>
        </p:nvGrpSpPr>
        <p:grpSpPr>
          <a:xfrm>
            <a:off x="3631500" y="3692160"/>
            <a:ext cx="2327765" cy="2222555"/>
            <a:chOff x="2675789" y="2437091"/>
            <a:chExt cx="1800200" cy="1718835"/>
          </a:xfrm>
          <a:effectLst>
            <a:outerShdw blurRad="254000" dist="63500" dir="2700000" algn="tl" rotWithShape="0">
              <a:prstClr val="black">
                <a:alpha val="30000"/>
              </a:prstClr>
            </a:outerShdw>
          </a:effectLst>
        </p:grpSpPr>
        <p:sp>
          <p:nvSpPr>
            <p:cNvPr id="17" name="矩形 16"/>
            <p:cNvSpPr/>
            <p:nvPr/>
          </p:nvSpPr>
          <p:spPr>
            <a:xfrm>
              <a:off x="2675789" y="2437091"/>
              <a:ext cx="1800200" cy="171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tx1">
                      <a:lumMod val="50000"/>
                      <a:lumOff val="50000"/>
                    </a:schemeClr>
                  </a:solidFill>
                  <a:cs typeface="+mn-ea"/>
                  <a:sym typeface="+mn-lt"/>
                </a:rPr>
                <a:t> </a:t>
              </a:r>
              <a:endParaRPr lang="zh-CN" altLang="en-US" sz="1000" dirty="0">
                <a:solidFill>
                  <a:schemeClr val="tx1">
                    <a:lumMod val="50000"/>
                    <a:lumOff val="50000"/>
                  </a:schemeClr>
                </a:solidFill>
                <a:cs typeface="+mn-ea"/>
                <a:sym typeface="+mn-lt"/>
              </a:endParaRPr>
            </a:p>
          </p:txBody>
        </p:sp>
        <p:sp>
          <p:nvSpPr>
            <p:cNvPr id="18" name="TextBox 17"/>
            <p:cNvSpPr txBox="1"/>
            <p:nvPr/>
          </p:nvSpPr>
          <p:spPr>
            <a:xfrm>
              <a:off x="2838508" y="2620236"/>
              <a:ext cx="1474763" cy="829903"/>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       Click to enter the brief text content, the text content needs to be generally refined, without unnecessary text decoration, simple description sub-content.</a:t>
              </a:r>
              <a:endParaRPr lang="en-US" altLang="zh-CN" sz="1000" dirty="0">
                <a:solidFill>
                  <a:schemeClr val="tx1">
                    <a:lumMod val="50000"/>
                    <a:lumOff val="50000"/>
                  </a:schemeClr>
                </a:solidFill>
                <a:cs typeface="+mn-ea"/>
                <a:sym typeface="+mn-lt"/>
              </a:endParaRPr>
            </a:p>
            <a:p>
              <a:pPr algn="just">
                <a:lnSpc>
                  <a:spcPct val="130000"/>
                </a:lnSpc>
              </a:pPr>
              <a:endParaRPr lang="en-US" altLang="zh-CN" sz="1000" dirty="0">
                <a:solidFill>
                  <a:schemeClr val="tx1">
                    <a:lumMod val="50000"/>
                    <a:lumOff val="50000"/>
                  </a:schemeClr>
                </a:solidFill>
                <a:cs typeface="+mn-ea"/>
                <a:sym typeface="+mn-lt"/>
              </a:endParaRPr>
            </a:p>
          </p:txBody>
        </p:sp>
      </p:grpSp>
      <p:grpSp>
        <p:nvGrpSpPr>
          <p:cNvPr id="19" name="组合 18"/>
          <p:cNvGrpSpPr/>
          <p:nvPr/>
        </p:nvGrpSpPr>
        <p:grpSpPr>
          <a:xfrm>
            <a:off x="3631500" y="1814568"/>
            <a:ext cx="2327765" cy="524655"/>
            <a:chOff x="2675789" y="985036"/>
            <a:chExt cx="1800200" cy="405747"/>
          </a:xfrm>
          <a:solidFill>
            <a:srgbClr val="1F719F"/>
          </a:solidFill>
          <a:effectLst>
            <a:outerShdw blurRad="254000" dist="63500" dir="2700000" algn="tl" rotWithShape="0">
              <a:prstClr val="black">
                <a:alpha val="30000"/>
              </a:prstClr>
            </a:outerShdw>
          </a:effectLst>
        </p:grpSpPr>
        <p:sp>
          <p:nvSpPr>
            <p:cNvPr id="20" name="矩形 25"/>
            <p:cNvSpPr/>
            <p:nvPr/>
          </p:nvSpPr>
          <p:spPr>
            <a:xfrm>
              <a:off x="2675789"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1" name="TextBox 20"/>
            <p:cNvSpPr txBox="1"/>
            <p:nvPr/>
          </p:nvSpPr>
          <p:spPr>
            <a:xfrm>
              <a:off x="3195538" y="993557"/>
              <a:ext cx="856880" cy="322768"/>
            </a:xfrm>
            <a:prstGeom prst="rect">
              <a:avLst/>
            </a:prstGeom>
            <a:noFill/>
          </p:spPr>
          <p:txBody>
            <a:bodyPr wrap="none" rtlCol="0">
              <a:spAutoFit/>
            </a:bodyPr>
            <a:lstStyle/>
            <a:p>
              <a:pPr algn="ctr">
                <a:lnSpc>
                  <a:spcPct val="130000"/>
                </a:lnSpc>
              </a:pPr>
              <a:r>
                <a:rPr lang="zh-CN" altLang="en-US" dirty="0">
                  <a:solidFill>
                    <a:schemeClr val="bg1"/>
                  </a:solidFill>
                  <a:cs typeface="+mn-ea"/>
                  <a:sym typeface="+mn-lt"/>
                </a:rPr>
                <a:t>Key projects</a:t>
              </a:r>
            </a:p>
          </p:txBody>
        </p:sp>
      </p:grpSp>
      <p:sp>
        <p:nvSpPr>
          <p:cNvPr id="22" name="矩形 21"/>
          <p:cNvSpPr/>
          <p:nvPr/>
        </p:nvSpPr>
        <p:spPr>
          <a:xfrm>
            <a:off x="6207560" y="2239700"/>
            <a:ext cx="2327765" cy="145485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cs typeface="+mn-ea"/>
                <a:sym typeface="+mn-lt"/>
              </a:rPr>
              <a:t> </a:t>
            </a:r>
            <a:endParaRPr lang="zh-CN" altLang="en-US" dirty="0">
              <a:cs typeface="+mn-ea"/>
              <a:sym typeface="+mn-lt"/>
            </a:endParaRPr>
          </a:p>
        </p:txBody>
      </p:sp>
      <p:grpSp>
        <p:nvGrpSpPr>
          <p:cNvPr id="23" name="组合 22"/>
          <p:cNvGrpSpPr/>
          <p:nvPr/>
        </p:nvGrpSpPr>
        <p:grpSpPr>
          <a:xfrm>
            <a:off x="6207560" y="3692160"/>
            <a:ext cx="2327765" cy="2222555"/>
            <a:chOff x="4668010" y="2437091"/>
            <a:chExt cx="1800200" cy="1718835"/>
          </a:xfrm>
          <a:effectLst>
            <a:outerShdw blurRad="254000" dist="63500" dir="2700000" algn="tl" rotWithShape="0">
              <a:prstClr val="black">
                <a:alpha val="30000"/>
              </a:prstClr>
            </a:outerShdw>
          </a:effectLst>
        </p:grpSpPr>
        <p:sp>
          <p:nvSpPr>
            <p:cNvPr id="24" name="矩形 23"/>
            <p:cNvSpPr/>
            <p:nvPr/>
          </p:nvSpPr>
          <p:spPr>
            <a:xfrm>
              <a:off x="4668010" y="2437091"/>
              <a:ext cx="1800200" cy="171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tx1">
                      <a:lumMod val="50000"/>
                      <a:lumOff val="50000"/>
                    </a:schemeClr>
                  </a:solidFill>
                  <a:cs typeface="+mn-ea"/>
                  <a:sym typeface="+mn-lt"/>
                </a:rPr>
                <a:t> </a:t>
              </a:r>
              <a:endParaRPr lang="zh-CN" altLang="en-US" sz="1000" dirty="0">
                <a:solidFill>
                  <a:schemeClr val="tx1">
                    <a:lumMod val="50000"/>
                    <a:lumOff val="50000"/>
                  </a:schemeClr>
                </a:solidFill>
                <a:cs typeface="+mn-ea"/>
                <a:sym typeface="+mn-lt"/>
              </a:endParaRPr>
            </a:p>
          </p:txBody>
        </p:sp>
        <p:sp>
          <p:nvSpPr>
            <p:cNvPr id="25" name="TextBox 24"/>
            <p:cNvSpPr txBox="1"/>
            <p:nvPr/>
          </p:nvSpPr>
          <p:spPr>
            <a:xfrm>
              <a:off x="4830729" y="2620236"/>
              <a:ext cx="1474763" cy="67519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       Click to enter the brief text content, the text content needs to be generally refined, without unnecessary text decoration, simple description sub-content.</a:t>
              </a:r>
              <a:endParaRPr lang="en-US" altLang="zh-CN" sz="1000" dirty="0">
                <a:solidFill>
                  <a:schemeClr val="tx1">
                    <a:lumMod val="50000"/>
                    <a:lumOff val="50000"/>
                  </a:schemeClr>
                </a:solidFill>
                <a:cs typeface="+mn-ea"/>
                <a:sym typeface="+mn-lt"/>
              </a:endParaRPr>
            </a:p>
          </p:txBody>
        </p:sp>
      </p:grpSp>
      <p:grpSp>
        <p:nvGrpSpPr>
          <p:cNvPr id="26" name="组合 25"/>
          <p:cNvGrpSpPr/>
          <p:nvPr/>
        </p:nvGrpSpPr>
        <p:grpSpPr>
          <a:xfrm>
            <a:off x="6207560" y="1814568"/>
            <a:ext cx="2327765" cy="524655"/>
            <a:chOff x="4668010" y="985036"/>
            <a:chExt cx="1800200" cy="405747"/>
          </a:xfrm>
          <a:solidFill>
            <a:srgbClr val="D24F59"/>
          </a:solidFill>
          <a:effectLst>
            <a:outerShdw blurRad="254000" dist="63500" dir="2700000" algn="tl" rotWithShape="0">
              <a:prstClr val="black">
                <a:alpha val="30000"/>
              </a:prstClr>
            </a:outerShdw>
          </a:effectLst>
        </p:grpSpPr>
        <p:sp>
          <p:nvSpPr>
            <p:cNvPr id="27" name="矩形 25"/>
            <p:cNvSpPr/>
            <p:nvPr/>
          </p:nvSpPr>
          <p:spPr>
            <a:xfrm>
              <a:off x="4668010"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8" name="TextBox 27"/>
            <p:cNvSpPr txBox="1"/>
            <p:nvPr/>
          </p:nvSpPr>
          <p:spPr>
            <a:xfrm>
              <a:off x="5187759" y="993557"/>
              <a:ext cx="856880" cy="322768"/>
            </a:xfrm>
            <a:prstGeom prst="rect">
              <a:avLst/>
            </a:prstGeom>
            <a:noFill/>
          </p:spPr>
          <p:txBody>
            <a:bodyPr wrap="none" rtlCol="0">
              <a:spAutoFit/>
            </a:bodyPr>
            <a:lstStyle/>
            <a:p>
              <a:pPr algn="ctr">
                <a:lnSpc>
                  <a:spcPct val="130000"/>
                </a:lnSpc>
              </a:pPr>
              <a:r>
                <a:rPr lang="zh-CN" altLang="en-US" dirty="0">
                  <a:solidFill>
                    <a:schemeClr val="bg1"/>
                  </a:solidFill>
                  <a:cs typeface="+mn-ea"/>
                  <a:sym typeface="+mn-lt"/>
                </a:rPr>
                <a:t>Key projects</a:t>
              </a:r>
            </a:p>
          </p:txBody>
        </p:sp>
      </p:grpSp>
      <p:sp>
        <p:nvSpPr>
          <p:cNvPr id="29" name="矩形 28"/>
          <p:cNvSpPr/>
          <p:nvPr/>
        </p:nvSpPr>
        <p:spPr>
          <a:xfrm>
            <a:off x="8783620" y="2239700"/>
            <a:ext cx="2327765" cy="145485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cs typeface="+mn-ea"/>
                <a:sym typeface="+mn-lt"/>
              </a:rPr>
              <a:t> </a:t>
            </a:r>
            <a:endParaRPr lang="zh-CN" altLang="en-US" dirty="0">
              <a:cs typeface="+mn-ea"/>
              <a:sym typeface="+mn-lt"/>
            </a:endParaRPr>
          </a:p>
        </p:txBody>
      </p:sp>
      <p:grpSp>
        <p:nvGrpSpPr>
          <p:cNvPr id="30" name="组合 29"/>
          <p:cNvGrpSpPr/>
          <p:nvPr/>
        </p:nvGrpSpPr>
        <p:grpSpPr>
          <a:xfrm>
            <a:off x="8783620" y="3692161"/>
            <a:ext cx="2327765" cy="2222555"/>
            <a:chOff x="6660232" y="2437091"/>
            <a:chExt cx="1800200" cy="1718835"/>
          </a:xfrm>
          <a:effectLst>
            <a:outerShdw blurRad="254000" dist="63500" dir="2700000" algn="tl" rotWithShape="0">
              <a:prstClr val="black">
                <a:alpha val="30000"/>
              </a:prstClr>
            </a:outerShdw>
          </a:effectLst>
        </p:grpSpPr>
        <p:sp>
          <p:nvSpPr>
            <p:cNvPr id="31" name="矩形 30"/>
            <p:cNvSpPr/>
            <p:nvPr/>
          </p:nvSpPr>
          <p:spPr>
            <a:xfrm>
              <a:off x="6660232" y="2437091"/>
              <a:ext cx="1800200" cy="171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tx1">
                      <a:lumMod val="50000"/>
                      <a:lumOff val="50000"/>
                    </a:schemeClr>
                  </a:solidFill>
                  <a:cs typeface="+mn-ea"/>
                  <a:sym typeface="+mn-lt"/>
                </a:rPr>
                <a:t> </a:t>
              </a:r>
              <a:endParaRPr lang="zh-CN" altLang="en-US" sz="1000" dirty="0">
                <a:solidFill>
                  <a:schemeClr val="tx1">
                    <a:lumMod val="50000"/>
                    <a:lumOff val="50000"/>
                  </a:schemeClr>
                </a:solidFill>
                <a:cs typeface="+mn-ea"/>
                <a:sym typeface="+mn-lt"/>
              </a:endParaRPr>
            </a:p>
          </p:txBody>
        </p:sp>
        <p:sp>
          <p:nvSpPr>
            <p:cNvPr id="32" name="TextBox 31"/>
            <p:cNvSpPr txBox="1"/>
            <p:nvPr/>
          </p:nvSpPr>
          <p:spPr>
            <a:xfrm>
              <a:off x="6822951" y="2620236"/>
              <a:ext cx="1392428" cy="67519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cs typeface="+mn-ea"/>
                  <a:sym typeface="+mn-lt"/>
                </a:rPr>
                <a:t>       Click to enter the brief text content, the text content needs to be generally refined, without unnecessary text decoration, simple description sub-content.</a:t>
              </a:r>
              <a:endParaRPr lang="en-US" altLang="zh-CN" sz="1000" dirty="0">
                <a:solidFill>
                  <a:schemeClr val="tx1">
                    <a:lumMod val="50000"/>
                    <a:lumOff val="50000"/>
                  </a:schemeClr>
                </a:solidFill>
                <a:cs typeface="+mn-ea"/>
                <a:sym typeface="+mn-lt"/>
              </a:endParaRPr>
            </a:p>
          </p:txBody>
        </p:sp>
      </p:grpSp>
      <p:grpSp>
        <p:nvGrpSpPr>
          <p:cNvPr id="33" name="组合 32"/>
          <p:cNvGrpSpPr/>
          <p:nvPr/>
        </p:nvGrpSpPr>
        <p:grpSpPr>
          <a:xfrm>
            <a:off x="8783620" y="1814568"/>
            <a:ext cx="2327765" cy="524655"/>
            <a:chOff x="6660232" y="985036"/>
            <a:chExt cx="1800200" cy="405747"/>
          </a:xfrm>
          <a:solidFill>
            <a:srgbClr val="FC9000"/>
          </a:solidFill>
          <a:effectLst>
            <a:outerShdw blurRad="254000" dist="63500" dir="2700000" algn="tl" rotWithShape="0">
              <a:prstClr val="black">
                <a:alpha val="30000"/>
              </a:prstClr>
            </a:outerShdw>
          </a:effectLst>
        </p:grpSpPr>
        <p:sp>
          <p:nvSpPr>
            <p:cNvPr id="34" name="矩形 25"/>
            <p:cNvSpPr/>
            <p:nvPr/>
          </p:nvSpPr>
          <p:spPr>
            <a:xfrm>
              <a:off x="6660232"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35" name="TextBox 34"/>
            <p:cNvSpPr txBox="1"/>
            <p:nvPr/>
          </p:nvSpPr>
          <p:spPr>
            <a:xfrm>
              <a:off x="7179981" y="993557"/>
              <a:ext cx="856880" cy="322768"/>
            </a:xfrm>
            <a:prstGeom prst="rect">
              <a:avLst/>
            </a:prstGeom>
            <a:noFill/>
          </p:spPr>
          <p:txBody>
            <a:bodyPr wrap="none" rtlCol="0">
              <a:spAutoFit/>
            </a:bodyPr>
            <a:lstStyle/>
            <a:p>
              <a:pPr algn="ctr">
                <a:lnSpc>
                  <a:spcPct val="130000"/>
                </a:lnSpc>
              </a:pPr>
              <a:r>
                <a:rPr lang="zh-CN" altLang="en-US" dirty="0">
                  <a:solidFill>
                    <a:schemeClr val="bg1"/>
                  </a:solidFill>
                  <a:cs typeface="+mn-ea"/>
                  <a:sym typeface="+mn-lt"/>
                </a:rPr>
                <a:t>Key projects</a:t>
              </a:r>
            </a:p>
          </p:txBody>
        </p:sp>
      </p:grpSp>
      <p:grpSp>
        <p:nvGrpSpPr>
          <p:cNvPr id="36" name="组合 35"/>
          <p:cNvGrpSpPr/>
          <p:nvPr/>
        </p:nvGrpSpPr>
        <p:grpSpPr>
          <a:xfrm>
            <a:off x="3713117" y="483868"/>
            <a:ext cx="4765766" cy="718401"/>
            <a:chOff x="3784390" y="377466"/>
            <a:chExt cx="4765766" cy="718401"/>
          </a:xfrm>
        </p:grpSpPr>
        <p:sp>
          <p:nvSpPr>
            <p:cNvPr id="37" name="矩形 36"/>
            <p:cNvSpPr/>
            <p:nvPr userDrawn="1"/>
          </p:nvSpPr>
          <p:spPr>
            <a:xfrm>
              <a:off x="3784390" y="377466"/>
              <a:ext cx="4611804" cy="565604"/>
            </a:xfrm>
            <a:prstGeom prst="rect">
              <a:avLst/>
            </a:prstGeom>
          </p:spPr>
          <p:txBody>
            <a:bodyPr wrap="square">
              <a:spAutoFit/>
            </a:bodyPr>
            <a:lstStyle/>
            <a:p>
              <a:pPr algn="ctr">
                <a:lnSpc>
                  <a:spcPct val="120000"/>
                </a:lnSpc>
              </a:pPr>
              <a:r>
                <a:rPr lang="zh-CN" altLang="en-US" sz="2800" dirty="0">
                  <a:solidFill>
                    <a:srgbClr val="2A3246"/>
                  </a:solidFill>
                  <a:cs typeface="+mn-ea"/>
                  <a:sym typeface="+mn-lt"/>
                </a:rPr>
                <a:t>Overview of key projects</a:t>
              </a:r>
            </a:p>
          </p:txBody>
        </p:sp>
        <p:sp>
          <p:nvSpPr>
            <p:cNvPr id="38" name="文本框 37"/>
            <p:cNvSpPr txBox="1"/>
            <p:nvPr/>
          </p:nvSpPr>
          <p:spPr>
            <a:xfrm>
              <a:off x="3784390" y="834513"/>
              <a:ext cx="4765766" cy="261354"/>
            </a:xfrm>
            <a:prstGeom prst="rect">
              <a:avLst/>
            </a:prstGeom>
            <a:noFill/>
          </p:spPr>
          <p:txBody>
            <a:bodyPr wrap="square" rtlCol="0">
              <a:spAutoFit/>
            </a:bodyPr>
            <a:lstStyle/>
            <a:p>
              <a:pPr algn="ctr">
                <a:lnSpc>
                  <a:spcPct val="120000"/>
                </a:lnSpc>
              </a:pPr>
              <a:r>
                <a:rPr lang="en-US" altLang="zh-CN" sz="1000" dirty="0">
                  <a:solidFill>
                    <a:schemeClr val="bg1">
                      <a:lumMod val="50000"/>
                    </a:schemeClr>
                  </a:solidFill>
                  <a:effectLst>
                    <a:outerShdw blurRad="127000" dist="38100" dir="2700000" algn="tl">
                      <a:srgbClr val="000000">
                        <a:alpha val="20000"/>
                      </a:srgbClr>
                    </a:outerShdw>
                  </a:effectLst>
                  <a:cs typeface="+mn-ea"/>
                  <a:sym typeface="+mn-lt"/>
                </a:rPr>
                <a:t>Brief work summary work report plan business report</a:t>
              </a:r>
              <a:endParaRPr lang="zh-CN" altLang="en-US" sz="1000" dirty="0">
                <a:solidFill>
                  <a:schemeClr val="bg1">
                    <a:lumMod val="50000"/>
                  </a:schemeClr>
                </a:solidFill>
                <a:effectLst>
                  <a:outerShdw blurRad="127000" dist="38100" dir="2700000" algn="tl">
                    <a:srgbClr val="000000">
                      <a:alpha val="20000"/>
                    </a:srgbClr>
                  </a:outerShdw>
                </a:effectLst>
                <a:cs typeface="+mn-ea"/>
                <a:sym typeface="+mn-lt"/>
              </a:endParaRPr>
            </a:p>
          </p:txBody>
        </p:sp>
      </p:grpSp>
    </p:spTree>
    <p:extLst>
      <p:ext uri="{BB962C8B-B14F-4D97-AF65-F5344CB8AC3E}">
        <p14:creationId xmlns:p14="http://schemas.microsoft.com/office/powerpoint/2010/main" val="17040238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2"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180DDAE-8180-43EE-A166-F6A17B7CDD3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跨越年终总结"/>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qv1hupm">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4712</Words>
  <Application>Microsoft Office PowerPoint</Application>
  <PresentationFormat>宽屏</PresentationFormat>
  <Paragraphs>616</Paragraphs>
  <Slides>47</Slides>
  <Notes>41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47</vt:i4>
      </vt:variant>
    </vt:vector>
  </HeadingPairs>
  <TitlesOfParts>
    <vt:vector size="55" baseType="lpstr">
      <vt:lpstr>Gill Sans</vt:lpstr>
      <vt:lpstr>方正正黑简体</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www.freeppt7.com</cp:keywords>
  <dc:description>www.freeppt7.com</dc:description>
  <cp:lastModifiedBy/>
  <cp:revision>1</cp:revision>
  <dcterms:created xsi:type="dcterms:W3CDTF">2019-11-13T05:23:31Z</dcterms:created>
  <dcterms:modified xsi:type="dcterms:W3CDTF">2020-12-06T05:56:43Z</dcterms:modified>
</cp:coreProperties>
</file>