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5.xml" ContentType="application/vnd.openxmlformats-officedocument.presentationml.tags+xml"/>
  <Override PartName="/ppt/notesSlides/notesSlide27.xml" ContentType="application/vnd.openxmlformats-officedocument.presentationml.notesSlide+xml"/>
  <Override PartName="/ppt/charts/chart2.xml" ContentType="application/vnd.openxmlformats-officedocument.drawingml.chart+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 id="2147483696" r:id="rId2"/>
  </p:sldMasterIdLst>
  <p:notesMasterIdLst>
    <p:notesMasterId r:id="rId42"/>
  </p:notesMasterIdLst>
  <p:sldIdLst>
    <p:sldId id="299" r:id="rId3"/>
    <p:sldId id="301" r:id="rId4"/>
    <p:sldId id="302" r:id="rId5"/>
    <p:sldId id="364" r:id="rId6"/>
    <p:sldId id="323" r:id="rId7"/>
    <p:sldId id="332" r:id="rId8"/>
    <p:sldId id="333" r:id="rId9"/>
    <p:sldId id="334" r:id="rId10"/>
    <p:sldId id="338" r:id="rId11"/>
    <p:sldId id="356" r:id="rId12"/>
    <p:sldId id="361" r:id="rId13"/>
    <p:sldId id="280" r:id="rId14"/>
    <p:sldId id="339" r:id="rId15"/>
    <p:sldId id="285" r:id="rId16"/>
    <p:sldId id="287" r:id="rId17"/>
    <p:sldId id="345" r:id="rId18"/>
    <p:sldId id="292" r:id="rId19"/>
    <p:sldId id="362" r:id="rId20"/>
    <p:sldId id="357" r:id="rId21"/>
    <p:sldId id="266" r:id="rId22"/>
    <p:sldId id="341" r:id="rId23"/>
    <p:sldId id="342" r:id="rId24"/>
    <p:sldId id="344" r:id="rId25"/>
    <p:sldId id="347" r:id="rId26"/>
    <p:sldId id="348" r:id="rId27"/>
    <p:sldId id="353" r:id="rId28"/>
    <p:sldId id="355" r:id="rId29"/>
    <p:sldId id="358" r:id="rId30"/>
    <p:sldId id="282" r:id="rId31"/>
    <p:sldId id="295" r:id="rId32"/>
    <p:sldId id="273" r:id="rId33"/>
    <p:sldId id="349" r:id="rId34"/>
    <p:sldId id="350" r:id="rId35"/>
    <p:sldId id="351" r:id="rId36"/>
    <p:sldId id="352" r:id="rId37"/>
    <p:sldId id="297" r:id="rId38"/>
    <p:sldId id="298" r:id="rId39"/>
    <p:sldId id="363" r:id="rId40"/>
    <p:sldId id="359"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68" d="100"/>
          <a:sy n="68" d="100"/>
        </p:scale>
        <p:origin x="504" y="66"/>
      </p:cViewPr>
      <p:guideLst>
        <p:guide orient="horz" pos="1412"/>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ea"/>
                <a:sym typeface="+mn-lt"/>
              </a:defRPr>
            </a:pPr>
            <a:r>
              <a:rPr lang="zh-CN" altLang="en-US" dirty="0">
                <a:latin typeface="方正黑体简体" panose="02010601030101010101" pitchFamily="2" charset="-122"/>
                <a:ea typeface="方正黑体简体" panose="02010601030101010101" pitchFamily="2" charset="-122"/>
              </a:rPr>
              <a:t>分析数据</a:t>
            </a:r>
            <a:endParaRPr lang="zh-CN" dirty="0">
              <a:latin typeface="方正黑体简体" panose="02010601030101010101" pitchFamily="2" charset="-122"/>
              <a:ea typeface="方正黑体简体" panose="02010601030101010101" pitchFamily="2" charset="-122"/>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ea"/>
              <a:sym typeface="+mn-lt"/>
            </a:defRPr>
          </a:pPr>
          <a:endParaRPr lang="zh-CN"/>
        </a:p>
      </c:txPr>
    </c:title>
    <c:autoTitleDeleted val="0"/>
    <c:plotArea>
      <c:layout/>
      <c:barChart>
        <c:barDir val="col"/>
        <c:grouping val="clustered"/>
        <c:varyColors val="0"/>
        <c:ser>
          <c:idx val="0"/>
          <c:order val="0"/>
          <c:tx>
            <c:strRef>
              <c:f>Sheet1!$B$1</c:f>
              <c:strCache>
                <c:ptCount val="1"/>
                <c:pt idx="0">
                  <c:v>Series 1</c:v>
                </c:pt>
              </c:strCache>
            </c:strRef>
          </c:tx>
          <c:spPr>
            <a:solidFill>
              <a:sysClr val="windowText" lastClr="000000">
                <a:lumMod val="95000"/>
                <a:lumOff val="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4.5</c:v>
                </c:pt>
                <c:pt idx="5">
                  <c:v>2.5</c:v>
                </c:pt>
              </c:numCache>
            </c:numRef>
          </c:val>
          <c:extLst>
            <c:ext xmlns:c16="http://schemas.microsoft.com/office/drawing/2014/chart" uri="{C3380CC4-5D6E-409C-BE32-E72D297353CC}">
              <c16:uniqueId val="{00000000-A69D-4096-9FB6-A7B18385965A}"/>
            </c:ext>
          </c:extLst>
        </c:ser>
        <c:ser>
          <c:idx val="1"/>
          <c:order val="1"/>
          <c:tx>
            <c:strRef>
              <c:f>Sheet1!$C$1</c:f>
              <c:strCache>
                <c:ptCount val="1"/>
                <c:pt idx="0">
                  <c:v>Series 2</c:v>
                </c:pt>
              </c:strCache>
            </c:strRef>
          </c:tx>
          <c:spPr>
            <a:solidFill>
              <a:sysClr val="windowText" lastClr="000000">
                <a:lumMod val="65000"/>
                <a:lumOff val="3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2.8</c:v>
                </c:pt>
                <c:pt idx="5">
                  <c:v>4.4000000000000004</c:v>
                </c:pt>
              </c:numCache>
            </c:numRef>
          </c:val>
          <c:extLst>
            <c:ext xmlns:c16="http://schemas.microsoft.com/office/drawing/2014/chart" uri="{C3380CC4-5D6E-409C-BE32-E72D297353CC}">
              <c16:uniqueId val="{00000001-A69D-4096-9FB6-A7B18385965A}"/>
            </c:ext>
          </c:extLst>
        </c:ser>
        <c:ser>
          <c:idx val="2"/>
          <c:order val="2"/>
          <c:tx>
            <c:strRef>
              <c:f>Sheet1!$D$1</c:f>
              <c:strCache>
                <c:ptCount val="1"/>
                <c:pt idx="0">
                  <c:v>Series 3</c:v>
                </c:pt>
              </c:strCache>
            </c:strRef>
          </c:tx>
          <c:spPr>
            <a:solidFill>
              <a:sysClr val="window" lastClr="FFFFFF">
                <a:lumMod val="65000"/>
              </a:sysClr>
            </a:solidFill>
            <a:ln>
              <a:noFill/>
            </a:ln>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c:v>
                </c:pt>
                <c:pt idx="1">
                  <c:v>2</c:v>
                </c:pt>
                <c:pt idx="2">
                  <c:v>3</c:v>
                </c:pt>
                <c:pt idx="3">
                  <c:v>5</c:v>
                </c:pt>
                <c:pt idx="4">
                  <c:v>5</c:v>
                </c:pt>
                <c:pt idx="5">
                  <c:v>2</c:v>
                </c:pt>
              </c:numCache>
            </c:numRef>
          </c:val>
          <c:extLst>
            <c:ext xmlns:c16="http://schemas.microsoft.com/office/drawing/2014/chart" uri="{C3380CC4-5D6E-409C-BE32-E72D297353CC}">
              <c16:uniqueId val="{00000002-A69D-4096-9FB6-A7B18385965A}"/>
            </c:ext>
          </c:extLst>
        </c:ser>
        <c:dLbls>
          <c:showLegendKey val="0"/>
          <c:showVal val="0"/>
          <c:showCatName val="0"/>
          <c:showSerName val="0"/>
          <c:showPercent val="0"/>
          <c:showBubbleSize val="0"/>
        </c:dLbls>
        <c:gapWidth val="219"/>
        <c:overlap val="-27"/>
        <c:axId val="645692800"/>
        <c:axId val="646718592"/>
      </c:barChart>
      <c:catAx>
        <c:axId val="64569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ea"/>
                <a:sym typeface="+mn-lt"/>
              </a:defRPr>
            </a:pPr>
            <a:endParaRPr lang="zh-CN"/>
          </a:p>
        </c:txPr>
        <c:crossAx val="646718592"/>
        <c:crosses val="autoZero"/>
        <c:auto val="1"/>
        <c:lblAlgn val="ctr"/>
        <c:lblOffset val="100"/>
        <c:noMultiLvlLbl val="0"/>
      </c:catAx>
      <c:valAx>
        <c:axId val="6467185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ea"/>
                <a:sym typeface="+mn-lt"/>
              </a:defRPr>
            </a:pPr>
            <a:endParaRPr lang="zh-CN"/>
          </a:p>
        </c:txPr>
        <c:crossAx val="64569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lnSpc>
          <a:spcPct val="120000"/>
        </a:lnSpc>
        <a:spcBef>
          <a:spcPts val="0"/>
        </a:spcBef>
        <a:spcAft>
          <a:spcPts val="0"/>
        </a:spcAft>
        <a:defRPr sz="1600">
          <a:latin typeface="+mn-lt"/>
          <a:ea typeface="+mn-ea"/>
          <a:cs typeface="+mn-ea"/>
          <a:sym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系列 1</c:v>
                </c:pt>
              </c:strCache>
            </c:strRef>
          </c:tx>
          <c:spPr>
            <a:solidFill>
              <a:schemeClr val="tx1">
                <a:lumMod val="95000"/>
                <a:lumOff val="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softEdge"/>
          </c:spPr>
          <c:invertIfNegative val="0"/>
          <c:dPt>
            <c:idx val="0"/>
            <c:invertIfNegative val="0"/>
            <c:bubble3D val="0"/>
            <c:extLst>
              <c:ext xmlns:c16="http://schemas.microsoft.com/office/drawing/2014/chart" uri="{C3380CC4-5D6E-409C-BE32-E72D297353CC}">
                <c16:uniqueId val="{00000001-9B3B-42B8-B871-67D2F6D8564F}"/>
              </c:ext>
            </c:extLst>
          </c:dPt>
          <c:dPt>
            <c:idx val="1"/>
            <c:invertIfNegative val="0"/>
            <c:bubble3D val="0"/>
            <c:extLst>
              <c:ext xmlns:c16="http://schemas.microsoft.com/office/drawing/2014/chart" uri="{C3380CC4-5D6E-409C-BE32-E72D297353CC}">
                <c16:uniqueId val="{00000003-9B3B-42B8-B871-67D2F6D8564F}"/>
              </c:ext>
            </c:extLst>
          </c:dPt>
          <c:dPt>
            <c:idx val="2"/>
            <c:invertIfNegative val="0"/>
            <c:bubble3D val="0"/>
            <c:extLst>
              <c:ext xmlns:c16="http://schemas.microsoft.com/office/drawing/2014/chart" uri="{C3380CC4-5D6E-409C-BE32-E72D297353CC}">
                <c16:uniqueId val="{00000005-9B3B-42B8-B871-67D2F6D8564F}"/>
              </c:ext>
            </c:extLst>
          </c:dPt>
          <c:dPt>
            <c:idx val="3"/>
            <c:invertIfNegative val="0"/>
            <c:bubble3D val="0"/>
            <c:extLst>
              <c:ext xmlns:c16="http://schemas.microsoft.com/office/drawing/2014/chart" uri="{C3380CC4-5D6E-409C-BE32-E72D297353CC}">
                <c16:uniqueId val="{00000007-9B3B-42B8-B871-67D2F6D8564F}"/>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9B3B-42B8-B871-67D2F6D8564F}"/>
            </c:ext>
          </c:extLst>
        </c:ser>
        <c:ser>
          <c:idx val="1"/>
          <c:order val="1"/>
          <c:tx>
            <c:strRef>
              <c:f>Sheet1!$C$1</c:f>
              <c:strCache>
                <c:ptCount val="1"/>
                <c:pt idx="0">
                  <c:v>系列 2</c:v>
                </c:pt>
              </c:strCache>
            </c:strRef>
          </c:tx>
          <c:spPr>
            <a:solidFill>
              <a:schemeClr val="tx1">
                <a:lumMod val="50000"/>
                <a:lumOff val="50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bubble3D val="0"/>
            <c:extLst>
              <c:ext xmlns:c16="http://schemas.microsoft.com/office/drawing/2014/chart" uri="{C3380CC4-5D6E-409C-BE32-E72D297353CC}">
                <c16:uniqueId val="{0000000A-9B3B-42B8-B871-67D2F6D8564F}"/>
              </c:ext>
            </c:extLst>
          </c:dPt>
          <c:dPt>
            <c:idx val="1"/>
            <c:invertIfNegative val="0"/>
            <c:bubble3D val="0"/>
            <c:extLst>
              <c:ext xmlns:c16="http://schemas.microsoft.com/office/drawing/2014/chart" uri="{C3380CC4-5D6E-409C-BE32-E72D297353CC}">
                <c16:uniqueId val="{0000000C-9B3B-42B8-B871-67D2F6D8564F}"/>
              </c:ext>
            </c:extLst>
          </c:dPt>
          <c:dPt>
            <c:idx val="2"/>
            <c:invertIfNegative val="0"/>
            <c:bubble3D val="0"/>
            <c:extLst>
              <c:ext xmlns:c16="http://schemas.microsoft.com/office/drawing/2014/chart" uri="{C3380CC4-5D6E-409C-BE32-E72D297353CC}">
                <c16:uniqueId val="{0000000E-9B3B-42B8-B871-67D2F6D8564F}"/>
              </c:ext>
            </c:extLst>
          </c:dPt>
          <c:dPt>
            <c:idx val="3"/>
            <c:invertIfNegative val="0"/>
            <c:bubble3D val="0"/>
            <c:extLst>
              <c:ext xmlns:c16="http://schemas.microsoft.com/office/drawing/2014/chart" uri="{C3380CC4-5D6E-409C-BE32-E72D297353CC}">
                <c16:uniqueId val="{00000010-9B3B-42B8-B871-67D2F6D8564F}"/>
              </c:ext>
            </c:extLst>
          </c:dPt>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9B3B-42B8-B871-67D2F6D8564F}"/>
            </c:ext>
          </c:extLst>
        </c:ser>
        <c:ser>
          <c:idx val="2"/>
          <c:order val="2"/>
          <c:tx>
            <c:strRef>
              <c:f>Sheet1!$D$1</c:f>
              <c:strCache>
                <c:ptCount val="1"/>
                <c:pt idx="0">
                  <c:v>系列 3</c:v>
                </c:pt>
              </c:strCache>
            </c:strRef>
          </c:tx>
          <c:spPr>
            <a:solidFill>
              <a:schemeClr val="bg1">
                <a:lumMod val="85000"/>
              </a:schemeClr>
            </a:solidFill>
            <a:effectLst>
              <a:outerShdw blurRad="50800" dist="38100" algn="l" rotWithShape="0">
                <a:schemeClr val="tx1">
                  <a:lumMod val="50000"/>
                  <a:lumOff val="50000"/>
                  <a:alpha val="20000"/>
                </a:schemeClr>
              </a:outerShdw>
            </a:effectLst>
            <a:scene3d>
              <a:camera prst="orthographicFront"/>
              <a:lightRig rig="threePt" dir="t"/>
            </a:scene3d>
            <a:sp3d prstMaterial="metal"/>
          </c:spPr>
          <c:invertIfNegative val="0"/>
          <c:dPt>
            <c:idx val="0"/>
            <c:invertIfNegative val="0"/>
            <c:bubble3D val="0"/>
            <c:extLst>
              <c:ext xmlns:c16="http://schemas.microsoft.com/office/drawing/2014/chart" uri="{C3380CC4-5D6E-409C-BE32-E72D297353CC}">
                <c16:uniqueId val="{00000013-9B3B-42B8-B871-67D2F6D8564F}"/>
              </c:ext>
            </c:extLst>
          </c:dPt>
          <c:dPt>
            <c:idx val="1"/>
            <c:invertIfNegative val="0"/>
            <c:bubble3D val="0"/>
            <c:extLst>
              <c:ext xmlns:c16="http://schemas.microsoft.com/office/drawing/2014/chart" uri="{C3380CC4-5D6E-409C-BE32-E72D297353CC}">
                <c16:uniqueId val="{00000015-9B3B-42B8-B871-67D2F6D8564F}"/>
              </c:ext>
            </c:extLst>
          </c:dPt>
          <c:dPt>
            <c:idx val="2"/>
            <c:invertIfNegative val="0"/>
            <c:bubble3D val="0"/>
            <c:extLst>
              <c:ext xmlns:c16="http://schemas.microsoft.com/office/drawing/2014/chart" uri="{C3380CC4-5D6E-409C-BE32-E72D297353CC}">
                <c16:uniqueId val="{00000017-9B3B-42B8-B871-67D2F6D8564F}"/>
              </c:ext>
            </c:extLst>
          </c:dPt>
          <c:dPt>
            <c:idx val="3"/>
            <c:invertIfNegative val="0"/>
            <c:bubble3D val="0"/>
            <c:extLst>
              <c:ext xmlns:c16="http://schemas.microsoft.com/office/drawing/2014/chart" uri="{C3380CC4-5D6E-409C-BE32-E72D297353CC}">
                <c16:uniqueId val="{00000019-9B3B-42B8-B871-67D2F6D8564F}"/>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9B3B-42B8-B871-67D2F6D8564F}"/>
            </c:ext>
          </c:extLst>
        </c:ser>
        <c:dLbls>
          <c:showLegendKey val="0"/>
          <c:showVal val="0"/>
          <c:showCatName val="0"/>
          <c:showSerName val="0"/>
          <c:showPercent val="0"/>
          <c:showBubbleSize val="0"/>
        </c:dLbls>
        <c:gapWidth val="498"/>
        <c:gapDepth val="14"/>
        <c:shape val="box"/>
        <c:axId val="646075136"/>
        <c:axId val="646076672"/>
        <c:axId val="663074112"/>
      </c:bar3DChart>
      <c:catAx>
        <c:axId val="646075136"/>
        <c:scaling>
          <c:orientation val="minMax"/>
        </c:scaling>
        <c:delete val="0"/>
        <c:axPos val="b"/>
        <c:numFmt formatCode="General" sourceLinked="0"/>
        <c:majorTickMark val="out"/>
        <c:minorTickMark val="none"/>
        <c:tickLblPos val="nextTo"/>
        <c:crossAx val="646076672"/>
        <c:crosses val="autoZero"/>
        <c:auto val="1"/>
        <c:lblAlgn val="ctr"/>
        <c:lblOffset val="100"/>
        <c:noMultiLvlLbl val="0"/>
      </c:catAx>
      <c:valAx>
        <c:axId val="646076672"/>
        <c:scaling>
          <c:orientation val="minMax"/>
        </c:scaling>
        <c:delete val="0"/>
        <c:axPos val="l"/>
        <c:majorGridlines/>
        <c:numFmt formatCode="General" sourceLinked="1"/>
        <c:majorTickMark val="out"/>
        <c:minorTickMark val="none"/>
        <c:tickLblPos val="nextTo"/>
        <c:crossAx val="646075136"/>
        <c:crosses val="autoZero"/>
        <c:crossBetween val="between"/>
      </c:valAx>
      <c:serAx>
        <c:axId val="663074112"/>
        <c:scaling>
          <c:orientation val="minMax"/>
        </c:scaling>
        <c:delete val="0"/>
        <c:axPos val="b"/>
        <c:majorTickMark val="out"/>
        <c:minorTickMark val="none"/>
        <c:tickLblPos val="nextTo"/>
        <c:crossAx val="646076672"/>
        <c:crosses val="autoZero"/>
      </c:serAx>
    </c:plotArea>
    <c:plotVisOnly val="1"/>
    <c:dispBlanksAs val="gap"/>
    <c:showDLblsOverMax val="0"/>
  </c:chart>
  <c:txPr>
    <a:bodyPr/>
    <a:lstStyle/>
    <a:p>
      <a:pPr>
        <a:defRPr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 Sales</c:v>
                </c:pt>
              </c:strCache>
            </c:strRef>
          </c:tx>
          <c:spPr>
            <a:solidFill>
              <a:schemeClr val="bg1">
                <a:lumMod val="85000"/>
              </a:schemeClr>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chemeClr val="tx1">
                <a:lumMod val="50000"/>
                <a:lumOff val="50000"/>
              </a:schemeClr>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3</c:v>
                </c:pt>
                <c:pt idx="1">
                  <c:v>1</c:v>
                </c:pt>
                <c:pt idx="2">
                  <c:v>2</c:v>
                </c:pt>
                <c:pt idx="3">
                  <c:v>3</c:v>
                </c:pt>
              </c:numCache>
            </c:numRef>
          </c:val>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chemeClr val="tx1">
                <a:lumMod val="95000"/>
                <a:lumOff val="5000"/>
              </a:schemeClr>
            </a:solidFill>
            <a:ln>
              <a:noFill/>
            </a:ln>
            <a:effectLst/>
            <a:sp3d/>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1</c:v>
                </c:pt>
                <c:pt idx="2">
                  <c:v>1.5</c:v>
                </c:pt>
                <c:pt idx="3">
                  <c:v>2.5</c:v>
                </c:pt>
              </c:numCache>
            </c:numRef>
          </c:val>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dLbls>
        <c:gapWidth val="150"/>
        <c:shape val="box"/>
        <c:axId val="646212224"/>
        <c:axId val="646226304"/>
        <c:axId val="0"/>
      </c:bar3DChart>
      <c:catAx>
        <c:axId val="64621222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zh-CN"/>
          </a:p>
        </c:txPr>
        <c:crossAx val="646226304"/>
        <c:crosses val="autoZero"/>
        <c:auto val="1"/>
        <c:lblAlgn val="ctr"/>
        <c:lblOffset val="100"/>
        <c:noMultiLvlLbl val="0"/>
      </c:catAx>
      <c:valAx>
        <c:axId val="646226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46212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F4D50"/>
          </a:solidFill>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75C7-74D8-4EB9-9F6A-1882D547BAD7}" type="datetimeFigureOut">
              <a:rPr lang="zh-CN" altLang="en-US" smtClean="0"/>
              <a:t>2021/8/21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FD12-3900-4BB4-BABF-7FB968CDE672}" type="slidenum">
              <a:rPr lang="zh-CN" altLang="en-US" smtClean="0"/>
              <a:t>‹#›</a:t>
            </a:fld>
            <a:endParaRPr lang="zh-CN" altLang="en-US"/>
          </a:p>
        </p:txBody>
      </p:sp>
    </p:spTree>
    <p:extLst>
      <p:ext uri="{BB962C8B-B14F-4D97-AF65-F5344CB8AC3E}">
        <p14:creationId xmlns:p14="http://schemas.microsoft.com/office/powerpoint/2010/main" val="229372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0108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15</a:t>
            </a:fld>
            <a:endParaRPr lang="zh-CN" altLang="en-US"/>
          </a:p>
        </p:txBody>
      </p:sp>
    </p:spTree>
    <p:extLst>
      <p:ext uri="{BB962C8B-B14F-4D97-AF65-F5344CB8AC3E}">
        <p14:creationId xmlns:p14="http://schemas.microsoft.com/office/powerpoint/2010/main" val="160956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16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07801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17</a:t>
            </a:fld>
            <a:endParaRPr lang="zh-CN" altLang="en-US"/>
          </a:p>
        </p:txBody>
      </p:sp>
    </p:spTree>
    <p:extLst>
      <p:ext uri="{BB962C8B-B14F-4D97-AF65-F5344CB8AC3E}">
        <p14:creationId xmlns:p14="http://schemas.microsoft.com/office/powerpoint/2010/main" val="35686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64394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20</a:t>
            </a:fld>
            <a:endParaRPr lang="zh-CN" altLang="en-US"/>
          </a:p>
        </p:txBody>
      </p:sp>
    </p:spTree>
    <p:extLst>
      <p:ext uri="{BB962C8B-B14F-4D97-AF65-F5344CB8AC3E}">
        <p14:creationId xmlns:p14="http://schemas.microsoft.com/office/powerpoint/2010/main" val="316647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21</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87784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33767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76740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09785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51490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351139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26</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43084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27</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386906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804952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29</a:t>
            </a:fld>
            <a:endParaRPr lang="zh-CN" altLang="en-US"/>
          </a:p>
        </p:txBody>
      </p:sp>
    </p:spTree>
    <p:extLst>
      <p:ext uri="{BB962C8B-B14F-4D97-AF65-F5344CB8AC3E}">
        <p14:creationId xmlns:p14="http://schemas.microsoft.com/office/powerpoint/2010/main" val="1922447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30</a:t>
            </a:fld>
            <a:endParaRPr lang="zh-CN" altLang="en-US"/>
          </a:p>
        </p:txBody>
      </p:sp>
    </p:spTree>
    <p:extLst>
      <p:ext uri="{BB962C8B-B14F-4D97-AF65-F5344CB8AC3E}">
        <p14:creationId xmlns:p14="http://schemas.microsoft.com/office/powerpoint/2010/main" val="370371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31</a:t>
            </a:fld>
            <a:endParaRPr lang="zh-CN" altLang="en-US"/>
          </a:p>
        </p:txBody>
      </p:sp>
    </p:spTree>
    <p:extLst>
      <p:ext uri="{BB962C8B-B14F-4D97-AF65-F5344CB8AC3E}">
        <p14:creationId xmlns:p14="http://schemas.microsoft.com/office/powerpoint/2010/main" val="4073233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32</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2307503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33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85614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34</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4161685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35</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24760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363287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36</a:t>
            </a:fld>
            <a:endParaRPr lang="zh-CN" altLang="en-US"/>
          </a:p>
        </p:txBody>
      </p:sp>
    </p:spTree>
    <p:extLst>
      <p:ext uri="{BB962C8B-B14F-4D97-AF65-F5344CB8AC3E}">
        <p14:creationId xmlns:p14="http://schemas.microsoft.com/office/powerpoint/2010/main" val="185172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37</a:t>
            </a:fld>
            <a:endParaRPr lang="zh-CN" altLang="en-US"/>
          </a:p>
        </p:txBody>
      </p:sp>
    </p:spTree>
    <p:extLst>
      <p:ext uri="{BB962C8B-B14F-4D97-AF65-F5344CB8AC3E}">
        <p14:creationId xmlns:p14="http://schemas.microsoft.com/office/powerpoint/2010/main" val="1183103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160869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5</a:t>
            </a:fld>
            <a:endParaRPr lang="zh-CN" altLang="en-US"/>
          </a:p>
        </p:txBody>
      </p:sp>
    </p:spTree>
    <p:extLst>
      <p:ext uri="{BB962C8B-B14F-4D97-AF65-F5344CB8AC3E}">
        <p14:creationId xmlns:p14="http://schemas.microsoft.com/office/powerpoint/2010/main" val="302397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9</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55681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710988-E855-4931-A888-6E855B7D4E5D}"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75689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12</a:t>
            </a:fld>
            <a:endParaRPr lang="zh-CN" altLang="en-US"/>
          </a:p>
        </p:txBody>
      </p:sp>
    </p:spTree>
    <p:extLst>
      <p:ext uri="{BB962C8B-B14F-4D97-AF65-F5344CB8AC3E}">
        <p14:creationId xmlns:p14="http://schemas.microsoft.com/office/powerpoint/2010/main" val="311585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4A1E94-C858-498B-9B94-5BBA1E5FD6F2}" type="slidenum">
              <a:rPr lang="zh-CN" altLang="en-US" smtClean="0">
                <a:solidFill>
                  <a:prstClr val="black"/>
                </a:solidFill>
                <a:latin typeface="Calibri" panose="020F0502020204030204"/>
                <a:ea typeface="宋体" panose="02010600030101010101" pitchFamily="2" charset="-122"/>
              </a:rPr>
              <a:pPr/>
              <a:t>13</a:t>
            </a:fld>
            <a:endParaRPr lang="zh-CN" altLang="en-US">
              <a:solidFill>
                <a:prstClr val="black"/>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80314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F0FD12-3900-4BB4-BABF-7FB968CDE672}" type="slidenum">
              <a:rPr lang="zh-CN" altLang="en-US" smtClean="0"/>
              <a:t>14</a:t>
            </a:fld>
            <a:endParaRPr lang="zh-CN" altLang="en-US"/>
          </a:p>
        </p:txBody>
      </p:sp>
    </p:spTree>
    <p:extLst>
      <p:ext uri="{BB962C8B-B14F-4D97-AF65-F5344CB8AC3E}">
        <p14:creationId xmlns:p14="http://schemas.microsoft.com/office/powerpoint/2010/main" val="1514703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569130">
            <a:off x="-1698841" y="-630203"/>
            <a:ext cx="2772768" cy="2817907"/>
          </a:xfrm>
          <a:prstGeom prst="rect">
            <a:avLst/>
          </a:prstGeom>
        </p:spPr>
      </p:pic>
    </p:spTree>
    <p:extLst>
      <p:ext uri="{BB962C8B-B14F-4D97-AF65-F5344CB8AC3E}">
        <p14:creationId xmlns:p14="http://schemas.microsoft.com/office/powerpoint/2010/main" val="3350812734"/>
      </p:ext>
    </p:extLst>
  </p:cSld>
  <p:clrMapOvr>
    <a:masterClrMapping/>
  </p:clrMapOvr>
  <p:transition spd="slow" advTm="2000">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533820"/>
      </p:ext>
    </p:extLst>
  </p:cSld>
  <p:clrMapOvr>
    <a:masterClrMapping/>
  </p:clrMapOvr>
  <p:transition spd="slow"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876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0025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0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855792"/>
      </p:ext>
    </p:extLst>
  </p:cSld>
  <p:clrMapOvr>
    <a:masterClrMapping/>
  </p:clrMapOvr>
  <p:transition spd="slow"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94" name="图片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861439">
            <a:off x="5606893" y="-1420935"/>
            <a:ext cx="8293234" cy="6858000"/>
          </a:xfrm>
          <a:prstGeom prst="rect">
            <a:avLst/>
          </a:prstGeom>
        </p:spPr>
      </p:pic>
      <p:pic>
        <p:nvPicPr>
          <p:cNvPr id="96" name="图片 9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189857">
            <a:off x="4499105" y="1018565"/>
            <a:ext cx="8669471" cy="8619560"/>
          </a:xfrm>
          <a:prstGeom prst="rect">
            <a:avLst/>
          </a:prstGeom>
        </p:spPr>
      </p:pic>
      <p:sp>
        <p:nvSpPr>
          <p:cNvPr id="95" name="矩形 94"/>
          <p:cNvSpPr/>
          <p:nvPr userDrawn="1"/>
        </p:nvSpPr>
        <p:spPr>
          <a:xfrm>
            <a:off x="0" y="0"/>
            <a:ext cx="1057275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039613"/>
      </p:ext>
    </p:extLst>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up)">
                                      <p:cBhvr>
                                        <p:cTn id="7" dur="1000"/>
                                        <p:tgtEl>
                                          <p:spTgt spid="94"/>
                                        </p:tgtEl>
                                      </p:cBhvr>
                                    </p:animEffect>
                                  </p:childTnLst>
                                </p:cTn>
                              </p:par>
                              <p:par>
                                <p:cTn id="8" presetID="22" presetClass="entr" presetSubtype="1" fill="hold" nodeType="withEffect">
                                  <p:stCondLst>
                                    <p:cond delay="25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39307833"/>
      </p:ext>
    </p:extLst>
  </p:cSld>
  <p:clrMapOvr>
    <a:masterClrMapping/>
  </p:clrMapOvr>
  <p:transition spd="slow"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9272218"/>
      </p:ext>
    </p:extLst>
  </p:cSld>
  <p:clrMapOvr>
    <a:masterClrMapping/>
  </p:clrMapOvr>
  <p:transition spd="slow"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87681171"/>
      </p:ext>
    </p:extLst>
  </p:cSld>
  <p:clrMapOvr>
    <a:masterClrMapping/>
  </p:clrMapOvr>
  <p:transition spd="slow"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9188568"/>
      </p:ext>
    </p:extLst>
  </p:cSld>
  <p:clrMapOvr>
    <a:masterClrMapping/>
  </p:clrMapOvr>
  <p:transition spd="slow"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996605" y="65901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98708896"/>
      </p:ext>
    </p:extLst>
  </p:cSld>
  <p:clrMapOvr>
    <a:masterClrMapping/>
  </p:clrMapOvr>
  <p:transition spd="slow"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70259630"/>
      </p:ext>
    </p:extLst>
  </p:cSld>
  <p:clrMapOvr>
    <a:masterClrMapping/>
  </p:clrMapOvr>
  <p:transition spd="slow"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488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0" r:id="rId4"/>
    <p:sldLayoutId id="2147483691" r:id="rId5"/>
    <p:sldLayoutId id="2147483692" r:id="rId6"/>
    <p:sldLayoutId id="2147483693" r:id="rId7"/>
    <p:sldLayoutId id="2147483694" r:id="rId8"/>
    <p:sldLayoutId id="2147483695" r:id="rId9"/>
    <p:sldLayoutId id="2147483689" r:id="rId10"/>
  </p:sldLayoutIdLst>
  <p:transition spd="slow"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2792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9.xml"/><Relationship Id="rId7" Type="http://schemas.openxmlformats.org/officeDocument/2006/relationships/image" Target="../media/image2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5.xml"/><Relationship Id="rId5" Type="http://schemas.openxmlformats.org/officeDocument/2006/relationships/slideLayout" Target="../slideLayouts/slideLayout1.xml"/><Relationship Id="rId10" Type="http://schemas.openxmlformats.org/officeDocument/2006/relationships/image" Target="../media/image29.png"/><Relationship Id="rId4" Type="http://schemas.openxmlformats.org/officeDocument/2006/relationships/tags" Target="../tags/tag10.xml"/><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图片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1439">
            <a:off x="5606893" y="-1420935"/>
            <a:ext cx="8293234" cy="6858000"/>
          </a:xfrm>
          <a:prstGeom prst="rect">
            <a:avLst/>
          </a:prstGeom>
        </p:spPr>
      </p:pic>
      <p:sp>
        <p:nvSpPr>
          <p:cNvPr id="145" name="矩形 144"/>
          <p:cNvSpPr/>
          <p:nvPr/>
        </p:nvSpPr>
        <p:spPr>
          <a:xfrm>
            <a:off x="0" y="0"/>
            <a:ext cx="1163955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122"/>
          <p:cNvSpPr/>
          <p:nvPr/>
        </p:nvSpPr>
        <p:spPr>
          <a:xfrm>
            <a:off x="576776" y="942535"/>
            <a:ext cx="3522856" cy="488149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文本框 133">
            <a:extLst>
              <a:ext uri="{FF2B5EF4-FFF2-40B4-BE49-F238E27FC236}">
                <a16:creationId xmlns:a16="http://schemas.microsoft.com/office/drawing/2014/main" id="{A92A4A3F-B186-4633-B3C4-EBD531B319B1}"/>
              </a:ext>
            </a:extLst>
          </p:cNvPr>
          <p:cNvSpPr txBox="1"/>
          <p:nvPr/>
        </p:nvSpPr>
        <p:spPr>
          <a:xfrm>
            <a:off x="1118671" y="3998201"/>
            <a:ext cx="5793573" cy="396583"/>
          </a:xfrm>
          <a:prstGeom prst="rect">
            <a:avLst/>
          </a:prstGeom>
          <a:noFill/>
        </p:spPr>
        <p:txBody>
          <a:bodyPr wrap="square" rtlCol="0">
            <a:spAutoFit/>
          </a:bodyPr>
          <a:lstStyle/>
          <a:p>
            <a:pPr>
              <a:lnSpc>
                <a:spcPct val="120000"/>
              </a:lnSpc>
              <a:spcBef>
                <a:spcPct val="0"/>
              </a:spcBef>
            </a:pPr>
            <a:r>
              <a:rPr lang="en-US" altLang="zh-CN" dirty="0">
                <a:solidFill>
                  <a:schemeClr val="bg1">
                    <a:lumMod val="50000"/>
                  </a:schemeClr>
                </a:solidFill>
                <a:cs typeface="+mn-ea"/>
                <a:sym typeface="+mn-lt"/>
              </a:rPr>
              <a:t>Insert the Subtitle of Your Presentation</a:t>
            </a:r>
          </a:p>
        </p:txBody>
      </p:sp>
      <p:sp>
        <p:nvSpPr>
          <p:cNvPr id="139" name="矩形 138">
            <a:extLst>
              <a:ext uri="{FF2B5EF4-FFF2-40B4-BE49-F238E27FC236}">
                <a16:creationId xmlns:a16="http://schemas.microsoft.com/office/drawing/2014/main" id="{52CD480D-F2C7-4A14-9680-ADB89421C472}"/>
              </a:ext>
            </a:extLst>
          </p:cNvPr>
          <p:cNvSpPr/>
          <p:nvPr/>
        </p:nvSpPr>
        <p:spPr>
          <a:xfrm>
            <a:off x="1200020" y="1719200"/>
            <a:ext cx="1486029" cy="577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20000"/>
              </a:lnSpc>
            </a:pPr>
            <a:r>
              <a:rPr lang="en-US" altLang="zh-CN" sz="3200" spc="300" dirty="0">
                <a:solidFill>
                  <a:prstClr val="white"/>
                </a:solidFill>
                <a:cs typeface="+mn-ea"/>
                <a:sym typeface="+mn-lt"/>
              </a:rPr>
              <a:t>20XX</a:t>
            </a:r>
            <a:endParaRPr lang="zh-CN" altLang="en-US" sz="3200" spc="300" dirty="0">
              <a:solidFill>
                <a:prstClr val="white"/>
              </a:solidFill>
              <a:cs typeface="+mn-ea"/>
              <a:sym typeface="+mn-lt"/>
            </a:endParaRPr>
          </a:p>
        </p:txBody>
      </p:sp>
      <p:sp>
        <p:nvSpPr>
          <p:cNvPr id="143" name="矩形 142">
            <a:extLst>
              <a:ext uri="{FF2B5EF4-FFF2-40B4-BE49-F238E27FC236}">
                <a16:creationId xmlns:a16="http://schemas.microsoft.com/office/drawing/2014/main" id="{52CD480D-F2C7-4A14-9680-ADB89421C472}"/>
              </a:ext>
            </a:extLst>
          </p:cNvPr>
          <p:cNvSpPr/>
          <p:nvPr/>
        </p:nvSpPr>
        <p:spPr>
          <a:xfrm>
            <a:off x="1200022" y="5015553"/>
            <a:ext cx="1341704" cy="2693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20000"/>
              </a:lnSpc>
            </a:pPr>
            <a:r>
              <a:rPr lang="en-US" altLang="zh-CN" sz="1050" dirty="0">
                <a:solidFill>
                  <a:prstClr val="white"/>
                </a:solidFill>
                <a:cs typeface="+mn-ea"/>
                <a:sym typeface="+mn-lt"/>
              </a:rPr>
              <a:t>Freeppt7.com</a:t>
            </a:r>
            <a:endParaRPr lang="zh-CN" altLang="en-US" sz="1050" dirty="0">
              <a:solidFill>
                <a:prstClr val="white"/>
              </a:solidFill>
              <a:cs typeface="+mn-ea"/>
              <a:sym typeface="+mn-lt"/>
            </a:endParaRPr>
          </a:p>
        </p:txBody>
      </p:sp>
      <p:sp>
        <p:nvSpPr>
          <p:cNvPr id="137" name="文本框 136">
            <a:extLst>
              <a:ext uri="{FF2B5EF4-FFF2-40B4-BE49-F238E27FC236}">
                <a16:creationId xmlns:a16="http://schemas.microsoft.com/office/drawing/2014/main" id="{8060FEB0-0A11-4DC3-87D3-F575798C2A86}"/>
              </a:ext>
            </a:extLst>
          </p:cNvPr>
          <p:cNvSpPr txBox="1"/>
          <p:nvPr/>
        </p:nvSpPr>
        <p:spPr>
          <a:xfrm>
            <a:off x="1084783" y="2796717"/>
            <a:ext cx="5420646" cy="988347"/>
          </a:xfrm>
          <a:prstGeom prst="rect">
            <a:avLst/>
          </a:prstGeom>
          <a:noFill/>
        </p:spPr>
        <p:txBody>
          <a:bodyPr wrap="square" rtlCol="0">
            <a:spAutoFit/>
          </a:bodyPr>
          <a:lstStyle/>
          <a:p>
            <a:pPr defTabSz="457200">
              <a:lnSpc>
                <a:spcPct val="150000"/>
              </a:lnSpc>
            </a:pPr>
            <a:r>
              <a:rPr lang="en-US" altLang="zh-CN" sz="4400" b="1" dirty="0">
                <a:solidFill>
                  <a:prstClr val="black"/>
                </a:solidFill>
                <a:effectLst>
                  <a:outerShdw blurRad="38100" dist="38100" dir="2700000" algn="tl">
                    <a:srgbClr val="000000">
                      <a:alpha val="20000"/>
                    </a:srgbClr>
                  </a:outerShdw>
                </a:effectLst>
                <a:cs typeface="+mn-ea"/>
                <a:sym typeface="+mn-lt"/>
              </a:rPr>
              <a:t>BUSINESS PLAN</a:t>
            </a:r>
            <a:endParaRPr lang="zh-CN" altLang="en-US" sz="4400" b="1" dirty="0">
              <a:solidFill>
                <a:prstClr val="black"/>
              </a:solidFill>
              <a:effectLst>
                <a:outerShdw blurRad="38100" dist="38100" dir="2700000" algn="tl">
                  <a:srgbClr val="000000">
                    <a:alpha val="20000"/>
                  </a:srgbClr>
                </a:outerShdw>
              </a:effectLst>
              <a:cs typeface="+mn-ea"/>
              <a:sym typeface="+mn-lt"/>
            </a:endParaRPr>
          </a:p>
        </p:txBody>
      </p:sp>
      <p:cxnSp>
        <p:nvCxnSpPr>
          <p:cNvPr id="125" name="直接连接符 124"/>
          <p:cNvCxnSpPr/>
          <p:nvPr/>
        </p:nvCxnSpPr>
        <p:spPr>
          <a:xfrm>
            <a:off x="1200021" y="3906639"/>
            <a:ext cx="489294"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38" name="图片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112" y="1107068"/>
            <a:ext cx="8096888" cy="8050273"/>
          </a:xfrm>
          <a:prstGeom prst="rect">
            <a:avLst/>
          </a:prstGeom>
        </p:spPr>
      </p:pic>
      <p:sp>
        <p:nvSpPr>
          <p:cNvPr id="12" name="Rounded Rectangle 7">
            <a:extLst>
              <a:ext uri="{FF2B5EF4-FFF2-40B4-BE49-F238E27FC236}">
                <a16:creationId xmlns:a16="http://schemas.microsoft.com/office/drawing/2014/main" id="{5AF6E761-ACAF-4562-8B8A-5F6115B6F3E8}"/>
              </a:ext>
            </a:extLst>
          </p:cNvPr>
          <p:cNvSpPr/>
          <p:nvPr/>
        </p:nvSpPr>
        <p:spPr>
          <a:xfrm>
            <a:off x="552450" y="315835"/>
            <a:ext cx="1684599" cy="413563"/>
          </a:xfrm>
          <a:prstGeom prst="roundRect">
            <a:avLst>
              <a:gd name="adj" fmla="val 50000"/>
            </a:avLst>
          </a:prstGeom>
          <a:solidFill>
            <a:schemeClr val="bg1">
              <a:alpha val="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3" name="TextBox 3">
            <a:hlinkClick r:id="rId5"/>
            <a:extLst>
              <a:ext uri="{FF2B5EF4-FFF2-40B4-BE49-F238E27FC236}">
                <a16:creationId xmlns:a16="http://schemas.microsoft.com/office/drawing/2014/main" id="{A29AE190-D9D7-4841-9DF0-8DF1CF68E670}"/>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591283274"/>
      </p:ext>
    </p:extLst>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ahyp="http://schemas.microsoft.com/office/drawing/2018/hyperlinkcolor" xmlns:a16="http://schemas.microsoft.com/office/drawing/2014/main" xmlns:a14="http://schemas.microsoft.com/office/drawing/2010/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up)">
                                      <p:cBhvr>
                                        <p:cTn id="7" dur="1000"/>
                                        <p:tgtEl>
                                          <p:spTgt spid="138"/>
                                        </p:tgtEl>
                                      </p:cBhvr>
                                    </p:animEffect>
                                  </p:childTnLst>
                                </p:cTn>
                              </p:par>
                              <p:par>
                                <p:cTn id="8" presetID="22" presetClass="entr" presetSubtype="1"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up)">
                                      <p:cBhvr>
                                        <p:cTn id="10" dur="1000"/>
                                        <p:tgtEl>
                                          <p:spTgt spid="142"/>
                                        </p:tgtEl>
                                      </p:cBhvr>
                                    </p:animEffect>
                                  </p:childTnLst>
                                </p:cTn>
                              </p:par>
                              <p:par>
                                <p:cTn id="11" presetID="18" presetClass="entr" presetSubtype="6" fill="hold" grpId="0" nodeType="withEffect">
                                  <p:stCondLst>
                                    <p:cond delay="500"/>
                                  </p:stCondLst>
                                  <p:childTnLst>
                                    <p:set>
                                      <p:cBhvr>
                                        <p:cTn id="12" dur="1" fill="hold">
                                          <p:stCondLst>
                                            <p:cond delay="0"/>
                                          </p:stCondLst>
                                        </p:cTn>
                                        <p:tgtEl>
                                          <p:spTgt spid="123"/>
                                        </p:tgtEl>
                                        <p:attrNameLst>
                                          <p:attrName>style.visibility</p:attrName>
                                        </p:attrNameLst>
                                      </p:cBhvr>
                                      <p:to>
                                        <p:strVal val="visible"/>
                                      </p:to>
                                    </p:set>
                                    <p:animEffect transition="in" filter="strips(downRight)">
                                      <p:cBhvr>
                                        <p:cTn id="13" dur="500"/>
                                        <p:tgtEl>
                                          <p:spTgt spid="123"/>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500" fill="hold"/>
                                        <p:tgtEl>
                                          <p:spTgt spid="139"/>
                                        </p:tgtEl>
                                        <p:attrNameLst>
                                          <p:attrName>ppt_x</p:attrName>
                                        </p:attrNameLst>
                                      </p:cBhvr>
                                      <p:tavLst>
                                        <p:tav tm="0">
                                          <p:val>
                                            <p:strVal val="#ppt_x"/>
                                          </p:val>
                                        </p:tav>
                                        <p:tav tm="100000">
                                          <p:val>
                                            <p:strVal val="#ppt_x"/>
                                          </p:val>
                                        </p:tav>
                                      </p:tavLst>
                                    </p:anim>
                                    <p:anim calcmode="lin" valueType="num">
                                      <p:cBhvr additive="base">
                                        <p:cTn id="18" dur="500" fill="hold"/>
                                        <p:tgtEl>
                                          <p:spTgt spid="139"/>
                                        </p:tgtEl>
                                        <p:attrNameLst>
                                          <p:attrName>ppt_y</p:attrName>
                                        </p:attrNameLst>
                                      </p:cBhvr>
                                      <p:tavLst>
                                        <p:tav tm="0">
                                          <p:val>
                                            <p:strVal val="1+#ppt_h/2"/>
                                          </p:val>
                                        </p:tav>
                                        <p:tav tm="100000">
                                          <p:val>
                                            <p:strVal val="#ppt_y"/>
                                          </p:val>
                                        </p:tav>
                                      </p:tavLst>
                                    </p:anim>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37"/>
                                        </p:tgtEl>
                                        <p:attrNameLst>
                                          <p:attrName>style.visibility</p:attrName>
                                        </p:attrNameLst>
                                      </p:cBhvr>
                                      <p:to>
                                        <p:strVal val="visible"/>
                                      </p:to>
                                    </p:set>
                                    <p:anim calcmode="lin" valueType="num">
                                      <p:cBhvr>
                                        <p:cTn id="21" dur="500" fill="hold"/>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7"/>
                                        </p:tgtEl>
                                        <p:attrNameLst>
                                          <p:attrName>ppt_y</p:attrName>
                                        </p:attrNameLst>
                                      </p:cBhvr>
                                      <p:tavLst>
                                        <p:tav tm="0">
                                          <p:val>
                                            <p:strVal val="#ppt_y"/>
                                          </p:val>
                                        </p:tav>
                                        <p:tav tm="100000">
                                          <p:val>
                                            <p:strVal val="#ppt_y"/>
                                          </p:val>
                                        </p:tav>
                                      </p:tavLst>
                                    </p:anim>
                                    <p:anim calcmode="lin" valueType="num">
                                      <p:cBhvr>
                                        <p:cTn id="23" dur="500" fill="hold"/>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7"/>
                                        </p:tgtEl>
                                      </p:cBhvr>
                                    </p:animEffect>
                                  </p:childTnLst>
                                </p:cTn>
                              </p:par>
                              <p:par>
                                <p:cTn id="26" presetID="22" presetClass="entr" presetSubtype="8"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left)">
                                      <p:cBhvr>
                                        <p:cTn id="28" dur="500"/>
                                        <p:tgtEl>
                                          <p:spTgt spid="125"/>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4"/>
                                        </p:tgtEl>
                                        <p:attrNameLst>
                                          <p:attrName>style.visibility</p:attrName>
                                        </p:attrNameLst>
                                      </p:cBhvr>
                                      <p:to>
                                        <p:strVal val="visible"/>
                                      </p:to>
                                    </p:set>
                                    <p:anim calcmode="lin" valueType="num">
                                      <p:cBhvr>
                                        <p:cTn id="31" dur="500" fill="hold"/>
                                        <p:tgtEl>
                                          <p:spTgt spid="134"/>
                                        </p:tgtEl>
                                        <p:attrNameLst>
                                          <p:attrName>ppt_w</p:attrName>
                                        </p:attrNameLst>
                                      </p:cBhvr>
                                      <p:tavLst>
                                        <p:tav tm="0">
                                          <p:val>
                                            <p:fltVal val="0"/>
                                          </p:val>
                                        </p:tav>
                                        <p:tav tm="100000">
                                          <p:val>
                                            <p:strVal val="#ppt_w"/>
                                          </p:val>
                                        </p:tav>
                                      </p:tavLst>
                                    </p:anim>
                                    <p:anim calcmode="lin" valueType="num">
                                      <p:cBhvr>
                                        <p:cTn id="32" dur="500" fill="hold"/>
                                        <p:tgtEl>
                                          <p:spTgt spid="134"/>
                                        </p:tgtEl>
                                        <p:attrNameLst>
                                          <p:attrName>ppt_h</p:attrName>
                                        </p:attrNameLst>
                                      </p:cBhvr>
                                      <p:tavLst>
                                        <p:tav tm="0">
                                          <p:val>
                                            <p:fltVal val="0"/>
                                          </p:val>
                                        </p:tav>
                                        <p:tav tm="100000">
                                          <p:val>
                                            <p:strVal val="#ppt_h"/>
                                          </p:val>
                                        </p:tav>
                                      </p:tavLst>
                                    </p:anim>
                                    <p:animEffect transition="in" filter="fade">
                                      <p:cBhvr>
                                        <p:cTn id="33" dur="500"/>
                                        <p:tgtEl>
                                          <p:spTgt spid="134"/>
                                        </p:tgtEl>
                                      </p:cBhvr>
                                    </p:animEffect>
                                  </p:childTnLst>
                                </p:cTn>
                              </p:par>
                            </p:childTnLst>
                          </p:cTn>
                        </p:par>
                        <p:par>
                          <p:cTn id="34" fill="hold">
                            <p:stCondLst>
                              <p:cond delay="2050"/>
                            </p:stCondLst>
                            <p:childTnLst>
                              <p:par>
                                <p:cTn id="35" presetID="2" presetClass="entr" presetSubtype="4" fill="hold" grpId="0" nodeType="afterEffect">
                                  <p:stCondLst>
                                    <p:cond delay="0"/>
                                  </p:stCondLst>
                                  <p:childTnLst>
                                    <p:set>
                                      <p:cBhvr>
                                        <p:cTn id="36" dur="1" fill="hold">
                                          <p:stCondLst>
                                            <p:cond delay="0"/>
                                          </p:stCondLst>
                                        </p:cTn>
                                        <p:tgtEl>
                                          <p:spTgt spid="143"/>
                                        </p:tgtEl>
                                        <p:attrNameLst>
                                          <p:attrName>style.visibility</p:attrName>
                                        </p:attrNameLst>
                                      </p:cBhvr>
                                      <p:to>
                                        <p:strVal val="visible"/>
                                      </p:to>
                                    </p:set>
                                    <p:anim calcmode="lin" valueType="num">
                                      <p:cBhvr additive="base">
                                        <p:cTn id="37" dur="500" fill="hold"/>
                                        <p:tgtEl>
                                          <p:spTgt spid="143"/>
                                        </p:tgtEl>
                                        <p:attrNameLst>
                                          <p:attrName>ppt_x</p:attrName>
                                        </p:attrNameLst>
                                      </p:cBhvr>
                                      <p:tavLst>
                                        <p:tav tm="0">
                                          <p:val>
                                            <p:strVal val="#ppt_x"/>
                                          </p:val>
                                        </p:tav>
                                        <p:tav tm="100000">
                                          <p:val>
                                            <p:strVal val="#ppt_x"/>
                                          </p:val>
                                        </p:tav>
                                      </p:tavLst>
                                    </p:anim>
                                    <p:anim calcmode="lin" valueType="num">
                                      <p:cBhvr additive="base">
                                        <p:cTn id="3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34" grpId="0"/>
      <p:bldP spid="139" grpId="0" animBg="1"/>
      <p:bldP spid="143" grpId="0" animBg="1"/>
      <p:bldP spid="1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9608993" cy="646331"/>
          </a:xfrm>
          <a:prstGeom prst="rect">
            <a:avLst/>
          </a:prstGeom>
          <a:noFill/>
        </p:spPr>
        <p:txBody>
          <a:bodyPr wrap="square" rtlCol="0">
            <a:spAutoFit/>
          </a:bodyPr>
          <a:lstStyle/>
          <a:p>
            <a:pPr defTabSz="457200"/>
            <a:r>
              <a:rPr lang="zh-CN" altLang="en-US" sz="3600" b="1" dirty="0">
                <a:solidFill>
                  <a:prstClr val="black"/>
                </a:solidFill>
                <a:cs typeface="+mn-ea"/>
                <a:sym typeface="+mn-lt"/>
              </a:rPr>
              <a:t>An introduction to the project</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743986"/>
          </a:xfrm>
          <a:prstGeom prst="rect">
            <a:avLst/>
          </a:prstGeom>
          <a:noFill/>
        </p:spPr>
        <p:txBody>
          <a:bodyPr wrap="square" rtlCol="0">
            <a:spAutoFit/>
          </a:bodyPr>
          <a:lstStyle/>
          <a:p>
            <a:pPr defTabSz="457200">
              <a:lnSpc>
                <a:spcPct val="150000"/>
              </a:lnSpc>
            </a:pPr>
            <a:r>
              <a:rPr lang="en-US" altLang="zh-CN" sz="3200" b="1" dirty="0">
                <a:solidFill>
                  <a:prstClr val="black"/>
                </a:solidFill>
                <a:effectLst>
                  <a:outerShdw blurRad="38100" dist="38100" dir="2700000" algn="tl">
                    <a:srgbClr val="000000">
                      <a:alpha val="20000"/>
                    </a:srgbClr>
                  </a:outerShdw>
                </a:effectLst>
                <a:cs typeface="+mn-ea"/>
                <a:sym typeface="+mn-lt"/>
              </a:rPr>
              <a:t>PART 02</a:t>
            </a:r>
            <a:endParaRPr lang="zh-CN" altLang="en-US" sz="3200" b="1" dirty="0">
              <a:solidFill>
                <a:prstClr val="black"/>
              </a:solidFill>
              <a:effectLst>
                <a:outerShdw blurRad="38100" dist="38100" dir="2700000" algn="tl">
                  <a:srgbClr val="000000">
                    <a:alpha val="20000"/>
                  </a:srgbClr>
                </a:outerShdw>
              </a:effectLst>
              <a:cs typeface="+mn-ea"/>
              <a:sym typeface="+mn-lt"/>
            </a:endParaRP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6331"/>
          </a:xfrm>
          <a:prstGeom prst="rect">
            <a:avLst/>
          </a:prstGeom>
          <a:noFill/>
        </p:spPr>
        <p:txBody>
          <a:bodyPr wrap="square" rtlCol="0">
            <a:spAutoFit/>
          </a:bodyPr>
          <a:lstStyle/>
          <a:p>
            <a:pPr>
              <a:lnSpc>
                <a:spcPct val="120000"/>
              </a:lnSpc>
              <a:spcBef>
                <a:spcPct val="0"/>
              </a:spcBef>
            </a:pPr>
            <a:r>
              <a:rPr lang="zh-CN" altLang="zh-CN" sz="1000" dirty="0">
                <a:solidFill>
                  <a:schemeClr val="bg1">
                    <a:lumMod val="50000"/>
                  </a:schemeClr>
                </a:solidFill>
                <a:cs typeface="+mn-ea"/>
                <a:sym typeface="+mn-lt"/>
              </a:rPr>
              <a:t>Lorem ipsum dolor sit amet, consectetuer dipiscing elit, sed diam nonummy</a:t>
            </a:r>
            <a:endParaRPr lang="en-US" altLang="zh-CN" sz="1000" dirty="0">
              <a:solidFill>
                <a:schemeClr val="bg1">
                  <a:lumMod val="50000"/>
                </a:schemeClr>
              </a:solidFill>
              <a:cs typeface="+mn-ea"/>
              <a:sym typeface="+mn-lt"/>
            </a:endParaRPr>
          </a:p>
          <a:p>
            <a:pPr>
              <a:lnSpc>
                <a:spcPct val="120000"/>
              </a:lnSpc>
              <a:spcBef>
                <a:spcPct val="0"/>
              </a:spcBef>
            </a:pPr>
            <a:r>
              <a:rPr lang="zh-CN" altLang="zh-CN" sz="1000" dirty="0">
                <a:solidFill>
                  <a:schemeClr val="bg1">
                    <a:lumMod val="50000"/>
                  </a:schemeClr>
                </a:solidFill>
                <a:cs typeface="+mn-ea"/>
                <a:sym typeface="+mn-lt"/>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4544"/>
      </p:ext>
    </p:extLst>
  </p:cSld>
  <p:clrMapOvr>
    <a:masterClrMapping/>
  </p:clrMapOvr>
  <mc:AlternateContent xmlns:mc="http://schemas.openxmlformats.org/markup-compatibility/2006" xmlns:p14="http://schemas.microsoft.com/office/powerpoint/2010/main">
    <mc:Choice Requires="p14">
      <p:transition spd="slow" p14:dur="1250" advClick="0" advTm="2000">
        <p14:flip dir="r"/>
      </p:transition>
    </mc:Choice>
    <mc:Fallback xmlns:a16="http://schemas.microsoft.com/office/drawing/2014/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423"/>
                                        </p:tgtEl>
                                        <p:attrNameLst>
                                          <p:attrName>style.visibility</p:attrName>
                                        </p:attrNameLst>
                                      </p:cBhvr>
                                      <p:to>
                                        <p:strVal val="visible"/>
                                      </p:to>
                                    </p:set>
                                    <p:anim calcmode="lin" valueType="num">
                                      <p:cBhvr>
                                        <p:cTn id="10" dur="500" fill="hold"/>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23"/>
                                        </p:tgtEl>
                                        <p:attrNameLst>
                                          <p:attrName>ppt_y</p:attrName>
                                        </p:attrNameLst>
                                      </p:cBhvr>
                                      <p:tavLst>
                                        <p:tav tm="0">
                                          <p:val>
                                            <p:strVal val="#ppt_y"/>
                                          </p:val>
                                        </p:tav>
                                        <p:tav tm="100000">
                                          <p:val>
                                            <p:strVal val="#ppt_y"/>
                                          </p:val>
                                        </p:tav>
                                      </p:tavLst>
                                    </p:anim>
                                    <p:anim calcmode="lin" valueType="num">
                                      <p:cBhvr>
                                        <p:cTn id="12" dur="500" fill="hold"/>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2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23"/>
                                        </p:tgtEl>
                                      </p:cBhvr>
                                    </p:animEffect>
                                  </p:childTnLst>
                                </p:cTn>
                              </p:par>
                            </p:childTnLst>
                          </p:cTn>
                        </p:par>
                        <p:par>
                          <p:cTn id="15" fill="hold">
                            <p:stCondLst>
                              <p:cond delay="115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3"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4468" y="324501"/>
            <a:ext cx="4798389" cy="579356"/>
            <a:chOff x="834468" y="324501"/>
            <a:chExt cx="4798389" cy="579356"/>
          </a:xfrm>
        </p:grpSpPr>
        <p:sp>
          <p:nvSpPr>
            <p:cNvPr id="4" name="文本框 3">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The project background</a:t>
              </a:r>
            </a:p>
          </p:txBody>
        </p:sp>
        <p:sp>
          <p:nvSpPr>
            <p:cNvPr id="5" name="文本框 4">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
        <p:nvSpPr>
          <p:cNvPr id="6" name="矩形 5"/>
          <p:cNvSpPr/>
          <p:nvPr/>
        </p:nvSpPr>
        <p:spPr>
          <a:xfrm>
            <a:off x="0" y="2216582"/>
            <a:ext cx="12192000" cy="358444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4807855" y="2762976"/>
            <a:ext cx="2523744" cy="252374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849959" y="3111430"/>
            <a:ext cx="3668273" cy="1167692"/>
          </a:xfrm>
          <a:prstGeom prst="rect">
            <a:avLst/>
          </a:prstGeom>
        </p:spPr>
        <p:txBody>
          <a:bodyPr wrap="square">
            <a:spAutoFit/>
          </a:bodyPr>
          <a:lstStyle/>
          <a:p>
            <a:pPr>
              <a:lnSpc>
                <a:spcPct val="150000"/>
              </a:lnSpc>
            </a:pPr>
            <a:r>
              <a:rPr lang="zh-CN" altLang="en-US" sz="1200" dirty="0">
                <a:solidFill>
                  <a:schemeClr val="bg1"/>
                </a:solidFill>
                <a:cs typeface="+mn-ea"/>
                <a:sym typeface="+mn-lt"/>
              </a:rPr>
              <a:t>The company has always been adhering to the "customer-oriented, service proud, creative first, technology-based" business philosophy, adhere to the "create, share, win-win" spirit of enterprise, to "platform."</a:t>
            </a:r>
            <a:r>
              <a:rPr lang="en-US" altLang="zh-CN" sz="1200" dirty="0">
                <a:solidFill>
                  <a:schemeClr val="bg1"/>
                </a:solidFill>
                <a:cs typeface="+mn-ea"/>
                <a:sym typeface="+mn-lt"/>
              </a:rPr>
              <a:t>+”</a:t>
            </a:r>
            <a:r>
              <a:rPr lang="zh-CN" altLang="en-US" sz="1200" dirty="0">
                <a:solidFill>
                  <a:schemeClr val="bg1"/>
                </a:solidFill>
                <a:cs typeface="+mn-ea"/>
                <a:sym typeface="+mn-lt"/>
              </a:rPr>
              <a:t>Strategy for traction, the overall promotion of core competitiveness.</a:t>
            </a:r>
          </a:p>
        </p:txBody>
      </p:sp>
      <p:cxnSp>
        <p:nvCxnSpPr>
          <p:cNvPr id="10" name="直接连接符 9"/>
          <p:cNvCxnSpPr/>
          <p:nvPr/>
        </p:nvCxnSpPr>
        <p:spPr>
          <a:xfrm>
            <a:off x="7965986" y="3271850"/>
            <a:ext cx="345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B93AB08-CB71-4FDC-86E4-02FB8A6CC260}"/>
              </a:ext>
            </a:extLst>
          </p:cNvPr>
          <p:cNvSpPr txBox="1"/>
          <p:nvPr/>
        </p:nvSpPr>
        <p:spPr>
          <a:xfrm>
            <a:off x="1203594" y="4024848"/>
            <a:ext cx="3550557" cy="400110"/>
          </a:xfrm>
          <a:prstGeom prst="rect">
            <a:avLst/>
          </a:prstGeom>
          <a:noFill/>
        </p:spPr>
        <p:txBody>
          <a:bodyPr wrap="square" rtlCol="0">
            <a:spAutoFit/>
          </a:bodyPr>
          <a:lstStyle/>
          <a:p>
            <a:pPr defTabSz="457200"/>
            <a:r>
              <a:rPr lang="zh-CN" altLang="en-US" sz="2000" b="1" dirty="0">
                <a:solidFill>
                  <a:schemeClr val="bg1"/>
                </a:solidFill>
                <a:cs typeface="+mn-ea"/>
                <a:sym typeface="+mn-lt"/>
              </a:rPr>
              <a:t>The background of the project's establishment</a:t>
            </a:r>
          </a:p>
        </p:txBody>
      </p:sp>
      <p:sp>
        <p:nvSpPr>
          <p:cNvPr id="12" name="文本框 11">
            <a:extLst>
              <a:ext uri="{FF2B5EF4-FFF2-40B4-BE49-F238E27FC236}">
                <a16:creationId xmlns:a16="http://schemas.microsoft.com/office/drawing/2014/main" id="{A92A4A3F-B186-4633-B3C4-EBD531B319B1}"/>
              </a:ext>
            </a:extLst>
          </p:cNvPr>
          <p:cNvSpPr txBox="1"/>
          <p:nvPr/>
        </p:nvSpPr>
        <p:spPr>
          <a:xfrm>
            <a:off x="1170172" y="4788434"/>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solidFill>
                <a:cs typeface="+mn-ea"/>
                <a:sym typeface="+mn-lt"/>
              </a:rPr>
              <a:t>Simple project cooperation business plan</a:t>
            </a:r>
            <a:endParaRPr lang="zh-CN" altLang="zh-CN" sz="1000" dirty="0">
              <a:solidFill>
                <a:schemeClr val="bg1"/>
              </a:solidFill>
              <a:cs typeface="+mn-ea"/>
              <a:sym typeface="+mn-lt"/>
            </a:endParaRPr>
          </a:p>
        </p:txBody>
      </p:sp>
      <p:sp>
        <p:nvSpPr>
          <p:cNvPr id="13" name="文本框 12">
            <a:extLst>
              <a:ext uri="{FF2B5EF4-FFF2-40B4-BE49-F238E27FC236}">
                <a16:creationId xmlns:a16="http://schemas.microsoft.com/office/drawing/2014/main" id="{8060FEB0-0A11-4DC3-87D3-F575798C2A86}"/>
              </a:ext>
            </a:extLst>
          </p:cNvPr>
          <p:cNvSpPr txBox="1"/>
          <p:nvPr/>
        </p:nvSpPr>
        <p:spPr>
          <a:xfrm>
            <a:off x="1149890" y="2696298"/>
            <a:ext cx="5420646" cy="1200329"/>
          </a:xfrm>
          <a:prstGeom prst="rect">
            <a:avLst/>
          </a:prstGeom>
          <a:noFill/>
        </p:spPr>
        <p:txBody>
          <a:bodyPr wrap="square" rtlCol="0">
            <a:spAutoFit/>
          </a:bodyPr>
          <a:lstStyle/>
          <a:p>
            <a:pPr defTabSz="457200"/>
            <a:r>
              <a:rPr lang="en-US" altLang="zh-CN" sz="3600" dirty="0">
                <a:solidFill>
                  <a:schemeClr val="bg1"/>
                </a:solidFill>
                <a:effectLst>
                  <a:outerShdw blurRad="38100" dist="38100" dir="2700000" algn="tl">
                    <a:srgbClr val="000000">
                      <a:alpha val="20000"/>
                    </a:srgbClr>
                  </a:outerShdw>
                </a:effectLst>
                <a:cs typeface="+mn-ea"/>
                <a:sym typeface="+mn-lt"/>
              </a:rPr>
              <a:t>COMPANY</a:t>
            </a:r>
          </a:p>
          <a:p>
            <a:pPr defTabSz="457200"/>
            <a:r>
              <a:rPr lang="en-US" altLang="zh-CN" sz="3600" dirty="0">
                <a:solidFill>
                  <a:schemeClr val="bg1"/>
                </a:solidFill>
                <a:effectLst>
                  <a:outerShdw blurRad="38100" dist="38100" dir="2700000" algn="tl">
                    <a:srgbClr val="000000">
                      <a:alpha val="20000"/>
                    </a:srgbClr>
                  </a:outerShdw>
                </a:effectLst>
                <a:cs typeface="+mn-ea"/>
                <a:sym typeface="+mn-lt"/>
              </a:rPr>
              <a:t>PROFILE</a:t>
            </a:r>
            <a:endParaRPr lang="zh-CN" altLang="en-US" sz="3600" dirty="0">
              <a:solidFill>
                <a:schemeClr val="bg1"/>
              </a:solidFill>
              <a:effectLst>
                <a:outerShdw blurRad="38100" dist="38100" dir="2700000" algn="tl">
                  <a:srgbClr val="000000">
                    <a:alpha val="20000"/>
                  </a:srgbClr>
                </a:outerShdw>
              </a:effectLst>
              <a:cs typeface="+mn-ea"/>
              <a:sym typeface="+mn-lt"/>
            </a:endParaRPr>
          </a:p>
        </p:txBody>
      </p:sp>
    </p:spTree>
    <p:extLst>
      <p:ext uri="{BB962C8B-B14F-4D97-AF65-F5344CB8AC3E}">
        <p14:creationId xmlns:p14="http://schemas.microsoft.com/office/powerpoint/2010/main" val="3934123700"/>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13917" y="2633911"/>
            <a:ext cx="4342041" cy="1346907"/>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The company has always been adhering to the "customer-oriented, service proud, creative first, technology-based" business philosophy, adhere to the "create, share, win-win" spirit of enterprise, to "platform."</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Strategy for traction, the overall promotion of core competitiveness.</a:t>
            </a:r>
          </a:p>
        </p:txBody>
      </p:sp>
      <p:sp>
        <p:nvSpPr>
          <p:cNvPr id="6" name="矩形 5"/>
          <p:cNvSpPr/>
          <p:nvPr/>
        </p:nvSpPr>
        <p:spPr>
          <a:xfrm>
            <a:off x="7113495" y="1952368"/>
            <a:ext cx="1569308" cy="156930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241059" y="2099745"/>
            <a:ext cx="3354095" cy="33239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0328880" y="5167843"/>
            <a:ext cx="415604" cy="41560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a16="http://schemas.microsoft.com/office/drawing/2014/main" id="{9B93AB08-CB71-4FDC-86E4-02FB8A6CC260}"/>
              </a:ext>
            </a:extLst>
          </p:cNvPr>
          <p:cNvSpPr txBox="1"/>
          <p:nvPr/>
        </p:nvSpPr>
        <p:spPr>
          <a:xfrm>
            <a:off x="1601561" y="1952368"/>
            <a:ext cx="5639498" cy="369332"/>
          </a:xfrm>
          <a:prstGeom prst="rect">
            <a:avLst/>
          </a:prstGeom>
          <a:noFill/>
        </p:spPr>
        <p:txBody>
          <a:bodyPr wrap="square" rtlCol="0">
            <a:spAutoFit/>
          </a:bodyPr>
          <a:lstStyle/>
          <a:p>
            <a:pPr defTabSz="457200"/>
            <a:r>
              <a:rPr lang="zh-CN" altLang="en-US" b="1" dirty="0">
                <a:solidFill>
                  <a:prstClr val="black"/>
                </a:solidFill>
                <a:cs typeface="+mn-ea"/>
                <a:sym typeface="+mn-lt"/>
              </a:rPr>
              <a:t>A brief overview of the project content</a:t>
            </a:r>
          </a:p>
        </p:txBody>
      </p:sp>
      <p:cxnSp>
        <p:nvCxnSpPr>
          <p:cNvPr id="12" name="直接连接符 11"/>
          <p:cNvCxnSpPr/>
          <p:nvPr/>
        </p:nvCxnSpPr>
        <p:spPr>
          <a:xfrm>
            <a:off x="1729944" y="2458996"/>
            <a:ext cx="345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05513" y="5275386"/>
            <a:ext cx="1192432" cy="294632"/>
          </a:xfrm>
          <a:prstGeom prst="roundRect">
            <a:avLst>
              <a:gd name="adj" fmla="val 5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cs typeface="+mn-ea"/>
                <a:sym typeface="+mn-lt"/>
              </a:rPr>
              <a:t>Start-up plan</a:t>
            </a:r>
          </a:p>
        </p:txBody>
      </p:sp>
      <p:grpSp>
        <p:nvGrpSpPr>
          <p:cNvPr id="11" name="组合 10"/>
          <p:cNvGrpSpPr/>
          <p:nvPr/>
        </p:nvGrpSpPr>
        <p:grpSpPr>
          <a:xfrm>
            <a:off x="834468" y="324501"/>
            <a:ext cx="7957840" cy="579356"/>
            <a:chOff x="834468" y="324501"/>
            <a:chExt cx="7957840" cy="579356"/>
          </a:xfrm>
        </p:grpSpPr>
        <p:sp>
          <p:nvSpPr>
            <p:cNvPr id="14" name="文本框 13">
              <a:extLst>
                <a:ext uri="{FF2B5EF4-FFF2-40B4-BE49-F238E27FC236}">
                  <a16:creationId xmlns:a16="http://schemas.microsoft.com/office/drawing/2014/main" id="{9B93AB08-CB71-4FDC-86E4-02FB8A6CC260}"/>
                </a:ext>
              </a:extLst>
            </p:cNvPr>
            <p:cNvSpPr txBox="1"/>
            <p:nvPr/>
          </p:nvSpPr>
          <p:spPr>
            <a:xfrm>
              <a:off x="834468" y="324501"/>
              <a:ext cx="7957840"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A brief description of the project plan</a:t>
              </a:r>
            </a:p>
          </p:txBody>
        </p:sp>
        <p:sp>
          <p:nvSpPr>
            <p:cNvPr id="15" name="文本框 14">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86325095"/>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Box 16"/>
          <p:cNvSpPr txBox="1"/>
          <p:nvPr/>
        </p:nvSpPr>
        <p:spPr>
          <a:xfrm>
            <a:off x="1678705" y="3469850"/>
            <a:ext cx="5160673" cy="336695"/>
          </a:xfrm>
          <a:prstGeom prst="rect">
            <a:avLst/>
          </a:prstGeom>
          <a:noFill/>
        </p:spPr>
        <p:txBody>
          <a:bodyPr wrap="square" numCol="1" rtlCol="0">
            <a:spAutoFit/>
          </a:bodyPr>
          <a:lstStyle/>
          <a:p>
            <a:pPr>
              <a:lnSpc>
                <a:spcPct val="150000"/>
              </a:lnSpc>
            </a:pPr>
            <a:r>
              <a:rPr lang="en-US" altLang="zh-CN" sz="1200" dirty="0">
                <a:solidFill>
                  <a:prstClr val="black">
                    <a:lumMod val="65000"/>
                    <a:lumOff val="35000"/>
                  </a:prstClr>
                </a:solidFill>
                <a:cs typeface="+mn-ea"/>
                <a:sym typeface="+mn-lt"/>
              </a:rPr>
              <a:t>   “</a:t>
            </a:r>
            <a:r>
              <a:rPr lang="zh-CN" altLang="en-US" sz="1200" dirty="0">
                <a:solidFill>
                  <a:prstClr val="black">
                    <a:lumMod val="65000"/>
                    <a:lumOff val="35000"/>
                  </a:prstClr>
                </a:solidFill>
                <a:cs typeface="+mn-ea"/>
                <a:sym typeface="+mn-lt"/>
              </a:rPr>
              <a:t>Keep clean college students convenience laundromats" are used to solve college students cleaning clothes.</a:t>
            </a:r>
          </a:p>
        </p:txBody>
      </p:sp>
      <p:sp>
        <p:nvSpPr>
          <p:cNvPr id="160" name="TextBox 58"/>
          <p:cNvSpPr txBox="1"/>
          <p:nvPr/>
        </p:nvSpPr>
        <p:spPr>
          <a:xfrm>
            <a:off x="1546427" y="2481615"/>
            <a:ext cx="5038606" cy="613694"/>
          </a:xfrm>
          <a:prstGeom prst="rect">
            <a:avLst/>
          </a:prstGeom>
          <a:noFill/>
        </p:spPr>
        <p:txBody>
          <a:bodyPr wrap="square" numCol="1" rtlCol="0">
            <a:spAutoFit/>
          </a:bodyPr>
          <a:lstStyle/>
          <a:p>
            <a:pPr>
              <a:lnSpc>
                <a:spcPct val="150000"/>
              </a:lnSpc>
            </a:pPr>
            <a:r>
              <a:rPr lang="en-US" altLang="zh-CN" sz="1200" dirty="0">
                <a:solidFill>
                  <a:prstClr val="black">
                    <a:lumMod val="65000"/>
                    <a:lumOff val="35000"/>
                  </a:prstClr>
                </a:solidFill>
                <a:cs typeface="+mn-ea"/>
                <a:sym typeface="+mn-lt"/>
              </a:rPr>
              <a:t>   “</a:t>
            </a:r>
            <a:r>
              <a:rPr lang="zh-CN" altLang="en-US" sz="1200" dirty="0">
                <a:solidFill>
                  <a:prstClr val="black">
                    <a:lumMod val="65000"/>
                    <a:lumOff val="35000"/>
                  </a:prstClr>
                </a:solidFill>
                <a:cs typeface="+mn-ea"/>
                <a:sym typeface="+mn-lt"/>
              </a:rPr>
              <a:t>Keep clean college students convenience laundromats "provide any place</a:t>
            </a:r>
          </a:p>
        </p:txBody>
      </p:sp>
      <p:sp>
        <p:nvSpPr>
          <p:cNvPr id="162" name="TextBox 79"/>
          <p:cNvSpPr txBox="1"/>
          <p:nvPr/>
        </p:nvSpPr>
        <p:spPr>
          <a:xfrm>
            <a:off x="1743101" y="4469923"/>
            <a:ext cx="3983726" cy="1167692"/>
          </a:xfrm>
          <a:prstGeom prst="rect">
            <a:avLst/>
          </a:prstGeom>
          <a:noFill/>
        </p:spPr>
        <p:txBody>
          <a:bodyPr wrap="square" numCol="1" rtlCol="0">
            <a:spAutoFit/>
          </a:bodyPr>
          <a:lstStyle/>
          <a:p>
            <a:pPr marL="171450" indent="-171450">
              <a:lnSpc>
                <a:spcPct val="150000"/>
              </a:lnSpc>
              <a:buSzPct val="74000"/>
              <a:buFont typeface="Wingdings" panose="05000000000000000000" pitchFamily="2" charset="2"/>
              <a:buChar char="u"/>
            </a:pPr>
            <a:r>
              <a:rPr lang="zh-CN" altLang="en-US" sz="1200" dirty="0">
                <a:solidFill>
                  <a:prstClr val="black">
                    <a:lumMod val="65000"/>
                    <a:lumOff val="35000"/>
                  </a:prstClr>
                </a:solidFill>
                <a:cs typeface="+mn-ea"/>
                <a:sym typeface="+mn-lt"/>
              </a:rPr>
              <a:t>Daily maintenance of luxury goods.</a:t>
            </a:r>
          </a:p>
          <a:p>
            <a:pPr marL="171450" indent="-171450">
              <a:lnSpc>
                <a:spcPct val="150000"/>
              </a:lnSpc>
              <a:buSzPct val="74000"/>
              <a:buFont typeface="Wingdings" panose="05000000000000000000" pitchFamily="2" charset="2"/>
              <a:buChar char="u"/>
            </a:pPr>
            <a:r>
              <a:rPr lang="zh-CN" altLang="en-US" sz="1200" dirty="0">
                <a:solidFill>
                  <a:prstClr val="black">
                    <a:lumMod val="65000"/>
                    <a:lumOff val="35000"/>
                  </a:prstClr>
                </a:solidFill>
                <a:cs typeface="+mn-ea"/>
                <a:sym typeface="+mn-lt"/>
              </a:rPr>
              <a:t>Clothing repair and ironing services are available.</a:t>
            </a:r>
          </a:p>
          <a:p>
            <a:pPr marL="171450" indent="-171450">
              <a:lnSpc>
                <a:spcPct val="150000"/>
              </a:lnSpc>
              <a:buSzPct val="74000"/>
              <a:buFont typeface="Wingdings" panose="05000000000000000000" pitchFamily="2" charset="2"/>
              <a:buChar char="u"/>
            </a:pPr>
            <a:r>
              <a:rPr lang="zh-CN" altLang="en-US" sz="1200" dirty="0">
                <a:solidFill>
                  <a:prstClr val="black">
                    <a:lumMod val="65000"/>
                    <a:lumOff val="35000"/>
                  </a:prstClr>
                </a:solidFill>
                <a:cs typeface="+mn-ea"/>
                <a:sym typeface="+mn-lt"/>
              </a:rPr>
              <a:t>Provide leather goods for repair and maintenance items.</a:t>
            </a:r>
          </a:p>
        </p:txBody>
      </p:sp>
      <p:sp>
        <p:nvSpPr>
          <p:cNvPr id="6" name="矩形 5"/>
          <p:cNvSpPr/>
          <p:nvPr/>
        </p:nvSpPr>
        <p:spPr>
          <a:xfrm>
            <a:off x="1507328" y="1500494"/>
            <a:ext cx="2492990" cy="458908"/>
          </a:xfrm>
          <a:prstGeom prst="rect">
            <a:avLst/>
          </a:prstGeom>
        </p:spPr>
        <p:txBody>
          <a:bodyPr wrap="none">
            <a:spAutoFit/>
          </a:bodyPr>
          <a:lstStyle/>
          <a:p>
            <a:pPr>
              <a:lnSpc>
                <a:spcPct val="150000"/>
              </a:lnSpc>
            </a:pPr>
            <a:r>
              <a:rPr lang="zh-CN" altLang="en-US" b="1" dirty="0">
                <a:solidFill>
                  <a:prstClr val="black"/>
                </a:solidFill>
                <a:cs typeface="+mn-ea"/>
                <a:sym typeface="+mn-lt"/>
              </a:rPr>
              <a:t>A basic description of the product or service</a:t>
            </a:r>
          </a:p>
        </p:txBody>
      </p:sp>
      <p:grpSp>
        <p:nvGrpSpPr>
          <p:cNvPr id="38" name="组合 37"/>
          <p:cNvGrpSpPr/>
          <p:nvPr/>
        </p:nvGrpSpPr>
        <p:grpSpPr>
          <a:xfrm>
            <a:off x="1093805" y="2047296"/>
            <a:ext cx="2648201" cy="415069"/>
            <a:chOff x="1523927" y="5479289"/>
            <a:chExt cx="2812209" cy="584883"/>
          </a:xfrm>
        </p:grpSpPr>
        <p:sp>
          <p:nvSpPr>
            <p:cNvPr id="39" name="圆角矩形 38"/>
            <p:cNvSpPr/>
            <p:nvPr/>
          </p:nvSpPr>
          <p:spPr>
            <a:xfrm>
              <a:off x="2172974" y="5605011"/>
              <a:ext cx="1567874" cy="395090"/>
            </a:xfrm>
            <a:prstGeom prst="roundRect">
              <a:avLst/>
            </a:prstGeom>
            <a:solidFill>
              <a:schemeClr val="tx1">
                <a:lumMod val="95000"/>
                <a:lumOff val="5000"/>
              </a:schemeClr>
            </a:solidFill>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40" name="MH_SubTitle_1"/>
            <p:cNvSpPr/>
            <p:nvPr>
              <p:custDataLst>
                <p:tags r:id="rId3"/>
              </p:custDataLst>
            </p:nvPr>
          </p:nvSpPr>
          <p:spPr>
            <a:xfrm>
              <a:off x="1523927"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Product features</a:t>
              </a:r>
              <a:endParaRPr lang="en-US" altLang="zh-CN" sz="1200" b="1" dirty="0">
                <a:solidFill>
                  <a:prstClr val="white"/>
                </a:solidFill>
                <a:cs typeface="+mn-ea"/>
                <a:sym typeface="+mn-lt"/>
              </a:endParaRPr>
            </a:p>
          </p:txBody>
        </p:sp>
      </p:grpSp>
      <p:grpSp>
        <p:nvGrpSpPr>
          <p:cNvPr id="41" name="组合 40"/>
          <p:cNvGrpSpPr/>
          <p:nvPr/>
        </p:nvGrpSpPr>
        <p:grpSpPr>
          <a:xfrm>
            <a:off x="1093805" y="3158699"/>
            <a:ext cx="2648201" cy="415069"/>
            <a:chOff x="1523927" y="5479289"/>
            <a:chExt cx="2812209" cy="584883"/>
          </a:xfrm>
        </p:grpSpPr>
        <p:sp>
          <p:nvSpPr>
            <p:cNvPr id="42" name="圆角矩形 41"/>
            <p:cNvSpPr/>
            <p:nvPr/>
          </p:nvSpPr>
          <p:spPr>
            <a:xfrm>
              <a:off x="2172974" y="5605011"/>
              <a:ext cx="1567874" cy="395090"/>
            </a:xfrm>
            <a:prstGeom prst="roundRect">
              <a:avLst/>
            </a:prstGeom>
            <a:solidFill>
              <a:schemeClr val="tx1">
                <a:lumMod val="95000"/>
                <a:lumOff val="5000"/>
              </a:schemeClr>
            </a:solidFill>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43" name="MH_SubTitle_1"/>
            <p:cNvSpPr/>
            <p:nvPr>
              <p:custDataLst>
                <p:tags r:id="rId2"/>
              </p:custDataLst>
            </p:nvPr>
          </p:nvSpPr>
          <p:spPr>
            <a:xfrm>
              <a:off x="1523927"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The service object</a:t>
              </a:r>
              <a:endParaRPr lang="en-US" altLang="zh-CN" sz="1200" b="1" dirty="0">
                <a:solidFill>
                  <a:prstClr val="white"/>
                </a:solidFill>
                <a:cs typeface="+mn-ea"/>
                <a:sym typeface="+mn-lt"/>
              </a:endParaRPr>
            </a:p>
          </p:txBody>
        </p:sp>
      </p:grpSp>
      <p:grpSp>
        <p:nvGrpSpPr>
          <p:cNvPr id="44" name="组合 43"/>
          <p:cNvGrpSpPr/>
          <p:nvPr/>
        </p:nvGrpSpPr>
        <p:grpSpPr>
          <a:xfrm>
            <a:off x="1392617" y="3981877"/>
            <a:ext cx="2992408" cy="415069"/>
            <a:chOff x="1904114" y="5479289"/>
            <a:chExt cx="2812209" cy="584883"/>
          </a:xfrm>
        </p:grpSpPr>
        <p:sp>
          <p:nvSpPr>
            <p:cNvPr id="45" name="圆角矩形 44"/>
            <p:cNvSpPr/>
            <p:nvPr/>
          </p:nvSpPr>
          <p:spPr>
            <a:xfrm>
              <a:off x="2172974" y="5605011"/>
              <a:ext cx="2274491" cy="395090"/>
            </a:xfrm>
            <a:prstGeom prst="roundRect">
              <a:avLst/>
            </a:prstGeom>
            <a:solidFill>
              <a:schemeClr val="tx1">
                <a:lumMod val="95000"/>
                <a:lumOff val="5000"/>
              </a:schemeClr>
            </a:solidFill>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46" name="MH_SubTitle_1"/>
            <p:cNvSpPr/>
            <p:nvPr>
              <p:custDataLst>
                <p:tags r:id="rId1"/>
              </p:custDataLst>
            </p:nvPr>
          </p:nvSpPr>
          <p:spPr>
            <a:xfrm>
              <a:off x="1904114"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The laundry service is available</a:t>
              </a:r>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346" y="2332989"/>
            <a:ext cx="4854485" cy="3476215"/>
          </a:xfrm>
          <a:prstGeom prst="rect">
            <a:avLst/>
          </a:prstGeom>
        </p:spPr>
      </p:pic>
      <p:sp>
        <p:nvSpPr>
          <p:cNvPr id="27" name="TextBox 2"/>
          <p:cNvSpPr txBox="1"/>
          <p:nvPr/>
        </p:nvSpPr>
        <p:spPr>
          <a:xfrm>
            <a:off x="7418587" y="3583816"/>
            <a:ext cx="2037944" cy="1077218"/>
          </a:xfrm>
          <a:prstGeom prst="rect">
            <a:avLst/>
          </a:prstGeom>
          <a:noFill/>
        </p:spPr>
        <p:txBody>
          <a:bodyPr wrap="square" rtlCol="0">
            <a:spAutoFit/>
          </a:bodyPr>
          <a:lstStyle/>
          <a:p>
            <a:pPr algn="ctr"/>
            <a:r>
              <a:rPr lang="zh-CN" altLang="en-US" sz="3200" b="1" dirty="0">
                <a:solidFill>
                  <a:schemeClr val="tx1">
                    <a:lumMod val="95000"/>
                    <a:lumOff val="5000"/>
                  </a:schemeClr>
                </a:solidFill>
                <a:effectLst>
                  <a:outerShdw blurRad="38100" dist="38100" dir="2700000" algn="tl">
                    <a:srgbClr val="000000">
                      <a:alpha val="15000"/>
                    </a:srgbClr>
                  </a:outerShdw>
                </a:effectLst>
                <a:cs typeface="+mn-ea"/>
                <a:sym typeface="+mn-lt"/>
              </a:rPr>
              <a:t>products</a:t>
            </a:r>
            <a:endParaRPr lang="en-US" altLang="zh-CN" sz="3200" b="1" dirty="0">
              <a:solidFill>
                <a:schemeClr val="tx1">
                  <a:lumMod val="95000"/>
                  <a:lumOff val="5000"/>
                </a:schemeClr>
              </a:solidFill>
              <a:effectLst>
                <a:outerShdw blurRad="38100" dist="38100" dir="2700000" algn="tl">
                  <a:srgbClr val="000000">
                    <a:alpha val="15000"/>
                  </a:srgbClr>
                </a:outerShdw>
              </a:effectLst>
              <a:cs typeface="+mn-ea"/>
              <a:sym typeface="+mn-lt"/>
            </a:endParaRPr>
          </a:p>
          <a:p>
            <a:pPr algn="ctr"/>
            <a:r>
              <a:rPr lang="zh-CN" altLang="en-US" sz="3200" b="1" dirty="0">
                <a:solidFill>
                  <a:schemeClr val="tx1">
                    <a:lumMod val="95000"/>
                    <a:lumOff val="5000"/>
                  </a:schemeClr>
                </a:solidFill>
                <a:effectLst>
                  <a:outerShdw blurRad="38100" dist="38100" dir="2700000" algn="tl">
                    <a:srgbClr val="000000">
                      <a:alpha val="15000"/>
                    </a:srgbClr>
                  </a:outerShdw>
                </a:effectLst>
                <a:cs typeface="+mn-ea"/>
                <a:sym typeface="+mn-lt"/>
              </a:rPr>
              <a:t>serve</a:t>
            </a:r>
          </a:p>
        </p:txBody>
      </p:sp>
      <p:grpSp>
        <p:nvGrpSpPr>
          <p:cNvPr id="18" name="组合 17"/>
          <p:cNvGrpSpPr/>
          <p:nvPr/>
        </p:nvGrpSpPr>
        <p:grpSpPr>
          <a:xfrm>
            <a:off x="834468" y="324501"/>
            <a:ext cx="4798389" cy="579356"/>
            <a:chOff x="834468" y="324501"/>
            <a:chExt cx="4798389" cy="579356"/>
          </a:xfrm>
        </p:grpSpPr>
        <p:sp>
          <p:nvSpPr>
            <p:cNvPr id="19" name="文本框 18">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Products or services</a:t>
              </a:r>
            </a:p>
          </p:txBody>
        </p:sp>
        <p:sp>
          <p:nvSpPr>
            <p:cNvPr id="20" name="文本框 19">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220607996"/>
      </p:ext>
    </p:extLst>
  </p:cSld>
  <p:clrMapOvr>
    <a:masterClrMapping/>
  </p:clrMapOvr>
  <p:transition spd="slow" advClick="0" advTm="63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60"/>
                                        </p:tgtEl>
                                        <p:attrNameLst>
                                          <p:attrName>style.visibility</p:attrName>
                                        </p:attrNameLst>
                                      </p:cBhvr>
                                      <p:to>
                                        <p:strVal val="visible"/>
                                      </p:to>
                                    </p:set>
                                    <p:animEffect transition="in" filter="wipe(left)">
                                      <p:cBhvr>
                                        <p:cTn id="36" dur="250"/>
                                        <p:tgtEl>
                                          <p:spTgt spid="160"/>
                                        </p:tgtEl>
                                      </p:cBhvr>
                                    </p:animEffect>
                                  </p:childTnLst>
                                </p:cTn>
                              </p:par>
                            </p:childTnLst>
                          </p:cTn>
                        </p:par>
                        <p:par>
                          <p:cTn id="37" fill="hold">
                            <p:stCondLst>
                              <p:cond delay="1750"/>
                            </p:stCondLst>
                            <p:childTnLst>
                              <p:par>
                                <p:cTn id="38" presetID="22" presetClass="entr" presetSubtype="8" fill="hold" grpId="0" nodeType="after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wipe(left)">
                                      <p:cBhvr>
                                        <p:cTn id="40" dur="250"/>
                                        <p:tgtEl>
                                          <p:spTgt spid="151"/>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wipe(left)">
                                      <p:cBhvr>
                                        <p:cTn id="44" dur="2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60" grpId="0"/>
      <p:bldP spid="162" grpId="0"/>
      <p:bldP spid="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397681" y="1767132"/>
            <a:ext cx="2590382" cy="4044462"/>
            <a:chOff x="1397681" y="1767132"/>
            <a:chExt cx="2590382" cy="4044462"/>
          </a:xfrm>
        </p:grpSpPr>
        <p:sp>
          <p:nvSpPr>
            <p:cNvPr id="23" name="Rectangle: Rounded Corners 41">
              <a:extLst>
                <a:ext uri="{FF2B5EF4-FFF2-40B4-BE49-F238E27FC236}">
                  <a16:creationId xmlns:a16="http://schemas.microsoft.com/office/drawing/2014/main" id="{91A29404-B8E8-4B72-B064-416AA2B6FEDB}"/>
                </a:ext>
              </a:extLst>
            </p:cNvPr>
            <p:cNvSpPr/>
            <p:nvPr/>
          </p:nvSpPr>
          <p:spPr>
            <a:xfrm>
              <a:off x="1397681" y="1767132"/>
              <a:ext cx="2590382" cy="4044462"/>
            </a:xfrm>
            <a:prstGeom prst="roundRect">
              <a:avLst>
                <a:gd name="adj" fmla="val 5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000000">
                    <a:lumMod val="75000"/>
                    <a:lumOff val="25000"/>
                  </a:srgbClr>
                </a:solidFill>
                <a:cs typeface="+mn-ea"/>
                <a:sym typeface="+mn-lt"/>
              </a:endParaRPr>
            </a:p>
          </p:txBody>
        </p:sp>
        <p:sp>
          <p:nvSpPr>
            <p:cNvPr id="24" name="Rectangle 15">
              <a:extLst>
                <a:ext uri="{FF2B5EF4-FFF2-40B4-BE49-F238E27FC236}">
                  <a16:creationId xmlns:a16="http://schemas.microsoft.com/office/drawing/2014/main" id="{1C0C0A86-344B-4C9A-A666-3403EB85CFFF}"/>
                </a:ext>
              </a:extLst>
            </p:cNvPr>
            <p:cNvSpPr/>
            <p:nvPr/>
          </p:nvSpPr>
          <p:spPr bwMode="auto">
            <a:xfrm>
              <a:off x="1727255" y="5138404"/>
              <a:ext cx="1942067" cy="36833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457200">
                <a:defRPr/>
              </a:pPr>
              <a:endParaRPr lang="zh-CN" altLang="en-US" sz="1600" b="1" dirty="0">
                <a:solidFill>
                  <a:srgbClr val="000000">
                    <a:lumMod val="75000"/>
                    <a:lumOff val="25000"/>
                  </a:srgbClr>
                </a:solidFill>
                <a:cs typeface="+mn-ea"/>
                <a:sym typeface="+mn-lt"/>
              </a:endParaRPr>
            </a:p>
          </p:txBody>
        </p:sp>
        <p:sp>
          <p:nvSpPr>
            <p:cNvPr id="28" name="矩形 27">
              <a:extLst>
                <a:ext uri="{FF2B5EF4-FFF2-40B4-BE49-F238E27FC236}">
                  <a16:creationId xmlns:a16="http://schemas.microsoft.com/office/drawing/2014/main" id="{010AB289-870F-4F67-A76A-9053AC71730D}"/>
                </a:ext>
              </a:extLst>
            </p:cNvPr>
            <p:cNvSpPr/>
            <p:nvPr/>
          </p:nvSpPr>
          <p:spPr>
            <a:xfrm>
              <a:off x="1870503" y="5124713"/>
              <a:ext cx="1655234" cy="36234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zh-CN" altLang="en-US" sz="1600" b="1" dirty="0">
                  <a:solidFill>
                    <a:srgbClr val="FFFFFF"/>
                  </a:solidFill>
                  <a:cs typeface="+mn-ea"/>
                  <a:sym typeface="+mn-lt"/>
                </a:rPr>
                <a:t>Title text added</a:t>
              </a:r>
            </a:p>
          </p:txBody>
        </p:sp>
        <p:sp>
          <p:nvSpPr>
            <p:cNvPr id="32" name="矩形 31">
              <a:extLst>
                <a:ext uri="{FF2B5EF4-FFF2-40B4-BE49-F238E27FC236}">
                  <a16:creationId xmlns:a16="http://schemas.microsoft.com/office/drawing/2014/main" id="{B17E00F0-CCFA-4561-BF52-53209D8567C9}"/>
                </a:ext>
              </a:extLst>
            </p:cNvPr>
            <p:cNvSpPr/>
            <p:nvPr/>
          </p:nvSpPr>
          <p:spPr>
            <a:xfrm>
              <a:off x="1521929" y="3097427"/>
              <a:ext cx="2331583" cy="7005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prstClr val="black"/>
                  </a:solidFill>
                  <a:cs typeface="+mn-ea"/>
                  <a:sym typeface="+mn-lt"/>
                </a:rPr>
                <a:t>Click the text box to enter details to describe it or copy the text paste</a:t>
              </a:r>
            </a:p>
          </p:txBody>
        </p:sp>
        <p:sp>
          <p:nvSpPr>
            <p:cNvPr id="33" name="椭圆 32">
              <a:extLst>
                <a:ext uri="{FF2B5EF4-FFF2-40B4-BE49-F238E27FC236}">
                  <a16:creationId xmlns:a16="http://schemas.microsoft.com/office/drawing/2014/main" id="{5CD44263-C90A-4319-876C-A3244393894E}"/>
                </a:ext>
              </a:extLst>
            </p:cNvPr>
            <p:cNvSpPr/>
            <p:nvPr/>
          </p:nvSpPr>
          <p:spPr>
            <a:xfrm>
              <a:off x="2404546" y="2177375"/>
              <a:ext cx="571500" cy="5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2800" b="1" dirty="0">
                  <a:solidFill>
                    <a:prstClr val="white"/>
                  </a:solidFill>
                  <a:cs typeface="+mn-ea"/>
                  <a:sym typeface="+mn-lt"/>
                </a:rPr>
                <a:t>1</a:t>
              </a:r>
              <a:endParaRPr lang="zh-CN" altLang="en-US" sz="2800" b="1" dirty="0">
                <a:solidFill>
                  <a:prstClr val="white"/>
                </a:solidFill>
                <a:cs typeface="+mn-ea"/>
                <a:sym typeface="+mn-lt"/>
              </a:endParaRPr>
            </a:p>
          </p:txBody>
        </p:sp>
      </p:grpSp>
      <p:grpSp>
        <p:nvGrpSpPr>
          <p:cNvPr id="37" name="组合 36"/>
          <p:cNvGrpSpPr/>
          <p:nvPr/>
        </p:nvGrpSpPr>
        <p:grpSpPr>
          <a:xfrm>
            <a:off x="4815322" y="1767132"/>
            <a:ext cx="2590382" cy="4044462"/>
            <a:chOff x="1397681" y="1767132"/>
            <a:chExt cx="2590382" cy="4044462"/>
          </a:xfrm>
        </p:grpSpPr>
        <p:sp>
          <p:nvSpPr>
            <p:cNvPr id="38" name="Rectangle: Rounded Corners 41">
              <a:extLst>
                <a:ext uri="{FF2B5EF4-FFF2-40B4-BE49-F238E27FC236}">
                  <a16:creationId xmlns:a16="http://schemas.microsoft.com/office/drawing/2014/main" id="{91A29404-B8E8-4B72-B064-416AA2B6FEDB}"/>
                </a:ext>
              </a:extLst>
            </p:cNvPr>
            <p:cNvSpPr/>
            <p:nvPr/>
          </p:nvSpPr>
          <p:spPr>
            <a:xfrm>
              <a:off x="1397681" y="1767132"/>
              <a:ext cx="2590382" cy="4044462"/>
            </a:xfrm>
            <a:prstGeom prst="roundRect">
              <a:avLst>
                <a:gd name="adj" fmla="val 5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000000">
                    <a:lumMod val="75000"/>
                    <a:lumOff val="25000"/>
                  </a:srgbClr>
                </a:solidFill>
                <a:cs typeface="+mn-ea"/>
                <a:sym typeface="+mn-lt"/>
              </a:endParaRPr>
            </a:p>
          </p:txBody>
        </p:sp>
        <p:sp>
          <p:nvSpPr>
            <p:cNvPr id="39" name="Rectangle 15">
              <a:extLst>
                <a:ext uri="{FF2B5EF4-FFF2-40B4-BE49-F238E27FC236}">
                  <a16:creationId xmlns:a16="http://schemas.microsoft.com/office/drawing/2014/main" id="{1C0C0A86-344B-4C9A-A666-3403EB85CFFF}"/>
                </a:ext>
              </a:extLst>
            </p:cNvPr>
            <p:cNvSpPr/>
            <p:nvPr/>
          </p:nvSpPr>
          <p:spPr bwMode="auto">
            <a:xfrm>
              <a:off x="1727255" y="5138404"/>
              <a:ext cx="1942067" cy="36833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457200">
                <a:defRPr/>
              </a:pPr>
              <a:endParaRPr lang="zh-CN" altLang="en-US" sz="1600" b="1" dirty="0">
                <a:solidFill>
                  <a:srgbClr val="000000">
                    <a:lumMod val="75000"/>
                    <a:lumOff val="25000"/>
                  </a:srgbClr>
                </a:solidFill>
                <a:cs typeface="+mn-ea"/>
                <a:sym typeface="+mn-lt"/>
              </a:endParaRPr>
            </a:p>
          </p:txBody>
        </p:sp>
        <p:sp>
          <p:nvSpPr>
            <p:cNvPr id="40" name="矩形 39">
              <a:extLst>
                <a:ext uri="{FF2B5EF4-FFF2-40B4-BE49-F238E27FC236}">
                  <a16:creationId xmlns:a16="http://schemas.microsoft.com/office/drawing/2014/main" id="{010AB289-870F-4F67-A76A-9053AC71730D}"/>
                </a:ext>
              </a:extLst>
            </p:cNvPr>
            <p:cNvSpPr/>
            <p:nvPr/>
          </p:nvSpPr>
          <p:spPr>
            <a:xfrm>
              <a:off x="1870503" y="5124713"/>
              <a:ext cx="1655234" cy="36234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zh-CN" altLang="en-US" sz="1600" b="1" dirty="0">
                  <a:solidFill>
                    <a:srgbClr val="FFFFFF"/>
                  </a:solidFill>
                  <a:cs typeface="+mn-ea"/>
                  <a:sym typeface="+mn-lt"/>
                </a:rPr>
                <a:t>Title text added</a:t>
              </a:r>
            </a:p>
          </p:txBody>
        </p:sp>
        <p:sp>
          <p:nvSpPr>
            <p:cNvPr id="41" name="矩形 40">
              <a:extLst>
                <a:ext uri="{FF2B5EF4-FFF2-40B4-BE49-F238E27FC236}">
                  <a16:creationId xmlns:a16="http://schemas.microsoft.com/office/drawing/2014/main" id="{B17E00F0-CCFA-4561-BF52-53209D8567C9}"/>
                </a:ext>
              </a:extLst>
            </p:cNvPr>
            <p:cNvSpPr/>
            <p:nvPr/>
          </p:nvSpPr>
          <p:spPr>
            <a:xfrm>
              <a:off x="1521929" y="3097427"/>
              <a:ext cx="2331583" cy="7005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prstClr val="black"/>
                  </a:solidFill>
                  <a:cs typeface="+mn-ea"/>
                  <a:sym typeface="+mn-lt"/>
                </a:rPr>
                <a:t>Click the text box to enter details to describe it or copy the text paste</a:t>
              </a:r>
            </a:p>
          </p:txBody>
        </p:sp>
        <p:sp>
          <p:nvSpPr>
            <p:cNvPr id="42" name="椭圆 41">
              <a:extLst>
                <a:ext uri="{FF2B5EF4-FFF2-40B4-BE49-F238E27FC236}">
                  <a16:creationId xmlns:a16="http://schemas.microsoft.com/office/drawing/2014/main" id="{5CD44263-C90A-4319-876C-A3244393894E}"/>
                </a:ext>
              </a:extLst>
            </p:cNvPr>
            <p:cNvSpPr/>
            <p:nvPr/>
          </p:nvSpPr>
          <p:spPr>
            <a:xfrm>
              <a:off x="2404546" y="2177375"/>
              <a:ext cx="571500" cy="5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2800" b="1" dirty="0">
                  <a:solidFill>
                    <a:prstClr val="white"/>
                  </a:solidFill>
                  <a:cs typeface="+mn-ea"/>
                  <a:sym typeface="+mn-lt"/>
                </a:rPr>
                <a:t>2</a:t>
              </a:r>
              <a:endParaRPr lang="zh-CN" altLang="en-US" sz="2800" b="1" dirty="0">
                <a:solidFill>
                  <a:prstClr val="white"/>
                </a:solidFill>
                <a:cs typeface="+mn-ea"/>
                <a:sym typeface="+mn-lt"/>
              </a:endParaRPr>
            </a:p>
          </p:txBody>
        </p:sp>
      </p:grpSp>
      <p:grpSp>
        <p:nvGrpSpPr>
          <p:cNvPr id="43" name="组合 42"/>
          <p:cNvGrpSpPr/>
          <p:nvPr/>
        </p:nvGrpSpPr>
        <p:grpSpPr>
          <a:xfrm>
            <a:off x="8232963" y="1767132"/>
            <a:ext cx="2590382" cy="4044462"/>
            <a:chOff x="1397681" y="1767132"/>
            <a:chExt cx="2590382" cy="4044462"/>
          </a:xfrm>
        </p:grpSpPr>
        <p:sp>
          <p:nvSpPr>
            <p:cNvPr id="44" name="Rectangle: Rounded Corners 41">
              <a:extLst>
                <a:ext uri="{FF2B5EF4-FFF2-40B4-BE49-F238E27FC236}">
                  <a16:creationId xmlns:a16="http://schemas.microsoft.com/office/drawing/2014/main" id="{91A29404-B8E8-4B72-B064-416AA2B6FEDB}"/>
                </a:ext>
              </a:extLst>
            </p:cNvPr>
            <p:cNvSpPr/>
            <p:nvPr/>
          </p:nvSpPr>
          <p:spPr>
            <a:xfrm>
              <a:off x="1397681" y="1767132"/>
              <a:ext cx="2590382" cy="4044462"/>
            </a:xfrm>
            <a:prstGeom prst="roundRect">
              <a:avLst>
                <a:gd name="adj" fmla="val 5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000000">
                    <a:lumMod val="75000"/>
                    <a:lumOff val="25000"/>
                  </a:srgbClr>
                </a:solidFill>
                <a:cs typeface="+mn-ea"/>
                <a:sym typeface="+mn-lt"/>
              </a:endParaRPr>
            </a:p>
          </p:txBody>
        </p:sp>
        <p:sp>
          <p:nvSpPr>
            <p:cNvPr id="45" name="Rectangle 15">
              <a:extLst>
                <a:ext uri="{FF2B5EF4-FFF2-40B4-BE49-F238E27FC236}">
                  <a16:creationId xmlns:a16="http://schemas.microsoft.com/office/drawing/2014/main" id="{1C0C0A86-344B-4C9A-A666-3403EB85CFFF}"/>
                </a:ext>
              </a:extLst>
            </p:cNvPr>
            <p:cNvSpPr/>
            <p:nvPr/>
          </p:nvSpPr>
          <p:spPr bwMode="auto">
            <a:xfrm>
              <a:off x="1727255" y="5138404"/>
              <a:ext cx="1942067" cy="36833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457200">
                <a:defRPr/>
              </a:pPr>
              <a:endParaRPr lang="zh-CN" altLang="en-US" sz="1600" b="1" dirty="0">
                <a:solidFill>
                  <a:srgbClr val="000000">
                    <a:lumMod val="75000"/>
                    <a:lumOff val="25000"/>
                  </a:srgbClr>
                </a:solidFill>
                <a:cs typeface="+mn-ea"/>
                <a:sym typeface="+mn-lt"/>
              </a:endParaRPr>
            </a:p>
          </p:txBody>
        </p:sp>
        <p:sp>
          <p:nvSpPr>
            <p:cNvPr id="46" name="矩形 45">
              <a:extLst>
                <a:ext uri="{FF2B5EF4-FFF2-40B4-BE49-F238E27FC236}">
                  <a16:creationId xmlns:a16="http://schemas.microsoft.com/office/drawing/2014/main" id="{010AB289-870F-4F67-A76A-9053AC71730D}"/>
                </a:ext>
              </a:extLst>
            </p:cNvPr>
            <p:cNvSpPr/>
            <p:nvPr/>
          </p:nvSpPr>
          <p:spPr>
            <a:xfrm>
              <a:off x="1870503" y="5124713"/>
              <a:ext cx="1655234" cy="36234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zh-CN" altLang="en-US" sz="1600" b="1" dirty="0">
                  <a:solidFill>
                    <a:srgbClr val="FFFFFF"/>
                  </a:solidFill>
                  <a:cs typeface="+mn-ea"/>
                  <a:sym typeface="+mn-lt"/>
                </a:rPr>
                <a:t>Title text added</a:t>
              </a:r>
            </a:p>
          </p:txBody>
        </p:sp>
        <p:sp>
          <p:nvSpPr>
            <p:cNvPr id="47" name="矩形 46">
              <a:extLst>
                <a:ext uri="{FF2B5EF4-FFF2-40B4-BE49-F238E27FC236}">
                  <a16:creationId xmlns:a16="http://schemas.microsoft.com/office/drawing/2014/main" id="{B17E00F0-CCFA-4561-BF52-53209D8567C9}"/>
                </a:ext>
              </a:extLst>
            </p:cNvPr>
            <p:cNvSpPr/>
            <p:nvPr/>
          </p:nvSpPr>
          <p:spPr>
            <a:xfrm>
              <a:off x="1521929" y="3097427"/>
              <a:ext cx="2331583" cy="7005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prstClr val="black"/>
                  </a:solidFill>
                  <a:cs typeface="+mn-ea"/>
                  <a:sym typeface="+mn-lt"/>
                </a:rPr>
                <a:t>Click the text box to enter details to describe it or copy the text paste</a:t>
              </a:r>
            </a:p>
          </p:txBody>
        </p:sp>
        <p:sp>
          <p:nvSpPr>
            <p:cNvPr id="48" name="椭圆 47">
              <a:extLst>
                <a:ext uri="{FF2B5EF4-FFF2-40B4-BE49-F238E27FC236}">
                  <a16:creationId xmlns:a16="http://schemas.microsoft.com/office/drawing/2014/main" id="{5CD44263-C90A-4319-876C-A3244393894E}"/>
                </a:ext>
              </a:extLst>
            </p:cNvPr>
            <p:cNvSpPr/>
            <p:nvPr/>
          </p:nvSpPr>
          <p:spPr>
            <a:xfrm>
              <a:off x="2404546" y="2177375"/>
              <a:ext cx="571500" cy="5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2800" b="1" dirty="0">
                  <a:solidFill>
                    <a:prstClr val="white"/>
                  </a:solidFill>
                  <a:cs typeface="+mn-ea"/>
                  <a:sym typeface="+mn-lt"/>
                </a:rPr>
                <a:t>3</a:t>
              </a:r>
              <a:endParaRPr lang="zh-CN" altLang="en-US" sz="2800" b="1" dirty="0">
                <a:solidFill>
                  <a:prstClr val="white"/>
                </a:solidFill>
                <a:cs typeface="+mn-ea"/>
                <a:sym typeface="+mn-lt"/>
              </a:endParaRPr>
            </a:p>
          </p:txBody>
        </p:sp>
      </p:grpSp>
      <p:grpSp>
        <p:nvGrpSpPr>
          <p:cNvPr id="21" name="组合 20"/>
          <p:cNvGrpSpPr/>
          <p:nvPr/>
        </p:nvGrpSpPr>
        <p:grpSpPr>
          <a:xfrm>
            <a:off x="834468" y="324501"/>
            <a:ext cx="4798389" cy="579356"/>
            <a:chOff x="834468" y="324501"/>
            <a:chExt cx="4798389" cy="579356"/>
          </a:xfrm>
        </p:grpSpPr>
        <p:sp>
          <p:nvSpPr>
            <p:cNvPr id="22" name="文本框 21">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Project necessity</a:t>
              </a:r>
            </a:p>
          </p:txBody>
        </p:sp>
        <p:sp>
          <p:nvSpPr>
            <p:cNvPr id="25" name="文本框 24">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383593605"/>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1"/>
          <p:cNvGraphicFramePr>
            <a:graphicFrameLocks/>
          </p:cNvGraphicFramePr>
          <p:nvPr>
            <p:extLst>
              <p:ext uri="{D42A27DB-BD31-4B8C-83A1-F6EECF244321}">
                <p14:modId xmlns:p14="http://schemas.microsoft.com/office/powerpoint/2010/main" val="1148912128"/>
              </p:ext>
            </p:extLst>
          </p:nvPr>
        </p:nvGraphicFramePr>
        <p:xfrm>
          <a:off x="6010571" y="2000042"/>
          <a:ext cx="5213466" cy="3603998"/>
        </p:xfrm>
        <a:graphic>
          <a:graphicData uri="http://schemas.openxmlformats.org/drawingml/2006/table">
            <a:tbl>
              <a:tblPr/>
              <a:tblGrid>
                <a:gridCol w="3070591">
                  <a:extLst>
                    <a:ext uri="{9D8B030D-6E8A-4147-A177-3AD203B41FA5}">
                      <a16:colId xmlns:a16="http://schemas.microsoft.com/office/drawing/2014/main" val="3107991701"/>
                    </a:ext>
                  </a:extLst>
                </a:gridCol>
                <a:gridCol w="2142875">
                  <a:extLst>
                    <a:ext uri="{9D8B030D-6E8A-4147-A177-3AD203B41FA5}">
                      <a16:colId xmlns:a16="http://schemas.microsoft.com/office/drawing/2014/main" val="1383047554"/>
                    </a:ext>
                  </a:extLst>
                </a:gridCol>
              </a:tblGrid>
              <a:tr h="600372">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Proposed by this department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No</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9768254"/>
                  </a:ext>
                </a:extLst>
              </a:tr>
              <a:tr h="600372">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According to the company's business plan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be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557192259"/>
                  </a:ext>
                </a:extLst>
              </a:tr>
              <a:tr h="602138">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According to the requirements of the group company</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be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2715333"/>
                  </a:ext>
                </a:extLst>
              </a:tr>
              <a:tr h="600372">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Based on business needs raised by other business units</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No</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34859301"/>
                  </a:ext>
                </a:extLst>
              </a:tr>
              <a:tr h="600372">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At the request of the executive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be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0272984"/>
                  </a:ext>
                </a:extLst>
              </a:tr>
              <a:tr h="600372">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other</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The actual needs of the data business</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35519727"/>
                  </a:ext>
                </a:extLst>
              </a:tr>
            </a:tbl>
          </a:graphicData>
        </a:graphic>
      </p:graphicFrame>
      <p:grpSp>
        <p:nvGrpSpPr>
          <p:cNvPr id="11" name="组合 10">
            <a:extLst>
              <a:ext uri="{FF2B5EF4-FFF2-40B4-BE49-F238E27FC236}">
                <a16:creationId xmlns:a16="http://schemas.microsoft.com/office/drawing/2014/main" id="{B7AA5968-7762-4759-9A21-3EFB454BC767}"/>
              </a:ext>
            </a:extLst>
          </p:cNvPr>
          <p:cNvGrpSpPr/>
          <p:nvPr/>
        </p:nvGrpSpPr>
        <p:grpSpPr>
          <a:xfrm>
            <a:off x="1319431" y="1901864"/>
            <a:ext cx="4012223" cy="916527"/>
            <a:chOff x="5994401" y="1901864"/>
            <a:chExt cx="4012223" cy="916527"/>
          </a:xfrm>
        </p:grpSpPr>
        <p:sp>
          <p:nvSpPr>
            <p:cNvPr id="12" name="ValueBack1">
              <a:extLst>
                <a:ext uri="{FF2B5EF4-FFF2-40B4-BE49-F238E27FC236}">
                  <a16:creationId xmlns:a16="http://schemas.microsoft.com/office/drawing/2014/main" id="{314D0A5D-4A3F-42EF-8093-4FCA4AA70077}"/>
                </a:ext>
              </a:extLst>
            </p:cNvPr>
            <p:cNvSpPr/>
            <p:nvPr/>
          </p:nvSpPr>
          <p:spPr>
            <a:xfrm>
              <a:off x="6096000" y="2000042"/>
              <a:ext cx="698865" cy="224852"/>
            </a:xfrm>
            <a:prstGeom prst="rect">
              <a:avLst/>
            </a:prstGeom>
            <a:solidFill>
              <a:schemeClr val="dk1">
                <a:lumMod val="100000"/>
              </a:schemeClr>
            </a:solidFill>
            <a:ln w="12700" cap="flat" cmpd="sng" algn="ctr">
              <a:noFill/>
              <a:prstDash val="solid"/>
              <a:miter lim="800000"/>
            </a:ln>
            <a:effectLst/>
          </p:spPr>
          <p:txBody>
            <a:bodyPr anchor="ctr"/>
            <a:lstStyle/>
            <a:p>
              <a:pPr algn="ctr">
                <a:defRPr/>
              </a:pPr>
              <a:r>
                <a:rPr lang="en-US" altLang="zh-CN" sz="1400" dirty="0">
                  <a:solidFill>
                    <a:prstClr val="white"/>
                  </a:solidFill>
                  <a:cs typeface="+mn-ea"/>
                  <a:sym typeface="+mn-lt"/>
                </a:rPr>
                <a:t>01</a:t>
              </a:r>
            </a:p>
          </p:txBody>
        </p:sp>
        <p:sp>
          <p:nvSpPr>
            <p:cNvPr id="13" name="ValueBack1">
              <a:extLst>
                <a:ext uri="{FF2B5EF4-FFF2-40B4-BE49-F238E27FC236}">
                  <a16:creationId xmlns:a16="http://schemas.microsoft.com/office/drawing/2014/main" id="{8FEC983B-43C6-42BB-B42D-5EFB115B839C}"/>
                </a:ext>
              </a:extLst>
            </p:cNvPr>
            <p:cNvSpPr/>
            <p:nvPr/>
          </p:nvSpPr>
          <p:spPr>
            <a:xfrm rot="5400000">
              <a:off x="6754206" y="2097950"/>
              <a:ext cx="115203" cy="99313"/>
            </a:xfrm>
            <a:prstGeom prst="triangle">
              <a:avLst/>
            </a:prstGeom>
            <a:solidFill>
              <a:schemeClr val="dk1">
                <a:lumMod val="100000"/>
              </a:schemeClr>
            </a:solidFill>
            <a:ln w="12700" cap="flat" cmpd="sng" algn="ctr">
              <a:noFill/>
              <a:prstDash val="solid"/>
              <a:miter lim="800000"/>
            </a:ln>
            <a:effectLst/>
          </p:spPr>
          <p:txBody>
            <a:bodyPr anchor="ctr"/>
            <a:lstStyle/>
            <a:p>
              <a:pPr algn="ctr" defTabSz="457200"/>
              <a:endParaRPr>
                <a:solidFill>
                  <a:prstClr val="black"/>
                </a:solidFill>
                <a:cs typeface="+mn-ea"/>
                <a:sym typeface="+mn-lt"/>
              </a:endParaRPr>
            </a:p>
          </p:txBody>
        </p:sp>
        <p:sp>
          <p:nvSpPr>
            <p:cNvPr id="14" name="文本框 13">
              <a:extLst>
                <a:ext uri="{FF2B5EF4-FFF2-40B4-BE49-F238E27FC236}">
                  <a16:creationId xmlns:a16="http://schemas.microsoft.com/office/drawing/2014/main" id="{F7EC7173-8754-478C-AD2B-0A18743D24F7}"/>
                </a:ext>
              </a:extLst>
            </p:cNvPr>
            <p:cNvSpPr txBox="1"/>
            <p:nvPr/>
          </p:nvSpPr>
          <p:spPr>
            <a:xfrm>
              <a:off x="5994401" y="2295171"/>
              <a:ext cx="3623276" cy="523220"/>
            </a:xfrm>
            <a:prstGeom prst="rect">
              <a:avLst/>
            </a:prstGeom>
            <a:noFill/>
          </p:spPr>
          <p:txBody>
            <a:bodyPr wrap="square" rtlCol="0">
              <a:spAutoFit/>
            </a:bodyPr>
            <a:lstStyle/>
            <a:p>
              <a:pPr defTabSz="457200"/>
              <a:r>
                <a:rPr lang="zh-CN" altLang="en-US" sz="1400" dirty="0">
                  <a:solidFill>
                    <a:schemeClr val="tx1">
                      <a:lumMod val="85000"/>
                      <a:lumOff val="15000"/>
                    </a:schemeClr>
                  </a:solidFill>
                  <a:cs typeface="+mn-ea"/>
                  <a:sym typeface="+mn-lt"/>
                </a:rPr>
                <a:t>Click the text box to enter details to describe it or copy the text paste</a:t>
              </a:r>
            </a:p>
          </p:txBody>
        </p:sp>
        <p:sp>
          <p:nvSpPr>
            <p:cNvPr id="15" name="文本框 14">
              <a:extLst>
                <a:ext uri="{FF2B5EF4-FFF2-40B4-BE49-F238E27FC236}">
                  <a16:creationId xmlns:a16="http://schemas.microsoft.com/office/drawing/2014/main" id="{A3DB799A-6EE1-4F8D-8CAD-4A21BCF447B8}"/>
                </a:ext>
              </a:extLst>
            </p:cNvPr>
            <p:cNvSpPr txBox="1"/>
            <p:nvPr/>
          </p:nvSpPr>
          <p:spPr>
            <a:xfrm>
              <a:off x="6947325" y="1901864"/>
              <a:ext cx="3059299" cy="418191"/>
            </a:xfrm>
            <a:prstGeom prst="rect">
              <a:avLst/>
            </a:prstGeom>
            <a:noFill/>
          </p:spPr>
          <p:txBody>
            <a:bodyPr wrap="square" rtlCol="0">
              <a:spAutoFit/>
            </a:bodyPr>
            <a:lstStyle/>
            <a:p>
              <a:pPr defTabSz="457200">
                <a:lnSpc>
                  <a:spcPct val="150000"/>
                </a:lnSpc>
              </a:pPr>
              <a:r>
                <a:rPr lang="zh-CN" altLang="en-US" sz="1600" b="1" dirty="0">
                  <a:solidFill>
                    <a:prstClr val="black"/>
                  </a:solidFill>
                  <a:cs typeface="+mn-ea"/>
                  <a:sym typeface="+mn-lt"/>
                </a:rPr>
                <a:t>Please add the title text</a:t>
              </a:r>
              <a:endParaRPr lang="en-US" altLang="zh-CN" sz="1600" b="1" dirty="0">
                <a:solidFill>
                  <a:prstClr val="black"/>
                </a:solidFill>
                <a:cs typeface="+mn-ea"/>
                <a:sym typeface="+mn-lt"/>
              </a:endParaRPr>
            </a:p>
          </p:txBody>
        </p:sp>
      </p:grpSp>
      <p:grpSp>
        <p:nvGrpSpPr>
          <p:cNvPr id="26" name="组合 25">
            <a:extLst>
              <a:ext uri="{FF2B5EF4-FFF2-40B4-BE49-F238E27FC236}">
                <a16:creationId xmlns:a16="http://schemas.microsoft.com/office/drawing/2014/main" id="{B7AA5968-7762-4759-9A21-3EFB454BC767}"/>
              </a:ext>
            </a:extLst>
          </p:cNvPr>
          <p:cNvGrpSpPr/>
          <p:nvPr/>
        </p:nvGrpSpPr>
        <p:grpSpPr>
          <a:xfrm>
            <a:off x="1319431" y="3186967"/>
            <a:ext cx="4289427" cy="916527"/>
            <a:chOff x="5994401" y="1901864"/>
            <a:chExt cx="4289427" cy="916527"/>
          </a:xfrm>
        </p:grpSpPr>
        <p:sp>
          <p:nvSpPr>
            <p:cNvPr id="27" name="ValueBack1">
              <a:extLst>
                <a:ext uri="{FF2B5EF4-FFF2-40B4-BE49-F238E27FC236}">
                  <a16:creationId xmlns:a16="http://schemas.microsoft.com/office/drawing/2014/main" id="{314D0A5D-4A3F-42EF-8093-4FCA4AA70077}"/>
                </a:ext>
              </a:extLst>
            </p:cNvPr>
            <p:cNvSpPr/>
            <p:nvPr/>
          </p:nvSpPr>
          <p:spPr>
            <a:xfrm>
              <a:off x="6096000" y="2000042"/>
              <a:ext cx="698865" cy="224852"/>
            </a:xfrm>
            <a:prstGeom prst="rect">
              <a:avLst/>
            </a:prstGeom>
            <a:solidFill>
              <a:schemeClr val="dk1">
                <a:lumMod val="100000"/>
              </a:schemeClr>
            </a:solidFill>
            <a:ln w="12700" cap="flat" cmpd="sng" algn="ctr">
              <a:noFill/>
              <a:prstDash val="solid"/>
              <a:miter lim="800000"/>
            </a:ln>
            <a:effectLst/>
          </p:spPr>
          <p:txBody>
            <a:bodyPr anchor="ctr"/>
            <a:lstStyle/>
            <a:p>
              <a:pPr algn="ctr">
                <a:defRPr/>
              </a:pPr>
              <a:r>
                <a:rPr lang="en-US" altLang="zh-CN" sz="1400" dirty="0">
                  <a:solidFill>
                    <a:prstClr val="white"/>
                  </a:solidFill>
                  <a:cs typeface="+mn-ea"/>
                  <a:sym typeface="+mn-lt"/>
                </a:rPr>
                <a:t>02</a:t>
              </a:r>
            </a:p>
          </p:txBody>
        </p:sp>
        <p:sp>
          <p:nvSpPr>
            <p:cNvPr id="28" name="ValueBack1">
              <a:extLst>
                <a:ext uri="{FF2B5EF4-FFF2-40B4-BE49-F238E27FC236}">
                  <a16:creationId xmlns:a16="http://schemas.microsoft.com/office/drawing/2014/main" id="{8FEC983B-43C6-42BB-B42D-5EFB115B839C}"/>
                </a:ext>
              </a:extLst>
            </p:cNvPr>
            <p:cNvSpPr/>
            <p:nvPr/>
          </p:nvSpPr>
          <p:spPr>
            <a:xfrm rot="5400000">
              <a:off x="6754206" y="2097950"/>
              <a:ext cx="115203" cy="99313"/>
            </a:xfrm>
            <a:prstGeom prst="triangle">
              <a:avLst/>
            </a:prstGeom>
            <a:solidFill>
              <a:schemeClr val="dk1">
                <a:lumMod val="100000"/>
              </a:schemeClr>
            </a:solidFill>
            <a:ln w="12700" cap="flat" cmpd="sng" algn="ctr">
              <a:noFill/>
              <a:prstDash val="solid"/>
              <a:miter lim="800000"/>
            </a:ln>
            <a:effectLst/>
          </p:spPr>
          <p:txBody>
            <a:bodyPr anchor="ctr"/>
            <a:lstStyle/>
            <a:p>
              <a:pPr algn="ctr" defTabSz="457200"/>
              <a:endParaRPr>
                <a:solidFill>
                  <a:prstClr val="black"/>
                </a:solidFill>
                <a:cs typeface="+mn-ea"/>
                <a:sym typeface="+mn-lt"/>
              </a:endParaRPr>
            </a:p>
          </p:txBody>
        </p:sp>
        <p:sp>
          <p:nvSpPr>
            <p:cNvPr id="29" name="文本框 28">
              <a:extLst>
                <a:ext uri="{FF2B5EF4-FFF2-40B4-BE49-F238E27FC236}">
                  <a16:creationId xmlns:a16="http://schemas.microsoft.com/office/drawing/2014/main" id="{F7EC7173-8754-478C-AD2B-0A18743D24F7}"/>
                </a:ext>
              </a:extLst>
            </p:cNvPr>
            <p:cNvSpPr txBox="1"/>
            <p:nvPr/>
          </p:nvSpPr>
          <p:spPr>
            <a:xfrm>
              <a:off x="5994401" y="2295171"/>
              <a:ext cx="3623276" cy="523220"/>
            </a:xfrm>
            <a:prstGeom prst="rect">
              <a:avLst/>
            </a:prstGeom>
            <a:noFill/>
          </p:spPr>
          <p:txBody>
            <a:bodyPr wrap="square" rtlCol="0">
              <a:spAutoFit/>
            </a:bodyPr>
            <a:lstStyle/>
            <a:p>
              <a:pPr defTabSz="457200"/>
              <a:r>
                <a:rPr lang="zh-CN" altLang="en-US" sz="1400" dirty="0">
                  <a:solidFill>
                    <a:schemeClr val="tx1">
                      <a:lumMod val="85000"/>
                      <a:lumOff val="15000"/>
                    </a:schemeClr>
                  </a:solidFill>
                  <a:cs typeface="+mn-ea"/>
                  <a:sym typeface="+mn-lt"/>
                </a:rPr>
                <a:t>Click the text box to enter details to describe it or copy the text paste</a:t>
              </a:r>
            </a:p>
          </p:txBody>
        </p:sp>
        <p:sp>
          <p:nvSpPr>
            <p:cNvPr id="30" name="文本框 29">
              <a:extLst>
                <a:ext uri="{FF2B5EF4-FFF2-40B4-BE49-F238E27FC236}">
                  <a16:creationId xmlns:a16="http://schemas.microsoft.com/office/drawing/2014/main" id="{A3DB799A-6EE1-4F8D-8CAD-4A21BCF447B8}"/>
                </a:ext>
              </a:extLst>
            </p:cNvPr>
            <p:cNvSpPr txBox="1"/>
            <p:nvPr/>
          </p:nvSpPr>
          <p:spPr>
            <a:xfrm>
              <a:off x="6947326" y="1901864"/>
              <a:ext cx="3336502" cy="418191"/>
            </a:xfrm>
            <a:prstGeom prst="rect">
              <a:avLst/>
            </a:prstGeom>
            <a:noFill/>
          </p:spPr>
          <p:txBody>
            <a:bodyPr wrap="square" rtlCol="0">
              <a:spAutoFit/>
            </a:bodyPr>
            <a:lstStyle/>
            <a:p>
              <a:pPr defTabSz="457200">
                <a:lnSpc>
                  <a:spcPct val="150000"/>
                </a:lnSpc>
              </a:pPr>
              <a:r>
                <a:rPr lang="zh-CN" altLang="en-US" sz="1600" b="1" dirty="0">
                  <a:solidFill>
                    <a:prstClr val="black"/>
                  </a:solidFill>
                  <a:cs typeface="+mn-ea"/>
                  <a:sym typeface="+mn-lt"/>
                </a:rPr>
                <a:t>Please add the title text</a:t>
              </a:r>
              <a:endParaRPr lang="en-US" altLang="zh-CN" sz="1600" b="1" dirty="0">
                <a:solidFill>
                  <a:prstClr val="black"/>
                </a:solidFill>
                <a:cs typeface="+mn-ea"/>
                <a:sym typeface="+mn-lt"/>
              </a:endParaRPr>
            </a:p>
          </p:txBody>
        </p:sp>
      </p:grpSp>
      <p:grpSp>
        <p:nvGrpSpPr>
          <p:cNvPr id="31" name="组合 30">
            <a:extLst>
              <a:ext uri="{FF2B5EF4-FFF2-40B4-BE49-F238E27FC236}">
                <a16:creationId xmlns:a16="http://schemas.microsoft.com/office/drawing/2014/main" id="{B7AA5968-7762-4759-9A21-3EFB454BC767}"/>
              </a:ext>
            </a:extLst>
          </p:cNvPr>
          <p:cNvGrpSpPr/>
          <p:nvPr/>
        </p:nvGrpSpPr>
        <p:grpSpPr>
          <a:xfrm>
            <a:off x="1319431" y="4472070"/>
            <a:ext cx="4181037" cy="916527"/>
            <a:chOff x="5994401" y="1901864"/>
            <a:chExt cx="4181037" cy="916527"/>
          </a:xfrm>
        </p:grpSpPr>
        <p:sp>
          <p:nvSpPr>
            <p:cNvPr id="32" name="ValueBack1">
              <a:extLst>
                <a:ext uri="{FF2B5EF4-FFF2-40B4-BE49-F238E27FC236}">
                  <a16:creationId xmlns:a16="http://schemas.microsoft.com/office/drawing/2014/main" id="{314D0A5D-4A3F-42EF-8093-4FCA4AA70077}"/>
                </a:ext>
              </a:extLst>
            </p:cNvPr>
            <p:cNvSpPr/>
            <p:nvPr/>
          </p:nvSpPr>
          <p:spPr>
            <a:xfrm>
              <a:off x="6096000" y="2000042"/>
              <a:ext cx="698865" cy="224852"/>
            </a:xfrm>
            <a:prstGeom prst="rect">
              <a:avLst/>
            </a:prstGeom>
            <a:solidFill>
              <a:schemeClr val="dk1">
                <a:lumMod val="100000"/>
              </a:schemeClr>
            </a:solidFill>
            <a:ln w="12700" cap="flat" cmpd="sng" algn="ctr">
              <a:noFill/>
              <a:prstDash val="solid"/>
              <a:miter lim="800000"/>
            </a:ln>
            <a:effectLst/>
          </p:spPr>
          <p:txBody>
            <a:bodyPr anchor="ctr"/>
            <a:lstStyle/>
            <a:p>
              <a:pPr algn="ctr">
                <a:defRPr/>
              </a:pPr>
              <a:r>
                <a:rPr lang="en-US" altLang="zh-CN" sz="1400" dirty="0">
                  <a:solidFill>
                    <a:prstClr val="white"/>
                  </a:solidFill>
                  <a:cs typeface="+mn-ea"/>
                  <a:sym typeface="+mn-lt"/>
                </a:rPr>
                <a:t>03</a:t>
              </a:r>
            </a:p>
          </p:txBody>
        </p:sp>
        <p:sp>
          <p:nvSpPr>
            <p:cNvPr id="33" name="ValueBack1">
              <a:extLst>
                <a:ext uri="{FF2B5EF4-FFF2-40B4-BE49-F238E27FC236}">
                  <a16:creationId xmlns:a16="http://schemas.microsoft.com/office/drawing/2014/main" id="{8FEC983B-43C6-42BB-B42D-5EFB115B839C}"/>
                </a:ext>
              </a:extLst>
            </p:cNvPr>
            <p:cNvSpPr/>
            <p:nvPr/>
          </p:nvSpPr>
          <p:spPr>
            <a:xfrm rot="5400000">
              <a:off x="6754206" y="2097950"/>
              <a:ext cx="115203" cy="99313"/>
            </a:xfrm>
            <a:prstGeom prst="triangle">
              <a:avLst/>
            </a:prstGeom>
            <a:solidFill>
              <a:schemeClr val="dk1">
                <a:lumMod val="100000"/>
              </a:schemeClr>
            </a:solidFill>
            <a:ln w="12700" cap="flat" cmpd="sng" algn="ctr">
              <a:noFill/>
              <a:prstDash val="solid"/>
              <a:miter lim="800000"/>
            </a:ln>
            <a:effectLst/>
          </p:spPr>
          <p:txBody>
            <a:bodyPr anchor="ctr"/>
            <a:lstStyle/>
            <a:p>
              <a:pPr algn="ctr" defTabSz="457200"/>
              <a:endParaRPr>
                <a:solidFill>
                  <a:prstClr val="black"/>
                </a:solidFill>
                <a:cs typeface="+mn-ea"/>
                <a:sym typeface="+mn-lt"/>
              </a:endParaRPr>
            </a:p>
          </p:txBody>
        </p:sp>
        <p:sp>
          <p:nvSpPr>
            <p:cNvPr id="34" name="文本框 33">
              <a:extLst>
                <a:ext uri="{FF2B5EF4-FFF2-40B4-BE49-F238E27FC236}">
                  <a16:creationId xmlns:a16="http://schemas.microsoft.com/office/drawing/2014/main" id="{F7EC7173-8754-478C-AD2B-0A18743D24F7}"/>
                </a:ext>
              </a:extLst>
            </p:cNvPr>
            <p:cNvSpPr txBox="1"/>
            <p:nvPr/>
          </p:nvSpPr>
          <p:spPr>
            <a:xfrm>
              <a:off x="5994401" y="2295171"/>
              <a:ext cx="3623276" cy="523220"/>
            </a:xfrm>
            <a:prstGeom prst="rect">
              <a:avLst/>
            </a:prstGeom>
            <a:noFill/>
          </p:spPr>
          <p:txBody>
            <a:bodyPr wrap="square" rtlCol="0">
              <a:spAutoFit/>
            </a:bodyPr>
            <a:lstStyle/>
            <a:p>
              <a:pPr defTabSz="457200"/>
              <a:r>
                <a:rPr lang="zh-CN" altLang="en-US" sz="1400" dirty="0">
                  <a:solidFill>
                    <a:schemeClr val="tx1">
                      <a:lumMod val="85000"/>
                      <a:lumOff val="15000"/>
                    </a:schemeClr>
                  </a:solidFill>
                  <a:cs typeface="+mn-ea"/>
                  <a:sym typeface="+mn-lt"/>
                </a:rPr>
                <a:t>Click the text box to enter details to describe it or copy the text paste</a:t>
              </a:r>
            </a:p>
          </p:txBody>
        </p:sp>
        <p:sp>
          <p:nvSpPr>
            <p:cNvPr id="35" name="文本框 34">
              <a:extLst>
                <a:ext uri="{FF2B5EF4-FFF2-40B4-BE49-F238E27FC236}">
                  <a16:creationId xmlns:a16="http://schemas.microsoft.com/office/drawing/2014/main" id="{A3DB799A-6EE1-4F8D-8CAD-4A21BCF447B8}"/>
                </a:ext>
              </a:extLst>
            </p:cNvPr>
            <p:cNvSpPr txBox="1"/>
            <p:nvPr/>
          </p:nvSpPr>
          <p:spPr>
            <a:xfrm>
              <a:off x="6947326" y="1901864"/>
              <a:ext cx="3228112" cy="418191"/>
            </a:xfrm>
            <a:prstGeom prst="rect">
              <a:avLst/>
            </a:prstGeom>
            <a:noFill/>
          </p:spPr>
          <p:txBody>
            <a:bodyPr wrap="square" rtlCol="0">
              <a:spAutoFit/>
            </a:bodyPr>
            <a:lstStyle/>
            <a:p>
              <a:pPr defTabSz="457200">
                <a:lnSpc>
                  <a:spcPct val="150000"/>
                </a:lnSpc>
              </a:pPr>
              <a:r>
                <a:rPr lang="zh-CN" altLang="en-US" sz="1600" b="1" dirty="0">
                  <a:solidFill>
                    <a:prstClr val="black"/>
                  </a:solidFill>
                  <a:cs typeface="+mn-ea"/>
                  <a:sym typeface="+mn-lt"/>
                </a:rPr>
                <a:t>Please add the title text</a:t>
              </a:r>
              <a:endParaRPr lang="en-US" altLang="zh-CN" sz="1600" b="1" dirty="0">
                <a:solidFill>
                  <a:prstClr val="black"/>
                </a:solidFill>
                <a:cs typeface="+mn-ea"/>
                <a:sym typeface="+mn-lt"/>
              </a:endParaRPr>
            </a:p>
          </p:txBody>
        </p:sp>
      </p:grpSp>
      <p:grpSp>
        <p:nvGrpSpPr>
          <p:cNvPr id="19" name="组合 18"/>
          <p:cNvGrpSpPr/>
          <p:nvPr/>
        </p:nvGrpSpPr>
        <p:grpSpPr>
          <a:xfrm>
            <a:off x="834468" y="324501"/>
            <a:ext cx="4798389" cy="579356"/>
            <a:chOff x="834468" y="324501"/>
            <a:chExt cx="4798389" cy="579356"/>
          </a:xfrm>
        </p:grpSpPr>
        <p:sp>
          <p:nvSpPr>
            <p:cNvPr id="20" name="文本框 19">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The basis of the project</a:t>
              </a:r>
            </a:p>
          </p:txBody>
        </p:sp>
        <p:sp>
          <p:nvSpPr>
            <p:cNvPr id="21" name="文本框 20">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973390353"/>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B8FDBB8E-DAC8-4CE1-AAD3-65D265195846}"/>
              </a:ext>
            </a:extLst>
          </p:cNvPr>
          <p:cNvSpPr/>
          <p:nvPr/>
        </p:nvSpPr>
        <p:spPr>
          <a:xfrm>
            <a:off x="334963" y="2496236"/>
            <a:ext cx="11522074" cy="25785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pic>
        <p:nvPicPr>
          <p:cNvPr id="16" name="图片 15">
            <a:extLst>
              <a:ext uri="{FF2B5EF4-FFF2-40B4-BE49-F238E27FC236}">
                <a16:creationId xmlns:a16="http://schemas.microsoft.com/office/drawing/2014/main" id="{E6D1D0E0-00DD-410C-9B5B-02D2F8FAC3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52782" y="1933083"/>
            <a:ext cx="1878824" cy="3274410"/>
          </a:xfrm>
          <a:prstGeom prst="rect">
            <a:avLst/>
          </a:prstGeom>
        </p:spPr>
      </p:pic>
      <p:sp>
        <p:nvSpPr>
          <p:cNvPr id="111" name="矩形 110"/>
          <p:cNvSpPr/>
          <p:nvPr/>
        </p:nvSpPr>
        <p:spPr>
          <a:xfrm>
            <a:off x="4205784" y="3151816"/>
            <a:ext cx="6767016" cy="613694"/>
          </a:xfrm>
          <a:prstGeom prst="rect">
            <a:avLst/>
          </a:prstGeom>
        </p:spPr>
        <p:txBody>
          <a:bodyPr wrap="square">
            <a:spAutoFit/>
          </a:bodyPr>
          <a:lstStyle/>
          <a:p>
            <a:pPr algn="just">
              <a:lnSpc>
                <a:spcPct val="150000"/>
              </a:lnSpc>
            </a:pPr>
            <a:r>
              <a:rPr lang="zh-CN" altLang="zh-CN" sz="1200" dirty="0">
                <a:solidFill>
                  <a:prstClr val="white"/>
                </a:solidFill>
                <a:cs typeface="+mn-ea"/>
                <a:sym typeface="+mn-lt"/>
              </a:rPr>
              <a:t>Students will need to clean clothes to bring to the store, we will have a dedicated service staff to weigh the clothes and charge the customer a certain fee and then give the customer a separate bill, including the amount of money charged, the time of collection.</a:t>
            </a:r>
            <a:endParaRPr lang="zh-CN" altLang="en-US" sz="1200" dirty="0">
              <a:solidFill>
                <a:prstClr val="white"/>
              </a:solidFill>
              <a:cs typeface="+mn-ea"/>
              <a:sym typeface="+mn-lt"/>
            </a:endParaRPr>
          </a:p>
        </p:txBody>
      </p:sp>
      <p:sp>
        <p:nvSpPr>
          <p:cNvPr id="118" name="圆角矩形 117"/>
          <p:cNvSpPr/>
          <p:nvPr/>
        </p:nvSpPr>
        <p:spPr>
          <a:xfrm>
            <a:off x="7906043" y="2250830"/>
            <a:ext cx="3158239" cy="405873"/>
          </a:xfrm>
          <a:prstGeom prst="roundRect">
            <a:avLst>
              <a:gd name="adj" fmla="val 50000"/>
            </a:avLst>
          </a:prstGeom>
          <a:solidFill>
            <a:schemeClr val="bg1"/>
          </a:solidFill>
          <a:ln>
            <a:solidFill>
              <a:schemeClr val="tx1">
                <a:lumMod val="95000"/>
                <a:lumOff val="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b="1" dirty="0">
                <a:solidFill>
                  <a:schemeClr val="tx1">
                    <a:lumMod val="95000"/>
                    <a:lumOff val="5000"/>
                  </a:schemeClr>
                </a:solidFill>
                <a:cs typeface="+mn-ea"/>
                <a:sym typeface="+mn-lt"/>
              </a:rPr>
              <a:t>Product manufacturing</a:t>
            </a:r>
          </a:p>
        </p:txBody>
      </p:sp>
      <p:grpSp>
        <p:nvGrpSpPr>
          <p:cNvPr id="9" name="组合 8"/>
          <p:cNvGrpSpPr/>
          <p:nvPr/>
        </p:nvGrpSpPr>
        <p:grpSpPr>
          <a:xfrm>
            <a:off x="834468" y="324501"/>
            <a:ext cx="4798389" cy="579356"/>
            <a:chOff x="834468" y="324501"/>
            <a:chExt cx="4798389" cy="579356"/>
          </a:xfrm>
        </p:grpSpPr>
        <p:sp>
          <p:nvSpPr>
            <p:cNvPr id="10" name="文本框 9">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Product manufacturing</a:t>
              </a:r>
            </a:p>
          </p:txBody>
        </p:sp>
        <p:sp>
          <p:nvSpPr>
            <p:cNvPr id="11" name="文本框 10">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418426897"/>
      </p:ext>
    </p:extLst>
  </p:cSld>
  <p:clrMapOvr>
    <a:masterClrMapping/>
  </p:clrMapOvr>
  <p:transition spd="slow" advClick="0" advTm="46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111">
                                            <p:txEl>
                                              <p:pRg st="0" end="0"/>
                                            </p:txEl>
                                          </p:spTgt>
                                        </p:tgtEl>
                                        <p:attrNameLst>
                                          <p:attrName>style.visibility</p:attrName>
                                        </p:attrNameLst>
                                      </p:cBhvr>
                                      <p:to>
                                        <p:strVal val="visible"/>
                                      </p:to>
                                    </p:set>
                                    <p:anim calcmode="lin" valueType="num">
                                      <p:cBhvr additive="base">
                                        <p:cTn id="7" dur="500" fill="hold"/>
                                        <p:tgtEl>
                                          <p:spTgt spid="1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0-#ppt_w/2"/>
                                          </p:val>
                                        </p:tav>
                                        <p:tav tm="100000">
                                          <p:val>
                                            <p:strVal val="#ppt_x"/>
                                          </p:val>
                                        </p:tav>
                                      </p:tavLst>
                                    </p:anim>
                                    <p:anim calcmode="lin" valueType="num">
                                      <p:cBhvr additive="base">
                                        <p:cTn id="12" dur="500" fill="hold"/>
                                        <p:tgtEl>
                                          <p:spTgt spid="1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2ED317C-8BAA-42B6-8498-757C75CFF4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17190" y="1914295"/>
            <a:ext cx="1644650" cy="1644650"/>
          </a:xfrm>
          <a:prstGeom prst="ellipse">
            <a:avLst/>
          </a:prstGeom>
        </p:spPr>
      </p:pic>
      <p:pic>
        <p:nvPicPr>
          <p:cNvPr id="14" name="图片 13">
            <a:extLst>
              <a:ext uri="{FF2B5EF4-FFF2-40B4-BE49-F238E27FC236}">
                <a16:creationId xmlns:a16="http://schemas.microsoft.com/office/drawing/2014/main" id="{7EC61237-A0F9-499D-8E35-20E1D2D6AA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73675" y="1914295"/>
            <a:ext cx="1644650" cy="1644650"/>
          </a:xfrm>
          <a:prstGeom prst="ellipse">
            <a:avLst/>
          </a:prstGeom>
        </p:spPr>
      </p:pic>
      <p:pic>
        <p:nvPicPr>
          <p:cNvPr id="15" name="图片 14">
            <a:extLst>
              <a:ext uri="{FF2B5EF4-FFF2-40B4-BE49-F238E27FC236}">
                <a16:creationId xmlns:a16="http://schemas.microsoft.com/office/drawing/2014/main" id="{05C2758F-D667-4105-81C9-334153454F40}"/>
              </a:ext>
            </a:extLst>
          </p:cNvPr>
          <p:cNvPicPr>
            <a:picLocks noChangeAspect="1"/>
          </p:cNvPicPr>
          <p:nvPr/>
        </p:nvPicPr>
        <p:blipFill rotWithShape="1">
          <a:blip r:embed="rId5">
            <a:extLst>
              <a:ext uri="{28A0092B-C50C-407E-A947-70E740481C1C}">
                <a14:useLocalDpi xmlns:a14="http://schemas.microsoft.com/office/drawing/2010/main" val="0"/>
              </a:ext>
            </a:extLst>
          </a:blip>
          <a:srcRect r="-237"/>
          <a:stretch/>
        </p:blipFill>
        <p:spPr>
          <a:xfrm>
            <a:off x="8830160" y="1914295"/>
            <a:ext cx="1644650" cy="1644650"/>
          </a:xfrm>
          <a:prstGeom prst="ellipse">
            <a:avLst/>
          </a:prstGeom>
        </p:spPr>
      </p:pic>
      <p:grpSp>
        <p:nvGrpSpPr>
          <p:cNvPr id="16" name="组合 15">
            <a:extLst>
              <a:ext uri="{FF2B5EF4-FFF2-40B4-BE49-F238E27FC236}">
                <a16:creationId xmlns:a16="http://schemas.microsoft.com/office/drawing/2014/main" id="{80B8E5AD-39B8-4E3A-8C20-A7E974B5B1C0}"/>
              </a:ext>
            </a:extLst>
          </p:cNvPr>
          <p:cNvGrpSpPr/>
          <p:nvPr/>
        </p:nvGrpSpPr>
        <p:grpSpPr>
          <a:xfrm>
            <a:off x="1101240" y="3779729"/>
            <a:ext cx="2876550" cy="1670049"/>
            <a:chOff x="1101240" y="3846635"/>
            <a:chExt cx="2876550" cy="1670049"/>
          </a:xfrm>
        </p:grpSpPr>
        <p:sp>
          <p:nvSpPr>
            <p:cNvPr id="17" name="矩形 16">
              <a:extLst>
                <a:ext uri="{FF2B5EF4-FFF2-40B4-BE49-F238E27FC236}">
                  <a16:creationId xmlns:a16="http://schemas.microsoft.com/office/drawing/2014/main" id="{9C495A72-EB0B-4EFA-90B5-2300CAC14BD9}"/>
                </a:ext>
              </a:extLst>
            </p:cNvPr>
            <p:cNvSpPr/>
            <p:nvPr/>
          </p:nvSpPr>
          <p:spPr>
            <a:xfrm>
              <a:off x="1101240" y="3992684"/>
              <a:ext cx="287655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18" name="等腰三角形 17">
              <a:extLst>
                <a:ext uri="{FF2B5EF4-FFF2-40B4-BE49-F238E27FC236}">
                  <a16:creationId xmlns:a16="http://schemas.microsoft.com/office/drawing/2014/main" id="{175EC1B4-7FFB-4899-AA45-9C8A06FD6C6C}"/>
                </a:ext>
              </a:extLst>
            </p:cNvPr>
            <p:cNvSpPr/>
            <p:nvPr/>
          </p:nvSpPr>
          <p:spPr>
            <a:xfrm>
              <a:off x="2382595" y="3846635"/>
              <a:ext cx="313840" cy="14604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grpSp>
        <p:nvGrpSpPr>
          <p:cNvPr id="19" name="组合 18">
            <a:extLst>
              <a:ext uri="{FF2B5EF4-FFF2-40B4-BE49-F238E27FC236}">
                <a16:creationId xmlns:a16="http://schemas.microsoft.com/office/drawing/2014/main" id="{E4DC3254-915D-447D-AF71-98465098A333}"/>
              </a:ext>
            </a:extLst>
          </p:cNvPr>
          <p:cNvGrpSpPr/>
          <p:nvPr/>
        </p:nvGrpSpPr>
        <p:grpSpPr>
          <a:xfrm>
            <a:off x="4657725" y="3779729"/>
            <a:ext cx="2876550" cy="1670049"/>
            <a:chOff x="1101240" y="3846635"/>
            <a:chExt cx="2876550" cy="1670049"/>
          </a:xfrm>
          <a:solidFill>
            <a:schemeClr val="tx1"/>
          </a:solidFill>
        </p:grpSpPr>
        <p:sp>
          <p:nvSpPr>
            <p:cNvPr id="20" name="矩形 19">
              <a:extLst>
                <a:ext uri="{FF2B5EF4-FFF2-40B4-BE49-F238E27FC236}">
                  <a16:creationId xmlns:a16="http://schemas.microsoft.com/office/drawing/2014/main" id="{416B28B4-16CB-48EC-A987-CBFB5CD45654}"/>
                </a:ext>
              </a:extLst>
            </p:cNvPr>
            <p:cNvSpPr/>
            <p:nvPr/>
          </p:nvSpPr>
          <p:spPr>
            <a:xfrm>
              <a:off x="1101240" y="3992684"/>
              <a:ext cx="2876550" cy="1524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21" name="等腰三角形 20">
              <a:extLst>
                <a:ext uri="{FF2B5EF4-FFF2-40B4-BE49-F238E27FC236}">
                  <a16:creationId xmlns:a16="http://schemas.microsoft.com/office/drawing/2014/main" id="{02CA392C-37BE-487A-84E2-825FC9CE9640}"/>
                </a:ext>
              </a:extLst>
            </p:cNvPr>
            <p:cNvSpPr/>
            <p:nvPr/>
          </p:nvSpPr>
          <p:spPr>
            <a:xfrm>
              <a:off x="2382595" y="3846635"/>
              <a:ext cx="313840" cy="14604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grpSp>
        <p:nvGrpSpPr>
          <p:cNvPr id="22" name="组合 21">
            <a:extLst>
              <a:ext uri="{FF2B5EF4-FFF2-40B4-BE49-F238E27FC236}">
                <a16:creationId xmlns:a16="http://schemas.microsoft.com/office/drawing/2014/main" id="{BAD6DD60-0A23-4BD7-8E9D-17FDD6E3016B}"/>
              </a:ext>
            </a:extLst>
          </p:cNvPr>
          <p:cNvGrpSpPr/>
          <p:nvPr/>
        </p:nvGrpSpPr>
        <p:grpSpPr>
          <a:xfrm>
            <a:off x="8214212" y="3779729"/>
            <a:ext cx="2876550" cy="1670049"/>
            <a:chOff x="1101240" y="3846635"/>
            <a:chExt cx="2876550" cy="1670049"/>
          </a:xfrm>
        </p:grpSpPr>
        <p:sp>
          <p:nvSpPr>
            <p:cNvPr id="23" name="矩形 22">
              <a:extLst>
                <a:ext uri="{FF2B5EF4-FFF2-40B4-BE49-F238E27FC236}">
                  <a16:creationId xmlns:a16="http://schemas.microsoft.com/office/drawing/2014/main" id="{12A281CA-ADCE-4D5A-BC63-8818C646D6E5}"/>
                </a:ext>
              </a:extLst>
            </p:cNvPr>
            <p:cNvSpPr/>
            <p:nvPr/>
          </p:nvSpPr>
          <p:spPr>
            <a:xfrm>
              <a:off x="1101240" y="3992684"/>
              <a:ext cx="287655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sp>
          <p:nvSpPr>
            <p:cNvPr id="24" name="等腰三角形 23">
              <a:extLst>
                <a:ext uri="{FF2B5EF4-FFF2-40B4-BE49-F238E27FC236}">
                  <a16:creationId xmlns:a16="http://schemas.microsoft.com/office/drawing/2014/main" id="{1348996E-3493-480B-B456-A2E167DF5F1F}"/>
                </a:ext>
              </a:extLst>
            </p:cNvPr>
            <p:cNvSpPr/>
            <p:nvPr/>
          </p:nvSpPr>
          <p:spPr>
            <a:xfrm>
              <a:off x="2382595" y="3846635"/>
              <a:ext cx="313840" cy="14604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cs typeface="+mn-ea"/>
                <a:sym typeface="+mn-lt"/>
              </a:endParaRPr>
            </a:p>
          </p:txBody>
        </p:sp>
      </p:grpSp>
      <p:sp>
        <p:nvSpPr>
          <p:cNvPr id="26" name="矩形 25">
            <a:extLst>
              <a:ext uri="{FF2B5EF4-FFF2-40B4-BE49-F238E27FC236}">
                <a16:creationId xmlns:a16="http://schemas.microsoft.com/office/drawing/2014/main" id="{C8795188-3DDB-4875-8FCF-79E188FD1A8B}"/>
              </a:ext>
            </a:extLst>
          </p:cNvPr>
          <p:cNvSpPr/>
          <p:nvPr/>
        </p:nvSpPr>
        <p:spPr>
          <a:xfrm>
            <a:off x="1101237" y="4130014"/>
            <a:ext cx="2876549" cy="910890"/>
          </a:xfrm>
          <a:prstGeom prst="rect">
            <a:avLst/>
          </a:prstGeom>
        </p:spPr>
        <p:txBody>
          <a:bodyPr wrap="square">
            <a:spAutoFit/>
          </a:bodyPr>
          <a:lstStyle/>
          <a:p>
            <a:pPr algn="ctr" defTabSz="457200">
              <a:lnSpc>
                <a:spcPts val="2200"/>
              </a:lnSpc>
            </a:pPr>
            <a:r>
              <a:rPr lang="zh-CN" altLang="en-US" sz="1600" b="1" dirty="0">
                <a:solidFill>
                  <a:prstClr val="black"/>
                </a:solidFill>
                <a:cs typeface="+mn-ea"/>
                <a:sym typeface="+mn-lt"/>
              </a:rPr>
              <a:t>Stage one</a:t>
            </a:r>
            <a:endParaRPr lang="en-US" altLang="zh-CN" sz="1600" b="1" dirty="0">
              <a:solidFill>
                <a:prstClr val="black"/>
              </a:solidFill>
              <a:cs typeface="+mn-ea"/>
              <a:sym typeface="+mn-lt"/>
            </a:endParaRPr>
          </a:p>
          <a:p>
            <a:pPr algn="ctr" defTabSz="457200">
              <a:lnSpc>
                <a:spcPts val="2200"/>
              </a:lnSpc>
            </a:pPr>
            <a:r>
              <a:rPr lang="zh-CN" altLang="en-US" sz="1400" dirty="0">
                <a:solidFill>
                  <a:prstClr val="black"/>
                </a:solidFill>
                <a:cs typeface="+mn-ea"/>
                <a:sym typeface="+mn-lt"/>
              </a:rPr>
              <a:t>Click the text box to enter details to describe it or copy the text paste</a:t>
            </a:r>
          </a:p>
        </p:txBody>
      </p:sp>
      <p:sp>
        <p:nvSpPr>
          <p:cNvPr id="28" name="矩形 27">
            <a:extLst>
              <a:ext uri="{FF2B5EF4-FFF2-40B4-BE49-F238E27FC236}">
                <a16:creationId xmlns:a16="http://schemas.microsoft.com/office/drawing/2014/main" id="{C8795188-3DDB-4875-8FCF-79E188FD1A8B}"/>
              </a:ext>
            </a:extLst>
          </p:cNvPr>
          <p:cNvSpPr/>
          <p:nvPr/>
        </p:nvSpPr>
        <p:spPr>
          <a:xfrm>
            <a:off x="4672238" y="4130014"/>
            <a:ext cx="2876549" cy="910890"/>
          </a:xfrm>
          <a:prstGeom prst="rect">
            <a:avLst/>
          </a:prstGeom>
        </p:spPr>
        <p:txBody>
          <a:bodyPr wrap="square">
            <a:spAutoFit/>
          </a:bodyPr>
          <a:lstStyle/>
          <a:p>
            <a:pPr algn="ctr" defTabSz="457200">
              <a:lnSpc>
                <a:spcPts val="2200"/>
              </a:lnSpc>
            </a:pPr>
            <a:r>
              <a:rPr lang="zh-CN" altLang="en-US" sz="1600" b="1" dirty="0">
                <a:solidFill>
                  <a:schemeClr val="bg1"/>
                </a:solidFill>
                <a:cs typeface="+mn-ea"/>
                <a:sym typeface="+mn-lt"/>
              </a:rPr>
              <a:t>Stage 2</a:t>
            </a:r>
            <a:endParaRPr lang="en-US" altLang="zh-CN" sz="1600" b="1" dirty="0">
              <a:solidFill>
                <a:schemeClr val="bg1"/>
              </a:solidFill>
              <a:cs typeface="+mn-ea"/>
              <a:sym typeface="+mn-lt"/>
            </a:endParaRPr>
          </a:p>
          <a:p>
            <a:pPr algn="ctr" defTabSz="457200">
              <a:lnSpc>
                <a:spcPts val="2200"/>
              </a:lnSpc>
            </a:pPr>
            <a:r>
              <a:rPr lang="zh-CN" altLang="en-US" sz="1400" dirty="0">
                <a:solidFill>
                  <a:schemeClr val="bg1"/>
                </a:solidFill>
                <a:cs typeface="+mn-ea"/>
                <a:sym typeface="+mn-lt"/>
              </a:rPr>
              <a:t>Click the text box to enter details to describe it or copy the text paste</a:t>
            </a:r>
          </a:p>
        </p:txBody>
      </p:sp>
      <p:sp>
        <p:nvSpPr>
          <p:cNvPr id="29" name="矩形 28">
            <a:extLst>
              <a:ext uri="{FF2B5EF4-FFF2-40B4-BE49-F238E27FC236}">
                <a16:creationId xmlns:a16="http://schemas.microsoft.com/office/drawing/2014/main" id="{C8795188-3DDB-4875-8FCF-79E188FD1A8B}"/>
              </a:ext>
            </a:extLst>
          </p:cNvPr>
          <p:cNvSpPr/>
          <p:nvPr/>
        </p:nvSpPr>
        <p:spPr>
          <a:xfrm>
            <a:off x="8233153" y="4130014"/>
            <a:ext cx="2876549" cy="910890"/>
          </a:xfrm>
          <a:prstGeom prst="rect">
            <a:avLst/>
          </a:prstGeom>
        </p:spPr>
        <p:txBody>
          <a:bodyPr wrap="square">
            <a:spAutoFit/>
          </a:bodyPr>
          <a:lstStyle/>
          <a:p>
            <a:pPr algn="ctr" defTabSz="457200">
              <a:lnSpc>
                <a:spcPts val="2200"/>
              </a:lnSpc>
            </a:pPr>
            <a:r>
              <a:rPr lang="zh-CN" altLang="en-US" sz="1600" b="1" dirty="0">
                <a:solidFill>
                  <a:prstClr val="black"/>
                </a:solidFill>
                <a:cs typeface="+mn-ea"/>
                <a:sym typeface="+mn-lt"/>
              </a:rPr>
              <a:t>Stage 3</a:t>
            </a:r>
            <a:endParaRPr lang="en-US" altLang="zh-CN" sz="1600" b="1" dirty="0">
              <a:solidFill>
                <a:prstClr val="black"/>
              </a:solidFill>
              <a:cs typeface="+mn-ea"/>
              <a:sym typeface="+mn-lt"/>
            </a:endParaRPr>
          </a:p>
          <a:p>
            <a:pPr algn="ctr" defTabSz="457200">
              <a:lnSpc>
                <a:spcPts val="2200"/>
              </a:lnSpc>
            </a:pPr>
            <a:r>
              <a:rPr lang="zh-CN" altLang="en-US" sz="1400" dirty="0">
                <a:solidFill>
                  <a:prstClr val="black"/>
                </a:solidFill>
                <a:cs typeface="+mn-ea"/>
                <a:sym typeface="+mn-lt"/>
              </a:rPr>
              <a:t>Click the text box to enter details to describe it or copy the text paste</a:t>
            </a:r>
          </a:p>
        </p:txBody>
      </p:sp>
      <p:grpSp>
        <p:nvGrpSpPr>
          <p:cNvPr id="25" name="组合 24"/>
          <p:cNvGrpSpPr/>
          <p:nvPr/>
        </p:nvGrpSpPr>
        <p:grpSpPr>
          <a:xfrm>
            <a:off x="834468" y="324501"/>
            <a:ext cx="5724677" cy="579356"/>
            <a:chOff x="834468" y="324501"/>
            <a:chExt cx="5724677" cy="579356"/>
          </a:xfrm>
        </p:grpSpPr>
        <p:sp>
          <p:nvSpPr>
            <p:cNvPr id="27" name="文本框 26">
              <a:extLst>
                <a:ext uri="{FF2B5EF4-FFF2-40B4-BE49-F238E27FC236}">
                  <a16:creationId xmlns:a16="http://schemas.microsoft.com/office/drawing/2014/main" id="{9B93AB08-CB71-4FDC-86E4-02FB8A6CC260}"/>
                </a:ext>
              </a:extLst>
            </p:cNvPr>
            <p:cNvSpPr txBox="1"/>
            <p:nvPr/>
          </p:nvSpPr>
          <p:spPr>
            <a:xfrm>
              <a:off x="834468" y="324501"/>
              <a:ext cx="572467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Overview of the product phase</a:t>
              </a:r>
            </a:p>
          </p:txBody>
        </p:sp>
        <p:sp>
          <p:nvSpPr>
            <p:cNvPr id="30" name="文本框 29">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65938617"/>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22" presetClass="entr" presetSubtype="2"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2604352" y="2903620"/>
            <a:ext cx="1796716" cy="179671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834468" y="324501"/>
            <a:ext cx="4798389" cy="579356"/>
            <a:chOff x="834468" y="324501"/>
            <a:chExt cx="4798389" cy="579356"/>
          </a:xfrm>
        </p:grpSpPr>
        <p:sp>
          <p:nvSpPr>
            <p:cNvPr id="4" name="文本框 3">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Product introduction</a:t>
              </a:r>
            </a:p>
          </p:txBody>
        </p:sp>
        <p:sp>
          <p:nvSpPr>
            <p:cNvPr id="5" name="文本框 4">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
        <p:nvSpPr>
          <p:cNvPr id="6" name="矩形 5"/>
          <p:cNvSpPr/>
          <p:nvPr/>
        </p:nvSpPr>
        <p:spPr>
          <a:xfrm>
            <a:off x="1540042" y="1852863"/>
            <a:ext cx="1876926" cy="187692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3594857" y="1852863"/>
            <a:ext cx="1876926" cy="1876926"/>
          </a:xfrm>
          <a:prstGeom prst="rect">
            <a:avLst/>
          </a:prstGeom>
          <a:blipFill dpi="0" rotWithShape="1">
            <a:blip r:embed="rId3" cstate="print">
              <a:extLst>
                <a:ext uri="{28A0092B-C50C-407E-A947-70E740481C1C}">
                  <a14:useLocalDpi xmlns:a14="http://schemas.microsoft.com/office/drawing/2010/main" val="0"/>
                </a:ext>
              </a:extLst>
            </a:blip>
            <a:srcRect/>
            <a:stretch>
              <a:fillRect l="-24960" r="-249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540042" y="3890211"/>
            <a:ext cx="1876926" cy="187692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3594857" y="3890211"/>
            <a:ext cx="1876926" cy="1876926"/>
          </a:xfrm>
          <a:prstGeom prst="rect">
            <a:avLst/>
          </a:prstGeom>
          <a:blipFill dpi="0" rotWithShape="1">
            <a:blip r:embed="rId5" cstate="print">
              <a:extLst>
                <a:ext uri="{28A0092B-C50C-407E-A947-70E740481C1C}">
                  <a14:useLocalDpi xmlns:a14="http://schemas.microsoft.com/office/drawing/2010/main" val="0"/>
                </a:ext>
              </a:extLst>
            </a:blip>
            <a:srcRect/>
            <a:stretch>
              <a:fillRect l="-25000" r="-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6384758" y="2310064"/>
            <a:ext cx="4267200" cy="4812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A brief overview of the product</a:t>
            </a:r>
          </a:p>
        </p:txBody>
      </p:sp>
      <p:sp>
        <p:nvSpPr>
          <p:cNvPr id="14" name="矩形 13"/>
          <p:cNvSpPr/>
          <p:nvPr/>
        </p:nvSpPr>
        <p:spPr>
          <a:xfrm>
            <a:off x="6304548" y="3711748"/>
            <a:ext cx="4636168" cy="890693"/>
          </a:xfrm>
          <a:prstGeom prst="rect">
            <a:avLst/>
          </a:prstGeom>
        </p:spPr>
        <p:txBody>
          <a:bodyPr wrap="square">
            <a:spAutoFit/>
          </a:bodyPr>
          <a:lstStyle/>
          <a:p>
            <a:pPr>
              <a:lnSpc>
                <a:spcPct val="150000"/>
              </a:lnSpc>
            </a:pPr>
            <a:r>
              <a:rPr lang="zh-CN" altLang="en-US" sz="1200" dirty="0">
                <a:solidFill>
                  <a:schemeClr val="tx1">
                    <a:lumMod val="85000"/>
                    <a:lumOff val="15000"/>
                  </a:schemeClr>
                </a:solidFill>
                <a:cs typeface="+mn-ea"/>
                <a:sym typeface="+mn-lt"/>
              </a:rPr>
              <a:t>The company has always been adhering to the "customer-oriented, service proud, creative first, technology-based" business philosophy, adhere to the "create, share, win-win" spirit of enterprise, to "platform."</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Strategy for traction, the overall promotion of core competitiveness.</a:t>
            </a:r>
          </a:p>
        </p:txBody>
      </p:sp>
      <p:sp>
        <p:nvSpPr>
          <p:cNvPr id="15" name="文本框 14">
            <a:extLst>
              <a:ext uri="{FF2B5EF4-FFF2-40B4-BE49-F238E27FC236}">
                <a16:creationId xmlns:a16="http://schemas.microsoft.com/office/drawing/2014/main" id="{8060FEB0-0A11-4DC3-87D3-F575798C2A86}"/>
              </a:ext>
            </a:extLst>
          </p:cNvPr>
          <p:cNvSpPr txBox="1"/>
          <p:nvPr/>
        </p:nvSpPr>
        <p:spPr>
          <a:xfrm>
            <a:off x="6288506" y="3185915"/>
            <a:ext cx="5420646" cy="461665"/>
          </a:xfrm>
          <a:prstGeom prst="rect">
            <a:avLst/>
          </a:prstGeom>
          <a:noFill/>
        </p:spPr>
        <p:txBody>
          <a:bodyPr wrap="square" rtlCol="0">
            <a:spAutoFit/>
          </a:bodyPr>
          <a:lstStyle/>
          <a:p>
            <a:pPr defTabSz="457200"/>
            <a:r>
              <a:rPr lang="en-US" altLang="zh-CN" sz="2400" b="1" dirty="0">
                <a:solidFill>
                  <a:schemeClr val="tx1">
                    <a:lumMod val="85000"/>
                    <a:lumOff val="15000"/>
                  </a:schemeClr>
                </a:solidFill>
                <a:effectLst>
                  <a:outerShdw blurRad="38100" dist="38100" dir="2700000" algn="tl">
                    <a:srgbClr val="000000">
                      <a:alpha val="20000"/>
                    </a:srgbClr>
                  </a:outerShdw>
                </a:effectLst>
                <a:cs typeface="+mn-ea"/>
                <a:sym typeface="+mn-lt"/>
              </a:rPr>
              <a:t>COMPANY PROFILE</a:t>
            </a:r>
            <a:endParaRPr lang="zh-CN" altLang="en-US" sz="2400" b="1" dirty="0">
              <a:solidFill>
                <a:schemeClr val="tx1">
                  <a:lumMod val="85000"/>
                  <a:lumOff val="15000"/>
                </a:schemeClr>
              </a:solidFill>
              <a:effectLst>
                <a:outerShdw blurRad="38100" dist="38100" dir="2700000" algn="tl">
                  <a:srgbClr val="000000">
                    <a:alpha val="20000"/>
                  </a:srgbClr>
                </a:outerShdw>
              </a:effectLst>
              <a:cs typeface="+mn-ea"/>
              <a:sym typeface="+mn-lt"/>
            </a:endParaRPr>
          </a:p>
        </p:txBody>
      </p:sp>
    </p:spTree>
    <p:extLst>
      <p:ext uri="{BB962C8B-B14F-4D97-AF65-F5344CB8AC3E}">
        <p14:creationId xmlns:p14="http://schemas.microsoft.com/office/powerpoint/2010/main" val="2314857855"/>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2" presetClass="entr" presetSubtype="2" fill="hold" grpId="0" nodeType="withEffect">
                                  <p:stCondLst>
                                    <p:cond delay="2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750"/>
                            </p:stCondLst>
                            <p:childTnLst>
                              <p:par>
                                <p:cTn id="35" presetID="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P spid="1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5177452" cy="769441"/>
          </a:xfrm>
          <a:prstGeom prst="rect">
            <a:avLst/>
          </a:prstGeom>
          <a:noFill/>
        </p:spPr>
        <p:txBody>
          <a:bodyPr wrap="square" rtlCol="0">
            <a:spAutoFit/>
          </a:bodyPr>
          <a:lstStyle/>
          <a:p>
            <a:pPr defTabSz="457200"/>
            <a:r>
              <a:rPr lang="zh-CN" altLang="en-US" sz="4400" b="1" dirty="0">
                <a:solidFill>
                  <a:prstClr val="black"/>
                </a:solidFill>
                <a:cs typeface="+mn-ea"/>
                <a:sym typeface="+mn-lt"/>
              </a:rPr>
              <a:t>Market analysis</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743986"/>
          </a:xfrm>
          <a:prstGeom prst="rect">
            <a:avLst/>
          </a:prstGeom>
          <a:noFill/>
        </p:spPr>
        <p:txBody>
          <a:bodyPr wrap="square" rtlCol="0">
            <a:spAutoFit/>
          </a:bodyPr>
          <a:lstStyle/>
          <a:p>
            <a:pPr defTabSz="457200">
              <a:lnSpc>
                <a:spcPct val="150000"/>
              </a:lnSpc>
            </a:pPr>
            <a:r>
              <a:rPr lang="en-US" altLang="zh-CN" sz="3200" b="1" dirty="0">
                <a:solidFill>
                  <a:prstClr val="black"/>
                </a:solidFill>
                <a:effectLst>
                  <a:outerShdw blurRad="38100" dist="38100" dir="2700000" algn="tl">
                    <a:srgbClr val="000000">
                      <a:alpha val="20000"/>
                    </a:srgbClr>
                  </a:outerShdw>
                </a:effectLst>
                <a:cs typeface="+mn-ea"/>
                <a:sym typeface="+mn-lt"/>
              </a:rPr>
              <a:t>PART 03</a:t>
            </a:r>
            <a:endParaRPr lang="zh-CN" altLang="en-US" sz="3200" b="1" dirty="0">
              <a:solidFill>
                <a:prstClr val="black"/>
              </a:solidFill>
              <a:effectLst>
                <a:outerShdw blurRad="38100" dist="38100" dir="2700000" algn="tl">
                  <a:srgbClr val="000000">
                    <a:alpha val="20000"/>
                  </a:srgbClr>
                </a:outerShdw>
              </a:effectLst>
              <a:cs typeface="+mn-ea"/>
              <a:sym typeface="+mn-lt"/>
            </a:endParaRP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6331"/>
          </a:xfrm>
          <a:prstGeom prst="rect">
            <a:avLst/>
          </a:prstGeom>
          <a:noFill/>
        </p:spPr>
        <p:txBody>
          <a:bodyPr wrap="square" rtlCol="0">
            <a:spAutoFit/>
          </a:bodyPr>
          <a:lstStyle/>
          <a:p>
            <a:pPr>
              <a:lnSpc>
                <a:spcPct val="120000"/>
              </a:lnSpc>
              <a:spcBef>
                <a:spcPct val="0"/>
              </a:spcBef>
            </a:pPr>
            <a:r>
              <a:rPr lang="zh-CN" altLang="zh-CN" sz="1000" dirty="0">
                <a:solidFill>
                  <a:schemeClr val="bg1">
                    <a:lumMod val="50000"/>
                  </a:schemeClr>
                </a:solidFill>
                <a:cs typeface="+mn-ea"/>
                <a:sym typeface="+mn-lt"/>
              </a:rPr>
              <a:t>Lorem ipsum dolor sit amet, consectetuer dipiscing elit, sed diam nonummy</a:t>
            </a:r>
            <a:endParaRPr lang="en-US" altLang="zh-CN" sz="1000" dirty="0">
              <a:solidFill>
                <a:schemeClr val="bg1">
                  <a:lumMod val="50000"/>
                </a:schemeClr>
              </a:solidFill>
              <a:cs typeface="+mn-ea"/>
              <a:sym typeface="+mn-lt"/>
            </a:endParaRPr>
          </a:p>
          <a:p>
            <a:pPr>
              <a:lnSpc>
                <a:spcPct val="120000"/>
              </a:lnSpc>
              <a:spcBef>
                <a:spcPct val="0"/>
              </a:spcBef>
            </a:pPr>
            <a:r>
              <a:rPr lang="zh-CN" altLang="zh-CN" sz="1000" dirty="0">
                <a:solidFill>
                  <a:schemeClr val="bg1">
                    <a:lumMod val="50000"/>
                  </a:schemeClr>
                </a:solidFill>
                <a:cs typeface="+mn-ea"/>
                <a:sym typeface="+mn-lt"/>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761000"/>
      </p:ext>
    </p:extLst>
  </p:cSld>
  <p:clrMapOvr>
    <a:masterClrMapping/>
  </p:clrMapOvr>
  <mc:AlternateContent xmlns:mc="http://schemas.openxmlformats.org/markup-compatibility/2006" xmlns:p14="http://schemas.microsoft.com/office/powerpoint/2010/main">
    <mc:Choice Requires="p14">
      <p:transition spd="slow" p14:dur="1250" advClick="0" advTm="2000">
        <p14:flip dir="r"/>
      </p:transition>
    </mc:Choice>
    <mc:Fallback xmlns:a16="http://schemas.microsoft.com/office/drawing/2014/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423"/>
                                        </p:tgtEl>
                                        <p:attrNameLst>
                                          <p:attrName>style.visibility</p:attrName>
                                        </p:attrNameLst>
                                      </p:cBhvr>
                                      <p:to>
                                        <p:strVal val="visible"/>
                                      </p:to>
                                    </p:set>
                                    <p:anim calcmode="lin" valueType="num">
                                      <p:cBhvr>
                                        <p:cTn id="10" dur="500" fill="hold"/>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23"/>
                                        </p:tgtEl>
                                        <p:attrNameLst>
                                          <p:attrName>ppt_y</p:attrName>
                                        </p:attrNameLst>
                                      </p:cBhvr>
                                      <p:tavLst>
                                        <p:tav tm="0">
                                          <p:val>
                                            <p:strVal val="#ppt_y"/>
                                          </p:val>
                                        </p:tav>
                                        <p:tav tm="100000">
                                          <p:val>
                                            <p:strVal val="#ppt_y"/>
                                          </p:val>
                                        </p:tav>
                                      </p:tavLst>
                                    </p:anim>
                                    <p:anim calcmode="lin" valueType="num">
                                      <p:cBhvr>
                                        <p:cTn id="12" dur="500" fill="hold"/>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2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23"/>
                                        </p:tgtEl>
                                      </p:cBhvr>
                                    </p:animEffect>
                                  </p:childTnLst>
                                </p:cTn>
                              </p:par>
                            </p:childTnLst>
                          </p:cTn>
                        </p:par>
                        <p:par>
                          <p:cTn id="15" fill="hold">
                            <p:stCondLst>
                              <p:cond delay="115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3"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74607" y="-366623"/>
            <a:ext cx="6883748" cy="7552564"/>
          </a:xfrm>
          <a:prstGeom prst="rect">
            <a:avLst/>
          </a:prstGeom>
        </p:spPr>
      </p:pic>
      <p:grpSp>
        <p:nvGrpSpPr>
          <p:cNvPr id="12" name="组合 11"/>
          <p:cNvGrpSpPr/>
          <p:nvPr/>
        </p:nvGrpSpPr>
        <p:grpSpPr>
          <a:xfrm>
            <a:off x="6875499" y="1177237"/>
            <a:ext cx="4739726" cy="994606"/>
            <a:chOff x="7705143" y="1320551"/>
            <a:chExt cx="4739726" cy="994606"/>
          </a:xfrm>
        </p:grpSpPr>
        <p:sp>
          <p:nvSpPr>
            <p:cNvPr id="11" name="矩形 10"/>
            <p:cNvSpPr/>
            <p:nvPr/>
          </p:nvSpPr>
          <p:spPr>
            <a:xfrm>
              <a:off x="7705143" y="1524000"/>
              <a:ext cx="676857" cy="676857"/>
            </a:xfrm>
            <a:prstGeom prst="rect">
              <a:avLst/>
            </a:prstGeom>
            <a:solidFill>
              <a:schemeClr val="tx1">
                <a:lumMod val="95000"/>
                <a:lumOff val="5000"/>
              </a:schemeClr>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cs typeface="+mn-ea"/>
                  <a:sym typeface="+mn-lt"/>
                </a:rPr>
                <a:t>01</a:t>
              </a:r>
              <a:endParaRPr lang="zh-CN" altLang="en-US" sz="2800" dirty="0">
                <a:cs typeface="+mn-ea"/>
                <a:sym typeface="+mn-lt"/>
              </a:endParaRPr>
            </a:p>
          </p:txBody>
        </p:sp>
        <p:sp>
          <p:nvSpPr>
            <p:cNvPr id="57" name="文本框 56">
              <a:extLst>
                <a:ext uri="{FF2B5EF4-FFF2-40B4-BE49-F238E27FC236}">
                  <a16:creationId xmlns:a16="http://schemas.microsoft.com/office/drawing/2014/main" id="{8060FEB0-0A11-4DC3-87D3-F575798C2A86}"/>
                </a:ext>
              </a:extLst>
            </p:cNvPr>
            <p:cNvSpPr txBox="1"/>
            <p:nvPr/>
          </p:nvSpPr>
          <p:spPr>
            <a:xfrm>
              <a:off x="8697423" y="1320551"/>
              <a:ext cx="3747446" cy="581057"/>
            </a:xfrm>
            <a:prstGeom prst="rect">
              <a:avLst/>
            </a:prstGeom>
            <a:noFill/>
          </p:spPr>
          <p:txBody>
            <a:bodyPr wrap="square" rtlCol="0">
              <a:spAutoFit/>
            </a:bodyPr>
            <a:lstStyle/>
            <a:p>
              <a:pPr defTabSz="457200">
                <a:lnSpc>
                  <a:spcPct val="150000"/>
                </a:lnSpc>
              </a:pPr>
              <a:r>
                <a:rPr lang="zh-CN" altLang="en-US" sz="2400" b="1" dirty="0">
                  <a:solidFill>
                    <a:prstClr val="black"/>
                  </a:solidFill>
                  <a:effectLst>
                    <a:outerShdw blurRad="38100" dist="38100" dir="2700000" algn="tl">
                      <a:srgbClr val="000000">
                        <a:alpha val="20000"/>
                      </a:srgbClr>
                    </a:outerShdw>
                  </a:effectLst>
                  <a:cs typeface="+mn-ea"/>
                  <a:sym typeface="+mn-lt"/>
                </a:rPr>
                <a:t>Company introduction</a:t>
              </a:r>
            </a:p>
          </p:txBody>
        </p:sp>
        <p:sp>
          <p:nvSpPr>
            <p:cNvPr id="58" name="文本框 57">
              <a:extLst>
                <a:ext uri="{FF2B5EF4-FFF2-40B4-BE49-F238E27FC236}">
                  <a16:creationId xmlns:a16="http://schemas.microsoft.com/office/drawing/2014/main" id="{A92A4A3F-B186-4633-B3C4-EBD531B319B1}"/>
                </a:ext>
              </a:extLst>
            </p:cNvPr>
            <p:cNvSpPr txBox="1"/>
            <p:nvPr/>
          </p:nvSpPr>
          <p:spPr>
            <a:xfrm>
              <a:off x="8716473" y="1853492"/>
              <a:ext cx="2724028" cy="461665"/>
            </a:xfrm>
            <a:prstGeom prst="rect">
              <a:avLst/>
            </a:prstGeom>
            <a:noFill/>
          </p:spPr>
          <p:txBody>
            <a:bodyPr wrap="square" rtlCol="0">
              <a:spAutoFit/>
            </a:bodyPr>
            <a:lstStyle/>
            <a:p>
              <a:pPr>
                <a:lnSpc>
                  <a:spcPct val="120000"/>
                </a:lnSpc>
                <a:spcBef>
                  <a:spcPct val="0"/>
                </a:spcBef>
              </a:pPr>
              <a:r>
                <a:rPr lang="zh-CN" altLang="zh-CN" sz="1000" dirty="0">
                  <a:solidFill>
                    <a:schemeClr val="bg1">
                      <a:lumMod val="65000"/>
                    </a:schemeClr>
                  </a:solidFill>
                  <a:cs typeface="+mn-ea"/>
                  <a:sym typeface="+mn-lt"/>
                </a:rPr>
                <a:t>Lorem ipsum dolor sit amet, consectetuer dipiscing elit, sed diam</a:t>
              </a:r>
            </a:p>
          </p:txBody>
        </p:sp>
      </p:grpSp>
      <p:grpSp>
        <p:nvGrpSpPr>
          <p:cNvPr id="72" name="组合 71"/>
          <p:cNvGrpSpPr/>
          <p:nvPr/>
        </p:nvGrpSpPr>
        <p:grpSpPr>
          <a:xfrm>
            <a:off x="6875499" y="2458385"/>
            <a:ext cx="4554576" cy="994606"/>
            <a:chOff x="7705143" y="1320551"/>
            <a:chExt cx="4554576" cy="994606"/>
          </a:xfrm>
        </p:grpSpPr>
        <p:sp>
          <p:nvSpPr>
            <p:cNvPr id="73" name="矩形 72"/>
            <p:cNvSpPr/>
            <p:nvPr/>
          </p:nvSpPr>
          <p:spPr>
            <a:xfrm>
              <a:off x="7705143" y="1524000"/>
              <a:ext cx="676857" cy="676857"/>
            </a:xfrm>
            <a:prstGeom prst="rect">
              <a:avLst/>
            </a:prstGeom>
            <a:solidFill>
              <a:schemeClr val="tx1">
                <a:lumMod val="95000"/>
                <a:lumOff val="5000"/>
              </a:schemeClr>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cs typeface="+mn-ea"/>
                  <a:sym typeface="+mn-lt"/>
                </a:rPr>
                <a:t>02</a:t>
              </a:r>
              <a:endParaRPr lang="zh-CN" altLang="en-US" sz="2800" dirty="0">
                <a:cs typeface="+mn-ea"/>
                <a:sym typeface="+mn-lt"/>
              </a:endParaRPr>
            </a:p>
          </p:txBody>
        </p:sp>
        <p:sp>
          <p:nvSpPr>
            <p:cNvPr id="74" name="文本框 73">
              <a:extLst>
                <a:ext uri="{FF2B5EF4-FFF2-40B4-BE49-F238E27FC236}">
                  <a16:creationId xmlns:a16="http://schemas.microsoft.com/office/drawing/2014/main" id="{8060FEB0-0A11-4DC3-87D3-F575798C2A86}"/>
                </a:ext>
              </a:extLst>
            </p:cNvPr>
            <p:cNvSpPr txBox="1"/>
            <p:nvPr/>
          </p:nvSpPr>
          <p:spPr>
            <a:xfrm>
              <a:off x="8697422" y="1320551"/>
              <a:ext cx="3562297" cy="581057"/>
            </a:xfrm>
            <a:prstGeom prst="rect">
              <a:avLst/>
            </a:prstGeom>
            <a:noFill/>
          </p:spPr>
          <p:txBody>
            <a:bodyPr wrap="square" rtlCol="0">
              <a:spAutoFit/>
            </a:bodyPr>
            <a:lstStyle/>
            <a:p>
              <a:pPr defTabSz="457200">
                <a:lnSpc>
                  <a:spcPct val="150000"/>
                </a:lnSpc>
              </a:pPr>
              <a:r>
                <a:rPr lang="zh-CN" altLang="en-US" sz="2400" b="1" dirty="0">
                  <a:solidFill>
                    <a:prstClr val="black"/>
                  </a:solidFill>
                  <a:effectLst>
                    <a:outerShdw blurRad="38100" dist="38100" dir="2700000" algn="tl">
                      <a:srgbClr val="000000">
                        <a:alpha val="20000"/>
                      </a:srgbClr>
                    </a:outerShdw>
                  </a:effectLst>
                  <a:cs typeface="+mn-ea"/>
                  <a:sym typeface="+mn-lt"/>
                </a:rPr>
                <a:t>brief description</a:t>
              </a:r>
            </a:p>
          </p:txBody>
        </p:sp>
        <p:sp>
          <p:nvSpPr>
            <p:cNvPr id="75" name="文本框 74">
              <a:extLst>
                <a:ext uri="{FF2B5EF4-FFF2-40B4-BE49-F238E27FC236}">
                  <a16:creationId xmlns:a16="http://schemas.microsoft.com/office/drawing/2014/main" id="{A92A4A3F-B186-4633-B3C4-EBD531B319B1}"/>
                </a:ext>
              </a:extLst>
            </p:cNvPr>
            <p:cNvSpPr txBox="1"/>
            <p:nvPr/>
          </p:nvSpPr>
          <p:spPr>
            <a:xfrm>
              <a:off x="8716473" y="1853492"/>
              <a:ext cx="2724028" cy="461665"/>
            </a:xfrm>
            <a:prstGeom prst="rect">
              <a:avLst/>
            </a:prstGeom>
            <a:noFill/>
          </p:spPr>
          <p:txBody>
            <a:bodyPr wrap="square" rtlCol="0">
              <a:spAutoFit/>
            </a:bodyPr>
            <a:lstStyle/>
            <a:p>
              <a:pPr>
                <a:lnSpc>
                  <a:spcPct val="120000"/>
                </a:lnSpc>
                <a:spcBef>
                  <a:spcPct val="0"/>
                </a:spcBef>
              </a:pPr>
              <a:r>
                <a:rPr lang="zh-CN" altLang="zh-CN" sz="1000" dirty="0">
                  <a:solidFill>
                    <a:schemeClr val="bg1">
                      <a:lumMod val="65000"/>
                    </a:schemeClr>
                  </a:solidFill>
                  <a:cs typeface="+mn-ea"/>
                  <a:sym typeface="+mn-lt"/>
                </a:rPr>
                <a:t>Lorem ipsum dolor sit amet, consectetuer dipiscing elit, sed diam</a:t>
              </a:r>
            </a:p>
          </p:txBody>
        </p:sp>
      </p:grpSp>
      <p:grpSp>
        <p:nvGrpSpPr>
          <p:cNvPr id="76" name="组合 75"/>
          <p:cNvGrpSpPr/>
          <p:nvPr/>
        </p:nvGrpSpPr>
        <p:grpSpPr>
          <a:xfrm>
            <a:off x="6875499" y="3739533"/>
            <a:ext cx="4554576" cy="994606"/>
            <a:chOff x="7705143" y="1320551"/>
            <a:chExt cx="4554576" cy="994606"/>
          </a:xfrm>
        </p:grpSpPr>
        <p:sp>
          <p:nvSpPr>
            <p:cNvPr id="77" name="矩形 76"/>
            <p:cNvSpPr/>
            <p:nvPr/>
          </p:nvSpPr>
          <p:spPr>
            <a:xfrm>
              <a:off x="7705143" y="1524000"/>
              <a:ext cx="676857" cy="676857"/>
            </a:xfrm>
            <a:prstGeom prst="rect">
              <a:avLst/>
            </a:prstGeom>
            <a:solidFill>
              <a:schemeClr val="tx1">
                <a:lumMod val="95000"/>
                <a:lumOff val="5000"/>
              </a:schemeClr>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cs typeface="+mn-ea"/>
                  <a:sym typeface="+mn-lt"/>
                </a:rPr>
                <a:t>03</a:t>
              </a:r>
              <a:endParaRPr lang="zh-CN" altLang="en-US" sz="2800" dirty="0">
                <a:cs typeface="+mn-ea"/>
                <a:sym typeface="+mn-lt"/>
              </a:endParaRPr>
            </a:p>
          </p:txBody>
        </p:sp>
        <p:sp>
          <p:nvSpPr>
            <p:cNvPr id="78" name="文本框 77">
              <a:extLst>
                <a:ext uri="{FF2B5EF4-FFF2-40B4-BE49-F238E27FC236}">
                  <a16:creationId xmlns:a16="http://schemas.microsoft.com/office/drawing/2014/main" id="{8060FEB0-0A11-4DC3-87D3-F575798C2A86}"/>
                </a:ext>
              </a:extLst>
            </p:cNvPr>
            <p:cNvSpPr txBox="1"/>
            <p:nvPr/>
          </p:nvSpPr>
          <p:spPr>
            <a:xfrm>
              <a:off x="8697423" y="1320551"/>
              <a:ext cx="3562296" cy="581057"/>
            </a:xfrm>
            <a:prstGeom prst="rect">
              <a:avLst/>
            </a:prstGeom>
            <a:noFill/>
          </p:spPr>
          <p:txBody>
            <a:bodyPr wrap="square" rtlCol="0">
              <a:spAutoFit/>
            </a:bodyPr>
            <a:lstStyle/>
            <a:p>
              <a:pPr defTabSz="457200">
                <a:lnSpc>
                  <a:spcPct val="150000"/>
                </a:lnSpc>
              </a:pPr>
              <a:r>
                <a:rPr lang="zh-CN" altLang="en-US" sz="2400" b="1" dirty="0">
                  <a:solidFill>
                    <a:prstClr val="black"/>
                  </a:solidFill>
                  <a:effectLst>
                    <a:outerShdw blurRad="38100" dist="38100" dir="2700000" algn="tl">
                      <a:srgbClr val="000000">
                        <a:alpha val="20000"/>
                      </a:srgbClr>
                    </a:outerShdw>
                  </a:effectLst>
                  <a:cs typeface="+mn-ea"/>
                  <a:sym typeface="+mn-lt"/>
                </a:rPr>
                <a:t>Market analysis</a:t>
              </a:r>
            </a:p>
          </p:txBody>
        </p:sp>
        <p:sp>
          <p:nvSpPr>
            <p:cNvPr id="79" name="文本框 78">
              <a:extLst>
                <a:ext uri="{FF2B5EF4-FFF2-40B4-BE49-F238E27FC236}">
                  <a16:creationId xmlns:a16="http://schemas.microsoft.com/office/drawing/2014/main" id="{A92A4A3F-B186-4633-B3C4-EBD531B319B1}"/>
                </a:ext>
              </a:extLst>
            </p:cNvPr>
            <p:cNvSpPr txBox="1"/>
            <p:nvPr/>
          </p:nvSpPr>
          <p:spPr>
            <a:xfrm>
              <a:off x="8716473" y="1853492"/>
              <a:ext cx="2724028" cy="461665"/>
            </a:xfrm>
            <a:prstGeom prst="rect">
              <a:avLst/>
            </a:prstGeom>
            <a:noFill/>
          </p:spPr>
          <p:txBody>
            <a:bodyPr wrap="square" rtlCol="0">
              <a:spAutoFit/>
            </a:bodyPr>
            <a:lstStyle/>
            <a:p>
              <a:pPr>
                <a:lnSpc>
                  <a:spcPct val="120000"/>
                </a:lnSpc>
                <a:spcBef>
                  <a:spcPct val="0"/>
                </a:spcBef>
              </a:pPr>
              <a:r>
                <a:rPr lang="zh-CN" altLang="zh-CN" sz="1000" dirty="0">
                  <a:solidFill>
                    <a:schemeClr val="bg1">
                      <a:lumMod val="65000"/>
                    </a:schemeClr>
                  </a:solidFill>
                  <a:cs typeface="+mn-ea"/>
                  <a:sym typeface="+mn-lt"/>
                </a:rPr>
                <a:t>Lorem ipsum dolor sit amet, consectetuer dipiscing elit, sed diam</a:t>
              </a:r>
            </a:p>
          </p:txBody>
        </p:sp>
      </p:grpSp>
      <p:grpSp>
        <p:nvGrpSpPr>
          <p:cNvPr id="80" name="组合 79"/>
          <p:cNvGrpSpPr/>
          <p:nvPr/>
        </p:nvGrpSpPr>
        <p:grpSpPr>
          <a:xfrm>
            <a:off x="6875499" y="5020681"/>
            <a:ext cx="4378654" cy="994606"/>
            <a:chOff x="7705143" y="1320551"/>
            <a:chExt cx="4378654" cy="994606"/>
          </a:xfrm>
        </p:grpSpPr>
        <p:sp>
          <p:nvSpPr>
            <p:cNvPr id="81" name="矩形 80"/>
            <p:cNvSpPr/>
            <p:nvPr/>
          </p:nvSpPr>
          <p:spPr>
            <a:xfrm>
              <a:off x="7705143" y="1524000"/>
              <a:ext cx="676857" cy="676857"/>
            </a:xfrm>
            <a:prstGeom prst="rect">
              <a:avLst/>
            </a:prstGeom>
            <a:solidFill>
              <a:schemeClr val="tx1">
                <a:lumMod val="95000"/>
                <a:lumOff val="5000"/>
              </a:schemeClr>
            </a:solidFill>
            <a:ln>
              <a:noFill/>
            </a:ln>
            <a:effectLst>
              <a:outerShdw blurRad="1016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lang="en-US" altLang="zh-CN" sz="2800" dirty="0">
                  <a:cs typeface="+mn-ea"/>
                  <a:sym typeface="+mn-lt"/>
                </a:rPr>
                <a:t>04</a:t>
              </a:r>
              <a:endParaRPr lang="zh-CN" altLang="en-US" sz="2800" dirty="0">
                <a:cs typeface="+mn-ea"/>
                <a:sym typeface="+mn-lt"/>
              </a:endParaRPr>
            </a:p>
          </p:txBody>
        </p:sp>
        <p:sp>
          <p:nvSpPr>
            <p:cNvPr id="82" name="文本框 81">
              <a:extLst>
                <a:ext uri="{FF2B5EF4-FFF2-40B4-BE49-F238E27FC236}">
                  <a16:creationId xmlns:a16="http://schemas.microsoft.com/office/drawing/2014/main" id="{8060FEB0-0A11-4DC3-87D3-F575798C2A86}"/>
                </a:ext>
              </a:extLst>
            </p:cNvPr>
            <p:cNvSpPr txBox="1"/>
            <p:nvPr/>
          </p:nvSpPr>
          <p:spPr>
            <a:xfrm>
              <a:off x="8697422" y="1320551"/>
              <a:ext cx="3386375" cy="581057"/>
            </a:xfrm>
            <a:prstGeom prst="rect">
              <a:avLst/>
            </a:prstGeom>
            <a:noFill/>
          </p:spPr>
          <p:txBody>
            <a:bodyPr wrap="square" rtlCol="0">
              <a:spAutoFit/>
            </a:bodyPr>
            <a:lstStyle/>
            <a:p>
              <a:pPr defTabSz="457200">
                <a:lnSpc>
                  <a:spcPct val="150000"/>
                </a:lnSpc>
              </a:pPr>
              <a:r>
                <a:rPr lang="zh-CN" altLang="en-US" sz="2400" b="1" dirty="0">
                  <a:solidFill>
                    <a:prstClr val="black"/>
                  </a:solidFill>
                  <a:effectLst>
                    <a:outerShdw blurRad="38100" dist="38100" dir="2700000" algn="tl">
                      <a:srgbClr val="000000">
                        <a:alpha val="20000"/>
                      </a:srgbClr>
                    </a:outerShdw>
                  </a:effectLst>
                  <a:cs typeface="+mn-ea"/>
                  <a:sym typeface="+mn-lt"/>
                </a:rPr>
                <a:t>Financial planning</a:t>
              </a:r>
            </a:p>
          </p:txBody>
        </p:sp>
        <p:sp>
          <p:nvSpPr>
            <p:cNvPr id="83" name="文本框 82">
              <a:extLst>
                <a:ext uri="{FF2B5EF4-FFF2-40B4-BE49-F238E27FC236}">
                  <a16:creationId xmlns:a16="http://schemas.microsoft.com/office/drawing/2014/main" id="{A92A4A3F-B186-4633-B3C4-EBD531B319B1}"/>
                </a:ext>
              </a:extLst>
            </p:cNvPr>
            <p:cNvSpPr txBox="1"/>
            <p:nvPr/>
          </p:nvSpPr>
          <p:spPr>
            <a:xfrm>
              <a:off x="8716473" y="1853492"/>
              <a:ext cx="2724028" cy="461665"/>
            </a:xfrm>
            <a:prstGeom prst="rect">
              <a:avLst/>
            </a:prstGeom>
            <a:noFill/>
          </p:spPr>
          <p:txBody>
            <a:bodyPr wrap="square" rtlCol="0">
              <a:spAutoFit/>
            </a:bodyPr>
            <a:lstStyle/>
            <a:p>
              <a:pPr>
                <a:lnSpc>
                  <a:spcPct val="120000"/>
                </a:lnSpc>
                <a:spcBef>
                  <a:spcPct val="0"/>
                </a:spcBef>
              </a:pPr>
              <a:r>
                <a:rPr lang="zh-CN" altLang="zh-CN" sz="1000" dirty="0">
                  <a:solidFill>
                    <a:schemeClr val="bg1">
                      <a:lumMod val="65000"/>
                    </a:schemeClr>
                  </a:solidFill>
                  <a:cs typeface="+mn-ea"/>
                  <a:sym typeface="+mn-lt"/>
                </a:rPr>
                <a:t>Lorem ipsum dolor sit amet, consectetuer dipiscing elit, sed diam</a:t>
              </a:r>
            </a:p>
          </p:txBody>
        </p:sp>
      </p:grpSp>
      <p:grpSp>
        <p:nvGrpSpPr>
          <p:cNvPr id="15" name="组合 14"/>
          <p:cNvGrpSpPr/>
          <p:nvPr/>
        </p:nvGrpSpPr>
        <p:grpSpPr>
          <a:xfrm>
            <a:off x="2587159" y="1866900"/>
            <a:ext cx="3992647" cy="3371850"/>
            <a:chOff x="2587159" y="1866900"/>
            <a:chExt cx="3992647" cy="3371850"/>
          </a:xfrm>
        </p:grpSpPr>
        <p:grpSp>
          <p:nvGrpSpPr>
            <p:cNvPr id="10" name="组合 9"/>
            <p:cNvGrpSpPr/>
            <p:nvPr/>
          </p:nvGrpSpPr>
          <p:grpSpPr>
            <a:xfrm>
              <a:off x="2587159" y="1866900"/>
              <a:ext cx="3992647" cy="3371850"/>
              <a:chOff x="2587159" y="1866900"/>
              <a:chExt cx="3992647" cy="3371850"/>
            </a:xfrm>
          </p:grpSpPr>
          <p:sp>
            <p:nvSpPr>
              <p:cNvPr id="51" name="矩形 50"/>
              <p:cNvSpPr/>
              <p:nvPr/>
            </p:nvSpPr>
            <p:spPr>
              <a:xfrm>
                <a:off x="4454286" y="1866900"/>
                <a:ext cx="258397" cy="3371850"/>
              </a:xfrm>
              <a:prstGeom prst="rect">
                <a:avLst/>
              </a:prstGeom>
              <a:solidFill>
                <a:srgbClr val="ECEC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id="{8060FEB0-0A11-4DC3-87D3-F575798C2A86}"/>
                  </a:ext>
                </a:extLst>
              </p:cNvPr>
              <p:cNvSpPr txBox="1"/>
              <p:nvPr/>
            </p:nvSpPr>
            <p:spPr>
              <a:xfrm>
                <a:off x="2587159" y="2559416"/>
                <a:ext cx="3992647" cy="825419"/>
              </a:xfrm>
              <a:prstGeom prst="rect">
                <a:avLst/>
              </a:prstGeom>
              <a:noFill/>
            </p:spPr>
            <p:txBody>
              <a:bodyPr wrap="square" rtlCol="0">
                <a:spAutoFit/>
              </a:bodyPr>
              <a:lstStyle/>
              <a:p>
                <a:pPr algn="ctr" defTabSz="457200">
                  <a:lnSpc>
                    <a:spcPct val="150000"/>
                  </a:lnSpc>
                </a:pPr>
                <a:r>
                  <a:rPr lang="en-US" altLang="zh-CN" sz="3600" b="1" dirty="0">
                    <a:solidFill>
                      <a:prstClr val="black"/>
                    </a:solidFill>
                    <a:effectLst>
                      <a:outerShdw blurRad="38100" dist="38100" dir="2700000" algn="tl">
                        <a:srgbClr val="000000">
                          <a:alpha val="20000"/>
                        </a:srgbClr>
                      </a:outerShdw>
                    </a:effectLst>
                    <a:cs typeface="+mn-ea"/>
                    <a:sym typeface="+mn-lt"/>
                  </a:rPr>
                  <a:t>CONTENTS</a:t>
                </a:r>
                <a:endParaRPr lang="zh-CN" altLang="en-US" sz="3600" b="1" dirty="0">
                  <a:solidFill>
                    <a:prstClr val="black"/>
                  </a:solidFill>
                  <a:effectLst>
                    <a:outerShdw blurRad="38100" dist="38100" dir="2700000" algn="tl">
                      <a:srgbClr val="000000">
                        <a:alpha val="20000"/>
                      </a:srgbClr>
                    </a:outerShdw>
                  </a:effectLst>
                  <a:cs typeface="+mn-ea"/>
                  <a:sym typeface="+mn-lt"/>
                </a:endParaRPr>
              </a:p>
            </p:txBody>
          </p:sp>
          <p:sp>
            <p:nvSpPr>
              <p:cNvPr id="54" name="文本框 53">
                <a:extLst>
                  <a:ext uri="{FF2B5EF4-FFF2-40B4-BE49-F238E27FC236}">
                    <a16:creationId xmlns:a16="http://schemas.microsoft.com/office/drawing/2014/main" id="{A92A4A3F-B186-4633-B3C4-EBD531B319B1}"/>
                  </a:ext>
                </a:extLst>
              </p:cNvPr>
              <p:cNvSpPr txBox="1"/>
              <p:nvPr/>
            </p:nvSpPr>
            <p:spPr>
              <a:xfrm>
                <a:off x="3115627" y="3498590"/>
                <a:ext cx="2935712" cy="461665"/>
              </a:xfrm>
              <a:prstGeom prst="rect">
                <a:avLst/>
              </a:prstGeom>
              <a:noFill/>
            </p:spPr>
            <p:txBody>
              <a:bodyPr wrap="square" rtlCol="0">
                <a:spAutoFit/>
              </a:bodyPr>
              <a:lstStyle/>
              <a:p>
                <a:pPr algn="ctr">
                  <a:lnSpc>
                    <a:spcPct val="120000"/>
                  </a:lnSpc>
                  <a:spcBef>
                    <a:spcPct val="0"/>
                  </a:spcBef>
                </a:pPr>
                <a:r>
                  <a:rPr lang="zh-CN" altLang="zh-CN" sz="1000" dirty="0">
                    <a:solidFill>
                      <a:schemeClr val="bg1">
                        <a:lumMod val="50000"/>
                      </a:schemeClr>
                    </a:solidFill>
                    <a:cs typeface="+mn-ea"/>
                    <a:sym typeface="+mn-lt"/>
                  </a:rPr>
                  <a:t>Lorem ipsum dolor sit amet, consectetuer dipiscing elit, sed diam</a:t>
                </a:r>
              </a:p>
            </p:txBody>
          </p:sp>
        </p:grpSp>
        <p:cxnSp>
          <p:nvCxnSpPr>
            <p:cNvPr id="14" name="直接连接符 13"/>
            <p:cNvCxnSpPr/>
            <p:nvPr/>
          </p:nvCxnSpPr>
          <p:spPr>
            <a:xfrm>
              <a:off x="4454286" y="3384695"/>
              <a:ext cx="258397"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383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airplane"/>
      </p:transition>
    </mc:Choice>
    <mc:Fallback xmlns:p14="http://schemas.microsoft.com/office/powerpoint/2010/main" xmlns:a16="http://schemas.microsoft.com/office/drawing/2014/main" xmlns:a14="http://schemas.microsoft.com/office/drawing/2010/main"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par>
                              <p:cTn id="13" fill="hold">
                                <p:stCondLst>
                                  <p:cond delay="750"/>
                                </p:stCondLst>
                                <p:childTnLst>
                                  <p:par>
                                    <p:cTn id="14" presetID="2" presetClass="entr" presetSubtype="2" fill="hold" nodeType="afterEffect" p14:presetBounceEnd="4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0000">
                                          <p:cBhvr additive="base">
                                            <p:cTn id="16" dur="10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2" fill="hold" nodeType="afterEffect" p14:presetBounceEnd="40000">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14:bounceEnd="40000">
                                          <p:cBhvr additive="base">
                                            <p:cTn id="21" dur="10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22" dur="1000" fill="hold"/>
                                            <p:tgtEl>
                                              <p:spTgt spid="72"/>
                                            </p:tgtEl>
                                            <p:attrNameLst>
                                              <p:attrName>ppt_y</p:attrName>
                                            </p:attrNameLst>
                                          </p:cBhvr>
                                          <p:tavLst>
                                            <p:tav tm="0">
                                              <p:val>
                                                <p:strVal val="#ppt_y"/>
                                              </p:val>
                                            </p:tav>
                                            <p:tav tm="100000">
                                              <p:val>
                                                <p:strVal val="#ppt_y"/>
                                              </p:val>
                                            </p:tav>
                                          </p:tavLst>
                                        </p:anim>
                                      </p:childTnLst>
                                    </p:cTn>
                                  </p:par>
                                </p:childTnLst>
                              </p:cTn>
                            </p:par>
                            <p:par>
                              <p:cTn id="23" fill="hold">
                                <p:stCondLst>
                                  <p:cond delay="2750"/>
                                </p:stCondLst>
                                <p:childTnLst>
                                  <p:par>
                                    <p:cTn id="24" presetID="2" presetClass="entr" presetSubtype="2" fill="hold" nodeType="afterEffect" p14:presetBounceEnd="40000">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14:bounceEnd="40000">
                                          <p:cBhvr additive="base">
                                            <p:cTn id="26" dur="1000" fill="hold"/>
                                            <p:tgtEl>
                                              <p:spTgt spid="76"/>
                                            </p:tgtEl>
                                            <p:attrNameLst>
                                              <p:attrName>ppt_x</p:attrName>
                                            </p:attrNameLst>
                                          </p:cBhvr>
                                          <p:tavLst>
                                            <p:tav tm="0">
                                              <p:val>
                                                <p:strVal val="1+#ppt_w/2"/>
                                              </p:val>
                                            </p:tav>
                                            <p:tav tm="100000">
                                              <p:val>
                                                <p:strVal val="#ppt_x"/>
                                              </p:val>
                                            </p:tav>
                                          </p:tavLst>
                                        </p:anim>
                                        <p:anim calcmode="lin" valueType="num" p14:bounceEnd="40000">
                                          <p:cBhvr additive="base">
                                            <p:cTn id="27" dur="1000" fill="hold"/>
                                            <p:tgtEl>
                                              <p:spTgt spid="76"/>
                                            </p:tgtEl>
                                            <p:attrNameLst>
                                              <p:attrName>ppt_y</p:attrName>
                                            </p:attrNameLst>
                                          </p:cBhvr>
                                          <p:tavLst>
                                            <p:tav tm="0">
                                              <p:val>
                                                <p:strVal val="#ppt_y"/>
                                              </p:val>
                                            </p:tav>
                                            <p:tav tm="100000">
                                              <p:val>
                                                <p:strVal val="#ppt_y"/>
                                              </p:val>
                                            </p:tav>
                                          </p:tavLst>
                                        </p:anim>
                                      </p:childTnLst>
                                    </p:cTn>
                                  </p:par>
                                </p:childTnLst>
                              </p:cTn>
                            </p:par>
                            <p:par>
                              <p:cTn id="28" fill="hold">
                                <p:stCondLst>
                                  <p:cond delay="3750"/>
                                </p:stCondLst>
                                <p:childTnLst>
                                  <p:par>
                                    <p:cTn id="29" presetID="2" presetClass="entr" presetSubtype="2" fill="hold" nodeType="afterEffect" p14:presetBounceEnd="40000">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14:bounceEnd="40000">
                                          <p:cBhvr additive="base">
                                            <p:cTn id="31" dur="10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32"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p15="http://schemas.microsoft.com/office/powerpoint/2012/main"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par>
                              <p:cTn id="13" fill="hold">
                                <p:stCondLst>
                                  <p:cond delay="75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2"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0" fill="hold"/>
                                            <p:tgtEl>
                                              <p:spTgt spid="72"/>
                                            </p:tgtEl>
                                            <p:attrNameLst>
                                              <p:attrName>ppt_x</p:attrName>
                                            </p:attrNameLst>
                                          </p:cBhvr>
                                          <p:tavLst>
                                            <p:tav tm="0">
                                              <p:val>
                                                <p:strVal val="1+#ppt_w/2"/>
                                              </p:val>
                                            </p:tav>
                                            <p:tav tm="100000">
                                              <p:val>
                                                <p:strVal val="#ppt_x"/>
                                              </p:val>
                                            </p:tav>
                                          </p:tavLst>
                                        </p:anim>
                                        <p:anim calcmode="lin" valueType="num">
                                          <p:cBhvr additive="base">
                                            <p:cTn id="22" dur="1000" fill="hold"/>
                                            <p:tgtEl>
                                              <p:spTgt spid="72"/>
                                            </p:tgtEl>
                                            <p:attrNameLst>
                                              <p:attrName>ppt_y</p:attrName>
                                            </p:attrNameLst>
                                          </p:cBhvr>
                                          <p:tavLst>
                                            <p:tav tm="0">
                                              <p:val>
                                                <p:strVal val="#ppt_y"/>
                                              </p:val>
                                            </p:tav>
                                            <p:tav tm="100000">
                                              <p:val>
                                                <p:strVal val="#ppt_y"/>
                                              </p:val>
                                            </p:tav>
                                          </p:tavLst>
                                        </p:anim>
                                      </p:childTnLst>
                                    </p:cTn>
                                  </p:par>
                                </p:childTnLst>
                              </p:cTn>
                            </p:par>
                            <p:par>
                              <p:cTn id="23" fill="hold">
                                <p:stCondLst>
                                  <p:cond delay="2750"/>
                                </p:stCondLst>
                                <p:childTnLst>
                                  <p:par>
                                    <p:cTn id="24" presetID="2" presetClass="entr" presetSubtype="2"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0" fill="hold"/>
                                            <p:tgtEl>
                                              <p:spTgt spid="76"/>
                                            </p:tgtEl>
                                            <p:attrNameLst>
                                              <p:attrName>ppt_x</p:attrName>
                                            </p:attrNameLst>
                                          </p:cBhvr>
                                          <p:tavLst>
                                            <p:tav tm="0">
                                              <p:val>
                                                <p:strVal val="1+#ppt_w/2"/>
                                              </p:val>
                                            </p:tav>
                                            <p:tav tm="100000">
                                              <p:val>
                                                <p:strVal val="#ppt_x"/>
                                              </p:val>
                                            </p:tav>
                                          </p:tavLst>
                                        </p:anim>
                                        <p:anim calcmode="lin" valueType="num">
                                          <p:cBhvr additive="base">
                                            <p:cTn id="27" dur="1000" fill="hold"/>
                                            <p:tgtEl>
                                              <p:spTgt spid="76"/>
                                            </p:tgtEl>
                                            <p:attrNameLst>
                                              <p:attrName>ppt_y</p:attrName>
                                            </p:attrNameLst>
                                          </p:cBhvr>
                                          <p:tavLst>
                                            <p:tav tm="0">
                                              <p:val>
                                                <p:strVal val="#ppt_y"/>
                                              </p:val>
                                            </p:tav>
                                            <p:tav tm="100000">
                                              <p:val>
                                                <p:strVal val="#ppt_y"/>
                                              </p:val>
                                            </p:tav>
                                          </p:tavLst>
                                        </p:anim>
                                      </p:childTnLst>
                                    </p:cTn>
                                  </p:par>
                                </p:childTnLst>
                              </p:cTn>
                            </p:par>
                            <p:par>
                              <p:cTn id="28" fill="hold">
                                <p:stCondLst>
                                  <p:cond delay="3750"/>
                                </p:stCondLst>
                                <p:childTnLst>
                                  <p:par>
                                    <p:cTn id="29" presetID="2" presetClass="entr" presetSubtype="2"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1000" fill="hold"/>
                                            <p:tgtEl>
                                              <p:spTgt spid="80"/>
                                            </p:tgtEl>
                                            <p:attrNameLst>
                                              <p:attrName>ppt_x</p:attrName>
                                            </p:attrNameLst>
                                          </p:cBhvr>
                                          <p:tavLst>
                                            <p:tav tm="0">
                                              <p:val>
                                                <p:strVal val="1+#ppt_w/2"/>
                                              </p:val>
                                            </p:tav>
                                            <p:tav tm="100000">
                                              <p:val>
                                                <p:strVal val="#ppt_x"/>
                                              </p:val>
                                            </p:tav>
                                          </p:tavLst>
                                        </p:anim>
                                        <p:anim calcmode="lin" valueType="num">
                                          <p:cBhvr additive="base">
                                            <p:cTn id="32"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2">
            <a:extLst>
              <a:ext uri="{FF2B5EF4-FFF2-40B4-BE49-F238E27FC236}">
                <a16:creationId xmlns:a16="http://schemas.microsoft.com/office/drawing/2014/main" id="{AF57FB04-16E7-4916-92A8-D914F1B3C13F}"/>
              </a:ext>
            </a:extLst>
          </p:cNvPr>
          <p:cNvSpPr txBox="1"/>
          <p:nvPr/>
        </p:nvSpPr>
        <p:spPr>
          <a:xfrm>
            <a:off x="944414" y="1698181"/>
            <a:ext cx="5520576" cy="777457"/>
          </a:xfrm>
          <a:prstGeom prst="rect">
            <a:avLst/>
          </a:prstGeom>
          <a:noFill/>
        </p:spPr>
        <p:txBody>
          <a:bodyPr wrap="square" rtlCol="0" anchor="ctr" anchorCtr="0">
            <a:spAutoFit/>
          </a:bodyPr>
          <a:lstStyle/>
          <a:p>
            <a:pPr defTabSz="914217">
              <a:lnSpc>
                <a:spcPct val="130000"/>
              </a:lnSpc>
            </a:pPr>
            <a:r>
              <a:rPr lang="en-US" altLang="zh-CN" b="1" spc="100" dirty="0">
                <a:solidFill>
                  <a:schemeClr val="tx1">
                    <a:lumMod val="95000"/>
                    <a:lumOff val="5000"/>
                  </a:schemeClr>
                </a:solidFill>
                <a:cs typeface="+mn-ea"/>
                <a:sym typeface="+mn-lt"/>
              </a:rPr>
              <a:t>2027</a:t>
            </a:r>
            <a:r>
              <a:rPr lang="zh-CN" altLang="en-US" b="1" spc="100" dirty="0">
                <a:solidFill>
                  <a:schemeClr val="tx1">
                    <a:lumMod val="95000"/>
                    <a:lumOff val="5000"/>
                  </a:schemeClr>
                </a:solidFill>
                <a:cs typeface="+mn-ea"/>
                <a:sym typeface="+mn-lt"/>
              </a:rPr>
              <a:t>"Year realization"</a:t>
            </a:r>
            <a:r>
              <a:rPr lang="en-US" altLang="zh-CN" b="1" spc="100" dirty="0">
                <a:solidFill>
                  <a:schemeClr val="tx1">
                    <a:lumMod val="95000"/>
                    <a:lumOff val="5000"/>
                  </a:schemeClr>
                </a:solidFill>
                <a:cs typeface="+mn-ea"/>
                <a:sym typeface="+mn-lt"/>
              </a:rPr>
              <a:t>XX</a:t>
            </a:r>
            <a:r>
              <a:rPr lang="zh-CN" altLang="en-US" b="1" spc="100" dirty="0">
                <a:solidFill>
                  <a:schemeClr val="tx1">
                    <a:lumMod val="95000"/>
                    <a:lumOff val="5000"/>
                  </a:schemeClr>
                </a:solidFill>
                <a:cs typeface="+mn-ea"/>
                <a:sym typeface="+mn-lt"/>
              </a:rPr>
              <a:t>projects, the specific indicators are as follows:</a:t>
            </a:r>
          </a:p>
        </p:txBody>
      </p:sp>
      <p:sp>
        <p:nvSpPr>
          <p:cNvPr id="6" name="Subtitle 2">
            <a:extLst>
              <a:ext uri="{FF2B5EF4-FFF2-40B4-BE49-F238E27FC236}">
                <a16:creationId xmlns:a16="http://schemas.microsoft.com/office/drawing/2014/main" id="{C95B2544-08DD-416D-A2F7-2C6BD9597203}"/>
              </a:ext>
            </a:extLst>
          </p:cNvPr>
          <p:cNvSpPr txBox="1">
            <a:spLocks/>
          </p:cNvSpPr>
          <p:nvPr/>
        </p:nvSpPr>
        <p:spPr>
          <a:xfrm>
            <a:off x="1220416" y="2579994"/>
            <a:ext cx="4949334" cy="153173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US" altLang="zh-CN" sz="1400" dirty="0">
                <a:solidFill>
                  <a:schemeClr val="tx1">
                    <a:lumMod val="95000"/>
                    <a:lumOff val="5000"/>
                  </a:schemeClr>
                </a:solidFill>
                <a:latin typeface="+mn-lt"/>
                <a:cs typeface="+mn-ea"/>
                <a:sym typeface="+mn-lt"/>
              </a:rPr>
              <a:t>1</a:t>
            </a:r>
            <a:r>
              <a:rPr lang="zh-CN" altLang="en-US" sz="1400" dirty="0">
                <a:solidFill>
                  <a:schemeClr val="tx1">
                    <a:lumMod val="95000"/>
                    <a:lumOff val="5000"/>
                  </a:schemeClr>
                </a:solidFill>
                <a:latin typeface="+mn-lt"/>
                <a:cs typeface="+mn-ea"/>
                <a:sym typeface="+mn-lt"/>
              </a:rPr>
              <a:t>Target size: Enter text messages</a:t>
            </a:r>
          </a:p>
          <a:p>
            <a:pPr algn="l">
              <a:lnSpc>
                <a:spcPct val="150000"/>
              </a:lnSpc>
            </a:pPr>
            <a:r>
              <a:rPr lang="en-US" altLang="zh-CN" sz="1400" dirty="0">
                <a:solidFill>
                  <a:schemeClr val="tx1">
                    <a:lumMod val="95000"/>
                    <a:lumOff val="5000"/>
                  </a:schemeClr>
                </a:solidFill>
                <a:latin typeface="+mn-lt"/>
                <a:cs typeface="+mn-ea"/>
                <a:sym typeface="+mn-lt"/>
              </a:rPr>
              <a:t>2</a:t>
            </a:r>
            <a:r>
              <a:rPr lang="zh-CN" altLang="en-US" sz="1400" dirty="0">
                <a:solidFill>
                  <a:schemeClr val="tx1">
                    <a:lumMod val="95000"/>
                    <a:lumOff val="5000"/>
                  </a:schemeClr>
                </a:solidFill>
                <a:latin typeface="+mn-lt"/>
                <a:cs typeface="+mn-ea"/>
                <a:sym typeface="+mn-lt"/>
              </a:rPr>
              <a:t>Type: Enter text messages</a:t>
            </a:r>
          </a:p>
          <a:p>
            <a:pPr algn="l">
              <a:lnSpc>
                <a:spcPct val="150000"/>
              </a:lnSpc>
            </a:pPr>
            <a:r>
              <a:rPr lang="en-US" altLang="zh-CN" sz="1400" dirty="0">
                <a:solidFill>
                  <a:schemeClr val="tx1">
                    <a:lumMod val="95000"/>
                    <a:lumOff val="5000"/>
                  </a:schemeClr>
                </a:solidFill>
                <a:latin typeface="+mn-lt"/>
                <a:cs typeface="+mn-ea"/>
                <a:sym typeface="+mn-lt"/>
              </a:rPr>
              <a:t>3</a:t>
            </a:r>
            <a:r>
              <a:rPr lang="zh-CN" altLang="en-US" sz="1400" dirty="0">
                <a:solidFill>
                  <a:schemeClr val="tx1">
                    <a:lumMod val="95000"/>
                    <a:lumOff val="5000"/>
                  </a:schemeClr>
                </a:solidFill>
                <a:latin typeface="+mn-lt"/>
                <a:cs typeface="+mn-ea"/>
                <a:sym typeface="+mn-lt"/>
              </a:rPr>
              <a:t>Target business: The game picture is ready to go.</a:t>
            </a:r>
          </a:p>
          <a:p>
            <a:pPr algn="l">
              <a:lnSpc>
                <a:spcPct val="150000"/>
              </a:lnSpc>
            </a:pPr>
            <a:r>
              <a:rPr lang="en-US" altLang="zh-CN" sz="1400" dirty="0">
                <a:solidFill>
                  <a:schemeClr val="tx1">
                    <a:lumMod val="95000"/>
                    <a:lumOff val="5000"/>
                  </a:schemeClr>
                </a:solidFill>
                <a:latin typeface="+mn-lt"/>
                <a:cs typeface="+mn-ea"/>
                <a:sym typeface="+mn-lt"/>
              </a:rPr>
              <a:t>4</a:t>
            </a:r>
            <a:r>
              <a:rPr lang="zh-CN" altLang="en-US" sz="1400" dirty="0">
                <a:solidFill>
                  <a:schemeClr val="tx1">
                    <a:lumMod val="95000"/>
                    <a:lumOff val="5000"/>
                  </a:schemeClr>
                </a:solidFill>
                <a:latin typeface="+mn-lt"/>
                <a:cs typeface="+mn-ea"/>
                <a:sym typeface="+mn-lt"/>
              </a:rPr>
              <a:t>Business Process: Establish a complete business process</a:t>
            </a:r>
          </a:p>
        </p:txBody>
      </p:sp>
      <p:sp>
        <p:nvSpPr>
          <p:cNvPr id="7" name="TextBox 46">
            <a:extLst>
              <a:ext uri="{FF2B5EF4-FFF2-40B4-BE49-F238E27FC236}">
                <a16:creationId xmlns:a16="http://schemas.microsoft.com/office/drawing/2014/main" id="{AB2DFF2E-6359-48CF-878B-D652EE38A7DB}"/>
              </a:ext>
            </a:extLst>
          </p:cNvPr>
          <p:cNvSpPr txBox="1"/>
          <p:nvPr/>
        </p:nvSpPr>
        <p:spPr>
          <a:xfrm>
            <a:off x="4569307" y="4817897"/>
            <a:ext cx="848310" cy="381258"/>
          </a:xfrm>
          <a:prstGeom prst="rect">
            <a:avLst/>
          </a:prstGeom>
          <a:noFill/>
        </p:spPr>
        <p:txBody>
          <a:bodyPr wrap="none" rtlCol="0" anchor="ctr" anchorCtr="0">
            <a:spAutoFit/>
          </a:bodyPr>
          <a:lstStyle/>
          <a:p>
            <a:pPr algn="ctr" defTabSz="914217">
              <a:lnSpc>
                <a:spcPct val="130000"/>
              </a:lnSpc>
            </a:pPr>
            <a:r>
              <a:rPr lang="zh-CN" altLang="en-US" sz="1600" b="1" dirty="0">
                <a:solidFill>
                  <a:schemeClr val="tx1">
                    <a:lumMod val="95000"/>
                    <a:lumOff val="5000"/>
                  </a:schemeClr>
                </a:solidFill>
                <a:cs typeface="+mn-ea"/>
                <a:sym typeface="+mn-lt"/>
              </a:rPr>
              <a:t>advantage</a:t>
            </a:r>
            <a:r>
              <a:rPr lang="en-US" altLang="zh-CN" sz="1600" b="1" dirty="0">
                <a:solidFill>
                  <a:schemeClr val="tx1">
                    <a:lumMod val="95000"/>
                    <a:lumOff val="5000"/>
                  </a:schemeClr>
                </a:solidFill>
                <a:cs typeface="+mn-ea"/>
                <a:sym typeface="+mn-lt"/>
              </a:rPr>
              <a:t>03</a:t>
            </a:r>
          </a:p>
        </p:txBody>
      </p:sp>
      <p:sp>
        <p:nvSpPr>
          <p:cNvPr id="8" name="TextBox 47">
            <a:extLst>
              <a:ext uri="{FF2B5EF4-FFF2-40B4-BE49-F238E27FC236}">
                <a16:creationId xmlns:a16="http://schemas.microsoft.com/office/drawing/2014/main" id="{7BEA73A6-B087-4D3D-8528-6C25E54C8083}"/>
              </a:ext>
            </a:extLst>
          </p:cNvPr>
          <p:cNvSpPr txBox="1"/>
          <p:nvPr/>
        </p:nvSpPr>
        <p:spPr>
          <a:xfrm>
            <a:off x="867351" y="5264118"/>
            <a:ext cx="1632227" cy="472950"/>
          </a:xfrm>
          <a:prstGeom prst="rect">
            <a:avLst/>
          </a:prstGeom>
          <a:noFill/>
        </p:spPr>
        <p:txBody>
          <a:bodyPr wrap="square" rtlCol="0" anchor="ctr" anchorCtr="0">
            <a:spAutoFit/>
          </a:bodyPr>
          <a:lstStyle/>
          <a:p>
            <a:pPr algn="ctr">
              <a:lnSpc>
                <a:spcPct val="130000"/>
              </a:lnSpc>
            </a:pPr>
            <a:r>
              <a:rPr lang="zh-CN" altLang="en-US" sz="1000" dirty="0">
                <a:solidFill>
                  <a:schemeClr val="tx1">
                    <a:lumMod val="95000"/>
                    <a:lumOff val="5000"/>
                  </a:schemeClr>
                </a:solidFill>
                <a:cs typeface="+mn-ea"/>
                <a:sym typeface="+mn-lt"/>
              </a:rPr>
              <a:t>Your content is typed here, or after copying your text</a:t>
            </a:r>
          </a:p>
        </p:txBody>
      </p:sp>
      <p:sp>
        <p:nvSpPr>
          <p:cNvPr id="9" name="TextBox 48">
            <a:extLst>
              <a:ext uri="{FF2B5EF4-FFF2-40B4-BE49-F238E27FC236}">
                <a16:creationId xmlns:a16="http://schemas.microsoft.com/office/drawing/2014/main" id="{FD79DC0F-3711-484D-920C-342A608D9205}"/>
              </a:ext>
            </a:extLst>
          </p:cNvPr>
          <p:cNvSpPr txBox="1"/>
          <p:nvPr/>
        </p:nvSpPr>
        <p:spPr>
          <a:xfrm>
            <a:off x="1259309" y="4817897"/>
            <a:ext cx="848310" cy="381258"/>
          </a:xfrm>
          <a:prstGeom prst="rect">
            <a:avLst/>
          </a:prstGeom>
          <a:noFill/>
        </p:spPr>
        <p:txBody>
          <a:bodyPr wrap="none" rtlCol="0" anchor="ctr" anchorCtr="0">
            <a:spAutoFit/>
          </a:bodyPr>
          <a:lstStyle/>
          <a:p>
            <a:pPr algn="ctr" defTabSz="914217">
              <a:lnSpc>
                <a:spcPct val="130000"/>
              </a:lnSpc>
            </a:pPr>
            <a:r>
              <a:rPr lang="zh-CN" altLang="en-US" sz="1600" b="1" dirty="0">
                <a:solidFill>
                  <a:schemeClr val="tx1">
                    <a:lumMod val="95000"/>
                    <a:lumOff val="5000"/>
                  </a:schemeClr>
                </a:solidFill>
                <a:cs typeface="+mn-ea"/>
                <a:sym typeface="+mn-lt"/>
              </a:rPr>
              <a:t>advantage</a:t>
            </a:r>
            <a:r>
              <a:rPr lang="en-US" altLang="zh-CN" sz="1600" b="1" dirty="0">
                <a:solidFill>
                  <a:schemeClr val="tx1">
                    <a:lumMod val="95000"/>
                    <a:lumOff val="5000"/>
                  </a:schemeClr>
                </a:solidFill>
                <a:cs typeface="+mn-ea"/>
                <a:sym typeface="+mn-lt"/>
              </a:rPr>
              <a:t>01</a:t>
            </a:r>
            <a:endParaRPr lang="en-US" sz="1600" b="1" dirty="0">
              <a:solidFill>
                <a:schemeClr val="tx1">
                  <a:lumMod val="95000"/>
                  <a:lumOff val="5000"/>
                </a:schemeClr>
              </a:solidFill>
              <a:cs typeface="+mn-ea"/>
              <a:sym typeface="+mn-lt"/>
            </a:endParaRPr>
          </a:p>
        </p:txBody>
      </p:sp>
      <p:sp>
        <p:nvSpPr>
          <p:cNvPr id="10" name="Shape 2632">
            <a:extLst>
              <a:ext uri="{FF2B5EF4-FFF2-40B4-BE49-F238E27FC236}">
                <a16:creationId xmlns:a16="http://schemas.microsoft.com/office/drawing/2014/main" id="{CE5CDD50-E3D1-4485-A749-88F9FE3B0F13}"/>
              </a:ext>
            </a:extLst>
          </p:cNvPr>
          <p:cNvSpPr/>
          <p:nvPr/>
        </p:nvSpPr>
        <p:spPr>
          <a:xfrm>
            <a:off x="1569195" y="439469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lumMod val="75000"/>
              <a:lumOff val="25000"/>
            </a:schemeClr>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buClrTx/>
              <a:buSzTx/>
              <a:buFontTx/>
              <a:buNone/>
              <a:tabLst/>
              <a:defRPr/>
            </a:pPr>
            <a:endParaRPr kumimoji="0"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1" name="TextBox 50">
            <a:extLst>
              <a:ext uri="{FF2B5EF4-FFF2-40B4-BE49-F238E27FC236}">
                <a16:creationId xmlns:a16="http://schemas.microsoft.com/office/drawing/2014/main" id="{392B4ED3-F99F-4B83-8AEB-CF43F17D9CEC}"/>
              </a:ext>
            </a:extLst>
          </p:cNvPr>
          <p:cNvSpPr txBox="1"/>
          <p:nvPr/>
        </p:nvSpPr>
        <p:spPr>
          <a:xfrm>
            <a:off x="2914308" y="4817897"/>
            <a:ext cx="848310" cy="381258"/>
          </a:xfrm>
          <a:prstGeom prst="rect">
            <a:avLst/>
          </a:prstGeom>
          <a:noFill/>
        </p:spPr>
        <p:txBody>
          <a:bodyPr wrap="none" rtlCol="0" anchor="ctr" anchorCtr="0">
            <a:spAutoFit/>
          </a:bodyPr>
          <a:lstStyle/>
          <a:p>
            <a:pPr algn="ctr" defTabSz="914217">
              <a:lnSpc>
                <a:spcPct val="130000"/>
              </a:lnSpc>
            </a:pPr>
            <a:r>
              <a:rPr lang="zh-CN" altLang="en-US" sz="1600" b="1" dirty="0">
                <a:solidFill>
                  <a:schemeClr val="tx1">
                    <a:lumMod val="95000"/>
                    <a:lumOff val="5000"/>
                  </a:schemeClr>
                </a:solidFill>
                <a:cs typeface="+mn-ea"/>
                <a:sym typeface="+mn-lt"/>
              </a:rPr>
              <a:t>advantage</a:t>
            </a:r>
            <a:r>
              <a:rPr lang="en-US" altLang="zh-CN" sz="1600" b="1" dirty="0">
                <a:solidFill>
                  <a:schemeClr val="tx1">
                    <a:lumMod val="95000"/>
                    <a:lumOff val="5000"/>
                  </a:schemeClr>
                </a:solidFill>
                <a:cs typeface="+mn-ea"/>
                <a:sym typeface="+mn-lt"/>
              </a:rPr>
              <a:t>02</a:t>
            </a:r>
          </a:p>
        </p:txBody>
      </p:sp>
      <p:sp>
        <p:nvSpPr>
          <p:cNvPr id="12" name="Shape 2588">
            <a:extLst>
              <a:ext uri="{FF2B5EF4-FFF2-40B4-BE49-F238E27FC236}">
                <a16:creationId xmlns:a16="http://schemas.microsoft.com/office/drawing/2014/main" id="{9895463B-8676-4802-9932-E3352FC440F2}"/>
              </a:ext>
            </a:extLst>
          </p:cNvPr>
          <p:cNvSpPr/>
          <p:nvPr/>
        </p:nvSpPr>
        <p:spPr>
          <a:xfrm>
            <a:off x="3228091" y="4408931"/>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1">
              <a:lumMod val="75000"/>
              <a:lumOff val="25000"/>
            </a:schemeClr>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buClrTx/>
              <a:buSzTx/>
              <a:buFontTx/>
              <a:buNone/>
              <a:tabLst/>
              <a:defRPr/>
            </a:pPr>
            <a:endParaRPr kumimoji="0"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3" name="Shape 2618">
            <a:extLst>
              <a:ext uri="{FF2B5EF4-FFF2-40B4-BE49-F238E27FC236}">
                <a16:creationId xmlns:a16="http://schemas.microsoft.com/office/drawing/2014/main" id="{3C5937D2-AEF9-4DBC-8343-B86F8A0178C2}"/>
              </a:ext>
            </a:extLst>
          </p:cNvPr>
          <p:cNvSpPr/>
          <p:nvPr/>
        </p:nvSpPr>
        <p:spPr>
          <a:xfrm>
            <a:off x="4875307" y="4394685"/>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1">
              <a:lumMod val="75000"/>
              <a:lumOff val="25000"/>
            </a:schemeClr>
          </a:solidFill>
          <a:ln w="12700" cap="flat" cmpd="sng" algn="ctr">
            <a:noFill/>
            <a:prstDash val="solid"/>
            <a:miter lim="800000"/>
          </a:ln>
          <a:effectLst>
            <a:outerShdw blurRad="50800" dist="38100" dir="16200000" rotWithShape="0">
              <a:prstClr val="black">
                <a:alpha val="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buClrTx/>
              <a:buSzTx/>
              <a:buFontTx/>
              <a:buNone/>
              <a:tabLst/>
              <a:defRPr/>
            </a:pPr>
            <a:endParaRPr kumimoji="0"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14" name="组合 13">
            <a:extLst>
              <a:ext uri="{FF2B5EF4-FFF2-40B4-BE49-F238E27FC236}">
                <a16:creationId xmlns:a16="http://schemas.microsoft.com/office/drawing/2014/main" id="{E768325F-2CC3-405A-947D-A39A022FB706}"/>
              </a:ext>
            </a:extLst>
          </p:cNvPr>
          <p:cNvGrpSpPr/>
          <p:nvPr/>
        </p:nvGrpSpPr>
        <p:grpSpPr>
          <a:xfrm>
            <a:off x="6485319" y="1741646"/>
            <a:ext cx="4693633" cy="3903911"/>
            <a:chOff x="6485319" y="1603098"/>
            <a:chExt cx="4693633" cy="3903911"/>
          </a:xfrm>
        </p:grpSpPr>
        <p:grpSp>
          <p:nvGrpSpPr>
            <p:cNvPr id="15" name="Group 3">
              <a:extLst>
                <a:ext uri="{FF2B5EF4-FFF2-40B4-BE49-F238E27FC236}">
                  <a16:creationId xmlns:a16="http://schemas.microsoft.com/office/drawing/2014/main" id="{5D2A460E-24AE-4014-ADF2-723CE1D7A825}"/>
                </a:ext>
              </a:extLst>
            </p:cNvPr>
            <p:cNvGrpSpPr/>
            <p:nvPr/>
          </p:nvGrpSpPr>
          <p:grpSpPr>
            <a:xfrm>
              <a:off x="6485319" y="1603098"/>
              <a:ext cx="4693633" cy="3903911"/>
              <a:chOff x="1930019" y="3228498"/>
              <a:chExt cx="9387266" cy="7807822"/>
            </a:xfrm>
          </p:grpSpPr>
          <p:pic>
            <p:nvPicPr>
              <p:cNvPr id="17" name="Picture 30">
                <a:extLst>
                  <a:ext uri="{FF2B5EF4-FFF2-40B4-BE49-F238E27FC236}">
                    <a16:creationId xmlns:a16="http://schemas.microsoft.com/office/drawing/2014/main" id="{F6E9B633-9C47-441F-892C-8FC9154A10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0019" y="3228498"/>
                <a:ext cx="9387266" cy="7807822"/>
              </a:xfrm>
              <a:prstGeom prst="rect">
                <a:avLst/>
              </a:prstGeom>
            </p:spPr>
          </p:pic>
          <p:sp>
            <p:nvSpPr>
              <p:cNvPr id="18" name="Rectangle 2">
                <a:extLst>
                  <a:ext uri="{FF2B5EF4-FFF2-40B4-BE49-F238E27FC236}">
                    <a16:creationId xmlns:a16="http://schemas.microsoft.com/office/drawing/2014/main" id="{84D7BE87-5854-4FF1-A448-A220AFC98C4D}"/>
                  </a:ext>
                </a:extLst>
              </p:cNvPr>
              <p:cNvSpPr/>
              <p:nvPr/>
            </p:nvSpPr>
            <p:spPr>
              <a:xfrm>
                <a:off x="6070600" y="8930845"/>
                <a:ext cx="1193800" cy="609976"/>
              </a:xfrm>
              <a:prstGeom prst="rect">
                <a:avLst/>
              </a:prstGeom>
              <a:solidFill>
                <a:srgbClr val="D2D3D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30000"/>
                  </a:lnSpc>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pic>
          <p:nvPicPr>
            <p:cNvPr id="16" name="图片占位符 5">
              <a:extLst>
                <a:ext uri="{FF2B5EF4-FFF2-40B4-BE49-F238E27FC236}">
                  <a16:creationId xmlns:a16="http://schemas.microsoft.com/office/drawing/2014/main" id="{69D21F5C-60DC-4DA0-8B2A-AF4F6FAFBE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7639" y="1925686"/>
              <a:ext cx="4128664" cy="2316115"/>
            </a:xfrm>
            <a:prstGeom prst="rect">
              <a:avLst/>
            </a:prstGeom>
          </p:spPr>
        </p:pic>
      </p:grpSp>
      <p:sp>
        <p:nvSpPr>
          <p:cNvPr id="19" name="TextBox 47">
            <a:extLst>
              <a:ext uri="{FF2B5EF4-FFF2-40B4-BE49-F238E27FC236}">
                <a16:creationId xmlns:a16="http://schemas.microsoft.com/office/drawing/2014/main" id="{7BEA73A6-B087-4D3D-8528-6C25E54C8083}"/>
              </a:ext>
            </a:extLst>
          </p:cNvPr>
          <p:cNvSpPr txBox="1"/>
          <p:nvPr/>
        </p:nvSpPr>
        <p:spPr>
          <a:xfrm>
            <a:off x="2522350" y="5264118"/>
            <a:ext cx="1632227" cy="472950"/>
          </a:xfrm>
          <a:prstGeom prst="rect">
            <a:avLst/>
          </a:prstGeom>
          <a:noFill/>
        </p:spPr>
        <p:txBody>
          <a:bodyPr wrap="square" rtlCol="0" anchor="ctr" anchorCtr="0">
            <a:spAutoFit/>
          </a:bodyPr>
          <a:lstStyle/>
          <a:p>
            <a:pPr algn="ctr">
              <a:lnSpc>
                <a:spcPct val="130000"/>
              </a:lnSpc>
            </a:pPr>
            <a:r>
              <a:rPr lang="zh-CN" altLang="en-US" sz="1000" dirty="0">
                <a:solidFill>
                  <a:schemeClr val="tx1">
                    <a:lumMod val="95000"/>
                    <a:lumOff val="5000"/>
                  </a:schemeClr>
                </a:solidFill>
                <a:cs typeface="+mn-ea"/>
                <a:sym typeface="+mn-lt"/>
              </a:rPr>
              <a:t>Your content is typed here, or after copying your text</a:t>
            </a:r>
          </a:p>
        </p:txBody>
      </p:sp>
      <p:sp>
        <p:nvSpPr>
          <p:cNvPr id="20" name="TextBox 47">
            <a:extLst>
              <a:ext uri="{FF2B5EF4-FFF2-40B4-BE49-F238E27FC236}">
                <a16:creationId xmlns:a16="http://schemas.microsoft.com/office/drawing/2014/main" id="{7BEA73A6-B087-4D3D-8528-6C25E54C8083}"/>
              </a:ext>
            </a:extLst>
          </p:cNvPr>
          <p:cNvSpPr txBox="1"/>
          <p:nvPr/>
        </p:nvSpPr>
        <p:spPr>
          <a:xfrm>
            <a:off x="4177349" y="5264118"/>
            <a:ext cx="1632227" cy="472950"/>
          </a:xfrm>
          <a:prstGeom prst="rect">
            <a:avLst/>
          </a:prstGeom>
          <a:noFill/>
        </p:spPr>
        <p:txBody>
          <a:bodyPr wrap="square" rtlCol="0" anchor="ctr" anchorCtr="0">
            <a:spAutoFit/>
          </a:bodyPr>
          <a:lstStyle/>
          <a:p>
            <a:pPr algn="ctr">
              <a:lnSpc>
                <a:spcPct val="130000"/>
              </a:lnSpc>
            </a:pPr>
            <a:r>
              <a:rPr lang="zh-CN" altLang="en-US" sz="1000" dirty="0">
                <a:solidFill>
                  <a:schemeClr val="tx1">
                    <a:lumMod val="95000"/>
                    <a:lumOff val="5000"/>
                  </a:schemeClr>
                </a:solidFill>
                <a:cs typeface="+mn-ea"/>
                <a:sym typeface="+mn-lt"/>
              </a:rPr>
              <a:t>Your content is typed here, or after copying your text</a:t>
            </a:r>
          </a:p>
        </p:txBody>
      </p:sp>
      <p:grpSp>
        <p:nvGrpSpPr>
          <p:cNvPr id="22" name="组合 21"/>
          <p:cNvGrpSpPr/>
          <p:nvPr/>
        </p:nvGrpSpPr>
        <p:grpSpPr>
          <a:xfrm>
            <a:off x="834468" y="324501"/>
            <a:ext cx="4798389" cy="579356"/>
            <a:chOff x="834468" y="324501"/>
            <a:chExt cx="4798389" cy="579356"/>
          </a:xfrm>
        </p:grpSpPr>
        <p:sp>
          <p:nvSpPr>
            <p:cNvPr id="23" name="文本框 22">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Marketing planning</a:t>
              </a:r>
            </a:p>
          </p:txBody>
        </p:sp>
        <p:sp>
          <p:nvSpPr>
            <p:cNvPr id="24" name="文本框 23">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215290754"/>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4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5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60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65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7000"/>
                            </p:stCondLst>
                            <p:childTnLst>
                              <p:par>
                                <p:cTn id="51" presetID="22" presetClass="entr" presetSubtype="1"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par>
                          <p:cTn id="54" fill="hold">
                            <p:stCondLst>
                              <p:cond delay="7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8000"/>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p:bldP spid="12" grpId="0" animBg="1"/>
      <p:bldP spid="13" grpId="0"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3411502" y="2460222"/>
            <a:ext cx="2498031" cy="923330"/>
          </a:xfrm>
          <a:prstGeom prst="rect">
            <a:avLst/>
          </a:prstGeom>
          <a:noFill/>
        </p:spPr>
        <p:txBody>
          <a:bodyPr wrap="square" rtlCol="0">
            <a:spAutoFit/>
          </a:bodyPr>
          <a:lstStyle/>
          <a:p>
            <a:pPr>
              <a:lnSpc>
                <a:spcPct val="150000"/>
              </a:lnSpc>
            </a:pPr>
            <a:r>
              <a:rPr lang="zh-CN" altLang="en-US" sz="1200" dirty="0">
                <a:solidFill>
                  <a:prstClr val="black">
                    <a:lumMod val="65000"/>
                    <a:lumOff val="35000"/>
                  </a:prstClr>
                </a:solidFill>
                <a:cs typeface="+mn-ea"/>
                <a:sym typeface="+mn-lt"/>
              </a:rPr>
              <a:t>Create a clean, bright, tidy and elegant and comfortable storefront environment</a:t>
            </a:r>
          </a:p>
        </p:txBody>
      </p:sp>
      <p:sp>
        <p:nvSpPr>
          <p:cNvPr id="58" name="TextBox 57"/>
          <p:cNvSpPr txBox="1"/>
          <p:nvPr/>
        </p:nvSpPr>
        <p:spPr>
          <a:xfrm>
            <a:off x="3412246" y="4659120"/>
            <a:ext cx="2683581" cy="890693"/>
          </a:xfrm>
          <a:prstGeom prst="rect">
            <a:avLst/>
          </a:prstGeom>
          <a:noFill/>
        </p:spPr>
        <p:txBody>
          <a:bodyPr wrap="square" rtlCol="0">
            <a:spAutoFit/>
          </a:bodyPr>
          <a:lstStyle/>
          <a:p>
            <a:pPr>
              <a:lnSpc>
                <a:spcPct val="150000"/>
              </a:lnSpc>
            </a:pPr>
            <a:r>
              <a:rPr lang="zh-CN" altLang="en-US" sz="1200" dirty="0">
                <a:solidFill>
                  <a:prstClr val="black">
                    <a:lumMod val="65000"/>
                    <a:lumOff val="35000"/>
                  </a:prstClr>
                </a:solidFill>
                <a:cs typeface="+mn-ea"/>
                <a:sym typeface="+mn-lt"/>
              </a:rPr>
              <a:t>In terms of price, in order to attract customers from rival stores to their stores</a:t>
            </a:r>
            <a:endParaRPr lang="en-US" altLang="zh-CN" sz="1050" dirty="0">
              <a:solidFill>
                <a:prstClr val="black">
                  <a:lumMod val="65000"/>
                  <a:lumOff val="35000"/>
                </a:prstClr>
              </a:solidFill>
              <a:cs typeface="+mn-ea"/>
              <a:sym typeface="+mn-lt"/>
            </a:endParaRPr>
          </a:p>
        </p:txBody>
      </p:sp>
      <p:sp>
        <p:nvSpPr>
          <p:cNvPr id="67" name="TextBox 66"/>
          <p:cNvSpPr txBox="1"/>
          <p:nvPr/>
        </p:nvSpPr>
        <p:spPr>
          <a:xfrm>
            <a:off x="8952720" y="2460222"/>
            <a:ext cx="2498031" cy="923330"/>
          </a:xfrm>
          <a:prstGeom prst="rect">
            <a:avLst/>
          </a:prstGeom>
          <a:noFill/>
        </p:spPr>
        <p:txBody>
          <a:bodyPr wrap="square" rtlCol="0">
            <a:spAutoFit/>
          </a:bodyPr>
          <a:lstStyle/>
          <a:p>
            <a:pPr>
              <a:lnSpc>
                <a:spcPct val="150000"/>
              </a:lnSpc>
            </a:pPr>
            <a:r>
              <a:rPr lang="zh-CN" altLang="en-US" sz="1200" dirty="0">
                <a:solidFill>
                  <a:prstClr val="black">
                    <a:lumMod val="65000"/>
                    <a:lumOff val="35000"/>
                  </a:prstClr>
                </a:solidFill>
                <a:cs typeface="+mn-ea"/>
                <a:sym typeface="+mn-lt"/>
              </a:rPr>
              <a:t>Use a variety of service forms</a:t>
            </a:r>
            <a:r>
              <a:rPr lang="en-US" altLang="zh-CN" sz="1200" dirty="0">
                <a:solidFill>
                  <a:prstClr val="black">
                    <a:lumMod val="65000"/>
                    <a:lumOff val="35000"/>
                  </a:prstClr>
                </a:solidFill>
                <a:cs typeface="+mn-ea"/>
                <a:sym typeface="+mn-lt"/>
              </a:rPr>
              <a:t>,</a:t>
            </a:r>
            <a:r>
              <a:rPr lang="zh-CN" altLang="en-US" sz="1200" dirty="0">
                <a:solidFill>
                  <a:prstClr val="black">
                    <a:lumMod val="65000"/>
                    <a:lumOff val="35000"/>
                  </a:prstClr>
                </a:solidFill>
                <a:cs typeface="+mn-ea"/>
                <a:sym typeface="+mn-lt"/>
              </a:rPr>
              <a:t>Such as door-to-door service, joint services</a:t>
            </a:r>
            <a:endParaRPr lang="en-US" altLang="zh-CN" sz="1200" dirty="0">
              <a:solidFill>
                <a:prstClr val="black">
                  <a:lumMod val="65000"/>
                  <a:lumOff val="35000"/>
                </a:prstClr>
              </a:solidFill>
              <a:cs typeface="+mn-ea"/>
              <a:sym typeface="+mn-lt"/>
            </a:endParaRPr>
          </a:p>
        </p:txBody>
      </p:sp>
      <p:sp>
        <p:nvSpPr>
          <p:cNvPr id="69" name="TextBox 68"/>
          <p:cNvSpPr txBox="1"/>
          <p:nvPr/>
        </p:nvSpPr>
        <p:spPr>
          <a:xfrm>
            <a:off x="9028965" y="4659120"/>
            <a:ext cx="2463731" cy="923330"/>
          </a:xfrm>
          <a:prstGeom prst="rect">
            <a:avLst/>
          </a:prstGeom>
          <a:noFill/>
        </p:spPr>
        <p:txBody>
          <a:bodyPr wrap="square" rtlCol="0">
            <a:spAutoFit/>
          </a:bodyPr>
          <a:lstStyle/>
          <a:p>
            <a:pPr>
              <a:lnSpc>
                <a:spcPct val="150000"/>
              </a:lnSpc>
            </a:pPr>
            <a:r>
              <a:rPr lang="zh-CN" altLang="en-US" sz="1200" dirty="0">
                <a:solidFill>
                  <a:prstClr val="black">
                    <a:lumMod val="65000"/>
                    <a:lumOff val="35000"/>
                  </a:prstClr>
                </a:solidFill>
                <a:cs typeface="+mn-ea"/>
                <a:sym typeface="+mn-lt"/>
              </a:rPr>
              <a:t>Try to clean up within the prescribed time back to the customer, do not drag and delay, delay the customer.</a:t>
            </a:r>
            <a:endParaRPr lang="en-US" altLang="zh-CN" sz="1200" dirty="0">
              <a:solidFill>
                <a:prstClr val="black">
                  <a:lumMod val="65000"/>
                  <a:lumOff val="35000"/>
                </a:prstClr>
              </a:solidFill>
              <a:cs typeface="+mn-ea"/>
              <a:sym typeface="+mn-lt"/>
            </a:endParaRPr>
          </a:p>
        </p:txBody>
      </p:sp>
      <p:grpSp>
        <p:nvGrpSpPr>
          <p:cNvPr id="21" name="组合 20"/>
          <p:cNvGrpSpPr/>
          <p:nvPr/>
        </p:nvGrpSpPr>
        <p:grpSpPr>
          <a:xfrm>
            <a:off x="3209491" y="2062990"/>
            <a:ext cx="2044855" cy="342910"/>
            <a:chOff x="1380391" y="5527770"/>
            <a:chExt cx="2812207" cy="531632"/>
          </a:xfrm>
        </p:grpSpPr>
        <p:sp>
          <p:nvSpPr>
            <p:cNvPr id="22" name="圆角矩形 21"/>
            <p:cNvSpPr/>
            <p:nvPr/>
          </p:nvSpPr>
          <p:spPr>
            <a:xfrm>
              <a:off x="1795625" y="5531922"/>
              <a:ext cx="1949522"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23" name="MH_SubTitle_1"/>
            <p:cNvSpPr/>
            <p:nvPr>
              <p:custDataLst>
                <p:tags r:id="rId4"/>
              </p:custDataLst>
            </p:nvPr>
          </p:nvSpPr>
          <p:spPr>
            <a:xfrm>
              <a:off x="1380391" y="5527770"/>
              <a:ext cx="2812207" cy="5274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Advantage one</a:t>
              </a:r>
            </a:p>
          </p:txBody>
        </p:sp>
      </p:grpSp>
      <p:grpSp>
        <p:nvGrpSpPr>
          <p:cNvPr id="24" name="组合 23"/>
          <p:cNvGrpSpPr/>
          <p:nvPr/>
        </p:nvGrpSpPr>
        <p:grpSpPr>
          <a:xfrm>
            <a:off x="8776654" y="2035592"/>
            <a:ext cx="1928860" cy="340232"/>
            <a:chOff x="1380391" y="5470368"/>
            <a:chExt cx="2812209" cy="589034"/>
          </a:xfrm>
        </p:grpSpPr>
        <p:sp>
          <p:nvSpPr>
            <p:cNvPr id="25" name="圆角矩形 24"/>
            <p:cNvSpPr/>
            <p:nvPr/>
          </p:nvSpPr>
          <p:spPr>
            <a:xfrm>
              <a:off x="1795625" y="5531922"/>
              <a:ext cx="1949522"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26" name="MH_SubTitle_1"/>
            <p:cNvSpPr/>
            <p:nvPr>
              <p:custDataLst>
                <p:tags r:id="rId3"/>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Advantage two</a:t>
              </a:r>
            </a:p>
          </p:txBody>
        </p:sp>
      </p:grpSp>
      <p:grpSp>
        <p:nvGrpSpPr>
          <p:cNvPr id="27" name="组合 26"/>
          <p:cNvGrpSpPr/>
          <p:nvPr/>
        </p:nvGrpSpPr>
        <p:grpSpPr>
          <a:xfrm>
            <a:off x="3218966" y="4138833"/>
            <a:ext cx="2044855" cy="398026"/>
            <a:chOff x="1380391" y="5470368"/>
            <a:chExt cx="2812209" cy="589034"/>
          </a:xfrm>
        </p:grpSpPr>
        <p:sp>
          <p:nvSpPr>
            <p:cNvPr id="28" name="圆角矩形 27"/>
            <p:cNvSpPr/>
            <p:nvPr/>
          </p:nvSpPr>
          <p:spPr>
            <a:xfrm>
              <a:off x="1795625" y="5531922"/>
              <a:ext cx="1949522"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29" name="MH_SubTitle_1"/>
            <p:cNvSpPr/>
            <p:nvPr>
              <p:custDataLst>
                <p:tags r:id="rId2"/>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Advantage three</a:t>
              </a:r>
            </a:p>
          </p:txBody>
        </p:sp>
      </p:grpSp>
      <p:grpSp>
        <p:nvGrpSpPr>
          <p:cNvPr id="30" name="组合 29"/>
          <p:cNvGrpSpPr/>
          <p:nvPr/>
        </p:nvGrpSpPr>
        <p:grpSpPr>
          <a:xfrm>
            <a:off x="8776653" y="4138833"/>
            <a:ext cx="1928859" cy="398026"/>
            <a:chOff x="1380391" y="5470368"/>
            <a:chExt cx="2812209" cy="589034"/>
          </a:xfrm>
        </p:grpSpPr>
        <p:sp>
          <p:nvSpPr>
            <p:cNvPr id="31" name="圆角矩形 30"/>
            <p:cNvSpPr/>
            <p:nvPr/>
          </p:nvSpPr>
          <p:spPr>
            <a:xfrm>
              <a:off x="1795625" y="5531922"/>
              <a:ext cx="1949522"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32" name="MH_SubTitle_1"/>
            <p:cNvSpPr/>
            <p:nvPr>
              <p:custDataLst>
                <p:tags r:id="rId1"/>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200" b="1" dirty="0">
                  <a:solidFill>
                    <a:prstClr val="white"/>
                  </a:solidFill>
                  <a:cs typeface="+mn-ea"/>
                  <a:sym typeface="+mn-lt"/>
                </a:rPr>
                <a:t>Advantage four</a:t>
              </a:r>
            </a:p>
          </p:txBody>
        </p:sp>
      </p:grpSp>
      <p:sp>
        <p:nvSpPr>
          <p:cNvPr id="33" name="圆角矩形 32"/>
          <p:cNvSpPr/>
          <p:nvPr/>
        </p:nvSpPr>
        <p:spPr>
          <a:xfrm>
            <a:off x="1103457" y="2062990"/>
            <a:ext cx="2044855" cy="1320562"/>
          </a:xfrm>
          <a:prstGeom prst="roundRect">
            <a:avLst>
              <a:gd name="adj" fmla="val 7831"/>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sp>
        <p:nvSpPr>
          <p:cNvPr id="34" name="圆角矩形 33"/>
          <p:cNvSpPr/>
          <p:nvPr/>
        </p:nvSpPr>
        <p:spPr>
          <a:xfrm>
            <a:off x="6712847" y="2062990"/>
            <a:ext cx="2044855" cy="1320562"/>
          </a:xfrm>
          <a:prstGeom prst="roundRect">
            <a:avLst>
              <a:gd name="adj" fmla="val 7831"/>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sp>
        <p:nvSpPr>
          <p:cNvPr id="35" name="圆角矩形 34"/>
          <p:cNvSpPr/>
          <p:nvPr/>
        </p:nvSpPr>
        <p:spPr>
          <a:xfrm>
            <a:off x="1103457" y="4224025"/>
            <a:ext cx="2044855" cy="1320562"/>
          </a:xfrm>
          <a:prstGeom prst="roundRect">
            <a:avLst>
              <a:gd name="adj" fmla="val 7831"/>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sp>
        <p:nvSpPr>
          <p:cNvPr id="36" name="圆角矩形 35"/>
          <p:cNvSpPr/>
          <p:nvPr/>
        </p:nvSpPr>
        <p:spPr>
          <a:xfrm>
            <a:off x="6712847" y="4224025"/>
            <a:ext cx="2044855" cy="1320562"/>
          </a:xfrm>
          <a:prstGeom prst="roundRect">
            <a:avLst>
              <a:gd name="adj" fmla="val 7831"/>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zh-CN" altLang="en-US">
              <a:solidFill>
                <a:prstClr val="white"/>
              </a:solidFill>
              <a:cs typeface="+mn-ea"/>
              <a:sym typeface="+mn-lt"/>
            </a:endParaRPr>
          </a:p>
        </p:txBody>
      </p:sp>
      <p:grpSp>
        <p:nvGrpSpPr>
          <p:cNvPr id="38" name="组合 37"/>
          <p:cNvGrpSpPr/>
          <p:nvPr/>
        </p:nvGrpSpPr>
        <p:grpSpPr>
          <a:xfrm>
            <a:off x="834468" y="324501"/>
            <a:ext cx="5538197" cy="579356"/>
            <a:chOff x="834468" y="324501"/>
            <a:chExt cx="5538197" cy="579356"/>
          </a:xfrm>
        </p:grpSpPr>
        <p:sp>
          <p:nvSpPr>
            <p:cNvPr id="39" name="文本框 38">
              <a:extLst>
                <a:ext uri="{FF2B5EF4-FFF2-40B4-BE49-F238E27FC236}">
                  <a16:creationId xmlns:a16="http://schemas.microsoft.com/office/drawing/2014/main" id="{9B93AB08-CB71-4FDC-86E4-02FB8A6CC260}"/>
                </a:ext>
              </a:extLst>
            </p:cNvPr>
            <p:cNvSpPr txBox="1"/>
            <p:nvPr/>
          </p:nvSpPr>
          <p:spPr>
            <a:xfrm>
              <a:off x="834468" y="324501"/>
              <a:ext cx="553819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Competitive advantage in the market</a:t>
              </a:r>
            </a:p>
          </p:txBody>
        </p:sp>
        <p:sp>
          <p:nvSpPr>
            <p:cNvPr id="40" name="文本框 39">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614551740"/>
      </p:ext>
    </p:extLst>
  </p:cSld>
  <p:clrMapOvr>
    <a:masterClrMapping/>
  </p:clrMapOvr>
  <p:transition spd="slow" advClick="0" advTm="58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8"/>
                                        </p:tgtEl>
                                        <p:attrNameLst>
                                          <p:attrName>style.visibility</p:attrName>
                                        </p:attrNameLst>
                                      </p:cBhvr>
                                      <p:to>
                                        <p:strVal val="visible"/>
                                      </p:to>
                                    </p:set>
                                    <p:animEffect transition="in" filter="wipe(up)">
                                      <p:cBhvr>
                                        <p:cTn id="10" dur="500"/>
                                        <p:tgtEl>
                                          <p:spTgt spid="58"/>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67"/>
                                        </p:tgtEl>
                                        <p:attrNameLst>
                                          <p:attrName>style.visibility</p:attrName>
                                        </p:attrNameLst>
                                      </p:cBhvr>
                                      <p:to>
                                        <p:strVal val="visible"/>
                                      </p:to>
                                    </p:set>
                                    <p:animEffect transition="in" filter="wipe(up)">
                                      <p:cBhvr>
                                        <p:cTn id="13" dur="500"/>
                                        <p:tgtEl>
                                          <p:spTgt spid="67"/>
                                        </p:tgtEl>
                                      </p:cBhvr>
                                    </p:animEffect>
                                  </p:childTnLst>
                                </p:cTn>
                              </p:par>
                              <p:par>
                                <p:cTn id="14" presetID="22" presetClass="entr" presetSubtype="1" fill="hold" grpId="0" nodeType="withEffect">
                                  <p:stCondLst>
                                    <p:cond delay="25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500"/>
                                        <p:tgtEl>
                                          <p:spTgt spid="69"/>
                                        </p:tgtEl>
                                      </p:cBhvr>
                                    </p:animEffect>
                                  </p:childTnLst>
                                </p:cTn>
                              </p:par>
                              <p:par>
                                <p:cTn id="17" presetID="2" presetClass="entr" presetSubtype="4"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18" presetClass="entr" presetSubtype="12"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strips(downLeft)">
                                      <p:cBhvr>
                                        <p:cTn id="35" dur="500"/>
                                        <p:tgtEl>
                                          <p:spTgt spid="3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strips(downLeft)">
                                      <p:cBhvr>
                                        <p:cTn id="38" dur="500"/>
                                        <p:tgtEl>
                                          <p:spTgt spid="3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strips(downLeft)">
                                      <p:cBhvr>
                                        <p:cTn id="41" dur="500"/>
                                        <p:tgtEl>
                                          <p:spTgt spid="35"/>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strips(downLeft)">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67" grpId="0"/>
      <p:bldP spid="69" grpId="0"/>
      <p:bldP spid="33" grpId="0" animBg="1"/>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6997" y="1734894"/>
            <a:ext cx="5021564" cy="1986973"/>
            <a:chOff x="856324" y="1572859"/>
            <a:chExt cx="5021564" cy="1986973"/>
          </a:xfrm>
        </p:grpSpPr>
        <p:sp>
          <p:nvSpPr>
            <p:cNvPr id="76" name="圆角矩形 75"/>
            <p:cNvSpPr/>
            <p:nvPr/>
          </p:nvSpPr>
          <p:spPr bwMode="auto">
            <a:xfrm>
              <a:off x="856324" y="1738331"/>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sp3d/>
            </a:bodyPr>
            <a:lstStyle/>
            <a:p>
              <a:pPr marL="0" lvl="2" algn="ctr" eaLnBrk="0" fontAlgn="ctr" hangingPunct="0">
                <a:buClr>
                  <a:srgbClr val="FF0000"/>
                </a:buClr>
                <a:buSzPct val="70000"/>
                <a:buFont typeface="Wingdings" pitchFamily="2" charset="2"/>
                <a:buChar char="n"/>
                <a:tabLst>
                  <a:tab pos="181897" algn="l"/>
                </a:tabLst>
                <a:defRPr/>
              </a:pPr>
              <a:endParaRPr lang="zh-CN" altLang="en-US" sz="1866" dirty="0">
                <a:solidFill>
                  <a:prstClr val="black">
                    <a:lumMod val="50000"/>
                    <a:lumOff val="50000"/>
                  </a:prstClr>
                </a:solidFill>
                <a:cs typeface="+mn-ea"/>
                <a:sym typeface="+mn-lt"/>
              </a:endParaRPr>
            </a:p>
          </p:txBody>
        </p:sp>
        <p:sp>
          <p:nvSpPr>
            <p:cNvPr id="77" name="矩形 87"/>
            <p:cNvSpPr>
              <a:spLocks noChangeArrowheads="1"/>
            </p:cNvSpPr>
            <p:nvPr/>
          </p:nvSpPr>
          <p:spPr bwMode="auto">
            <a:xfrm>
              <a:off x="1094990" y="2110262"/>
              <a:ext cx="4541842" cy="1046366"/>
            </a:xfrm>
            <a:prstGeom prst="rect">
              <a:avLst/>
            </a:prstGeom>
            <a:noFill/>
            <a:ln w="9525">
              <a:noFill/>
              <a:miter lim="800000"/>
              <a:headEnd/>
              <a:tailEnd/>
            </a:ln>
          </p:spPr>
          <p:txBody>
            <a:bodyPr wrap="square" lIns="121844" tIns="60923" rIns="121844" bIns="60923">
              <a:spAutoFit/>
            </a:bodyPr>
            <a:lstStyle/>
            <a:p>
              <a:pPr algn="just">
                <a:lnSpc>
                  <a:spcPct val="150000"/>
                </a:lnSpc>
              </a:pPr>
              <a:r>
                <a:rPr lang="zh-CN" altLang="en-US" sz="1000" dirty="0">
                  <a:solidFill>
                    <a:prstClr val="black">
                      <a:lumMod val="65000"/>
                      <a:lumOff val="35000"/>
                    </a:prstClr>
                  </a:solidFill>
                  <a:cs typeface="+mn-ea"/>
                  <a:sym typeface="+mn-lt"/>
                </a:rPr>
                <a:t>Laundry industry refers to a special for the public to provide clothing washing services business form, laundry service providers to develop their own product systems, service systems, technical systems, brand systems (including trademarks, trade names</a:t>
              </a:r>
            </a:p>
          </p:txBody>
        </p:sp>
        <p:grpSp>
          <p:nvGrpSpPr>
            <p:cNvPr id="95" name="组合 94"/>
            <p:cNvGrpSpPr/>
            <p:nvPr/>
          </p:nvGrpSpPr>
          <p:grpSpPr>
            <a:xfrm>
              <a:off x="2641312" y="1572859"/>
              <a:ext cx="1432539" cy="312834"/>
              <a:chOff x="1568754" y="5470368"/>
              <a:chExt cx="2435483" cy="589034"/>
            </a:xfrm>
          </p:grpSpPr>
          <p:sp>
            <p:nvSpPr>
              <p:cNvPr id="96" name="圆角矩形 95"/>
              <p:cNvSpPr/>
              <p:nvPr/>
            </p:nvSpPr>
            <p:spPr>
              <a:xfrm>
                <a:off x="1595643" y="5531922"/>
                <a:ext cx="2349483"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97" name="MH_SubTitle_1"/>
              <p:cNvSpPr/>
              <p:nvPr>
                <p:custDataLst>
                  <p:tags r:id="rId4"/>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en-US" altLang="zh-CN" sz="1200" b="1" dirty="0">
                    <a:solidFill>
                      <a:prstClr val="white"/>
                    </a:solidFill>
                    <a:cs typeface="+mn-ea"/>
                    <a:sym typeface="+mn-lt"/>
                  </a:rPr>
                  <a:t>1.Text</a:t>
                </a:r>
              </a:p>
            </p:txBody>
          </p:sp>
        </p:grpSp>
      </p:grpSp>
      <p:grpSp>
        <p:nvGrpSpPr>
          <p:cNvPr id="104" name="组合 103"/>
          <p:cNvGrpSpPr/>
          <p:nvPr/>
        </p:nvGrpSpPr>
        <p:grpSpPr>
          <a:xfrm>
            <a:off x="6331512" y="1734894"/>
            <a:ext cx="5021564" cy="1986973"/>
            <a:chOff x="856324" y="1572859"/>
            <a:chExt cx="5021564" cy="1986973"/>
          </a:xfrm>
        </p:grpSpPr>
        <p:sp>
          <p:nvSpPr>
            <p:cNvPr id="105" name="圆角矩形 104"/>
            <p:cNvSpPr/>
            <p:nvPr/>
          </p:nvSpPr>
          <p:spPr bwMode="auto">
            <a:xfrm>
              <a:off x="856324" y="1738331"/>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sp3d/>
            </a:bodyPr>
            <a:lstStyle/>
            <a:p>
              <a:pPr marL="0" lvl="2" algn="ctr" eaLnBrk="0" fontAlgn="ctr" hangingPunct="0">
                <a:buClr>
                  <a:srgbClr val="FF0000"/>
                </a:buClr>
                <a:buSzPct val="70000"/>
                <a:buFont typeface="Wingdings" pitchFamily="2" charset="2"/>
                <a:buChar char="n"/>
                <a:tabLst>
                  <a:tab pos="181897" algn="l"/>
                </a:tabLst>
                <a:defRPr/>
              </a:pPr>
              <a:endParaRPr lang="zh-CN" altLang="en-US" sz="1866" dirty="0">
                <a:solidFill>
                  <a:prstClr val="black">
                    <a:lumMod val="50000"/>
                    <a:lumOff val="50000"/>
                  </a:prstClr>
                </a:solidFill>
                <a:cs typeface="+mn-ea"/>
                <a:sym typeface="+mn-lt"/>
              </a:endParaRPr>
            </a:p>
          </p:txBody>
        </p:sp>
        <p:sp>
          <p:nvSpPr>
            <p:cNvPr id="106" name="矩形 87"/>
            <p:cNvSpPr>
              <a:spLocks noChangeArrowheads="1"/>
            </p:cNvSpPr>
            <p:nvPr/>
          </p:nvSpPr>
          <p:spPr bwMode="auto">
            <a:xfrm>
              <a:off x="1135331" y="2110262"/>
              <a:ext cx="4541842" cy="1019179"/>
            </a:xfrm>
            <a:prstGeom prst="rect">
              <a:avLst/>
            </a:prstGeom>
            <a:noFill/>
            <a:ln w="9525">
              <a:noFill/>
              <a:miter lim="800000"/>
              <a:headEnd/>
              <a:tailEnd/>
            </a:ln>
          </p:spPr>
          <p:txBody>
            <a:bodyPr wrap="square" lIns="121844" tIns="60923" rIns="121844" bIns="60923">
              <a:spAutoFit/>
            </a:bodyPr>
            <a:lstStyle/>
            <a:p>
              <a:pPr algn="just">
                <a:lnSpc>
                  <a:spcPct val="150000"/>
                </a:lnSpc>
              </a:pPr>
              <a:r>
                <a:rPr lang="zh-CN" altLang="en-US" sz="1000" dirty="0">
                  <a:solidFill>
                    <a:prstClr val="black">
                      <a:lumMod val="65000"/>
                      <a:lumOff val="35000"/>
                    </a:prstClr>
                  </a:solidFill>
                  <a:cs typeface="+mn-ea"/>
                  <a:sym typeface="+mn-lt"/>
                </a:rPr>
                <a:t> end</a:t>
              </a:r>
              <a:r>
                <a:rPr lang="en-US" altLang="zh-CN" sz="1000" dirty="0">
                  <a:solidFill>
                    <a:prstClr val="black">
                      <a:lumMod val="65000"/>
                      <a:lumOff val="35000"/>
                    </a:prstClr>
                  </a:solidFill>
                  <a:cs typeface="+mn-ea"/>
                  <a:sym typeface="+mn-lt"/>
                </a:rPr>
                <a:t>2012</a:t>
              </a:r>
              <a:r>
                <a:rPr lang="zh-CN" altLang="en-US" sz="1000" dirty="0">
                  <a:solidFill>
                    <a:prstClr val="black">
                      <a:lumMod val="65000"/>
                      <a:lumOff val="35000"/>
                    </a:prstClr>
                  </a:solidFill>
                  <a:cs typeface="+mn-ea"/>
                  <a:sym typeface="+mn-lt"/>
                </a:rPr>
                <a:t>At the end of the year, the national washing and dyeing industry practitioners for</a:t>
              </a:r>
              <a:r>
                <a:rPr lang="en-US" altLang="zh-CN" sz="1000" dirty="0">
                  <a:solidFill>
                    <a:prstClr val="black">
                      <a:lumMod val="65000"/>
                      <a:lumOff val="35000"/>
                    </a:prstClr>
                  </a:solidFill>
                  <a:cs typeface="+mn-ea"/>
                  <a:sym typeface="+mn-lt"/>
                </a:rPr>
                <a:t>32.74</a:t>
              </a:r>
              <a:r>
                <a:rPr lang="zh-CN" altLang="en-US" sz="1000" dirty="0">
                  <a:solidFill>
                    <a:prstClr val="black">
                      <a:lumMod val="65000"/>
                      <a:lumOff val="35000"/>
                    </a:prstClr>
                  </a:solidFill>
                  <a:cs typeface="+mn-ea"/>
                  <a:sym typeface="+mn-lt"/>
                </a:rPr>
                <a:t>10,000, an increase over the previous year</a:t>
              </a:r>
              <a:r>
                <a:rPr lang="en-US" altLang="zh-CN" sz="1000" dirty="0">
                  <a:solidFill>
                    <a:prstClr val="black">
                      <a:lumMod val="65000"/>
                      <a:lumOff val="35000"/>
                    </a:prstClr>
                  </a:solidFill>
                  <a:cs typeface="+mn-ea"/>
                  <a:sym typeface="+mn-lt"/>
                </a:rPr>
                <a:t>13.76%</a:t>
              </a:r>
              <a:r>
                <a:rPr lang="zh-CN" altLang="en-US" sz="1000" dirty="0">
                  <a:solidFill>
                    <a:prstClr val="black">
                      <a:lumMod val="65000"/>
                      <a:lumOff val="35000"/>
                    </a:prstClr>
                  </a:solidFill>
                  <a:cs typeface="+mn-ea"/>
                  <a:sym typeface="+mn-lt"/>
                </a:rPr>
                <a:t>The number of enterprise units engaged in washing and dyeing industry is</a:t>
              </a:r>
              <a:r>
                <a:rPr lang="en-US" altLang="zh-CN" sz="1000" dirty="0">
                  <a:solidFill>
                    <a:prstClr val="black">
                      <a:lumMod val="65000"/>
                      <a:lumOff val="35000"/>
                    </a:prstClr>
                  </a:solidFill>
                  <a:cs typeface="+mn-ea"/>
                  <a:sym typeface="+mn-lt"/>
                </a:rPr>
                <a:t>7.44</a:t>
              </a:r>
              <a:r>
                <a:rPr lang="zh-CN" altLang="en-US" sz="1000" dirty="0">
                  <a:solidFill>
                    <a:prstClr val="black">
                      <a:lumMod val="65000"/>
                      <a:lumOff val="35000"/>
                    </a:prstClr>
                  </a:solidFill>
                  <a:cs typeface="+mn-ea"/>
                  <a:sym typeface="+mn-lt"/>
                </a:rPr>
                <a:t>10,000</a:t>
              </a:r>
            </a:p>
          </p:txBody>
        </p:sp>
        <p:grpSp>
          <p:nvGrpSpPr>
            <p:cNvPr id="107" name="组合 106"/>
            <p:cNvGrpSpPr/>
            <p:nvPr/>
          </p:nvGrpSpPr>
          <p:grpSpPr>
            <a:xfrm>
              <a:off x="2641312" y="1572859"/>
              <a:ext cx="1432538" cy="312834"/>
              <a:chOff x="1568754" y="5470368"/>
              <a:chExt cx="2435483" cy="589034"/>
            </a:xfrm>
          </p:grpSpPr>
          <p:sp>
            <p:nvSpPr>
              <p:cNvPr id="108" name="圆角矩形 107"/>
              <p:cNvSpPr/>
              <p:nvPr/>
            </p:nvSpPr>
            <p:spPr>
              <a:xfrm>
                <a:off x="1595643" y="5531922"/>
                <a:ext cx="2349485"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109" name="MH_SubTitle_1"/>
              <p:cNvSpPr/>
              <p:nvPr>
                <p:custDataLst>
                  <p:tags r:id="rId3"/>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en-US" altLang="zh-CN" sz="1200" b="1" dirty="0">
                    <a:solidFill>
                      <a:prstClr val="white"/>
                    </a:solidFill>
                    <a:cs typeface="+mn-ea"/>
                    <a:sym typeface="+mn-lt"/>
                  </a:rPr>
                  <a:t>2.Text</a:t>
                </a:r>
              </a:p>
            </p:txBody>
          </p:sp>
        </p:grpSp>
      </p:grpSp>
      <p:grpSp>
        <p:nvGrpSpPr>
          <p:cNvPr id="110" name="组合 109"/>
          <p:cNvGrpSpPr/>
          <p:nvPr/>
        </p:nvGrpSpPr>
        <p:grpSpPr>
          <a:xfrm>
            <a:off x="946997" y="3912476"/>
            <a:ext cx="5021564" cy="1986973"/>
            <a:chOff x="856324" y="1572859"/>
            <a:chExt cx="5021564" cy="1986973"/>
          </a:xfrm>
        </p:grpSpPr>
        <p:sp>
          <p:nvSpPr>
            <p:cNvPr id="111" name="圆角矩形 110"/>
            <p:cNvSpPr/>
            <p:nvPr/>
          </p:nvSpPr>
          <p:spPr bwMode="auto">
            <a:xfrm>
              <a:off x="856324" y="1738331"/>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sp3d/>
            </a:bodyPr>
            <a:lstStyle/>
            <a:p>
              <a:pPr marL="0" lvl="2" algn="ctr" eaLnBrk="0" fontAlgn="ctr" hangingPunct="0">
                <a:buClr>
                  <a:srgbClr val="FF0000"/>
                </a:buClr>
                <a:buSzPct val="70000"/>
                <a:buFont typeface="Wingdings" pitchFamily="2" charset="2"/>
                <a:buChar char="n"/>
                <a:tabLst>
                  <a:tab pos="181897" algn="l"/>
                </a:tabLst>
                <a:defRPr/>
              </a:pPr>
              <a:endParaRPr lang="zh-CN" altLang="en-US" sz="1866" dirty="0">
                <a:solidFill>
                  <a:prstClr val="black">
                    <a:lumMod val="50000"/>
                    <a:lumOff val="50000"/>
                  </a:prstClr>
                </a:solidFill>
                <a:cs typeface="+mn-ea"/>
                <a:sym typeface="+mn-lt"/>
              </a:endParaRPr>
            </a:p>
          </p:txBody>
        </p:sp>
        <p:sp>
          <p:nvSpPr>
            <p:cNvPr id="112" name="矩形 87"/>
            <p:cNvSpPr>
              <a:spLocks noChangeArrowheads="1"/>
            </p:cNvSpPr>
            <p:nvPr/>
          </p:nvSpPr>
          <p:spPr bwMode="auto">
            <a:xfrm>
              <a:off x="1094990" y="2110262"/>
              <a:ext cx="4541842" cy="1046366"/>
            </a:xfrm>
            <a:prstGeom prst="rect">
              <a:avLst/>
            </a:prstGeom>
            <a:noFill/>
            <a:ln w="9525">
              <a:noFill/>
              <a:miter lim="800000"/>
              <a:headEnd/>
              <a:tailEnd/>
            </a:ln>
          </p:spPr>
          <p:txBody>
            <a:bodyPr wrap="square" lIns="121844" tIns="60923" rIns="121844" bIns="60923">
              <a:spAutoFit/>
            </a:bodyPr>
            <a:lstStyle/>
            <a:p>
              <a:pPr algn="just">
                <a:lnSpc>
                  <a:spcPct val="150000"/>
                </a:lnSpc>
              </a:pPr>
              <a:r>
                <a:rPr lang="zh-CN" altLang="en-US" sz="1000" dirty="0">
                  <a:solidFill>
                    <a:prstClr val="black">
                      <a:lumMod val="65000"/>
                      <a:lumOff val="35000"/>
                    </a:prstClr>
                  </a:solidFill>
                  <a:cs typeface="+mn-ea"/>
                  <a:sym typeface="+mn-lt"/>
                </a:rPr>
                <a:t>China Industry Information Network released</a:t>
              </a:r>
              <a:r>
                <a:rPr lang="en-US" altLang="zh-CN" sz="1000" dirty="0">
                  <a:solidFill>
                    <a:prstClr val="black">
                      <a:lumMod val="65000"/>
                      <a:lumOff val="35000"/>
                    </a:prstClr>
                  </a:solidFill>
                  <a:cs typeface="+mn-ea"/>
                  <a:sym typeface="+mn-lt"/>
                </a:rPr>
                <a:t>《2014-2018</a:t>
              </a:r>
              <a:r>
                <a:rPr lang="zh-CN" altLang="en-US" sz="1000" dirty="0">
                  <a:solidFill>
                    <a:prstClr val="black">
                      <a:lumMod val="65000"/>
                      <a:lumOff val="35000"/>
                    </a:prstClr>
                  </a:solidFill>
                  <a:cs typeface="+mn-ea"/>
                  <a:sym typeface="+mn-lt"/>
                </a:rPr>
                <a:t>China Laundry Chain Market In-depth Analysis and Investment Outlook Report</a:t>
              </a:r>
              <a:r>
                <a:rPr lang="en-US" altLang="zh-CN" sz="1000" dirty="0">
                  <a:solidFill>
                    <a:prstClr val="black">
                      <a:lumMod val="65000"/>
                      <a:lumOff val="35000"/>
                    </a:prstClr>
                  </a:solidFill>
                  <a:cs typeface="+mn-ea"/>
                  <a:sym typeface="+mn-lt"/>
                </a:rPr>
                <a:t>》</a:t>
              </a:r>
              <a:r>
                <a:rPr lang="zh-CN" altLang="en-US" sz="1000" dirty="0">
                  <a:solidFill>
                    <a:prstClr val="black">
                      <a:lumMod val="65000"/>
                      <a:lumOff val="35000"/>
                    </a:prstClr>
                  </a:solidFill>
                  <a:cs typeface="+mn-ea"/>
                  <a:sym typeface="+mn-lt"/>
                </a:rPr>
                <a:t>The market environment, production and operation, product market</a:t>
              </a:r>
            </a:p>
          </p:txBody>
        </p:sp>
        <p:grpSp>
          <p:nvGrpSpPr>
            <p:cNvPr id="113" name="组合 112"/>
            <p:cNvGrpSpPr/>
            <p:nvPr/>
          </p:nvGrpSpPr>
          <p:grpSpPr>
            <a:xfrm>
              <a:off x="2641312" y="1572859"/>
              <a:ext cx="1432538" cy="312834"/>
              <a:chOff x="1568754" y="5470368"/>
              <a:chExt cx="2435483" cy="589034"/>
            </a:xfrm>
          </p:grpSpPr>
          <p:sp>
            <p:nvSpPr>
              <p:cNvPr id="114" name="圆角矩形 113"/>
              <p:cNvSpPr/>
              <p:nvPr/>
            </p:nvSpPr>
            <p:spPr>
              <a:xfrm>
                <a:off x="1595643" y="5531922"/>
                <a:ext cx="2349485"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115" name="MH_SubTitle_1"/>
              <p:cNvSpPr/>
              <p:nvPr>
                <p:custDataLst>
                  <p:tags r:id="rId2"/>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en-US" altLang="zh-CN" sz="1200" b="1" dirty="0">
                    <a:solidFill>
                      <a:prstClr val="white"/>
                    </a:solidFill>
                    <a:cs typeface="+mn-ea"/>
                    <a:sym typeface="+mn-lt"/>
                  </a:rPr>
                  <a:t>3.Text</a:t>
                </a:r>
              </a:p>
            </p:txBody>
          </p:sp>
        </p:grpSp>
      </p:grpSp>
      <p:grpSp>
        <p:nvGrpSpPr>
          <p:cNvPr id="116" name="组合 115"/>
          <p:cNvGrpSpPr/>
          <p:nvPr/>
        </p:nvGrpSpPr>
        <p:grpSpPr>
          <a:xfrm>
            <a:off x="6331512" y="3912476"/>
            <a:ext cx="5021564" cy="1986973"/>
            <a:chOff x="856324" y="1572859"/>
            <a:chExt cx="5021564" cy="1986973"/>
          </a:xfrm>
        </p:grpSpPr>
        <p:sp>
          <p:nvSpPr>
            <p:cNvPr id="117" name="圆角矩形 116"/>
            <p:cNvSpPr/>
            <p:nvPr/>
          </p:nvSpPr>
          <p:spPr bwMode="auto">
            <a:xfrm>
              <a:off x="856324" y="1738331"/>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sp3d/>
            </a:bodyPr>
            <a:lstStyle/>
            <a:p>
              <a:pPr marL="0" lvl="2" algn="ctr" eaLnBrk="0" fontAlgn="ctr" hangingPunct="0">
                <a:buClr>
                  <a:srgbClr val="FF0000"/>
                </a:buClr>
                <a:buSzPct val="70000"/>
                <a:buFont typeface="Wingdings" pitchFamily="2" charset="2"/>
                <a:buChar char="n"/>
                <a:tabLst>
                  <a:tab pos="181897" algn="l"/>
                </a:tabLst>
                <a:defRPr/>
              </a:pPr>
              <a:endParaRPr lang="zh-CN" altLang="en-US" sz="1866" dirty="0">
                <a:solidFill>
                  <a:prstClr val="black">
                    <a:lumMod val="50000"/>
                    <a:lumOff val="50000"/>
                  </a:prstClr>
                </a:solidFill>
                <a:cs typeface="+mn-ea"/>
                <a:sym typeface="+mn-lt"/>
              </a:endParaRPr>
            </a:p>
          </p:txBody>
        </p:sp>
        <p:sp>
          <p:nvSpPr>
            <p:cNvPr id="118" name="矩形 87"/>
            <p:cNvSpPr>
              <a:spLocks noChangeArrowheads="1"/>
            </p:cNvSpPr>
            <p:nvPr/>
          </p:nvSpPr>
          <p:spPr bwMode="auto">
            <a:xfrm>
              <a:off x="1094990" y="2110262"/>
              <a:ext cx="4541842" cy="557514"/>
            </a:xfrm>
            <a:prstGeom prst="rect">
              <a:avLst/>
            </a:prstGeom>
            <a:noFill/>
            <a:ln w="9525">
              <a:noFill/>
              <a:miter lim="800000"/>
              <a:headEnd/>
              <a:tailEnd/>
            </a:ln>
          </p:spPr>
          <p:txBody>
            <a:bodyPr wrap="square" lIns="121844" tIns="60923" rIns="121844" bIns="60923">
              <a:spAutoFit/>
            </a:bodyPr>
            <a:lstStyle/>
            <a:p>
              <a:pPr algn="just">
                <a:lnSpc>
                  <a:spcPct val="150000"/>
                </a:lnSpc>
              </a:pPr>
              <a:r>
                <a:rPr lang="zh-CN" altLang="en-US" sz="1000" dirty="0">
                  <a:solidFill>
                    <a:prstClr val="black">
                      <a:lumMod val="65000"/>
                      <a:lumOff val="35000"/>
                    </a:prstClr>
                  </a:solidFill>
                  <a:cs typeface="+mn-ea"/>
                  <a:sym typeface="+mn-lt"/>
                </a:rPr>
                <a:t>Because our company developed this project compared to the market is prevalent in the dry cleaners have a great advantage can have a good development prospects</a:t>
              </a:r>
            </a:p>
          </p:txBody>
        </p:sp>
        <p:grpSp>
          <p:nvGrpSpPr>
            <p:cNvPr id="119" name="组合 118"/>
            <p:cNvGrpSpPr/>
            <p:nvPr/>
          </p:nvGrpSpPr>
          <p:grpSpPr>
            <a:xfrm>
              <a:off x="2641312" y="1572859"/>
              <a:ext cx="1432538" cy="312834"/>
              <a:chOff x="1568754" y="5470368"/>
              <a:chExt cx="2435483" cy="589034"/>
            </a:xfrm>
          </p:grpSpPr>
          <p:sp>
            <p:nvSpPr>
              <p:cNvPr id="120" name="圆角矩形 119"/>
              <p:cNvSpPr/>
              <p:nvPr/>
            </p:nvSpPr>
            <p:spPr>
              <a:xfrm>
                <a:off x="1595643" y="5531922"/>
                <a:ext cx="2349485"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cs typeface="+mn-ea"/>
                  <a:sym typeface="+mn-lt"/>
                </a:endParaRPr>
              </a:p>
            </p:txBody>
          </p:sp>
          <p:sp>
            <p:nvSpPr>
              <p:cNvPr id="121" name="MH_SubTitle_1"/>
              <p:cNvSpPr/>
              <p:nvPr>
                <p:custDataLst>
                  <p:tags r:id="rId1"/>
                </p:custDataLst>
              </p:nvPr>
            </p:nvSpPr>
            <p:spPr>
              <a:xfrm>
                <a:off x="1568754" y="5470368"/>
                <a:ext cx="2435483"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en-US" altLang="zh-CN" sz="1200" b="1" dirty="0">
                    <a:solidFill>
                      <a:prstClr val="white"/>
                    </a:solidFill>
                    <a:cs typeface="+mn-ea"/>
                    <a:sym typeface="+mn-lt"/>
                  </a:rPr>
                  <a:t>4.Text</a:t>
                </a:r>
              </a:p>
            </p:txBody>
          </p:sp>
        </p:grpSp>
      </p:grpSp>
      <p:sp>
        <p:nvSpPr>
          <p:cNvPr id="3" name="椭圆 2"/>
          <p:cNvSpPr/>
          <p:nvPr/>
        </p:nvSpPr>
        <p:spPr>
          <a:xfrm>
            <a:off x="5469881" y="3200624"/>
            <a:ext cx="1381510" cy="138151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spcBef>
                <a:spcPct val="0"/>
              </a:spcBef>
              <a:defRPr/>
            </a:pPr>
            <a:r>
              <a:rPr lang="zh-CN" altLang="en-US" sz="1400" b="1" kern="0" dirty="0">
                <a:solidFill>
                  <a:prstClr val="white"/>
                </a:solidFill>
                <a:cs typeface="+mn-ea"/>
                <a:sym typeface="+mn-lt"/>
              </a:rPr>
              <a:t>Outlook</a:t>
            </a:r>
            <a:endParaRPr lang="en-US" altLang="zh-CN" sz="1400" b="1" kern="0" dirty="0">
              <a:solidFill>
                <a:prstClr val="white"/>
              </a:solidFill>
              <a:cs typeface="+mn-ea"/>
              <a:sym typeface="+mn-lt"/>
            </a:endParaRPr>
          </a:p>
          <a:p>
            <a:pPr algn="ctr">
              <a:lnSpc>
                <a:spcPct val="130000"/>
              </a:lnSpc>
              <a:spcBef>
                <a:spcPct val="0"/>
              </a:spcBef>
              <a:defRPr/>
            </a:pPr>
            <a:r>
              <a:rPr lang="zh-CN" altLang="en-US" sz="1400" b="1" kern="0" dirty="0">
                <a:solidFill>
                  <a:prstClr val="white"/>
                </a:solidFill>
                <a:cs typeface="+mn-ea"/>
                <a:sym typeface="+mn-lt"/>
              </a:rPr>
              <a:t> forecast</a:t>
            </a:r>
          </a:p>
        </p:txBody>
      </p:sp>
      <p:grpSp>
        <p:nvGrpSpPr>
          <p:cNvPr id="28" name="组合 27"/>
          <p:cNvGrpSpPr/>
          <p:nvPr/>
        </p:nvGrpSpPr>
        <p:grpSpPr>
          <a:xfrm>
            <a:off x="834468" y="324501"/>
            <a:ext cx="4798389" cy="579356"/>
            <a:chOff x="834468" y="324501"/>
            <a:chExt cx="4798389" cy="579356"/>
          </a:xfrm>
        </p:grpSpPr>
        <p:sp>
          <p:nvSpPr>
            <p:cNvPr id="29" name="文本框 28">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Outlook forecast</a:t>
              </a:r>
            </a:p>
          </p:txBody>
        </p:sp>
        <p:sp>
          <p:nvSpPr>
            <p:cNvPr id="30" name="文本框 29">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513064420"/>
      </p:ext>
    </p:extLst>
  </p:cSld>
  <p:clrMapOvr>
    <a:masterClrMapping/>
  </p:clrMapOvr>
  <p:transition spd="slow" advClick="0" advTm="659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ppt_x"/>
                                          </p:val>
                                        </p:tav>
                                        <p:tav tm="100000">
                                          <p:val>
                                            <p:strVal val="#ppt_x"/>
                                          </p:val>
                                        </p:tav>
                                      </p:tavLst>
                                    </p:anim>
                                    <p:anim calcmode="lin" valueType="num">
                                      <p:cBhvr additive="base">
                                        <p:cTn id="12" dur="500" fill="hold"/>
                                        <p:tgtEl>
                                          <p:spTgt spid="1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500" fill="hold"/>
                                        <p:tgtEl>
                                          <p:spTgt spid="110"/>
                                        </p:tgtEl>
                                        <p:attrNameLst>
                                          <p:attrName>ppt_x</p:attrName>
                                        </p:attrNameLst>
                                      </p:cBhvr>
                                      <p:tavLst>
                                        <p:tav tm="0">
                                          <p:val>
                                            <p:strVal val="#ppt_x"/>
                                          </p:val>
                                        </p:tav>
                                        <p:tav tm="100000">
                                          <p:val>
                                            <p:strVal val="#ppt_x"/>
                                          </p:val>
                                        </p:tav>
                                      </p:tavLst>
                                    </p:anim>
                                    <p:anim calcmode="lin" valueType="num">
                                      <p:cBhvr additive="base">
                                        <p:cTn id="16" dur="500" fill="hold"/>
                                        <p:tgtEl>
                                          <p:spTgt spid="1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945291" y="1990165"/>
            <a:ext cx="3395920" cy="408624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cs typeface="+mn-ea"/>
              <a:sym typeface="+mn-lt"/>
            </a:endParaRPr>
          </a:p>
        </p:txBody>
      </p:sp>
      <p:grpSp>
        <p:nvGrpSpPr>
          <p:cNvPr id="42" name="组合 41"/>
          <p:cNvGrpSpPr/>
          <p:nvPr/>
        </p:nvGrpSpPr>
        <p:grpSpPr>
          <a:xfrm>
            <a:off x="4880727" y="2030506"/>
            <a:ext cx="6401355" cy="1035423"/>
            <a:chOff x="4931229" y="1914534"/>
            <a:chExt cx="6401355" cy="1035423"/>
          </a:xfrm>
        </p:grpSpPr>
        <p:sp>
          <p:nvSpPr>
            <p:cNvPr id="43" name="矩形 42"/>
            <p:cNvSpPr/>
            <p:nvPr/>
          </p:nvSpPr>
          <p:spPr>
            <a:xfrm>
              <a:off x="4931229" y="1914535"/>
              <a:ext cx="1515825" cy="1035422"/>
            </a:xfrm>
            <a:prstGeom prst="rect">
              <a:avLst/>
            </a:pr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b="1" spc="300" dirty="0">
                  <a:solidFill>
                    <a:prstClr val="white"/>
                  </a:solidFill>
                  <a:cs typeface="+mn-ea"/>
                  <a:sym typeface="+mn-lt"/>
                </a:rPr>
                <a:t>Day</a:t>
              </a:r>
            </a:p>
          </p:txBody>
        </p:sp>
        <p:sp>
          <p:nvSpPr>
            <p:cNvPr id="44" name="矩形 43"/>
            <p:cNvSpPr/>
            <p:nvPr/>
          </p:nvSpPr>
          <p:spPr>
            <a:xfrm>
              <a:off x="4931230" y="1914534"/>
              <a:ext cx="6401354" cy="1035423"/>
            </a:xfrm>
            <a:prstGeom prst="rect">
              <a:avLst/>
            </a:prstGeom>
            <a:no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45" name="TextBox 21"/>
            <p:cNvSpPr txBox="1"/>
            <p:nvPr/>
          </p:nvSpPr>
          <p:spPr>
            <a:xfrm>
              <a:off x="6715159" y="2081396"/>
              <a:ext cx="4388825" cy="477951"/>
            </a:xfrm>
            <a:prstGeom prst="rect">
              <a:avLst/>
            </a:prstGeom>
            <a:noFill/>
          </p:spPr>
          <p:txBody>
            <a:bodyPr wrap="square" lIns="0" tIns="0" rIns="0" bIns="0" rtlCol="0">
              <a:spAutoFit/>
            </a:bodyPr>
            <a:lstStyle/>
            <a:p>
              <a:pPr algn="just">
                <a:lnSpc>
                  <a:spcPct val="150000"/>
                </a:lnSpc>
              </a:pPr>
              <a:r>
                <a:rPr lang="zh-CN" altLang="en-US" sz="1100" dirty="0">
                  <a:solidFill>
                    <a:prstClr val="black">
                      <a:lumMod val="50000"/>
                      <a:lumOff val="50000"/>
                    </a:prstClr>
                  </a:solidFill>
                  <a:cs typeface="+mn-ea"/>
                  <a:sym typeface="+mn-lt"/>
                </a:rPr>
                <a:t>Dry cleaning industry as a service industry, in recent years has been rapid development, there is still a huge room for development.</a:t>
              </a:r>
            </a:p>
          </p:txBody>
        </p:sp>
      </p:grpSp>
      <p:sp>
        <p:nvSpPr>
          <p:cNvPr id="50" name="矩形 49"/>
          <p:cNvSpPr/>
          <p:nvPr/>
        </p:nvSpPr>
        <p:spPr>
          <a:xfrm>
            <a:off x="945291" y="1990166"/>
            <a:ext cx="3395920" cy="4086246"/>
          </a:xfrm>
          <a:prstGeom prst="rect">
            <a:avLst/>
          </a:prstGeom>
          <a:gradFill>
            <a:gsLst>
              <a:gs pos="0">
                <a:schemeClr val="tx1">
                  <a:lumMod val="95000"/>
                  <a:lumOff val="5000"/>
                  <a:alpha val="0"/>
                </a:schemeClr>
              </a:gs>
              <a:gs pos="100000">
                <a:schemeClr val="tx1">
                  <a:lumMod val="95000"/>
                  <a:lumOff val="5000"/>
                </a:schemeClr>
              </a:gs>
            </a:gsLst>
            <a:lin ang="27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prstClr val="white"/>
              </a:solidFill>
              <a:cs typeface="+mn-ea"/>
              <a:sym typeface="+mn-lt"/>
            </a:endParaRPr>
          </a:p>
        </p:txBody>
      </p:sp>
      <p:sp>
        <p:nvSpPr>
          <p:cNvPr id="51" name="TextBox 21"/>
          <p:cNvSpPr txBox="1"/>
          <p:nvPr/>
        </p:nvSpPr>
        <p:spPr>
          <a:xfrm>
            <a:off x="1173344" y="2686287"/>
            <a:ext cx="2939814" cy="1615827"/>
          </a:xfrm>
          <a:prstGeom prst="rect">
            <a:avLst/>
          </a:prstGeom>
          <a:noFill/>
        </p:spPr>
        <p:txBody>
          <a:bodyPr wrap="square" lIns="0" tIns="0" rIns="0" bIns="0" rtlCol="0">
            <a:spAutoFit/>
          </a:bodyPr>
          <a:lstStyle/>
          <a:p>
            <a:pPr>
              <a:lnSpc>
                <a:spcPct val="150000"/>
              </a:lnSpc>
            </a:pPr>
            <a:r>
              <a:rPr lang="zh-CN" altLang="en-US" sz="1400" dirty="0">
                <a:solidFill>
                  <a:prstClr val="white"/>
                </a:solidFill>
                <a:cs typeface="+mn-ea"/>
                <a:sym typeface="+mn-lt"/>
              </a:rPr>
              <a:t>At this stage on the "market analysis of dry cleaners near colleges and universities" now the society has to pay attention to "day, land, people and" statement, the following three aspects to briefly explain the feasibility of opening dry cleaners near colleges and universities.</a:t>
            </a:r>
          </a:p>
        </p:txBody>
      </p:sp>
      <p:grpSp>
        <p:nvGrpSpPr>
          <p:cNvPr id="74" name="组合 73"/>
          <p:cNvGrpSpPr/>
          <p:nvPr/>
        </p:nvGrpSpPr>
        <p:grpSpPr>
          <a:xfrm>
            <a:off x="4880727" y="3494201"/>
            <a:ext cx="6401355" cy="1035423"/>
            <a:chOff x="4931229" y="1914534"/>
            <a:chExt cx="6401355" cy="1035423"/>
          </a:xfrm>
        </p:grpSpPr>
        <p:sp>
          <p:nvSpPr>
            <p:cNvPr id="75" name="矩形 74"/>
            <p:cNvSpPr/>
            <p:nvPr/>
          </p:nvSpPr>
          <p:spPr>
            <a:xfrm>
              <a:off x="4931229" y="1914535"/>
              <a:ext cx="1515825" cy="1035422"/>
            </a:xfrm>
            <a:prstGeom prst="rect">
              <a:avLst/>
            </a:pr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b="1" spc="300" dirty="0">
                  <a:solidFill>
                    <a:prstClr val="white"/>
                  </a:solidFill>
                  <a:cs typeface="+mn-ea"/>
                  <a:sym typeface="+mn-lt"/>
                </a:rPr>
                <a:t>land</a:t>
              </a:r>
            </a:p>
          </p:txBody>
        </p:sp>
        <p:sp>
          <p:nvSpPr>
            <p:cNvPr id="76" name="矩形 75"/>
            <p:cNvSpPr/>
            <p:nvPr/>
          </p:nvSpPr>
          <p:spPr>
            <a:xfrm>
              <a:off x="4931230" y="1914534"/>
              <a:ext cx="6401354" cy="1035423"/>
            </a:xfrm>
            <a:prstGeom prst="rect">
              <a:avLst/>
            </a:prstGeom>
            <a:no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77" name="TextBox 21"/>
            <p:cNvSpPr txBox="1"/>
            <p:nvPr/>
          </p:nvSpPr>
          <p:spPr>
            <a:xfrm>
              <a:off x="6715159" y="1975670"/>
              <a:ext cx="4388825" cy="477951"/>
            </a:xfrm>
            <a:prstGeom prst="rect">
              <a:avLst/>
            </a:prstGeom>
            <a:noFill/>
          </p:spPr>
          <p:txBody>
            <a:bodyPr wrap="square" lIns="0" tIns="0" rIns="0" bIns="0" rtlCol="0">
              <a:spAutoFit/>
            </a:bodyPr>
            <a:lstStyle/>
            <a:p>
              <a:pPr algn="just">
                <a:lnSpc>
                  <a:spcPct val="150000"/>
                </a:lnSpc>
              </a:pPr>
              <a:r>
                <a:rPr lang="zh-CN" altLang="en-US" sz="1100" dirty="0">
                  <a:solidFill>
                    <a:prstClr val="black">
                      <a:lumMod val="50000"/>
                      <a:lumOff val="50000"/>
                    </a:prstClr>
                  </a:solidFill>
                  <a:cs typeface="+mn-ea"/>
                  <a:sym typeface="+mn-lt"/>
                </a:rPr>
                <a:t>Stable, there will be no major changes, can provide a large and stable source of customers, traditional manual practices of appropriate university laundromat has been far from meeting the requirements of teachers and students.</a:t>
              </a:r>
            </a:p>
          </p:txBody>
        </p:sp>
      </p:grpSp>
      <p:grpSp>
        <p:nvGrpSpPr>
          <p:cNvPr id="78" name="组合 77"/>
          <p:cNvGrpSpPr/>
          <p:nvPr/>
        </p:nvGrpSpPr>
        <p:grpSpPr>
          <a:xfrm>
            <a:off x="4880727" y="4957896"/>
            <a:ext cx="6401355" cy="1035423"/>
            <a:chOff x="4931229" y="1914534"/>
            <a:chExt cx="6401355" cy="1035423"/>
          </a:xfrm>
        </p:grpSpPr>
        <p:sp>
          <p:nvSpPr>
            <p:cNvPr id="79" name="矩形 78"/>
            <p:cNvSpPr/>
            <p:nvPr/>
          </p:nvSpPr>
          <p:spPr>
            <a:xfrm>
              <a:off x="4931229" y="1914535"/>
              <a:ext cx="1515825" cy="1035422"/>
            </a:xfrm>
            <a:prstGeom prst="rect">
              <a:avLst/>
            </a:pr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400" b="1" spc="300" dirty="0">
                  <a:solidFill>
                    <a:prstClr val="white"/>
                  </a:solidFill>
                  <a:cs typeface="+mn-ea"/>
                  <a:sym typeface="+mn-lt"/>
                </a:rPr>
                <a:t>people and</a:t>
              </a:r>
            </a:p>
          </p:txBody>
        </p:sp>
        <p:sp>
          <p:nvSpPr>
            <p:cNvPr id="80" name="矩形 79"/>
            <p:cNvSpPr/>
            <p:nvPr/>
          </p:nvSpPr>
          <p:spPr>
            <a:xfrm>
              <a:off x="4931230" y="1914534"/>
              <a:ext cx="6401354" cy="1035423"/>
            </a:xfrm>
            <a:prstGeom prst="rect">
              <a:avLst/>
            </a:prstGeom>
            <a:no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81" name="TextBox 21"/>
            <p:cNvSpPr txBox="1"/>
            <p:nvPr/>
          </p:nvSpPr>
          <p:spPr>
            <a:xfrm>
              <a:off x="6715159" y="2081396"/>
              <a:ext cx="4388825" cy="477951"/>
            </a:xfrm>
            <a:prstGeom prst="rect">
              <a:avLst/>
            </a:prstGeom>
            <a:noFill/>
          </p:spPr>
          <p:txBody>
            <a:bodyPr wrap="square" lIns="0" tIns="0" rIns="0" bIns="0" rtlCol="0">
              <a:spAutoFit/>
            </a:bodyPr>
            <a:lstStyle/>
            <a:p>
              <a:pPr algn="just">
                <a:lnSpc>
                  <a:spcPct val="150000"/>
                </a:lnSpc>
              </a:pPr>
              <a:r>
                <a:rPr lang="zh-CN" altLang="en-US" sz="1100" dirty="0">
                  <a:solidFill>
                    <a:prstClr val="black">
                      <a:lumMod val="50000"/>
                      <a:lumOff val="50000"/>
                    </a:prstClr>
                  </a:solidFill>
                  <a:cs typeface="+mn-ea"/>
                  <a:sym typeface="+mn-lt"/>
                </a:rPr>
                <a:t>College students pursue fashionable, like to brand new, wardrobes also have a lot of brand-name clothing, these clothes can not be washed.</a:t>
              </a:r>
            </a:p>
          </p:txBody>
        </p:sp>
      </p:grpSp>
      <p:grpSp>
        <p:nvGrpSpPr>
          <p:cNvPr id="18" name="组合 17"/>
          <p:cNvGrpSpPr/>
          <p:nvPr/>
        </p:nvGrpSpPr>
        <p:grpSpPr>
          <a:xfrm>
            <a:off x="834468" y="324501"/>
            <a:ext cx="4798389" cy="579356"/>
            <a:chOff x="834468" y="324501"/>
            <a:chExt cx="4798389" cy="579356"/>
          </a:xfrm>
        </p:grpSpPr>
        <p:sp>
          <p:nvSpPr>
            <p:cNvPr id="19" name="文本框 18">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Marketing strategy</a:t>
              </a:r>
            </a:p>
          </p:txBody>
        </p:sp>
        <p:sp>
          <p:nvSpPr>
            <p:cNvPr id="20" name="文本框 19">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823187692"/>
      </p:ext>
    </p:extLst>
  </p:cSld>
  <p:clrMapOvr>
    <a:masterClrMapping/>
  </p:clrMapOvr>
  <p:transition spd="slow" advClick="0" advTm="926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1+#ppt_w/2"/>
                                          </p:val>
                                        </p:tav>
                                        <p:tav tm="100000">
                                          <p:val>
                                            <p:strVal val="#ppt_x"/>
                                          </p:val>
                                        </p:tav>
                                      </p:tavLst>
                                    </p:anim>
                                    <p:anim calcmode="lin" valueType="num">
                                      <p:cBhvr additive="base">
                                        <p:cTn id="26" dur="500" fill="hold"/>
                                        <p:tgtEl>
                                          <p:spTgt spid="7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500" fill="hold"/>
                                        <p:tgtEl>
                                          <p:spTgt spid="78"/>
                                        </p:tgtEl>
                                        <p:attrNameLst>
                                          <p:attrName>ppt_x</p:attrName>
                                        </p:attrNameLst>
                                      </p:cBhvr>
                                      <p:tavLst>
                                        <p:tav tm="0">
                                          <p:val>
                                            <p:strVal val="1+#ppt_w/2"/>
                                          </p:val>
                                        </p:tav>
                                        <p:tav tm="100000">
                                          <p:val>
                                            <p:strVal val="#ppt_x"/>
                                          </p:val>
                                        </p:tav>
                                      </p:tavLst>
                                    </p:anim>
                                    <p:anim calcmode="lin" valueType="num">
                                      <p:cBhvr additive="base">
                                        <p:cTn id="31"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矩形 385"/>
          <p:cNvSpPr/>
          <p:nvPr/>
        </p:nvSpPr>
        <p:spPr>
          <a:xfrm>
            <a:off x="3748040" y="1721884"/>
            <a:ext cx="4621778" cy="400110"/>
          </a:xfrm>
          <a:prstGeom prst="rect">
            <a:avLst/>
          </a:prstGeom>
        </p:spPr>
        <p:txBody>
          <a:bodyPr wrap="none">
            <a:spAutoFit/>
          </a:bodyPr>
          <a:lstStyle/>
          <a:p>
            <a:pPr algn="ctr"/>
            <a:r>
              <a:rPr lang="zh-CN" altLang="zh-CN" sz="2000" b="1" dirty="0">
                <a:solidFill>
                  <a:prstClr val="black"/>
                </a:solidFill>
                <a:cs typeface="+mn-ea"/>
                <a:sym typeface="+mn-lt"/>
              </a:rPr>
              <a:t> </a:t>
            </a:r>
            <a:r>
              <a:rPr lang="zh-CN" altLang="en-US" sz="2000" b="1" dirty="0">
                <a:solidFill>
                  <a:prstClr val="black"/>
                </a:solidFill>
                <a:cs typeface="+mn-ea"/>
                <a:sym typeface="+mn-lt"/>
              </a:rPr>
              <a:t>First of all</a:t>
            </a:r>
            <a:r>
              <a:rPr lang="zh-CN" altLang="zh-CN" sz="2000" b="1" dirty="0">
                <a:solidFill>
                  <a:prstClr val="black"/>
                </a:solidFill>
                <a:cs typeface="+mn-ea"/>
                <a:sym typeface="+mn-lt"/>
              </a:rPr>
              <a:t>We divide the start-up into start-ups</a:t>
            </a:r>
            <a:r>
              <a:rPr lang="zh-CN" altLang="en-US" sz="2000" b="1" dirty="0">
                <a:solidFill>
                  <a:prstClr val="black"/>
                </a:solidFill>
                <a:cs typeface="+mn-ea"/>
                <a:sym typeface="+mn-lt"/>
              </a:rPr>
              <a:t>Four</a:t>
            </a:r>
            <a:r>
              <a:rPr lang="zh-CN" altLang="zh-CN" sz="2000" b="1" dirty="0">
                <a:solidFill>
                  <a:prstClr val="black"/>
                </a:solidFill>
                <a:cs typeface="+mn-ea"/>
                <a:sym typeface="+mn-lt"/>
              </a:rPr>
              <a:t>Stage:</a:t>
            </a:r>
          </a:p>
        </p:txBody>
      </p:sp>
      <p:grpSp>
        <p:nvGrpSpPr>
          <p:cNvPr id="404" name="组合 403"/>
          <p:cNvGrpSpPr/>
          <p:nvPr/>
        </p:nvGrpSpPr>
        <p:grpSpPr>
          <a:xfrm>
            <a:off x="3873754" y="2644809"/>
            <a:ext cx="2010637" cy="3104639"/>
            <a:chOff x="3541771" y="1690642"/>
            <a:chExt cx="2260600" cy="3821158"/>
          </a:xfrm>
        </p:grpSpPr>
        <p:grpSp>
          <p:nvGrpSpPr>
            <p:cNvPr id="405" name="组合 404"/>
            <p:cNvGrpSpPr/>
            <p:nvPr/>
          </p:nvGrpSpPr>
          <p:grpSpPr>
            <a:xfrm>
              <a:off x="3541771" y="1690642"/>
              <a:ext cx="2260600" cy="3821158"/>
              <a:chOff x="622300" y="1690642"/>
              <a:chExt cx="2260600" cy="3821158"/>
            </a:xfrm>
          </p:grpSpPr>
          <p:sp>
            <p:nvSpPr>
              <p:cNvPr id="410" name="任意多边形 409"/>
              <p:cNvSpPr/>
              <p:nvPr/>
            </p:nvSpPr>
            <p:spPr>
              <a:xfrm>
                <a:off x="622300" y="1690642"/>
                <a:ext cx="2260600" cy="3821158"/>
              </a:xfrm>
              <a:custGeom>
                <a:avLst/>
                <a:gdLst>
                  <a:gd name="connsiteX0" fmla="*/ 209264 w 2260600"/>
                  <a:gd name="connsiteY0" fmla="*/ 0 h 3821158"/>
                  <a:gd name="connsiteX1" fmla="*/ 2051336 w 2260600"/>
                  <a:gd name="connsiteY1" fmla="*/ 0 h 3821158"/>
                  <a:gd name="connsiteX2" fmla="*/ 2260600 w 2260600"/>
                  <a:gd name="connsiteY2" fmla="*/ 209264 h 3821158"/>
                  <a:gd name="connsiteX3" fmla="*/ 2260600 w 2260600"/>
                  <a:gd name="connsiteY3" fmla="*/ 617458 h 3821158"/>
                  <a:gd name="connsiteX4" fmla="*/ 2139950 w 2260600"/>
                  <a:gd name="connsiteY4" fmla="*/ 738108 h 3821158"/>
                  <a:gd name="connsiteX5" fmla="*/ 2260600 w 2260600"/>
                  <a:gd name="connsiteY5" fmla="*/ 858758 h 3821158"/>
                  <a:gd name="connsiteX6" fmla="*/ 2260600 w 2260600"/>
                  <a:gd name="connsiteY6" fmla="*/ 3611894 h 3821158"/>
                  <a:gd name="connsiteX7" fmla="*/ 2051336 w 2260600"/>
                  <a:gd name="connsiteY7" fmla="*/ 3821158 h 3821158"/>
                  <a:gd name="connsiteX8" fmla="*/ 209264 w 2260600"/>
                  <a:gd name="connsiteY8" fmla="*/ 3821158 h 3821158"/>
                  <a:gd name="connsiteX9" fmla="*/ 0 w 2260600"/>
                  <a:gd name="connsiteY9" fmla="*/ 3611894 h 3821158"/>
                  <a:gd name="connsiteX10" fmla="*/ 0 w 2260600"/>
                  <a:gd name="connsiteY10" fmla="*/ 858758 h 3821158"/>
                  <a:gd name="connsiteX11" fmla="*/ 120650 w 2260600"/>
                  <a:gd name="connsiteY11" fmla="*/ 738108 h 3821158"/>
                  <a:gd name="connsiteX12" fmla="*/ 0 w 2260600"/>
                  <a:gd name="connsiteY12" fmla="*/ 617458 h 3821158"/>
                  <a:gd name="connsiteX13" fmla="*/ 0 w 2260600"/>
                  <a:gd name="connsiteY13" fmla="*/ 209264 h 3821158"/>
                  <a:gd name="connsiteX14" fmla="*/ 209264 w 2260600"/>
                  <a:gd name="connsiteY14" fmla="*/ 0 h 38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600" h="3821158">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11" name="直接连接符 410"/>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2" name="TextBox 21"/>
              <p:cNvSpPr txBox="1"/>
              <p:nvPr/>
            </p:nvSpPr>
            <p:spPr>
              <a:xfrm>
                <a:off x="818577" y="3637439"/>
                <a:ext cx="1868047" cy="1102964"/>
              </a:xfrm>
              <a:prstGeom prst="rect">
                <a:avLst/>
              </a:prstGeom>
              <a:noFill/>
            </p:spPr>
            <p:txBody>
              <a:bodyPr wrap="square" lIns="0" tIns="0" rIns="0" bIns="0" rtlCol="0">
                <a:spAutoFit/>
              </a:bodyPr>
              <a:lstStyle/>
              <a:p>
                <a:pPr algn="ctr">
                  <a:lnSpc>
                    <a:spcPct val="150000"/>
                  </a:lnSpc>
                </a:pPr>
                <a:r>
                  <a:rPr lang="zh-CN" altLang="en-US" sz="1000" dirty="0">
                    <a:solidFill>
                      <a:prstClr val="white"/>
                    </a:solidFill>
                    <a:cs typeface="+mn-ea"/>
                    <a:sym typeface="+mn-lt"/>
                  </a:rPr>
                  <a:t>The initial system should be people-oriented and unreasonable. In the early days,</a:t>
                </a:r>
              </a:p>
            </p:txBody>
          </p:sp>
          <p:sp>
            <p:nvSpPr>
              <p:cNvPr id="414" name="Subtitle 2">
                <a:extLst>
                  <a:ext uri="{FF2B5EF4-FFF2-40B4-BE49-F238E27FC236}">
                    <a16:creationId xmlns:a16="http://schemas.microsoft.com/office/drawing/2014/main" id="{360062CF-4239-4286-B703-132EC1F0E32B}"/>
                  </a:ext>
                </a:extLst>
              </p:cNvPr>
              <p:cNvSpPr txBox="1">
                <a:spLocks/>
              </p:cNvSpPr>
              <p:nvPr/>
            </p:nvSpPr>
            <p:spPr>
              <a:xfrm>
                <a:off x="964406" y="1858185"/>
                <a:ext cx="15763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800" b="1" dirty="0">
                    <a:solidFill>
                      <a:prstClr val="white"/>
                    </a:solidFill>
                    <a:cs typeface="+mn-ea"/>
                    <a:sym typeface="+mn-lt"/>
                  </a:rPr>
                  <a:t>S</a:t>
                </a:r>
                <a:r>
                  <a:rPr lang="zh-CN" altLang="en-US" sz="1800" b="1" dirty="0">
                    <a:solidFill>
                      <a:prstClr val="white"/>
                    </a:solidFill>
                    <a:cs typeface="+mn-ea"/>
                    <a:sym typeface="+mn-lt"/>
                  </a:rPr>
                  <a:t>tage </a:t>
                </a:r>
                <a:r>
                  <a:rPr lang="en-US" altLang="zh-CN" sz="1800" b="1" dirty="0">
                    <a:solidFill>
                      <a:prstClr val="white"/>
                    </a:solidFill>
                    <a:cs typeface="+mn-ea"/>
                    <a:sym typeface="+mn-lt"/>
                  </a:rPr>
                  <a:t>2</a:t>
                </a:r>
                <a:endParaRPr lang="zh-CN" altLang="en-US" sz="1800" b="1" dirty="0">
                  <a:solidFill>
                    <a:prstClr val="white"/>
                  </a:solidFill>
                  <a:cs typeface="+mn-ea"/>
                  <a:sym typeface="+mn-lt"/>
                </a:endParaRPr>
              </a:p>
            </p:txBody>
          </p:sp>
        </p:grpSp>
        <p:grpSp>
          <p:nvGrpSpPr>
            <p:cNvPr id="406" name="组合 405"/>
            <p:cNvGrpSpPr/>
            <p:nvPr/>
          </p:nvGrpSpPr>
          <p:grpSpPr>
            <a:xfrm>
              <a:off x="4457050" y="2905370"/>
              <a:ext cx="430042" cy="489652"/>
              <a:chOff x="7627938" y="2082801"/>
              <a:chExt cx="481013" cy="547688"/>
            </a:xfrm>
            <a:solidFill>
              <a:schemeClr val="bg1"/>
            </a:solidFill>
          </p:grpSpPr>
          <p:sp>
            <p:nvSpPr>
              <p:cNvPr id="407" name="Oval 8"/>
              <p:cNvSpPr>
                <a:spLocks noChangeArrowheads="1"/>
              </p:cNvSpPr>
              <p:nvPr/>
            </p:nvSpPr>
            <p:spPr bwMode="auto">
              <a:xfrm>
                <a:off x="7735888" y="2082801"/>
                <a:ext cx="265113" cy="265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08" name="Freeform 9"/>
              <p:cNvSpPr>
                <a:spLocks/>
              </p:cNvSpPr>
              <p:nvPr/>
            </p:nvSpPr>
            <p:spPr bwMode="auto">
              <a:xfrm>
                <a:off x="7627938" y="2400301"/>
                <a:ext cx="239713" cy="230188"/>
              </a:xfrm>
              <a:custGeom>
                <a:avLst/>
                <a:gdLst>
                  <a:gd name="T0" fmla="*/ 49 w 84"/>
                  <a:gd name="T1" fmla="*/ 0 h 81"/>
                  <a:gd name="T2" fmla="*/ 49 w 84"/>
                  <a:gd name="T3" fmla="*/ 0 h 81"/>
                  <a:gd name="T4" fmla="*/ 0 w 84"/>
                  <a:gd name="T5" fmla="*/ 51 h 81"/>
                  <a:gd name="T6" fmla="*/ 0 w 84"/>
                  <a:gd name="T7" fmla="*/ 81 h 81"/>
                  <a:gd name="T8" fmla="*/ 84 w 84"/>
                  <a:gd name="T9" fmla="*/ 81 h 81"/>
                  <a:gd name="T10" fmla="*/ 50 w 84"/>
                  <a:gd name="T11" fmla="*/ 0 h 81"/>
                  <a:gd name="T12" fmla="*/ 49 w 84"/>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49" y="0"/>
                    </a:moveTo>
                    <a:cubicBezTo>
                      <a:pt x="49" y="0"/>
                      <a:pt x="49" y="0"/>
                      <a:pt x="49" y="0"/>
                    </a:cubicBezTo>
                    <a:cubicBezTo>
                      <a:pt x="21" y="1"/>
                      <a:pt x="0" y="24"/>
                      <a:pt x="0" y="51"/>
                    </a:cubicBezTo>
                    <a:cubicBezTo>
                      <a:pt x="0" y="81"/>
                      <a:pt x="0" y="81"/>
                      <a:pt x="0" y="81"/>
                    </a:cubicBezTo>
                    <a:cubicBezTo>
                      <a:pt x="84" y="81"/>
                      <a:pt x="84" y="81"/>
                      <a:pt x="84" y="81"/>
                    </a:cubicBezTo>
                    <a:cubicBezTo>
                      <a:pt x="50" y="0"/>
                      <a:pt x="50" y="0"/>
                      <a:pt x="50" y="0"/>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09" name="Freeform 10"/>
              <p:cNvSpPr>
                <a:spLocks/>
              </p:cNvSpPr>
              <p:nvPr/>
            </p:nvSpPr>
            <p:spPr bwMode="auto">
              <a:xfrm>
                <a:off x="7869238" y="2400301"/>
                <a:ext cx="239713" cy="230188"/>
              </a:xfrm>
              <a:custGeom>
                <a:avLst/>
                <a:gdLst>
                  <a:gd name="T0" fmla="*/ 35 w 84"/>
                  <a:gd name="T1" fmla="*/ 0 h 81"/>
                  <a:gd name="T2" fmla="*/ 35 w 84"/>
                  <a:gd name="T3" fmla="*/ 0 h 81"/>
                  <a:gd name="T4" fmla="*/ 0 w 84"/>
                  <a:gd name="T5" fmla="*/ 81 h 81"/>
                  <a:gd name="T6" fmla="*/ 84 w 84"/>
                  <a:gd name="T7" fmla="*/ 81 h 81"/>
                  <a:gd name="T8" fmla="*/ 84 w 84"/>
                  <a:gd name="T9" fmla="*/ 51 h 81"/>
                  <a:gd name="T10" fmla="*/ 35 w 84"/>
                  <a:gd name="T11" fmla="*/ 0 h 81"/>
                </a:gdLst>
                <a:ahLst/>
                <a:cxnLst>
                  <a:cxn ang="0">
                    <a:pos x="T0" y="T1"/>
                  </a:cxn>
                  <a:cxn ang="0">
                    <a:pos x="T2" y="T3"/>
                  </a:cxn>
                  <a:cxn ang="0">
                    <a:pos x="T4" y="T5"/>
                  </a:cxn>
                  <a:cxn ang="0">
                    <a:pos x="T6" y="T7"/>
                  </a:cxn>
                  <a:cxn ang="0">
                    <a:pos x="T8" y="T9"/>
                  </a:cxn>
                  <a:cxn ang="0">
                    <a:pos x="T10" y="T11"/>
                  </a:cxn>
                </a:cxnLst>
                <a:rect l="0" t="0" r="r" b="b"/>
                <a:pathLst>
                  <a:path w="84" h="81">
                    <a:moveTo>
                      <a:pt x="35" y="0"/>
                    </a:moveTo>
                    <a:cubicBezTo>
                      <a:pt x="35" y="0"/>
                      <a:pt x="35" y="0"/>
                      <a:pt x="35" y="0"/>
                    </a:cubicBezTo>
                    <a:cubicBezTo>
                      <a:pt x="0" y="81"/>
                      <a:pt x="0" y="81"/>
                      <a:pt x="0" y="81"/>
                    </a:cubicBezTo>
                    <a:cubicBezTo>
                      <a:pt x="84" y="81"/>
                      <a:pt x="84" y="81"/>
                      <a:pt x="84" y="81"/>
                    </a:cubicBezTo>
                    <a:cubicBezTo>
                      <a:pt x="84" y="51"/>
                      <a:pt x="84" y="51"/>
                      <a:pt x="84" y="51"/>
                    </a:cubicBezTo>
                    <a:cubicBezTo>
                      <a:pt x="84" y="24"/>
                      <a:pt x="63" y="1"/>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grpSp>
        <p:nvGrpSpPr>
          <p:cNvPr id="415" name="组合 414"/>
          <p:cNvGrpSpPr/>
          <p:nvPr/>
        </p:nvGrpSpPr>
        <p:grpSpPr>
          <a:xfrm>
            <a:off x="1283466" y="2644809"/>
            <a:ext cx="2010637" cy="3104639"/>
            <a:chOff x="754504" y="1690642"/>
            <a:chExt cx="2260600" cy="3821158"/>
          </a:xfrm>
        </p:grpSpPr>
        <p:grpSp>
          <p:nvGrpSpPr>
            <p:cNvPr id="416" name="组合 415"/>
            <p:cNvGrpSpPr/>
            <p:nvPr/>
          </p:nvGrpSpPr>
          <p:grpSpPr>
            <a:xfrm>
              <a:off x="754504" y="1690642"/>
              <a:ext cx="2260600" cy="3821158"/>
              <a:chOff x="622300" y="1690642"/>
              <a:chExt cx="2260600" cy="3821158"/>
            </a:xfrm>
          </p:grpSpPr>
          <p:sp>
            <p:nvSpPr>
              <p:cNvPr id="421" name="任意多边形 420"/>
              <p:cNvSpPr/>
              <p:nvPr/>
            </p:nvSpPr>
            <p:spPr>
              <a:xfrm>
                <a:off x="622300" y="1690642"/>
                <a:ext cx="2260600" cy="3821158"/>
              </a:xfrm>
              <a:custGeom>
                <a:avLst/>
                <a:gdLst>
                  <a:gd name="connsiteX0" fmla="*/ 209264 w 2260600"/>
                  <a:gd name="connsiteY0" fmla="*/ 0 h 3821158"/>
                  <a:gd name="connsiteX1" fmla="*/ 2051336 w 2260600"/>
                  <a:gd name="connsiteY1" fmla="*/ 0 h 3821158"/>
                  <a:gd name="connsiteX2" fmla="*/ 2260600 w 2260600"/>
                  <a:gd name="connsiteY2" fmla="*/ 209264 h 3821158"/>
                  <a:gd name="connsiteX3" fmla="*/ 2260600 w 2260600"/>
                  <a:gd name="connsiteY3" fmla="*/ 617458 h 3821158"/>
                  <a:gd name="connsiteX4" fmla="*/ 2139950 w 2260600"/>
                  <a:gd name="connsiteY4" fmla="*/ 738108 h 3821158"/>
                  <a:gd name="connsiteX5" fmla="*/ 2260600 w 2260600"/>
                  <a:gd name="connsiteY5" fmla="*/ 858758 h 3821158"/>
                  <a:gd name="connsiteX6" fmla="*/ 2260600 w 2260600"/>
                  <a:gd name="connsiteY6" fmla="*/ 3611894 h 3821158"/>
                  <a:gd name="connsiteX7" fmla="*/ 2051336 w 2260600"/>
                  <a:gd name="connsiteY7" fmla="*/ 3821158 h 3821158"/>
                  <a:gd name="connsiteX8" fmla="*/ 209264 w 2260600"/>
                  <a:gd name="connsiteY8" fmla="*/ 3821158 h 3821158"/>
                  <a:gd name="connsiteX9" fmla="*/ 0 w 2260600"/>
                  <a:gd name="connsiteY9" fmla="*/ 3611894 h 3821158"/>
                  <a:gd name="connsiteX10" fmla="*/ 0 w 2260600"/>
                  <a:gd name="connsiteY10" fmla="*/ 858758 h 3821158"/>
                  <a:gd name="connsiteX11" fmla="*/ 120650 w 2260600"/>
                  <a:gd name="connsiteY11" fmla="*/ 738108 h 3821158"/>
                  <a:gd name="connsiteX12" fmla="*/ 0 w 2260600"/>
                  <a:gd name="connsiteY12" fmla="*/ 617458 h 3821158"/>
                  <a:gd name="connsiteX13" fmla="*/ 0 w 2260600"/>
                  <a:gd name="connsiteY13" fmla="*/ 209264 h 3821158"/>
                  <a:gd name="connsiteX14" fmla="*/ 209264 w 2260600"/>
                  <a:gd name="connsiteY14" fmla="*/ 0 h 38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600" h="3821158">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22" name="直接连接符 421"/>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3" name="TextBox 21"/>
              <p:cNvSpPr txBox="1"/>
              <p:nvPr/>
            </p:nvSpPr>
            <p:spPr>
              <a:xfrm>
                <a:off x="818577" y="3621395"/>
                <a:ext cx="1868047" cy="1420531"/>
              </a:xfrm>
              <a:prstGeom prst="rect">
                <a:avLst/>
              </a:prstGeom>
              <a:noFill/>
            </p:spPr>
            <p:txBody>
              <a:bodyPr wrap="square" lIns="0" tIns="0" rIns="0" bIns="0" rtlCol="0">
                <a:spAutoFit/>
              </a:bodyPr>
              <a:lstStyle/>
              <a:p>
                <a:pPr algn="ctr">
                  <a:lnSpc>
                    <a:spcPct val="150000"/>
                  </a:lnSpc>
                </a:pPr>
                <a:r>
                  <a:rPr lang="zh-CN" altLang="en-US" sz="1000" dirty="0">
                    <a:solidFill>
                      <a:prstClr val="white"/>
                    </a:solidFill>
                    <a:cs typeface="+mn-ea"/>
                    <a:sym typeface="+mn-lt"/>
                  </a:rPr>
                  <a:t>Early: less funds, fewer customers, all links are not perfect, we are all holding a cavity of blood, a passion, maintain the same in doing.</a:t>
                </a:r>
              </a:p>
              <a:p>
                <a:pPr algn="ctr">
                  <a:lnSpc>
                    <a:spcPct val="150000"/>
                  </a:lnSpc>
                </a:pPr>
                <a:endParaRPr lang="zh-CN" altLang="en-US" sz="1000" dirty="0">
                  <a:solidFill>
                    <a:prstClr val="white"/>
                  </a:solidFill>
                  <a:cs typeface="+mn-ea"/>
                  <a:sym typeface="+mn-lt"/>
                </a:endParaRPr>
              </a:p>
            </p:txBody>
          </p:sp>
          <p:sp>
            <p:nvSpPr>
              <p:cNvPr id="425" name="Subtitle 2">
                <a:extLst>
                  <a:ext uri="{FF2B5EF4-FFF2-40B4-BE49-F238E27FC236}">
                    <a16:creationId xmlns:a16="http://schemas.microsoft.com/office/drawing/2014/main" id="{360062CF-4239-4286-B703-132EC1F0E32B}"/>
                  </a:ext>
                </a:extLst>
              </p:cNvPr>
              <p:cNvSpPr txBox="1">
                <a:spLocks/>
              </p:cNvSpPr>
              <p:nvPr/>
            </p:nvSpPr>
            <p:spPr>
              <a:xfrm>
                <a:off x="964406" y="1858184"/>
                <a:ext cx="15763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800" b="1" dirty="0">
                    <a:solidFill>
                      <a:prstClr val="white"/>
                    </a:solidFill>
                    <a:cs typeface="+mn-ea"/>
                    <a:sym typeface="+mn-lt"/>
                  </a:rPr>
                  <a:t>S</a:t>
                </a:r>
                <a:r>
                  <a:rPr lang="zh-CN" altLang="en-US" sz="1800" b="1" dirty="0">
                    <a:solidFill>
                      <a:prstClr val="white"/>
                    </a:solidFill>
                    <a:cs typeface="+mn-ea"/>
                    <a:sym typeface="+mn-lt"/>
                  </a:rPr>
                  <a:t>tage </a:t>
                </a:r>
                <a:r>
                  <a:rPr lang="en-US" altLang="zh-CN" sz="1800" b="1" dirty="0">
                    <a:solidFill>
                      <a:prstClr val="white"/>
                    </a:solidFill>
                    <a:cs typeface="+mn-ea"/>
                    <a:sym typeface="+mn-lt"/>
                  </a:rPr>
                  <a:t>1</a:t>
                </a:r>
                <a:endParaRPr lang="zh-CN" altLang="en-US" sz="1800" b="1" dirty="0">
                  <a:solidFill>
                    <a:prstClr val="white"/>
                  </a:solidFill>
                  <a:cs typeface="+mn-ea"/>
                  <a:sym typeface="+mn-lt"/>
                </a:endParaRPr>
              </a:p>
            </p:txBody>
          </p:sp>
        </p:grpSp>
        <p:grpSp>
          <p:nvGrpSpPr>
            <p:cNvPr id="417" name="组合 416"/>
            <p:cNvGrpSpPr/>
            <p:nvPr/>
          </p:nvGrpSpPr>
          <p:grpSpPr>
            <a:xfrm>
              <a:off x="1640688" y="2954336"/>
              <a:ext cx="488232" cy="391721"/>
              <a:chOff x="6411913" y="2146301"/>
              <a:chExt cx="546100" cy="438150"/>
            </a:xfrm>
            <a:solidFill>
              <a:schemeClr val="bg1"/>
            </a:solidFill>
          </p:grpSpPr>
          <p:sp>
            <p:nvSpPr>
              <p:cNvPr id="418" name="Freeform 34"/>
              <p:cNvSpPr>
                <a:spLocks/>
              </p:cNvSpPr>
              <p:nvPr/>
            </p:nvSpPr>
            <p:spPr bwMode="auto">
              <a:xfrm>
                <a:off x="6778625" y="2287588"/>
                <a:ext cx="28575" cy="63500"/>
              </a:xfrm>
              <a:custGeom>
                <a:avLst/>
                <a:gdLst>
                  <a:gd name="T0" fmla="*/ 6 w 10"/>
                  <a:gd name="T1" fmla="*/ 10 h 22"/>
                  <a:gd name="T2" fmla="*/ 2 w 10"/>
                  <a:gd name="T3" fmla="*/ 6 h 22"/>
                  <a:gd name="T4" fmla="*/ 5 w 10"/>
                  <a:gd name="T5" fmla="*/ 4 h 22"/>
                  <a:gd name="T6" fmla="*/ 9 w 10"/>
                  <a:gd name="T7" fmla="*/ 5 h 22"/>
                  <a:gd name="T8" fmla="*/ 9 w 10"/>
                  <a:gd name="T9" fmla="*/ 3 h 22"/>
                  <a:gd name="T10" fmla="*/ 6 w 10"/>
                  <a:gd name="T11" fmla="*/ 2 h 22"/>
                  <a:gd name="T12" fmla="*/ 6 w 10"/>
                  <a:gd name="T13" fmla="*/ 0 h 22"/>
                  <a:gd name="T14" fmla="*/ 4 w 10"/>
                  <a:gd name="T15" fmla="*/ 0 h 22"/>
                  <a:gd name="T16" fmla="*/ 4 w 10"/>
                  <a:gd name="T17" fmla="*/ 2 h 22"/>
                  <a:gd name="T18" fmla="*/ 0 w 10"/>
                  <a:gd name="T19" fmla="*/ 7 h 22"/>
                  <a:gd name="T20" fmla="*/ 4 w 10"/>
                  <a:gd name="T21" fmla="*/ 12 h 22"/>
                  <a:gd name="T22" fmla="*/ 8 w 10"/>
                  <a:gd name="T23" fmla="*/ 15 h 22"/>
                  <a:gd name="T24" fmla="*/ 4 w 10"/>
                  <a:gd name="T25" fmla="*/ 18 h 22"/>
                  <a:gd name="T26" fmla="*/ 0 w 10"/>
                  <a:gd name="T27" fmla="*/ 16 h 22"/>
                  <a:gd name="T28" fmla="*/ 0 w 10"/>
                  <a:gd name="T29" fmla="*/ 18 h 22"/>
                  <a:gd name="T30" fmla="*/ 4 w 10"/>
                  <a:gd name="T31" fmla="*/ 20 h 22"/>
                  <a:gd name="T32" fmla="*/ 4 w 10"/>
                  <a:gd name="T33" fmla="*/ 22 h 22"/>
                  <a:gd name="T34" fmla="*/ 6 w 10"/>
                  <a:gd name="T35" fmla="*/ 22 h 22"/>
                  <a:gd name="T36" fmla="*/ 6 w 10"/>
                  <a:gd name="T37" fmla="*/ 19 h 22"/>
                  <a:gd name="T38" fmla="*/ 10 w 10"/>
                  <a:gd name="T39" fmla="*/ 15 h 22"/>
                  <a:gd name="T40" fmla="*/ 6 w 10"/>
                  <a:gd name="T4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22">
                    <a:moveTo>
                      <a:pt x="6" y="10"/>
                    </a:moveTo>
                    <a:cubicBezTo>
                      <a:pt x="3" y="9"/>
                      <a:pt x="2" y="8"/>
                      <a:pt x="2" y="6"/>
                    </a:cubicBezTo>
                    <a:cubicBezTo>
                      <a:pt x="2" y="5"/>
                      <a:pt x="3" y="4"/>
                      <a:pt x="5" y="4"/>
                    </a:cubicBezTo>
                    <a:cubicBezTo>
                      <a:pt x="7" y="4"/>
                      <a:pt x="8" y="5"/>
                      <a:pt x="9" y="5"/>
                    </a:cubicBezTo>
                    <a:cubicBezTo>
                      <a:pt x="9" y="3"/>
                      <a:pt x="9" y="3"/>
                      <a:pt x="9" y="3"/>
                    </a:cubicBezTo>
                    <a:cubicBezTo>
                      <a:pt x="9" y="3"/>
                      <a:pt x="7" y="2"/>
                      <a:pt x="6" y="2"/>
                    </a:cubicBezTo>
                    <a:cubicBezTo>
                      <a:pt x="6" y="0"/>
                      <a:pt x="6" y="0"/>
                      <a:pt x="6" y="0"/>
                    </a:cubicBezTo>
                    <a:cubicBezTo>
                      <a:pt x="4" y="0"/>
                      <a:pt x="4" y="0"/>
                      <a:pt x="4" y="0"/>
                    </a:cubicBezTo>
                    <a:cubicBezTo>
                      <a:pt x="4" y="2"/>
                      <a:pt x="4" y="2"/>
                      <a:pt x="4" y="2"/>
                    </a:cubicBezTo>
                    <a:cubicBezTo>
                      <a:pt x="2" y="3"/>
                      <a:pt x="0" y="5"/>
                      <a:pt x="0" y="7"/>
                    </a:cubicBezTo>
                    <a:cubicBezTo>
                      <a:pt x="0" y="9"/>
                      <a:pt x="2" y="11"/>
                      <a:pt x="4" y="12"/>
                    </a:cubicBezTo>
                    <a:cubicBezTo>
                      <a:pt x="7" y="12"/>
                      <a:pt x="8" y="13"/>
                      <a:pt x="8" y="15"/>
                    </a:cubicBezTo>
                    <a:cubicBezTo>
                      <a:pt x="8" y="16"/>
                      <a:pt x="6" y="18"/>
                      <a:pt x="4" y="18"/>
                    </a:cubicBezTo>
                    <a:cubicBezTo>
                      <a:pt x="3" y="18"/>
                      <a:pt x="1" y="17"/>
                      <a:pt x="0" y="16"/>
                    </a:cubicBezTo>
                    <a:cubicBezTo>
                      <a:pt x="0" y="18"/>
                      <a:pt x="0" y="18"/>
                      <a:pt x="0" y="18"/>
                    </a:cubicBezTo>
                    <a:cubicBezTo>
                      <a:pt x="1" y="19"/>
                      <a:pt x="2" y="19"/>
                      <a:pt x="4" y="20"/>
                    </a:cubicBezTo>
                    <a:cubicBezTo>
                      <a:pt x="4" y="22"/>
                      <a:pt x="4" y="22"/>
                      <a:pt x="4" y="22"/>
                    </a:cubicBezTo>
                    <a:cubicBezTo>
                      <a:pt x="6" y="22"/>
                      <a:pt x="6" y="22"/>
                      <a:pt x="6" y="22"/>
                    </a:cubicBezTo>
                    <a:cubicBezTo>
                      <a:pt x="6" y="19"/>
                      <a:pt x="6" y="19"/>
                      <a:pt x="6" y="19"/>
                    </a:cubicBezTo>
                    <a:cubicBezTo>
                      <a:pt x="8" y="19"/>
                      <a:pt x="10" y="17"/>
                      <a:pt x="10" y="15"/>
                    </a:cubicBezTo>
                    <a:cubicBezTo>
                      <a:pt x="10" y="12"/>
                      <a:pt x="9"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19" name="Freeform 35"/>
              <p:cNvSpPr>
                <a:spLocks/>
              </p:cNvSpPr>
              <p:nvPr/>
            </p:nvSpPr>
            <p:spPr bwMode="auto">
              <a:xfrm>
                <a:off x="6411913" y="2146301"/>
                <a:ext cx="420688" cy="438150"/>
              </a:xfrm>
              <a:custGeom>
                <a:avLst/>
                <a:gdLst>
                  <a:gd name="T0" fmla="*/ 68 w 148"/>
                  <a:gd name="T1" fmla="*/ 21 h 154"/>
                  <a:gd name="T2" fmla="*/ 148 w 148"/>
                  <a:gd name="T3" fmla="*/ 21 h 154"/>
                  <a:gd name="T4" fmla="*/ 148 w 148"/>
                  <a:gd name="T5" fmla="*/ 14 h 154"/>
                  <a:gd name="T6" fmla="*/ 135 w 148"/>
                  <a:gd name="T7" fmla="*/ 0 h 154"/>
                  <a:gd name="T8" fmla="*/ 13 w 148"/>
                  <a:gd name="T9" fmla="*/ 0 h 154"/>
                  <a:gd name="T10" fmla="*/ 0 w 148"/>
                  <a:gd name="T11" fmla="*/ 14 h 154"/>
                  <a:gd name="T12" fmla="*/ 0 w 148"/>
                  <a:gd name="T13" fmla="*/ 108 h 154"/>
                  <a:gd name="T14" fmla="*/ 13 w 148"/>
                  <a:gd name="T15" fmla="*/ 122 h 154"/>
                  <a:gd name="T16" fmla="*/ 68 w 148"/>
                  <a:gd name="T17" fmla="*/ 122 h 154"/>
                  <a:gd name="T18" fmla="*/ 68 w 148"/>
                  <a:gd name="T19" fmla="*/ 123 h 154"/>
                  <a:gd name="T20" fmla="*/ 68 w 148"/>
                  <a:gd name="T21" fmla="*/ 142 h 154"/>
                  <a:gd name="T22" fmla="*/ 34 w 148"/>
                  <a:gd name="T23" fmla="*/ 142 h 154"/>
                  <a:gd name="T24" fmla="*/ 28 w 148"/>
                  <a:gd name="T25" fmla="*/ 148 h 154"/>
                  <a:gd name="T26" fmla="*/ 34 w 148"/>
                  <a:gd name="T27" fmla="*/ 154 h 154"/>
                  <a:gd name="T28" fmla="*/ 114 w 148"/>
                  <a:gd name="T29" fmla="*/ 154 h 154"/>
                  <a:gd name="T30" fmla="*/ 120 w 148"/>
                  <a:gd name="T31" fmla="*/ 148 h 154"/>
                  <a:gd name="T32" fmla="*/ 114 w 148"/>
                  <a:gd name="T33" fmla="*/ 142 h 154"/>
                  <a:gd name="T34" fmla="*/ 80 w 148"/>
                  <a:gd name="T35" fmla="*/ 142 h 154"/>
                  <a:gd name="T36" fmla="*/ 80 w 148"/>
                  <a:gd name="T37" fmla="*/ 123 h 154"/>
                  <a:gd name="T38" fmla="*/ 80 w 148"/>
                  <a:gd name="T39" fmla="*/ 122 h 154"/>
                  <a:gd name="T40" fmla="*/ 135 w 148"/>
                  <a:gd name="T41" fmla="*/ 122 h 154"/>
                  <a:gd name="T42" fmla="*/ 148 w 148"/>
                  <a:gd name="T43" fmla="*/ 108 h 154"/>
                  <a:gd name="T44" fmla="*/ 148 w 148"/>
                  <a:gd name="T45" fmla="*/ 102 h 154"/>
                  <a:gd name="T46" fmla="*/ 68 w 148"/>
                  <a:gd name="T47" fmla="*/ 102 h 154"/>
                  <a:gd name="T48" fmla="*/ 68 w 148"/>
                  <a:gd name="T49" fmla="*/ 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54">
                    <a:moveTo>
                      <a:pt x="68" y="21"/>
                    </a:moveTo>
                    <a:cubicBezTo>
                      <a:pt x="148" y="21"/>
                      <a:pt x="148" y="21"/>
                      <a:pt x="148" y="21"/>
                    </a:cubicBezTo>
                    <a:cubicBezTo>
                      <a:pt x="148" y="14"/>
                      <a:pt x="148" y="14"/>
                      <a:pt x="148" y="14"/>
                    </a:cubicBezTo>
                    <a:cubicBezTo>
                      <a:pt x="148" y="6"/>
                      <a:pt x="142" y="0"/>
                      <a:pt x="135" y="0"/>
                    </a:cubicBezTo>
                    <a:cubicBezTo>
                      <a:pt x="13" y="0"/>
                      <a:pt x="13" y="0"/>
                      <a:pt x="13" y="0"/>
                    </a:cubicBezTo>
                    <a:cubicBezTo>
                      <a:pt x="5" y="0"/>
                      <a:pt x="0" y="6"/>
                      <a:pt x="0" y="14"/>
                    </a:cubicBezTo>
                    <a:cubicBezTo>
                      <a:pt x="0" y="108"/>
                      <a:pt x="0" y="108"/>
                      <a:pt x="0" y="108"/>
                    </a:cubicBezTo>
                    <a:cubicBezTo>
                      <a:pt x="0" y="116"/>
                      <a:pt x="5" y="122"/>
                      <a:pt x="13" y="122"/>
                    </a:cubicBezTo>
                    <a:cubicBezTo>
                      <a:pt x="68" y="122"/>
                      <a:pt x="68" y="122"/>
                      <a:pt x="68" y="122"/>
                    </a:cubicBezTo>
                    <a:cubicBezTo>
                      <a:pt x="68" y="122"/>
                      <a:pt x="68" y="123"/>
                      <a:pt x="68" y="123"/>
                    </a:cubicBezTo>
                    <a:cubicBezTo>
                      <a:pt x="68" y="142"/>
                      <a:pt x="68" y="142"/>
                      <a:pt x="68" y="142"/>
                    </a:cubicBezTo>
                    <a:cubicBezTo>
                      <a:pt x="34" y="142"/>
                      <a:pt x="34" y="142"/>
                      <a:pt x="34" y="142"/>
                    </a:cubicBezTo>
                    <a:cubicBezTo>
                      <a:pt x="31" y="142"/>
                      <a:pt x="28" y="144"/>
                      <a:pt x="28" y="148"/>
                    </a:cubicBezTo>
                    <a:cubicBezTo>
                      <a:pt x="28" y="151"/>
                      <a:pt x="31" y="154"/>
                      <a:pt x="34" y="154"/>
                    </a:cubicBezTo>
                    <a:cubicBezTo>
                      <a:pt x="114" y="154"/>
                      <a:pt x="114" y="154"/>
                      <a:pt x="114" y="154"/>
                    </a:cubicBezTo>
                    <a:cubicBezTo>
                      <a:pt x="117" y="154"/>
                      <a:pt x="120" y="151"/>
                      <a:pt x="120" y="148"/>
                    </a:cubicBezTo>
                    <a:cubicBezTo>
                      <a:pt x="120" y="144"/>
                      <a:pt x="117" y="142"/>
                      <a:pt x="114" y="142"/>
                    </a:cubicBezTo>
                    <a:cubicBezTo>
                      <a:pt x="80" y="142"/>
                      <a:pt x="80" y="142"/>
                      <a:pt x="80" y="142"/>
                    </a:cubicBezTo>
                    <a:cubicBezTo>
                      <a:pt x="80" y="123"/>
                      <a:pt x="80" y="123"/>
                      <a:pt x="80" y="123"/>
                    </a:cubicBezTo>
                    <a:cubicBezTo>
                      <a:pt x="80" y="123"/>
                      <a:pt x="80" y="122"/>
                      <a:pt x="80" y="122"/>
                    </a:cubicBezTo>
                    <a:cubicBezTo>
                      <a:pt x="135" y="122"/>
                      <a:pt x="135" y="122"/>
                      <a:pt x="135" y="122"/>
                    </a:cubicBezTo>
                    <a:cubicBezTo>
                      <a:pt x="142" y="122"/>
                      <a:pt x="148" y="116"/>
                      <a:pt x="148" y="108"/>
                    </a:cubicBezTo>
                    <a:cubicBezTo>
                      <a:pt x="148" y="102"/>
                      <a:pt x="148" y="102"/>
                      <a:pt x="148" y="102"/>
                    </a:cubicBezTo>
                    <a:cubicBezTo>
                      <a:pt x="68" y="102"/>
                      <a:pt x="68" y="102"/>
                      <a:pt x="68" y="102"/>
                    </a:cubicBezTo>
                    <a:lnTo>
                      <a:pt x="6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20" name="Freeform 36"/>
              <p:cNvSpPr>
                <a:spLocks noEditPoints="1"/>
              </p:cNvSpPr>
              <p:nvPr/>
            </p:nvSpPr>
            <p:spPr bwMode="auto">
              <a:xfrm>
                <a:off x="6627813" y="2228851"/>
                <a:ext cx="330200" cy="182563"/>
              </a:xfrm>
              <a:custGeom>
                <a:avLst/>
                <a:gdLst>
                  <a:gd name="T0" fmla="*/ 0 w 116"/>
                  <a:gd name="T1" fmla="*/ 0 h 64"/>
                  <a:gd name="T2" fmla="*/ 0 w 116"/>
                  <a:gd name="T3" fmla="*/ 64 h 64"/>
                  <a:gd name="T4" fmla="*/ 116 w 116"/>
                  <a:gd name="T5" fmla="*/ 64 h 64"/>
                  <a:gd name="T6" fmla="*/ 116 w 116"/>
                  <a:gd name="T7" fmla="*/ 0 h 64"/>
                  <a:gd name="T8" fmla="*/ 0 w 116"/>
                  <a:gd name="T9" fmla="*/ 0 h 64"/>
                  <a:gd name="T10" fmla="*/ 17 w 116"/>
                  <a:gd name="T11" fmla="*/ 35 h 64"/>
                  <a:gd name="T12" fmla="*/ 14 w 116"/>
                  <a:gd name="T13" fmla="*/ 32 h 64"/>
                  <a:gd name="T14" fmla="*/ 17 w 116"/>
                  <a:gd name="T15" fmla="*/ 30 h 64"/>
                  <a:gd name="T16" fmla="*/ 19 w 116"/>
                  <a:gd name="T17" fmla="*/ 32 h 64"/>
                  <a:gd name="T18" fmla="*/ 17 w 116"/>
                  <a:gd name="T19" fmla="*/ 35 h 64"/>
                  <a:gd name="T20" fmla="*/ 58 w 116"/>
                  <a:gd name="T21" fmla="*/ 50 h 64"/>
                  <a:gd name="T22" fmla="*/ 41 w 116"/>
                  <a:gd name="T23" fmla="*/ 32 h 64"/>
                  <a:gd name="T24" fmla="*/ 58 w 116"/>
                  <a:gd name="T25" fmla="*/ 14 h 64"/>
                  <a:gd name="T26" fmla="*/ 75 w 116"/>
                  <a:gd name="T27" fmla="*/ 32 h 64"/>
                  <a:gd name="T28" fmla="*/ 58 w 116"/>
                  <a:gd name="T29" fmla="*/ 50 h 64"/>
                  <a:gd name="T30" fmla="*/ 99 w 116"/>
                  <a:gd name="T31" fmla="*/ 35 h 64"/>
                  <a:gd name="T32" fmla="*/ 97 w 116"/>
                  <a:gd name="T33" fmla="*/ 32 h 64"/>
                  <a:gd name="T34" fmla="*/ 99 w 116"/>
                  <a:gd name="T35" fmla="*/ 30 h 64"/>
                  <a:gd name="T36" fmla="*/ 102 w 116"/>
                  <a:gd name="T37" fmla="*/ 32 h 64"/>
                  <a:gd name="T38" fmla="*/ 99 w 116"/>
                  <a:gd name="T39"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64">
                    <a:moveTo>
                      <a:pt x="0" y="0"/>
                    </a:moveTo>
                    <a:cubicBezTo>
                      <a:pt x="0" y="64"/>
                      <a:pt x="0" y="64"/>
                      <a:pt x="0" y="64"/>
                    </a:cubicBezTo>
                    <a:cubicBezTo>
                      <a:pt x="116" y="64"/>
                      <a:pt x="116" y="64"/>
                      <a:pt x="116" y="64"/>
                    </a:cubicBezTo>
                    <a:cubicBezTo>
                      <a:pt x="116" y="0"/>
                      <a:pt x="116" y="0"/>
                      <a:pt x="116" y="0"/>
                    </a:cubicBezTo>
                    <a:lnTo>
                      <a:pt x="0" y="0"/>
                    </a:lnTo>
                    <a:close/>
                    <a:moveTo>
                      <a:pt x="17" y="35"/>
                    </a:moveTo>
                    <a:cubicBezTo>
                      <a:pt x="15" y="35"/>
                      <a:pt x="14" y="34"/>
                      <a:pt x="14" y="32"/>
                    </a:cubicBezTo>
                    <a:cubicBezTo>
                      <a:pt x="14" y="31"/>
                      <a:pt x="15" y="30"/>
                      <a:pt x="17" y="30"/>
                    </a:cubicBezTo>
                    <a:cubicBezTo>
                      <a:pt x="18" y="30"/>
                      <a:pt x="19" y="31"/>
                      <a:pt x="19" y="32"/>
                    </a:cubicBezTo>
                    <a:cubicBezTo>
                      <a:pt x="19" y="34"/>
                      <a:pt x="18" y="35"/>
                      <a:pt x="17" y="35"/>
                    </a:cubicBezTo>
                    <a:close/>
                    <a:moveTo>
                      <a:pt x="58" y="50"/>
                    </a:moveTo>
                    <a:cubicBezTo>
                      <a:pt x="49" y="50"/>
                      <a:pt x="41" y="42"/>
                      <a:pt x="41" y="32"/>
                    </a:cubicBezTo>
                    <a:cubicBezTo>
                      <a:pt x="41" y="22"/>
                      <a:pt x="49" y="14"/>
                      <a:pt x="58" y="14"/>
                    </a:cubicBezTo>
                    <a:cubicBezTo>
                      <a:pt x="67" y="14"/>
                      <a:pt x="75" y="22"/>
                      <a:pt x="75" y="32"/>
                    </a:cubicBezTo>
                    <a:cubicBezTo>
                      <a:pt x="75" y="42"/>
                      <a:pt x="67" y="50"/>
                      <a:pt x="58" y="50"/>
                    </a:cubicBezTo>
                    <a:close/>
                    <a:moveTo>
                      <a:pt x="99" y="35"/>
                    </a:moveTo>
                    <a:cubicBezTo>
                      <a:pt x="98" y="35"/>
                      <a:pt x="97" y="34"/>
                      <a:pt x="97" y="32"/>
                    </a:cubicBezTo>
                    <a:cubicBezTo>
                      <a:pt x="97" y="31"/>
                      <a:pt x="98" y="30"/>
                      <a:pt x="99" y="30"/>
                    </a:cubicBezTo>
                    <a:cubicBezTo>
                      <a:pt x="101" y="30"/>
                      <a:pt x="102" y="31"/>
                      <a:pt x="102" y="32"/>
                    </a:cubicBezTo>
                    <a:cubicBezTo>
                      <a:pt x="102" y="34"/>
                      <a:pt x="101" y="35"/>
                      <a:pt x="9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grpSp>
        <p:nvGrpSpPr>
          <p:cNvPr id="426" name="组合 425"/>
          <p:cNvGrpSpPr/>
          <p:nvPr/>
        </p:nvGrpSpPr>
        <p:grpSpPr>
          <a:xfrm>
            <a:off x="6464042" y="2644809"/>
            <a:ext cx="2010637" cy="3104639"/>
            <a:chOff x="6329038" y="1690642"/>
            <a:chExt cx="2260600" cy="3821158"/>
          </a:xfrm>
        </p:grpSpPr>
        <p:grpSp>
          <p:nvGrpSpPr>
            <p:cNvPr id="427" name="组合 426"/>
            <p:cNvGrpSpPr/>
            <p:nvPr/>
          </p:nvGrpSpPr>
          <p:grpSpPr>
            <a:xfrm>
              <a:off x="6329038" y="1690642"/>
              <a:ext cx="2260600" cy="3821158"/>
              <a:chOff x="622300" y="1690642"/>
              <a:chExt cx="2260600" cy="3821158"/>
            </a:xfrm>
          </p:grpSpPr>
          <p:sp>
            <p:nvSpPr>
              <p:cNvPr id="429" name="任意多边形 428"/>
              <p:cNvSpPr/>
              <p:nvPr/>
            </p:nvSpPr>
            <p:spPr>
              <a:xfrm>
                <a:off x="622300" y="1690642"/>
                <a:ext cx="2260600" cy="3821158"/>
              </a:xfrm>
              <a:custGeom>
                <a:avLst/>
                <a:gdLst>
                  <a:gd name="connsiteX0" fmla="*/ 209264 w 2260600"/>
                  <a:gd name="connsiteY0" fmla="*/ 0 h 3821158"/>
                  <a:gd name="connsiteX1" fmla="*/ 2051336 w 2260600"/>
                  <a:gd name="connsiteY1" fmla="*/ 0 h 3821158"/>
                  <a:gd name="connsiteX2" fmla="*/ 2260600 w 2260600"/>
                  <a:gd name="connsiteY2" fmla="*/ 209264 h 3821158"/>
                  <a:gd name="connsiteX3" fmla="*/ 2260600 w 2260600"/>
                  <a:gd name="connsiteY3" fmla="*/ 617458 h 3821158"/>
                  <a:gd name="connsiteX4" fmla="*/ 2139950 w 2260600"/>
                  <a:gd name="connsiteY4" fmla="*/ 738108 h 3821158"/>
                  <a:gd name="connsiteX5" fmla="*/ 2260600 w 2260600"/>
                  <a:gd name="connsiteY5" fmla="*/ 858758 h 3821158"/>
                  <a:gd name="connsiteX6" fmla="*/ 2260600 w 2260600"/>
                  <a:gd name="connsiteY6" fmla="*/ 3611894 h 3821158"/>
                  <a:gd name="connsiteX7" fmla="*/ 2051336 w 2260600"/>
                  <a:gd name="connsiteY7" fmla="*/ 3821158 h 3821158"/>
                  <a:gd name="connsiteX8" fmla="*/ 209264 w 2260600"/>
                  <a:gd name="connsiteY8" fmla="*/ 3821158 h 3821158"/>
                  <a:gd name="connsiteX9" fmla="*/ 0 w 2260600"/>
                  <a:gd name="connsiteY9" fmla="*/ 3611894 h 3821158"/>
                  <a:gd name="connsiteX10" fmla="*/ 0 w 2260600"/>
                  <a:gd name="connsiteY10" fmla="*/ 858758 h 3821158"/>
                  <a:gd name="connsiteX11" fmla="*/ 120650 w 2260600"/>
                  <a:gd name="connsiteY11" fmla="*/ 738108 h 3821158"/>
                  <a:gd name="connsiteX12" fmla="*/ 0 w 2260600"/>
                  <a:gd name="connsiteY12" fmla="*/ 617458 h 3821158"/>
                  <a:gd name="connsiteX13" fmla="*/ 0 w 2260600"/>
                  <a:gd name="connsiteY13" fmla="*/ 209264 h 3821158"/>
                  <a:gd name="connsiteX14" fmla="*/ 209264 w 2260600"/>
                  <a:gd name="connsiteY14" fmla="*/ 0 h 38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600" h="3821158">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30" name="直接连接符 429"/>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1" name="TextBox 21"/>
              <p:cNvSpPr txBox="1"/>
              <p:nvPr/>
            </p:nvSpPr>
            <p:spPr>
              <a:xfrm>
                <a:off x="818577" y="3628447"/>
                <a:ext cx="1868047" cy="1704638"/>
              </a:xfrm>
              <a:prstGeom prst="rect">
                <a:avLst/>
              </a:prstGeom>
              <a:noFill/>
            </p:spPr>
            <p:txBody>
              <a:bodyPr wrap="square" lIns="0" tIns="0" rIns="0" bIns="0" rtlCol="0">
                <a:spAutoFit/>
              </a:bodyPr>
              <a:lstStyle/>
              <a:p>
                <a:pPr algn="ctr">
                  <a:lnSpc>
                    <a:spcPct val="150000"/>
                  </a:lnSpc>
                </a:pPr>
                <a:r>
                  <a:rPr lang="zh-CN" altLang="en-US" sz="1000" dirty="0">
                    <a:solidFill>
                      <a:prstClr val="white"/>
                    </a:solidFill>
                    <a:cs typeface="+mn-ea"/>
                    <a:sym typeface="+mn-lt"/>
                  </a:rPr>
                  <a:t>Medium-term: make core plans, people who do not obey the rules and discipline should put forward the team in a timely manner,</a:t>
                </a:r>
              </a:p>
            </p:txBody>
          </p:sp>
          <p:sp>
            <p:nvSpPr>
              <p:cNvPr id="433" name="Subtitle 2">
                <a:extLst>
                  <a:ext uri="{FF2B5EF4-FFF2-40B4-BE49-F238E27FC236}">
                    <a16:creationId xmlns:a16="http://schemas.microsoft.com/office/drawing/2014/main" id="{360062CF-4239-4286-B703-132EC1F0E32B}"/>
                  </a:ext>
                </a:extLst>
              </p:cNvPr>
              <p:cNvSpPr txBox="1">
                <a:spLocks/>
              </p:cNvSpPr>
              <p:nvPr/>
            </p:nvSpPr>
            <p:spPr>
              <a:xfrm>
                <a:off x="964406" y="1858185"/>
                <a:ext cx="15763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1800" b="1" dirty="0">
                    <a:solidFill>
                      <a:prstClr val="white"/>
                    </a:solidFill>
                    <a:cs typeface="+mn-ea"/>
                    <a:sym typeface="+mn-lt"/>
                  </a:rPr>
                  <a:t>S</a:t>
                </a:r>
                <a:r>
                  <a:rPr lang="zh-CN" altLang="en-US" sz="1800" b="1" dirty="0">
                    <a:solidFill>
                      <a:prstClr val="white"/>
                    </a:solidFill>
                    <a:cs typeface="+mn-ea"/>
                    <a:sym typeface="+mn-lt"/>
                  </a:rPr>
                  <a:t>tage </a:t>
                </a:r>
                <a:r>
                  <a:rPr lang="en-US" altLang="zh-CN" sz="1800" b="1" dirty="0">
                    <a:solidFill>
                      <a:prstClr val="white"/>
                    </a:solidFill>
                    <a:cs typeface="+mn-ea"/>
                    <a:sym typeface="+mn-lt"/>
                  </a:rPr>
                  <a:t>3</a:t>
                </a:r>
                <a:endParaRPr lang="zh-CN" altLang="en-US" sz="1800" b="1" dirty="0">
                  <a:solidFill>
                    <a:prstClr val="white"/>
                  </a:solidFill>
                  <a:cs typeface="+mn-ea"/>
                  <a:sym typeface="+mn-lt"/>
                </a:endParaRPr>
              </a:p>
            </p:txBody>
          </p:sp>
        </p:grpSp>
        <p:sp>
          <p:nvSpPr>
            <p:cNvPr id="428" name="Freeform 94"/>
            <p:cNvSpPr>
              <a:spLocks noEditPoints="1"/>
            </p:cNvSpPr>
            <p:nvPr/>
          </p:nvSpPr>
          <p:spPr bwMode="auto">
            <a:xfrm>
              <a:off x="7203158" y="2905370"/>
              <a:ext cx="512361" cy="489652"/>
            </a:xfrm>
            <a:custGeom>
              <a:avLst/>
              <a:gdLst>
                <a:gd name="T0" fmla="*/ 196 w 201"/>
                <a:gd name="T1" fmla="*/ 166 h 192"/>
                <a:gd name="T2" fmla="*/ 146 w 201"/>
                <a:gd name="T3" fmla="*/ 117 h 192"/>
                <a:gd name="T4" fmla="*/ 145 w 201"/>
                <a:gd name="T5" fmla="*/ 115 h 192"/>
                <a:gd name="T6" fmla="*/ 135 w 201"/>
                <a:gd name="T7" fmla="*/ 22 h 192"/>
                <a:gd name="T8" fmla="*/ 82 w 201"/>
                <a:gd name="T9" fmla="*/ 0 h 192"/>
                <a:gd name="T10" fmla="*/ 29 w 201"/>
                <a:gd name="T11" fmla="*/ 22 h 192"/>
                <a:gd name="T12" fmla="*/ 29 w 201"/>
                <a:gd name="T13" fmla="*/ 128 h 192"/>
                <a:gd name="T14" fmla="*/ 82 w 201"/>
                <a:gd name="T15" fmla="*/ 149 h 192"/>
                <a:gd name="T16" fmla="*/ 123 w 201"/>
                <a:gd name="T17" fmla="*/ 138 h 192"/>
                <a:gd name="T18" fmla="*/ 124 w 201"/>
                <a:gd name="T19" fmla="*/ 139 h 192"/>
                <a:gd name="T20" fmla="*/ 173 w 201"/>
                <a:gd name="T21" fmla="*/ 189 h 192"/>
                <a:gd name="T22" fmla="*/ 183 w 201"/>
                <a:gd name="T23" fmla="*/ 192 h 192"/>
                <a:gd name="T24" fmla="*/ 191 w 201"/>
                <a:gd name="T25" fmla="*/ 189 h 192"/>
                <a:gd name="T26" fmla="*/ 196 w 201"/>
                <a:gd name="T27" fmla="*/ 184 h 192"/>
                <a:gd name="T28" fmla="*/ 196 w 201"/>
                <a:gd name="T29" fmla="*/ 166 h 192"/>
                <a:gd name="T30" fmla="*/ 52 w 201"/>
                <a:gd name="T31" fmla="*/ 120 h 192"/>
                <a:gd name="T32" fmla="*/ 52 w 201"/>
                <a:gd name="T33" fmla="*/ 120 h 192"/>
                <a:gd name="T34" fmla="*/ 120 w 201"/>
                <a:gd name="T35" fmla="*/ 113 h 192"/>
                <a:gd name="T36" fmla="*/ 120 w 201"/>
                <a:gd name="T37" fmla="*/ 113 h 192"/>
                <a:gd name="T38" fmla="*/ 120 w 201"/>
                <a:gd name="T39" fmla="*/ 74 h 192"/>
                <a:gd name="T40" fmla="*/ 103 w 201"/>
                <a:gd name="T41" fmla="*/ 74 h 192"/>
                <a:gd name="T42" fmla="*/ 103 w 201"/>
                <a:gd name="T43" fmla="*/ 125 h 192"/>
                <a:gd name="T44" fmla="*/ 91 w 201"/>
                <a:gd name="T45" fmla="*/ 128 h 192"/>
                <a:gd name="T46" fmla="*/ 91 w 201"/>
                <a:gd name="T47" fmla="*/ 33 h 192"/>
                <a:gd name="T48" fmla="*/ 73 w 201"/>
                <a:gd name="T49" fmla="*/ 33 h 192"/>
                <a:gd name="T50" fmla="*/ 73 w 201"/>
                <a:gd name="T51" fmla="*/ 128 h 192"/>
                <a:gd name="T52" fmla="*/ 61 w 201"/>
                <a:gd name="T53" fmla="*/ 125 h 192"/>
                <a:gd name="T54" fmla="*/ 61 w 201"/>
                <a:gd name="T55" fmla="*/ 55 h 192"/>
                <a:gd name="T56" fmla="*/ 44 w 201"/>
                <a:gd name="T57" fmla="*/ 55 h 192"/>
                <a:gd name="T58" fmla="*/ 44 w 201"/>
                <a:gd name="T59" fmla="*/ 113 h 192"/>
                <a:gd name="T60" fmla="*/ 44 w 201"/>
                <a:gd name="T61" fmla="*/ 113 h 192"/>
                <a:gd name="T62" fmla="*/ 44 w 201"/>
                <a:gd name="T63" fmla="*/ 37 h 192"/>
                <a:gd name="T64" fmla="*/ 82 w 201"/>
                <a:gd name="T65" fmla="*/ 21 h 192"/>
                <a:gd name="T66" fmla="*/ 120 w 201"/>
                <a:gd name="T67" fmla="*/ 37 h 192"/>
                <a:gd name="T68" fmla="*/ 136 w 201"/>
                <a:gd name="T69" fmla="*/ 75 h 192"/>
                <a:gd name="T70" fmla="*/ 120 w 201"/>
                <a:gd name="T71" fmla="*/ 1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192">
                  <a:moveTo>
                    <a:pt x="196" y="166"/>
                  </a:moveTo>
                  <a:cubicBezTo>
                    <a:pt x="146" y="117"/>
                    <a:pt x="146" y="117"/>
                    <a:pt x="146" y="117"/>
                  </a:cubicBezTo>
                  <a:cubicBezTo>
                    <a:pt x="146" y="116"/>
                    <a:pt x="145" y="116"/>
                    <a:pt x="145" y="115"/>
                  </a:cubicBezTo>
                  <a:cubicBezTo>
                    <a:pt x="164" y="86"/>
                    <a:pt x="160" y="47"/>
                    <a:pt x="135" y="22"/>
                  </a:cubicBezTo>
                  <a:cubicBezTo>
                    <a:pt x="121" y="8"/>
                    <a:pt x="102" y="0"/>
                    <a:pt x="82" y="0"/>
                  </a:cubicBezTo>
                  <a:cubicBezTo>
                    <a:pt x="62" y="0"/>
                    <a:pt x="43" y="8"/>
                    <a:pt x="29" y="22"/>
                  </a:cubicBezTo>
                  <a:cubicBezTo>
                    <a:pt x="0" y="51"/>
                    <a:pt x="0" y="99"/>
                    <a:pt x="29" y="128"/>
                  </a:cubicBezTo>
                  <a:cubicBezTo>
                    <a:pt x="43" y="142"/>
                    <a:pt x="62" y="149"/>
                    <a:pt x="82" y="149"/>
                  </a:cubicBezTo>
                  <a:cubicBezTo>
                    <a:pt x="97" y="149"/>
                    <a:pt x="110" y="145"/>
                    <a:pt x="123" y="138"/>
                  </a:cubicBezTo>
                  <a:cubicBezTo>
                    <a:pt x="123" y="138"/>
                    <a:pt x="123" y="139"/>
                    <a:pt x="124" y="139"/>
                  </a:cubicBezTo>
                  <a:cubicBezTo>
                    <a:pt x="173" y="189"/>
                    <a:pt x="173" y="189"/>
                    <a:pt x="173" y="189"/>
                  </a:cubicBezTo>
                  <a:cubicBezTo>
                    <a:pt x="176" y="191"/>
                    <a:pt x="179" y="192"/>
                    <a:pt x="183" y="192"/>
                  </a:cubicBezTo>
                  <a:cubicBezTo>
                    <a:pt x="186" y="192"/>
                    <a:pt x="189" y="191"/>
                    <a:pt x="191" y="189"/>
                  </a:cubicBezTo>
                  <a:cubicBezTo>
                    <a:pt x="196" y="184"/>
                    <a:pt x="196" y="184"/>
                    <a:pt x="196" y="184"/>
                  </a:cubicBezTo>
                  <a:cubicBezTo>
                    <a:pt x="201" y="179"/>
                    <a:pt x="201" y="171"/>
                    <a:pt x="196" y="166"/>
                  </a:cubicBezTo>
                  <a:close/>
                  <a:moveTo>
                    <a:pt x="52" y="120"/>
                  </a:moveTo>
                  <a:cubicBezTo>
                    <a:pt x="52" y="120"/>
                    <a:pt x="52" y="120"/>
                    <a:pt x="52" y="120"/>
                  </a:cubicBezTo>
                  <a:close/>
                  <a:moveTo>
                    <a:pt x="120" y="113"/>
                  </a:moveTo>
                  <a:cubicBezTo>
                    <a:pt x="120" y="113"/>
                    <a:pt x="120" y="113"/>
                    <a:pt x="120" y="113"/>
                  </a:cubicBezTo>
                  <a:cubicBezTo>
                    <a:pt x="120" y="74"/>
                    <a:pt x="120" y="74"/>
                    <a:pt x="120" y="74"/>
                  </a:cubicBezTo>
                  <a:cubicBezTo>
                    <a:pt x="103" y="74"/>
                    <a:pt x="103" y="74"/>
                    <a:pt x="103" y="74"/>
                  </a:cubicBezTo>
                  <a:cubicBezTo>
                    <a:pt x="103" y="125"/>
                    <a:pt x="103" y="125"/>
                    <a:pt x="103" y="125"/>
                  </a:cubicBezTo>
                  <a:cubicBezTo>
                    <a:pt x="99" y="126"/>
                    <a:pt x="95" y="127"/>
                    <a:pt x="91" y="128"/>
                  </a:cubicBezTo>
                  <a:cubicBezTo>
                    <a:pt x="91" y="33"/>
                    <a:pt x="91" y="33"/>
                    <a:pt x="91" y="33"/>
                  </a:cubicBezTo>
                  <a:cubicBezTo>
                    <a:pt x="73" y="33"/>
                    <a:pt x="73" y="33"/>
                    <a:pt x="73" y="33"/>
                  </a:cubicBezTo>
                  <a:cubicBezTo>
                    <a:pt x="73" y="128"/>
                    <a:pt x="73" y="128"/>
                    <a:pt x="73" y="128"/>
                  </a:cubicBezTo>
                  <a:cubicBezTo>
                    <a:pt x="69" y="127"/>
                    <a:pt x="65" y="126"/>
                    <a:pt x="61" y="125"/>
                  </a:cubicBezTo>
                  <a:cubicBezTo>
                    <a:pt x="61" y="55"/>
                    <a:pt x="61" y="55"/>
                    <a:pt x="61" y="55"/>
                  </a:cubicBezTo>
                  <a:cubicBezTo>
                    <a:pt x="44" y="55"/>
                    <a:pt x="44" y="55"/>
                    <a:pt x="44" y="55"/>
                  </a:cubicBezTo>
                  <a:cubicBezTo>
                    <a:pt x="44" y="113"/>
                    <a:pt x="44" y="113"/>
                    <a:pt x="44" y="113"/>
                  </a:cubicBezTo>
                  <a:cubicBezTo>
                    <a:pt x="44" y="113"/>
                    <a:pt x="44" y="113"/>
                    <a:pt x="44" y="113"/>
                  </a:cubicBezTo>
                  <a:cubicBezTo>
                    <a:pt x="23" y="92"/>
                    <a:pt x="23" y="58"/>
                    <a:pt x="44" y="37"/>
                  </a:cubicBezTo>
                  <a:cubicBezTo>
                    <a:pt x="54" y="27"/>
                    <a:pt x="68" y="21"/>
                    <a:pt x="82" y="21"/>
                  </a:cubicBezTo>
                  <a:cubicBezTo>
                    <a:pt x="96" y="21"/>
                    <a:pt x="110" y="27"/>
                    <a:pt x="120" y="37"/>
                  </a:cubicBezTo>
                  <a:cubicBezTo>
                    <a:pt x="130" y="47"/>
                    <a:pt x="136" y="61"/>
                    <a:pt x="136" y="75"/>
                  </a:cubicBezTo>
                  <a:cubicBezTo>
                    <a:pt x="136" y="89"/>
                    <a:pt x="130" y="103"/>
                    <a:pt x="120"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434" name="组合 433"/>
          <p:cNvGrpSpPr/>
          <p:nvPr/>
        </p:nvGrpSpPr>
        <p:grpSpPr>
          <a:xfrm>
            <a:off x="9054331" y="2644809"/>
            <a:ext cx="2010637" cy="3104639"/>
            <a:chOff x="9116305" y="1690642"/>
            <a:chExt cx="2260600" cy="3821158"/>
          </a:xfrm>
        </p:grpSpPr>
        <p:grpSp>
          <p:nvGrpSpPr>
            <p:cNvPr id="435" name="组合 434"/>
            <p:cNvGrpSpPr/>
            <p:nvPr/>
          </p:nvGrpSpPr>
          <p:grpSpPr>
            <a:xfrm>
              <a:off x="9116305" y="1690642"/>
              <a:ext cx="2260600" cy="3821158"/>
              <a:chOff x="622300" y="1690642"/>
              <a:chExt cx="2260600" cy="3821158"/>
            </a:xfrm>
          </p:grpSpPr>
          <p:sp>
            <p:nvSpPr>
              <p:cNvPr id="440" name="任意多边形 439"/>
              <p:cNvSpPr/>
              <p:nvPr/>
            </p:nvSpPr>
            <p:spPr>
              <a:xfrm>
                <a:off x="622300" y="1690642"/>
                <a:ext cx="2260600" cy="3821158"/>
              </a:xfrm>
              <a:custGeom>
                <a:avLst/>
                <a:gdLst>
                  <a:gd name="connsiteX0" fmla="*/ 209264 w 2260600"/>
                  <a:gd name="connsiteY0" fmla="*/ 0 h 3821158"/>
                  <a:gd name="connsiteX1" fmla="*/ 2051336 w 2260600"/>
                  <a:gd name="connsiteY1" fmla="*/ 0 h 3821158"/>
                  <a:gd name="connsiteX2" fmla="*/ 2260600 w 2260600"/>
                  <a:gd name="connsiteY2" fmla="*/ 209264 h 3821158"/>
                  <a:gd name="connsiteX3" fmla="*/ 2260600 w 2260600"/>
                  <a:gd name="connsiteY3" fmla="*/ 617458 h 3821158"/>
                  <a:gd name="connsiteX4" fmla="*/ 2139950 w 2260600"/>
                  <a:gd name="connsiteY4" fmla="*/ 738108 h 3821158"/>
                  <a:gd name="connsiteX5" fmla="*/ 2260600 w 2260600"/>
                  <a:gd name="connsiteY5" fmla="*/ 858758 h 3821158"/>
                  <a:gd name="connsiteX6" fmla="*/ 2260600 w 2260600"/>
                  <a:gd name="connsiteY6" fmla="*/ 3611894 h 3821158"/>
                  <a:gd name="connsiteX7" fmla="*/ 2051336 w 2260600"/>
                  <a:gd name="connsiteY7" fmla="*/ 3821158 h 3821158"/>
                  <a:gd name="connsiteX8" fmla="*/ 209264 w 2260600"/>
                  <a:gd name="connsiteY8" fmla="*/ 3821158 h 3821158"/>
                  <a:gd name="connsiteX9" fmla="*/ 0 w 2260600"/>
                  <a:gd name="connsiteY9" fmla="*/ 3611894 h 3821158"/>
                  <a:gd name="connsiteX10" fmla="*/ 0 w 2260600"/>
                  <a:gd name="connsiteY10" fmla="*/ 858758 h 3821158"/>
                  <a:gd name="connsiteX11" fmla="*/ 120650 w 2260600"/>
                  <a:gd name="connsiteY11" fmla="*/ 738108 h 3821158"/>
                  <a:gd name="connsiteX12" fmla="*/ 0 w 2260600"/>
                  <a:gd name="connsiteY12" fmla="*/ 617458 h 3821158"/>
                  <a:gd name="connsiteX13" fmla="*/ 0 w 2260600"/>
                  <a:gd name="connsiteY13" fmla="*/ 209264 h 3821158"/>
                  <a:gd name="connsiteX14" fmla="*/ 209264 w 2260600"/>
                  <a:gd name="connsiteY14" fmla="*/ 0 h 38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600" h="3821158">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solidFill>
                <a:schemeClr val="tx1">
                  <a:lumMod val="95000"/>
                  <a:lumOff val="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41" name="直接连接符 440"/>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2" name="TextBox 21"/>
              <p:cNvSpPr txBox="1"/>
              <p:nvPr/>
            </p:nvSpPr>
            <p:spPr>
              <a:xfrm>
                <a:off x="818577" y="3637439"/>
                <a:ext cx="1868047" cy="1420531"/>
              </a:xfrm>
              <a:prstGeom prst="rect">
                <a:avLst/>
              </a:prstGeom>
              <a:noFill/>
            </p:spPr>
            <p:txBody>
              <a:bodyPr wrap="square" lIns="0" tIns="0" rIns="0" bIns="0" rtlCol="0">
                <a:spAutoFit/>
              </a:bodyPr>
              <a:lstStyle/>
              <a:p>
                <a:pPr algn="ctr">
                  <a:lnSpc>
                    <a:spcPct val="150000"/>
                  </a:lnSpc>
                </a:pPr>
                <a:r>
                  <a:rPr lang="zh-CN" altLang="en-US" sz="1000" dirty="0">
                    <a:solidFill>
                      <a:prstClr val="white"/>
                    </a:solidFill>
                    <a:cs typeface="+mn-ea"/>
                    <a:sym typeface="+mn-lt"/>
                  </a:rPr>
                  <a:t>Develop a core plan. Decentralization, training each person's core members of the management capacity</a:t>
                </a:r>
              </a:p>
            </p:txBody>
          </p:sp>
          <p:sp>
            <p:nvSpPr>
              <p:cNvPr id="444" name="Subtitle 2">
                <a:extLst>
                  <a:ext uri="{FF2B5EF4-FFF2-40B4-BE49-F238E27FC236}">
                    <a16:creationId xmlns:a16="http://schemas.microsoft.com/office/drawing/2014/main" id="{360062CF-4239-4286-B703-132EC1F0E32B}"/>
                  </a:ext>
                </a:extLst>
              </p:cNvPr>
              <p:cNvSpPr txBox="1">
                <a:spLocks/>
              </p:cNvSpPr>
              <p:nvPr/>
            </p:nvSpPr>
            <p:spPr>
              <a:xfrm>
                <a:off x="964406" y="1858185"/>
                <a:ext cx="15763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zh-CN" altLang="en-US" sz="1800" b="1" dirty="0">
                    <a:solidFill>
                      <a:prstClr val="white"/>
                    </a:solidFill>
                    <a:cs typeface="+mn-ea"/>
                    <a:sym typeface="+mn-lt"/>
                  </a:rPr>
                  <a:t>Stage 4</a:t>
                </a:r>
              </a:p>
            </p:txBody>
          </p:sp>
        </p:grpSp>
        <p:grpSp>
          <p:nvGrpSpPr>
            <p:cNvPr id="436" name="组合 435"/>
            <p:cNvGrpSpPr/>
            <p:nvPr/>
          </p:nvGrpSpPr>
          <p:grpSpPr>
            <a:xfrm>
              <a:off x="10001070" y="2911047"/>
              <a:ext cx="491071" cy="478298"/>
              <a:chOff x="8778875" y="1025526"/>
              <a:chExt cx="549275" cy="534988"/>
            </a:xfrm>
            <a:solidFill>
              <a:schemeClr val="bg1"/>
            </a:solidFill>
          </p:grpSpPr>
          <p:sp>
            <p:nvSpPr>
              <p:cNvPr id="437" name="Freeform 134"/>
              <p:cNvSpPr>
                <a:spLocks noEditPoints="1"/>
              </p:cNvSpPr>
              <p:nvPr/>
            </p:nvSpPr>
            <p:spPr bwMode="auto">
              <a:xfrm>
                <a:off x="8931275" y="1108076"/>
                <a:ext cx="242888" cy="236538"/>
              </a:xfrm>
              <a:custGeom>
                <a:avLst/>
                <a:gdLst>
                  <a:gd name="T0" fmla="*/ 43 w 85"/>
                  <a:gd name="T1" fmla="*/ 83 h 83"/>
                  <a:gd name="T2" fmla="*/ 85 w 85"/>
                  <a:gd name="T3" fmla="*/ 42 h 83"/>
                  <a:gd name="T4" fmla="*/ 43 w 85"/>
                  <a:gd name="T5" fmla="*/ 0 h 83"/>
                  <a:gd name="T6" fmla="*/ 0 w 85"/>
                  <a:gd name="T7" fmla="*/ 42 h 83"/>
                  <a:gd name="T8" fmla="*/ 43 w 85"/>
                  <a:gd name="T9" fmla="*/ 83 h 83"/>
                  <a:gd name="T10" fmla="*/ 43 w 85"/>
                  <a:gd name="T11" fmla="*/ 20 h 83"/>
                  <a:gd name="T12" fmla="*/ 65 w 85"/>
                  <a:gd name="T13" fmla="*/ 42 h 83"/>
                  <a:gd name="T14" fmla="*/ 43 w 85"/>
                  <a:gd name="T15" fmla="*/ 63 h 83"/>
                  <a:gd name="T16" fmla="*/ 20 w 85"/>
                  <a:gd name="T17" fmla="*/ 42 h 83"/>
                  <a:gd name="T18" fmla="*/ 43 w 85"/>
                  <a:gd name="T19" fmla="*/ 2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3">
                    <a:moveTo>
                      <a:pt x="43" y="83"/>
                    </a:moveTo>
                    <a:cubicBezTo>
                      <a:pt x="66" y="83"/>
                      <a:pt x="85" y="65"/>
                      <a:pt x="85" y="42"/>
                    </a:cubicBezTo>
                    <a:cubicBezTo>
                      <a:pt x="85" y="19"/>
                      <a:pt x="66" y="0"/>
                      <a:pt x="43" y="0"/>
                    </a:cubicBezTo>
                    <a:cubicBezTo>
                      <a:pt x="19" y="0"/>
                      <a:pt x="0" y="19"/>
                      <a:pt x="0" y="42"/>
                    </a:cubicBezTo>
                    <a:cubicBezTo>
                      <a:pt x="0" y="65"/>
                      <a:pt x="19" y="83"/>
                      <a:pt x="43" y="83"/>
                    </a:cubicBezTo>
                    <a:close/>
                    <a:moveTo>
                      <a:pt x="43" y="20"/>
                    </a:moveTo>
                    <a:cubicBezTo>
                      <a:pt x="55" y="20"/>
                      <a:pt x="65" y="30"/>
                      <a:pt x="65" y="42"/>
                    </a:cubicBezTo>
                    <a:cubicBezTo>
                      <a:pt x="65" y="54"/>
                      <a:pt x="55" y="63"/>
                      <a:pt x="43" y="63"/>
                    </a:cubicBezTo>
                    <a:cubicBezTo>
                      <a:pt x="30" y="63"/>
                      <a:pt x="20" y="54"/>
                      <a:pt x="20" y="42"/>
                    </a:cubicBezTo>
                    <a:cubicBezTo>
                      <a:pt x="20" y="30"/>
                      <a:pt x="30" y="20"/>
                      <a:pt x="4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38" name="Oval 135"/>
              <p:cNvSpPr>
                <a:spLocks noChangeArrowheads="1"/>
              </p:cNvSpPr>
              <p:nvPr/>
            </p:nvSpPr>
            <p:spPr bwMode="auto">
              <a:xfrm>
                <a:off x="9012238" y="1187451"/>
                <a:ext cx="82550"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39" name="Freeform 136"/>
              <p:cNvSpPr>
                <a:spLocks noEditPoints="1"/>
              </p:cNvSpPr>
              <p:nvPr/>
            </p:nvSpPr>
            <p:spPr bwMode="auto">
              <a:xfrm>
                <a:off x="8778875" y="1025526"/>
                <a:ext cx="549275" cy="534988"/>
              </a:xfrm>
              <a:custGeom>
                <a:avLst/>
                <a:gdLst>
                  <a:gd name="T0" fmla="*/ 192 w 193"/>
                  <a:gd name="T1" fmla="*/ 179 h 188"/>
                  <a:gd name="T2" fmla="*/ 151 w 193"/>
                  <a:gd name="T3" fmla="*/ 120 h 188"/>
                  <a:gd name="T4" fmla="*/ 150 w 193"/>
                  <a:gd name="T5" fmla="*/ 118 h 188"/>
                  <a:gd name="T6" fmla="*/ 169 w 193"/>
                  <a:gd name="T7" fmla="*/ 71 h 188"/>
                  <a:gd name="T8" fmla="*/ 97 w 193"/>
                  <a:gd name="T9" fmla="*/ 0 h 188"/>
                  <a:gd name="T10" fmla="*/ 24 w 193"/>
                  <a:gd name="T11" fmla="*/ 71 h 188"/>
                  <a:gd name="T12" fmla="*/ 43 w 193"/>
                  <a:gd name="T13" fmla="*/ 118 h 188"/>
                  <a:gd name="T14" fmla="*/ 42 w 193"/>
                  <a:gd name="T15" fmla="*/ 120 h 188"/>
                  <a:gd name="T16" fmla="*/ 2 w 193"/>
                  <a:gd name="T17" fmla="*/ 179 h 188"/>
                  <a:gd name="T18" fmla="*/ 3 w 193"/>
                  <a:gd name="T19" fmla="*/ 187 h 188"/>
                  <a:gd name="T20" fmla="*/ 6 w 193"/>
                  <a:gd name="T21" fmla="*/ 188 h 188"/>
                  <a:gd name="T22" fmla="*/ 11 w 193"/>
                  <a:gd name="T23" fmla="*/ 185 h 188"/>
                  <a:gd name="T24" fmla="*/ 23 w 193"/>
                  <a:gd name="T25" fmla="*/ 167 h 188"/>
                  <a:gd name="T26" fmla="*/ 170 w 193"/>
                  <a:gd name="T27" fmla="*/ 167 h 188"/>
                  <a:gd name="T28" fmla="*/ 182 w 193"/>
                  <a:gd name="T29" fmla="*/ 185 h 188"/>
                  <a:gd name="T30" fmla="*/ 187 w 193"/>
                  <a:gd name="T31" fmla="*/ 188 h 188"/>
                  <a:gd name="T32" fmla="*/ 190 w 193"/>
                  <a:gd name="T33" fmla="*/ 187 h 188"/>
                  <a:gd name="T34" fmla="*/ 192 w 193"/>
                  <a:gd name="T35" fmla="*/ 179 h 188"/>
                  <a:gd name="T36" fmla="*/ 97 w 193"/>
                  <a:gd name="T37" fmla="*/ 21 h 188"/>
                  <a:gd name="T38" fmla="*/ 147 w 193"/>
                  <a:gd name="T39" fmla="*/ 71 h 188"/>
                  <a:gd name="T40" fmla="*/ 97 w 193"/>
                  <a:gd name="T41" fmla="*/ 120 h 188"/>
                  <a:gd name="T42" fmla="*/ 46 w 193"/>
                  <a:gd name="T43" fmla="*/ 71 h 188"/>
                  <a:gd name="T44" fmla="*/ 97 w 193"/>
                  <a:gd name="T45" fmla="*/ 21 h 188"/>
                  <a:gd name="T46" fmla="*/ 31 w 193"/>
                  <a:gd name="T47" fmla="*/ 156 h 188"/>
                  <a:gd name="T48" fmla="*/ 51 w 193"/>
                  <a:gd name="T49" fmla="*/ 126 h 188"/>
                  <a:gd name="T50" fmla="*/ 52 w 193"/>
                  <a:gd name="T51" fmla="*/ 126 h 188"/>
                  <a:gd name="T52" fmla="*/ 97 w 193"/>
                  <a:gd name="T53" fmla="*/ 141 h 188"/>
                  <a:gd name="T54" fmla="*/ 141 w 193"/>
                  <a:gd name="T55" fmla="*/ 126 h 188"/>
                  <a:gd name="T56" fmla="*/ 142 w 193"/>
                  <a:gd name="T57" fmla="*/ 126 h 188"/>
                  <a:gd name="T58" fmla="*/ 162 w 193"/>
                  <a:gd name="T59" fmla="*/ 156 h 188"/>
                  <a:gd name="T60" fmla="*/ 31 w 193"/>
                  <a:gd name="T61" fmla="*/ 15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3" h="188">
                    <a:moveTo>
                      <a:pt x="192" y="179"/>
                    </a:moveTo>
                    <a:cubicBezTo>
                      <a:pt x="151" y="120"/>
                      <a:pt x="151" y="120"/>
                      <a:pt x="151" y="120"/>
                    </a:cubicBezTo>
                    <a:cubicBezTo>
                      <a:pt x="151" y="119"/>
                      <a:pt x="150" y="119"/>
                      <a:pt x="150" y="118"/>
                    </a:cubicBezTo>
                    <a:cubicBezTo>
                      <a:pt x="162" y="106"/>
                      <a:pt x="169" y="89"/>
                      <a:pt x="169" y="71"/>
                    </a:cubicBezTo>
                    <a:cubicBezTo>
                      <a:pt x="169" y="32"/>
                      <a:pt x="136" y="0"/>
                      <a:pt x="97" y="0"/>
                    </a:cubicBezTo>
                    <a:cubicBezTo>
                      <a:pt x="57" y="0"/>
                      <a:pt x="24" y="32"/>
                      <a:pt x="24" y="71"/>
                    </a:cubicBezTo>
                    <a:cubicBezTo>
                      <a:pt x="24" y="89"/>
                      <a:pt x="32" y="106"/>
                      <a:pt x="43" y="118"/>
                    </a:cubicBezTo>
                    <a:cubicBezTo>
                      <a:pt x="43" y="119"/>
                      <a:pt x="42" y="119"/>
                      <a:pt x="42" y="120"/>
                    </a:cubicBezTo>
                    <a:cubicBezTo>
                      <a:pt x="2" y="179"/>
                      <a:pt x="2" y="179"/>
                      <a:pt x="2" y="179"/>
                    </a:cubicBezTo>
                    <a:cubicBezTo>
                      <a:pt x="0" y="181"/>
                      <a:pt x="0" y="185"/>
                      <a:pt x="3" y="187"/>
                    </a:cubicBezTo>
                    <a:cubicBezTo>
                      <a:pt x="4" y="187"/>
                      <a:pt x="5" y="188"/>
                      <a:pt x="6" y="188"/>
                    </a:cubicBezTo>
                    <a:cubicBezTo>
                      <a:pt x="8" y="188"/>
                      <a:pt x="10" y="187"/>
                      <a:pt x="11" y="185"/>
                    </a:cubicBezTo>
                    <a:cubicBezTo>
                      <a:pt x="23" y="167"/>
                      <a:pt x="23" y="167"/>
                      <a:pt x="23" y="167"/>
                    </a:cubicBezTo>
                    <a:cubicBezTo>
                      <a:pt x="170" y="167"/>
                      <a:pt x="170" y="167"/>
                      <a:pt x="170" y="167"/>
                    </a:cubicBezTo>
                    <a:cubicBezTo>
                      <a:pt x="182" y="185"/>
                      <a:pt x="182" y="185"/>
                      <a:pt x="182" y="185"/>
                    </a:cubicBezTo>
                    <a:cubicBezTo>
                      <a:pt x="183" y="187"/>
                      <a:pt x="185" y="188"/>
                      <a:pt x="187" y="188"/>
                    </a:cubicBezTo>
                    <a:cubicBezTo>
                      <a:pt x="188" y="188"/>
                      <a:pt x="189" y="187"/>
                      <a:pt x="190" y="187"/>
                    </a:cubicBezTo>
                    <a:cubicBezTo>
                      <a:pt x="193" y="185"/>
                      <a:pt x="193" y="181"/>
                      <a:pt x="192" y="179"/>
                    </a:cubicBezTo>
                    <a:close/>
                    <a:moveTo>
                      <a:pt x="97" y="21"/>
                    </a:moveTo>
                    <a:cubicBezTo>
                      <a:pt x="124" y="21"/>
                      <a:pt x="147" y="44"/>
                      <a:pt x="147" y="71"/>
                    </a:cubicBezTo>
                    <a:cubicBezTo>
                      <a:pt x="147" y="98"/>
                      <a:pt x="124" y="120"/>
                      <a:pt x="97" y="120"/>
                    </a:cubicBezTo>
                    <a:cubicBezTo>
                      <a:pt x="69" y="120"/>
                      <a:pt x="46" y="98"/>
                      <a:pt x="46" y="71"/>
                    </a:cubicBezTo>
                    <a:cubicBezTo>
                      <a:pt x="46" y="44"/>
                      <a:pt x="69" y="21"/>
                      <a:pt x="97" y="21"/>
                    </a:cubicBezTo>
                    <a:close/>
                    <a:moveTo>
                      <a:pt x="31" y="156"/>
                    </a:moveTo>
                    <a:cubicBezTo>
                      <a:pt x="51" y="126"/>
                      <a:pt x="51" y="126"/>
                      <a:pt x="51" y="126"/>
                    </a:cubicBezTo>
                    <a:cubicBezTo>
                      <a:pt x="52" y="126"/>
                      <a:pt x="52" y="126"/>
                      <a:pt x="52" y="126"/>
                    </a:cubicBezTo>
                    <a:cubicBezTo>
                      <a:pt x="64" y="135"/>
                      <a:pt x="80" y="141"/>
                      <a:pt x="97" y="141"/>
                    </a:cubicBezTo>
                    <a:cubicBezTo>
                      <a:pt x="113" y="141"/>
                      <a:pt x="129" y="135"/>
                      <a:pt x="141" y="126"/>
                    </a:cubicBezTo>
                    <a:cubicBezTo>
                      <a:pt x="142" y="126"/>
                      <a:pt x="142" y="126"/>
                      <a:pt x="142" y="126"/>
                    </a:cubicBezTo>
                    <a:cubicBezTo>
                      <a:pt x="162" y="156"/>
                      <a:pt x="162" y="156"/>
                      <a:pt x="162" y="156"/>
                    </a:cubicBezTo>
                    <a:lnTo>
                      <a:pt x="31"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grpSp>
        <p:nvGrpSpPr>
          <p:cNvPr id="41" name="组合 40"/>
          <p:cNvGrpSpPr/>
          <p:nvPr/>
        </p:nvGrpSpPr>
        <p:grpSpPr>
          <a:xfrm>
            <a:off x="834468" y="324501"/>
            <a:ext cx="4798389" cy="579356"/>
            <a:chOff x="834468" y="324501"/>
            <a:chExt cx="4798389" cy="579356"/>
          </a:xfrm>
        </p:grpSpPr>
        <p:sp>
          <p:nvSpPr>
            <p:cNvPr id="42" name="文本框 41">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Management philosophy</a:t>
              </a:r>
            </a:p>
          </p:txBody>
        </p:sp>
        <p:sp>
          <p:nvSpPr>
            <p:cNvPr id="43" name="文本框 42">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919142876"/>
      </p:ext>
    </p:extLst>
  </p:cSld>
  <p:clrMapOvr>
    <a:masterClrMapping/>
  </p:clrMapOvr>
  <p:transition spd="slow" advClick="0" advTm="702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barn(inVertical)">
                                      <p:cBhvr>
                                        <p:cTn id="7" dur="500"/>
                                        <p:tgtEl>
                                          <p:spTgt spid="38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5"/>
                                        </p:tgtEl>
                                        <p:attrNameLst>
                                          <p:attrName>style.visibility</p:attrName>
                                        </p:attrNameLst>
                                      </p:cBhvr>
                                      <p:to>
                                        <p:strVal val="visible"/>
                                      </p:to>
                                    </p:set>
                                    <p:anim calcmode="lin" valueType="num">
                                      <p:cBhvr additive="base">
                                        <p:cTn id="11" dur="500" fill="hold"/>
                                        <p:tgtEl>
                                          <p:spTgt spid="415"/>
                                        </p:tgtEl>
                                        <p:attrNameLst>
                                          <p:attrName>ppt_x</p:attrName>
                                        </p:attrNameLst>
                                      </p:cBhvr>
                                      <p:tavLst>
                                        <p:tav tm="0">
                                          <p:val>
                                            <p:strVal val="#ppt_x"/>
                                          </p:val>
                                        </p:tav>
                                        <p:tav tm="100000">
                                          <p:val>
                                            <p:strVal val="#ppt_x"/>
                                          </p:val>
                                        </p:tav>
                                      </p:tavLst>
                                    </p:anim>
                                    <p:anim calcmode="lin" valueType="num">
                                      <p:cBhvr additive="base">
                                        <p:cTn id="12" dur="500" fill="hold"/>
                                        <p:tgtEl>
                                          <p:spTgt spid="4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04"/>
                                        </p:tgtEl>
                                        <p:attrNameLst>
                                          <p:attrName>style.visibility</p:attrName>
                                        </p:attrNameLst>
                                      </p:cBhvr>
                                      <p:to>
                                        <p:strVal val="visible"/>
                                      </p:to>
                                    </p:set>
                                    <p:anim calcmode="lin" valueType="num">
                                      <p:cBhvr additive="base">
                                        <p:cTn id="16" dur="500" fill="hold"/>
                                        <p:tgtEl>
                                          <p:spTgt spid="404"/>
                                        </p:tgtEl>
                                        <p:attrNameLst>
                                          <p:attrName>ppt_x</p:attrName>
                                        </p:attrNameLst>
                                      </p:cBhvr>
                                      <p:tavLst>
                                        <p:tav tm="0">
                                          <p:val>
                                            <p:strVal val="#ppt_x"/>
                                          </p:val>
                                        </p:tav>
                                        <p:tav tm="100000">
                                          <p:val>
                                            <p:strVal val="#ppt_x"/>
                                          </p:val>
                                        </p:tav>
                                      </p:tavLst>
                                    </p:anim>
                                    <p:anim calcmode="lin" valueType="num">
                                      <p:cBhvr additive="base">
                                        <p:cTn id="17" dur="500" fill="hold"/>
                                        <p:tgtEl>
                                          <p:spTgt spid="40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26"/>
                                        </p:tgtEl>
                                        <p:attrNameLst>
                                          <p:attrName>style.visibility</p:attrName>
                                        </p:attrNameLst>
                                      </p:cBhvr>
                                      <p:to>
                                        <p:strVal val="visible"/>
                                      </p:to>
                                    </p:set>
                                    <p:anim calcmode="lin" valueType="num">
                                      <p:cBhvr additive="base">
                                        <p:cTn id="21" dur="500" fill="hold"/>
                                        <p:tgtEl>
                                          <p:spTgt spid="426"/>
                                        </p:tgtEl>
                                        <p:attrNameLst>
                                          <p:attrName>ppt_x</p:attrName>
                                        </p:attrNameLst>
                                      </p:cBhvr>
                                      <p:tavLst>
                                        <p:tav tm="0">
                                          <p:val>
                                            <p:strVal val="#ppt_x"/>
                                          </p:val>
                                        </p:tav>
                                        <p:tav tm="100000">
                                          <p:val>
                                            <p:strVal val="#ppt_x"/>
                                          </p:val>
                                        </p:tav>
                                      </p:tavLst>
                                    </p:anim>
                                    <p:anim calcmode="lin" valueType="num">
                                      <p:cBhvr additive="base">
                                        <p:cTn id="22" dur="500" fill="hold"/>
                                        <p:tgtEl>
                                          <p:spTgt spid="42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34"/>
                                        </p:tgtEl>
                                        <p:attrNameLst>
                                          <p:attrName>style.visibility</p:attrName>
                                        </p:attrNameLst>
                                      </p:cBhvr>
                                      <p:to>
                                        <p:strVal val="visible"/>
                                      </p:to>
                                    </p:set>
                                    <p:anim calcmode="lin" valueType="num">
                                      <p:cBhvr additive="base">
                                        <p:cTn id="26" dur="500" fill="hold"/>
                                        <p:tgtEl>
                                          <p:spTgt spid="434"/>
                                        </p:tgtEl>
                                        <p:attrNameLst>
                                          <p:attrName>ppt_x</p:attrName>
                                        </p:attrNameLst>
                                      </p:cBhvr>
                                      <p:tavLst>
                                        <p:tav tm="0">
                                          <p:val>
                                            <p:strVal val="#ppt_x"/>
                                          </p:val>
                                        </p:tav>
                                        <p:tav tm="100000">
                                          <p:val>
                                            <p:strVal val="#ppt_x"/>
                                          </p:val>
                                        </p:tav>
                                      </p:tavLst>
                                    </p:anim>
                                    <p:anim calcmode="lin" valueType="num">
                                      <p:cBhvr additive="base">
                                        <p:cTn id="27" dur="500" fill="hold"/>
                                        <p:tgtEl>
                                          <p:spTgt spid="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36155" y="1850054"/>
            <a:ext cx="3840196" cy="1843307"/>
            <a:chOff x="1290163" y="1961267"/>
            <a:chExt cx="3840196" cy="1843307"/>
          </a:xfrm>
        </p:grpSpPr>
        <p:sp>
          <p:nvSpPr>
            <p:cNvPr id="18" name="Freeform 6"/>
            <p:cNvSpPr>
              <a:spLocks noEditPoints="1"/>
            </p:cNvSpPr>
            <p:nvPr/>
          </p:nvSpPr>
          <p:spPr bwMode="auto">
            <a:xfrm flipH="1">
              <a:off x="3851325" y="2254793"/>
              <a:ext cx="1144692" cy="630483"/>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 name="圆角矩形 1"/>
            <p:cNvSpPr/>
            <p:nvPr/>
          </p:nvSpPr>
          <p:spPr>
            <a:xfrm>
              <a:off x="1290163" y="1965977"/>
              <a:ext cx="3840196" cy="1838597"/>
            </a:xfrm>
            <a:prstGeom prst="roundRect">
              <a:avLst>
                <a:gd name="adj" fmla="val 927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圆角矩形 30"/>
            <p:cNvSpPr/>
            <p:nvPr/>
          </p:nvSpPr>
          <p:spPr>
            <a:xfrm>
              <a:off x="1290163" y="1961267"/>
              <a:ext cx="3840196" cy="499579"/>
            </a:xfrm>
            <a:prstGeom prst="roundRect">
              <a:avLst>
                <a:gd name="adj" fmla="val 927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prstClr val="white"/>
                  </a:solidFill>
                  <a:cs typeface="+mn-ea"/>
                  <a:sym typeface="+mn-lt"/>
                </a:rPr>
                <a:t>Learn about members</a:t>
              </a:r>
            </a:p>
          </p:txBody>
        </p:sp>
        <p:sp>
          <p:nvSpPr>
            <p:cNvPr id="32" name="文本框 25"/>
            <p:cNvSpPr txBox="1"/>
            <p:nvPr/>
          </p:nvSpPr>
          <p:spPr>
            <a:xfrm>
              <a:off x="1482503" y="2609765"/>
              <a:ext cx="3488800" cy="613694"/>
            </a:xfrm>
            <a:prstGeom prst="rect">
              <a:avLst/>
            </a:prstGeom>
            <a:noFill/>
          </p:spPr>
          <p:txBody>
            <a:bodyPr wrap="square" rtlCol="0">
              <a:spAutoFit/>
            </a:bodyPr>
            <a:lstStyle/>
            <a:p>
              <a:pPr algn="just">
                <a:lnSpc>
                  <a:spcPct val="150000"/>
                </a:lnSpc>
              </a:pPr>
              <a:r>
                <a:rPr lang="zh-CN" altLang="en-US" sz="1200" dirty="0">
                  <a:solidFill>
                    <a:prstClr val="black">
                      <a:lumMod val="65000"/>
                      <a:lumOff val="35000"/>
                    </a:prstClr>
                  </a:solidFill>
                  <a:cs typeface="+mn-ea"/>
                  <a:sym typeface="+mn-lt"/>
                </a:rPr>
                <a:t>To separate a person specifically to understand each person's situation, to talk to different people, to consolidate the cohesion of the company.</a:t>
              </a:r>
            </a:p>
          </p:txBody>
        </p:sp>
      </p:grpSp>
      <p:grpSp>
        <p:nvGrpSpPr>
          <p:cNvPr id="33" name="组合 32"/>
          <p:cNvGrpSpPr/>
          <p:nvPr/>
        </p:nvGrpSpPr>
        <p:grpSpPr>
          <a:xfrm>
            <a:off x="6906100" y="1850054"/>
            <a:ext cx="3840196" cy="1843307"/>
            <a:chOff x="1290163" y="1961267"/>
            <a:chExt cx="3840196" cy="1843307"/>
          </a:xfrm>
        </p:grpSpPr>
        <p:sp>
          <p:nvSpPr>
            <p:cNvPr id="34" name="Freeform 6"/>
            <p:cNvSpPr>
              <a:spLocks noEditPoints="1"/>
            </p:cNvSpPr>
            <p:nvPr/>
          </p:nvSpPr>
          <p:spPr bwMode="auto">
            <a:xfrm flipH="1">
              <a:off x="3851325" y="2254793"/>
              <a:ext cx="1144692" cy="630483"/>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5" name="圆角矩形 34"/>
            <p:cNvSpPr/>
            <p:nvPr/>
          </p:nvSpPr>
          <p:spPr>
            <a:xfrm>
              <a:off x="1290163" y="1965977"/>
              <a:ext cx="3840196" cy="1838597"/>
            </a:xfrm>
            <a:prstGeom prst="roundRect">
              <a:avLst>
                <a:gd name="adj" fmla="val 927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圆角矩形 35"/>
            <p:cNvSpPr/>
            <p:nvPr/>
          </p:nvSpPr>
          <p:spPr>
            <a:xfrm>
              <a:off x="1290163" y="1961267"/>
              <a:ext cx="3840196" cy="499579"/>
            </a:xfrm>
            <a:prstGeom prst="roundRect">
              <a:avLst>
                <a:gd name="adj" fmla="val 927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prstClr val="white"/>
                  </a:solidFill>
                  <a:cs typeface="+mn-ea"/>
                  <a:sym typeface="+mn-lt"/>
                </a:rPr>
                <a:t>Overall management decentralization to people</a:t>
              </a:r>
            </a:p>
          </p:txBody>
        </p:sp>
        <p:sp>
          <p:nvSpPr>
            <p:cNvPr id="37" name="文本框 25"/>
            <p:cNvSpPr txBox="1"/>
            <p:nvPr/>
          </p:nvSpPr>
          <p:spPr>
            <a:xfrm>
              <a:off x="1482503" y="2609765"/>
              <a:ext cx="3488800" cy="336695"/>
            </a:xfrm>
            <a:prstGeom prst="rect">
              <a:avLst/>
            </a:prstGeom>
            <a:noFill/>
          </p:spPr>
          <p:txBody>
            <a:bodyPr wrap="square" rtlCol="0">
              <a:spAutoFit/>
            </a:bodyPr>
            <a:lstStyle/>
            <a:p>
              <a:pPr algn="just">
                <a:lnSpc>
                  <a:spcPct val="150000"/>
                </a:lnSpc>
              </a:pPr>
              <a:r>
                <a:rPr lang="zh-CN" altLang="en-US" sz="1200" dirty="0">
                  <a:solidFill>
                    <a:prstClr val="black">
                      <a:lumMod val="65000"/>
                      <a:lumOff val="35000"/>
                    </a:prstClr>
                  </a:solidFill>
                  <a:cs typeface="+mn-ea"/>
                  <a:sym typeface="+mn-lt"/>
                </a:rPr>
                <a:t>The funds should be managed by a person and a detailed accounting statement should be made.</a:t>
              </a:r>
            </a:p>
          </p:txBody>
        </p:sp>
      </p:grpSp>
      <p:grpSp>
        <p:nvGrpSpPr>
          <p:cNvPr id="40" name="组合 39"/>
          <p:cNvGrpSpPr/>
          <p:nvPr/>
        </p:nvGrpSpPr>
        <p:grpSpPr>
          <a:xfrm>
            <a:off x="1636155" y="4054595"/>
            <a:ext cx="3840196" cy="1843307"/>
            <a:chOff x="1290163" y="1961267"/>
            <a:chExt cx="3840196" cy="1843307"/>
          </a:xfrm>
        </p:grpSpPr>
        <p:sp>
          <p:nvSpPr>
            <p:cNvPr id="41" name="Freeform 6"/>
            <p:cNvSpPr>
              <a:spLocks noEditPoints="1"/>
            </p:cNvSpPr>
            <p:nvPr/>
          </p:nvSpPr>
          <p:spPr bwMode="auto">
            <a:xfrm flipH="1">
              <a:off x="3851325" y="2254793"/>
              <a:ext cx="1144692" cy="630483"/>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2" name="圆角矩形 41"/>
            <p:cNvSpPr/>
            <p:nvPr/>
          </p:nvSpPr>
          <p:spPr>
            <a:xfrm>
              <a:off x="1290163" y="1965977"/>
              <a:ext cx="3840196" cy="1838597"/>
            </a:xfrm>
            <a:prstGeom prst="roundRect">
              <a:avLst>
                <a:gd name="adj" fmla="val 927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圆角矩形 42"/>
            <p:cNvSpPr/>
            <p:nvPr/>
          </p:nvSpPr>
          <p:spPr>
            <a:xfrm>
              <a:off x="1290163" y="1961267"/>
              <a:ext cx="3840196" cy="499579"/>
            </a:xfrm>
            <a:prstGeom prst="roundRect">
              <a:avLst>
                <a:gd name="adj" fmla="val 927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prstClr val="white"/>
                  </a:solidFill>
                  <a:cs typeface="+mn-ea"/>
                  <a:sym typeface="+mn-lt"/>
                </a:rPr>
                <a:t>Cooperation</a:t>
              </a:r>
            </a:p>
          </p:txBody>
        </p:sp>
        <p:sp>
          <p:nvSpPr>
            <p:cNvPr id="44" name="文本框 25"/>
            <p:cNvSpPr txBox="1"/>
            <p:nvPr/>
          </p:nvSpPr>
          <p:spPr>
            <a:xfrm>
              <a:off x="1482503" y="2609765"/>
              <a:ext cx="3488800" cy="613694"/>
            </a:xfrm>
            <a:prstGeom prst="rect">
              <a:avLst/>
            </a:prstGeom>
            <a:noFill/>
          </p:spPr>
          <p:txBody>
            <a:bodyPr wrap="square" rtlCol="0">
              <a:spAutoFit/>
            </a:bodyPr>
            <a:lstStyle/>
            <a:p>
              <a:pPr algn="just">
                <a:lnSpc>
                  <a:spcPct val="150000"/>
                </a:lnSpc>
              </a:pPr>
              <a:r>
                <a:rPr lang="zh-CN" altLang="en-US" sz="1200" dirty="0">
                  <a:solidFill>
                    <a:prstClr val="black">
                      <a:lumMod val="65000"/>
                      <a:lumOff val="35000"/>
                    </a:prstClr>
                  </a:solidFill>
                  <a:cs typeface="+mn-ea"/>
                  <a:sym typeface="+mn-lt"/>
                </a:rPr>
                <a:t>Develop one or more persons to manage specific matters according to the core areas, responsible for the diplomatic service.</a:t>
              </a:r>
            </a:p>
          </p:txBody>
        </p:sp>
      </p:grpSp>
      <p:grpSp>
        <p:nvGrpSpPr>
          <p:cNvPr id="45" name="组合 44"/>
          <p:cNvGrpSpPr/>
          <p:nvPr/>
        </p:nvGrpSpPr>
        <p:grpSpPr>
          <a:xfrm>
            <a:off x="6906100" y="4054595"/>
            <a:ext cx="3840196" cy="1848827"/>
            <a:chOff x="1290163" y="1961267"/>
            <a:chExt cx="3840196" cy="1848827"/>
          </a:xfrm>
        </p:grpSpPr>
        <p:sp>
          <p:nvSpPr>
            <p:cNvPr id="46" name="Freeform 6"/>
            <p:cNvSpPr>
              <a:spLocks noEditPoints="1"/>
            </p:cNvSpPr>
            <p:nvPr/>
          </p:nvSpPr>
          <p:spPr bwMode="auto">
            <a:xfrm flipH="1">
              <a:off x="3851325" y="2254793"/>
              <a:ext cx="1144692" cy="630483"/>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7" name="圆角矩形 46"/>
            <p:cNvSpPr/>
            <p:nvPr/>
          </p:nvSpPr>
          <p:spPr>
            <a:xfrm>
              <a:off x="1290163" y="1965977"/>
              <a:ext cx="3840196" cy="1838597"/>
            </a:xfrm>
            <a:prstGeom prst="roundRect">
              <a:avLst>
                <a:gd name="adj" fmla="val 927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圆角矩形 47"/>
            <p:cNvSpPr/>
            <p:nvPr/>
          </p:nvSpPr>
          <p:spPr>
            <a:xfrm>
              <a:off x="1290163" y="1961267"/>
              <a:ext cx="3840196" cy="499579"/>
            </a:xfrm>
            <a:prstGeom prst="roundRect">
              <a:avLst>
                <a:gd name="adj" fmla="val 9274"/>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prstClr val="white"/>
                  </a:solidFill>
                  <a:cs typeface="+mn-ea"/>
                  <a:sym typeface="+mn-lt"/>
                </a:rPr>
                <a:t>Be realistic</a:t>
              </a:r>
            </a:p>
          </p:txBody>
        </p:sp>
        <p:sp>
          <p:nvSpPr>
            <p:cNvPr id="49" name="文本框 25"/>
            <p:cNvSpPr txBox="1"/>
            <p:nvPr/>
          </p:nvSpPr>
          <p:spPr>
            <a:xfrm>
              <a:off x="1482503" y="2609765"/>
              <a:ext cx="3488800" cy="1200329"/>
            </a:xfrm>
            <a:prstGeom prst="rect">
              <a:avLst/>
            </a:prstGeom>
            <a:noFill/>
          </p:spPr>
          <p:txBody>
            <a:bodyPr wrap="square" rtlCol="0">
              <a:spAutoFit/>
            </a:bodyPr>
            <a:lstStyle/>
            <a:p>
              <a:pPr algn="just">
                <a:lnSpc>
                  <a:spcPct val="150000"/>
                </a:lnSpc>
              </a:pPr>
              <a:r>
                <a:rPr lang="zh-CN" altLang="en-US" sz="1200" dirty="0">
                  <a:solidFill>
                    <a:prstClr val="black">
                      <a:lumMod val="65000"/>
                      <a:lumOff val="35000"/>
                    </a:prstClr>
                  </a:solidFill>
                  <a:cs typeface="+mn-ea"/>
                  <a:sym typeface="+mn-lt"/>
                </a:rPr>
                <a:t>Clear authority, clear accounts, regular understanding of the status of core members, team members first, followed by customers, found first</a:t>
              </a:r>
            </a:p>
          </p:txBody>
        </p:sp>
      </p:grpSp>
      <p:grpSp>
        <p:nvGrpSpPr>
          <p:cNvPr id="23" name="组合 22"/>
          <p:cNvGrpSpPr/>
          <p:nvPr/>
        </p:nvGrpSpPr>
        <p:grpSpPr>
          <a:xfrm>
            <a:off x="834468" y="324501"/>
            <a:ext cx="5889889" cy="579356"/>
            <a:chOff x="834468" y="324501"/>
            <a:chExt cx="5889889" cy="579356"/>
          </a:xfrm>
        </p:grpSpPr>
        <p:sp>
          <p:nvSpPr>
            <p:cNvPr id="24" name="文本框 23">
              <a:extLst>
                <a:ext uri="{FF2B5EF4-FFF2-40B4-BE49-F238E27FC236}">
                  <a16:creationId xmlns:a16="http://schemas.microsoft.com/office/drawing/2014/main" id="{9B93AB08-CB71-4FDC-86E4-02FB8A6CC260}"/>
                </a:ext>
              </a:extLst>
            </p:cNvPr>
            <p:cNvSpPr txBox="1"/>
            <p:nvPr/>
          </p:nvSpPr>
          <p:spPr>
            <a:xfrm>
              <a:off x="834468" y="324501"/>
              <a:ext cx="5889889"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requirements for themselves</a:t>
              </a:r>
            </a:p>
          </p:txBody>
        </p:sp>
        <p:sp>
          <p:nvSpPr>
            <p:cNvPr id="25" name="文本框 24">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171026809"/>
      </p:ext>
    </p:extLst>
  </p:cSld>
  <p:clrMapOvr>
    <a:masterClrMapping/>
  </p:clrMapOvr>
  <p:transition spd="slow" advClick="0" advTm="526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1+#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9">
            <a:extLst>
              <a:ext uri="{FF2B5EF4-FFF2-40B4-BE49-F238E27FC236}">
                <a16:creationId xmlns:a16="http://schemas.microsoft.com/office/drawing/2014/main" id="{724F69F4-C35B-4525-925A-3E084C95659C}"/>
              </a:ext>
            </a:extLst>
          </p:cNvPr>
          <p:cNvSpPr txBox="1">
            <a:spLocks/>
          </p:cNvSpPr>
          <p:nvPr/>
        </p:nvSpPr>
        <p:spPr>
          <a:xfrm>
            <a:off x="2688698" y="2010970"/>
            <a:ext cx="8247032"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CN" altLang="en-US" sz="1200" dirty="0">
                <a:solidFill>
                  <a:prstClr val="black">
                    <a:lumMod val="65000"/>
                    <a:lumOff val="35000"/>
                  </a:prstClr>
                </a:solidFill>
                <a:cs typeface="+mn-ea"/>
                <a:sym typeface="+mn-lt"/>
              </a:rPr>
              <a:t>Laundry room from the students' residence far away (or students live too high), wash out the clothes wet, students rather than take to wash there as well as their own hand washing in the dormitory, these we do far better than them, our door-to-door service and drying service has a great advantage;</a:t>
            </a:r>
          </a:p>
          <a:p>
            <a:pPr marL="0" indent="0" algn="just">
              <a:lnSpc>
                <a:spcPct val="150000"/>
              </a:lnSpc>
              <a:buFont typeface="Arial" panose="020B0604020202020204" pitchFamily="34" charset="0"/>
              <a:buNone/>
            </a:pPr>
            <a:endParaRPr lang="zh-CN" altLang="en-US" sz="1200" dirty="0">
              <a:solidFill>
                <a:prstClr val="black">
                  <a:lumMod val="65000"/>
                  <a:lumOff val="35000"/>
                </a:prstClr>
              </a:solidFill>
              <a:cs typeface="+mn-ea"/>
              <a:sym typeface="+mn-lt"/>
            </a:endParaRPr>
          </a:p>
        </p:txBody>
      </p:sp>
      <p:sp>
        <p:nvSpPr>
          <p:cNvPr id="21" name="圆角矩形 20"/>
          <p:cNvSpPr/>
          <p:nvPr/>
        </p:nvSpPr>
        <p:spPr>
          <a:xfrm>
            <a:off x="1256706" y="2109826"/>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prstClr val="white"/>
                </a:solidFill>
                <a:cs typeface="+mn-ea"/>
                <a:sym typeface="+mn-lt"/>
              </a:rPr>
              <a:t>Compare one</a:t>
            </a:r>
          </a:p>
        </p:txBody>
      </p:sp>
      <p:sp>
        <p:nvSpPr>
          <p:cNvPr id="22" name="Text Placeholder 9">
            <a:extLst>
              <a:ext uri="{FF2B5EF4-FFF2-40B4-BE49-F238E27FC236}">
                <a16:creationId xmlns:a16="http://schemas.microsoft.com/office/drawing/2014/main" id="{724F69F4-C35B-4525-925A-3E084C95659C}"/>
              </a:ext>
            </a:extLst>
          </p:cNvPr>
          <p:cNvSpPr txBox="1">
            <a:spLocks/>
          </p:cNvSpPr>
          <p:nvPr/>
        </p:nvSpPr>
        <p:spPr>
          <a:xfrm>
            <a:off x="2688699" y="3284768"/>
            <a:ext cx="4725355"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CN" altLang="en-US" sz="1200" dirty="0">
                <a:solidFill>
                  <a:prstClr val="black">
                    <a:lumMod val="65000"/>
                    <a:lumOff val="35000"/>
                  </a:prstClr>
                </a:solidFill>
                <a:cs typeface="+mn-ea"/>
                <a:sym typeface="+mn-lt"/>
              </a:rPr>
              <a:t>Laundry open hours fixed, less open hours, we operate from 9 a.m. to 9 p.m. non-stop, more suitable for student demand time;</a:t>
            </a:r>
          </a:p>
        </p:txBody>
      </p:sp>
      <p:sp>
        <p:nvSpPr>
          <p:cNvPr id="24" name="圆角矩形 23"/>
          <p:cNvSpPr/>
          <p:nvPr/>
        </p:nvSpPr>
        <p:spPr>
          <a:xfrm>
            <a:off x="1256706" y="3391695"/>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prstClr val="white"/>
                </a:solidFill>
                <a:cs typeface="+mn-ea"/>
                <a:sym typeface="+mn-lt"/>
              </a:rPr>
              <a:t>Contrast two</a:t>
            </a:r>
          </a:p>
        </p:txBody>
      </p:sp>
      <p:sp>
        <p:nvSpPr>
          <p:cNvPr id="25" name="Text Placeholder 9">
            <a:extLst>
              <a:ext uri="{FF2B5EF4-FFF2-40B4-BE49-F238E27FC236}">
                <a16:creationId xmlns:a16="http://schemas.microsoft.com/office/drawing/2014/main" id="{724F69F4-C35B-4525-925A-3E084C95659C}"/>
              </a:ext>
            </a:extLst>
          </p:cNvPr>
          <p:cNvSpPr txBox="1">
            <a:spLocks/>
          </p:cNvSpPr>
          <p:nvPr/>
        </p:nvSpPr>
        <p:spPr>
          <a:xfrm>
            <a:off x="2688699" y="4558566"/>
            <a:ext cx="4725355"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CN" altLang="en-US" sz="1200" dirty="0">
                <a:solidFill>
                  <a:prstClr val="black">
                    <a:lumMod val="65000"/>
                    <a:lumOff val="35000"/>
                  </a:prstClr>
                </a:solidFill>
                <a:cs typeface="+mn-ea"/>
                <a:sym typeface="+mn-lt"/>
              </a:rPr>
              <a:t>School laundry washing machine is not much, students often queue for a long time, wash a less than half an hour, more than an hour, efficiency is not high, and in my shop washing enough to stay at home, choose our quick wash also only need an hour plus drying, the advantage is obvious;</a:t>
            </a:r>
          </a:p>
        </p:txBody>
      </p:sp>
      <p:sp>
        <p:nvSpPr>
          <p:cNvPr id="26" name="圆角矩形 25"/>
          <p:cNvSpPr/>
          <p:nvPr/>
        </p:nvSpPr>
        <p:spPr>
          <a:xfrm>
            <a:off x="1256706" y="4704035"/>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prstClr val="white"/>
                </a:solidFill>
                <a:cs typeface="+mn-ea"/>
                <a:sym typeface="+mn-lt"/>
              </a:rPr>
              <a:t>Compare three</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90566" y="3071433"/>
            <a:ext cx="3145163" cy="2817122"/>
          </a:xfrm>
          <a:prstGeom prst="rect">
            <a:avLst/>
          </a:prstGeom>
        </p:spPr>
      </p:pic>
      <p:grpSp>
        <p:nvGrpSpPr>
          <p:cNvPr id="10" name="组合 9"/>
          <p:cNvGrpSpPr/>
          <p:nvPr/>
        </p:nvGrpSpPr>
        <p:grpSpPr>
          <a:xfrm>
            <a:off x="834468" y="324501"/>
            <a:ext cx="5932092" cy="579356"/>
            <a:chOff x="834468" y="324501"/>
            <a:chExt cx="5932092" cy="579356"/>
          </a:xfrm>
        </p:grpSpPr>
        <p:sp>
          <p:nvSpPr>
            <p:cNvPr id="11" name="文本框 10">
              <a:extLst>
                <a:ext uri="{FF2B5EF4-FFF2-40B4-BE49-F238E27FC236}">
                  <a16:creationId xmlns:a16="http://schemas.microsoft.com/office/drawing/2014/main" id="{9B93AB08-CB71-4FDC-86E4-02FB8A6CC260}"/>
                </a:ext>
              </a:extLst>
            </p:cNvPr>
            <p:cNvSpPr txBox="1"/>
            <p:nvPr/>
          </p:nvSpPr>
          <p:spPr>
            <a:xfrm>
              <a:off x="834468" y="324501"/>
              <a:ext cx="5932092"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Compare feasibility analyses</a:t>
              </a:r>
            </a:p>
          </p:txBody>
        </p:sp>
        <p:sp>
          <p:nvSpPr>
            <p:cNvPr id="12" name="文本框 11">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403552248"/>
      </p:ext>
    </p:extLst>
  </p:cSld>
  <p:clrMapOvr>
    <a:masterClrMapping/>
  </p:clrMapOvr>
  <p:transition spd="slow" advClick="0" advTm="41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down)">
                                      <p:cBhvr>
                                        <p:cTn id="25" dur="500"/>
                                        <p:tgtEl>
                                          <p:spTgt spid="20">
                                            <p:txEl>
                                              <p:pRg st="0" end="0"/>
                                            </p:tx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wipe(down)">
                                      <p:cBhvr>
                                        <p:cTn id="29" dur="500"/>
                                        <p:tgtEl>
                                          <p:spTgt spid="22">
                                            <p:txEl>
                                              <p:pRg st="0" end="0"/>
                                            </p:txEl>
                                          </p:spTgt>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wipe(down)">
                                      <p:cBhvr>
                                        <p:cTn id="3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animBg="1"/>
      <p:bldP spid="22" grpId="0" build="p"/>
      <p:bldP spid="24" grpId="0" animBg="1"/>
      <p:bldP spid="25" grpId="0" build="p"/>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724F69F4-C35B-4525-925A-3E084C95659C}"/>
              </a:ext>
            </a:extLst>
          </p:cNvPr>
          <p:cNvSpPr txBox="1">
            <a:spLocks/>
          </p:cNvSpPr>
          <p:nvPr/>
        </p:nvSpPr>
        <p:spPr>
          <a:xfrm>
            <a:off x="2688699" y="2258643"/>
            <a:ext cx="8123463"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CN" altLang="en-US" sz="1200" dirty="0">
                <a:solidFill>
                  <a:prstClr val="black">
                    <a:lumMod val="65000"/>
                    <a:lumOff val="35000"/>
                  </a:prstClr>
                </a:solidFill>
                <a:cs typeface="+mn-ea"/>
                <a:sym typeface="+mn-lt"/>
              </a:rPr>
              <a:t>Campus laundry room prices are too high, divided into many grades, there are</a:t>
            </a:r>
            <a:r>
              <a:rPr lang="en-US" altLang="zh-CN" sz="1200" dirty="0">
                <a:solidFill>
                  <a:prstClr val="black">
                    <a:lumMod val="65000"/>
                    <a:lumOff val="35000"/>
                  </a:prstClr>
                </a:solidFill>
                <a:cs typeface="+mn-ea"/>
                <a:sym typeface="+mn-lt"/>
              </a:rPr>
              <a:t>3</a:t>
            </a:r>
            <a:r>
              <a:rPr lang="zh-CN" altLang="en-US" sz="1200" dirty="0">
                <a:solidFill>
                  <a:prstClr val="black">
                    <a:lumMod val="65000"/>
                    <a:lumOff val="35000"/>
                  </a:prstClr>
                </a:solidFill>
                <a:cs typeface="+mn-ea"/>
                <a:sym typeface="+mn-lt"/>
              </a:rPr>
              <a:t>Block one wash one drift one throw dry,</a:t>
            </a:r>
            <a:r>
              <a:rPr lang="en-US" altLang="zh-CN" sz="1200" dirty="0">
                <a:solidFill>
                  <a:prstClr val="black">
                    <a:lumMod val="65000"/>
                    <a:lumOff val="35000"/>
                  </a:prstClr>
                </a:solidFill>
                <a:cs typeface="+mn-ea"/>
                <a:sym typeface="+mn-lt"/>
              </a:rPr>
              <a:t>4</a:t>
            </a:r>
            <a:r>
              <a:rPr lang="zh-CN" altLang="en-US" sz="1200" dirty="0">
                <a:solidFill>
                  <a:prstClr val="black">
                    <a:lumMod val="65000"/>
                    <a:lumOff val="35000"/>
                  </a:prstClr>
                </a:solidFill>
                <a:cs typeface="+mn-ea"/>
                <a:sym typeface="+mn-lt"/>
              </a:rPr>
              <a:t>Block one wash two drifts one to dry,</a:t>
            </a:r>
            <a:r>
              <a:rPr lang="en-US" altLang="zh-CN" sz="1200" dirty="0">
                <a:solidFill>
                  <a:prstClr val="black">
                    <a:lumMod val="65000"/>
                    <a:lumOff val="35000"/>
                  </a:prstClr>
                </a:solidFill>
                <a:cs typeface="+mn-ea"/>
                <a:sym typeface="+mn-lt"/>
              </a:rPr>
              <a:t>6</a:t>
            </a:r>
            <a:r>
              <a:rPr lang="zh-CN" altLang="en-US" sz="1200" dirty="0">
                <a:solidFill>
                  <a:prstClr val="black">
                    <a:lumMod val="65000"/>
                    <a:lumOff val="35000"/>
                  </a:prstClr>
                </a:solidFill>
                <a:cs typeface="+mn-ea"/>
                <a:sym typeface="+mn-lt"/>
              </a:rPr>
              <a:t>Block wash three drifts twice to dry, even if the highest price</a:t>
            </a:r>
            <a:r>
              <a:rPr lang="en-US" altLang="zh-CN" sz="1200" dirty="0">
                <a:solidFill>
                  <a:prstClr val="black">
                    <a:lumMod val="65000"/>
                    <a:lumOff val="35000"/>
                  </a:prstClr>
                </a:solidFill>
                <a:cs typeface="+mn-ea"/>
                <a:sym typeface="+mn-lt"/>
              </a:rPr>
              <a:t>6</a:t>
            </a:r>
            <a:r>
              <a:rPr lang="zh-CN" altLang="en-US" sz="1200" dirty="0">
                <a:solidFill>
                  <a:prstClr val="black">
                    <a:lumMod val="65000"/>
                    <a:lumOff val="35000"/>
                  </a:prstClr>
                </a:solidFill>
                <a:cs typeface="+mn-ea"/>
                <a:sym typeface="+mn-lt"/>
              </a:rPr>
              <a:t>Block, laundry effect is not obvious, and our mini washing machine energy efficiency level of five, at the lowest price to enjoy the best service;</a:t>
            </a:r>
          </a:p>
        </p:txBody>
      </p:sp>
      <p:sp>
        <p:nvSpPr>
          <p:cNvPr id="28" name="圆角矩形 27"/>
          <p:cNvSpPr/>
          <p:nvPr/>
        </p:nvSpPr>
        <p:spPr>
          <a:xfrm>
            <a:off x="1256706" y="2363223"/>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prstClr val="white"/>
                </a:solidFill>
                <a:cs typeface="+mn-ea"/>
                <a:sym typeface="+mn-lt"/>
              </a:rPr>
              <a:t>Compare four</a:t>
            </a:r>
          </a:p>
        </p:txBody>
      </p:sp>
      <p:sp>
        <p:nvSpPr>
          <p:cNvPr id="29" name="Text Placeholder 9">
            <a:extLst>
              <a:ext uri="{FF2B5EF4-FFF2-40B4-BE49-F238E27FC236}">
                <a16:creationId xmlns:a16="http://schemas.microsoft.com/office/drawing/2014/main" id="{724F69F4-C35B-4525-925A-3E084C95659C}"/>
              </a:ext>
            </a:extLst>
          </p:cNvPr>
          <p:cNvSpPr txBox="1">
            <a:spLocks/>
          </p:cNvSpPr>
          <p:nvPr/>
        </p:nvSpPr>
        <p:spPr>
          <a:xfrm>
            <a:off x="2688699" y="3636759"/>
            <a:ext cx="4329939"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CN" altLang="en-US" sz="1200" dirty="0">
                <a:solidFill>
                  <a:prstClr val="black">
                    <a:lumMod val="65000"/>
                    <a:lumOff val="35000"/>
                  </a:prstClr>
                </a:solidFill>
                <a:cs typeface="+mn-ea"/>
                <a:sym typeface="+mn-lt"/>
              </a:rPr>
              <a:t>Laundry room to bring their own laundry detergent, very troublesome, taking into account these, our computer room prepared a large number of washing powder;</a:t>
            </a:r>
          </a:p>
        </p:txBody>
      </p:sp>
      <p:sp>
        <p:nvSpPr>
          <p:cNvPr id="30" name="圆角矩形 29"/>
          <p:cNvSpPr/>
          <p:nvPr/>
        </p:nvSpPr>
        <p:spPr>
          <a:xfrm>
            <a:off x="1256706" y="3713178"/>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prstClr val="white"/>
                </a:solidFill>
                <a:cs typeface="+mn-ea"/>
                <a:sym typeface="+mn-lt"/>
              </a:rPr>
              <a:t>Compare five</a:t>
            </a:r>
          </a:p>
        </p:txBody>
      </p:sp>
      <p:sp>
        <p:nvSpPr>
          <p:cNvPr id="31" name="Text Placeholder 9">
            <a:extLst>
              <a:ext uri="{FF2B5EF4-FFF2-40B4-BE49-F238E27FC236}">
                <a16:creationId xmlns:a16="http://schemas.microsoft.com/office/drawing/2014/main" id="{724F69F4-C35B-4525-925A-3E084C95659C}"/>
              </a:ext>
            </a:extLst>
          </p:cNvPr>
          <p:cNvSpPr txBox="1">
            <a:spLocks/>
          </p:cNvSpPr>
          <p:nvPr/>
        </p:nvSpPr>
        <p:spPr>
          <a:xfrm>
            <a:off x="2688699" y="4861906"/>
            <a:ext cx="4329939"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CN" altLang="en-US" sz="1200" dirty="0">
                <a:solidFill>
                  <a:prstClr val="black">
                    <a:lumMod val="65000"/>
                    <a:lumOff val="35000"/>
                  </a:prstClr>
                </a:solidFill>
                <a:cs typeface="+mn-ea"/>
                <a:sym typeface="+mn-lt"/>
              </a:rPr>
              <a:t>School laundry often have clothes entangled phenomenon, and our clothes will not be entangled, very little damage to clothing, our barrel dry washing machine can also prevent mold breeding.</a:t>
            </a:r>
          </a:p>
        </p:txBody>
      </p:sp>
      <p:sp>
        <p:nvSpPr>
          <p:cNvPr id="32" name="圆角矩形 31"/>
          <p:cNvSpPr/>
          <p:nvPr/>
        </p:nvSpPr>
        <p:spPr>
          <a:xfrm>
            <a:off x="1256706" y="4993501"/>
            <a:ext cx="1055480" cy="423309"/>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prstClr val="white"/>
                </a:solidFill>
                <a:cs typeface="+mn-ea"/>
                <a:sym typeface="+mn-lt"/>
              </a:rPr>
              <a:t>Compare six</a:t>
            </a:r>
          </a:p>
        </p:txBody>
      </p:sp>
      <p:pic>
        <p:nvPicPr>
          <p:cNvPr id="2" name="图片 1"/>
          <p:cNvPicPr>
            <a:picLocks noChangeAspect="1"/>
          </p:cNvPicPr>
          <p:nvPr/>
        </p:nvPicPr>
        <p:blipFill>
          <a:blip r:embed="rId3" cstate="print">
            <a:lum contrast="42000"/>
            <a:extLst>
              <a:ext uri="{28A0092B-C50C-407E-A947-70E740481C1C}">
                <a14:useLocalDpi xmlns:a14="http://schemas.microsoft.com/office/drawing/2010/main" val="0"/>
              </a:ext>
            </a:extLst>
          </a:blip>
          <a:stretch>
            <a:fillRect/>
          </a:stretch>
        </p:blipFill>
        <p:spPr>
          <a:xfrm>
            <a:off x="7528844" y="2734078"/>
            <a:ext cx="3437408" cy="3437408"/>
          </a:xfrm>
          <a:prstGeom prst="rect">
            <a:avLst/>
          </a:prstGeom>
        </p:spPr>
      </p:pic>
      <p:grpSp>
        <p:nvGrpSpPr>
          <p:cNvPr id="10" name="组合 9"/>
          <p:cNvGrpSpPr/>
          <p:nvPr/>
        </p:nvGrpSpPr>
        <p:grpSpPr>
          <a:xfrm>
            <a:off x="834468" y="324501"/>
            <a:ext cx="5383452" cy="579356"/>
            <a:chOff x="834468" y="324501"/>
            <a:chExt cx="5383452" cy="579356"/>
          </a:xfrm>
        </p:grpSpPr>
        <p:sp>
          <p:nvSpPr>
            <p:cNvPr id="11" name="文本框 10">
              <a:extLst>
                <a:ext uri="{FF2B5EF4-FFF2-40B4-BE49-F238E27FC236}">
                  <a16:creationId xmlns:a16="http://schemas.microsoft.com/office/drawing/2014/main" id="{9B93AB08-CB71-4FDC-86E4-02FB8A6CC260}"/>
                </a:ext>
              </a:extLst>
            </p:cNvPr>
            <p:cNvSpPr txBox="1"/>
            <p:nvPr/>
          </p:nvSpPr>
          <p:spPr>
            <a:xfrm>
              <a:off x="834468" y="324501"/>
              <a:ext cx="5383452"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Compare feasibility analyses</a:t>
              </a:r>
            </a:p>
          </p:txBody>
        </p:sp>
        <p:sp>
          <p:nvSpPr>
            <p:cNvPr id="12" name="文本框 11">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705777463"/>
      </p:ext>
    </p:extLst>
  </p:cSld>
  <p:clrMapOvr>
    <a:masterClrMapping/>
  </p:clrMapOvr>
  <p:transition spd="slow" advClick="0" advTm="41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wipe(down)">
                                      <p:cBhvr>
                                        <p:cTn id="25" dur="500"/>
                                        <p:tgtEl>
                                          <p:spTgt spid="27">
                                            <p:txEl>
                                              <p:pRg st="0" end="0"/>
                                            </p:txEl>
                                          </p:spTgt>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wipe(down)">
                                      <p:cBhvr>
                                        <p:cTn id="29" dur="500"/>
                                        <p:tgtEl>
                                          <p:spTgt spid="29">
                                            <p:txEl>
                                              <p:pRg st="0" end="0"/>
                                            </p:txEl>
                                          </p:spTgt>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Effect transition="in" filter="wipe(down)">
                                      <p:cBhvr>
                                        <p:cTn id="3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animBg="1"/>
      <p:bldP spid="29" grpId="0" build="p"/>
      <p:bldP spid="30" grpId="0" animBg="1"/>
      <p:bldP spid="31" grpId="0" build="p"/>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5575478" cy="769441"/>
          </a:xfrm>
          <a:prstGeom prst="rect">
            <a:avLst/>
          </a:prstGeom>
          <a:noFill/>
        </p:spPr>
        <p:txBody>
          <a:bodyPr wrap="square" rtlCol="0">
            <a:spAutoFit/>
          </a:bodyPr>
          <a:lstStyle/>
          <a:p>
            <a:pPr defTabSz="457200"/>
            <a:r>
              <a:rPr lang="zh-CN" altLang="en-US" sz="4400" b="1" dirty="0">
                <a:solidFill>
                  <a:prstClr val="black"/>
                </a:solidFill>
                <a:cs typeface="+mn-ea"/>
                <a:sym typeface="+mn-lt"/>
              </a:rPr>
              <a:t>Financial planning</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743986"/>
          </a:xfrm>
          <a:prstGeom prst="rect">
            <a:avLst/>
          </a:prstGeom>
          <a:noFill/>
        </p:spPr>
        <p:txBody>
          <a:bodyPr wrap="square" rtlCol="0">
            <a:spAutoFit/>
          </a:bodyPr>
          <a:lstStyle/>
          <a:p>
            <a:pPr defTabSz="457200">
              <a:lnSpc>
                <a:spcPct val="150000"/>
              </a:lnSpc>
            </a:pPr>
            <a:r>
              <a:rPr lang="en-US" altLang="zh-CN" sz="3200" b="1" dirty="0">
                <a:solidFill>
                  <a:prstClr val="black"/>
                </a:solidFill>
                <a:effectLst>
                  <a:outerShdw blurRad="38100" dist="38100" dir="2700000" algn="tl">
                    <a:srgbClr val="000000">
                      <a:alpha val="20000"/>
                    </a:srgbClr>
                  </a:outerShdw>
                </a:effectLst>
                <a:cs typeface="+mn-ea"/>
                <a:sym typeface="+mn-lt"/>
              </a:rPr>
              <a:t>PART 04</a:t>
            </a:r>
            <a:endParaRPr lang="zh-CN" altLang="en-US" sz="3200" b="1" dirty="0">
              <a:solidFill>
                <a:prstClr val="black"/>
              </a:solidFill>
              <a:effectLst>
                <a:outerShdw blurRad="38100" dist="38100" dir="2700000" algn="tl">
                  <a:srgbClr val="000000">
                    <a:alpha val="20000"/>
                  </a:srgbClr>
                </a:outerShdw>
              </a:effectLst>
              <a:cs typeface="+mn-ea"/>
              <a:sym typeface="+mn-lt"/>
            </a:endParaRP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646331"/>
          </a:xfrm>
          <a:prstGeom prst="rect">
            <a:avLst/>
          </a:prstGeom>
          <a:noFill/>
        </p:spPr>
        <p:txBody>
          <a:bodyPr wrap="square" rtlCol="0">
            <a:spAutoFit/>
          </a:bodyPr>
          <a:lstStyle/>
          <a:p>
            <a:pPr>
              <a:lnSpc>
                <a:spcPct val="120000"/>
              </a:lnSpc>
              <a:spcBef>
                <a:spcPct val="0"/>
              </a:spcBef>
            </a:pPr>
            <a:r>
              <a:rPr lang="zh-CN" altLang="zh-CN" sz="1000" dirty="0">
                <a:solidFill>
                  <a:schemeClr val="bg1">
                    <a:lumMod val="50000"/>
                  </a:schemeClr>
                </a:solidFill>
                <a:cs typeface="+mn-ea"/>
                <a:sym typeface="+mn-lt"/>
              </a:rPr>
              <a:t>Lorem ipsum dolor sit amet, consectetuer dipiscing elit, sed diam nonummy</a:t>
            </a:r>
            <a:endParaRPr lang="en-US" altLang="zh-CN" sz="1000" dirty="0">
              <a:solidFill>
                <a:schemeClr val="bg1">
                  <a:lumMod val="50000"/>
                </a:schemeClr>
              </a:solidFill>
              <a:cs typeface="+mn-ea"/>
              <a:sym typeface="+mn-lt"/>
            </a:endParaRPr>
          </a:p>
          <a:p>
            <a:pPr>
              <a:lnSpc>
                <a:spcPct val="120000"/>
              </a:lnSpc>
              <a:spcBef>
                <a:spcPct val="0"/>
              </a:spcBef>
            </a:pPr>
            <a:r>
              <a:rPr lang="zh-CN" altLang="zh-CN" sz="1000" dirty="0">
                <a:solidFill>
                  <a:schemeClr val="bg1">
                    <a:lumMod val="50000"/>
                  </a:schemeClr>
                </a:solidFill>
                <a:cs typeface="+mn-ea"/>
                <a:sym typeface="+mn-lt"/>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211255"/>
      </p:ext>
    </p:extLst>
  </p:cSld>
  <p:clrMapOvr>
    <a:masterClrMapping/>
  </p:clrMapOvr>
  <mc:AlternateContent xmlns:mc="http://schemas.openxmlformats.org/markup-compatibility/2006" xmlns:p14="http://schemas.microsoft.com/office/powerpoint/2010/main">
    <mc:Choice Requires="p14">
      <p:transition spd="slow" p14:dur="1250" advClick="0" advTm="2000">
        <p14:flip dir="r"/>
      </p:transition>
    </mc:Choice>
    <mc:Fallback xmlns:a16="http://schemas.microsoft.com/office/drawing/2014/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423"/>
                                        </p:tgtEl>
                                        <p:attrNameLst>
                                          <p:attrName>style.visibility</p:attrName>
                                        </p:attrNameLst>
                                      </p:cBhvr>
                                      <p:to>
                                        <p:strVal val="visible"/>
                                      </p:to>
                                    </p:set>
                                    <p:anim calcmode="lin" valueType="num">
                                      <p:cBhvr>
                                        <p:cTn id="10" dur="500" fill="hold"/>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23"/>
                                        </p:tgtEl>
                                        <p:attrNameLst>
                                          <p:attrName>ppt_y</p:attrName>
                                        </p:attrNameLst>
                                      </p:cBhvr>
                                      <p:tavLst>
                                        <p:tav tm="0">
                                          <p:val>
                                            <p:strVal val="#ppt_y"/>
                                          </p:val>
                                        </p:tav>
                                        <p:tav tm="100000">
                                          <p:val>
                                            <p:strVal val="#ppt_y"/>
                                          </p:val>
                                        </p:tav>
                                      </p:tavLst>
                                    </p:anim>
                                    <p:anim calcmode="lin" valueType="num">
                                      <p:cBhvr>
                                        <p:cTn id="12" dur="500" fill="hold"/>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2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23"/>
                                        </p:tgtEl>
                                      </p:cBhvr>
                                    </p:animEffect>
                                  </p:childTnLst>
                                </p:cTn>
                              </p:par>
                            </p:childTnLst>
                          </p:cTn>
                        </p:par>
                        <p:par>
                          <p:cTn id="15" fill="hold">
                            <p:stCondLst>
                              <p:cond delay="115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3"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7502109" y="1889747"/>
            <a:ext cx="4052219" cy="405221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3" name="Group 508"/>
          <p:cNvGraphicFramePr>
            <a:graphicFrameLocks/>
          </p:cNvGraphicFramePr>
          <p:nvPr>
            <p:extLst>
              <p:ext uri="{D42A27DB-BD31-4B8C-83A1-F6EECF244321}">
                <p14:modId xmlns:p14="http://schemas.microsoft.com/office/powerpoint/2010/main" val="2751171537"/>
              </p:ext>
            </p:extLst>
          </p:nvPr>
        </p:nvGraphicFramePr>
        <p:xfrm>
          <a:off x="253218" y="2276936"/>
          <a:ext cx="7090117" cy="3140586"/>
        </p:xfrm>
        <a:graphic>
          <a:graphicData uri="http://schemas.openxmlformats.org/drawingml/2006/table">
            <a:tbl>
              <a:tblPr/>
              <a:tblGrid>
                <a:gridCol w="1309934">
                  <a:extLst>
                    <a:ext uri="{9D8B030D-6E8A-4147-A177-3AD203B41FA5}">
                      <a16:colId xmlns:a16="http://schemas.microsoft.com/office/drawing/2014/main" val="3467551960"/>
                    </a:ext>
                  </a:extLst>
                </a:gridCol>
                <a:gridCol w="3091689">
                  <a:extLst>
                    <a:ext uri="{9D8B030D-6E8A-4147-A177-3AD203B41FA5}">
                      <a16:colId xmlns:a16="http://schemas.microsoft.com/office/drawing/2014/main" val="3300397660"/>
                    </a:ext>
                  </a:extLst>
                </a:gridCol>
                <a:gridCol w="1030563">
                  <a:extLst>
                    <a:ext uri="{9D8B030D-6E8A-4147-A177-3AD203B41FA5}">
                      <a16:colId xmlns:a16="http://schemas.microsoft.com/office/drawing/2014/main" val="824200466"/>
                    </a:ext>
                  </a:extLst>
                </a:gridCol>
                <a:gridCol w="1657931">
                  <a:extLst>
                    <a:ext uri="{9D8B030D-6E8A-4147-A177-3AD203B41FA5}">
                      <a16:colId xmlns:a16="http://schemas.microsoft.com/office/drawing/2014/main" val="2166614482"/>
                    </a:ext>
                  </a:extLst>
                </a:gridCol>
              </a:tblGrid>
              <a:tr h="0">
                <a:tc gridSpan="2">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bg1"/>
                          </a:solidFill>
                          <a:effectLst/>
                          <a:latin typeface="+mn-lt"/>
                          <a:ea typeface="+mn-ea"/>
                          <a:cs typeface="+mn-ea"/>
                          <a:sym typeface="+mn-lt"/>
                        </a:rPr>
                        <a:t>Total investment</a:t>
                      </a:r>
                      <a:endParaRPr kumimoji="0" lang="zh-CN" altLang="en-US" sz="1600" b="0" i="0" u="none" strike="noStrike" cap="none" normalizeH="0" baseline="0" dirty="0">
                        <a:ln>
                          <a:noFill/>
                        </a:ln>
                        <a:solidFill>
                          <a:schemeClr val="bg1"/>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zh-CN" altLang="en-US"/>
                    </a:p>
                  </a:txBody>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200000"/>
                        </a:lnSpc>
                        <a:spcBef>
                          <a:spcPct val="0"/>
                        </a:spcBef>
                        <a:spcAft>
                          <a:spcPct val="0"/>
                        </a:spcAft>
                        <a:buClrTx/>
                        <a:buSzTx/>
                        <a:buFontTx/>
                        <a:buNone/>
                        <a:tabLst/>
                      </a:pPr>
                      <a:r>
                        <a:rPr kumimoji="0" lang="en-US" altLang="zh-CN" sz="1600" b="1" i="0" u="none" strike="noStrike" cap="none" normalizeH="0" baseline="0" dirty="0">
                          <a:ln>
                            <a:noFill/>
                          </a:ln>
                          <a:solidFill>
                            <a:schemeClr val="tx1">
                              <a:lumMod val="85000"/>
                              <a:lumOff val="15000"/>
                            </a:schemeClr>
                          </a:solidFill>
                          <a:effectLst/>
                          <a:latin typeface="+mn-lt"/>
                          <a:ea typeface="+mn-ea"/>
                          <a:cs typeface="+mn-ea"/>
                          <a:sym typeface="+mn-lt"/>
                        </a:rPr>
                        <a:t>800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million yuan</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1266256"/>
                  </a:ext>
                </a:extLst>
              </a:tr>
              <a:tr h="434254">
                <a:tc rowSpan="4">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200000"/>
                        </a:lnSpc>
                        <a:spcBef>
                          <a:spcPct val="0"/>
                        </a:spcBef>
                        <a:spcAft>
                          <a:spcPct val="0"/>
                        </a:spcAft>
                        <a:buClrTx/>
                        <a:buSzTx/>
                        <a:buFontTx/>
                        <a:buNone/>
                        <a:tabLst/>
                      </a:pPr>
                      <a:r>
                        <a:rPr kumimoji="0" lang="zh-CN" altLang="en-US" sz="1600" b="1" i="0" u="none" strike="noStrike" cap="none" normalizeH="0" baseline="0" dirty="0">
                          <a:ln>
                            <a:noFill/>
                          </a:ln>
                          <a:solidFill>
                            <a:schemeClr val="bg1"/>
                          </a:solidFill>
                          <a:effectLst/>
                          <a:latin typeface="+mn-lt"/>
                          <a:ea typeface="+mn-ea"/>
                          <a:cs typeface="+mn-ea"/>
                          <a:sym typeface="+mn-lt"/>
                        </a:rPr>
                        <a:t>thereinto</a:t>
                      </a:r>
                      <a:endParaRPr kumimoji="0" lang="zh-CN" altLang="en-US" sz="1600" b="0" i="0" u="none" strike="noStrike" cap="none" normalizeH="0" baseline="0" dirty="0">
                        <a:ln>
                          <a:noFill/>
                        </a:ln>
                        <a:solidFill>
                          <a:schemeClr val="bg1"/>
                        </a:solidFill>
                        <a:effectLst/>
                        <a:latin typeface="+mn-lt"/>
                        <a:ea typeface="+mn-ea"/>
                        <a:cs typeface="+mn-ea"/>
                        <a:sym typeface="+mn-lt"/>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Equipment and physical investment</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200000"/>
                        </a:lnSpc>
                        <a:spcBef>
                          <a:spcPct val="0"/>
                        </a:spcBef>
                        <a:spcAft>
                          <a:spcPct val="0"/>
                        </a:spcAft>
                        <a:buClrTx/>
                        <a:buSzTx/>
                        <a:buFontTx/>
                        <a:buNone/>
                        <a:tabLst/>
                      </a:pPr>
                      <a:r>
                        <a:rPr kumimoji="0" lang="en-US" altLang="zh-CN" sz="1600" b="0" i="0" u="none" strike="noStrike" cap="none" normalizeH="0" baseline="0" dirty="0">
                          <a:ln>
                            <a:noFill/>
                          </a:ln>
                          <a:solidFill>
                            <a:schemeClr val="tx1">
                              <a:lumMod val="85000"/>
                              <a:lumOff val="15000"/>
                            </a:schemeClr>
                          </a:solidFill>
                          <a:effectLst/>
                          <a:latin typeface="+mn-lt"/>
                          <a:ea typeface="+mn-ea"/>
                          <a:cs typeface="+mn-ea"/>
                          <a:sym typeface="+mn-lt"/>
                        </a:rPr>
                        <a:t>584</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en-US" altLang="zh-CN" sz="1600" b="1" i="0" u="none" strike="noStrike" cap="none" normalizeH="0" baseline="0" dirty="0">
                          <a:ln>
                            <a:noFill/>
                          </a:ln>
                          <a:solidFill>
                            <a:schemeClr val="tx1">
                              <a:lumMod val="85000"/>
                              <a:lumOff val="15000"/>
                            </a:schemeClr>
                          </a:solidFill>
                          <a:effectLst/>
                          <a:latin typeface="+mn-lt"/>
                          <a:ea typeface="+mn-ea"/>
                          <a:cs typeface="+mn-ea"/>
                          <a:sym typeface="+mn-lt"/>
                        </a:rPr>
                        <a:t>M</a:t>
                      </a: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illion</a:t>
                      </a:r>
                      <a:r>
                        <a:rPr kumimoji="0" lang="en-US" altLang="zh-CN" sz="1600" b="1" i="0" u="none" strike="noStrike" cap="none" normalizeH="0" baseline="0" dirty="0">
                          <a:ln>
                            <a:noFill/>
                          </a:ln>
                          <a:solidFill>
                            <a:schemeClr val="tx1">
                              <a:lumMod val="85000"/>
                              <a:lumOff val="15000"/>
                            </a:schemeClr>
                          </a:solidFill>
                          <a:effectLst/>
                          <a:latin typeface="+mn-lt"/>
                          <a:ea typeface="+mn-ea"/>
                          <a:cs typeface="+mn-ea"/>
                          <a:sym typeface="+mn-lt"/>
                        </a:rPr>
                        <a:t> </a:t>
                      </a: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yuan</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662086592"/>
                  </a:ext>
                </a:extLst>
              </a:tr>
              <a:tr h="658813">
                <a:tc vMerge="1">
                  <a:txBody>
                    <a:bodyPr/>
                    <a:lstStyle/>
                    <a:p>
                      <a:endParaRPr lang="zh-CN" altLang="en-US"/>
                    </a:p>
                  </a:txBody>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Software investment</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en-US" altLang="zh-CN" sz="1600" b="0" i="0" u="none" strike="noStrike" cap="none" normalizeH="0" baseline="0" dirty="0">
                          <a:ln>
                            <a:noFill/>
                          </a:ln>
                          <a:solidFill>
                            <a:schemeClr val="tx1">
                              <a:lumMod val="85000"/>
                              <a:lumOff val="15000"/>
                            </a:schemeClr>
                          </a:solidFill>
                          <a:effectLst/>
                          <a:latin typeface="+mn-lt"/>
                          <a:ea typeface="+mn-ea"/>
                          <a:cs typeface="+mn-ea"/>
                          <a:sym typeface="+mn-lt"/>
                        </a:rPr>
                        <a:t>100</a:t>
                      </a: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million yuan</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872767126"/>
                  </a:ext>
                </a:extLst>
              </a:tr>
              <a:tr h="658813">
                <a:tc vMerge="1">
                  <a:txBody>
                    <a:bodyPr/>
                    <a:lstStyle/>
                    <a:p>
                      <a:endParaRPr lang="zh-CN" altLang="en-US"/>
                    </a:p>
                  </a:txBody>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Investment in building installation</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en-US" altLang="zh-CN" sz="1600" b="0" i="0" u="none" strike="noStrike" cap="none" normalizeH="0" baseline="0" dirty="0">
                          <a:ln>
                            <a:noFill/>
                          </a:ln>
                          <a:solidFill>
                            <a:schemeClr val="tx1">
                              <a:lumMod val="85000"/>
                              <a:lumOff val="15000"/>
                            </a:schemeClr>
                          </a:solidFill>
                          <a:effectLst/>
                          <a:latin typeface="+mn-lt"/>
                          <a:ea typeface="+mn-ea"/>
                          <a:cs typeface="+mn-ea"/>
                          <a:sym typeface="+mn-lt"/>
                        </a:rPr>
                        <a:t>100</a:t>
                      </a: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million yuan</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587601000"/>
                  </a:ext>
                </a:extLst>
              </a:tr>
              <a:tr h="660400">
                <a:tc vMerge="1">
                  <a:txBody>
                    <a:bodyPr/>
                    <a:lstStyle/>
                    <a:p>
                      <a:endParaRPr lang="zh-CN" altLang="en-US"/>
                    </a:p>
                  </a:txBody>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Other investments</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en-US" altLang="zh-CN" sz="1600" b="0" i="0" u="none" strike="noStrike" cap="none" normalizeH="0" baseline="0" dirty="0">
                          <a:ln>
                            <a:noFill/>
                          </a:ln>
                          <a:solidFill>
                            <a:schemeClr val="tx1">
                              <a:lumMod val="85000"/>
                              <a:lumOff val="15000"/>
                            </a:schemeClr>
                          </a:solidFill>
                          <a:effectLst/>
                          <a:latin typeface="+mn-lt"/>
                          <a:ea typeface="+mn-ea"/>
                          <a:cs typeface="+mn-ea"/>
                          <a:sym typeface="+mn-lt"/>
                        </a:rPr>
                        <a:t>50</a:t>
                      </a: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200000"/>
                        </a:lnSpc>
                        <a:spcBef>
                          <a:spcPct val="0"/>
                        </a:spcBef>
                        <a:spcAft>
                          <a:spcPct val="0"/>
                        </a:spcAft>
                        <a:buClrTx/>
                        <a:buSzTx/>
                        <a:buFontTx/>
                        <a:buNone/>
                        <a:tabLst/>
                      </a:pPr>
                      <a:r>
                        <a:rPr kumimoji="0"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million yuan</a:t>
                      </a:r>
                      <a:endParaRPr kumimoji="0" lang="zh-CN" altLang="en-US" sz="16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951490524"/>
                  </a:ext>
                </a:extLst>
              </a:tr>
            </a:tbl>
          </a:graphicData>
        </a:graphic>
      </p:graphicFrame>
      <p:sp>
        <p:nvSpPr>
          <p:cNvPr id="4" name="文本框 3"/>
          <p:cNvSpPr txBox="1"/>
          <p:nvPr/>
        </p:nvSpPr>
        <p:spPr>
          <a:xfrm>
            <a:off x="8106325" y="3286010"/>
            <a:ext cx="3125141" cy="1023742"/>
          </a:xfrm>
          <a:prstGeom prst="rect">
            <a:avLst/>
          </a:prstGeom>
          <a:noFill/>
        </p:spPr>
        <p:txBody>
          <a:bodyPr wrap="square" rtlCol="0">
            <a:spAutoFit/>
          </a:bodyPr>
          <a:lstStyle/>
          <a:p>
            <a:pPr algn="ctr">
              <a:lnSpc>
                <a:spcPct val="150000"/>
              </a:lnSpc>
            </a:pPr>
            <a:r>
              <a:rPr lang="zh-CN" altLang="en-US" sz="1400" dirty="0">
                <a:cs typeface="+mn-ea"/>
                <a:sym typeface="+mn-lt"/>
              </a:rPr>
              <a:t>Click the text box to add the table information</a:t>
            </a:r>
            <a:endParaRPr lang="en-US" altLang="zh-CN" sz="1400" dirty="0">
              <a:cs typeface="+mn-ea"/>
              <a:sym typeface="+mn-lt"/>
            </a:endParaRPr>
          </a:p>
          <a:p>
            <a:pPr algn="ctr">
              <a:lnSpc>
                <a:spcPct val="150000"/>
              </a:lnSpc>
            </a:pPr>
            <a:r>
              <a:rPr lang="zh-CN" altLang="en-US" sz="1400" dirty="0">
                <a:cs typeface="+mn-ea"/>
                <a:sym typeface="+mn-lt"/>
              </a:rPr>
              <a:t>to describe</a:t>
            </a:r>
          </a:p>
          <a:p>
            <a:pPr algn="ctr">
              <a:lnSpc>
                <a:spcPct val="150000"/>
              </a:lnSpc>
            </a:pPr>
            <a:endParaRPr lang="zh-CN" altLang="en-US" sz="1400" dirty="0">
              <a:cs typeface="+mn-ea"/>
              <a:sym typeface="+mn-lt"/>
            </a:endParaRPr>
          </a:p>
        </p:txBody>
      </p:sp>
      <p:grpSp>
        <p:nvGrpSpPr>
          <p:cNvPr id="7" name="组合 6"/>
          <p:cNvGrpSpPr/>
          <p:nvPr/>
        </p:nvGrpSpPr>
        <p:grpSpPr>
          <a:xfrm>
            <a:off x="834468" y="324501"/>
            <a:ext cx="4975489" cy="579356"/>
            <a:chOff x="834468" y="324501"/>
            <a:chExt cx="4975489" cy="579356"/>
          </a:xfrm>
        </p:grpSpPr>
        <p:sp>
          <p:nvSpPr>
            <p:cNvPr id="8" name="文本框 7">
              <a:extLst>
                <a:ext uri="{FF2B5EF4-FFF2-40B4-BE49-F238E27FC236}">
                  <a16:creationId xmlns:a16="http://schemas.microsoft.com/office/drawing/2014/main" id="{9B93AB08-CB71-4FDC-86E4-02FB8A6CC260}"/>
                </a:ext>
              </a:extLst>
            </p:cNvPr>
            <p:cNvSpPr txBox="1"/>
            <p:nvPr/>
          </p:nvSpPr>
          <p:spPr>
            <a:xfrm>
              <a:off x="834468" y="324501"/>
              <a:ext cx="4975489"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Summary of financial indicators</a:t>
              </a:r>
            </a:p>
          </p:txBody>
        </p:sp>
        <p:sp>
          <p:nvSpPr>
            <p:cNvPr id="9" name="文本框 8">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319482675"/>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76776" y="1114393"/>
            <a:ext cx="3062536" cy="36953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3" name="文本框 422">
            <a:extLst>
              <a:ext uri="{FF2B5EF4-FFF2-40B4-BE49-F238E27FC236}">
                <a16:creationId xmlns:a16="http://schemas.microsoft.com/office/drawing/2014/main" id="{6BB006E0-01D9-4172-B66E-3EC74AE862C2}"/>
              </a:ext>
            </a:extLst>
          </p:cNvPr>
          <p:cNvSpPr txBox="1"/>
          <p:nvPr/>
        </p:nvSpPr>
        <p:spPr>
          <a:xfrm>
            <a:off x="899573" y="2995328"/>
            <a:ext cx="7541042" cy="769441"/>
          </a:xfrm>
          <a:prstGeom prst="rect">
            <a:avLst/>
          </a:prstGeom>
          <a:noFill/>
        </p:spPr>
        <p:txBody>
          <a:bodyPr wrap="square" rtlCol="0">
            <a:spAutoFit/>
          </a:bodyPr>
          <a:lstStyle/>
          <a:p>
            <a:pPr defTabSz="457200"/>
            <a:r>
              <a:rPr lang="zh-CN" altLang="en-US" sz="4400" b="1" dirty="0">
                <a:solidFill>
                  <a:prstClr val="black"/>
                </a:solidFill>
                <a:cs typeface="+mn-ea"/>
                <a:sym typeface="+mn-lt"/>
              </a:rPr>
              <a:t>Company introduction</a:t>
            </a:r>
          </a:p>
        </p:txBody>
      </p:sp>
      <p:sp>
        <p:nvSpPr>
          <p:cNvPr id="7" name="文本框 6">
            <a:extLst>
              <a:ext uri="{FF2B5EF4-FFF2-40B4-BE49-F238E27FC236}">
                <a16:creationId xmlns:a16="http://schemas.microsoft.com/office/drawing/2014/main" id="{8060FEB0-0A11-4DC3-87D3-F575798C2A86}"/>
              </a:ext>
            </a:extLst>
          </p:cNvPr>
          <p:cNvSpPr txBox="1"/>
          <p:nvPr/>
        </p:nvSpPr>
        <p:spPr>
          <a:xfrm>
            <a:off x="917861" y="1719620"/>
            <a:ext cx="5420646" cy="743986"/>
          </a:xfrm>
          <a:prstGeom prst="rect">
            <a:avLst/>
          </a:prstGeom>
          <a:noFill/>
        </p:spPr>
        <p:txBody>
          <a:bodyPr wrap="square" rtlCol="0">
            <a:spAutoFit/>
          </a:bodyPr>
          <a:lstStyle/>
          <a:p>
            <a:pPr defTabSz="457200">
              <a:lnSpc>
                <a:spcPct val="150000"/>
              </a:lnSpc>
            </a:pPr>
            <a:r>
              <a:rPr lang="en-US" altLang="zh-CN" sz="3200" b="1" dirty="0">
                <a:solidFill>
                  <a:prstClr val="black"/>
                </a:solidFill>
                <a:effectLst>
                  <a:outerShdw blurRad="38100" dist="38100" dir="2700000" algn="tl">
                    <a:srgbClr val="000000">
                      <a:alpha val="20000"/>
                    </a:srgbClr>
                  </a:outerShdw>
                </a:effectLst>
                <a:cs typeface="+mn-ea"/>
                <a:sym typeface="+mn-lt"/>
              </a:rPr>
              <a:t>PART 01</a:t>
            </a:r>
            <a:endParaRPr lang="zh-CN" altLang="en-US" sz="3200" b="1" dirty="0">
              <a:solidFill>
                <a:prstClr val="black"/>
              </a:solidFill>
              <a:effectLst>
                <a:outerShdw blurRad="38100" dist="38100" dir="2700000" algn="tl">
                  <a:srgbClr val="000000">
                    <a:alpha val="20000"/>
                  </a:srgbClr>
                </a:outerShdw>
              </a:effectLst>
              <a:cs typeface="+mn-ea"/>
              <a:sym typeface="+mn-lt"/>
            </a:endParaRPr>
          </a:p>
        </p:txBody>
      </p:sp>
      <p:sp>
        <p:nvSpPr>
          <p:cNvPr id="9" name="文本框 8">
            <a:extLst>
              <a:ext uri="{FF2B5EF4-FFF2-40B4-BE49-F238E27FC236}">
                <a16:creationId xmlns:a16="http://schemas.microsoft.com/office/drawing/2014/main" id="{A92A4A3F-B186-4633-B3C4-EBD531B319B1}"/>
              </a:ext>
            </a:extLst>
          </p:cNvPr>
          <p:cNvSpPr txBox="1"/>
          <p:nvPr/>
        </p:nvSpPr>
        <p:spPr>
          <a:xfrm>
            <a:off x="936850" y="3740402"/>
            <a:ext cx="4780101" cy="446020"/>
          </a:xfrm>
          <a:prstGeom prst="rect">
            <a:avLst/>
          </a:prstGeom>
          <a:noFill/>
        </p:spPr>
        <p:txBody>
          <a:bodyPr wrap="square" rtlCol="0">
            <a:spAutoFit/>
          </a:bodyPr>
          <a:lstStyle/>
          <a:p>
            <a:pPr>
              <a:lnSpc>
                <a:spcPct val="120000"/>
              </a:lnSpc>
              <a:spcBef>
                <a:spcPct val="0"/>
              </a:spcBef>
            </a:pPr>
            <a:r>
              <a:rPr lang="zh-CN" altLang="zh-CN" sz="1000" dirty="0">
                <a:solidFill>
                  <a:schemeClr val="bg1">
                    <a:lumMod val="50000"/>
                  </a:schemeClr>
                </a:solidFill>
                <a:cs typeface="+mn-ea"/>
                <a:sym typeface="+mn-lt"/>
              </a:rPr>
              <a:t>Lorem ipsum dolor sit amet, consectetuer dipiscing elit, sed diam nonummy</a:t>
            </a:r>
            <a:r>
              <a:rPr lang="en-US" altLang="zh-CN" sz="1000" dirty="0">
                <a:solidFill>
                  <a:schemeClr val="bg1">
                    <a:lumMod val="50000"/>
                  </a:schemeClr>
                </a:solidFill>
                <a:cs typeface="+mn-ea"/>
                <a:sym typeface="+mn-lt"/>
              </a:rPr>
              <a:t> </a:t>
            </a:r>
            <a:r>
              <a:rPr lang="zh-CN" altLang="zh-CN" sz="1000" dirty="0">
                <a:solidFill>
                  <a:schemeClr val="bg1">
                    <a:lumMod val="50000"/>
                  </a:schemeClr>
                </a:solidFill>
                <a:cs typeface="+mn-ea"/>
                <a:sym typeface="+mn-lt"/>
              </a:rPr>
              <a:t>nibheuismod tincidunt ut laoreet dolore</a:t>
            </a:r>
          </a:p>
        </p:txBody>
      </p:sp>
      <p:cxnSp>
        <p:nvCxnSpPr>
          <p:cNvPr id="5" name="直接连接符 4"/>
          <p:cNvCxnSpPr/>
          <p:nvPr/>
        </p:nvCxnSpPr>
        <p:spPr>
          <a:xfrm>
            <a:off x="1042416" y="2610230"/>
            <a:ext cx="54864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813975"/>
      </p:ext>
    </p:extLst>
  </p:cSld>
  <p:clrMapOvr>
    <a:masterClrMapping/>
  </p:clrMapOvr>
  <mc:AlternateContent xmlns:mc="http://schemas.openxmlformats.org/markup-compatibility/2006" xmlns:p14="http://schemas.microsoft.com/office/powerpoint/2010/main">
    <mc:Choice Requires="p14">
      <p:transition spd="slow" p14:dur="1250" advClick="0" advTm="2000">
        <p14:flip dir="r"/>
      </p:transition>
    </mc:Choice>
    <mc:Fallback xmlns:a16="http://schemas.microsoft.com/office/drawing/2014/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41" presetClass="entr" presetSubtype="0" fill="hold" grpId="0" nodeType="withEffect">
                                  <p:stCondLst>
                                    <p:cond delay="500"/>
                                  </p:stCondLst>
                                  <p:iterate type="lt">
                                    <p:tmPct val="10000"/>
                                  </p:iterate>
                                  <p:childTnLst>
                                    <p:set>
                                      <p:cBhvr>
                                        <p:cTn id="9" dur="1" fill="hold">
                                          <p:stCondLst>
                                            <p:cond delay="0"/>
                                          </p:stCondLst>
                                        </p:cTn>
                                        <p:tgtEl>
                                          <p:spTgt spid="423"/>
                                        </p:tgtEl>
                                        <p:attrNameLst>
                                          <p:attrName>style.visibility</p:attrName>
                                        </p:attrNameLst>
                                      </p:cBhvr>
                                      <p:to>
                                        <p:strVal val="visible"/>
                                      </p:to>
                                    </p:set>
                                    <p:anim calcmode="lin" valueType="num">
                                      <p:cBhvr>
                                        <p:cTn id="10" dur="500" fill="hold"/>
                                        <p:tgtEl>
                                          <p:spTgt spid="42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23"/>
                                        </p:tgtEl>
                                        <p:attrNameLst>
                                          <p:attrName>ppt_y</p:attrName>
                                        </p:attrNameLst>
                                      </p:cBhvr>
                                      <p:tavLst>
                                        <p:tav tm="0">
                                          <p:val>
                                            <p:strVal val="#ppt_y"/>
                                          </p:val>
                                        </p:tav>
                                        <p:tav tm="100000">
                                          <p:val>
                                            <p:strVal val="#ppt_y"/>
                                          </p:val>
                                        </p:tav>
                                      </p:tavLst>
                                    </p:anim>
                                    <p:anim calcmode="lin" valueType="num">
                                      <p:cBhvr>
                                        <p:cTn id="12" dur="500" fill="hold"/>
                                        <p:tgtEl>
                                          <p:spTgt spid="42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2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23"/>
                                        </p:tgtEl>
                                      </p:cBhvr>
                                    </p:animEffect>
                                  </p:childTnLst>
                                </p:cTn>
                              </p:par>
                            </p:childTnLst>
                          </p:cTn>
                        </p:par>
                        <p:par>
                          <p:cTn id="15" fill="hold">
                            <p:stCondLst>
                              <p:cond delay="115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65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3"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94" y="1596870"/>
            <a:ext cx="7262107" cy="4841406"/>
          </a:xfrm>
          <a:prstGeom prst="rect">
            <a:avLst/>
          </a:prstGeom>
        </p:spPr>
      </p:pic>
      <p:graphicFrame>
        <p:nvGraphicFramePr>
          <p:cNvPr id="3" name="Group 12"/>
          <p:cNvGraphicFramePr>
            <a:graphicFrameLocks/>
          </p:cNvGraphicFramePr>
          <p:nvPr>
            <p:extLst>
              <p:ext uri="{D42A27DB-BD31-4B8C-83A1-F6EECF244321}">
                <p14:modId xmlns:p14="http://schemas.microsoft.com/office/powerpoint/2010/main" val="3979253716"/>
              </p:ext>
            </p:extLst>
          </p:nvPr>
        </p:nvGraphicFramePr>
        <p:xfrm>
          <a:off x="5692102" y="2353455"/>
          <a:ext cx="5145788" cy="2874399"/>
        </p:xfrm>
        <a:graphic>
          <a:graphicData uri="http://schemas.openxmlformats.org/drawingml/2006/table">
            <a:tbl>
              <a:tblPr/>
              <a:tblGrid>
                <a:gridCol w="2681879">
                  <a:extLst>
                    <a:ext uri="{9D8B030D-6E8A-4147-A177-3AD203B41FA5}">
                      <a16:colId xmlns:a16="http://schemas.microsoft.com/office/drawing/2014/main" val="2085365247"/>
                    </a:ext>
                  </a:extLst>
                </a:gridCol>
                <a:gridCol w="2463909">
                  <a:extLst>
                    <a:ext uri="{9D8B030D-6E8A-4147-A177-3AD203B41FA5}">
                      <a16:colId xmlns:a16="http://schemas.microsoft.com/office/drawing/2014/main" val="4231125267"/>
                    </a:ext>
                  </a:extLst>
                </a:gridCol>
              </a:tblGrid>
              <a:tr h="493915">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bg1"/>
                          </a:solidFill>
                          <a:effectLst/>
                          <a:latin typeface="+mn-lt"/>
                          <a:ea typeface="+mn-ea"/>
                          <a:cs typeface="+mn-ea"/>
                          <a:sym typeface="+mn-lt"/>
                        </a:rPr>
                        <a:t>Main equipment investment (including software)</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mn-lt"/>
                          <a:ea typeface="+mn-ea"/>
                          <a:cs typeface="+mn-ea"/>
                          <a:sym typeface="+mn-lt"/>
                        </a:rPr>
                        <a:t>million yuan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4031289799"/>
                  </a:ext>
                </a:extLst>
              </a:tr>
              <a:tr h="684898">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bg1"/>
                          </a:solidFill>
                          <a:effectLst/>
                          <a:latin typeface="+mn-lt"/>
                          <a:ea typeface="+mn-ea"/>
                          <a:cs typeface="+mn-ea"/>
                          <a:sym typeface="+mn-lt"/>
                        </a:rPr>
                        <a:t>Investment in ancillary equipment and engineering</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mn-lt"/>
                          <a:ea typeface="+mn-ea"/>
                          <a:cs typeface="+mn-ea"/>
                          <a:sym typeface="+mn-lt"/>
                        </a:rPr>
                        <a:t>million yuan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98706193"/>
                  </a:ext>
                </a:extLst>
              </a:tr>
              <a:tr h="501866">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bg1"/>
                          </a:solidFill>
                          <a:effectLst/>
                          <a:latin typeface="+mn-lt"/>
                          <a:ea typeface="+mn-ea"/>
                          <a:cs typeface="+mn-ea"/>
                          <a:sym typeface="+mn-lt"/>
                        </a:rPr>
                        <a:t>Other investments</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mn-lt"/>
                          <a:ea typeface="+mn-ea"/>
                          <a:cs typeface="+mn-ea"/>
                          <a:sym typeface="+mn-lt"/>
                        </a:rPr>
                        <a:t>million yuan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35109477"/>
                  </a:ext>
                </a:extLst>
              </a:tr>
              <a:tr h="722293">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bg1"/>
                          </a:solidFill>
                          <a:effectLst/>
                          <a:latin typeface="+mn-lt"/>
                          <a:ea typeface="+mn-ea"/>
                          <a:cs typeface="+mn-ea"/>
                          <a:sym typeface="+mn-lt"/>
                        </a:rPr>
                        <a:t>Total project investment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mn-lt"/>
                          <a:ea typeface="+mn-ea"/>
                          <a:cs typeface="+mn-ea"/>
                          <a:sym typeface="+mn-lt"/>
                        </a:rPr>
                        <a:t>million yuan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4832845"/>
                  </a:ext>
                </a:extLst>
              </a:tr>
            </a:tbl>
          </a:graphicData>
        </a:graphic>
      </p:graphicFrame>
      <p:grpSp>
        <p:nvGrpSpPr>
          <p:cNvPr id="6" name="组合 5"/>
          <p:cNvGrpSpPr/>
          <p:nvPr/>
        </p:nvGrpSpPr>
        <p:grpSpPr>
          <a:xfrm>
            <a:off x="834468" y="324501"/>
            <a:ext cx="4798389" cy="579356"/>
            <a:chOff x="834468" y="324501"/>
            <a:chExt cx="4798389" cy="579356"/>
          </a:xfrm>
        </p:grpSpPr>
        <p:sp>
          <p:nvSpPr>
            <p:cNvPr id="7" name="文本框 6">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Investment estimates</a:t>
              </a:r>
            </a:p>
          </p:txBody>
        </p:sp>
        <p:sp>
          <p:nvSpPr>
            <p:cNvPr id="8" name="文本框 7">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290479322"/>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6186461" y="4315528"/>
            <a:ext cx="194468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5" tIns="47893" rIns="95785" bIns="47893"/>
          <a:lstStyle>
            <a:lvl1pPr>
              <a:spcBef>
                <a:spcPct val="20000"/>
              </a:spcBef>
              <a:buFont typeface="Verdana" panose="020B0604030504040204" pitchFamily="34" charset="0"/>
              <a:buChar char="▪"/>
              <a:defRPr sz="2800">
                <a:solidFill>
                  <a:schemeClr val="accent2"/>
                </a:solidFill>
                <a:latin typeface="Verdana" panose="020B0604030504040204" pitchFamily="34" charset="0"/>
                <a:ea typeface="宋体" panose="02010600030101010101" pitchFamily="2" charset="-122"/>
              </a:defRPr>
            </a:lvl1pPr>
            <a:lvl2pPr marL="185738" indent="-6350">
              <a:spcBef>
                <a:spcPct val="20000"/>
              </a:spcBef>
              <a:buChar char="–"/>
              <a:defRPr sz="2400">
                <a:solidFill>
                  <a:schemeClr val="accent2"/>
                </a:solidFill>
                <a:latin typeface="Verdana" panose="020B0604030504040204" pitchFamily="34" charset="0"/>
                <a:ea typeface="宋体" panose="02010600030101010101" pitchFamily="2" charset="-122"/>
              </a:defRPr>
            </a:lvl2pPr>
            <a:lvl3pPr marL="365125">
              <a:spcBef>
                <a:spcPct val="20000"/>
              </a:spcBef>
              <a:buFont typeface="Stone Sans" pitchFamily="2" charset="0"/>
              <a:buChar char="‐"/>
              <a:defRPr sz="2000">
                <a:solidFill>
                  <a:schemeClr val="accent2"/>
                </a:solidFill>
                <a:latin typeface="Verdana" panose="020B0604030504040204" pitchFamily="34" charset="0"/>
                <a:ea typeface="宋体" panose="02010600030101010101" pitchFamily="2" charset="-122"/>
              </a:defRPr>
            </a:lvl3pPr>
            <a:lvl4pPr marL="1666875"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74863" indent="-228600">
              <a:spcBef>
                <a:spcPct val="20000"/>
              </a:spcBef>
              <a:buChar char="»"/>
              <a:defRPr sz="2000">
                <a:solidFill>
                  <a:schemeClr val="tx1"/>
                </a:solidFill>
                <a:latin typeface="Verdana" panose="020B0604030504040204" pitchFamily="34" charset="0"/>
                <a:ea typeface="宋体" panose="02010600030101010101" pitchFamily="2" charset="-122"/>
              </a:defRPr>
            </a:lvl5pPr>
            <a:lvl6pPr marL="2532063" indent="-228600" fontAlgn="base">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6pPr>
            <a:lvl7pPr marL="2989263" indent="-228600" fontAlgn="base">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7pPr>
            <a:lvl8pPr marL="3446463" indent="-228600" fontAlgn="base">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8pPr>
            <a:lvl9pPr marL="3903663" indent="-228600" fontAlgn="base">
              <a:spcBef>
                <a:spcPct val="20000"/>
              </a:spcBef>
              <a:spcAft>
                <a:spcPct val="0"/>
              </a:spcAft>
              <a:buChar char="»"/>
              <a:defRPr sz="2000">
                <a:solidFill>
                  <a:schemeClr val="tx1"/>
                </a:solidFill>
                <a:latin typeface="Verdana" panose="020B0604030504040204" pitchFamily="34" charset="0"/>
                <a:ea typeface="宋体" panose="02010600030101010101" pitchFamily="2" charset="-122"/>
              </a:defRPr>
            </a:lvl9pPr>
          </a:lstStyle>
          <a:p>
            <a:pPr lvl="2" fontAlgn="base">
              <a:spcAft>
                <a:spcPct val="0"/>
              </a:spcAft>
              <a:buNone/>
            </a:pPr>
            <a:endParaRPr lang="zh-CN" altLang="en-US" sz="1800" dirty="0">
              <a:solidFill>
                <a:schemeClr val="tx1">
                  <a:lumMod val="85000"/>
                  <a:lumOff val="15000"/>
                </a:schemeClr>
              </a:solidFill>
              <a:latin typeface="+mn-lt"/>
              <a:ea typeface="+mn-ea"/>
              <a:cs typeface="+mn-ea"/>
              <a:sym typeface="+mn-lt"/>
            </a:endParaRPr>
          </a:p>
        </p:txBody>
      </p:sp>
      <p:sp>
        <p:nvSpPr>
          <p:cNvPr id="121865" name="Line 9"/>
          <p:cNvSpPr>
            <a:spLocks noChangeShapeType="1"/>
          </p:cNvSpPr>
          <p:nvPr/>
        </p:nvSpPr>
        <p:spPr bwMode="auto">
          <a:xfrm>
            <a:off x="1439054" y="2903536"/>
            <a:ext cx="9217934" cy="0"/>
          </a:xfrm>
          <a:prstGeom prst="line">
            <a:avLst/>
          </a:prstGeom>
          <a:noFill/>
          <a:ln w="9525">
            <a:solidFill>
              <a:schemeClr val="tx1">
                <a:lumMod val="85000"/>
                <a:lumOff val="15000"/>
              </a:schemeClr>
            </a:solidFill>
            <a:round/>
            <a:headEnd/>
            <a:tailEnd/>
          </a:ln>
          <a:effectLst>
            <a:prstShdw prst="shdw17" dist="17961" dir="2700000">
              <a:srgbClr val="C0C0C0">
                <a:gamma/>
                <a:shade val="60000"/>
                <a:invGamma/>
              </a:srgbClr>
            </a:prstShdw>
          </a:effectLst>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pPr>
            <a:endParaRPr lang="zh-CN" altLang="en-US" sz="2400" dirty="0">
              <a:solidFill>
                <a:schemeClr val="tx1">
                  <a:lumMod val="85000"/>
                  <a:lumOff val="15000"/>
                </a:schemeClr>
              </a:solidFill>
              <a:cs typeface="+mn-ea"/>
              <a:sym typeface="+mn-lt"/>
            </a:endParaRPr>
          </a:p>
        </p:txBody>
      </p:sp>
      <p:sp>
        <p:nvSpPr>
          <p:cNvPr id="121869" name="Rectangle 13"/>
          <p:cNvSpPr>
            <a:spLocks noChangeArrowheads="1"/>
          </p:cNvSpPr>
          <p:nvPr/>
        </p:nvSpPr>
        <p:spPr bwMode="auto">
          <a:xfrm>
            <a:off x="1348845" y="3036233"/>
            <a:ext cx="9494310" cy="95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5" tIns="47893" rIns="95785" bIns="47893"/>
          <a:lstStyle>
            <a:lvl1pPr>
              <a:defRPr>
                <a:solidFill>
                  <a:schemeClr val="tx1"/>
                </a:solidFill>
                <a:latin typeface="Arial" panose="020B0604020202020204" pitchFamily="34" charset="0"/>
                <a:ea typeface="宋体" panose="02010600030101010101" pitchFamily="2" charset="-122"/>
              </a:defRPr>
            </a:lvl1pPr>
            <a:lvl2pPr marL="185738" indent="-6350">
              <a:defRPr>
                <a:solidFill>
                  <a:schemeClr val="tx1"/>
                </a:solidFill>
                <a:latin typeface="Arial" panose="020B0604020202020204" pitchFamily="34" charset="0"/>
                <a:ea typeface="宋体" panose="02010600030101010101" pitchFamily="2" charset="-122"/>
              </a:defRPr>
            </a:lvl2pPr>
            <a:lvl3pPr marL="365125">
              <a:defRPr>
                <a:solidFill>
                  <a:schemeClr val="tx1"/>
                </a:solidFill>
                <a:latin typeface="Arial" panose="020B0604020202020204" pitchFamily="34" charset="0"/>
                <a:ea typeface="宋体" panose="02010600030101010101" pitchFamily="2" charset="-122"/>
              </a:defRPr>
            </a:lvl3pPr>
            <a:lvl4pPr marL="1666875" indent="-228600">
              <a:defRPr>
                <a:solidFill>
                  <a:schemeClr val="tx1"/>
                </a:solidFill>
                <a:latin typeface="Arial" panose="020B0604020202020204" pitchFamily="34" charset="0"/>
                <a:ea typeface="宋体" panose="02010600030101010101" pitchFamily="2" charset="-122"/>
              </a:defRPr>
            </a:lvl4pPr>
            <a:lvl5pPr marL="2074863" indent="-228600">
              <a:defRPr>
                <a:solidFill>
                  <a:schemeClr val="tx1"/>
                </a:solidFill>
                <a:latin typeface="Arial" panose="020B0604020202020204" pitchFamily="34" charset="0"/>
                <a:ea typeface="宋体" panose="02010600030101010101" pitchFamily="2" charset="-122"/>
              </a:defRPr>
            </a:lvl5pPr>
            <a:lvl6pPr marL="2532063"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89263"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46463"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03663"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25000"/>
              </a:lnSpc>
              <a:spcBef>
                <a:spcPct val="20000"/>
              </a:spcBef>
              <a:spcAft>
                <a:spcPct val="0"/>
              </a:spcAft>
            </a:pPr>
            <a:r>
              <a:rPr lang="zh-CN" altLang="en-US" sz="1600" dirty="0">
                <a:solidFill>
                  <a:schemeClr val="tx1">
                    <a:lumMod val="85000"/>
                    <a:lumOff val="15000"/>
                  </a:schemeClr>
                </a:solidFill>
                <a:latin typeface="+mn-lt"/>
                <a:ea typeface="+mn-ea"/>
                <a:cs typeface="+mn-ea"/>
                <a:sym typeface="+mn-lt"/>
              </a:rPr>
              <a:t>Revenue from the shoot-to-play business is mainly billed by venue.</a:t>
            </a:r>
          </a:p>
          <a:p>
            <a:pPr fontAlgn="base">
              <a:lnSpc>
                <a:spcPct val="125000"/>
              </a:lnSpc>
              <a:spcBef>
                <a:spcPct val="20000"/>
              </a:spcBef>
              <a:spcAft>
                <a:spcPct val="0"/>
              </a:spcAft>
            </a:pPr>
            <a:r>
              <a:rPr lang="zh-CN" altLang="en-US" sz="1600" dirty="0">
                <a:solidFill>
                  <a:schemeClr val="tx1">
                    <a:lumMod val="85000"/>
                    <a:lumOff val="15000"/>
                  </a:schemeClr>
                </a:solidFill>
                <a:latin typeface="+mn-lt"/>
                <a:ea typeface="+mn-ea"/>
                <a:cs typeface="+mn-ea"/>
                <a:sym typeface="+mn-lt"/>
              </a:rPr>
              <a:t>According to the number of days of the venue competition and the size of the event and other comprehensive factors, the venues are divided into categories, different types of venues pricing.</a:t>
            </a:r>
          </a:p>
        </p:txBody>
      </p:sp>
      <p:graphicFrame>
        <p:nvGraphicFramePr>
          <p:cNvPr id="121890" name="Group 34"/>
          <p:cNvGraphicFramePr>
            <a:graphicFrameLocks noGrp="1"/>
          </p:cNvGraphicFramePr>
          <p:nvPr>
            <p:ph idx="4294967295"/>
            <p:extLst>
              <p:ext uri="{D42A27DB-BD31-4B8C-83A1-F6EECF244321}">
                <p14:modId xmlns:p14="http://schemas.microsoft.com/office/powerpoint/2010/main" val="1991723875"/>
              </p:ext>
            </p:extLst>
          </p:nvPr>
        </p:nvGraphicFramePr>
        <p:xfrm>
          <a:off x="1439054" y="4340971"/>
          <a:ext cx="9217933" cy="1517588"/>
        </p:xfrm>
        <a:graphic>
          <a:graphicData uri="http://schemas.openxmlformats.org/drawingml/2006/table">
            <a:tbl>
              <a:tblPr/>
              <a:tblGrid>
                <a:gridCol w="2248526">
                  <a:extLst>
                    <a:ext uri="{9D8B030D-6E8A-4147-A177-3AD203B41FA5}">
                      <a16:colId xmlns:a16="http://schemas.microsoft.com/office/drawing/2014/main" val="3187920453"/>
                    </a:ext>
                  </a:extLst>
                </a:gridCol>
                <a:gridCol w="1873770">
                  <a:extLst>
                    <a:ext uri="{9D8B030D-6E8A-4147-A177-3AD203B41FA5}">
                      <a16:colId xmlns:a16="http://schemas.microsoft.com/office/drawing/2014/main" val="2327193636"/>
                    </a:ext>
                  </a:extLst>
                </a:gridCol>
                <a:gridCol w="1738859">
                  <a:extLst>
                    <a:ext uri="{9D8B030D-6E8A-4147-A177-3AD203B41FA5}">
                      <a16:colId xmlns:a16="http://schemas.microsoft.com/office/drawing/2014/main" val="714325190"/>
                    </a:ext>
                  </a:extLst>
                </a:gridCol>
                <a:gridCol w="1708879">
                  <a:extLst>
                    <a:ext uri="{9D8B030D-6E8A-4147-A177-3AD203B41FA5}">
                      <a16:colId xmlns:a16="http://schemas.microsoft.com/office/drawing/2014/main" val="866481787"/>
                    </a:ext>
                  </a:extLst>
                </a:gridCol>
                <a:gridCol w="1647899">
                  <a:extLst>
                    <a:ext uri="{9D8B030D-6E8A-4147-A177-3AD203B41FA5}">
                      <a16:colId xmlns:a16="http://schemas.microsoft.com/office/drawing/2014/main" val="2081022479"/>
                    </a:ext>
                  </a:extLst>
                </a:gridCol>
              </a:tblGrid>
              <a:tr h="407988">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　</a:t>
                      </a: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mn-lt"/>
                          <a:ea typeface="+mn-ea"/>
                          <a:cs typeface="+mn-ea"/>
                          <a:sym typeface="+mn-lt"/>
                        </a:rPr>
                        <a:t>＋</a:t>
                      </a:r>
                      <a:r>
                        <a:rPr kumimoji="0" lang="en-US" altLang="zh-CN" sz="1400" b="0" i="0" u="none" strike="noStrike" cap="none" normalizeH="0" baseline="0" dirty="0">
                          <a:ln>
                            <a:noFill/>
                          </a:ln>
                          <a:solidFill>
                            <a:schemeClr val="bg1"/>
                          </a:solidFill>
                          <a:effectLst/>
                          <a:latin typeface="+mn-lt"/>
                          <a:ea typeface="+mn-ea"/>
                          <a:cs typeface="+mn-ea"/>
                          <a:sym typeface="+mn-lt"/>
                        </a:rPr>
                        <a:t>1</a:t>
                      </a:r>
                      <a:r>
                        <a:rPr kumimoji="0" lang="zh-CN" altLang="en-US" sz="1400" b="0" i="0" u="none" strike="noStrike" cap="none" normalizeH="0" baseline="0" dirty="0">
                          <a:ln>
                            <a:noFill/>
                          </a:ln>
                          <a:solidFill>
                            <a:schemeClr val="bg1"/>
                          </a:solidFill>
                          <a:effectLst/>
                          <a:latin typeface="+mn-lt"/>
                          <a:ea typeface="+mn-ea"/>
                          <a:cs typeface="+mn-ea"/>
                          <a:sym typeface="+mn-lt"/>
                        </a:rPr>
                        <a:t>season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mn-lt"/>
                          <a:ea typeface="+mn-ea"/>
                          <a:cs typeface="+mn-ea"/>
                          <a:sym typeface="+mn-lt"/>
                        </a:rPr>
                        <a:t>＋</a:t>
                      </a:r>
                      <a:r>
                        <a:rPr kumimoji="0" lang="en-US" altLang="zh-CN" sz="1400" b="0" i="0" u="none" strike="noStrike" cap="none" normalizeH="0" baseline="0" dirty="0">
                          <a:ln>
                            <a:noFill/>
                          </a:ln>
                          <a:solidFill>
                            <a:schemeClr val="bg1"/>
                          </a:solidFill>
                          <a:effectLst/>
                          <a:latin typeface="+mn-lt"/>
                          <a:ea typeface="+mn-ea"/>
                          <a:cs typeface="+mn-ea"/>
                          <a:sym typeface="+mn-lt"/>
                        </a:rPr>
                        <a:t>2</a:t>
                      </a:r>
                      <a:r>
                        <a:rPr kumimoji="0" lang="zh-CN" altLang="en-US" sz="1400" b="0" i="0" u="none" strike="noStrike" cap="none" normalizeH="0" baseline="0" dirty="0">
                          <a:ln>
                            <a:noFill/>
                          </a:ln>
                          <a:solidFill>
                            <a:schemeClr val="bg1"/>
                          </a:solidFill>
                          <a:effectLst/>
                          <a:latin typeface="+mn-lt"/>
                          <a:ea typeface="+mn-ea"/>
                          <a:cs typeface="+mn-ea"/>
                          <a:sym typeface="+mn-lt"/>
                        </a:rPr>
                        <a:t>season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mn-lt"/>
                          <a:ea typeface="+mn-ea"/>
                          <a:cs typeface="+mn-ea"/>
                          <a:sym typeface="+mn-lt"/>
                        </a:rPr>
                        <a:t>＋</a:t>
                      </a:r>
                      <a:r>
                        <a:rPr kumimoji="0" lang="en-US" altLang="zh-CN" sz="1400" b="0" i="0" u="none" strike="noStrike" cap="none" normalizeH="0" baseline="0" dirty="0">
                          <a:ln>
                            <a:noFill/>
                          </a:ln>
                          <a:solidFill>
                            <a:schemeClr val="bg1"/>
                          </a:solidFill>
                          <a:effectLst/>
                          <a:latin typeface="+mn-lt"/>
                          <a:ea typeface="+mn-ea"/>
                          <a:cs typeface="+mn-ea"/>
                          <a:sym typeface="+mn-lt"/>
                        </a:rPr>
                        <a:t>3</a:t>
                      </a:r>
                      <a:r>
                        <a:rPr kumimoji="0" lang="zh-CN" altLang="en-US" sz="1400" b="0" i="0" u="none" strike="noStrike" cap="none" normalizeH="0" baseline="0" dirty="0">
                          <a:ln>
                            <a:noFill/>
                          </a:ln>
                          <a:solidFill>
                            <a:schemeClr val="bg1"/>
                          </a:solidFill>
                          <a:effectLst/>
                          <a:latin typeface="+mn-lt"/>
                          <a:ea typeface="+mn-ea"/>
                          <a:cs typeface="+mn-ea"/>
                          <a:sym typeface="+mn-lt"/>
                        </a:rPr>
                        <a:t>season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mn-lt"/>
                          <a:ea typeface="+mn-ea"/>
                          <a:cs typeface="+mn-ea"/>
                          <a:sym typeface="+mn-lt"/>
                        </a:rPr>
                        <a:t>＋</a:t>
                      </a:r>
                      <a:r>
                        <a:rPr kumimoji="0" lang="en-US" altLang="zh-CN" sz="1400" b="0" i="0" u="none" strike="noStrike" cap="none" normalizeH="0" baseline="0" dirty="0">
                          <a:ln>
                            <a:noFill/>
                          </a:ln>
                          <a:solidFill>
                            <a:schemeClr val="bg1"/>
                          </a:solidFill>
                          <a:effectLst/>
                          <a:latin typeface="+mn-lt"/>
                          <a:ea typeface="+mn-ea"/>
                          <a:cs typeface="+mn-ea"/>
                          <a:sym typeface="+mn-lt"/>
                        </a:rPr>
                        <a:t>4</a:t>
                      </a:r>
                      <a:r>
                        <a:rPr kumimoji="0" lang="zh-CN" altLang="en-US" sz="1400" b="0" i="0" u="none" strike="noStrike" cap="none" normalizeH="0" baseline="0" dirty="0">
                          <a:ln>
                            <a:noFill/>
                          </a:ln>
                          <a:solidFill>
                            <a:schemeClr val="bg1"/>
                          </a:solidFill>
                          <a:effectLst/>
                          <a:latin typeface="+mn-lt"/>
                          <a:ea typeface="+mn-ea"/>
                          <a:cs typeface="+mn-ea"/>
                          <a:sym typeface="+mn-lt"/>
                        </a:rPr>
                        <a:t>season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extLst>
                  <a:ext uri="{0D108BD9-81ED-4DB2-BD59-A6C34878D82A}">
                    <a16:rowId xmlns:a16="http://schemas.microsoft.com/office/drawing/2014/main" val="1574682545"/>
                  </a:ext>
                </a:extLst>
              </a:tr>
              <a:tr h="817563">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ctr" latinLnBrk="0" hangingPunct="1">
                        <a:lnSpc>
                          <a:spcPts val="2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mn-lt"/>
                          <a:ea typeface="+mn-ea"/>
                          <a:cs typeface="+mn-ea"/>
                          <a:sym typeface="+mn-lt"/>
                        </a:rPr>
                        <a:t>Project funding usage plan</a:t>
                      </a:r>
                      <a:r>
                        <a:rPr kumimoji="0" lang="en-US" altLang="zh-CN" sz="1400" b="0" i="0" u="none" strike="noStrike" cap="none" normalizeH="0" baseline="0" dirty="0">
                          <a:ln>
                            <a:noFill/>
                          </a:ln>
                          <a:solidFill>
                            <a:schemeClr val="bg1"/>
                          </a:solidFill>
                          <a:effectLst/>
                          <a:latin typeface="+mn-lt"/>
                          <a:ea typeface="+mn-ea"/>
                          <a:cs typeface="+mn-ea"/>
                          <a:sym typeface="+mn-lt"/>
                        </a:rPr>
                        <a:t>(</a:t>
                      </a:r>
                      <a:r>
                        <a:rPr kumimoji="0" lang="zh-CN" altLang="en-US" sz="1400" b="0" i="0" u="none" strike="noStrike" cap="none" normalizeH="0" baseline="0" dirty="0">
                          <a:ln>
                            <a:noFill/>
                          </a:ln>
                          <a:solidFill>
                            <a:schemeClr val="bg1"/>
                          </a:solidFill>
                          <a:effectLst/>
                          <a:latin typeface="+mn-lt"/>
                          <a:ea typeface="+mn-ea"/>
                          <a:cs typeface="+mn-ea"/>
                          <a:sym typeface="+mn-lt"/>
                        </a:rPr>
                        <a:t>Gives the percentage of funds used</a:t>
                      </a:r>
                      <a:r>
                        <a:rPr kumimoji="0" lang="en-US" altLang="zh-CN" sz="1400" b="0" i="0" u="none" strike="noStrike" cap="none" normalizeH="0" baseline="0" dirty="0">
                          <a:ln>
                            <a:noFill/>
                          </a:ln>
                          <a:solidFill>
                            <a:schemeClr val="bg1"/>
                          </a:solidFill>
                          <a:effectLst/>
                          <a:latin typeface="+mn-lt"/>
                          <a:ea typeface="+mn-ea"/>
                          <a:cs typeface="+mn-ea"/>
                          <a:sym typeface="+mn-lt"/>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lumMod val="85000"/>
                              <a:lumOff val="15000"/>
                            </a:schemeClr>
                          </a:solidFill>
                          <a:effectLst/>
                          <a:latin typeface="+mn-lt"/>
                          <a:ea typeface="+mn-ea"/>
                          <a:cs typeface="+mn-ea"/>
                          <a:sym typeface="+mn-lt"/>
                        </a:rPr>
                        <a:t>　</a:t>
                      </a: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Verdana" panose="020B0604030504040204" pitchFamily="34" charset="0"/>
                        <a:defRPr sz="2400">
                          <a:solidFill>
                            <a:schemeClr val="accent2"/>
                          </a:solidFill>
                          <a:latin typeface="Verdana" panose="020B0604030504040204" pitchFamily="34" charset="0"/>
                          <a:ea typeface="宋体" panose="02010600030101010101" pitchFamily="2" charset="-122"/>
                        </a:defRPr>
                      </a:lvl1pPr>
                      <a:lvl2pPr>
                        <a:spcBef>
                          <a:spcPct val="20000"/>
                        </a:spcBef>
                        <a:defRPr sz="2000">
                          <a:solidFill>
                            <a:schemeClr val="accent2"/>
                          </a:solidFill>
                          <a:latin typeface="Verdana" panose="020B0604030504040204" pitchFamily="34" charset="0"/>
                          <a:ea typeface="宋体" panose="02010600030101010101" pitchFamily="2" charset="-122"/>
                        </a:defRPr>
                      </a:lvl2pPr>
                      <a:lvl3pPr>
                        <a:spcBef>
                          <a:spcPct val="20000"/>
                        </a:spcBef>
                        <a:buFont typeface="Stone Sans" pitchFamily="2" charset="0"/>
                        <a:defRPr>
                          <a:solidFill>
                            <a:schemeClr val="accent2"/>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zh-CN" altLang="zh-CN" sz="1400" b="0"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0000" marR="90000" marT="46800" marB="468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760408362"/>
                  </a:ext>
                </a:extLst>
              </a:tr>
            </a:tbl>
          </a:graphicData>
        </a:graphic>
      </p:graphicFrame>
      <p:sp>
        <p:nvSpPr>
          <p:cNvPr id="2" name="矩形 1"/>
          <p:cNvSpPr/>
          <p:nvPr/>
        </p:nvSpPr>
        <p:spPr>
          <a:xfrm>
            <a:off x="1439054"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Aft>
                <a:spcPct val="0"/>
              </a:spcAft>
              <a:buNone/>
            </a:pPr>
            <a:r>
              <a:rPr lang="zh-CN" altLang="en-US" sz="1400" dirty="0">
                <a:solidFill>
                  <a:schemeClr val="bg1"/>
                </a:solidFill>
                <a:cs typeface="+mn-ea"/>
                <a:sym typeface="+mn-lt"/>
              </a:rPr>
              <a:t>Investment calculation and schedule</a:t>
            </a:r>
          </a:p>
        </p:txBody>
      </p:sp>
      <p:sp>
        <p:nvSpPr>
          <p:cNvPr id="16" name="矩形 15"/>
          <p:cNvSpPr/>
          <p:nvPr/>
        </p:nvSpPr>
        <p:spPr>
          <a:xfrm>
            <a:off x="3805000"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Aft>
                <a:spcPct val="0"/>
              </a:spcAft>
              <a:buNone/>
            </a:pPr>
            <a:r>
              <a:rPr lang="zh-CN" altLang="en-US" sz="1400" dirty="0">
                <a:solidFill>
                  <a:schemeClr val="bg1"/>
                </a:solidFill>
                <a:cs typeface="+mn-ea"/>
                <a:sym typeface="+mn-lt"/>
              </a:rPr>
              <a:t>The underlying parameter table</a:t>
            </a:r>
          </a:p>
        </p:txBody>
      </p:sp>
      <p:sp>
        <p:nvSpPr>
          <p:cNvPr id="17" name="矩形 16"/>
          <p:cNvSpPr/>
          <p:nvPr/>
        </p:nvSpPr>
        <p:spPr>
          <a:xfrm>
            <a:off x="6170946"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Aft>
                <a:spcPct val="0"/>
              </a:spcAft>
              <a:buNone/>
            </a:pPr>
            <a:r>
              <a:rPr lang="zh-CN" altLang="en-US" sz="1400" dirty="0">
                <a:solidFill>
                  <a:schemeClr val="bg1"/>
                </a:solidFill>
                <a:cs typeface="+mn-ea"/>
                <a:sym typeface="+mn-lt"/>
              </a:rPr>
              <a:t>Non-quantifiable earnings description</a:t>
            </a:r>
          </a:p>
        </p:txBody>
      </p:sp>
      <p:sp>
        <p:nvSpPr>
          <p:cNvPr id="18" name="矩形 17"/>
          <p:cNvSpPr/>
          <p:nvPr/>
        </p:nvSpPr>
        <p:spPr>
          <a:xfrm>
            <a:off x="8536893" y="2053650"/>
            <a:ext cx="2120095" cy="4646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Aft>
                <a:spcPct val="0"/>
              </a:spcAft>
              <a:buNone/>
            </a:pPr>
            <a:r>
              <a:rPr lang="zh-CN" altLang="en-US" sz="1400" dirty="0">
                <a:solidFill>
                  <a:schemeClr val="bg1"/>
                </a:solidFill>
                <a:cs typeface="+mn-ea"/>
                <a:sym typeface="+mn-lt"/>
              </a:rPr>
              <a:t>risk assessment</a:t>
            </a:r>
          </a:p>
        </p:txBody>
      </p:sp>
      <p:grpSp>
        <p:nvGrpSpPr>
          <p:cNvPr id="11" name="组合 10"/>
          <p:cNvGrpSpPr/>
          <p:nvPr/>
        </p:nvGrpSpPr>
        <p:grpSpPr>
          <a:xfrm>
            <a:off x="834468" y="324501"/>
            <a:ext cx="4798389" cy="579356"/>
            <a:chOff x="834468" y="324501"/>
            <a:chExt cx="4798389" cy="579356"/>
          </a:xfrm>
        </p:grpSpPr>
        <p:sp>
          <p:nvSpPr>
            <p:cNvPr id="12" name="文本框 11">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Investment and pre-assessment</a:t>
              </a:r>
            </a:p>
          </p:txBody>
        </p:sp>
        <p:sp>
          <p:nvSpPr>
            <p:cNvPr id="13" name="文本框 12">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
        <p:nvSpPr>
          <p:cNvPr id="15" name="TextBox 14"/>
          <p:cNvSpPr txBox="1"/>
          <p:nvPr/>
        </p:nvSpPr>
        <p:spPr>
          <a:xfrm>
            <a:off x="1196505" y="65012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712337581"/>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1865"/>
                                        </p:tgtEl>
                                        <p:attrNameLst>
                                          <p:attrName>style.visibility</p:attrName>
                                        </p:attrNameLst>
                                      </p:cBhvr>
                                      <p:to>
                                        <p:strVal val="visible"/>
                                      </p:to>
                                    </p:set>
                                    <p:animEffect transition="in" filter="wipe(left)">
                                      <p:cBhvr>
                                        <p:cTn id="24" dur="500"/>
                                        <p:tgtEl>
                                          <p:spTgt spid="121865"/>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21869"/>
                                        </p:tgtEl>
                                        <p:attrNameLst>
                                          <p:attrName>style.visibility</p:attrName>
                                        </p:attrNameLst>
                                      </p:cBhvr>
                                      <p:to>
                                        <p:strVal val="visible"/>
                                      </p:to>
                                    </p:set>
                                    <p:animEffect transition="in" filter="fade">
                                      <p:cBhvr>
                                        <p:cTn id="28" dur="1000"/>
                                        <p:tgtEl>
                                          <p:spTgt spid="121869"/>
                                        </p:tgtEl>
                                      </p:cBhvr>
                                    </p:animEffect>
                                    <p:anim calcmode="lin" valueType="num">
                                      <p:cBhvr>
                                        <p:cTn id="29" dur="1000" fill="hold"/>
                                        <p:tgtEl>
                                          <p:spTgt spid="121869"/>
                                        </p:tgtEl>
                                        <p:attrNameLst>
                                          <p:attrName>ppt_x</p:attrName>
                                        </p:attrNameLst>
                                      </p:cBhvr>
                                      <p:tavLst>
                                        <p:tav tm="0">
                                          <p:val>
                                            <p:strVal val="#ppt_x"/>
                                          </p:val>
                                        </p:tav>
                                        <p:tav tm="100000">
                                          <p:val>
                                            <p:strVal val="#ppt_x"/>
                                          </p:val>
                                        </p:tav>
                                      </p:tavLst>
                                    </p:anim>
                                    <p:anim calcmode="lin" valueType="num">
                                      <p:cBhvr>
                                        <p:cTn id="30" dur="1000" fill="hold"/>
                                        <p:tgtEl>
                                          <p:spTgt spid="12186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21890"/>
                                        </p:tgtEl>
                                        <p:attrNameLst>
                                          <p:attrName>style.visibility</p:attrName>
                                        </p:attrNameLst>
                                      </p:cBhvr>
                                      <p:to>
                                        <p:strVal val="visible"/>
                                      </p:to>
                                    </p:set>
                                    <p:anim calcmode="lin" valueType="num">
                                      <p:cBhvr>
                                        <p:cTn id="34" dur="500" fill="hold"/>
                                        <p:tgtEl>
                                          <p:spTgt spid="121890"/>
                                        </p:tgtEl>
                                        <p:attrNameLst>
                                          <p:attrName>ppt_w</p:attrName>
                                        </p:attrNameLst>
                                      </p:cBhvr>
                                      <p:tavLst>
                                        <p:tav tm="0">
                                          <p:val>
                                            <p:fltVal val="0"/>
                                          </p:val>
                                        </p:tav>
                                        <p:tav tm="100000">
                                          <p:val>
                                            <p:strVal val="#ppt_w"/>
                                          </p:val>
                                        </p:tav>
                                      </p:tavLst>
                                    </p:anim>
                                    <p:anim calcmode="lin" valueType="num">
                                      <p:cBhvr>
                                        <p:cTn id="35" dur="500" fill="hold"/>
                                        <p:tgtEl>
                                          <p:spTgt spid="121890"/>
                                        </p:tgtEl>
                                        <p:attrNameLst>
                                          <p:attrName>ppt_h</p:attrName>
                                        </p:attrNameLst>
                                      </p:cBhvr>
                                      <p:tavLst>
                                        <p:tav tm="0">
                                          <p:val>
                                            <p:fltVal val="0"/>
                                          </p:val>
                                        </p:tav>
                                        <p:tav tm="100000">
                                          <p:val>
                                            <p:strVal val="#ppt_h"/>
                                          </p:val>
                                        </p:tav>
                                      </p:tavLst>
                                    </p:anim>
                                    <p:animEffect transition="in" filter="fade">
                                      <p:cBhvr>
                                        <p:cTn id="36" dur="500"/>
                                        <p:tgtEl>
                                          <p:spTgt spid="121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animBg="1"/>
      <p:bldP spid="121869" grpId="0"/>
      <p:bldP spid="2"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ubtitle 2">
            <a:extLst>
              <a:ext uri="{FF2B5EF4-FFF2-40B4-BE49-F238E27FC236}">
                <a16:creationId xmlns:a16="http://schemas.microsoft.com/office/drawing/2014/main" id="{FFD5767A-F036-4FF3-BE99-EDFA0B420F7A}"/>
              </a:ext>
            </a:extLst>
          </p:cNvPr>
          <p:cNvSpPr txBox="1">
            <a:spLocks/>
          </p:cNvSpPr>
          <p:nvPr/>
        </p:nvSpPr>
        <p:spPr>
          <a:xfrm>
            <a:off x="6656721" y="5113437"/>
            <a:ext cx="4758000" cy="3126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prstClr val="black">
                    <a:lumMod val="65000"/>
                    <a:lumOff val="35000"/>
                  </a:prstClr>
                </a:solidFill>
                <a:latin typeface="+mn-lt"/>
                <a:cs typeface="+mn-ea"/>
                <a:sym typeface="+mn-lt"/>
              </a:rPr>
              <a:t>Some students may have concerns about our work for a variety of reasons, including personal privacy.</a:t>
            </a:r>
          </a:p>
        </p:txBody>
      </p:sp>
      <p:sp>
        <p:nvSpPr>
          <p:cNvPr id="138" name="TextBox 8">
            <a:extLst>
              <a:ext uri="{FF2B5EF4-FFF2-40B4-BE49-F238E27FC236}">
                <a16:creationId xmlns:a16="http://schemas.microsoft.com/office/drawing/2014/main" id="{D0579FE2-3071-4B21-BC19-136CCD180BDC}"/>
              </a:ext>
            </a:extLst>
          </p:cNvPr>
          <p:cNvSpPr txBox="1"/>
          <p:nvPr/>
        </p:nvSpPr>
        <p:spPr>
          <a:xfrm>
            <a:off x="6679504" y="4807704"/>
            <a:ext cx="1210588" cy="362792"/>
          </a:xfrm>
          <a:prstGeom prst="rect">
            <a:avLst/>
          </a:prstGeom>
          <a:noFill/>
        </p:spPr>
        <p:txBody>
          <a:bodyPr wrap="none" rtlCol="0" anchor="ctr" anchorCtr="0">
            <a:spAutoFit/>
          </a:bodyPr>
          <a:lstStyle/>
          <a:p>
            <a:pPr>
              <a:lnSpc>
                <a:spcPct val="120000"/>
              </a:lnSpc>
              <a:defRPr/>
            </a:pPr>
            <a:r>
              <a:rPr lang="zh-CN" altLang="en-US" sz="1600" b="1" kern="0" dirty="0">
                <a:solidFill>
                  <a:prstClr val="black">
                    <a:lumMod val="75000"/>
                    <a:lumOff val="25000"/>
                  </a:prstClr>
                </a:solidFill>
                <a:cs typeface="+mn-ea"/>
                <a:sym typeface="+mn-lt"/>
              </a:rPr>
              <a:t>Market risk three</a:t>
            </a:r>
          </a:p>
        </p:txBody>
      </p:sp>
      <p:sp>
        <p:nvSpPr>
          <p:cNvPr id="141" name="Subtitle 2">
            <a:extLst>
              <a:ext uri="{FF2B5EF4-FFF2-40B4-BE49-F238E27FC236}">
                <a16:creationId xmlns:a16="http://schemas.microsoft.com/office/drawing/2014/main" id="{6913FFA8-2139-4364-AF71-FBD396986EA2}"/>
              </a:ext>
            </a:extLst>
          </p:cNvPr>
          <p:cNvSpPr txBox="1">
            <a:spLocks/>
          </p:cNvSpPr>
          <p:nvPr/>
        </p:nvSpPr>
        <p:spPr>
          <a:xfrm>
            <a:off x="6656721" y="2539628"/>
            <a:ext cx="4983346" cy="53422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prstClr val="black">
                    <a:lumMod val="65000"/>
                    <a:lumOff val="35000"/>
                  </a:prstClr>
                </a:solidFill>
                <a:latin typeface="+mn-lt"/>
                <a:cs typeface="+mn-ea"/>
                <a:sym typeface="+mn-lt"/>
              </a:rPr>
              <a:t>As our shop belongs to the start-up stage, our services and ideas so that our customers agree that it takes a certain amount of time</a:t>
            </a:r>
          </a:p>
        </p:txBody>
      </p:sp>
      <p:sp>
        <p:nvSpPr>
          <p:cNvPr id="142" name="TextBox 15">
            <a:extLst>
              <a:ext uri="{FF2B5EF4-FFF2-40B4-BE49-F238E27FC236}">
                <a16:creationId xmlns:a16="http://schemas.microsoft.com/office/drawing/2014/main" id="{E052EACD-9ADD-467C-9B46-934F33D01DC8}"/>
              </a:ext>
            </a:extLst>
          </p:cNvPr>
          <p:cNvSpPr txBox="1"/>
          <p:nvPr/>
        </p:nvSpPr>
        <p:spPr>
          <a:xfrm>
            <a:off x="6679504" y="2233895"/>
            <a:ext cx="1210588" cy="362792"/>
          </a:xfrm>
          <a:prstGeom prst="rect">
            <a:avLst/>
          </a:prstGeom>
          <a:noFill/>
        </p:spPr>
        <p:txBody>
          <a:bodyPr wrap="none" rtlCol="0" anchor="ctr" anchorCtr="0">
            <a:spAutoFit/>
          </a:bodyPr>
          <a:lstStyle/>
          <a:p>
            <a:pPr>
              <a:lnSpc>
                <a:spcPct val="120000"/>
              </a:lnSpc>
              <a:defRPr/>
            </a:pPr>
            <a:r>
              <a:rPr lang="zh-CN" altLang="en-US" sz="1600" b="1" kern="0" dirty="0">
                <a:solidFill>
                  <a:prstClr val="black">
                    <a:lumMod val="75000"/>
                    <a:lumOff val="25000"/>
                  </a:prstClr>
                </a:solidFill>
                <a:cs typeface="+mn-ea"/>
                <a:sym typeface="+mn-lt"/>
              </a:rPr>
              <a:t>Market risk one</a:t>
            </a:r>
          </a:p>
        </p:txBody>
      </p:sp>
      <p:grpSp>
        <p:nvGrpSpPr>
          <p:cNvPr id="143" name="组合 142">
            <a:extLst>
              <a:ext uri="{FF2B5EF4-FFF2-40B4-BE49-F238E27FC236}">
                <a16:creationId xmlns:a16="http://schemas.microsoft.com/office/drawing/2014/main" id="{37328605-B966-4435-A4CC-148DB62ED223}"/>
              </a:ext>
            </a:extLst>
          </p:cNvPr>
          <p:cNvGrpSpPr/>
          <p:nvPr/>
        </p:nvGrpSpPr>
        <p:grpSpPr>
          <a:xfrm>
            <a:off x="6028735" y="2274862"/>
            <a:ext cx="561144" cy="561144"/>
            <a:chOff x="5966950" y="1837129"/>
            <a:chExt cx="561144" cy="561144"/>
          </a:xfrm>
          <a:effectLst>
            <a:outerShdw blurRad="190500" dist="63500" dir="2700000" algn="tl" rotWithShape="0">
              <a:prstClr val="black">
                <a:alpha val="30000"/>
              </a:prstClr>
            </a:outerShdw>
          </a:effectLst>
        </p:grpSpPr>
        <p:sp>
          <p:nvSpPr>
            <p:cNvPr id="144" name="Oval 16">
              <a:extLst>
                <a:ext uri="{FF2B5EF4-FFF2-40B4-BE49-F238E27FC236}">
                  <a16:creationId xmlns:a16="http://schemas.microsoft.com/office/drawing/2014/main" id="{609B08BD-0E8C-44CF-85A7-1890B5C2C765}"/>
                </a:ext>
              </a:extLst>
            </p:cNvPr>
            <p:cNvSpPr/>
            <p:nvPr/>
          </p:nvSpPr>
          <p:spPr>
            <a:xfrm>
              <a:off x="5966950" y="1837129"/>
              <a:ext cx="561144" cy="561144"/>
            </a:xfrm>
            <a:prstGeom prst="ellipse">
              <a:avLst/>
            </a:prstGeom>
            <a:solidFill>
              <a:schemeClr val="tx1">
                <a:lumMod val="95000"/>
                <a:lumOff val="5000"/>
              </a:schemeClr>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algn="ctr">
                <a:lnSpc>
                  <a:spcPct val="120000"/>
                </a:lnSpc>
                <a:defRPr/>
              </a:pPr>
              <a:endParaRPr lang="en-US" kern="0" dirty="0">
                <a:solidFill>
                  <a:prstClr val="white"/>
                </a:solidFill>
                <a:cs typeface="+mn-ea"/>
                <a:sym typeface="+mn-lt"/>
              </a:endParaRPr>
            </a:p>
          </p:txBody>
        </p:sp>
        <p:sp>
          <p:nvSpPr>
            <p:cNvPr id="145" name="Shape 2579">
              <a:extLst>
                <a:ext uri="{FF2B5EF4-FFF2-40B4-BE49-F238E27FC236}">
                  <a16:creationId xmlns:a16="http://schemas.microsoft.com/office/drawing/2014/main" id="{2D9F68A3-105A-4A65-AA8C-4FEC356E0B02}"/>
                </a:ext>
              </a:extLst>
            </p:cNvPr>
            <p:cNvSpPr/>
            <p:nvPr/>
          </p:nvSpPr>
          <p:spPr>
            <a:xfrm>
              <a:off x="6116984" y="196659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ysClr val="window" lastClr="FFFFFF"/>
            </a:solidFill>
            <a:ln w="12700">
              <a:miter lim="400000"/>
            </a:ln>
          </p:spPr>
          <p:txBody>
            <a:bodyPr lIns="19045" tIns="19045" rIns="19045" bIns="19045" anchor="ctr"/>
            <a:lstStyle/>
            <a:p>
              <a:pPr defTabSz="228532">
                <a:lnSpc>
                  <a:spcPct val="12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49" name="组合 148">
            <a:extLst>
              <a:ext uri="{FF2B5EF4-FFF2-40B4-BE49-F238E27FC236}">
                <a16:creationId xmlns:a16="http://schemas.microsoft.com/office/drawing/2014/main" id="{D1ED8391-625E-43F4-8EB1-2428297489D6}"/>
              </a:ext>
            </a:extLst>
          </p:cNvPr>
          <p:cNvGrpSpPr/>
          <p:nvPr/>
        </p:nvGrpSpPr>
        <p:grpSpPr>
          <a:xfrm>
            <a:off x="6028735" y="4848671"/>
            <a:ext cx="561144" cy="561144"/>
            <a:chOff x="5966950" y="4410938"/>
            <a:chExt cx="561144" cy="561144"/>
          </a:xfrm>
          <a:effectLst>
            <a:outerShdw blurRad="190500" dist="63500" dir="2700000" algn="tl" rotWithShape="0">
              <a:prstClr val="black">
                <a:alpha val="30000"/>
              </a:prstClr>
            </a:outerShdw>
          </a:effectLst>
        </p:grpSpPr>
        <p:sp>
          <p:nvSpPr>
            <p:cNvPr id="150" name="Oval 9">
              <a:extLst>
                <a:ext uri="{FF2B5EF4-FFF2-40B4-BE49-F238E27FC236}">
                  <a16:creationId xmlns:a16="http://schemas.microsoft.com/office/drawing/2014/main" id="{75FC0D25-B1B5-43DE-82AC-A6E0B107800A}"/>
                </a:ext>
              </a:extLst>
            </p:cNvPr>
            <p:cNvSpPr/>
            <p:nvPr/>
          </p:nvSpPr>
          <p:spPr>
            <a:xfrm>
              <a:off x="5966950" y="4410938"/>
              <a:ext cx="561144" cy="561144"/>
            </a:xfrm>
            <a:prstGeom prst="ellipse">
              <a:avLst/>
            </a:prstGeom>
            <a:solidFill>
              <a:schemeClr val="tx1">
                <a:lumMod val="95000"/>
                <a:lumOff val="5000"/>
              </a:schemeClr>
            </a:solidFill>
            <a:ln w="12700" cap="flat" cmpd="sng" algn="ctr">
              <a:noFill/>
              <a:prstDash val="solid"/>
              <a:miter lim="800000"/>
            </a:ln>
            <a:effectLst/>
          </p:spPr>
          <p:txBody>
            <a:bodyPr rtlCol="0" anchor="ctr"/>
            <a:lstStyle/>
            <a:p>
              <a:pPr algn="ctr" defTabSz="914217">
                <a:lnSpc>
                  <a:spcPct val="120000"/>
                </a:lnSpc>
                <a:defRPr/>
              </a:pPr>
              <a:endParaRPr lang="en-US" kern="0" dirty="0">
                <a:solidFill>
                  <a:srgbClr val="FFFFFF"/>
                </a:solidFill>
                <a:cs typeface="+mn-ea"/>
                <a:sym typeface="+mn-lt"/>
              </a:endParaRPr>
            </a:p>
          </p:txBody>
        </p:sp>
        <p:sp>
          <p:nvSpPr>
            <p:cNvPr id="151" name="Shape 2633">
              <a:extLst>
                <a:ext uri="{FF2B5EF4-FFF2-40B4-BE49-F238E27FC236}">
                  <a16:creationId xmlns:a16="http://schemas.microsoft.com/office/drawing/2014/main" id="{C2291A4B-22DE-4BCA-AB5A-F40243806977}"/>
                </a:ext>
              </a:extLst>
            </p:cNvPr>
            <p:cNvSpPr/>
            <p:nvPr/>
          </p:nvSpPr>
          <p:spPr>
            <a:xfrm>
              <a:off x="6116984" y="45741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val="window" lastClr="FFFFFF"/>
            </a:solidFill>
            <a:ln w="12700">
              <a:miter lim="400000"/>
            </a:ln>
          </p:spPr>
          <p:txBody>
            <a:bodyPr lIns="19045" tIns="19045" rIns="19045" bIns="19045" anchor="ctr"/>
            <a:lstStyle/>
            <a:p>
              <a:pPr defTabSz="228532">
                <a:lnSpc>
                  <a:spcPct val="12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cs typeface="+mn-ea"/>
                <a:sym typeface="+mn-lt"/>
              </a:endParaRPr>
            </a:p>
          </p:txBody>
        </p:sp>
      </p:grpSp>
      <p:sp>
        <p:nvSpPr>
          <p:cNvPr id="157" name="Subtitle 2">
            <a:extLst>
              <a:ext uri="{FF2B5EF4-FFF2-40B4-BE49-F238E27FC236}">
                <a16:creationId xmlns:a16="http://schemas.microsoft.com/office/drawing/2014/main" id="{FCFAFF83-3E32-4382-8F04-4003D0061B87}"/>
              </a:ext>
            </a:extLst>
          </p:cNvPr>
          <p:cNvSpPr txBox="1">
            <a:spLocks/>
          </p:cNvSpPr>
          <p:nvPr/>
        </p:nvSpPr>
        <p:spPr>
          <a:xfrm>
            <a:off x="6656721" y="3822019"/>
            <a:ext cx="4983346" cy="55300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ct val="0"/>
              </a:spcBef>
            </a:pPr>
            <a:r>
              <a:rPr lang="zh-CN" altLang="en-US" sz="1200" dirty="0">
                <a:solidFill>
                  <a:prstClr val="black">
                    <a:lumMod val="65000"/>
                    <a:lumOff val="35000"/>
                  </a:prstClr>
                </a:solidFill>
                <a:latin typeface="+mn-lt"/>
                <a:cs typeface="+mn-ea"/>
                <a:sym typeface="+mn-lt"/>
              </a:rPr>
              <a:t>Existing campus laundry and outside dry cleaners, etc. intend to introduce lower prices or follow our business model, so that we can not afford to feature.</a:t>
            </a:r>
          </a:p>
        </p:txBody>
      </p:sp>
      <p:sp>
        <p:nvSpPr>
          <p:cNvPr id="158" name="TextBox 26">
            <a:extLst>
              <a:ext uri="{FF2B5EF4-FFF2-40B4-BE49-F238E27FC236}">
                <a16:creationId xmlns:a16="http://schemas.microsoft.com/office/drawing/2014/main" id="{02402661-F842-471C-9D3D-3CC306CB9B18}"/>
              </a:ext>
            </a:extLst>
          </p:cNvPr>
          <p:cNvSpPr txBox="1"/>
          <p:nvPr/>
        </p:nvSpPr>
        <p:spPr>
          <a:xfrm>
            <a:off x="6679504" y="3516286"/>
            <a:ext cx="1210588" cy="362792"/>
          </a:xfrm>
          <a:prstGeom prst="rect">
            <a:avLst/>
          </a:prstGeom>
          <a:noFill/>
        </p:spPr>
        <p:txBody>
          <a:bodyPr wrap="none" rtlCol="0" anchor="ctr" anchorCtr="0">
            <a:spAutoFit/>
          </a:bodyPr>
          <a:lstStyle/>
          <a:p>
            <a:pPr>
              <a:lnSpc>
                <a:spcPct val="120000"/>
              </a:lnSpc>
              <a:defRPr/>
            </a:pPr>
            <a:r>
              <a:rPr lang="zh-CN" altLang="en-US" sz="1600" b="1" kern="0" dirty="0">
                <a:solidFill>
                  <a:prstClr val="black">
                    <a:lumMod val="75000"/>
                    <a:lumOff val="25000"/>
                  </a:prstClr>
                </a:solidFill>
                <a:cs typeface="+mn-ea"/>
                <a:sym typeface="+mn-lt"/>
              </a:rPr>
              <a:t>Market risk two</a:t>
            </a:r>
          </a:p>
        </p:txBody>
      </p:sp>
      <p:grpSp>
        <p:nvGrpSpPr>
          <p:cNvPr id="159" name="组合 158">
            <a:extLst>
              <a:ext uri="{FF2B5EF4-FFF2-40B4-BE49-F238E27FC236}">
                <a16:creationId xmlns:a16="http://schemas.microsoft.com/office/drawing/2014/main" id="{68310BE3-BED7-42B9-84E6-35058900CEA4}"/>
              </a:ext>
            </a:extLst>
          </p:cNvPr>
          <p:cNvGrpSpPr/>
          <p:nvPr/>
        </p:nvGrpSpPr>
        <p:grpSpPr>
          <a:xfrm>
            <a:off x="6028735" y="3557253"/>
            <a:ext cx="561144" cy="561144"/>
            <a:chOff x="5966950" y="3119520"/>
            <a:chExt cx="561144" cy="561144"/>
          </a:xfrm>
          <a:effectLst>
            <a:outerShdw blurRad="190500" dist="63500" dir="2700000" algn="tl" rotWithShape="0">
              <a:prstClr val="black">
                <a:alpha val="30000"/>
              </a:prstClr>
            </a:outerShdw>
          </a:effectLst>
        </p:grpSpPr>
        <p:sp>
          <p:nvSpPr>
            <p:cNvPr id="160" name="Oval 27">
              <a:extLst>
                <a:ext uri="{FF2B5EF4-FFF2-40B4-BE49-F238E27FC236}">
                  <a16:creationId xmlns:a16="http://schemas.microsoft.com/office/drawing/2014/main" id="{43CDDDA6-5811-4D97-99F0-F37C7B42DC31}"/>
                </a:ext>
              </a:extLst>
            </p:cNvPr>
            <p:cNvSpPr/>
            <p:nvPr/>
          </p:nvSpPr>
          <p:spPr>
            <a:xfrm>
              <a:off x="5966950" y="3119520"/>
              <a:ext cx="561144" cy="561144"/>
            </a:xfrm>
            <a:prstGeom prst="ellipse">
              <a:avLst/>
            </a:prstGeom>
            <a:solidFill>
              <a:schemeClr val="tx1">
                <a:lumMod val="95000"/>
                <a:lumOff val="5000"/>
              </a:schemeClr>
            </a:solidFill>
            <a:ln w="12700" cap="flat" cmpd="sng" algn="ctr">
              <a:noFill/>
              <a:prstDash val="solid"/>
              <a:miter lim="800000"/>
            </a:ln>
            <a:effectLst>
              <a:outerShdw blurRad="50800" dist="38100" dir="16200000" rotWithShape="0">
                <a:prstClr val="black">
                  <a:alpha val="7000"/>
                </a:prstClr>
              </a:outerShdw>
            </a:effectLst>
          </p:spPr>
          <p:txBody>
            <a:bodyPr rtlCol="0" anchor="ctr"/>
            <a:lstStyle/>
            <a:p>
              <a:pPr algn="ctr">
                <a:lnSpc>
                  <a:spcPct val="120000"/>
                </a:lnSpc>
                <a:defRPr/>
              </a:pPr>
              <a:endParaRPr lang="en-US" kern="0" dirty="0">
                <a:solidFill>
                  <a:prstClr val="white"/>
                </a:solidFill>
                <a:cs typeface="+mn-ea"/>
                <a:sym typeface="+mn-lt"/>
              </a:endParaRPr>
            </a:p>
          </p:txBody>
        </p:sp>
        <p:sp>
          <p:nvSpPr>
            <p:cNvPr id="161" name="Shape 2633">
              <a:extLst>
                <a:ext uri="{FF2B5EF4-FFF2-40B4-BE49-F238E27FC236}">
                  <a16:creationId xmlns:a16="http://schemas.microsoft.com/office/drawing/2014/main" id="{1F025BD6-C357-4CB9-A8F3-7E39B0405A48}"/>
                </a:ext>
              </a:extLst>
            </p:cNvPr>
            <p:cNvSpPr/>
            <p:nvPr/>
          </p:nvSpPr>
          <p:spPr>
            <a:xfrm>
              <a:off x="6116984" y="328273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ysClr val="window" lastClr="FFFFFF"/>
            </a:solidFill>
            <a:ln w="12700">
              <a:miter lim="400000"/>
            </a:ln>
          </p:spPr>
          <p:txBody>
            <a:bodyPr lIns="19045" tIns="19045" rIns="19045" bIns="19045" anchor="ctr"/>
            <a:lstStyle/>
            <a:p>
              <a:pPr defTabSz="228532">
                <a:lnSpc>
                  <a:spcPct val="120000"/>
                </a:lnSpc>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kern="0" dirty="0">
                <a:solidFill>
                  <a:srgbClr val="FFFFFF"/>
                </a:solidFill>
                <a:effectLst>
                  <a:outerShdw blurRad="38100" dist="12700" dir="5400000" rotWithShape="0">
                    <a:srgbClr val="000000">
                      <a:alpha val="50000"/>
                    </a:srgbClr>
                  </a:outerShdw>
                </a:effectLst>
                <a:cs typeface="+mn-ea"/>
                <a:sym typeface="+mn-lt"/>
              </a:endParaRPr>
            </a:p>
          </p:txBody>
        </p:sp>
      </p:grpSp>
      <p:graphicFrame>
        <p:nvGraphicFramePr>
          <p:cNvPr id="165" name="Chart 30">
            <a:extLst>
              <a:ext uri="{FF2B5EF4-FFF2-40B4-BE49-F238E27FC236}">
                <a16:creationId xmlns:a16="http://schemas.microsoft.com/office/drawing/2014/main" id="{40205C60-00CB-4523-81A2-6328666F4904}"/>
              </a:ext>
            </a:extLst>
          </p:cNvPr>
          <p:cNvGraphicFramePr/>
          <p:nvPr>
            <p:extLst>
              <p:ext uri="{D42A27DB-BD31-4B8C-83A1-F6EECF244321}">
                <p14:modId xmlns:p14="http://schemas.microsoft.com/office/powerpoint/2010/main" val="3178631833"/>
              </p:ext>
            </p:extLst>
          </p:nvPr>
        </p:nvGraphicFramePr>
        <p:xfrm>
          <a:off x="881961" y="2015579"/>
          <a:ext cx="4864915" cy="3497519"/>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组合 18"/>
          <p:cNvGrpSpPr/>
          <p:nvPr/>
        </p:nvGrpSpPr>
        <p:grpSpPr>
          <a:xfrm>
            <a:off x="834468" y="324501"/>
            <a:ext cx="4798389" cy="579356"/>
            <a:chOff x="834468" y="324501"/>
            <a:chExt cx="4798389" cy="579356"/>
          </a:xfrm>
        </p:grpSpPr>
        <p:sp>
          <p:nvSpPr>
            <p:cNvPr id="20" name="文本框 19">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financial management</a:t>
              </a:r>
            </a:p>
          </p:txBody>
        </p:sp>
        <p:sp>
          <p:nvSpPr>
            <p:cNvPr id="21" name="文本框 20">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651213683"/>
      </p:ext>
    </p:extLst>
  </p:cSld>
  <p:clrMapOvr>
    <a:masterClrMapping/>
  </p:clrMapOvr>
  <p:transition spd="slow" advClick="0" advTm="1169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500"/>
                                        <p:tgtEl>
                                          <p:spTgt spid="16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3"/>
                                        </p:tgtEl>
                                        <p:attrNameLst>
                                          <p:attrName>style.visibility</p:attrName>
                                        </p:attrNameLst>
                                      </p:cBhvr>
                                      <p:to>
                                        <p:strVal val="visible"/>
                                      </p:to>
                                    </p:set>
                                    <p:anim calcmode="lin" valueType="num">
                                      <p:cBhvr>
                                        <p:cTn id="11" dur="500" fill="hold"/>
                                        <p:tgtEl>
                                          <p:spTgt spid="143"/>
                                        </p:tgtEl>
                                        <p:attrNameLst>
                                          <p:attrName>ppt_w</p:attrName>
                                        </p:attrNameLst>
                                      </p:cBhvr>
                                      <p:tavLst>
                                        <p:tav tm="0">
                                          <p:val>
                                            <p:fltVal val="0"/>
                                          </p:val>
                                        </p:tav>
                                        <p:tav tm="100000">
                                          <p:val>
                                            <p:strVal val="#ppt_w"/>
                                          </p:val>
                                        </p:tav>
                                      </p:tavLst>
                                    </p:anim>
                                    <p:anim calcmode="lin" valueType="num">
                                      <p:cBhvr>
                                        <p:cTn id="12" dur="500" fill="hold"/>
                                        <p:tgtEl>
                                          <p:spTgt spid="143"/>
                                        </p:tgtEl>
                                        <p:attrNameLst>
                                          <p:attrName>ppt_h</p:attrName>
                                        </p:attrNameLst>
                                      </p:cBhvr>
                                      <p:tavLst>
                                        <p:tav tm="0">
                                          <p:val>
                                            <p:fltVal val="0"/>
                                          </p:val>
                                        </p:tav>
                                        <p:tav tm="100000">
                                          <p:val>
                                            <p:strVal val="#ppt_h"/>
                                          </p:val>
                                        </p:tav>
                                      </p:tavLst>
                                    </p:anim>
                                    <p:animEffect transition="in" filter="fade">
                                      <p:cBhvr>
                                        <p:cTn id="13" dur="500"/>
                                        <p:tgtEl>
                                          <p:spTgt spid="14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wipe(up)">
                                      <p:cBhvr>
                                        <p:cTn id="21" dur="500"/>
                                        <p:tgtEl>
                                          <p:spTgt spid="14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59"/>
                                        </p:tgtEl>
                                        <p:attrNameLst>
                                          <p:attrName>style.visibility</p:attrName>
                                        </p:attrNameLst>
                                      </p:cBhvr>
                                      <p:to>
                                        <p:strVal val="visible"/>
                                      </p:to>
                                    </p:set>
                                    <p:anim calcmode="lin" valueType="num">
                                      <p:cBhvr>
                                        <p:cTn id="25" dur="500" fill="hold"/>
                                        <p:tgtEl>
                                          <p:spTgt spid="159"/>
                                        </p:tgtEl>
                                        <p:attrNameLst>
                                          <p:attrName>ppt_w</p:attrName>
                                        </p:attrNameLst>
                                      </p:cBhvr>
                                      <p:tavLst>
                                        <p:tav tm="0">
                                          <p:val>
                                            <p:fltVal val="0"/>
                                          </p:val>
                                        </p:tav>
                                        <p:tav tm="100000">
                                          <p:val>
                                            <p:strVal val="#ppt_w"/>
                                          </p:val>
                                        </p:tav>
                                      </p:tavLst>
                                    </p:anim>
                                    <p:anim calcmode="lin" valueType="num">
                                      <p:cBhvr>
                                        <p:cTn id="26" dur="500" fill="hold"/>
                                        <p:tgtEl>
                                          <p:spTgt spid="159"/>
                                        </p:tgtEl>
                                        <p:attrNameLst>
                                          <p:attrName>ppt_h</p:attrName>
                                        </p:attrNameLst>
                                      </p:cBhvr>
                                      <p:tavLst>
                                        <p:tav tm="0">
                                          <p:val>
                                            <p:fltVal val="0"/>
                                          </p:val>
                                        </p:tav>
                                        <p:tav tm="100000">
                                          <p:val>
                                            <p:strVal val="#ppt_h"/>
                                          </p:val>
                                        </p:tav>
                                      </p:tavLst>
                                    </p:anim>
                                    <p:animEffect transition="in" filter="fade">
                                      <p:cBhvr>
                                        <p:cTn id="27" dur="500"/>
                                        <p:tgtEl>
                                          <p:spTgt spid="159"/>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wipe(up)">
                                      <p:cBhvr>
                                        <p:cTn id="31" dur="500"/>
                                        <p:tgtEl>
                                          <p:spTgt spid="158"/>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wipe(up)">
                                      <p:cBhvr>
                                        <p:cTn id="35" dur="500"/>
                                        <p:tgtEl>
                                          <p:spTgt spid="157"/>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49"/>
                                        </p:tgtEl>
                                        <p:attrNameLst>
                                          <p:attrName>style.visibility</p:attrName>
                                        </p:attrNameLst>
                                      </p:cBhvr>
                                      <p:to>
                                        <p:strVal val="visible"/>
                                      </p:to>
                                    </p:set>
                                    <p:anim calcmode="lin" valueType="num">
                                      <p:cBhvr>
                                        <p:cTn id="39" dur="500" fill="hold"/>
                                        <p:tgtEl>
                                          <p:spTgt spid="149"/>
                                        </p:tgtEl>
                                        <p:attrNameLst>
                                          <p:attrName>ppt_w</p:attrName>
                                        </p:attrNameLst>
                                      </p:cBhvr>
                                      <p:tavLst>
                                        <p:tav tm="0">
                                          <p:val>
                                            <p:fltVal val="0"/>
                                          </p:val>
                                        </p:tav>
                                        <p:tav tm="100000">
                                          <p:val>
                                            <p:strVal val="#ppt_w"/>
                                          </p:val>
                                        </p:tav>
                                      </p:tavLst>
                                    </p:anim>
                                    <p:anim calcmode="lin" valueType="num">
                                      <p:cBhvr>
                                        <p:cTn id="40" dur="500" fill="hold"/>
                                        <p:tgtEl>
                                          <p:spTgt spid="149"/>
                                        </p:tgtEl>
                                        <p:attrNameLst>
                                          <p:attrName>ppt_h</p:attrName>
                                        </p:attrNameLst>
                                      </p:cBhvr>
                                      <p:tavLst>
                                        <p:tav tm="0">
                                          <p:val>
                                            <p:fltVal val="0"/>
                                          </p:val>
                                        </p:tav>
                                        <p:tav tm="100000">
                                          <p:val>
                                            <p:strVal val="#ppt_h"/>
                                          </p:val>
                                        </p:tav>
                                      </p:tavLst>
                                    </p:anim>
                                    <p:animEffect transition="in" filter="fade">
                                      <p:cBhvr>
                                        <p:cTn id="41" dur="500"/>
                                        <p:tgtEl>
                                          <p:spTgt spid="14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wipe(up)">
                                      <p:cBhvr>
                                        <p:cTn id="45" dur="500"/>
                                        <p:tgtEl>
                                          <p:spTgt spid="138"/>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37"/>
                                        </p:tgtEl>
                                        <p:attrNameLst>
                                          <p:attrName>style.visibility</p:attrName>
                                        </p:attrNameLst>
                                      </p:cBhvr>
                                      <p:to>
                                        <p:strVal val="visible"/>
                                      </p:to>
                                    </p:set>
                                    <p:animEffect transition="in" filter="wipe(up)">
                                      <p:cBhvr>
                                        <p:cTn id="4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P spid="142" grpId="0"/>
      <p:bldP spid="157" grpId="0"/>
      <p:bldP spid="158" grpId="0"/>
      <p:bldGraphic spid="16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图表 47"/>
          <p:cNvGraphicFramePr/>
          <p:nvPr>
            <p:extLst>
              <p:ext uri="{D42A27DB-BD31-4B8C-83A1-F6EECF244321}">
                <p14:modId xmlns:p14="http://schemas.microsoft.com/office/powerpoint/2010/main" val="548492446"/>
              </p:ext>
            </p:extLst>
          </p:nvPr>
        </p:nvGraphicFramePr>
        <p:xfrm>
          <a:off x="942887" y="2175047"/>
          <a:ext cx="5864200" cy="3909467"/>
        </p:xfrm>
        <a:graphic>
          <a:graphicData uri="http://schemas.openxmlformats.org/drawingml/2006/chart">
            <c:chart xmlns:c="http://schemas.openxmlformats.org/drawingml/2006/chart" xmlns:r="http://schemas.openxmlformats.org/officeDocument/2006/relationships" r:id="rId4"/>
          </a:graphicData>
        </a:graphic>
      </p:graphicFrame>
      <p:sp>
        <p:nvSpPr>
          <p:cNvPr id="49" name="TextBox 66"/>
          <p:cNvSpPr txBox="1"/>
          <p:nvPr/>
        </p:nvSpPr>
        <p:spPr>
          <a:xfrm>
            <a:off x="7649292" y="2608506"/>
            <a:ext cx="3669497" cy="1670073"/>
          </a:xfrm>
          <a:prstGeom prst="rect">
            <a:avLst/>
          </a:prstGeom>
          <a:noFill/>
        </p:spPr>
        <p:txBody>
          <a:bodyPr wrap="square" rtlCol="0">
            <a:spAutoFit/>
          </a:bodyPr>
          <a:lstStyle/>
          <a:p>
            <a:pPr>
              <a:lnSpc>
                <a:spcPct val="150000"/>
              </a:lnSpc>
            </a:pPr>
            <a:endParaRPr lang="zh-CN" altLang="en-US" sz="1400" dirty="0">
              <a:solidFill>
                <a:prstClr val="black">
                  <a:lumMod val="65000"/>
                  <a:lumOff val="35000"/>
                </a:prstClr>
              </a:solidFill>
              <a:cs typeface="+mn-ea"/>
              <a:sym typeface="+mn-lt"/>
            </a:endParaRPr>
          </a:p>
          <a:p>
            <a:pPr algn="just">
              <a:lnSpc>
                <a:spcPct val="150000"/>
              </a:lnSpc>
            </a:pPr>
            <a:r>
              <a:rPr lang="zh-CN" altLang="en-US" sz="1400" dirty="0">
                <a:solidFill>
                  <a:prstClr val="black">
                    <a:lumMod val="65000"/>
                    <a:lumOff val="35000"/>
                  </a:prstClr>
                </a:solidFill>
                <a:cs typeface="+mn-ea"/>
                <a:sym typeface="+mn-lt"/>
              </a:rPr>
              <a:t>       In the early stage of the development of our shop, the experience of entrepreneurs is not very rich, there may be capital shortage and capital budget is not full of risk or capital raising difficulties or capital withdrawal to occur compensation and other risks.</a:t>
            </a:r>
          </a:p>
        </p:txBody>
      </p:sp>
      <p:grpSp>
        <p:nvGrpSpPr>
          <p:cNvPr id="50" name="组合 49"/>
          <p:cNvGrpSpPr/>
          <p:nvPr/>
        </p:nvGrpSpPr>
        <p:grpSpPr>
          <a:xfrm>
            <a:off x="7380339" y="2310720"/>
            <a:ext cx="2185692" cy="398743"/>
            <a:chOff x="1380391" y="5470368"/>
            <a:chExt cx="2812209" cy="589034"/>
          </a:xfrm>
        </p:grpSpPr>
        <p:sp>
          <p:nvSpPr>
            <p:cNvPr id="51" name="圆角矩形 50"/>
            <p:cNvSpPr/>
            <p:nvPr/>
          </p:nvSpPr>
          <p:spPr>
            <a:xfrm>
              <a:off x="1795625" y="5531922"/>
              <a:ext cx="1949522"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52" name="MH_SubTitle_1"/>
            <p:cNvSpPr/>
            <p:nvPr>
              <p:custDataLst>
                <p:tags r:id="rId1"/>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600" b="1" dirty="0">
                  <a:solidFill>
                    <a:prstClr val="white"/>
                  </a:solidFill>
                  <a:cs typeface="+mn-ea"/>
                  <a:sym typeface="+mn-lt"/>
                </a:rPr>
                <a:t>Financial risk</a:t>
              </a:r>
            </a:p>
          </p:txBody>
        </p:sp>
      </p:grpSp>
      <p:grpSp>
        <p:nvGrpSpPr>
          <p:cNvPr id="8" name="组合 7"/>
          <p:cNvGrpSpPr/>
          <p:nvPr/>
        </p:nvGrpSpPr>
        <p:grpSpPr>
          <a:xfrm>
            <a:off x="834468" y="324501"/>
            <a:ext cx="4798389" cy="579356"/>
            <a:chOff x="834468" y="324501"/>
            <a:chExt cx="4798389" cy="579356"/>
          </a:xfrm>
        </p:grpSpPr>
        <p:sp>
          <p:nvSpPr>
            <p:cNvPr id="9" name="文本框 8">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financial management</a:t>
              </a:r>
            </a:p>
          </p:txBody>
        </p:sp>
        <p:sp>
          <p:nvSpPr>
            <p:cNvPr id="10" name="文本框 9">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4131730647"/>
      </p:ext>
    </p:extLst>
  </p:cSld>
  <p:clrMapOvr>
    <a:masterClrMapping/>
  </p:clrMapOvr>
  <p:transition spd="slow" advClick="0" advTm="550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22" presetClass="entr" presetSubtype="1"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wipe(up)">
                                      <p:cBhvr>
                                        <p:cTn id="12" dur="500"/>
                                        <p:tgtEl>
                                          <p:spTgt spid="49"/>
                                        </p:tgtEl>
                                      </p:cBhvr>
                                    </p:animEffect>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AsOne/>
      </p:bldGraphic>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850" y="1750995"/>
            <a:ext cx="4847293" cy="4847293"/>
          </a:xfrm>
          <a:prstGeom prst="rect">
            <a:avLst/>
          </a:prstGeom>
        </p:spPr>
      </p:pic>
      <p:cxnSp>
        <p:nvCxnSpPr>
          <p:cNvPr id="52" name="直線接點 35"/>
          <p:cNvCxnSpPr/>
          <p:nvPr/>
        </p:nvCxnSpPr>
        <p:spPr>
          <a:xfrm flipV="1">
            <a:off x="2193013" y="3123119"/>
            <a:ext cx="3044954" cy="1"/>
          </a:xfrm>
          <a:prstGeom prst="line">
            <a:avLst/>
          </a:prstGeom>
          <a:noFill/>
          <a:ln w="19050" cap="flat" cmpd="sng" algn="ctr">
            <a:solidFill>
              <a:schemeClr val="bg1">
                <a:alpha val="30000"/>
              </a:schemeClr>
            </a:solidFill>
            <a:prstDash val="solid"/>
          </a:ln>
          <a:effectLst/>
          <a:scene3d>
            <a:camera prst="orthographicFront"/>
            <a:lightRig rig="chilly" dir="t">
              <a:rot lat="0" lon="0" rev="10200000"/>
            </a:lightRig>
          </a:scene3d>
          <a:sp3d>
            <a:bevelT w="152400" h="50800" prst="softRound"/>
          </a:sp3d>
        </p:spPr>
      </p:cxnSp>
      <p:sp>
        <p:nvSpPr>
          <p:cNvPr id="31" name="TextBox 66"/>
          <p:cNvSpPr txBox="1"/>
          <p:nvPr/>
        </p:nvSpPr>
        <p:spPr>
          <a:xfrm>
            <a:off x="1212738" y="2586371"/>
            <a:ext cx="4409587" cy="1721690"/>
          </a:xfrm>
          <a:prstGeom prst="rect">
            <a:avLst/>
          </a:prstGeom>
          <a:noFill/>
        </p:spPr>
        <p:txBody>
          <a:bodyPr wrap="square" rtlCol="0">
            <a:spAutoFit/>
          </a:bodyPr>
          <a:lstStyle/>
          <a:p>
            <a:pPr marL="228600" indent="-228600">
              <a:lnSpc>
                <a:spcPct val="150000"/>
              </a:lnSpc>
              <a:buFont typeface="+mj-lt"/>
              <a:buAutoNum type="arabicPeriod"/>
            </a:pPr>
            <a:r>
              <a:rPr lang="zh-CN" altLang="en-US" sz="1200" dirty="0">
                <a:solidFill>
                  <a:prstClr val="black">
                    <a:lumMod val="65000"/>
                    <a:lumOff val="35000"/>
                  </a:prstClr>
                </a:solidFill>
                <a:cs typeface="+mn-ea"/>
                <a:sym typeface="+mn-lt"/>
              </a:rPr>
              <a:t>Some college students live a good life, but the ability to stand on their own two feet is poor;</a:t>
            </a:r>
          </a:p>
          <a:p>
            <a:pPr marL="228600" indent="-228600">
              <a:lnSpc>
                <a:spcPct val="150000"/>
              </a:lnSpc>
              <a:buFont typeface="+mj-lt"/>
              <a:buAutoNum type="arabicPeriod"/>
            </a:pPr>
            <a:r>
              <a:rPr lang="zh-CN" altLang="en-US" sz="1200" dirty="0">
                <a:solidFill>
                  <a:prstClr val="black">
                    <a:lumMod val="65000"/>
                    <a:lumOff val="35000"/>
                  </a:prstClr>
                </a:solidFill>
                <a:cs typeface="+mn-ea"/>
                <a:sym typeface="+mn-lt"/>
              </a:rPr>
              <a:t>Some college students feel that washing things is very hard and laborious, drying clothes and shoes and trouble, favor our one-stop service, bag drying;</a:t>
            </a:r>
          </a:p>
          <a:p>
            <a:pPr marL="228600" indent="-228600">
              <a:lnSpc>
                <a:spcPct val="150000"/>
              </a:lnSpc>
              <a:buFont typeface="+mj-lt"/>
              <a:buAutoNum type="arabicPeriod"/>
            </a:pPr>
            <a:r>
              <a:rPr lang="zh-CN" altLang="en-US" sz="1200" dirty="0">
                <a:solidFill>
                  <a:prstClr val="black">
                    <a:lumMod val="65000"/>
                    <a:lumOff val="35000"/>
                  </a:prstClr>
                </a:solidFill>
                <a:cs typeface="+mn-ea"/>
                <a:sym typeface="+mn-lt"/>
              </a:rPr>
              <a:t>Some college students study more busy, cherish every minute of learning every second hope that someone can help clean clothes;</a:t>
            </a:r>
          </a:p>
          <a:p>
            <a:pPr marL="228600" indent="-228600">
              <a:lnSpc>
                <a:spcPct val="150000"/>
              </a:lnSpc>
              <a:buFont typeface="+mj-lt"/>
              <a:buAutoNum type="arabicPeriod"/>
            </a:pPr>
            <a:r>
              <a:rPr lang="zh-CN" altLang="en-US" sz="1200" dirty="0">
                <a:solidFill>
                  <a:prstClr val="black">
                    <a:lumMod val="65000"/>
                    <a:lumOff val="35000"/>
                  </a:prstClr>
                </a:solidFill>
                <a:cs typeface="+mn-ea"/>
                <a:sym typeface="+mn-lt"/>
              </a:rPr>
              <a:t>The weather is fickle, drying service is popular with the public;</a:t>
            </a:r>
          </a:p>
        </p:txBody>
      </p:sp>
      <p:grpSp>
        <p:nvGrpSpPr>
          <p:cNvPr id="32" name="组合 31"/>
          <p:cNvGrpSpPr/>
          <p:nvPr/>
        </p:nvGrpSpPr>
        <p:grpSpPr>
          <a:xfrm>
            <a:off x="980857" y="1871990"/>
            <a:ext cx="2544286" cy="398743"/>
            <a:chOff x="1380391" y="5470368"/>
            <a:chExt cx="2812209" cy="589034"/>
          </a:xfrm>
        </p:grpSpPr>
        <p:sp>
          <p:nvSpPr>
            <p:cNvPr id="54" name="圆角矩形 53"/>
            <p:cNvSpPr/>
            <p:nvPr/>
          </p:nvSpPr>
          <p:spPr>
            <a:xfrm>
              <a:off x="1795625" y="5531922"/>
              <a:ext cx="1949522" cy="527480"/>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55" name="MH_SubTitle_1"/>
            <p:cNvSpPr/>
            <p:nvPr>
              <p:custDataLst>
                <p:tags r:id="rId1"/>
              </p:custDataLst>
            </p:nvPr>
          </p:nvSpPr>
          <p:spPr>
            <a:xfrm>
              <a:off x="1380391" y="5470368"/>
              <a:ext cx="2812209" cy="5848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sz="1600" b="1" dirty="0">
                  <a:solidFill>
                    <a:prstClr val="white"/>
                  </a:solidFill>
                  <a:cs typeface="+mn-ea"/>
                  <a:sym typeface="+mn-lt"/>
                </a:rPr>
                <a:t>Industry analysis</a:t>
              </a:r>
            </a:p>
          </p:txBody>
        </p:sp>
      </p:grpSp>
      <p:sp>
        <p:nvSpPr>
          <p:cNvPr id="57" name="矩形 56"/>
          <p:cNvSpPr/>
          <p:nvPr/>
        </p:nvSpPr>
        <p:spPr>
          <a:xfrm>
            <a:off x="6961710" y="1972329"/>
            <a:ext cx="4289572" cy="743986"/>
          </a:xfrm>
          <a:prstGeom prst="rect">
            <a:avLst/>
          </a:prstGeom>
        </p:spPr>
        <p:txBody>
          <a:bodyPr wrap="none">
            <a:spAutoFit/>
          </a:bodyPr>
          <a:lstStyle/>
          <a:p>
            <a:pPr>
              <a:lnSpc>
                <a:spcPct val="150000"/>
              </a:lnSpc>
            </a:pPr>
            <a:r>
              <a:rPr lang="en-US" altLang="zh-CN" sz="3200" dirty="0">
                <a:solidFill>
                  <a:prstClr val="white">
                    <a:lumMod val="85000"/>
                  </a:prstClr>
                </a:solidFill>
                <a:cs typeface="+mn-ea"/>
                <a:sym typeface="+mn-lt"/>
              </a:rPr>
              <a:t>INDUSTRY ANALYSIS</a:t>
            </a:r>
            <a:endParaRPr lang="zh-CN" altLang="en-US" sz="3200" dirty="0">
              <a:solidFill>
                <a:prstClr val="white">
                  <a:lumMod val="85000"/>
                </a:prstClr>
              </a:solidFill>
              <a:cs typeface="+mn-ea"/>
              <a:sym typeface="+mn-lt"/>
            </a:endParaRPr>
          </a:p>
        </p:txBody>
      </p:sp>
      <p:sp>
        <p:nvSpPr>
          <p:cNvPr id="56" name="矩形 55"/>
          <p:cNvSpPr/>
          <p:nvPr/>
        </p:nvSpPr>
        <p:spPr>
          <a:xfrm>
            <a:off x="6613649" y="1713924"/>
            <a:ext cx="2544286" cy="499624"/>
          </a:xfrm>
          <a:prstGeom prst="rect">
            <a:avLst/>
          </a:prstGeom>
        </p:spPr>
        <p:txBody>
          <a:bodyPr wrap="none">
            <a:spAutoFit/>
          </a:bodyPr>
          <a:lstStyle/>
          <a:p>
            <a:pPr>
              <a:lnSpc>
                <a:spcPct val="150000"/>
              </a:lnSpc>
            </a:pPr>
            <a:r>
              <a:rPr lang="zh-CN" altLang="en-US" sz="2000" b="1" spc="300" dirty="0">
                <a:solidFill>
                  <a:prstClr val="black"/>
                </a:solidFill>
                <a:cs typeface="+mn-ea"/>
                <a:sym typeface="+mn-lt"/>
              </a:rPr>
              <a:t>Financial data survey analysis</a:t>
            </a:r>
          </a:p>
        </p:txBody>
      </p:sp>
      <p:grpSp>
        <p:nvGrpSpPr>
          <p:cNvPr id="11" name="组合 10"/>
          <p:cNvGrpSpPr/>
          <p:nvPr/>
        </p:nvGrpSpPr>
        <p:grpSpPr>
          <a:xfrm>
            <a:off x="834468" y="324501"/>
            <a:ext cx="4798389" cy="579356"/>
            <a:chOff x="834468" y="324501"/>
            <a:chExt cx="4798389" cy="579356"/>
          </a:xfrm>
        </p:grpSpPr>
        <p:sp>
          <p:nvSpPr>
            <p:cNvPr id="12" name="文本框 11">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financial management</a:t>
              </a:r>
            </a:p>
          </p:txBody>
        </p:sp>
        <p:sp>
          <p:nvSpPr>
            <p:cNvPr id="13" name="文本框 12">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126523410"/>
      </p:ext>
    </p:extLst>
  </p:cSld>
  <p:clrMapOvr>
    <a:masterClrMapping/>
  </p:clrMapOvr>
  <p:transition spd="slow" advClick="0" advTm="491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750" fill="hold"/>
                                        <p:tgtEl>
                                          <p:spTgt spid="57"/>
                                        </p:tgtEl>
                                        <p:attrNameLst>
                                          <p:attrName>ppt_x</p:attrName>
                                        </p:attrNameLst>
                                      </p:cBhvr>
                                      <p:tavLst>
                                        <p:tav tm="0">
                                          <p:val>
                                            <p:strVal val="0-#ppt_w/2"/>
                                          </p:val>
                                        </p:tav>
                                        <p:tav tm="100000">
                                          <p:val>
                                            <p:strVal val="#ppt_x"/>
                                          </p:val>
                                        </p:tav>
                                      </p:tavLst>
                                    </p:anim>
                                    <p:anim calcmode="lin" valueType="num">
                                      <p:cBhvr additive="base">
                                        <p:cTn id="13" dur="750" fill="hold"/>
                                        <p:tgtEl>
                                          <p:spTgt spid="5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750" fill="hold"/>
                                        <p:tgtEl>
                                          <p:spTgt spid="56"/>
                                        </p:tgtEl>
                                        <p:attrNameLst>
                                          <p:attrName>ppt_x</p:attrName>
                                        </p:attrNameLst>
                                      </p:cBhvr>
                                      <p:tavLst>
                                        <p:tav tm="0">
                                          <p:val>
                                            <p:strVal val="1+#ppt_w/2"/>
                                          </p:val>
                                        </p:tav>
                                        <p:tav tm="100000">
                                          <p:val>
                                            <p:strVal val="#ppt_x"/>
                                          </p:val>
                                        </p:tav>
                                      </p:tavLst>
                                    </p:anim>
                                    <p:anim calcmode="lin" valueType="num">
                                      <p:cBhvr additive="base">
                                        <p:cTn id="17" dur="75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7"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raight Connector 8"/>
          <p:cNvSpPr>
            <a:spLocks noChangeShapeType="1"/>
          </p:cNvSpPr>
          <p:nvPr/>
        </p:nvSpPr>
        <p:spPr bwMode="auto">
          <a:xfrm>
            <a:off x="962025" y="3913781"/>
            <a:ext cx="4987248" cy="1"/>
          </a:xfrm>
          <a:prstGeom prst="line">
            <a:avLst/>
          </a:prstGeom>
          <a:noFill/>
          <a:ln w="12700">
            <a:solidFill>
              <a:schemeClr val="bg1"/>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aphicFrame>
        <p:nvGraphicFramePr>
          <p:cNvPr id="63" name="Chart 16"/>
          <p:cNvGraphicFramePr/>
          <p:nvPr>
            <p:extLst>
              <p:ext uri="{D42A27DB-BD31-4B8C-83A1-F6EECF244321}">
                <p14:modId xmlns:p14="http://schemas.microsoft.com/office/powerpoint/2010/main" val="1772864725"/>
              </p:ext>
            </p:extLst>
          </p:nvPr>
        </p:nvGraphicFramePr>
        <p:xfrm>
          <a:off x="1256706" y="2299318"/>
          <a:ext cx="9934994" cy="3505924"/>
        </p:xfrm>
        <a:graphic>
          <a:graphicData uri="http://schemas.openxmlformats.org/drawingml/2006/chart">
            <c:chart xmlns:c="http://schemas.openxmlformats.org/drawingml/2006/chart" xmlns:r="http://schemas.openxmlformats.org/officeDocument/2006/relationships" r:id="rId3"/>
          </a:graphicData>
        </a:graphic>
      </p:graphicFrame>
      <p:sp>
        <p:nvSpPr>
          <p:cNvPr id="88" name="Text Placeholder 9">
            <a:extLst>
              <a:ext uri="{FF2B5EF4-FFF2-40B4-BE49-F238E27FC236}">
                <a16:creationId xmlns:a16="http://schemas.microsoft.com/office/drawing/2014/main" id="{724F69F4-C35B-4525-925A-3E084C95659C}"/>
              </a:ext>
            </a:extLst>
          </p:cNvPr>
          <p:cNvSpPr txBox="1">
            <a:spLocks/>
          </p:cNvSpPr>
          <p:nvPr/>
        </p:nvSpPr>
        <p:spPr>
          <a:xfrm>
            <a:off x="2404271" y="6061438"/>
            <a:ext cx="7419129" cy="664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zh-CN" altLang="en-US" sz="1000" dirty="0">
                <a:solidFill>
                  <a:prstClr val="black">
                    <a:lumMod val="65000"/>
                    <a:lumOff val="35000"/>
                  </a:prstClr>
                </a:solidFill>
                <a:cs typeface="+mn-ea"/>
                <a:sym typeface="+mn-lt"/>
              </a:rPr>
              <a:t>Laundry room is far from the students' residence (or students live too high), wash out the clothes wet, students rather than take to wash there as well as their own hand washing in the dormitory</a:t>
            </a:r>
          </a:p>
        </p:txBody>
      </p:sp>
      <p:sp>
        <p:nvSpPr>
          <p:cNvPr id="89" name="矩形 88"/>
          <p:cNvSpPr/>
          <p:nvPr/>
        </p:nvSpPr>
        <p:spPr>
          <a:xfrm>
            <a:off x="4816979" y="1672160"/>
            <a:ext cx="1954381" cy="499624"/>
          </a:xfrm>
          <a:prstGeom prst="rect">
            <a:avLst/>
          </a:prstGeom>
        </p:spPr>
        <p:txBody>
          <a:bodyPr wrap="none">
            <a:spAutoFit/>
          </a:bodyPr>
          <a:lstStyle/>
          <a:p>
            <a:pPr>
              <a:lnSpc>
                <a:spcPct val="150000"/>
              </a:lnSpc>
            </a:pPr>
            <a:r>
              <a:rPr lang="zh-CN" altLang="en-US" sz="2000" b="1" spc="300" dirty="0">
                <a:solidFill>
                  <a:prstClr val="black"/>
                </a:solidFill>
                <a:cs typeface="+mn-ea"/>
                <a:sym typeface="+mn-lt"/>
              </a:rPr>
              <a:t>Financial accounting expectations</a:t>
            </a:r>
          </a:p>
        </p:txBody>
      </p:sp>
      <p:grpSp>
        <p:nvGrpSpPr>
          <p:cNvPr id="7" name="组合 6"/>
          <p:cNvGrpSpPr/>
          <p:nvPr/>
        </p:nvGrpSpPr>
        <p:grpSpPr>
          <a:xfrm>
            <a:off x="834468" y="324501"/>
            <a:ext cx="4798389" cy="579356"/>
            <a:chOff x="834468" y="324501"/>
            <a:chExt cx="4798389" cy="579356"/>
          </a:xfrm>
        </p:grpSpPr>
        <p:sp>
          <p:nvSpPr>
            <p:cNvPr id="8" name="文本框 7">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Financial accounting</a:t>
              </a:r>
            </a:p>
          </p:txBody>
        </p:sp>
        <p:sp>
          <p:nvSpPr>
            <p:cNvPr id="9" name="文本框 8">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1284630029"/>
      </p:ext>
    </p:extLst>
  </p:cSld>
  <p:clrMapOvr>
    <a:masterClrMapping/>
  </p:clrMapOvr>
  <p:transition spd="slow" advClick="0" advTm="368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p:cBhvr>
                                        <p:cTn id="11" dur="500"/>
                                        <p:tgtEl>
                                          <p:spTgt spid="1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1000"/>
                                        <p:tgtEl>
                                          <p:spTgt spid="63"/>
                                        </p:tgtEl>
                                      </p:cBhvr>
                                    </p:animEffect>
                                    <p:anim calcmode="lin" valueType="num">
                                      <p:cBhvr>
                                        <p:cTn id="15" dur="1000" fill="hold"/>
                                        <p:tgtEl>
                                          <p:spTgt spid="63"/>
                                        </p:tgtEl>
                                        <p:attrNameLst>
                                          <p:attrName>ppt_x</p:attrName>
                                        </p:attrNameLst>
                                      </p:cBhvr>
                                      <p:tavLst>
                                        <p:tav tm="0">
                                          <p:val>
                                            <p:strVal val="#ppt_x"/>
                                          </p:val>
                                        </p:tav>
                                        <p:tav tm="100000">
                                          <p:val>
                                            <p:strVal val="#ppt_x"/>
                                          </p:val>
                                        </p:tav>
                                      </p:tavLst>
                                    </p:anim>
                                    <p:anim calcmode="lin" valueType="num">
                                      <p:cBhvr>
                                        <p:cTn id="16" dur="1000" fill="hold"/>
                                        <p:tgtEl>
                                          <p:spTgt spid="6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8">
                                            <p:txEl>
                                              <p:pRg st="0" end="0"/>
                                            </p:txEl>
                                          </p:spTgt>
                                        </p:tgtEl>
                                        <p:attrNameLst>
                                          <p:attrName>style.visibility</p:attrName>
                                        </p:attrNameLst>
                                      </p:cBhvr>
                                      <p:to>
                                        <p:strVal val="visible"/>
                                      </p:to>
                                    </p:set>
                                    <p:animEffect transition="in" filter="wipe(down)">
                                      <p:cBhvr>
                                        <p:cTn id="20"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63" grpId="0">
        <p:bldAsOne/>
      </p:bldGraphic>
      <p:bldP spid="88" grpId="0" build="p"/>
      <p:bldP spid="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A96F6AD9-7BEF-48F6-85F3-D65C77750CB5}"/>
              </a:ext>
            </a:extLst>
          </p:cNvPr>
          <p:cNvGrpSpPr/>
          <p:nvPr/>
        </p:nvGrpSpPr>
        <p:grpSpPr>
          <a:xfrm>
            <a:off x="742604" y="3950741"/>
            <a:ext cx="1272540" cy="484002"/>
            <a:chOff x="1125379" y="4135623"/>
            <a:chExt cx="1272540" cy="484002"/>
          </a:xfrm>
          <a:solidFill>
            <a:schemeClr val="tx1"/>
          </a:solidFill>
        </p:grpSpPr>
        <p:sp>
          <p:nvSpPr>
            <p:cNvPr id="14" name="任意多边形 54">
              <a:extLst>
                <a:ext uri="{FF2B5EF4-FFF2-40B4-BE49-F238E27FC236}">
                  <a16:creationId xmlns:a16="http://schemas.microsoft.com/office/drawing/2014/main" id="{B98B67A5-54FA-4519-8FCB-2C45E31B8A07}"/>
                </a:ext>
              </a:extLst>
            </p:cNvPr>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srgbClr val="BABABA"/>
                </a:solidFill>
                <a:cs typeface="+mn-ea"/>
                <a:sym typeface="+mn-lt"/>
              </a:endParaRPr>
            </a:p>
          </p:txBody>
        </p:sp>
        <p:sp>
          <p:nvSpPr>
            <p:cNvPr id="15" name="文本框 14">
              <a:extLst>
                <a:ext uri="{FF2B5EF4-FFF2-40B4-BE49-F238E27FC236}">
                  <a16:creationId xmlns:a16="http://schemas.microsoft.com/office/drawing/2014/main" id="{CD6BB508-B01F-4BB4-A203-4621B9C0C81D}"/>
                </a:ext>
              </a:extLst>
            </p:cNvPr>
            <p:cNvSpPr txBox="1"/>
            <p:nvPr/>
          </p:nvSpPr>
          <p:spPr>
            <a:xfrm>
              <a:off x="1489597" y="4175145"/>
              <a:ext cx="543739" cy="307777"/>
            </a:xfrm>
            <a:prstGeom prst="rect">
              <a:avLst/>
            </a:prstGeom>
            <a:grpFill/>
          </p:spPr>
          <p:txBody>
            <a:bodyPr wrap="none" rtlCol="0">
              <a:spAutoFit/>
            </a:bodyPr>
            <a:lstStyle/>
            <a:p>
              <a:pPr algn="ctr" defTabSz="457200">
                <a:defRPr/>
              </a:pPr>
              <a:r>
                <a:rPr lang="zh-CN" altLang="en-US" sz="1400" b="1" dirty="0">
                  <a:solidFill>
                    <a:prstClr val="white"/>
                  </a:solidFill>
                  <a:effectLst>
                    <a:outerShdw blurRad="38100" dist="38100" dir="2700000" algn="tl">
                      <a:srgbClr val="000000">
                        <a:alpha val="43137"/>
                      </a:srgbClr>
                    </a:outerShdw>
                  </a:effectLst>
                  <a:cs typeface="+mn-ea"/>
                  <a:sym typeface="+mn-lt"/>
                </a:rPr>
                <a:t>R&amp;D</a:t>
              </a:r>
            </a:p>
          </p:txBody>
        </p:sp>
      </p:grpSp>
      <p:grpSp>
        <p:nvGrpSpPr>
          <p:cNvPr id="16" name="组合 15">
            <a:extLst>
              <a:ext uri="{FF2B5EF4-FFF2-40B4-BE49-F238E27FC236}">
                <a16:creationId xmlns:a16="http://schemas.microsoft.com/office/drawing/2014/main" id="{2655F3EC-8011-4635-A2C9-C96E12400E71}"/>
              </a:ext>
            </a:extLst>
          </p:cNvPr>
          <p:cNvGrpSpPr/>
          <p:nvPr/>
        </p:nvGrpSpPr>
        <p:grpSpPr>
          <a:xfrm>
            <a:off x="1380604" y="1680979"/>
            <a:ext cx="10459689" cy="3175013"/>
            <a:chOff x="1751361" y="1669256"/>
            <a:chExt cx="10459689" cy="3175013"/>
          </a:xfrm>
        </p:grpSpPr>
        <p:grpSp>
          <p:nvGrpSpPr>
            <p:cNvPr id="17" name="组合 16">
              <a:extLst>
                <a:ext uri="{FF2B5EF4-FFF2-40B4-BE49-F238E27FC236}">
                  <a16:creationId xmlns:a16="http://schemas.microsoft.com/office/drawing/2014/main" id="{55573574-E00E-414B-B8AD-F3BE9C3B586C}"/>
                </a:ext>
              </a:extLst>
            </p:cNvPr>
            <p:cNvGrpSpPr/>
            <p:nvPr/>
          </p:nvGrpSpPr>
          <p:grpSpPr>
            <a:xfrm>
              <a:off x="1783556" y="1669256"/>
              <a:ext cx="10427494" cy="3145632"/>
              <a:chOff x="1783556" y="1669256"/>
              <a:chExt cx="10427494" cy="3145632"/>
            </a:xfrm>
          </p:grpSpPr>
          <p:sp>
            <p:nvSpPr>
              <p:cNvPr id="19" name="任意多边形 59">
                <a:extLst>
                  <a:ext uri="{FF2B5EF4-FFF2-40B4-BE49-F238E27FC236}">
                    <a16:creationId xmlns:a16="http://schemas.microsoft.com/office/drawing/2014/main" id="{C6147686-E707-460B-8DB8-6086866EF3AD}"/>
                  </a:ext>
                </a:extLst>
              </p:cNvPr>
              <p:cNvSpPr/>
              <p:nvPr/>
            </p:nvSpPr>
            <p:spPr>
              <a:xfrm>
                <a:off x="1783556" y="4286249"/>
                <a:ext cx="2793207" cy="528639"/>
              </a:xfrm>
              <a:custGeom>
                <a:avLst/>
                <a:gdLst>
                  <a:gd name="connsiteX0" fmla="*/ 0 w 2793207"/>
                  <a:gd name="connsiteY0" fmla="*/ 528639 h 528639"/>
                  <a:gd name="connsiteX1" fmla="*/ 438150 w 2793207"/>
                  <a:gd name="connsiteY1" fmla="*/ 297657 h 528639"/>
                  <a:gd name="connsiteX2" fmla="*/ 940594 w 2793207"/>
                  <a:gd name="connsiteY2" fmla="*/ 90489 h 528639"/>
                  <a:gd name="connsiteX3" fmla="*/ 1431132 w 2793207"/>
                  <a:gd name="connsiteY3" fmla="*/ 1 h 528639"/>
                  <a:gd name="connsiteX4" fmla="*/ 2002632 w 2793207"/>
                  <a:gd name="connsiteY4" fmla="*/ 88107 h 528639"/>
                  <a:gd name="connsiteX5" fmla="*/ 2247900 w 2793207"/>
                  <a:gd name="connsiteY5" fmla="*/ 147639 h 528639"/>
                  <a:gd name="connsiteX6" fmla="*/ 2486025 w 2793207"/>
                  <a:gd name="connsiteY6" fmla="*/ 161926 h 528639"/>
                  <a:gd name="connsiteX7" fmla="*/ 2638425 w 2793207"/>
                  <a:gd name="connsiteY7" fmla="*/ 159545 h 528639"/>
                  <a:gd name="connsiteX8" fmla="*/ 2793207 w 2793207"/>
                  <a:gd name="connsiteY8" fmla="*/ 126207 h 52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207" h="528639">
                    <a:moveTo>
                      <a:pt x="0" y="528639"/>
                    </a:moveTo>
                    <a:cubicBezTo>
                      <a:pt x="140692" y="449660"/>
                      <a:pt x="281384" y="370682"/>
                      <a:pt x="438150" y="297657"/>
                    </a:cubicBezTo>
                    <a:cubicBezTo>
                      <a:pt x="594916" y="224632"/>
                      <a:pt x="775097" y="140098"/>
                      <a:pt x="940594" y="90489"/>
                    </a:cubicBezTo>
                    <a:cubicBezTo>
                      <a:pt x="1106091" y="40880"/>
                      <a:pt x="1254126" y="398"/>
                      <a:pt x="1431132" y="1"/>
                    </a:cubicBezTo>
                    <a:cubicBezTo>
                      <a:pt x="1608138" y="-396"/>
                      <a:pt x="1866504" y="63501"/>
                      <a:pt x="2002632" y="88107"/>
                    </a:cubicBezTo>
                    <a:cubicBezTo>
                      <a:pt x="2138760" y="112713"/>
                      <a:pt x="2167335" y="135336"/>
                      <a:pt x="2247900" y="147639"/>
                    </a:cubicBezTo>
                    <a:cubicBezTo>
                      <a:pt x="2328465" y="159942"/>
                      <a:pt x="2420938" y="159942"/>
                      <a:pt x="2486025" y="161926"/>
                    </a:cubicBezTo>
                    <a:cubicBezTo>
                      <a:pt x="2551112" y="163910"/>
                      <a:pt x="2587228" y="165498"/>
                      <a:pt x="2638425" y="159545"/>
                    </a:cubicBezTo>
                    <a:cubicBezTo>
                      <a:pt x="2689622" y="153592"/>
                      <a:pt x="2741414" y="139899"/>
                      <a:pt x="2793207" y="12620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20" name="任意多边形 60">
                <a:extLst>
                  <a:ext uri="{FF2B5EF4-FFF2-40B4-BE49-F238E27FC236}">
                    <a16:creationId xmlns:a16="http://schemas.microsoft.com/office/drawing/2014/main" id="{C1E6AA65-349C-482C-838A-135D4DDB301C}"/>
                  </a:ext>
                </a:extLst>
              </p:cNvPr>
              <p:cNvSpPr/>
              <p:nvPr/>
            </p:nvSpPr>
            <p:spPr>
              <a:xfrm>
                <a:off x="4572000" y="3131240"/>
                <a:ext cx="1993106" cy="1281216"/>
              </a:xfrm>
              <a:custGeom>
                <a:avLst/>
                <a:gdLst>
                  <a:gd name="connsiteX0" fmla="*/ 0 w 1993106"/>
                  <a:gd name="connsiteY0" fmla="*/ 1281216 h 1281216"/>
                  <a:gd name="connsiteX1" fmla="*/ 166688 w 1993106"/>
                  <a:gd name="connsiteY1" fmla="*/ 1221685 h 1281216"/>
                  <a:gd name="connsiteX2" fmla="*/ 571500 w 1993106"/>
                  <a:gd name="connsiteY2" fmla="*/ 952604 h 1281216"/>
                  <a:gd name="connsiteX3" fmla="*/ 992981 w 1993106"/>
                  <a:gd name="connsiteY3" fmla="*/ 566841 h 1281216"/>
                  <a:gd name="connsiteX4" fmla="*/ 1381125 w 1993106"/>
                  <a:gd name="connsiteY4" fmla="*/ 221560 h 1281216"/>
                  <a:gd name="connsiteX5" fmla="*/ 1704975 w 1993106"/>
                  <a:gd name="connsiteY5" fmla="*/ 31060 h 1281216"/>
                  <a:gd name="connsiteX6" fmla="*/ 1993106 w 1993106"/>
                  <a:gd name="connsiteY6" fmla="*/ 2485 h 128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3106" h="1281216">
                    <a:moveTo>
                      <a:pt x="0" y="1281216"/>
                    </a:moveTo>
                    <a:cubicBezTo>
                      <a:pt x="35719" y="1278835"/>
                      <a:pt x="71438" y="1276454"/>
                      <a:pt x="166688" y="1221685"/>
                    </a:cubicBezTo>
                    <a:cubicBezTo>
                      <a:pt x="261938" y="1166916"/>
                      <a:pt x="433784" y="1061745"/>
                      <a:pt x="571500" y="952604"/>
                    </a:cubicBezTo>
                    <a:cubicBezTo>
                      <a:pt x="709216" y="843463"/>
                      <a:pt x="858044" y="688682"/>
                      <a:pt x="992981" y="566841"/>
                    </a:cubicBezTo>
                    <a:cubicBezTo>
                      <a:pt x="1127918" y="445000"/>
                      <a:pt x="1262459" y="310857"/>
                      <a:pt x="1381125" y="221560"/>
                    </a:cubicBezTo>
                    <a:cubicBezTo>
                      <a:pt x="1499791" y="132263"/>
                      <a:pt x="1602978" y="67572"/>
                      <a:pt x="1704975" y="31060"/>
                    </a:cubicBezTo>
                    <a:cubicBezTo>
                      <a:pt x="1806972" y="-5453"/>
                      <a:pt x="1900039" y="-1484"/>
                      <a:pt x="1993106" y="248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21" name="任意多边形 61">
                <a:extLst>
                  <a:ext uri="{FF2B5EF4-FFF2-40B4-BE49-F238E27FC236}">
                    <a16:creationId xmlns:a16="http://schemas.microsoft.com/office/drawing/2014/main" id="{1EFFFBF9-43E3-4219-8135-27E1189BEB25}"/>
                  </a:ext>
                </a:extLst>
              </p:cNvPr>
              <p:cNvSpPr/>
              <p:nvPr/>
            </p:nvSpPr>
            <p:spPr>
              <a:xfrm>
                <a:off x="6560344" y="3136106"/>
                <a:ext cx="1333500" cy="548788"/>
              </a:xfrm>
              <a:custGeom>
                <a:avLst/>
                <a:gdLst>
                  <a:gd name="connsiteX0" fmla="*/ 0 w 1333500"/>
                  <a:gd name="connsiteY0" fmla="*/ 0 h 548788"/>
                  <a:gd name="connsiteX1" fmla="*/ 233362 w 1333500"/>
                  <a:gd name="connsiteY1" fmla="*/ 88107 h 548788"/>
                  <a:gd name="connsiteX2" fmla="*/ 542925 w 1333500"/>
                  <a:gd name="connsiteY2" fmla="*/ 328613 h 548788"/>
                  <a:gd name="connsiteX3" fmla="*/ 773906 w 1333500"/>
                  <a:gd name="connsiteY3" fmla="*/ 492919 h 548788"/>
                  <a:gd name="connsiteX4" fmla="*/ 1102519 w 1333500"/>
                  <a:gd name="connsiteY4" fmla="*/ 547688 h 548788"/>
                  <a:gd name="connsiteX5" fmla="*/ 1333500 w 1333500"/>
                  <a:gd name="connsiteY5" fmla="*/ 452438 h 5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0" h="548788">
                    <a:moveTo>
                      <a:pt x="0" y="0"/>
                    </a:moveTo>
                    <a:cubicBezTo>
                      <a:pt x="71437" y="16669"/>
                      <a:pt x="142875" y="33338"/>
                      <a:pt x="233362" y="88107"/>
                    </a:cubicBezTo>
                    <a:cubicBezTo>
                      <a:pt x="323850" y="142876"/>
                      <a:pt x="452834" y="261144"/>
                      <a:pt x="542925" y="328613"/>
                    </a:cubicBezTo>
                    <a:cubicBezTo>
                      <a:pt x="633016" y="396082"/>
                      <a:pt x="680640" y="456407"/>
                      <a:pt x="773906" y="492919"/>
                    </a:cubicBezTo>
                    <a:cubicBezTo>
                      <a:pt x="867172" y="529432"/>
                      <a:pt x="1009253" y="554435"/>
                      <a:pt x="1102519" y="547688"/>
                    </a:cubicBezTo>
                    <a:cubicBezTo>
                      <a:pt x="1195785" y="540941"/>
                      <a:pt x="1264642" y="496689"/>
                      <a:pt x="1333500" y="4524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22" name="任意多边形 62">
                <a:extLst>
                  <a:ext uri="{FF2B5EF4-FFF2-40B4-BE49-F238E27FC236}">
                    <a16:creationId xmlns:a16="http://schemas.microsoft.com/office/drawing/2014/main" id="{3CE10EB6-EC2E-4ECA-90B6-B515EF206FA7}"/>
                  </a:ext>
                </a:extLst>
              </p:cNvPr>
              <p:cNvSpPr/>
              <p:nvPr/>
            </p:nvSpPr>
            <p:spPr>
              <a:xfrm>
                <a:off x="7889081" y="2112169"/>
                <a:ext cx="1847850" cy="1481137"/>
              </a:xfrm>
              <a:custGeom>
                <a:avLst/>
                <a:gdLst>
                  <a:gd name="connsiteX0" fmla="*/ 0 w 1847850"/>
                  <a:gd name="connsiteY0" fmla="*/ 1481137 h 1481137"/>
                  <a:gd name="connsiteX1" fmla="*/ 190500 w 1847850"/>
                  <a:gd name="connsiteY1" fmla="*/ 1347787 h 1481137"/>
                  <a:gd name="connsiteX2" fmla="*/ 707232 w 1847850"/>
                  <a:gd name="connsiteY2" fmla="*/ 876300 h 1481137"/>
                  <a:gd name="connsiteX3" fmla="*/ 1197769 w 1847850"/>
                  <a:gd name="connsiteY3" fmla="*/ 390525 h 1481137"/>
                  <a:gd name="connsiteX4" fmla="*/ 1607344 w 1847850"/>
                  <a:gd name="connsiteY4" fmla="*/ 80962 h 1481137"/>
                  <a:gd name="connsiteX5" fmla="*/ 1847850 w 1847850"/>
                  <a:gd name="connsiteY5" fmla="*/ 0 h 14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50" h="1481137">
                    <a:moveTo>
                      <a:pt x="0" y="1481137"/>
                    </a:moveTo>
                    <a:cubicBezTo>
                      <a:pt x="36314" y="1464865"/>
                      <a:pt x="72628" y="1448593"/>
                      <a:pt x="190500" y="1347787"/>
                    </a:cubicBezTo>
                    <a:cubicBezTo>
                      <a:pt x="308372" y="1246981"/>
                      <a:pt x="539354" y="1035844"/>
                      <a:pt x="707232" y="876300"/>
                    </a:cubicBezTo>
                    <a:cubicBezTo>
                      <a:pt x="875110" y="716756"/>
                      <a:pt x="1047750" y="523081"/>
                      <a:pt x="1197769" y="390525"/>
                    </a:cubicBezTo>
                    <a:cubicBezTo>
                      <a:pt x="1347788" y="257969"/>
                      <a:pt x="1498997" y="146049"/>
                      <a:pt x="1607344" y="80962"/>
                    </a:cubicBezTo>
                    <a:cubicBezTo>
                      <a:pt x="1715691" y="15874"/>
                      <a:pt x="1781770" y="7937"/>
                      <a:pt x="184785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23" name="任意多边形 63">
                <a:extLst>
                  <a:ext uri="{FF2B5EF4-FFF2-40B4-BE49-F238E27FC236}">
                    <a16:creationId xmlns:a16="http://schemas.microsoft.com/office/drawing/2014/main" id="{A6ECB46E-90DD-48D7-AFFD-8B2120B3DF1F}"/>
                  </a:ext>
                </a:extLst>
              </p:cNvPr>
              <p:cNvSpPr/>
              <p:nvPr/>
            </p:nvSpPr>
            <p:spPr>
              <a:xfrm>
                <a:off x="9720262" y="1983581"/>
                <a:ext cx="2243138" cy="905257"/>
              </a:xfrm>
              <a:custGeom>
                <a:avLst/>
                <a:gdLst>
                  <a:gd name="connsiteX0" fmla="*/ 0 w 2100262"/>
                  <a:gd name="connsiteY0" fmla="*/ 128588 h 905257"/>
                  <a:gd name="connsiteX1" fmla="*/ 116681 w 2100262"/>
                  <a:gd name="connsiteY1" fmla="*/ 157163 h 905257"/>
                  <a:gd name="connsiteX2" fmla="*/ 211931 w 2100262"/>
                  <a:gd name="connsiteY2" fmla="*/ 188119 h 905257"/>
                  <a:gd name="connsiteX3" fmla="*/ 483393 w 2100262"/>
                  <a:gd name="connsiteY3" fmla="*/ 381000 h 905257"/>
                  <a:gd name="connsiteX4" fmla="*/ 711993 w 2100262"/>
                  <a:gd name="connsiteY4" fmla="*/ 578644 h 905257"/>
                  <a:gd name="connsiteX5" fmla="*/ 919162 w 2100262"/>
                  <a:gd name="connsiteY5" fmla="*/ 754857 h 905257"/>
                  <a:gd name="connsiteX6" fmla="*/ 1069181 w 2100262"/>
                  <a:gd name="connsiteY6" fmla="*/ 854869 h 905257"/>
                  <a:gd name="connsiteX7" fmla="*/ 1250156 w 2100262"/>
                  <a:gd name="connsiteY7" fmla="*/ 904875 h 905257"/>
                  <a:gd name="connsiteX8" fmla="*/ 1423987 w 2100262"/>
                  <a:gd name="connsiteY8" fmla="*/ 864394 h 905257"/>
                  <a:gd name="connsiteX9" fmla="*/ 1650206 w 2100262"/>
                  <a:gd name="connsiteY9" fmla="*/ 661988 h 905257"/>
                  <a:gd name="connsiteX10" fmla="*/ 1981200 w 2100262"/>
                  <a:gd name="connsiteY10" fmla="*/ 204788 h 905257"/>
                  <a:gd name="connsiteX11" fmla="*/ 2100262 w 2100262"/>
                  <a:gd name="connsiteY11" fmla="*/ 0 h 905257"/>
                  <a:gd name="connsiteX0" fmla="*/ 0 w 2100262"/>
                  <a:gd name="connsiteY0" fmla="*/ 128588 h 905257"/>
                  <a:gd name="connsiteX1" fmla="*/ 54768 w 2100262"/>
                  <a:gd name="connsiteY1" fmla="*/ 133350 h 905257"/>
                  <a:gd name="connsiteX2" fmla="*/ 211931 w 2100262"/>
                  <a:gd name="connsiteY2" fmla="*/ 188119 h 905257"/>
                  <a:gd name="connsiteX3" fmla="*/ 483393 w 2100262"/>
                  <a:gd name="connsiteY3" fmla="*/ 381000 h 905257"/>
                  <a:gd name="connsiteX4" fmla="*/ 711993 w 2100262"/>
                  <a:gd name="connsiteY4" fmla="*/ 578644 h 905257"/>
                  <a:gd name="connsiteX5" fmla="*/ 919162 w 2100262"/>
                  <a:gd name="connsiteY5" fmla="*/ 754857 h 905257"/>
                  <a:gd name="connsiteX6" fmla="*/ 1069181 w 2100262"/>
                  <a:gd name="connsiteY6" fmla="*/ 854869 h 905257"/>
                  <a:gd name="connsiteX7" fmla="*/ 1250156 w 2100262"/>
                  <a:gd name="connsiteY7" fmla="*/ 904875 h 905257"/>
                  <a:gd name="connsiteX8" fmla="*/ 1423987 w 2100262"/>
                  <a:gd name="connsiteY8" fmla="*/ 864394 h 905257"/>
                  <a:gd name="connsiteX9" fmla="*/ 1650206 w 2100262"/>
                  <a:gd name="connsiteY9" fmla="*/ 661988 h 905257"/>
                  <a:gd name="connsiteX10" fmla="*/ 1981200 w 2100262"/>
                  <a:gd name="connsiteY10" fmla="*/ 204788 h 905257"/>
                  <a:gd name="connsiteX11" fmla="*/ 2100262 w 2100262"/>
                  <a:gd name="connsiteY11" fmla="*/ 0 h 905257"/>
                  <a:gd name="connsiteX0" fmla="*/ 0 w 2155031"/>
                  <a:gd name="connsiteY0" fmla="*/ 123825 h 905257"/>
                  <a:gd name="connsiteX1" fmla="*/ 109537 w 2155031"/>
                  <a:gd name="connsiteY1" fmla="*/ 133350 h 905257"/>
                  <a:gd name="connsiteX2" fmla="*/ 266700 w 2155031"/>
                  <a:gd name="connsiteY2" fmla="*/ 188119 h 905257"/>
                  <a:gd name="connsiteX3" fmla="*/ 538162 w 2155031"/>
                  <a:gd name="connsiteY3" fmla="*/ 381000 h 905257"/>
                  <a:gd name="connsiteX4" fmla="*/ 766762 w 2155031"/>
                  <a:gd name="connsiteY4" fmla="*/ 578644 h 905257"/>
                  <a:gd name="connsiteX5" fmla="*/ 973931 w 2155031"/>
                  <a:gd name="connsiteY5" fmla="*/ 754857 h 905257"/>
                  <a:gd name="connsiteX6" fmla="*/ 1123950 w 2155031"/>
                  <a:gd name="connsiteY6" fmla="*/ 854869 h 905257"/>
                  <a:gd name="connsiteX7" fmla="*/ 1304925 w 2155031"/>
                  <a:gd name="connsiteY7" fmla="*/ 904875 h 905257"/>
                  <a:gd name="connsiteX8" fmla="*/ 1478756 w 2155031"/>
                  <a:gd name="connsiteY8" fmla="*/ 864394 h 905257"/>
                  <a:gd name="connsiteX9" fmla="*/ 1704975 w 2155031"/>
                  <a:gd name="connsiteY9" fmla="*/ 661988 h 905257"/>
                  <a:gd name="connsiteX10" fmla="*/ 2035969 w 2155031"/>
                  <a:gd name="connsiteY10" fmla="*/ 204788 h 905257"/>
                  <a:gd name="connsiteX11" fmla="*/ 2155031 w 2155031"/>
                  <a:gd name="connsiteY11" fmla="*/ 0 h 905257"/>
                  <a:gd name="connsiteX0" fmla="*/ 0 w 2269331"/>
                  <a:gd name="connsiteY0" fmla="*/ 130175 h 905257"/>
                  <a:gd name="connsiteX1" fmla="*/ 223837 w 2269331"/>
                  <a:gd name="connsiteY1" fmla="*/ 133350 h 905257"/>
                  <a:gd name="connsiteX2" fmla="*/ 381000 w 2269331"/>
                  <a:gd name="connsiteY2" fmla="*/ 188119 h 905257"/>
                  <a:gd name="connsiteX3" fmla="*/ 652462 w 2269331"/>
                  <a:gd name="connsiteY3" fmla="*/ 381000 h 905257"/>
                  <a:gd name="connsiteX4" fmla="*/ 881062 w 2269331"/>
                  <a:gd name="connsiteY4" fmla="*/ 578644 h 905257"/>
                  <a:gd name="connsiteX5" fmla="*/ 1088231 w 2269331"/>
                  <a:gd name="connsiteY5" fmla="*/ 754857 h 905257"/>
                  <a:gd name="connsiteX6" fmla="*/ 1238250 w 2269331"/>
                  <a:gd name="connsiteY6" fmla="*/ 854869 h 905257"/>
                  <a:gd name="connsiteX7" fmla="*/ 1419225 w 2269331"/>
                  <a:gd name="connsiteY7" fmla="*/ 904875 h 905257"/>
                  <a:gd name="connsiteX8" fmla="*/ 1593056 w 2269331"/>
                  <a:gd name="connsiteY8" fmla="*/ 864394 h 905257"/>
                  <a:gd name="connsiteX9" fmla="*/ 1819275 w 2269331"/>
                  <a:gd name="connsiteY9" fmla="*/ 661988 h 905257"/>
                  <a:gd name="connsiteX10" fmla="*/ 2150269 w 2269331"/>
                  <a:gd name="connsiteY10" fmla="*/ 204788 h 905257"/>
                  <a:gd name="connsiteX11" fmla="*/ 2269331 w 2269331"/>
                  <a:gd name="connsiteY11" fmla="*/ 0 h 905257"/>
                  <a:gd name="connsiteX0" fmla="*/ 0 w 2243138"/>
                  <a:gd name="connsiteY0" fmla="*/ 127794 h 905257"/>
                  <a:gd name="connsiteX1" fmla="*/ 197644 w 2243138"/>
                  <a:gd name="connsiteY1" fmla="*/ 133350 h 905257"/>
                  <a:gd name="connsiteX2" fmla="*/ 354807 w 2243138"/>
                  <a:gd name="connsiteY2" fmla="*/ 188119 h 905257"/>
                  <a:gd name="connsiteX3" fmla="*/ 626269 w 2243138"/>
                  <a:gd name="connsiteY3" fmla="*/ 381000 h 905257"/>
                  <a:gd name="connsiteX4" fmla="*/ 854869 w 2243138"/>
                  <a:gd name="connsiteY4" fmla="*/ 578644 h 905257"/>
                  <a:gd name="connsiteX5" fmla="*/ 1062038 w 2243138"/>
                  <a:gd name="connsiteY5" fmla="*/ 754857 h 905257"/>
                  <a:gd name="connsiteX6" fmla="*/ 1212057 w 2243138"/>
                  <a:gd name="connsiteY6" fmla="*/ 854869 h 905257"/>
                  <a:gd name="connsiteX7" fmla="*/ 1393032 w 2243138"/>
                  <a:gd name="connsiteY7" fmla="*/ 904875 h 905257"/>
                  <a:gd name="connsiteX8" fmla="*/ 1566863 w 2243138"/>
                  <a:gd name="connsiteY8" fmla="*/ 864394 h 905257"/>
                  <a:gd name="connsiteX9" fmla="*/ 1793082 w 2243138"/>
                  <a:gd name="connsiteY9" fmla="*/ 661988 h 905257"/>
                  <a:gd name="connsiteX10" fmla="*/ 2124076 w 2243138"/>
                  <a:gd name="connsiteY10" fmla="*/ 204788 h 905257"/>
                  <a:gd name="connsiteX11" fmla="*/ 2243138 w 2243138"/>
                  <a:gd name="connsiteY11" fmla="*/ 0 h 90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3138" h="905257">
                    <a:moveTo>
                      <a:pt x="0" y="127794"/>
                    </a:moveTo>
                    <a:cubicBezTo>
                      <a:pt x="40679" y="137120"/>
                      <a:pt x="138510" y="123296"/>
                      <a:pt x="197644" y="133350"/>
                    </a:cubicBezTo>
                    <a:cubicBezTo>
                      <a:pt x="256778" y="143404"/>
                      <a:pt x="283370" y="146844"/>
                      <a:pt x="354807" y="188119"/>
                    </a:cubicBezTo>
                    <a:cubicBezTo>
                      <a:pt x="426244" y="229394"/>
                      <a:pt x="542925" y="315913"/>
                      <a:pt x="626269" y="381000"/>
                    </a:cubicBezTo>
                    <a:cubicBezTo>
                      <a:pt x="709613" y="446088"/>
                      <a:pt x="854869" y="578644"/>
                      <a:pt x="854869" y="578644"/>
                    </a:cubicBezTo>
                    <a:cubicBezTo>
                      <a:pt x="927497" y="640954"/>
                      <a:pt x="1002507" y="708820"/>
                      <a:pt x="1062038" y="754857"/>
                    </a:cubicBezTo>
                    <a:cubicBezTo>
                      <a:pt x="1121569" y="800894"/>
                      <a:pt x="1156891" y="829866"/>
                      <a:pt x="1212057" y="854869"/>
                    </a:cubicBezTo>
                    <a:cubicBezTo>
                      <a:pt x="1267223" y="879872"/>
                      <a:pt x="1333898" y="903287"/>
                      <a:pt x="1393032" y="904875"/>
                    </a:cubicBezTo>
                    <a:cubicBezTo>
                      <a:pt x="1452166" y="906463"/>
                      <a:pt x="1500188" y="904875"/>
                      <a:pt x="1566863" y="864394"/>
                    </a:cubicBezTo>
                    <a:cubicBezTo>
                      <a:pt x="1633538" y="823913"/>
                      <a:pt x="1700213" y="771922"/>
                      <a:pt x="1793082" y="661988"/>
                    </a:cubicBezTo>
                    <a:cubicBezTo>
                      <a:pt x="1885951" y="552054"/>
                      <a:pt x="2049067" y="315119"/>
                      <a:pt x="2124076" y="204788"/>
                    </a:cubicBezTo>
                    <a:cubicBezTo>
                      <a:pt x="2199085" y="94457"/>
                      <a:pt x="2221111" y="47228"/>
                      <a:pt x="224313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24" name="任意多边形 64">
                <a:extLst>
                  <a:ext uri="{FF2B5EF4-FFF2-40B4-BE49-F238E27FC236}">
                    <a16:creationId xmlns:a16="http://schemas.microsoft.com/office/drawing/2014/main" id="{F8F4C294-2E39-4F92-BF07-65D6BC3A22BB}"/>
                  </a:ext>
                </a:extLst>
              </p:cNvPr>
              <p:cNvSpPr/>
              <p:nvPr/>
            </p:nvSpPr>
            <p:spPr>
              <a:xfrm>
                <a:off x="11953875" y="1669256"/>
                <a:ext cx="257175" cy="335757"/>
              </a:xfrm>
              <a:custGeom>
                <a:avLst/>
                <a:gdLst>
                  <a:gd name="connsiteX0" fmla="*/ 0 w 257175"/>
                  <a:gd name="connsiteY0" fmla="*/ 335757 h 335757"/>
                  <a:gd name="connsiteX1" fmla="*/ 121444 w 257175"/>
                  <a:gd name="connsiteY1" fmla="*/ 152400 h 335757"/>
                  <a:gd name="connsiteX2" fmla="*/ 257175 w 257175"/>
                  <a:gd name="connsiteY2" fmla="*/ 0 h 335757"/>
                </a:gdLst>
                <a:ahLst/>
                <a:cxnLst>
                  <a:cxn ang="0">
                    <a:pos x="connsiteX0" y="connsiteY0"/>
                  </a:cxn>
                  <a:cxn ang="0">
                    <a:pos x="connsiteX1" y="connsiteY1"/>
                  </a:cxn>
                  <a:cxn ang="0">
                    <a:pos x="connsiteX2" y="connsiteY2"/>
                  </a:cxn>
                </a:cxnLst>
                <a:rect l="l" t="t" r="r" b="b"/>
                <a:pathLst>
                  <a:path w="257175" h="335757">
                    <a:moveTo>
                      <a:pt x="0" y="335757"/>
                    </a:moveTo>
                    <a:cubicBezTo>
                      <a:pt x="39291" y="272058"/>
                      <a:pt x="78582" y="208359"/>
                      <a:pt x="121444" y="152400"/>
                    </a:cubicBezTo>
                    <a:cubicBezTo>
                      <a:pt x="164306" y="96441"/>
                      <a:pt x="210740" y="48220"/>
                      <a:pt x="25717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sp>
          <p:nvSpPr>
            <p:cNvPr id="18" name="椭圆 17">
              <a:extLst>
                <a:ext uri="{FF2B5EF4-FFF2-40B4-BE49-F238E27FC236}">
                  <a16:creationId xmlns:a16="http://schemas.microsoft.com/office/drawing/2014/main" id="{F5A0025B-484E-435C-BD0D-1D9EE03E2E9F}"/>
                </a:ext>
              </a:extLst>
            </p:cNvPr>
            <p:cNvSpPr>
              <a:spLocks noChangeAspect="1"/>
            </p:cNvSpPr>
            <p:nvPr/>
          </p:nvSpPr>
          <p:spPr>
            <a:xfrm>
              <a:off x="1751361" y="4790269"/>
              <a:ext cx="54000" cy="54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grpSp>
        <p:nvGrpSpPr>
          <p:cNvPr id="25" name="组合 24">
            <a:extLst>
              <a:ext uri="{FF2B5EF4-FFF2-40B4-BE49-F238E27FC236}">
                <a16:creationId xmlns:a16="http://schemas.microsoft.com/office/drawing/2014/main" id="{1FDA8D3F-8A2C-4C30-8B98-F8AB3874D59C}"/>
              </a:ext>
            </a:extLst>
          </p:cNvPr>
          <p:cNvGrpSpPr/>
          <p:nvPr/>
        </p:nvGrpSpPr>
        <p:grpSpPr>
          <a:xfrm>
            <a:off x="2932570" y="4620751"/>
            <a:ext cx="1993106" cy="753140"/>
            <a:chOff x="894059" y="2648553"/>
            <a:chExt cx="1993106" cy="753140"/>
          </a:xfrm>
        </p:grpSpPr>
        <p:sp>
          <p:nvSpPr>
            <p:cNvPr id="26" name="文本框 25">
              <a:extLst>
                <a:ext uri="{FF2B5EF4-FFF2-40B4-BE49-F238E27FC236}">
                  <a16:creationId xmlns:a16="http://schemas.microsoft.com/office/drawing/2014/main" id="{19678E5E-653B-4A7C-8F4C-700B40F09F70}"/>
                </a:ext>
              </a:extLst>
            </p:cNvPr>
            <p:cNvSpPr txBox="1"/>
            <p:nvPr/>
          </p:nvSpPr>
          <p:spPr>
            <a:xfrm>
              <a:off x="1282248" y="2648553"/>
              <a:ext cx="1261885" cy="307777"/>
            </a:xfrm>
            <a:prstGeom prst="rect">
              <a:avLst/>
            </a:prstGeom>
            <a:noFill/>
          </p:spPr>
          <p:txBody>
            <a:bodyPr wrap="none" rtlCol="0">
              <a:spAutoFit/>
            </a:bodyPr>
            <a:lstStyle>
              <a:defPPr>
                <a:defRPr lang="zh-CN"/>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1B3782"/>
                  </a:solidFill>
                  <a:effectLst/>
                  <a:uLnTx/>
                  <a:uFillTx/>
                  <a:latin typeface="+mj-ea"/>
                  <a:ea typeface="+mj-ea"/>
                </a:defRPr>
              </a:lvl1pPr>
            </a:lstStyle>
            <a:p>
              <a:pPr defTabSz="457200"/>
              <a:r>
                <a:rPr lang="zh-CN" altLang="en-US" dirty="0">
                  <a:solidFill>
                    <a:prstClr val="black"/>
                  </a:solidFill>
                  <a:latin typeface="+mn-lt"/>
                  <a:ea typeface="+mn-ea"/>
                  <a:cs typeface="+mn-ea"/>
                  <a:sym typeface="+mn-lt"/>
                </a:rPr>
                <a:t>The title text preset</a:t>
              </a:r>
            </a:p>
          </p:txBody>
        </p:sp>
        <p:sp>
          <p:nvSpPr>
            <p:cNvPr id="27" name="文本框 26">
              <a:extLst>
                <a:ext uri="{FF2B5EF4-FFF2-40B4-BE49-F238E27FC236}">
                  <a16:creationId xmlns:a16="http://schemas.microsoft.com/office/drawing/2014/main" id="{84DCB60F-E3A8-4AA7-A618-F3F82BCBF80B}"/>
                </a:ext>
              </a:extLst>
            </p:cNvPr>
            <p:cNvSpPr txBox="1"/>
            <p:nvPr/>
          </p:nvSpPr>
          <p:spPr>
            <a:xfrm>
              <a:off x="894059" y="2940028"/>
              <a:ext cx="1993106" cy="461665"/>
            </a:xfrm>
            <a:prstGeom prst="rect">
              <a:avLst/>
            </a:prstGeom>
            <a:noFill/>
          </p:spPr>
          <p:txBody>
            <a:bodyPr wrap="square" rtlCol="0">
              <a:spAutoFit/>
            </a:bodyPr>
            <a:lstStyle/>
            <a:p>
              <a:pPr algn="ctr" defTabSz="457200">
                <a:defRPr/>
              </a:pPr>
              <a:r>
                <a:rPr lang="zh-CN" altLang="en-US" sz="1200" dirty="0">
                  <a:solidFill>
                    <a:srgbClr val="636464"/>
                  </a:solidFill>
                  <a:cs typeface="+mn-ea"/>
                  <a:sym typeface="+mn-lt"/>
                </a:rPr>
                <a:t>Click the text box to enter the details to describe it</a:t>
              </a:r>
            </a:p>
          </p:txBody>
        </p:sp>
      </p:grpSp>
      <p:grpSp>
        <p:nvGrpSpPr>
          <p:cNvPr id="28" name="组合 27">
            <a:extLst>
              <a:ext uri="{FF2B5EF4-FFF2-40B4-BE49-F238E27FC236}">
                <a16:creationId xmlns:a16="http://schemas.microsoft.com/office/drawing/2014/main" id="{D3637C32-ABB9-437E-9142-2C0B2496FEF0}"/>
              </a:ext>
            </a:extLst>
          </p:cNvPr>
          <p:cNvGrpSpPr/>
          <p:nvPr/>
        </p:nvGrpSpPr>
        <p:grpSpPr>
          <a:xfrm>
            <a:off x="3794715" y="4297501"/>
            <a:ext cx="274484" cy="274484"/>
            <a:chOff x="7454147" y="4420103"/>
            <a:chExt cx="417358" cy="417358"/>
          </a:xfrm>
          <a:solidFill>
            <a:schemeClr val="tx1"/>
          </a:solidFill>
        </p:grpSpPr>
        <p:sp>
          <p:nvSpPr>
            <p:cNvPr id="29" name="椭圆 28">
              <a:extLst>
                <a:ext uri="{FF2B5EF4-FFF2-40B4-BE49-F238E27FC236}">
                  <a16:creationId xmlns:a16="http://schemas.microsoft.com/office/drawing/2014/main" id="{90FD8D7B-23B9-4255-BBD6-ECD2890C1217}"/>
                </a:ext>
              </a:extLst>
            </p:cNvPr>
            <p:cNvSpPr>
              <a:spLocks noChangeAspect="1"/>
            </p:cNvSpPr>
            <p:nvPr/>
          </p:nvSpPr>
          <p:spPr>
            <a:xfrm>
              <a:off x="7454147" y="4420103"/>
              <a:ext cx="417358" cy="417358"/>
            </a:xfrm>
            <a:prstGeom prst="ellipse">
              <a:avLst/>
            </a:prstGeom>
            <a:grp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30" name="椭圆 29">
              <a:extLst>
                <a:ext uri="{FF2B5EF4-FFF2-40B4-BE49-F238E27FC236}">
                  <a16:creationId xmlns:a16="http://schemas.microsoft.com/office/drawing/2014/main" id="{73D76707-3152-4166-BCFE-EDD57AF5CA53}"/>
                </a:ext>
              </a:extLst>
            </p:cNvPr>
            <p:cNvSpPr/>
            <p:nvPr/>
          </p:nvSpPr>
          <p:spPr>
            <a:xfrm>
              <a:off x="7542037" y="4509356"/>
              <a:ext cx="241578" cy="241578"/>
            </a:xfrm>
            <a:prstGeom prst="ellipse">
              <a:avLst/>
            </a:prstGeom>
            <a:grpFill/>
            <a:ln w="19050">
              <a:solidFill>
                <a:schemeClr val="bg1"/>
              </a:soli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grpSp>
        <p:nvGrpSpPr>
          <p:cNvPr id="31" name="组合 30">
            <a:extLst>
              <a:ext uri="{FF2B5EF4-FFF2-40B4-BE49-F238E27FC236}">
                <a16:creationId xmlns:a16="http://schemas.microsoft.com/office/drawing/2014/main" id="{07498B2C-3477-4AC5-8B77-FCED4A5EA832}"/>
              </a:ext>
            </a:extLst>
          </p:cNvPr>
          <p:cNvGrpSpPr/>
          <p:nvPr/>
        </p:nvGrpSpPr>
        <p:grpSpPr>
          <a:xfrm>
            <a:off x="1248777" y="4755962"/>
            <a:ext cx="274484" cy="274484"/>
            <a:chOff x="7454147" y="4420103"/>
            <a:chExt cx="417358" cy="417358"/>
          </a:xfrm>
          <a:solidFill>
            <a:schemeClr val="tx1"/>
          </a:solidFill>
        </p:grpSpPr>
        <p:sp>
          <p:nvSpPr>
            <p:cNvPr id="32" name="椭圆 31">
              <a:extLst>
                <a:ext uri="{FF2B5EF4-FFF2-40B4-BE49-F238E27FC236}">
                  <a16:creationId xmlns:a16="http://schemas.microsoft.com/office/drawing/2014/main" id="{FC3A8EE5-840E-4882-AEF3-3CEF1DC9DAAD}"/>
                </a:ext>
              </a:extLst>
            </p:cNvPr>
            <p:cNvSpPr>
              <a:spLocks noChangeAspect="1"/>
            </p:cNvSpPr>
            <p:nvPr/>
          </p:nvSpPr>
          <p:spPr>
            <a:xfrm>
              <a:off x="7454147" y="4420103"/>
              <a:ext cx="417358" cy="417358"/>
            </a:xfrm>
            <a:prstGeom prst="ellipse">
              <a:avLst/>
            </a:prstGeom>
            <a:grp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33" name="椭圆 32">
              <a:extLst>
                <a:ext uri="{FF2B5EF4-FFF2-40B4-BE49-F238E27FC236}">
                  <a16:creationId xmlns:a16="http://schemas.microsoft.com/office/drawing/2014/main" id="{95CE0D6A-D52D-4BAB-9C2D-0DF271F25108}"/>
                </a:ext>
              </a:extLst>
            </p:cNvPr>
            <p:cNvSpPr/>
            <p:nvPr/>
          </p:nvSpPr>
          <p:spPr>
            <a:xfrm>
              <a:off x="7542037" y="4509356"/>
              <a:ext cx="241578" cy="241578"/>
            </a:xfrm>
            <a:prstGeom prst="ellipse">
              <a:avLst/>
            </a:prstGeom>
            <a:grpFill/>
            <a:ln w="19050">
              <a:solidFill>
                <a:schemeClr val="bg1"/>
              </a:soli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grpSp>
        <p:nvGrpSpPr>
          <p:cNvPr id="34" name="组合 33">
            <a:extLst>
              <a:ext uri="{FF2B5EF4-FFF2-40B4-BE49-F238E27FC236}">
                <a16:creationId xmlns:a16="http://schemas.microsoft.com/office/drawing/2014/main" id="{1BC60541-5387-48C0-98C1-9E0B76CD00D0}"/>
              </a:ext>
            </a:extLst>
          </p:cNvPr>
          <p:cNvGrpSpPr/>
          <p:nvPr/>
        </p:nvGrpSpPr>
        <p:grpSpPr>
          <a:xfrm>
            <a:off x="9313821" y="2013634"/>
            <a:ext cx="274484" cy="274484"/>
            <a:chOff x="7454147" y="4420103"/>
            <a:chExt cx="417358" cy="417358"/>
          </a:xfrm>
          <a:solidFill>
            <a:schemeClr val="tx1"/>
          </a:solidFill>
        </p:grpSpPr>
        <p:sp>
          <p:nvSpPr>
            <p:cNvPr id="35" name="椭圆 34">
              <a:extLst>
                <a:ext uri="{FF2B5EF4-FFF2-40B4-BE49-F238E27FC236}">
                  <a16:creationId xmlns:a16="http://schemas.microsoft.com/office/drawing/2014/main" id="{AD650493-11BF-4F6F-959B-BFFFB3FBBBC8}"/>
                </a:ext>
              </a:extLst>
            </p:cNvPr>
            <p:cNvSpPr>
              <a:spLocks noChangeAspect="1"/>
            </p:cNvSpPr>
            <p:nvPr/>
          </p:nvSpPr>
          <p:spPr>
            <a:xfrm>
              <a:off x="7454147" y="4420103"/>
              <a:ext cx="417358" cy="417358"/>
            </a:xfrm>
            <a:prstGeom prst="ellipse">
              <a:avLst/>
            </a:prstGeom>
            <a:grp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36" name="椭圆 35">
              <a:extLst>
                <a:ext uri="{FF2B5EF4-FFF2-40B4-BE49-F238E27FC236}">
                  <a16:creationId xmlns:a16="http://schemas.microsoft.com/office/drawing/2014/main" id="{9D4B7D0F-C02A-43CB-93CC-92B84B2B0B01}"/>
                </a:ext>
              </a:extLst>
            </p:cNvPr>
            <p:cNvSpPr/>
            <p:nvPr/>
          </p:nvSpPr>
          <p:spPr>
            <a:xfrm>
              <a:off x="7542037" y="4509356"/>
              <a:ext cx="241578" cy="241578"/>
            </a:xfrm>
            <a:prstGeom prst="ellipse">
              <a:avLst/>
            </a:prstGeom>
            <a:grpFill/>
            <a:ln w="19050">
              <a:solidFill>
                <a:schemeClr val="bg1"/>
              </a:solidFill>
            </a:ln>
            <a:effectLst>
              <a:outerShdw blurRad="127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grpSp>
        <p:nvGrpSpPr>
          <p:cNvPr id="37" name="组合 36">
            <a:extLst>
              <a:ext uri="{FF2B5EF4-FFF2-40B4-BE49-F238E27FC236}">
                <a16:creationId xmlns:a16="http://schemas.microsoft.com/office/drawing/2014/main" id="{4A119AF0-9355-45FE-B829-235A34A51F18}"/>
              </a:ext>
            </a:extLst>
          </p:cNvPr>
          <p:cNvGrpSpPr/>
          <p:nvPr/>
        </p:nvGrpSpPr>
        <p:grpSpPr>
          <a:xfrm>
            <a:off x="5396577" y="3701483"/>
            <a:ext cx="1727416" cy="2088575"/>
            <a:chOff x="5204460" y="3532603"/>
            <a:chExt cx="1483995" cy="2088575"/>
          </a:xfrm>
          <a:effectLst>
            <a:outerShdw blurRad="127000" sx="104000" sy="104000" algn="ctr" rotWithShape="0">
              <a:prstClr val="black">
                <a:alpha val="30000"/>
              </a:prstClr>
            </a:outerShdw>
          </a:effectLst>
        </p:grpSpPr>
        <p:sp>
          <p:nvSpPr>
            <p:cNvPr id="38" name="任意多边形 78">
              <a:extLst>
                <a:ext uri="{FF2B5EF4-FFF2-40B4-BE49-F238E27FC236}">
                  <a16:creationId xmlns:a16="http://schemas.microsoft.com/office/drawing/2014/main" id="{6332E6DF-9E5F-407E-99CA-3DC37BB09E51}"/>
                </a:ext>
              </a:extLst>
            </p:cNvPr>
            <p:cNvSpPr/>
            <p:nvPr/>
          </p:nvSpPr>
          <p:spPr>
            <a:xfrm>
              <a:off x="5204460" y="3532603"/>
              <a:ext cx="1483995" cy="2088575"/>
            </a:xfrm>
            <a:custGeom>
              <a:avLst/>
              <a:gdLst>
                <a:gd name="connsiteX0" fmla="*/ 741997 w 1483995"/>
                <a:gd name="connsiteY0" fmla="*/ 0 h 2088575"/>
                <a:gd name="connsiteX1" fmla="*/ 745003 w 1483995"/>
                <a:gd name="connsiteY1" fmla="*/ 3197 h 2088575"/>
                <a:gd name="connsiteX2" fmla="*/ 753383 w 1483995"/>
                <a:gd name="connsiteY2" fmla="*/ 86321 h 2088575"/>
                <a:gd name="connsiteX3" fmla="*/ 1225889 w 1483995"/>
                <a:gd name="connsiteY3" fmla="*/ 558828 h 2088575"/>
                <a:gd name="connsiteX4" fmla="*/ 1259282 w 1483995"/>
                <a:gd name="connsiteY4" fmla="*/ 562194 h 2088575"/>
                <a:gd name="connsiteX5" fmla="*/ 1379537 w 1483995"/>
                <a:gd name="connsiteY5" fmla="*/ 562194 h 2088575"/>
                <a:gd name="connsiteX6" fmla="*/ 1483995 w 1483995"/>
                <a:gd name="connsiteY6" fmla="*/ 666652 h 2088575"/>
                <a:gd name="connsiteX7" fmla="*/ 1483995 w 1483995"/>
                <a:gd name="connsiteY7" fmla="*/ 1984117 h 2088575"/>
                <a:gd name="connsiteX8" fmla="*/ 1379537 w 1483995"/>
                <a:gd name="connsiteY8" fmla="*/ 2088575 h 2088575"/>
                <a:gd name="connsiteX9" fmla="*/ 104458 w 1483995"/>
                <a:gd name="connsiteY9" fmla="*/ 2088575 h 2088575"/>
                <a:gd name="connsiteX10" fmla="*/ 0 w 1483995"/>
                <a:gd name="connsiteY10" fmla="*/ 1984117 h 2088575"/>
                <a:gd name="connsiteX11" fmla="*/ 0 w 1483995"/>
                <a:gd name="connsiteY11" fmla="*/ 666652 h 2088575"/>
                <a:gd name="connsiteX12" fmla="*/ 104458 w 1483995"/>
                <a:gd name="connsiteY12" fmla="*/ 562194 h 2088575"/>
                <a:gd name="connsiteX13" fmla="*/ 224714 w 1483995"/>
                <a:gd name="connsiteY13" fmla="*/ 562194 h 2088575"/>
                <a:gd name="connsiteX14" fmla="*/ 258107 w 1483995"/>
                <a:gd name="connsiteY14" fmla="*/ 558828 h 2088575"/>
                <a:gd name="connsiteX15" fmla="*/ 730614 w 1483995"/>
                <a:gd name="connsiteY15" fmla="*/ 86321 h 2088575"/>
                <a:gd name="connsiteX16" fmla="*/ 738994 w 1483995"/>
                <a:gd name="connsiteY16" fmla="*/ 3194 h 208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3995" h="2088575">
                  <a:moveTo>
                    <a:pt x="741997" y="0"/>
                  </a:moveTo>
                  <a:lnTo>
                    <a:pt x="745003" y="3197"/>
                  </a:lnTo>
                  <a:lnTo>
                    <a:pt x="753383" y="86321"/>
                  </a:lnTo>
                  <a:cubicBezTo>
                    <a:pt x="801915" y="323492"/>
                    <a:pt x="988718" y="510296"/>
                    <a:pt x="1225889" y="558828"/>
                  </a:cubicBezTo>
                  <a:lnTo>
                    <a:pt x="1259282" y="562194"/>
                  </a:lnTo>
                  <a:lnTo>
                    <a:pt x="1379537" y="562194"/>
                  </a:lnTo>
                  <a:cubicBezTo>
                    <a:pt x="1437228" y="562194"/>
                    <a:pt x="1483995" y="608961"/>
                    <a:pt x="1483995" y="666652"/>
                  </a:cubicBezTo>
                  <a:lnTo>
                    <a:pt x="1483995" y="1984117"/>
                  </a:lnTo>
                  <a:cubicBezTo>
                    <a:pt x="1483995" y="2041808"/>
                    <a:pt x="1437228" y="2088575"/>
                    <a:pt x="1379537" y="2088575"/>
                  </a:cubicBezTo>
                  <a:lnTo>
                    <a:pt x="104458" y="2088575"/>
                  </a:lnTo>
                  <a:cubicBezTo>
                    <a:pt x="46767" y="2088575"/>
                    <a:pt x="0" y="2041808"/>
                    <a:pt x="0" y="1984117"/>
                  </a:cubicBezTo>
                  <a:lnTo>
                    <a:pt x="0" y="666652"/>
                  </a:lnTo>
                  <a:cubicBezTo>
                    <a:pt x="0" y="608961"/>
                    <a:pt x="46767" y="562194"/>
                    <a:pt x="104458" y="562194"/>
                  </a:cubicBezTo>
                  <a:lnTo>
                    <a:pt x="224714" y="562194"/>
                  </a:lnTo>
                  <a:lnTo>
                    <a:pt x="258107" y="558828"/>
                  </a:lnTo>
                  <a:cubicBezTo>
                    <a:pt x="495278" y="510296"/>
                    <a:pt x="682082" y="323492"/>
                    <a:pt x="730614" y="86321"/>
                  </a:cubicBezTo>
                  <a:lnTo>
                    <a:pt x="738994" y="31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39" name="任意多边形 79">
              <a:extLst>
                <a:ext uri="{FF2B5EF4-FFF2-40B4-BE49-F238E27FC236}">
                  <a16:creationId xmlns:a16="http://schemas.microsoft.com/office/drawing/2014/main" id="{CB599EF5-9BE0-4E9A-8DB7-83C46C9F7F5A}"/>
                </a:ext>
              </a:extLst>
            </p:cNvPr>
            <p:cNvSpPr/>
            <p:nvPr/>
          </p:nvSpPr>
          <p:spPr>
            <a:xfrm>
              <a:off x="5204460" y="5496560"/>
              <a:ext cx="1483995" cy="124618"/>
            </a:xfrm>
            <a:custGeom>
              <a:avLst/>
              <a:gdLst>
                <a:gd name="connsiteX0" fmla="*/ 0 w 1483995"/>
                <a:gd name="connsiteY0" fmla="*/ 0 h 124618"/>
                <a:gd name="connsiteX1" fmla="*/ 1483995 w 1483995"/>
                <a:gd name="connsiteY1" fmla="*/ 0 h 124618"/>
                <a:gd name="connsiteX2" fmla="*/ 1483995 w 1483995"/>
                <a:gd name="connsiteY2" fmla="*/ 20160 h 124618"/>
                <a:gd name="connsiteX3" fmla="*/ 1379537 w 1483995"/>
                <a:gd name="connsiteY3" fmla="*/ 124618 h 124618"/>
                <a:gd name="connsiteX4" fmla="*/ 104458 w 1483995"/>
                <a:gd name="connsiteY4" fmla="*/ 124618 h 124618"/>
                <a:gd name="connsiteX5" fmla="*/ 0 w 1483995"/>
                <a:gd name="connsiteY5" fmla="*/ 20160 h 12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995" h="124618">
                  <a:moveTo>
                    <a:pt x="0" y="0"/>
                  </a:moveTo>
                  <a:lnTo>
                    <a:pt x="1483995" y="0"/>
                  </a:lnTo>
                  <a:lnTo>
                    <a:pt x="1483995" y="20160"/>
                  </a:lnTo>
                  <a:cubicBezTo>
                    <a:pt x="1483995" y="77851"/>
                    <a:pt x="1437228" y="124618"/>
                    <a:pt x="1379537" y="124618"/>
                  </a:cubicBezTo>
                  <a:lnTo>
                    <a:pt x="104458" y="124618"/>
                  </a:lnTo>
                  <a:cubicBezTo>
                    <a:pt x="46767" y="124618"/>
                    <a:pt x="0" y="77851"/>
                    <a:pt x="0" y="20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grpSp>
        <p:nvGrpSpPr>
          <p:cNvPr id="40" name="组合 39">
            <a:extLst>
              <a:ext uri="{FF2B5EF4-FFF2-40B4-BE49-F238E27FC236}">
                <a16:creationId xmlns:a16="http://schemas.microsoft.com/office/drawing/2014/main" id="{3337E9C6-B016-4408-934B-19093D8D5B4A}"/>
              </a:ext>
            </a:extLst>
          </p:cNvPr>
          <p:cNvGrpSpPr/>
          <p:nvPr/>
        </p:nvGrpSpPr>
        <p:grpSpPr>
          <a:xfrm>
            <a:off x="6118236" y="3013628"/>
            <a:ext cx="273600" cy="273600"/>
            <a:chOff x="6488993" y="3001905"/>
            <a:chExt cx="273600" cy="273600"/>
          </a:xfrm>
          <a:solidFill>
            <a:schemeClr val="tx1"/>
          </a:solidFill>
        </p:grpSpPr>
        <p:sp>
          <p:nvSpPr>
            <p:cNvPr id="41" name="泪滴形 40">
              <a:extLst>
                <a:ext uri="{FF2B5EF4-FFF2-40B4-BE49-F238E27FC236}">
                  <a16:creationId xmlns:a16="http://schemas.microsoft.com/office/drawing/2014/main" id="{983F320D-C817-41F7-8374-8859D8BB225C}"/>
                </a:ext>
              </a:extLst>
            </p:cNvPr>
            <p:cNvSpPr>
              <a:spLocks noChangeAspect="1"/>
            </p:cNvSpPr>
            <p:nvPr/>
          </p:nvSpPr>
          <p:spPr>
            <a:xfrm rot="8100000">
              <a:off x="6488993" y="3001905"/>
              <a:ext cx="273600" cy="273600"/>
            </a:xfrm>
            <a:prstGeom prst="teardrop">
              <a:avLst>
                <a:gd name="adj" fmla="val 200000"/>
              </a:avLst>
            </a:prstGeom>
            <a:grp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sp>
          <p:nvSpPr>
            <p:cNvPr id="42" name="椭圆 41">
              <a:extLst>
                <a:ext uri="{FF2B5EF4-FFF2-40B4-BE49-F238E27FC236}">
                  <a16:creationId xmlns:a16="http://schemas.microsoft.com/office/drawing/2014/main" id="{4D86C085-3CFA-465F-8ACE-32565AA28DE9}"/>
                </a:ext>
              </a:extLst>
            </p:cNvPr>
            <p:cNvSpPr>
              <a:spLocks noChangeAspect="1"/>
            </p:cNvSpPr>
            <p:nvPr/>
          </p:nvSpPr>
          <p:spPr>
            <a:xfrm>
              <a:off x="6548087" y="3053857"/>
              <a:ext cx="158400" cy="158400"/>
            </a:xfrm>
            <a:prstGeom prst="ellipse">
              <a:avLst/>
            </a:prstGeom>
            <a:grp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BABABA"/>
                </a:solidFill>
                <a:cs typeface="+mn-ea"/>
                <a:sym typeface="+mn-lt"/>
              </a:endParaRPr>
            </a:p>
          </p:txBody>
        </p:sp>
      </p:grpSp>
      <p:sp>
        <p:nvSpPr>
          <p:cNvPr id="43" name="文本框 42">
            <a:extLst>
              <a:ext uri="{FF2B5EF4-FFF2-40B4-BE49-F238E27FC236}">
                <a16:creationId xmlns:a16="http://schemas.microsoft.com/office/drawing/2014/main" id="{C340259F-1BF8-4713-8BD4-FAB98A51FB24}"/>
              </a:ext>
            </a:extLst>
          </p:cNvPr>
          <p:cNvSpPr txBox="1"/>
          <p:nvPr/>
        </p:nvSpPr>
        <p:spPr>
          <a:xfrm>
            <a:off x="5602884" y="4319695"/>
            <a:ext cx="1261885" cy="307777"/>
          </a:xfrm>
          <a:prstGeom prst="rect">
            <a:avLst/>
          </a:prstGeom>
          <a:noFill/>
        </p:spPr>
        <p:txBody>
          <a:bodyPr wrap="none" rtlCol="0">
            <a:spAutoFit/>
          </a:bodyPr>
          <a:lstStyle/>
          <a:p>
            <a:pPr algn="ctr">
              <a:defRPr/>
            </a:pPr>
            <a:r>
              <a:rPr lang="zh-CN" altLang="en-US" sz="1400" b="1" dirty="0">
                <a:solidFill>
                  <a:prstClr val="black"/>
                </a:solidFill>
                <a:cs typeface="+mn-ea"/>
                <a:sym typeface="+mn-lt"/>
              </a:rPr>
              <a:t>The title text preset</a:t>
            </a:r>
          </a:p>
        </p:txBody>
      </p:sp>
      <p:sp>
        <p:nvSpPr>
          <p:cNvPr id="44" name="文本框 43">
            <a:extLst>
              <a:ext uri="{FF2B5EF4-FFF2-40B4-BE49-F238E27FC236}">
                <a16:creationId xmlns:a16="http://schemas.microsoft.com/office/drawing/2014/main" id="{FB7DFD5D-330B-4795-8E7B-6F877C05B487}"/>
              </a:ext>
            </a:extLst>
          </p:cNvPr>
          <p:cNvSpPr txBox="1"/>
          <p:nvPr/>
        </p:nvSpPr>
        <p:spPr>
          <a:xfrm>
            <a:off x="5372525" y="4776487"/>
            <a:ext cx="1722602" cy="461665"/>
          </a:xfrm>
          <a:prstGeom prst="rect">
            <a:avLst/>
          </a:prstGeom>
          <a:noFill/>
        </p:spPr>
        <p:txBody>
          <a:bodyPr wrap="square" rtlCol="0">
            <a:spAutoFit/>
          </a:bodyPr>
          <a:lstStyle/>
          <a:p>
            <a:pPr algn="ctr" defTabSz="457200">
              <a:defRPr/>
            </a:pPr>
            <a:r>
              <a:rPr lang="zh-CN" altLang="en-US" sz="1200" dirty="0">
                <a:solidFill>
                  <a:srgbClr val="636464"/>
                </a:solidFill>
                <a:cs typeface="+mn-ea"/>
                <a:sym typeface="+mn-lt"/>
              </a:rPr>
              <a:t>Click the text box to enter the details to describe it</a:t>
            </a:r>
          </a:p>
        </p:txBody>
      </p:sp>
      <p:grpSp>
        <p:nvGrpSpPr>
          <p:cNvPr id="45" name="组合 44">
            <a:extLst>
              <a:ext uri="{FF2B5EF4-FFF2-40B4-BE49-F238E27FC236}">
                <a16:creationId xmlns:a16="http://schemas.microsoft.com/office/drawing/2014/main" id="{6AEF38A0-9D76-44BF-B1CE-1F9E77F0A77F}"/>
              </a:ext>
            </a:extLst>
          </p:cNvPr>
          <p:cNvGrpSpPr/>
          <p:nvPr/>
        </p:nvGrpSpPr>
        <p:grpSpPr>
          <a:xfrm>
            <a:off x="417024" y="5091428"/>
            <a:ext cx="1778689" cy="765653"/>
            <a:chOff x="913758" y="2656483"/>
            <a:chExt cx="1778689" cy="765653"/>
          </a:xfrm>
        </p:grpSpPr>
        <p:sp>
          <p:nvSpPr>
            <p:cNvPr id="46" name="文本框 45">
              <a:extLst>
                <a:ext uri="{FF2B5EF4-FFF2-40B4-BE49-F238E27FC236}">
                  <a16:creationId xmlns:a16="http://schemas.microsoft.com/office/drawing/2014/main" id="{F73F2644-5238-4204-8CB4-5F8787E0E641}"/>
                </a:ext>
              </a:extLst>
            </p:cNvPr>
            <p:cNvSpPr txBox="1"/>
            <p:nvPr/>
          </p:nvSpPr>
          <p:spPr>
            <a:xfrm>
              <a:off x="1210048" y="2656483"/>
              <a:ext cx="1261885" cy="307777"/>
            </a:xfrm>
            <a:prstGeom prst="rect">
              <a:avLst/>
            </a:prstGeom>
            <a:noFill/>
          </p:spPr>
          <p:txBody>
            <a:bodyPr wrap="none" rtlCol="0">
              <a:spAutoFit/>
            </a:bodyPr>
            <a:lstStyle>
              <a:defPPr>
                <a:defRPr lang="zh-CN"/>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1B3782"/>
                  </a:solidFill>
                  <a:effectLst/>
                  <a:uLnTx/>
                  <a:uFillTx/>
                  <a:latin typeface="+mj-ea"/>
                  <a:ea typeface="+mj-ea"/>
                </a:defRPr>
              </a:lvl1pPr>
            </a:lstStyle>
            <a:p>
              <a:pPr defTabSz="457200"/>
              <a:r>
                <a:rPr lang="zh-CN" altLang="en-US" dirty="0">
                  <a:solidFill>
                    <a:prstClr val="black"/>
                  </a:solidFill>
                  <a:latin typeface="+mn-lt"/>
                  <a:ea typeface="+mn-ea"/>
                  <a:cs typeface="+mn-ea"/>
                  <a:sym typeface="+mn-lt"/>
                </a:rPr>
                <a:t>The title text preset</a:t>
              </a:r>
            </a:p>
          </p:txBody>
        </p:sp>
        <p:sp>
          <p:nvSpPr>
            <p:cNvPr id="47" name="文本框 46">
              <a:extLst>
                <a:ext uri="{FF2B5EF4-FFF2-40B4-BE49-F238E27FC236}">
                  <a16:creationId xmlns:a16="http://schemas.microsoft.com/office/drawing/2014/main" id="{BBBA885E-44D2-4245-8C6C-59BE166CF5DB}"/>
                </a:ext>
              </a:extLst>
            </p:cNvPr>
            <p:cNvSpPr txBox="1"/>
            <p:nvPr/>
          </p:nvSpPr>
          <p:spPr>
            <a:xfrm>
              <a:off x="913758" y="2960471"/>
              <a:ext cx="1778689" cy="461665"/>
            </a:xfrm>
            <a:prstGeom prst="rect">
              <a:avLst/>
            </a:prstGeom>
            <a:noFill/>
          </p:spPr>
          <p:txBody>
            <a:bodyPr wrap="square" rtlCol="0">
              <a:spAutoFit/>
            </a:bodyPr>
            <a:lstStyle/>
            <a:p>
              <a:pPr algn="ctr" defTabSz="457200">
                <a:defRPr/>
              </a:pPr>
              <a:r>
                <a:rPr lang="zh-CN" altLang="en-US" sz="1200" dirty="0">
                  <a:solidFill>
                    <a:srgbClr val="636464"/>
                  </a:solidFill>
                  <a:cs typeface="+mn-ea"/>
                  <a:sym typeface="+mn-lt"/>
                </a:rPr>
                <a:t>Click the text box to enter the details to describe it</a:t>
              </a:r>
            </a:p>
          </p:txBody>
        </p:sp>
      </p:grpSp>
      <p:grpSp>
        <p:nvGrpSpPr>
          <p:cNvPr id="48" name="组合 47">
            <a:extLst>
              <a:ext uri="{FF2B5EF4-FFF2-40B4-BE49-F238E27FC236}">
                <a16:creationId xmlns:a16="http://schemas.microsoft.com/office/drawing/2014/main" id="{0ECDFF64-E002-4084-8948-F94BF116723F}"/>
              </a:ext>
            </a:extLst>
          </p:cNvPr>
          <p:cNvGrpSpPr/>
          <p:nvPr/>
        </p:nvGrpSpPr>
        <p:grpSpPr>
          <a:xfrm>
            <a:off x="8649466" y="2409610"/>
            <a:ext cx="1727053" cy="878862"/>
            <a:chOff x="1091142" y="2700621"/>
            <a:chExt cx="1727053" cy="878862"/>
          </a:xfrm>
        </p:grpSpPr>
        <p:sp>
          <p:nvSpPr>
            <p:cNvPr id="49" name="文本框 48">
              <a:extLst>
                <a:ext uri="{FF2B5EF4-FFF2-40B4-BE49-F238E27FC236}">
                  <a16:creationId xmlns:a16="http://schemas.microsoft.com/office/drawing/2014/main" id="{04F20E31-6679-418D-A544-4B5139E70FA5}"/>
                </a:ext>
              </a:extLst>
            </p:cNvPr>
            <p:cNvSpPr txBox="1"/>
            <p:nvPr/>
          </p:nvSpPr>
          <p:spPr>
            <a:xfrm>
              <a:off x="1259168" y="2700621"/>
              <a:ext cx="1261884" cy="307777"/>
            </a:xfrm>
            <a:prstGeom prst="rect">
              <a:avLst/>
            </a:prstGeom>
            <a:noFill/>
          </p:spPr>
          <p:txBody>
            <a:bodyPr wrap="none" rtlCol="0">
              <a:spAutoFit/>
            </a:bodyPr>
            <a:lstStyle/>
            <a:p>
              <a:pPr>
                <a:defRPr/>
              </a:pPr>
              <a:r>
                <a:rPr lang="zh-CN" altLang="en-US" sz="1400" b="1" dirty="0">
                  <a:solidFill>
                    <a:prstClr val="black"/>
                  </a:solidFill>
                  <a:cs typeface="+mn-ea"/>
                  <a:sym typeface="+mn-lt"/>
                </a:rPr>
                <a:t>The title text preset</a:t>
              </a:r>
            </a:p>
          </p:txBody>
        </p:sp>
        <p:sp>
          <p:nvSpPr>
            <p:cNvPr id="50" name="文本框 49">
              <a:extLst>
                <a:ext uri="{FF2B5EF4-FFF2-40B4-BE49-F238E27FC236}">
                  <a16:creationId xmlns:a16="http://schemas.microsoft.com/office/drawing/2014/main" id="{D8C3D1D9-B138-416F-B20F-100CDB0F7C14}"/>
                </a:ext>
              </a:extLst>
            </p:cNvPr>
            <p:cNvSpPr txBox="1"/>
            <p:nvPr/>
          </p:nvSpPr>
          <p:spPr>
            <a:xfrm>
              <a:off x="1091142" y="3117818"/>
              <a:ext cx="1727053" cy="461665"/>
            </a:xfrm>
            <a:prstGeom prst="rect">
              <a:avLst/>
            </a:prstGeom>
            <a:noFill/>
          </p:spPr>
          <p:txBody>
            <a:bodyPr wrap="square" rtlCol="0">
              <a:spAutoFit/>
            </a:bodyPr>
            <a:lstStyle/>
            <a:p>
              <a:pPr algn="ctr" defTabSz="457200">
                <a:defRPr/>
              </a:pPr>
              <a:r>
                <a:rPr lang="zh-CN" altLang="en-US" sz="1200" dirty="0">
                  <a:solidFill>
                    <a:srgbClr val="636464"/>
                  </a:solidFill>
                  <a:cs typeface="+mn-ea"/>
                  <a:sym typeface="+mn-lt"/>
                </a:rPr>
                <a:t>Click the text box to enter the details to describe it</a:t>
              </a:r>
            </a:p>
          </p:txBody>
        </p:sp>
      </p:grpSp>
      <p:grpSp>
        <p:nvGrpSpPr>
          <p:cNvPr id="51" name="组合 50">
            <a:extLst>
              <a:ext uri="{FF2B5EF4-FFF2-40B4-BE49-F238E27FC236}">
                <a16:creationId xmlns:a16="http://schemas.microsoft.com/office/drawing/2014/main" id="{97C19409-E1EF-4D66-8296-70EEDC76E40A}"/>
              </a:ext>
            </a:extLst>
          </p:cNvPr>
          <p:cNvGrpSpPr/>
          <p:nvPr/>
        </p:nvGrpSpPr>
        <p:grpSpPr>
          <a:xfrm>
            <a:off x="3293036" y="3728355"/>
            <a:ext cx="1272540" cy="484002"/>
            <a:chOff x="1125379" y="4135623"/>
            <a:chExt cx="1272540" cy="484002"/>
          </a:xfrm>
          <a:solidFill>
            <a:schemeClr val="tx1"/>
          </a:solidFill>
        </p:grpSpPr>
        <p:sp>
          <p:nvSpPr>
            <p:cNvPr id="52" name="任意多边形 92">
              <a:extLst>
                <a:ext uri="{FF2B5EF4-FFF2-40B4-BE49-F238E27FC236}">
                  <a16:creationId xmlns:a16="http://schemas.microsoft.com/office/drawing/2014/main" id="{F6EC46CA-395C-4A0B-8E70-1209C06B444C}"/>
                </a:ext>
              </a:extLst>
            </p:cNvPr>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srgbClr val="BABABA"/>
                </a:solidFill>
                <a:cs typeface="+mn-ea"/>
                <a:sym typeface="+mn-lt"/>
              </a:endParaRPr>
            </a:p>
          </p:txBody>
        </p:sp>
        <p:sp>
          <p:nvSpPr>
            <p:cNvPr id="53" name="文本框 52">
              <a:extLst>
                <a:ext uri="{FF2B5EF4-FFF2-40B4-BE49-F238E27FC236}">
                  <a16:creationId xmlns:a16="http://schemas.microsoft.com/office/drawing/2014/main" id="{63BCBECE-1E20-4817-ABAE-3CA9D72CC27C}"/>
                </a:ext>
              </a:extLst>
            </p:cNvPr>
            <p:cNvSpPr txBox="1"/>
            <p:nvPr/>
          </p:nvSpPr>
          <p:spPr>
            <a:xfrm>
              <a:off x="1489597" y="4175145"/>
              <a:ext cx="543739" cy="307777"/>
            </a:xfrm>
            <a:prstGeom prst="rect">
              <a:avLst/>
            </a:prstGeom>
            <a:grpFill/>
          </p:spPr>
          <p:txBody>
            <a:bodyPr wrap="none" rtlCol="0">
              <a:spAutoFit/>
            </a:bodyPr>
            <a:lstStyle/>
            <a:p>
              <a:pPr algn="ctr" defTabSz="457200">
                <a:defRPr/>
              </a:pPr>
              <a:r>
                <a:rPr lang="zh-CN" altLang="en-US" sz="1400" b="1" dirty="0">
                  <a:solidFill>
                    <a:prstClr val="white"/>
                  </a:solidFill>
                  <a:effectLst>
                    <a:outerShdw blurRad="38100" dist="38100" dir="2700000" algn="tl">
                      <a:srgbClr val="000000">
                        <a:alpha val="43137"/>
                      </a:srgbClr>
                    </a:outerShdw>
                  </a:effectLst>
                  <a:cs typeface="+mn-ea"/>
                  <a:sym typeface="+mn-lt"/>
                </a:rPr>
                <a:t>sample</a:t>
              </a:r>
            </a:p>
          </p:txBody>
        </p:sp>
      </p:grpSp>
      <p:grpSp>
        <p:nvGrpSpPr>
          <p:cNvPr id="54" name="组合 53">
            <a:extLst>
              <a:ext uri="{FF2B5EF4-FFF2-40B4-BE49-F238E27FC236}">
                <a16:creationId xmlns:a16="http://schemas.microsoft.com/office/drawing/2014/main" id="{BAA7C656-3117-4D28-9F57-371AFE16B413}"/>
              </a:ext>
            </a:extLst>
          </p:cNvPr>
          <p:cNvGrpSpPr/>
          <p:nvPr/>
        </p:nvGrpSpPr>
        <p:grpSpPr>
          <a:xfrm>
            <a:off x="5618766" y="2402782"/>
            <a:ext cx="1272540" cy="484002"/>
            <a:chOff x="1125379" y="4135623"/>
            <a:chExt cx="1272540" cy="484002"/>
          </a:xfrm>
          <a:solidFill>
            <a:schemeClr val="tx1"/>
          </a:solidFill>
        </p:grpSpPr>
        <p:sp>
          <p:nvSpPr>
            <p:cNvPr id="55" name="任意多边形 95">
              <a:extLst>
                <a:ext uri="{FF2B5EF4-FFF2-40B4-BE49-F238E27FC236}">
                  <a16:creationId xmlns:a16="http://schemas.microsoft.com/office/drawing/2014/main" id="{4EC199D7-E12B-4CE1-AB14-5D3E4E55BAE7}"/>
                </a:ext>
              </a:extLst>
            </p:cNvPr>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srgbClr val="BABABA"/>
                </a:solidFill>
                <a:cs typeface="+mn-ea"/>
                <a:sym typeface="+mn-lt"/>
              </a:endParaRPr>
            </a:p>
          </p:txBody>
        </p:sp>
        <p:sp>
          <p:nvSpPr>
            <p:cNvPr id="56" name="文本框 55">
              <a:extLst>
                <a:ext uri="{FF2B5EF4-FFF2-40B4-BE49-F238E27FC236}">
                  <a16:creationId xmlns:a16="http://schemas.microsoft.com/office/drawing/2014/main" id="{04403E58-FDF0-4792-92A0-C3EC4F6CA911}"/>
                </a:ext>
              </a:extLst>
            </p:cNvPr>
            <p:cNvSpPr txBox="1"/>
            <p:nvPr/>
          </p:nvSpPr>
          <p:spPr>
            <a:xfrm>
              <a:off x="1489597" y="4175145"/>
              <a:ext cx="543739" cy="307777"/>
            </a:xfrm>
            <a:prstGeom prst="rect">
              <a:avLst/>
            </a:prstGeom>
            <a:grpFill/>
          </p:spPr>
          <p:txBody>
            <a:bodyPr wrap="none" rtlCol="0">
              <a:spAutoFit/>
            </a:bodyPr>
            <a:lstStyle/>
            <a:p>
              <a:pPr algn="ctr" defTabSz="457200">
                <a:defRPr/>
              </a:pPr>
              <a:r>
                <a:rPr lang="zh-CN" altLang="en-US" sz="1400" b="1" dirty="0">
                  <a:solidFill>
                    <a:prstClr val="white"/>
                  </a:solidFill>
                  <a:effectLst>
                    <a:outerShdw blurRad="38100" dist="38100" dir="2700000" algn="tl">
                      <a:srgbClr val="000000">
                        <a:alpha val="43137"/>
                      </a:srgbClr>
                    </a:outerShdw>
                  </a:effectLst>
                  <a:cs typeface="+mn-ea"/>
                  <a:sym typeface="+mn-lt"/>
                </a:rPr>
                <a:t>detect</a:t>
              </a:r>
            </a:p>
          </p:txBody>
        </p:sp>
      </p:grpSp>
      <p:grpSp>
        <p:nvGrpSpPr>
          <p:cNvPr id="57" name="组合 56">
            <a:extLst>
              <a:ext uri="{FF2B5EF4-FFF2-40B4-BE49-F238E27FC236}">
                <a16:creationId xmlns:a16="http://schemas.microsoft.com/office/drawing/2014/main" id="{3B2B6F0E-2039-49B1-95F4-66ABD24B8856}"/>
              </a:ext>
            </a:extLst>
          </p:cNvPr>
          <p:cNvGrpSpPr/>
          <p:nvPr/>
        </p:nvGrpSpPr>
        <p:grpSpPr>
          <a:xfrm>
            <a:off x="8812347" y="1443480"/>
            <a:ext cx="1272540" cy="484002"/>
            <a:chOff x="1125379" y="4135623"/>
            <a:chExt cx="1272540" cy="484002"/>
          </a:xfrm>
          <a:solidFill>
            <a:schemeClr val="tx1"/>
          </a:solidFill>
        </p:grpSpPr>
        <p:sp>
          <p:nvSpPr>
            <p:cNvPr id="58" name="任意多边形 98">
              <a:extLst>
                <a:ext uri="{FF2B5EF4-FFF2-40B4-BE49-F238E27FC236}">
                  <a16:creationId xmlns:a16="http://schemas.microsoft.com/office/drawing/2014/main" id="{10F52043-37ED-4301-9515-907C2B4863D1}"/>
                </a:ext>
              </a:extLst>
            </p:cNvPr>
            <p:cNvSpPr/>
            <p:nvPr/>
          </p:nvSpPr>
          <p:spPr>
            <a:xfrm>
              <a:off x="1125379" y="4135623"/>
              <a:ext cx="1272540" cy="484002"/>
            </a:xfrm>
            <a:custGeom>
              <a:avLst/>
              <a:gdLst>
                <a:gd name="connsiteX0" fmla="*/ 39829 w 1272540"/>
                <a:gd name="connsiteY0" fmla="*/ 0 h 484002"/>
                <a:gd name="connsiteX1" fmla="*/ 1232711 w 1272540"/>
                <a:gd name="connsiteY1" fmla="*/ 0 h 484002"/>
                <a:gd name="connsiteX2" fmla="*/ 1272540 w 1272540"/>
                <a:gd name="connsiteY2" fmla="*/ 39829 h 484002"/>
                <a:gd name="connsiteX3" fmla="*/ 1272540 w 1272540"/>
                <a:gd name="connsiteY3" fmla="*/ 342007 h 484002"/>
                <a:gd name="connsiteX4" fmla="*/ 1232711 w 1272540"/>
                <a:gd name="connsiteY4" fmla="*/ 381836 h 484002"/>
                <a:gd name="connsiteX5" fmla="*/ 708543 w 1272540"/>
                <a:gd name="connsiteY5" fmla="*/ 381836 h 484002"/>
                <a:gd name="connsiteX6" fmla="*/ 636271 w 1272540"/>
                <a:gd name="connsiteY6" fmla="*/ 484002 h 484002"/>
                <a:gd name="connsiteX7" fmla="*/ 563998 w 1272540"/>
                <a:gd name="connsiteY7" fmla="*/ 381836 h 484002"/>
                <a:gd name="connsiteX8" fmla="*/ 39829 w 1272540"/>
                <a:gd name="connsiteY8" fmla="*/ 381836 h 484002"/>
                <a:gd name="connsiteX9" fmla="*/ 0 w 1272540"/>
                <a:gd name="connsiteY9" fmla="*/ 342007 h 484002"/>
                <a:gd name="connsiteX10" fmla="*/ 0 w 1272540"/>
                <a:gd name="connsiteY10" fmla="*/ 39829 h 484002"/>
                <a:gd name="connsiteX11" fmla="*/ 39829 w 1272540"/>
                <a:gd name="connsiteY11" fmla="*/ 0 h 48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540" h="484002">
                  <a:moveTo>
                    <a:pt x="39829" y="0"/>
                  </a:moveTo>
                  <a:lnTo>
                    <a:pt x="1232711" y="0"/>
                  </a:lnTo>
                  <a:cubicBezTo>
                    <a:pt x="1254708" y="0"/>
                    <a:pt x="1272540" y="17832"/>
                    <a:pt x="1272540" y="39829"/>
                  </a:cubicBezTo>
                  <a:lnTo>
                    <a:pt x="1272540" y="342007"/>
                  </a:lnTo>
                  <a:cubicBezTo>
                    <a:pt x="1272540" y="364004"/>
                    <a:pt x="1254708" y="381836"/>
                    <a:pt x="1232711" y="381836"/>
                  </a:cubicBezTo>
                  <a:lnTo>
                    <a:pt x="708543" y="381836"/>
                  </a:lnTo>
                  <a:lnTo>
                    <a:pt x="636271" y="484002"/>
                  </a:lnTo>
                  <a:lnTo>
                    <a:pt x="563998" y="381836"/>
                  </a:lnTo>
                  <a:lnTo>
                    <a:pt x="39829" y="381836"/>
                  </a:lnTo>
                  <a:cubicBezTo>
                    <a:pt x="17832" y="381836"/>
                    <a:pt x="0" y="364004"/>
                    <a:pt x="0" y="342007"/>
                  </a:cubicBezTo>
                  <a:lnTo>
                    <a:pt x="0" y="39829"/>
                  </a:lnTo>
                  <a:cubicBezTo>
                    <a:pt x="0" y="17832"/>
                    <a:pt x="17832" y="0"/>
                    <a:pt x="39829" y="0"/>
                  </a:cubicBezTo>
                  <a:close/>
                </a:path>
              </a:pathLst>
            </a:custGeom>
            <a:grpFill/>
            <a:ln w="19050">
              <a:noFill/>
            </a:ln>
            <a:effectLst>
              <a:outerShdw blurRad="1270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srgbClr val="BABABA"/>
                </a:solidFill>
                <a:cs typeface="+mn-ea"/>
                <a:sym typeface="+mn-lt"/>
              </a:endParaRPr>
            </a:p>
          </p:txBody>
        </p:sp>
        <p:sp>
          <p:nvSpPr>
            <p:cNvPr id="59" name="文本框 58">
              <a:extLst>
                <a:ext uri="{FF2B5EF4-FFF2-40B4-BE49-F238E27FC236}">
                  <a16:creationId xmlns:a16="http://schemas.microsoft.com/office/drawing/2014/main" id="{2D5ED07F-17CC-4D47-97E1-3F809F5421AF}"/>
                </a:ext>
              </a:extLst>
            </p:cNvPr>
            <p:cNvSpPr txBox="1"/>
            <p:nvPr/>
          </p:nvSpPr>
          <p:spPr>
            <a:xfrm>
              <a:off x="1489598" y="4175145"/>
              <a:ext cx="543739" cy="307777"/>
            </a:xfrm>
            <a:prstGeom prst="rect">
              <a:avLst/>
            </a:prstGeom>
            <a:grpFill/>
          </p:spPr>
          <p:txBody>
            <a:bodyPr wrap="none" rtlCol="0">
              <a:spAutoFit/>
            </a:bodyPr>
            <a:lstStyle/>
            <a:p>
              <a:pPr algn="ctr">
                <a:defRPr/>
              </a:pPr>
              <a:r>
                <a:rPr lang="zh-CN" altLang="en-US" sz="1400" b="1" dirty="0">
                  <a:solidFill>
                    <a:prstClr val="white"/>
                  </a:solidFill>
                  <a:effectLst>
                    <a:outerShdw blurRad="38100" dist="38100" dir="2700000" algn="tl">
                      <a:srgbClr val="000000">
                        <a:alpha val="43137"/>
                      </a:srgbClr>
                    </a:outerShdw>
                  </a:effectLst>
                  <a:cs typeface="+mn-ea"/>
                  <a:sym typeface="+mn-lt"/>
                </a:rPr>
                <a:t>Production</a:t>
              </a:r>
            </a:p>
          </p:txBody>
        </p:sp>
      </p:grpSp>
      <p:grpSp>
        <p:nvGrpSpPr>
          <p:cNvPr id="60" name="组合 59"/>
          <p:cNvGrpSpPr/>
          <p:nvPr/>
        </p:nvGrpSpPr>
        <p:grpSpPr>
          <a:xfrm>
            <a:off x="834468" y="324501"/>
            <a:ext cx="4905150" cy="579356"/>
            <a:chOff x="834468" y="324501"/>
            <a:chExt cx="4905150" cy="579356"/>
          </a:xfrm>
        </p:grpSpPr>
        <p:sp>
          <p:nvSpPr>
            <p:cNvPr id="61" name="文本框 60">
              <a:extLst>
                <a:ext uri="{FF2B5EF4-FFF2-40B4-BE49-F238E27FC236}">
                  <a16:creationId xmlns:a16="http://schemas.microsoft.com/office/drawing/2014/main" id="{9B93AB08-CB71-4FDC-86E4-02FB8A6CC260}"/>
                </a:ext>
              </a:extLst>
            </p:cNvPr>
            <p:cNvSpPr txBox="1"/>
            <p:nvPr/>
          </p:nvSpPr>
          <p:spPr>
            <a:xfrm>
              <a:off x="834468" y="324501"/>
              <a:ext cx="4905150"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Enterprise production planning</a:t>
              </a:r>
            </a:p>
          </p:txBody>
        </p:sp>
        <p:sp>
          <p:nvSpPr>
            <p:cNvPr id="62" name="文本框 61">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553322504"/>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750"/>
                                        <p:tgtEl>
                                          <p:spTgt spid="31"/>
                                        </p:tgtEl>
                                      </p:cBhvr>
                                    </p:animEffect>
                                  </p:childTnLst>
                                </p:cTn>
                              </p:par>
                              <p:par>
                                <p:cTn id="12" presetID="64" presetClass="path" presetSubtype="0" decel="100000" fill="hold" nodeType="withEffect">
                                  <p:stCondLst>
                                    <p:cond delay="0"/>
                                  </p:stCondLst>
                                  <p:childTnLst>
                                    <p:animMotion origin="layout" path="M -1.875E-6 4.07407E-6 L -1.875E-6 -0.08658 " pathEditMode="relative" rAng="0" ptsTypes="AA">
                                      <p:cBhvr>
                                        <p:cTn id="13" dur="1250" spd="-100000" fill="hold"/>
                                        <p:tgtEl>
                                          <p:spTgt spid="31"/>
                                        </p:tgtEl>
                                        <p:attrNameLst>
                                          <p:attrName>ppt_x</p:attrName>
                                          <p:attrName>ppt_y</p:attrName>
                                        </p:attrNameLst>
                                      </p:cBhvr>
                                      <p:rCtr x="0" y="-4329"/>
                                    </p:animMotion>
                                  </p:childTnLst>
                                </p:cTn>
                              </p:par>
                              <p:par>
                                <p:cTn id="14" presetID="10" presetClass="entr" presetSubtype="0"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par>
                                <p:cTn id="17" presetID="64" presetClass="path" presetSubtype="0" decel="100000" fill="hold" nodeType="withEffect">
                                  <p:stCondLst>
                                    <p:cond delay="250"/>
                                  </p:stCondLst>
                                  <p:childTnLst>
                                    <p:animMotion origin="layout" path="M -8.33333E-7 -2.59259E-6 L -8.33333E-7 -0.08657 " pathEditMode="relative" rAng="0" ptsTypes="AA">
                                      <p:cBhvr>
                                        <p:cTn id="18" dur="1250" spd="-100000" fill="hold"/>
                                        <p:tgtEl>
                                          <p:spTgt spid="13"/>
                                        </p:tgtEl>
                                        <p:attrNameLst>
                                          <p:attrName>ppt_x</p:attrName>
                                          <p:attrName>ppt_y</p:attrName>
                                        </p:attrNameLst>
                                      </p:cBhvr>
                                      <p:rCtr x="0" y="-4329"/>
                                    </p:animMotion>
                                  </p:childTnLst>
                                </p:cTn>
                              </p:par>
                              <p:par>
                                <p:cTn id="19" presetID="10" presetClass="entr" presetSubtype="0" fill="hold" nodeType="withEffect">
                                  <p:stCondLst>
                                    <p:cond delay="50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750"/>
                                        <p:tgtEl>
                                          <p:spTgt spid="45"/>
                                        </p:tgtEl>
                                      </p:cBhvr>
                                    </p:animEffect>
                                  </p:childTnLst>
                                </p:cTn>
                              </p:par>
                              <p:par>
                                <p:cTn id="22" presetID="64" presetClass="path" presetSubtype="0" decel="100000" fill="hold" nodeType="withEffect">
                                  <p:stCondLst>
                                    <p:cond delay="500"/>
                                  </p:stCondLst>
                                  <p:childTnLst>
                                    <p:animMotion origin="layout" path="M -1.45833E-6 1.85185E-6 L -1.45833E-6 -0.08658 " pathEditMode="relative" rAng="0" ptsTypes="AA">
                                      <p:cBhvr>
                                        <p:cTn id="23" dur="1250" spd="-100000" fill="hold"/>
                                        <p:tgtEl>
                                          <p:spTgt spid="45"/>
                                        </p:tgtEl>
                                        <p:attrNameLst>
                                          <p:attrName>ppt_x</p:attrName>
                                          <p:attrName>ppt_y</p:attrName>
                                        </p:attrNameLst>
                                      </p:cBhvr>
                                      <p:rCtr x="0" y="-4329"/>
                                    </p:animMotion>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par>
                                <p:cTn id="28" presetID="64" presetClass="path" presetSubtype="0" decel="100000" fill="hold" nodeType="withEffect">
                                  <p:stCondLst>
                                    <p:cond delay="0"/>
                                  </p:stCondLst>
                                  <p:childTnLst>
                                    <p:animMotion origin="layout" path="M 4.16667E-6 2.22222E-6 L 4.16667E-6 -0.08658 " pathEditMode="relative" rAng="0" ptsTypes="AA">
                                      <p:cBhvr>
                                        <p:cTn id="29" dur="1250" spd="-100000" fill="hold"/>
                                        <p:tgtEl>
                                          <p:spTgt spid="28"/>
                                        </p:tgtEl>
                                        <p:attrNameLst>
                                          <p:attrName>ppt_x</p:attrName>
                                          <p:attrName>ppt_y</p:attrName>
                                        </p:attrNameLst>
                                      </p:cBhvr>
                                      <p:rCtr x="0" y="-4329"/>
                                    </p:animMotion>
                                  </p:childTnLst>
                                </p:cTn>
                              </p:par>
                              <p:par>
                                <p:cTn id="30" presetID="10" presetClass="entr" presetSubtype="0" fill="hold" nodeType="withEffect">
                                  <p:stCondLst>
                                    <p:cond delay="25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750"/>
                                        <p:tgtEl>
                                          <p:spTgt spid="51"/>
                                        </p:tgtEl>
                                      </p:cBhvr>
                                    </p:animEffect>
                                  </p:childTnLst>
                                </p:cTn>
                              </p:par>
                              <p:par>
                                <p:cTn id="33" presetID="64" presetClass="path" presetSubtype="0" decel="100000" fill="hold" nodeType="withEffect">
                                  <p:stCondLst>
                                    <p:cond delay="250"/>
                                  </p:stCondLst>
                                  <p:childTnLst>
                                    <p:animMotion origin="layout" path="M 4.375E-6 4.81481E-6 L 4.375E-6 -0.08658 " pathEditMode="relative" rAng="0" ptsTypes="AA">
                                      <p:cBhvr>
                                        <p:cTn id="34" dur="1250" spd="-100000" fill="hold"/>
                                        <p:tgtEl>
                                          <p:spTgt spid="51"/>
                                        </p:tgtEl>
                                        <p:attrNameLst>
                                          <p:attrName>ppt_x</p:attrName>
                                          <p:attrName>ppt_y</p:attrName>
                                        </p:attrNameLst>
                                      </p:cBhvr>
                                      <p:rCtr x="0" y="-4329"/>
                                    </p:animMotion>
                                  </p:childTnLst>
                                </p:cTn>
                              </p:par>
                              <p:par>
                                <p:cTn id="35" presetID="10" presetClass="entr" presetSubtype="0" fill="hold" nodeType="withEffect">
                                  <p:stCondLst>
                                    <p:cond delay="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750"/>
                                        <p:tgtEl>
                                          <p:spTgt spid="25"/>
                                        </p:tgtEl>
                                      </p:cBhvr>
                                    </p:animEffect>
                                  </p:childTnLst>
                                </p:cTn>
                              </p:par>
                              <p:par>
                                <p:cTn id="38" presetID="64" presetClass="path" presetSubtype="0" decel="100000" fill="hold" nodeType="withEffect">
                                  <p:stCondLst>
                                    <p:cond delay="500"/>
                                  </p:stCondLst>
                                  <p:childTnLst>
                                    <p:animMotion origin="layout" path="M 4.375E-6 4.44444E-6 L 4.375E-6 -0.08658 " pathEditMode="relative" rAng="0" ptsTypes="AA">
                                      <p:cBhvr>
                                        <p:cTn id="39" dur="1250" spd="-100000" fill="hold"/>
                                        <p:tgtEl>
                                          <p:spTgt spid="25"/>
                                        </p:tgtEl>
                                        <p:attrNameLst>
                                          <p:attrName>ppt_x</p:attrName>
                                          <p:attrName>ppt_y</p:attrName>
                                        </p:attrNameLst>
                                      </p:cBhvr>
                                      <p:rCtr x="0" y="-4329"/>
                                    </p:animMotion>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750"/>
                                        <p:tgtEl>
                                          <p:spTgt spid="40"/>
                                        </p:tgtEl>
                                      </p:cBhvr>
                                    </p:animEffect>
                                  </p:childTnLst>
                                </p:cTn>
                              </p:par>
                              <p:par>
                                <p:cTn id="44" presetID="64" presetClass="path" presetSubtype="0" decel="100000" fill="hold" nodeType="withEffect">
                                  <p:stCondLst>
                                    <p:cond delay="0"/>
                                  </p:stCondLst>
                                  <p:childTnLst>
                                    <p:animMotion origin="layout" path="M -8.33333E-7 7.40741E-7 L -8.33333E-7 -0.08657 " pathEditMode="relative" rAng="0" ptsTypes="AA">
                                      <p:cBhvr>
                                        <p:cTn id="45" dur="1250" spd="-100000" fill="hold"/>
                                        <p:tgtEl>
                                          <p:spTgt spid="40"/>
                                        </p:tgtEl>
                                        <p:attrNameLst>
                                          <p:attrName>ppt_x</p:attrName>
                                          <p:attrName>ppt_y</p:attrName>
                                        </p:attrNameLst>
                                      </p:cBhvr>
                                      <p:rCtr x="0" y="-4329"/>
                                    </p:animMotion>
                                  </p:childTnLst>
                                </p:cTn>
                              </p:par>
                              <p:par>
                                <p:cTn id="46" presetID="10" presetClass="entr" presetSubtype="0" fill="hold" nodeType="withEffect">
                                  <p:stCondLst>
                                    <p:cond delay="25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750"/>
                                        <p:tgtEl>
                                          <p:spTgt spid="54"/>
                                        </p:tgtEl>
                                      </p:cBhvr>
                                    </p:animEffect>
                                  </p:childTnLst>
                                </p:cTn>
                              </p:par>
                              <p:par>
                                <p:cTn id="49" presetID="64" presetClass="path" presetSubtype="0" decel="100000" fill="hold" nodeType="withEffect">
                                  <p:stCondLst>
                                    <p:cond delay="250"/>
                                  </p:stCondLst>
                                  <p:childTnLst>
                                    <p:animMotion origin="layout" path="M -8.33333E-7 1.85185E-6 L -8.33333E-7 -0.08658 " pathEditMode="relative" rAng="0" ptsTypes="AA">
                                      <p:cBhvr>
                                        <p:cTn id="50" dur="1250" spd="-100000" fill="hold"/>
                                        <p:tgtEl>
                                          <p:spTgt spid="54"/>
                                        </p:tgtEl>
                                        <p:attrNameLst>
                                          <p:attrName>ppt_x</p:attrName>
                                          <p:attrName>ppt_y</p:attrName>
                                        </p:attrNameLst>
                                      </p:cBhvr>
                                      <p:rCtr x="0" y="-4329"/>
                                    </p:animMotion>
                                  </p:childTnLst>
                                </p:cTn>
                              </p:par>
                              <p:par>
                                <p:cTn id="51" presetID="10" presetClass="entr" presetSubtype="0" fill="hold" nodeType="withEffect">
                                  <p:stCondLst>
                                    <p:cond delay="50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750"/>
                                        <p:tgtEl>
                                          <p:spTgt spid="37"/>
                                        </p:tgtEl>
                                      </p:cBhvr>
                                    </p:animEffect>
                                  </p:childTnLst>
                                </p:cTn>
                              </p:par>
                              <p:par>
                                <p:cTn id="54" presetID="64" presetClass="path" presetSubtype="0" decel="100000" fill="hold" nodeType="withEffect">
                                  <p:stCondLst>
                                    <p:cond delay="500"/>
                                  </p:stCondLst>
                                  <p:childTnLst>
                                    <p:animMotion origin="layout" path="M -1.45833E-6 1.85185E-6 L -1.45833E-6 -0.08658 " pathEditMode="relative" rAng="0" ptsTypes="AA">
                                      <p:cBhvr>
                                        <p:cTn id="55" dur="1250" spd="-100000" fill="hold"/>
                                        <p:tgtEl>
                                          <p:spTgt spid="37"/>
                                        </p:tgtEl>
                                        <p:attrNameLst>
                                          <p:attrName>ppt_x</p:attrName>
                                          <p:attrName>ppt_y</p:attrName>
                                        </p:attrNameLst>
                                      </p:cBhvr>
                                      <p:rCtr x="0" y="-4329"/>
                                    </p:animMotion>
                                  </p:childTnLst>
                                </p:cTn>
                              </p:par>
                              <p:par>
                                <p:cTn id="56" presetID="10" presetClass="entr" presetSubtype="0" fill="hold" grpId="0" nodeType="withEffect">
                                  <p:stCondLst>
                                    <p:cond delay="50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750"/>
                                        <p:tgtEl>
                                          <p:spTgt spid="43"/>
                                        </p:tgtEl>
                                      </p:cBhvr>
                                    </p:animEffect>
                                  </p:childTnLst>
                                </p:cTn>
                              </p:par>
                              <p:par>
                                <p:cTn id="59" presetID="64" presetClass="path" presetSubtype="0" decel="100000" fill="hold" grpId="1" nodeType="withEffect">
                                  <p:stCondLst>
                                    <p:cond delay="500"/>
                                  </p:stCondLst>
                                  <p:childTnLst>
                                    <p:animMotion origin="layout" path="M 2.08333E-6 -4.81481E-6 L 2.08333E-6 -0.08657 " pathEditMode="relative" rAng="0" ptsTypes="AA">
                                      <p:cBhvr>
                                        <p:cTn id="60" dur="1250" spd="-100000" fill="hold"/>
                                        <p:tgtEl>
                                          <p:spTgt spid="43"/>
                                        </p:tgtEl>
                                        <p:attrNameLst>
                                          <p:attrName>ppt_x</p:attrName>
                                          <p:attrName>ppt_y</p:attrName>
                                        </p:attrNameLst>
                                      </p:cBhvr>
                                      <p:rCtr x="0" y="-4329"/>
                                    </p:animMotion>
                                  </p:childTnLst>
                                </p:cTn>
                              </p:par>
                              <p:par>
                                <p:cTn id="61" presetID="10" presetClass="entr" presetSubtype="0" fill="hold" grpId="0" nodeType="withEffect">
                                  <p:stCondLst>
                                    <p:cond delay="5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750"/>
                                        <p:tgtEl>
                                          <p:spTgt spid="44"/>
                                        </p:tgtEl>
                                      </p:cBhvr>
                                    </p:animEffect>
                                  </p:childTnLst>
                                </p:cTn>
                              </p:par>
                              <p:par>
                                <p:cTn id="64" presetID="64" presetClass="path" presetSubtype="0" decel="100000" fill="hold" grpId="1" nodeType="withEffect">
                                  <p:stCondLst>
                                    <p:cond delay="500"/>
                                  </p:stCondLst>
                                  <p:childTnLst>
                                    <p:animMotion origin="layout" path="M 2.08333E-6 -4.44444E-6 L 2.08333E-6 -0.08657 " pathEditMode="relative" rAng="0" ptsTypes="AA">
                                      <p:cBhvr>
                                        <p:cTn id="65" dur="1250" spd="-100000" fill="hold"/>
                                        <p:tgtEl>
                                          <p:spTgt spid="44"/>
                                        </p:tgtEl>
                                        <p:attrNameLst>
                                          <p:attrName>ppt_x</p:attrName>
                                          <p:attrName>ppt_y</p:attrName>
                                        </p:attrNameLst>
                                      </p:cBhvr>
                                      <p:rCtr x="0" y="-4329"/>
                                    </p:animMotion>
                                  </p:childTnLst>
                                </p:cTn>
                              </p:par>
                            </p:childTnLst>
                          </p:cTn>
                        </p:par>
                        <p:par>
                          <p:cTn id="66" fill="hold">
                            <p:stCondLst>
                              <p:cond delay="6250"/>
                            </p:stCondLst>
                            <p:childTnLst>
                              <p:par>
                                <p:cTn id="67" presetID="10" presetClass="entr" presetSubtype="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750"/>
                                        <p:tgtEl>
                                          <p:spTgt spid="34"/>
                                        </p:tgtEl>
                                      </p:cBhvr>
                                    </p:animEffect>
                                  </p:childTnLst>
                                </p:cTn>
                              </p:par>
                              <p:par>
                                <p:cTn id="70" presetID="64" presetClass="path" presetSubtype="0" decel="100000" fill="hold" nodeType="withEffect">
                                  <p:stCondLst>
                                    <p:cond delay="0"/>
                                  </p:stCondLst>
                                  <p:childTnLst>
                                    <p:animMotion origin="layout" path="M -2.08333E-7 4.07407E-6 L -2.08333E-7 -0.08658 " pathEditMode="relative" rAng="0" ptsTypes="AA">
                                      <p:cBhvr>
                                        <p:cTn id="71" dur="1250" spd="-100000" fill="hold"/>
                                        <p:tgtEl>
                                          <p:spTgt spid="34"/>
                                        </p:tgtEl>
                                        <p:attrNameLst>
                                          <p:attrName>ppt_x</p:attrName>
                                          <p:attrName>ppt_y</p:attrName>
                                        </p:attrNameLst>
                                      </p:cBhvr>
                                      <p:rCtr x="0" y="-4329"/>
                                    </p:animMotion>
                                  </p:childTnLst>
                                </p:cTn>
                              </p:par>
                              <p:par>
                                <p:cTn id="72" presetID="10" presetClass="entr" presetSubtype="0" fill="hold" nodeType="withEffect">
                                  <p:stCondLst>
                                    <p:cond delay="25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750"/>
                                        <p:tgtEl>
                                          <p:spTgt spid="57"/>
                                        </p:tgtEl>
                                      </p:cBhvr>
                                    </p:animEffect>
                                  </p:childTnLst>
                                </p:cTn>
                              </p:par>
                              <p:par>
                                <p:cTn id="75" presetID="64" presetClass="path" presetSubtype="0" decel="100000" fill="hold" nodeType="withEffect">
                                  <p:stCondLst>
                                    <p:cond delay="250"/>
                                  </p:stCondLst>
                                  <p:childTnLst>
                                    <p:animMotion origin="layout" path="M 0 -1.85185E-6 L 0 -0.08657 " pathEditMode="relative" rAng="0" ptsTypes="AA">
                                      <p:cBhvr>
                                        <p:cTn id="76" dur="1250" spd="-100000" fill="hold"/>
                                        <p:tgtEl>
                                          <p:spTgt spid="57"/>
                                        </p:tgtEl>
                                        <p:attrNameLst>
                                          <p:attrName>ppt_x</p:attrName>
                                          <p:attrName>ppt_y</p:attrName>
                                        </p:attrNameLst>
                                      </p:cBhvr>
                                      <p:rCtr x="0" y="-4329"/>
                                    </p:animMotion>
                                  </p:childTnLst>
                                </p:cTn>
                              </p:par>
                              <p:par>
                                <p:cTn id="77" presetID="10" presetClass="entr" presetSubtype="0" fill="hold" nodeType="withEffect">
                                  <p:stCondLst>
                                    <p:cond delay="50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750"/>
                                        <p:tgtEl>
                                          <p:spTgt spid="48"/>
                                        </p:tgtEl>
                                      </p:cBhvr>
                                    </p:animEffect>
                                  </p:childTnLst>
                                </p:cTn>
                              </p:par>
                              <p:par>
                                <p:cTn id="80" presetID="64" presetClass="path" presetSubtype="0" decel="100000" fill="hold" nodeType="withEffect">
                                  <p:stCondLst>
                                    <p:cond delay="500"/>
                                  </p:stCondLst>
                                  <p:childTnLst>
                                    <p:animMotion origin="layout" path="M 1.66667E-6 -1.11111E-6 L 1.66667E-6 -0.08657 " pathEditMode="relative" rAng="0" ptsTypes="AA">
                                      <p:cBhvr>
                                        <p:cTn id="81" dur="1250" spd="-100000" fill="hold"/>
                                        <p:tgtEl>
                                          <p:spTgt spid="48"/>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239850" y="1953594"/>
            <a:ext cx="1079995" cy="1079995"/>
            <a:chOff x="1113011" y="2153480"/>
            <a:chExt cx="1079995" cy="1079995"/>
          </a:xfrm>
        </p:grpSpPr>
        <p:pic>
          <p:nvPicPr>
            <p:cNvPr id="10" name="图片 9">
              <a:extLst>
                <a:ext uri="{FF2B5EF4-FFF2-40B4-BE49-F238E27FC236}">
                  <a16:creationId xmlns:a16="http://schemas.microsoft.com/office/drawing/2014/main" id="{9B5C1F3E-86B6-4521-9BE4-D923F2F84D99}"/>
                </a:ext>
              </a:extLst>
            </p:cNvPr>
            <p:cNvPicPr>
              <a:picLocks noChangeAspect="1"/>
            </p:cNvPicPr>
            <p:nvPr/>
          </p:nvPicPr>
          <p:blipFill rotWithShape="1">
            <a:blip r:embed="rId3"/>
            <a:srcRect l="38649" r="2234" b="32855"/>
            <a:stretch/>
          </p:blipFill>
          <p:spPr>
            <a:xfrm>
              <a:off x="1113011" y="2153480"/>
              <a:ext cx="1079995" cy="1079995"/>
            </a:xfrm>
            <a:prstGeom prst="ellipse">
              <a:avLst/>
            </a:prstGeom>
          </p:spPr>
        </p:pic>
        <p:sp>
          <p:nvSpPr>
            <p:cNvPr id="16" name="文本框 15">
              <a:extLst>
                <a:ext uri="{FF2B5EF4-FFF2-40B4-BE49-F238E27FC236}">
                  <a16:creationId xmlns:a16="http://schemas.microsoft.com/office/drawing/2014/main" id="{6157E2C3-3C94-432A-904A-A01464F668EC}"/>
                </a:ext>
              </a:extLst>
            </p:cNvPr>
            <p:cNvSpPr txBox="1"/>
            <p:nvPr/>
          </p:nvSpPr>
          <p:spPr>
            <a:xfrm>
              <a:off x="1205446" y="2308756"/>
              <a:ext cx="895123" cy="769441"/>
            </a:xfrm>
            <a:prstGeom prst="rect">
              <a:avLst/>
            </a:prstGeom>
            <a:noFill/>
          </p:spPr>
          <p:txBody>
            <a:bodyPr wrap="square" rtlCol="0">
              <a:spAutoFit/>
            </a:bodyPr>
            <a:lstStyle/>
            <a:p>
              <a:pPr algn="ctr" defTabSz="457200"/>
              <a:r>
                <a:rPr lang="en-US" altLang="zh-CN" sz="4400" dirty="0">
                  <a:solidFill>
                    <a:prstClr val="black"/>
                  </a:solidFill>
                  <a:cs typeface="+mn-ea"/>
                  <a:sym typeface="+mn-lt"/>
                </a:rPr>
                <a:t>1</a:t>
              </a:r>
              <a:endParaRPr lang="zh-CN" altLang="en-US" sz="4400" dirty="0">
                <a:solidFill>
                  <a:prstClr val="black"/>
                </a:solidFill>
                <a:cs typeface="+mn-ea"/>
                <a:sym typeface="+mn-lt"/>
              </a:endParaRPr>
            </a:p>
          </p:txBody>
        </p:sp>
      </p:grpSp>
      <p:grpSp>
        <p:nvGrpSpPr>
          <p:cNvPr id="27" name="组合 26"/>
          <p:cNvGrpSpPr/>
          <p:nvPr/>
        </p:nvGrpSpPr>
        <p:grpSpPr>
          <a:xfrm>
            <a:off x="5431194" y="1953594"/>
            <a:ext cx="1079995" cy="1079995"/>
            <a:chOff x="6642618" y="2153480"/>
            <a:chExt cx="1079995" cy="1079995"/>
          </a:xfrm>
        </p:grpSpPr>
        <p:pic>
          <p:nvPicPr>
            <p:cNvPr id="11" name="图片 10">
              <a:extLst>
                <a:ext uri="{FF2B5EF4-FFF2-40B4-BE49-F238E27FC236}">
                  <a16:creationId xmlns:a16="http://schemas.microsoft.com/office/drawing/2014/main" id="{92AC8DAB-87A0-4C93-B3BB-208CEC58958E}"/>
                </a:ext>
              </a:extLst>
            </p:cNvPr>
            <p:cNvPicPr>
              <a:picLocks noChangeAspect="1"/>
            </p:cNvPicPr>
            <p:nvPr/>
          </p:nvPicPr>
          <p:blipFill rotWithShape="1">
            <a:blip r:embed="rId3"/>
            <a:srcRect l="20797" t="16427" r="20086" b="16427"/>
            <a:stretch/>
          </p:blipFill>
          <p:spPr>
            <a:xfrm>
              <a:off x="6642618" y="2153480"/>
              <a:ext cx="1079995" cy="1079995"/>
            </a:xfrm>
            <a:prstGeom prst="ellipse">
              <a:avLst/>
            </a:prstGeom>
          </p:spPr>
        </p:pic>
        <p:sp>
          <p:nvSpPr>
            <p:cNvPr id="19" name="文本框 18">
              <a:extLst>
                <a:ext uri="{FF2B5EF4-FFF2-40B4-BE49-F238E27FC236}">
                  <a16:creationId xmlns:a16="http://schemas.microsoft.com/office/drawing/2014/main" id="{AAE04319-2CA6-44D5-96FD-93CD7A1F6F95}"/>
                </a:ext>
              </a:extLst>
            </p:cNvPr>
            <p:cNvSpPr txBox="1"/>
            <p:nvPr/>
          </p:nvSpPr>
          <p:spPr>
            <a:xfrm>
              <a:off x="6740915" y="2308756"/>
              <a:ext cx="895123" cy="769441"/>
            </a:xfrm>
            <a:prstGeom prst="rect">
              <a:avLst/>
            </a:prstGeom>
            <a:noFill/>
          </p:spPr>
          <p:txBody>
            <a:bodyPr wrap="square" rtlCol="0">
              <a:spAutoFit/>
            </a:bodyPr>
            <a:lstStyle/>
            <a:p>
              <a:pPr algn="ctr" defTabSz="457200"/>
              <a:r>
                <a:rPr lang="en-US" altLang="zh-CN" sz="4400" dirty="0">
                  <a:solidFill>
                    <a:prstClr val="black"/>
                  </a:solidFill>
                  <a:cs typeface="+mn-ea"/>
                  <a:sym typeface="+mn-lt"/>
                </a:rPr>
                <a:t>2</a:t>
              </a:r>
              <a:endParaRPr lang="zh-CN" altLang="en-US" sz="4400" dirty="0">
                <a:solidFill>
                  <a:prstClr val="black"/>
                </a:solidFill>
                <a:cs typeface="+mn-ea"/>
                <a:sym typeface="+mn-lt"/>
              </a:endParaRPr>
            </a:p>
          </p:txBody>
        </p:sp>
      </p:grpSp>
      <p:grpSp>
        <p:nvGrpSpPr>
          <p:cNvPr id="28" name="组合 27"/>
          <p:cNvGrpSpPr/>
          <p:nvPr/>
        </p:nvGrpSpPr>
        <p:grpSpPr>
          <a:xfrm>
            <a:off x="8669382" y="1953594"/>
            <a:ext cx="1079995" cy="1079995"/>
            <a:chOff x="6642618" y="4317373"/>
            <a:chExt cx="1079995" cy="1079995"/>
          </a:xfrm>
        </p:grpSpPr>
        <p:pic>
          <p:nvPicPr>
            <p:cNvPr id="13" name="图片 12">
              <a:extLst>
                <a:ext uri="{FF2B5EF4-FFF2-40B4-BE49-F238E27FC236}">
                  <a16:creationId xmlns:a16="http://schemas.microsoft.com/office/drawing/2014/main" id="{96495D2A-E4BD-4BD5-B7C0-521A56E1B661}"/>
                </a:ext>
              </a:extLst>
            </p:cNvPr>
            <p:cNvPicPr>
              <a:picLocks noChangeAspect="1"/>
            </p:cNvPicPr>
            <p:nvPr/>
          </p:nvPicPr>
          <p:blipFill rotWithShape="1">
            <a:blip r:embed="rId3"/>
            <a:srcRect l="20797" t="16427" r="20086" b="16427"/>
            <a:stretch/>
          </p:blipFill>
          <p:spPr>
            <a:xfrm>
              <a:off x="6642618" y="4317373"/>
              <a:ext cx="1079995" cy="1079995"/>
            </a:xfrm>
            <a:prstGeom prst="ellipse">
              <a:avLst/>
            </a:prstGeom>
          </p:spPr>
        </p:pic>
        <p:sp>
          <p:nvSpPr>
            <p:cNvPr id="25" name="文本框 24">
              <a:extLst>
                <a:ext uri="{FF2B5EF4-FFF2-40B4-BE49-F238E27FC236}">
                  <a16:creationId xmlns:a16="http://schemas.microsoft.com/office/drawing/2014/main" id="{A01000EB-0F1A-4750-BD72-6DCD43CC8409}"/>
                </a:ext>
              </a:extLst>
            </p:cNvPr>
            <p:cNvSpPr txBox="1"/>
            <p:nvPr/>
          </p:nvSpPr>
          <p:spPr>
            <a:xfrm>
              <a:off x="6736678" y="4468435"/>
              <a:ext cx="895123" cy="769441"/>
            </a:xfrm>
            <a:prstGeom prst="rect">
              <a:avLst/>
            </a:prstGeom>
            <a:noFill/>
          </p:spPr>
          <p:txBody>
            <a:bodyPr wrap="square" rtlCol="0">
              <a:spAutoFit/>
            </a:bodyPr>
            <a:lstStyle/>
            <a:p>
              <a:pPr algn="ctr" defTabSz="457200"/>
              <a:r>
                <a:rPr lang="en-US" altLang="zh-CN" sz="4400" dirty="0">
                  <a:solidFill>
                    <a:prstClr val="black"/>
                  </a:solidFill>
                  <a:cs typeface="+mn-ea"/>
                  <a:sym typeface="+mn-lt"/>
                </a:rPr>
                <a:t>3</a:t>
              </a:r>
              <a:endParaRPr lang="zh-CN" altLang="en-US" sz="4400" dirty="0">
                <a:solidFill>
                  <a:prstClr val="black"/>
                </a:solidFill>
                <a:cs typeface="+mn-ea"/>
                <a:sym typeface="+mn-lt"/>
              </a:endParaRPr>
            </a:p>
          </p:txBody>
        </p:sp>
      </p:grpSp>
      <p:grpSp>
        <p:nvGrpSpPr>
          <p:cNvPr id="33" name="组合 32"/>
          <p:cNvGrpSpPr/>
          <p:nvPr/>
        </p:nvGrpSpPr>
        <p:grpSpPr>
          <a:xfrm>
            <a:off x="1062172" y="3323777"/>
            <a:ext cx="3326948" cy="2432447"/>
            <a:chOff x="1062172" y="3443697"/>
            <a:chExt cx="3326948" cy="2432447"/>
          </a:xfrm>
        </p:grpSpPr>
        <p:sp>
          <p:nvSpPr>
            <p:cNvPr id="14" name="文本框 13">
              <a:extLst>
                <a:ext uri="{FF2B5EF4-FFF2-40B4-BE49-F238E27FC236}">
                  <a16:creationId xmlns:a16="http://schemas.microsoft.com/office/drawing/2014/main" id="{DEB2EA6E-EB60-48C4-B350-447DCAAEA186}"/>
                </a:ext>
              </a:extLst>
            </p:cNvPr>
            <p:cNvSpPr txBox="1"/>
            <p:nvPr/>
          </p:nvSpPr>
          <p:spPr>
            <a:xfrm>
              <a:off x="1425302" y="3861888"/>
              <a:ext cx="2709091" cy="700576"/>
            </a:xfrm>
            <a:prstGeom prst="rect">
              <a:avLst/>
            </a:prstGeom>
            <a:noFill/>
          </p:spPr>
          <p:txBody>
            <a:bodyPr wrap="square" rtlCol="0">
              <a:spAutoFit/>
            </a:bodyPr>
            <a:lstStyle/>
            <a:p>
              <a:pPr algn="ctr" defTabSz="457200">
                <a:lnSpc>
                  <a:spcPct val="150000"/>
                </a:lnSpc>
              </a:pPr>
              <a:r>
                <a:rPr lang="zh-CN" altLang="en-US" sz="1400" dirty="0">
                  <a:solidFill>
                    <a:srgbClr val="636464"/>
                  </a:solidFill>
                  <a:cs typeface="+mn-ea"/>
                  <a:sym typeface="+mn-lt"/>
                </a:rPr>
                <a:t>Click the text box to enter details to describe it or copy the text paste</a:t>
              </a:r>
            </a:p>
          </p:txBody>
        </p:sp>
        <p:sp>
          <p:nvSpPr>
            <p:cNvPr id="15" name="文本框 14">
              <a:extLst>
                <a:ext uri="{FF2B5EF4-FFF2-40B4-BE49-F238E27FC236}">
                  <a16:creationId xmlns:a16="http://schemas.microsoft.com/office/drawing/2014/main" id="{BA0F06DE-B72F-4A93-A497-D311277EC9FD}"/>
                </a:ext>
              </a:extLst>
            </p:cNvPr>
            <p:cNvSpPr txBox="1"/>
            <p:nvPr/>
          </p:nvSpPr>
          <p:spPr>
            <a:xfrm>
              <a:off x="1062172" y="3443697"/>
              <a:ext cx="3326948" cy="458908"/>
            </a:xfrm>
            <a:prstGeom prst="rect">
              <a:avLst/>
            </a:prstGeom>
            <a:noFill/>
          </p:spPr>
          <p:txBody>
            <a:bodyPr wrap="square" rtlCol="0">
              <a:spAutoFit/>
            </a:bodyPr>
            <a:lstStyle/>
            <a:p>
              <a:pPr algn="ctr" defTabSz="457200">
                <a:lnSpc>
                  <a:spcPct val="150000"/>
                </a:lnSpc>
              </a:pPr>
              <a:r>
                <a:rPr lang="zh-CN" altLang="en-US" b="1" dirty="0">
                  <a:solidFill>
                    <a:prstClr val="black"/>
                  </a:solidFill>
                  <a:cs typeface="+mn-ea"/>
                  <a:sym typeface="+mn-lt"/>
                </a:rPr>
                <a:t>Add the title text</a:t>
              </a:r>
              <a:endParaRPr lang="en-US" altLang="zh-CN" b="1" dirty="0">
                <a:solidFill>
                  <a:prstClr val="black"/>
                </a:solidFill>
                <a:cs typeface="+mn-ea"/>
                <a:sym typeface="+mn-lt"/>
              </a:endParaRPr>
            </a:p>
          </p:txBody>
        </p:sp>
        <p:cxnSp>
          <p:nvCxnSpPr>
            <p:cNvPr id="30" name="直接连接符 29"/>
            <p:cNvCxnSpPr/>
            <p:nvPr/>
          </p:nvCxnSpPr>
          <p:spPr>
            <a:xfrm>
              <a:off x="2459780" y="5876144"/>
              <a:ext cx="64013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616646" y="3323777"/>
            <a:ext cx="2709091" cy="2432447"/>
            <a:chOff x="1425302" y="3443697"/>
            <a:chExt cx="2709091" cy="2432447"/>
          </a:xfrm>
        </p:grpSpPr>
        <p:sp>
          <p:nvSpPr>
            <p:cNvPr id="35" name="文本框 34">
              <a:extLst>
                <a:ext uri="{FF2B5EF4-FFF2-40B4-BE49-F238E27FC236}">
                  <a16:creationId xmlns:a16="http://schemas.microsoft.com/office/drawing/2014/main" id="{DEB2EA6E-EB60-48C4-B350-447DCAAEA186}"/>
                </a:ext>
              </a:extLst>
            </p:cNvPr>
            <p:cNvSpPr txBox="1"/>
            <p:nvPr/>
          </p:nvSpPr>
          <p:spPr>
            <a:xfrm>
              <a:off x="1425302" y="3861888"/>
              <a:ext cx="2709091" cy="700576"/>
            </a:xfrm>
            <a:prstGeom prst="rect">
              <a:avLst/>
            </a:prstGeom>
            <a:noFill/>
          </p:spPr>
          <p:txBody>
            <a:bodyPr wrap="square" rtlCol="0">
              <a:spAutoFit/>
            </a:bodyPr>
            <a:lstStyle/>
            <a:p>
              <a:pPr algn="ctr" defTabSz="457200">
                <a:lnSpc>
                  <a:spcPct val="150000"/>
                </a:lnSpc>
              </a:pPr>
              <a:r>
                <a:rPr lang="zh-CN" altLang="en-US" sz="1400" dirty="0">
                  <a:solidFill>
                    <a:srgbClr val="636464"/>
                  </a:solidFill>
                  <a:cs typeface="+mn-ea"/>
                  <a:sym typeface="+mn-lt"/>
                </a:rPr>
                <a:t>Click the text box to enter details to describe it or copy the text paste</a:t>
              </a:r>
            </a:p>
          </p:txBody>
        </p:sp>
        <p:sp>
          <p:nvSpPr>
            <p:cNvPr id="36" name="文本框 35">
              <a:extLst>
                <a:ext uri="{FF2B5EF4-FFF2-40B4-BE49-F238E27FC236}">
                  <a16:creationId xmlns:a16="http://schemas.microsoft.com/office/drawing/2014/main" id="{BA0F06DE-B72F-4A93-A497-D311277EC9FD}"/>
                </a:ext>
              </a:extLst>
            </p:cNvPr>
            <p:cNvSpPr txBox="1"/>
            <p:nvPr/>
          </p:nvSpPr>
          <p:spPr>
            <a:xfrm>
              <a:off x="1560904" y="3443697"/>
              <a:ext cx="2464477" cy="458908"/>
            </a:xfrm>
            <a:prstGeom prst="rect">
              <a:avLst/>
            </a:prstGeom>
            <a:noFill/>
          </p:spPr>
          <p:txBody>
            <a:bodyPr wrap="square" rtlCol="0">
              <a:spAutoFit/>
            </a:bodyPr>
            <a:lstStyle/>
            <a:p>
              <a:pPr algn="ctr" defTabSz="457200">
                <a:lnSpc>
                  <a:spcPct val="150000"/>
                </a:lnSpc>
              </a:pPr>
              <a:r>
                <a:rPr lang="zh-CN" altLang="en-US" b="1" dirty="0">
                  <a:solidFill>
                    <a:prstClr val="black"/>
                  </a:solidFill>
                  <a:cs typeface="+mn-ea"/>
                  <a:sym typeface="+mn-lt"/>
                </a:rPr>
                <a:t>Add the title text</a:t>
              </a:r>
              <a:endParaRPr lang="en-US" altLang="zh-CN" b="1" dirty="0">
                <a:solidFill>
                  <a:prstClr val="black"/>
                </a:solidFill>
                <a:cs typeface="+mn-ea"/>
                <a:sym typeface="+mn-lt"/>
              </a:endParaRPr>
            </a:p>
          </p:txBody>
        </p:sp>
        <p:cxnSp>
          <p:nvCxnSpPr>
            <p:cNvPr id="37" name="直接连接符 36"/>
            <p:cNvCxnSpPr/>
            <p:nvPr/>
          </p:nvCxnSpPr>
          <p:spPr>
            <a:xfrm>
              <a:off x="2459780" y="5876144"/>
              <a:ext cx="64013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7854834" y="3323777"/>
            <a:ext cx="2709091" cy="2432447"/>
            <a:chOff x="1425302" y="3443697"/>
            <a:chExt cx="2709091" cy="2432447"/>
          </a:xfrm>
        </p:grpSpPr>
        <p:sp>
          <p:nvSpPr>
            <p:cNvPr id="39" name="文本框 38">
              <a:extLst>
                <a:ext uri="{FF2B5EF4-FFF2-40B4-BE49-F238E27FC236}">
                  <a16:creationId xmlns:a16="http://schemas.microsoft.com/office/drawing/2014/main" id="{DEB2EA6E-EB60-48C4-B350-447DCAAEA186}"/>
                </a:ext>
              </a:extLst>
            </p:cNvPr>
            <p:cNvSpPr txBox="1"/>
            <p:nvPr/>
          </p:nvSpPr>
          <p:spPr>
            <a:xfrm>
              <a:off x="1425302" y="3861888"/>
              <a:ext cx="2709091" cy="700576"/>
            </a:xfrm>
            <a:prstGeom prst="rect">
              <a:avLst/>
            </a:prstGeom>
            <a:noFill/>
          </p:spPr>
          <p:txBody>
            <a:bodyPr wrap="square" rtlCol="0">
              <a:spAutoFit/>
            </a:bodyPr>
            <a:lstStyle/>
            <a:p>
              <a:pPr algn="ctr" defTabSz="457200">
                <a:lnSpc>
                  <a:spcPct val="150000"/>
                </a:lnSpc>
              </a:pPr>
              <a:r>
                <a:rPr lang="zh-CN" altLang="en-US" sz="1400" dirty="0">
                  <a:solidFill>
                    <a:srgbClr val="636464"/>
                  </a:solidFill>
                  <a:cs typeface="+mn-ea"/>
                  <a:sym typeface="+mn-lt"/>
                </a:rPr>
                <a:t>Click the text box to enter details to describe it or copy the text paste</a:t>
              </a:r>
            </a:p>
          </p:txBody>
        </p:sp>
        <p:sp>
          <p:nvSpPr>
            <p:cNvPr id="40" name="文本框 39">
              <a:extLst>
                <a:ext uri="{FF2B5EF4-FFF2-40B4-BE49-F238E27FC236}">
                  <a16:creationId xmlns:a16="http://schemas.microsoft.com/office/drawing/2014/main" id="{BA0F06DE-B72F-4A93-A497-D311277EC9FD}"/>
                </a:ext>
              </a:extLst>
            </p:cNvPr>
            <p:cNvSpPr txBox="1"/>
            <p:nvPr/>
          </p:nvSpPr>
          <p:spPr>
            <a:xfrm>
              <a:off x="1425302" y="3443697"/>
              <a:ext cx="2709091" cy="458908"/>
            </a:xfrm>
            <a:prstGeom prst="rect">
              <a:avLst/>
            </a:prstGeom>
            <a:noFill/>
          </p:spPr>
          <p:txBody>
            <a:bodyPr wrap="square" rtlCol="0">
              <a:spAutoFit/>
            </a:bodyPr>
            <a:lstStyle/>
            <a:p>
              <a:pPr algn="ctr" defTabSz="457200">
                <a:lnSpc>
                  <a:spcPct val="150000"/>
                </a:lnSpc>
              </a:pPr>
              <a:r>
                <a:rPr lang="zh-CN" altLang="en-US" b="1" dirty="0">
                  <a:solidFill>
                    <a:prstClr val="black"/>
                  </a:solidFill>
                  <a:cs typeface="+mn-ea"/>
                  <a:sym typeface="+mn-lt"/>
                </a:rPr>
                <a:t>Add the title text</a:t>
              </a:r>
              <a:endParaRPr lang="en-US" altLang="zh-CN" b="1" dirty="0">
                <a:solidFill>
                  <a:prstClr val="black"/>
                </a:solidFill>
                <a:cs typeface="+mn-ea"/>
                <a:sym typeface="+mn-lt"/>
              </a:endParaRPr>
            </a:p>
          </p:txBody>
        </p:sp>
        <p:cxnSp>
          <p:nvCxnSpPr>
            <p:cNvPr id="41" name="直接连接符 40"/>
            <p:cNvCxnSpPr/>
            <p:nvPr/>
          </p:nvCxnSpPr>
          <p:spPr>
            <a:xfrm>
              <a:off x="2459780" y="5876144"/>
              <a:ext cx="640135"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34468" y="324501"/>
            <a:ext cx="5456791" cy="579356"/>
            <a:chOff x="834468" y="324501"/>
            <a:chExt cx="5456791" cy="579356"/>
          </a:xfrm>
        </p:grpSpPr>
        <p:sp>
          <p:nvSpPr>
            <p:cNvPr id="29" name="文本框 28">
              <a:extLst>
                <a:ext uri="{FF2B5EF4-FFF2-40B4-BE49-F238E27FC236}">
                  <a16:creationId xmlns:a16="http://schemas.microsoft.com/office/drawing/2014/main" id="{9B93AB08-CB71-4FDC-86E4-02FB8A6CC260}"/>
                </a:ext>
              </a:extLst>
            </p:cNvPr>
            <p:cNvSpPr txBox="1"/>
            <p:nvPr/>
          </p:nvSpPr>
          <p:spPr>
            <a:xfrm>
              <a:off x="834468" y="324501"/>
              <a:ext cx="5456791"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Enterprise plan assessment</a:t>
              </a:r>
            </a:p>
          </p:txBody>
        </p:sp>
        <p:sp>
          <p:nvSpPr>
            <p:cNvPr id="31" name="文本框 30">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653284333"/>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911641" y="1576137"/>
            <a:ext cx="3192379" cy="3192379"/>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090863" y="2807368"/>
            <a:ext cx="3015916" cy="306404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4507831" y="802105"/>
            <a:ext cx="1909011" cy="306404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6558115" y="802105"/>
            <a:ext cx="4607190" cy="306404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11405937" y="304801"/>
            <a:ext cx="545431" cy="545431"/>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746149" y="4902389"/>
            <a:ext cx="6451239" cy="923330"/>
          </a:xfrm>
          <a:prstGeom prst="rect">
            <a:avLst/>
          </a:prstGeom>
        </p:spPr>
        <p:txBody>
          <a:bodyPr wrap="square">
            <a:spAutoFit/>
          </a:bodyPr>
          <a:lstStyle/>
          <a:p>
            <a:pPr algn="just">
              <a:lnSpc>
                <a:spcPct val="150000"/>
              </a:lnSpc>
            </a:pPr>
            <a:r>
              <a:rPr lang="zh-CN" altLang="en-US" sz="1200" dirty="0">
                <a:solidFill>
                  <a:schemeClr val="tx1">
                    <a:lumMod val="85000"/>
                    <a:lumOff val="15000"/>
                  </a:schemeClr>
                </a:solidFill>
                <a:cs typeface="+mn-ea"/>
                <a:sym typeface="+mn-lt"/>
              </a:rPr>
              <a:t>The company has always been adhering to the "customer-oriented, service proud, creative first, technology-based" business philosophy, adhere to the "create, share, win-win" spirit of enterprise, to "platform."</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Strategy for traction, the overall promotion of core competitiveness, through open innovation, operational excellence management, talent ladder construction and other strategies.</a:t>
            </a:r>
          </a:p>
        </p:txBody>
      </p:sp>
      <p:sp>
        <p:nvSpPr>
          <p:cNvPr id="9" name="文本框 8">
            <a:extLst>
              <a:ext uri="{FF2B5EF4-FFF2-40B4-BE49-F238E27FC236}">
                <a16:creationId xmlns:a16="http://schemas.microsoft.com/office/drawing/2014/main" id="{8060FEB0-0A11-4DC3-87D3-F575798C2A86}"/>
              </a:ext>
            </a:extLst>
          </p:cNvPr>
          <p:cNvSpPr txBox="1"/>
          <p:nvPr/>
        </p:nvSpPr>
        <p:spPr>
          <a:xfrm>
            <a:off x="948070" y="1282443"/>
            <a:ext cx="1963571" cy="584775"/>
          </a:xfrm>
          <a:prstGeom prst="rect">
            <a:avLst/>
          </a:prstGeom>
          <a:noFill/>
        </p:spPr>
        <p:txBody>
          <a:bodyPr wrap="square" rtlCol="0">
            <a:spAutoFit/>
          </a:bodyPr>
          <a:lstStyle/>
          <a:p>
            <a:pPr defTabSz="457200"/>
            <a:r>
              <a:rPr lang="en-US" altLang="zh-CN" sz="3200" b="1" dirty="0">
                <a:solidFill>
                  <a:schemeClr val="tx1">
                    <a:lumMod val="85000"/>
                    <a:lumOff val="15000"/>
                  </a:schemeClr>
                </a:solidFill>
                <a:effectLst>
                  <a:outerShdw blurRad="38100" dist="38100" dir="2700000" algn="tl">
                    <a:srgbClr val="000000">
                      <a:alpha val="20000"/>
                    </a:srgbClr>
                  </a:outerShdw>
                </a:effectLst>
                <a:cs typeface="+mn-ea"/>
                <a:sym typeface="+mn-lt"/>
              </a:rPr>
              <a:t>FUTURE</a:t>
            </a:r>
            <a:endParaRPr lang="zh-CN" altLang="en-US" sz="3600" b="1" dirty="0">
              <a:solidFill>
                <a:schemeClr val="tx1">
                  <a:lumMod val="85000"/>
                  <a:lumOff val="15000"/>
                </a:schemeClr>
              </a:solidFill>
              <a:effectLst>
                <a:outerShdw blurRad="38100" dist="38100" dir="2700000" algn="tl">
                  <a:srgbClr val="000000">
                    <a:alpha val="20000"/>
                  </a:srgbClr>
                </a:outerShdw>
              </a:effectLst>
              <a:cs typeface="+mn-ea"/>
              <a:sym typeface="+mn-lt"/>
            </a:endParaRPr>
          </a:p>
        </p:txBody>
      </p:sp>
      <p:sp>
        <p:nvSpPr>
          <p:cNvPr id="10" name="文本框 9">
            <a:extLst>
              <a:ext uri="{FF2B5EF4-FFF2-40B4-BE49-F238E27FC236}">
                <a16:creationId xmlns:a16="http://schemas.microsoft.com/office/drawing/2014/main" id="{8060FEB0-0A11-4DC3-87D3-F575798C2A86}"/>
              </a:ext>
            </a:extLst>
          </p:cNvPr>
          <p:cNvSpPr txBox="1"/>
          <p:nvPr/>
        </p:nvSpPr>
        <p:spPr>
          <a:xfrm>
            <a:off x="964112" y="1878240"/>
            <a:ext cx="2876368" cy="707886"/>
          </a:xfrm>
          <a:prstGeom prst="rect">
            <a:avLst/>
          </a:prstGeom>
          <a:noFill/>
        </p:spPr>
        <p:txBody>
          <a:bodyPr wrap="square" rtlCol="0">
            <a:spAutoFit/>
          </a:bodyPr>
          <a:lstStyle/>
          <a:p>
            <a:pPr defTabSz="457200"/>
            <a:r>
              <a:rPr lang="zh-CN" altLang="en-US" sz="2000" b="1" dirty="0">
                <a:solidFill>
                  <a:schemeClr val="tx1">
                    <a:lumMod val="85000"/>
                    <a:lumOff val="15000"/>
                  </a:schemeClr>
                </a:solidFill>
                <a:effectLst>
                  <a:outerShdw blurRad="38100" dist="38100" dir="2700000" algn="tl">
                    <a:srgbClr val="000000">
                      <a:alpha val="20000"/>
                    </a:srgbClr>
                  </a:outerShdw>
                </a:effectLst>
                <a:cs typeface="+mn-ea"/>
                <a:sym typeface="+mn-lt"/>
              </a:rPr>
              <a:t>Looking forward to the future</a:t>
            </a:r>
          </a:p>
        </p:txBody>
      </p:sp>
      <p:sp>
        <p:nvSpPr>
          <p:cNvPr id="11" name="文本框 10">
            <a:extLst>
              <a:ext uri="{FF2B5EF4-FFF2-40B4-BE49-F238E27FC236}">
                <a16:creationId xmlns:a16="http://schemas.microsoft.com/office/drawing/2014/main" id="{8060FEB0-0A11-4DC3-87D3-F575798C2A86}"/>
              </a:ext>
            </a:extLst>
          </p:cNvPr>
          <p:cNvSpPr txBox="1"/>
          <p:nvPr/>
        </p:nvSpPr>
        <p:spPr>
          <a:xfrm>
            <a:off x="4714065" y="4254586"/>
            <a:ext cx="6691871" cy="400110"/>
          </a:xfrm>
          <a:prstGeom prst="rect">
            <a:avLst/>
          </a:prstGeom>
          <a:noFill/>
        </p:spPr>
        <p:txBody>
          <a:bodyPr wrap="square" rtlCol="0">
            <a:spAutoFit/>
          </a:bodyPr>
          <a:lstStyle/>
          <a:p>
            <a:pPr defTabSz="457200"/>
            <a:r>
              <a:rPr lang="zh-CN" altLang="en-US" sz="2000" b="1" dirty="0">
                <a:solidFill>
                  <a:schemeClr val="tx1">
                    <a:lumMod val="85000"/>
                    <a:lumOff val="15000"/>
                  </a:schemeClr>
                </a:solidFill>
                <a:effectLst>
                  <a:outerShdw blurRad="38100" dist="38100" dir="2700000" algn="tl">
                    <a:srgbClr val="000000">
                      <a:alpha val="20000"/>
                    </a:srgbClr>
                  </a:outerShdw>
                </a:effectLst>
                <a:cs typeface="+mn-ea"/>
                <a:sym typeface="+mn-lt"/>
              </a:rPr>
              <a:t>Integrity casts quality Innovation leads the future</a:t>
            </a:r>
          </a:p>
        </p:txBody>
      </p:sp>
      <p:grpSp>
        <p:nvGrpSpPr>
          <p:cNvPr id="16" name="组合 15"/>
          <p:cNvGrpSpPr/>
          <p:nvPr/>
        </p:nvGrpSpPr>
        <p:grpSpPr>
          <a:xfrm>
            <a:off x="4844716" y="4768516"/>
            <a:ext cx="810127" cy="0"/>
            <a:chOff x="5085347" y="7379368"/>
            <a:chExt cx="810127" cy="0"/>
          </a:xfrm>
        </p:grpSpPr>
        <p:cxnSp>
          <p:nvCxnSpPr>
            <p:cNvPr id="13" name="直接连接符 12"/>
            <p:cNvCxnSpPr/>
            <p:nvPr/>
          </p:nvCxnSpPr>
          <p:spPr>
            <a:xfrm>
              <a:off x="5085347" y="7379368"/>
              <a:ext cx="288758"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30253" y="7379368"/>
              <a:ext cx="465221"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9704664"/>
      </p:ext>
    </p:extLst>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5" grpId="0" animBg="1"/>
      <p:bldP spid="7" grpId="0" animBg="1"/>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图片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61439">
            <a:off x="5606893" y="-1420935"/>
            <a:ext cx="8293234" cy="6858000"/>
          </a:xfrm>
          <a:prstGeom prst="rect">
            <a:avLst/>
          </a:prstGeom>
        </p:spPr>
      </p:pic>
      <p:sp>
        <p:nvSpPr>
          <p:cNvPr id="145" name="矩形 144"/>
          <p:cNvSpPr/>
          <p:nvPr/>
        </p:nvSpPr>
        <p:spPr>
          <a:xfrm>
            <a:off x="0" y="0"/>
            <a:ext cx="1163955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122"/>
          <p:cNvSpPr/>
          <p:nvPr/>
        </p:nvSpPr>
        <p:spPr>
          <a:xfrm>
            <a:off x="576776" y="942535"/>
            <a:ext cx="3522856" cy="488149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文本框 133">
            <a:extLst>
              <a:ext uri="{FF2B5EF4-FFF2-40B4-BE49-F238E27FC236}">
                <a16:creationId xmlns:a16="http://schemas.microsoft.com/office/drawing/2014/main" id="{A92A4A3F-B186-4633-B3C4-EBD531B319B1}"/>
              </a:ext>
            </a:extLst>
          </p:cNvPr>
          <p:cNvSpPr txBox="1"/>
          <p:nvPr/>
        </p:nvSpPr>
        <p:spPr>
          <a:xfrm>
            <a:off x="1118671" y="3998201"/>
            <a:ext cx="5793573" cy="646331"/>
          </a:xfrm>
          <a:prstGeom prst="rect">
            <a:avLst/>
          </a:prstGeom>
          <a:noFill/>
        </p:spPr>
        <p:txBody>
          <a:bodyPr wrap="square" rtlCol="0">
            <a:spAutoFit/>
          </a:bodyPr>
          <a:lstStyle/>
          <a:p>
            <a:pPr>
              <a:lnSpc>
                <a:spcPct val="120000"/>
              </a:lnSpc>
              <a:spcBef>
                <a:spcPct val="0"/>
              </a:spcBef>
            </a:pPr>
            <a:r>
              <a:rPr lang="zh-CN" altLang="zh-CN" sz="1000" dirty="0">
                <a:solidFill>
                  <a:schemeClr val="bg1">
                    <a:lumMod val="50000"/>
                  </a:schemeClr>
                </a:solidFill>
                <a:cs typeface="+mn-ea"/>
                <a:sym typeface="+mn-lt"/>
              </a:rPr>
              <a:t>Lorem ipsum dolor sit amet, consectetuer dipiscing elit, sed diam nonummy</a:t>
            </a:r>
            <a:endParaRPr lang="en-US" altLang="zh-CN" sz="1000" dirty="0">
              <a:solidFill>
                <a:schemeClr val="bg1">
                  <a:lumMod val="50000"/>
                </a:schemeClr>
              </a:solidFill>
              <a:cs typeface="+mn-ea"/>
              <a:sym typeface="+mn-lt"/>
            </a:endParaRPr>
          </a:p>
          <a:p>
            <a:pPr>
              <a:lnSpc>
                <a:spcPct val="120000"/>
              </a:lnSpc>
              <a:spcBef>
                <a:spcPct val="0"/>
              </a:spcBef>
            </a:pPr>
            <a:r>
              <a:rPr lang="zh-CN" altLang="zh-CN" sz="1000" dirty="0">
                <a:solidFill>
                  <a:schemeClr val="bg1">
                    <a:lumMod val="50000"/>
                  </a:schemeClr>
                </a:solidFill>
                <a:cs typeface="+mn-ea"/>
                <a:sym typeface="+mn-lt"/>
              </a:rPr>
              <a:t> nibheuismod tincidunt ut laoreet dolore magna aliquam erat volutpat. Ut wisi enim ad minim veniam, quis nostrud</a:t>
            </a:r>
          </a:p>
        </p:txBody>
      </p:sp>
      <p:sp>
        <p:nvSpPr>
          <p:cNvPr id="139" name="矩形 138">
            <a:extLst>
              <a:ext uri="{FF2B5EF4-FFF2-40B4-BE49-F238E27FC236}">
                <a16:creationId xmlns:a16="http://schemas.microsoft.com/office/drawing/2014/main" id="{52CD480D-F2C7-4A14-9680-ADB89421C472}"/>
              </a:ext>
            </a:extLst>
          </p:cNvPr>
          <p:cNvSpPr/>
          <p:nvPr/>
        </p:nvSpPr>
        <p:spPr>
          <a:xfrm>
            <a:off x="1200020" y="1719200"/>
            <a:ext cx="1486029" cy="5777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20000"/>
              </a:lnSpc>
            </a:pPr>
            <a:r>
              <a:rPr lang="en-US" altLang="zh-CN" sz="3200" spc="300" dirty="0">
                <a:solidFill>
                  <a:prstClr val="white"/>
                </a:solidFill>
                <a:cs typeface="+mn-ea"/>
                <a:sym typeface="+mn-lt"/>
              </a:rPr>
              <a:t>20XX</a:t>
            </a:r>
            <a:endParaRPr lang="zh-CN" altLang="en-US" sz="3200" spc="300" dirty="0">
              <a:solidFill>
                <a:prstClr val="white"/>
              </a:solidFill>
              <a:cs typeface="+mn-ea"/>
              <a:sym typeface="+mn-lt"/>
            </a:endParaRPr>
          </a:p>
        </p:txBody>
      </p:sp>
      <p:sp>
        <p:nvSpPr>
          <p:cNvPr id="143" name="矩形 142">
            <a:extLst>
              <a:ext uri="{FF2B5EF4-FFF2-40B4-BE49-F238E27FC236}">
                <a16:creationId xmlns:a16="http://schemas.microsoft.com/office/drawing/2014/main" id="{52CD480D-F2C7-4A14-9680-ADB89421C472}"/>
              </a:ext>
            </a:extLst>
          </p:cNvPr>
          <p:cNvSpPr/>
          <p:nvPr/>
        </p:nvSpPr>
        <p:spPr>
          <a:xfrm>
            <a:off x="1200022" y="5015553"/>
            <a:ext cx="1341704" cy="2693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20000"/>
              </a:lnSpc>
            </a:pPr>
            <a:r>
              <a:rPr lang="en-US" altLang="zh-CN" sz="1050" dirty="0">
                <a:solidFill>
                  <a:prstClr val="white"/>
                </a:solidFill>
                <a:cs typeface="+mn-ea"/>
                <a:sym typeface="+mn-lt"/>
              </a:rPr>
              <a:t>Freeppt7.com</a:t>
            </a:r>
            <a:endParaRPr lang="zh-CN" altLang="en-US" sz="1050" dirty="0">
              <a:solidFill>
                <a:prstClr val="white"/>
              </a:solidFill>
              <a:cs typeface="+mn-ea"/>
              <a:sym typeface="+mn-lt"/>
            </a:endParaRPr>
          </a:p>
        </p:txBody>
      </p:sp>
      <p:sp>
        <p:nvSpPr>
          <p:cNvPr id="137" name="文本框 136">
            <a:extLst>
              <a:ext uri="{FF2B5EF4-FFF2-40B4-BE49-F238E27FC236}">
                <a16:creationId xmlns:a16="http://schemas.microsoft.com/office/drawing/2014/main" id="{8060FEB0-0A11-4DC3-87D3-F575798C2A86}"/>
              </a:ext>
            </a:extLst>
          </p:cNvPr>
          <p:cNvSpPr txBox="1"/>
          <p:nvPr/>
        </p:nvSpPr>
        <p:spPr>
          <a:xfrm>
            <a:off x="1118671" y="2397652"/>
            <a:ext cx="5420646" cy="1314206"/>
          </a:xfrm>
          <a:prstGeom prst="rect">
            <a:avLst/>
          </a:prstGeom>
          <a:noFill/>
        </p:spPr>
        <p:txBody>
          <a:bodyPr wrap="square" rtlCol="0">
            <a:spAutoFit/>
          </a:bodyPr>
          <a:lstStyle/>
          <a:p>
            <a:pPr defTabSz="457200">
              <a:lnSpc>
                <a:spcPct val="150000"/>
              </a:lnSpc>
            </a:pPr>
            <a:r>
              <a:rPr lang="en-US" altLang="zh-CN" sz="6000" b="1" dirty="0">
                <a:solidFill>
                  <a:prstClr val="black"/>
                </a:solidFill>
                <a:effectLst>
                  <a:outerShdw blurRad="38100" dist="38100" dir="2700000" algn="tl">
                    <a:srgbClr val="000000">
                      <a:alpha val="20000"/>
                    </a:srgbClr>
                  </a:outerShdw>
                </a:effectLst>
                <a:cs typeface="+mn-ea"/>
                <a:sym typeface="+mn-lt"/>
              </a:rPr>
              <a:t>THANK YOU</a:t>
            </a:r>
            <a:endParaRPr lang="zh-CN" altLang="en-US" sz="6000" b="1" dirty="0">
              <a:solidFill>
                <a:prstClr val="black"/>
              </a:solidFill>
              <a:effectLst>
                <a:outerShdw blurRad="38100" dist="38100" dir="2700000" algn="tl">
                  <a:srgbClr val="000000">
                    <a:alpha val="20000"/>
                  </a:srgbClr>
                </a:outerShdw>
              </a:effectLst>
              <a:cs typeface="+mn-ea"/>
              <a:sym typeface="+mn-lt"/>
            </a:endParaRPr>
          </a:p>
        </p:txBody>
      </p:sp>
      <p:cxnSp>
        <p:nvCxnSpPr>
          <p:cNvPr id="125" name="直接连接符 124"/>
          <p:cNvCxnSpPr/>
          <p:nvPr/>
        </p:nvCxnSpPr>
        <p:spPr>
          <a:xfrm>
            <a:off x="1200021" y="3906639"/>
            <a:ext cx="489294"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38" name="图片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112" y="1107068"/>
            <a:ext cx="8096888" cy="8050273"/>
          </a:xfrm>
          <a:prstGeom prst="rect">
            <a:avLst/>
          </a:prstGeom>
        </p:spPr>
      </p:pic>
      <p:sp>
        <p:nvSpPr>
          <p:cNvPr id="12" name="Rounded Rectangle 7">
            <a:extLst>
              <a:ext uri="{FF2B5EF4-FFF2-40B4-BE49-F238E27FC236}">
                <a16:creationId xmlns:a16="http://schemas.microsoft.com/office/drawing/2014/main" id="{AAF147EB-B5D0-43D3-9594-86EF649A5E1C}"/>
              </a:ext>
            </a:extLst>
          </p:cNvPr>
          <p:cNvSpPr/>
          <p:nvPr/>
        </p:nvSpPr>
        <p:spPr>
          <a:xfrm>
            <a:off x="552450" y="315835"/>
            <a:ext cx="1684599" cy="413563"/>
          </a:xfrm>
          <a:prstGeom prst="roundRect">
            <a:avLst>
              <a:gd name="adj" fmla="val 50000"/>
            </a:avLst>
          </a:prstGeom>
          <a:solidFill>
            <a:schemeClr val="bg1">
              <a:alpha val="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75000"/>
                  </a:schemeClr>
                </a:solidFill>
              </a:rPr>
              <a:t>LOGO</a:t>
            </a:r>
            <a:endParaRPr lang="ko-KR" altLang="en-US" sz="2700" dirty="0">
              <a:solidFill>
                <a:schemeClr val="bg1">
                  <a:lumMod val="75000"/>
                </a:schemeClr>
              </a:solidFill>
            </a:endParaRPr>
          </a:p>
        </p:txBody>
      </p:sp>
      <p:sp>
        <p:nvSpPr>
          <p:cNvPr id="13" name="TextBox 3">
            <a:hlinkClick r:id="rId5"/>
            <a:extLst>
              <a:ext uri="{FF2B5EF4-FFF2-40B4-BE49-F238E27FC236}">
                <a16:creationId xmlns:a16="http://schemas.microsoft.com/office/drawing/2014/main" id="{CA48C81D-E5EE-482F-B068-D389BA69F707}"/>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bg1">
                    <a:lumMod val="50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419025419"/>
      </p:ext>
    </p:extLst>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ahyp="http://schemas.microsoft.com/office/drawing/2018/hyperlinkcolor" xmlns:a16="http://schemas.microsoft.com/office/drawing/2014/main" xmlns:a14="http://schemas.microsoft.com/office/drawing/2010/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up)">
                                      <p:cBhvr>
                                        <p:cTn id="7" dur="1000"/>
                                        <p:tgtEl>
                                          <p:spTgt spid="138"/>
                                        </p:tgtEl>
                                      </p:cBhvr>
                                    </p:animEffect>
                                  </p:childTnLst>
                                </p:cTn>
                              </p:par>
                              <p:par>
                                <p:cTn id="8" presetID="22" presetClass="entr" presetSubtype="1"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up)">
                                      <p:cBhvr>
                                        <p:cTn id="10" dur="1000"/>
                                        <p:tgtEl>
                                          <p:spTgt spid="142"/>
                                        </p:tgtEl>
                                      </p:cBhvr>
                                    </p:animEffect>
                                  </p:childTnLst>
                                </p:cTn>
                              </p:par>
                              <p:par>
                                <p:cTn id="11" presetID="18" presetClass="entr" presetSubtype="6" fill="hold" grpId="0" nodeType="withEffect">
                                  <p:stCondLst>
                                    <p:cond delay="500"/>
                                  </p:stCondLst>
                                  <p:childTnLst>
                                    <p:set>
                                      <p:cBhvr>
                                        <p:cTn id="12" dur="1" fill="hold">
                                          <p:stCondLst>
                                            <p:cond delay="0"/>
                                          </p:stCondLst>
                                        </p:cTn>
                                        <p:tgtEl>
                                          <p:spTgt spid="123"/>
                                        </p:tgtEl>
                                        <p:attrNameLst>
                                          <p:attrName>style.visibility</p:attrName>
                                        </p:attrNameLst>
                                      </p:cBhvr>
                                      <p:to>
                                        <p:strVal val="visible"/>
                                      </p:to>
                                    </p:set>
                                    <p:animEffect transition="in" filter="strips(downRight)">
                                      <p:cBhvr>
                                        <p:cTn id="13" dur="500"/>
                                        <p:tgtEl>
                                          <p:spTgt spid="123"/>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additive="base">
                                        <p:cTn id="17" dur="500" fill="hold"/>
                                        <p:tgtEl>
                                          <p:spTgt spid="139"/>
                                        </p:tgtEl>
                                        <p:attrNameLst>
                                          <p:attrName>ppt_x</p:attrName>
                                        </p:attrNameLst>
                                      </p:cBhvr>
                                      <p:tavLst>
                                        <p:tav tm="0">
                                          <p:val>
                                            <p:strVal val="#ppt_x"/>
                                          </p:val>
                                        </p:tav>
                                        <p:tav tm="100000">
                                          <p:val>
                                            <p:strVal val="#ppt_x"/>
                                          </p:val>
                                        </p:tav>
                                      </p:tavLst>
                                    </p:anim>
                                    <p:anim calcmode="lin" valueType="num">
                                      <p:cBhvr additive="base">
                                        <p:cTn id="18" dur="500" fill="hold"/>
                                        <p:tgtEl>
                                          <p:spTgt spid="139"/>
                                        </p:tgtEl>
                                        <p:attrNameLst>
                                          <p:attrName>ppt_y</p:attrName>
                                        </p:attrNameLst>
                                      </p:cBhvr>
                                      <p:tavLst>
                                        <p:tav tm="0">
                                          <p:val>
                                            <p:strVal val="1+#ppt_h/2"/>
                                          </p:val>
                                        </p:tav>
                                        <p:tav tm="100000">
                                          <p:val>
                                            <p:strVal val="#ppt_y"/>
                                          </p:val>
                                        </p:tav>
                                      </p:tavLst>
                                    </p:anim>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37"/>
                                        </p:tgtEl>
                                        <p:attrNameLst>
                                          <p:attrName>style.visibility</p:attrName>
                                        </p:attrNameLst>
                                      </p:cBhvr>
                                      <p:to>
                                        <p:strVal val="visible"/>
                                      </p:to>
                                    </p:set>
                                    <p:anim calcmode="lin" valueType="num">
                                      <p:cBhvr>
                                        <p:cTn id="21" dur="500" fill="hold"/>
                                        <p:tgtEl>
                                          <p:spTgt spid="13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7"/>
                                        </p:tgtEl>
                                        <p:attrNameLst>
                                          <p:attrName>ppt_y</p:attrName>
                                        </p:attrNameLst>
                                      </p:cBhvr>
                                      <p:tavLst>
                                        <p:tav tm="0">
                                          <p:val>
                                            <p:strVal val="#ppt_y"/>
                                          </p:val>
                                        </p:tav>
                                        <p:tav tm="100000">
                                          <p:val>
                                            <p:strVal val="#ppt_y"/>
                                          </p:val>
                                        </p:tav>
                                      </p:tavLst>
                                    </p:anim>
                                    <p:anim calcmode="lin" valueType="num">
                                      <p:cBhvr>
                                        <p:cTn id="23" dur="500" fill="hold"/>
                                        <p:tgtEl>
                                          <p:spTgt spid="13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7"/>
                                        </p:tgtEl>
                                      </p:cBhvr>
                                    </p:animEffect>
                                  </p:childTnLst>
                                </p:cTn>
                              </p:par>
                              <p:par>
                                <p:cTn id="26" presetID="22" presetClass="entr" presetSubtype="8" fill="hold" nodeType="with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left)">
                                      <p:cBhvr>
                                        <p:cTn id="28" dur="500"/>
                                        <p:tgtEl>
                                          <p:spTgt spid="125"/>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134"/>
                                        </p:tgtEl>
                                        <p:attrNameLst>
                                          <p:attrName>style.visibility</p:attrName>
                                        </p:attrNameLst>
                                      </p:cBhvr>
                                      <p:to>
                                        <p:strVal val="visible"/>
                                      </p:to>
                                    </p:set>
                                    <p:anim calcmode="lin" valueType="num">
                                      <p:cBhvr>
                                        <p:cTn id="31" dur="500" fill="hold"/>
                                        <p:tgtEl>
                                          <p:spTgt spid="134"/>
                                        </p:tgtEl>
                                        <p:attrNameLst>
                                          <p:attrName>ppt_w</p:attrName>
                                        </p:attrNameLst>
                                      </p:cBhvr>
                                      <p:tavLst>
                                        <p:tav tm="0">
                                          <p:val>
                                            <p:fltVal val="0"/>
                                          </p:val>
                                        </p:tav>
                                        <p:tav tm="100000">
                                          <p:val>
                                            <p:strVal val="#ppt_w"/>
                                          </p:val>
                                        </p:tav>
                                      </p:tavLst>
                                    </p:anim>
                                    <p:anim calcmode="lin" valueType="num">
                                      <p:cBhvr>
                                        <p:cTn id="32" dur="500" fill="hold"/>
                                        <p:tgtEl>
                                          <p:spTgt spid="134"/>
                                        </p:tgtEl>
                                        <p:attrNameLst>
                                          <p:attrName>ppt_h</p:attrName>
                                        </p:attrNameLst>
                                      </p:cBhvr>
                                      <p:tavLst>
                                        <p:tav tm="0">
                                          <p:val>
                                            <p:fltVal val="0"/>
                                          </p:val>
                                        </p:tav>
                                        <p:tav tm="100000">
                                          <p:val>
                                            <p:strVal val="#ppt_h"/>
                                          </p:val>
                                        </p:tav>
                                      </p:tavLst>
                                    </p:anim>
                                    <p:animEffect transition="in" filter="fade">
                                      <p:cBhvr>
                                        <p:cTn id="33" dur="500"/>
                                        <p:tgtEl>
                                          <p:spTgt spid="134"/>
                                        </p:tgtEl>
                                      </p:cBhvr>
                                    </p:animEffect>
                                  </p:childTnLst>
                                </p:cTn>
                              </p:par>
                            </p:childTnLst>
                          </p:cTn>
                        </p:par>
                        <p:par>
                          <p:cTn id="34" fill="hold">
                            <p:stCondLst>
                              <p:cond delay="1850"/>
                            </p:stCondLst>
                            <p:childTnLst>
                              <p:par>
                                <p:cTn id="35" presetID="2" presetClass="entr" presetSubtype="4" fill="hold" grpId="0" nodeType="afterEffect">
                                  <p:stCondLst>
                                    <p:cond delay="0"/>
                                  </p:stCondLst>
                                  <p:childTnLst>
                                    <p:set>
                                      <p:cBhvr>
                                        <p:cTn id="36" dur="1" fill="hold">
                                          <p:stCondLst>
                                            <p:cond delay="0"/>
                                          </p:stCondLst>
                                        </p:cTn>
                                        <p:tgtEl>
                                          <p:spTgt spid="143"/>
                                        </p:tgtEl>
                                        <p:attrNameLst>
                                          <p:attrName>style.visibility</p:attrName>
                                        </p:attrNameLst>
                                      </p:cBhvr>
                                      <p:to>
                                        <p:strVal val="visible"/>
                                      </p:to>
                                    </p:set>
                                    <p:anim calcmode="lin" valueType="num">
                                      <p:cBhvr additive="base">
                                        <p:cTn id="37" dur="500" fill="hold"/>
                                        <p:tgtEl>
                                          <p:spTgt spid="143"/>
                                        </p:tgtEl>
                                        <p:attrNameLst>
                                          <p:attrName>ppt_x</p:attrName>
                                        </p:attrNameLst>
                                      </p:cBhvr>
                                      <p:tavLst>
                                        <p:tav tm="0">
                                          <p:val>
                                            <p:strVal val="#ppt_x"/>
                                          </p:val>
                                        </p:tav>
                                        <p:tav tm="100000">
                                          <p:val>
                                            <p:strVal val="#ppt_x"/>
                                          </p:val>
                                        </p:tav>
                                      </p:tavLst>
                                    </p:anim>
                                    <p:anim calcmode="lin" valueType="num">
                                      <p:cBhvr additive="base">
                                        <p:cTn id="3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34" grpId="0"/>
      <p:bldP spid="139" grpId="0" animBg="1"/>
      <p:bldP spid="143" grpId="0" animBg="1"/>
      <p:bldP spid="1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465095"/>
            <a:ext cx="12192000" cy="339290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0"/>
            <a:ext cx="12192000" cy="346509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764632" y="1311437"/>
            <a:ext cx="8568935" cy="44316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846068" y="978568"/>
            <a:ext cx="8406063" cy="248652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846068" y="3465095"/>
            <a:ext cx="8406063" cy="2486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3013799" y="4617448"/>
            <a:ext cx="6070600" cy="784830"/>
          </a:xfrm>
          <a:prstGeom prst="rect">
            <a:avLst/>
          </a:prstGeom>
        </p:spPr>
        <p:txBody>
          <a:bodyPr wrap="square">
            <a:spAutoFit/>
          </a:bodyPr>
          <a:lstStyle/>
          <a:p>
            <a:pPr algn="ctr">
              <a:lnSpc>
                <a:spcPct val="150000"/>
              </a:lnSpc>
            </a:pPr>
            <a:r>
              <a:rPr lang="zh-CN" altLang="en-US" sz="1000" dirty="0">
                <a:solidFill>
                  <a:schemeClr val="tx1">
                    <a:lumMod val="65000"/>
                    <a:lumOff val="35000"/>
                  </a:schemeClr>
                </a:solidFill>
                <a:cs typeface="+mn-ea"/>
                <a:sym typeface="+mn-lt"/>
              </a:rPr>
              <a:t>The company has always been adhering to the "customer-oriented, service proud, creative first, technology-based" business philosophy, adhere to the "create, share, win-win" spirit of enterprise, to "platform."</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Strategy for traction, the overall promotion of core competitiveness, through open innovation, operational excellence management, talent ladder construction and other strategies to implement first-class service, first-class technology and first-class products.</a:t>
            </a:r>
          </a:p>
        </p:txBody>
      </p:sp>
      <p:sp>
        <p:nvSpPr>
          <p:cNvPr id="10" name="文本框 9">
            <a:extLst>
              <a:ext uri="{FF2B5EF4-FFF2-40B4-BE49-F238E27FC236}">
                <a16:creationId xmlns:a16="http://schemas.microsoft.com/office/drawing/2014/main" id="{8060FEB0-0A11-4DC3-87D3-F575798C2A86}"/>
              </a:ext>
            </a:extLst>
          </p:cNvPr>
          <p:cNvSpPr txBox="1"/>
          <p:nvPr/>
        </p:nvSpPr>
        <p:spPr>
          <a:xfrm>
            <a:off x="3338776" y="4043943"/>
            <a:ext cx="5420646" cy="400110"/>
          </a:xfrm>
          <a:prstGeom prst="rect">
            <a:avLst/>
          </a:prstGeom>
          <a:noFill/>
        </p:spPr>
        <p:txBody>
          <a:bodyPr wrap="square" rtlCol="0">
            <a:spAutoFit/>
          </a:bodyPr>
          <a:lstStyle/>
          <a:p>
            <a:pPr algn="ctr" defTabSz="457200"/>
            <a:r>
              <a:rPr lang="en-US" altLang="zh-CN" sz="2000" b="1" dirty="0">
                <a:solidFill>
                  <a:prstClr val="black"/>
                </a:solidFill>
                <a:effectLst>
                  <a:outerShdw blurRad="38100" dist="38100" dir="2700000" algn="tl">
                    <a:srgbClr val="000000">
                      <a:alpha val="20000"/>
                    </a:srgbClr>
                  </a:outerShdw>
                </a:effectLst>
                <a:cs typeface="+mn-ea"/>
                <a:sym typeface="+mn-lt"/>
              </a:rPr>
              <a:t>COMPANY PROFILE</a:t>
            </a:r>
            <a:endParaRPr lang="zh-CN" altLang="en-US" sz="2000" b="1" dirty="0">
              <a:solidFill>
                <a:prstClr val="black"/>
              </a:solidFill>
              <a:effectLst>
                <a:outerShdw blurRad="38100" dist="38100" dir="2700000" algn="tl">
                  <a:srgbClr val="000000">
                    <a:alpha val="20000"/>
                  </a:srgbClr>
                </a:outerShdw>
              </a:effectLst>
              <a:cs typeface="+mn-ea"/>
              <a:sym typeface="+mn-lt"/>
            </a:endParaRPr>
          </a:p>
        </p:txBody>
      </p:sp>
      <p:cxnSp>
        <p:nvCxnSpPr>
          <p:cNvPr id="12" name="直接连接符 11"/>
          <p:cNvCxnSpPr/>
          <p:nvPr/>
        </p:nvCxnSpPr>
        <p:spPr>
          <a:xfrm>
            <a:off x="5871299" y="4545653"/>
            <a:ext cx="355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96102"/>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53" presetClass="entr" presetSubtype="16"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42" presetClass="entr" presetSubtype="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4" grpId="0" animBg="1"/>
      <p:bldP spid="6" grpId="0" animBg="1"/>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70055" y="4326900"/>
            <a:ext cx="4295225" cy="1444691"/>
          </a:xfrm>
          <a:prstGeom prst="rect">
            <a:avLst/>
          </a:prstGeom>
        </p:spPr>
        <p:txBody>
          <a:bodyPr wrap="square">
            <a:spAutoFit/>
          </a:bodyPr>
          <a:lstStyle/>
          <a:p>
            <a:pPr algn="just">
              <a:lnSpc>
                <a:spcPct val="150000"/>
              </a:lnSpc>
            </a:pPr>
            <a:r>
              <a:rPr lang="zh-CN" altLang="en-US" sz="1200" dirty="0">
                <a:solidFill>
                  <a:schemeClr val="tx1">
                    <a:lumMod val="65000"/>
                    <a:lumOff val="35000"/>
                  </a:schemeClr>
                </a:solidFill>
                <a:cs typeface="+mn-ea"/>
                <a:sym typeface="+mn-lt"/>
              </a:rPr>
              <a:t>The company has always been adhering to the "customer-oriented, service proud, creative first, technology-based" business philosophy, adhere to the "create, share, win-win" spirit of enterprise, to "platform."</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Strategy for traction</a:t>
            </a:r>
          </a:p>
        </p:txBody>
      </p:sp>
      <p:sp>
        <p:nvSpPr>
          <p:cNvPr id="9" name="文本框 8">
            <a:extLst>
              <a:ext uri="{FF2B5EF4-FFF2-40B4-BE49-F238E27FC236}">
                <a16:creationId xmlns:a16="http://schemas.microsoft.com/office/drawing/2014/main" id="{9B93AB08-CB71-4FDC-86E4-02FB8A6CC260}"/>
              </a:ext>
            </a:extLst>
          </p:cNvPr>
          <p:cNvSpPr txBox="1"/>
          <p:nvPr/>
        </p:nvSpPr>
        <p:spPr>
          <a:xfrm>
            <a:off x="6816946" y="3444307"/>
            <a:ext cx="4874757" cy="646331"/>
          </a:xfrm>
          <a:prstGeom prst="rect">
            <a:avLst/>
          </a:prstGeom>
          <a:noFill/>
        </p:spPr>
        <p:txBody>
          <a:bodyPr wrap="square" rtlCol="0">
            <a:spAutoFit/>
          </a:bodyPr>
          <a:lstStyle/>
          <a:p>
            <a:pPr defTabSz="457200"/>
            <a:r>
              <a:rPr lang="zh-CN" altLang="en-US" b="1" dirty="0">
                <a:solidFill>
                  <a:prstClr val="black"/>
                </a:solidFill>
                <a:cs typeface="+mn-ea"/>
                <a:sym typeface="+mn-lt"/>
              </a:rPr>
              <a:t>The background of the establishment of the enterprise</a:t>
            </a:r>
          </a:p>
        </p:txBody>
      </p:sp>
      <p:cxnSp>
        <p:nvCxnSpPr>
          <p:cNvPr id="12" name="直接连接符 11"/>
          <p:cNvCxnSpPr/>
          <p:nvPr/>
        </p:nvCxnSpPr>
        <p:spPr>
          <a:xfrm>
            <a:off x="6986081" y="4231563"/>
            <a:ext cx="345989"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92A4A3F-B186-4633-B3C4-EBD531B319B1}"/>
              </a:ext>
            </a:extLst>
          </p:cNvPr>
          <p:cNvSpPr txBox="1"/>
          <p:nvPr/>
        </p:nvSpPr>
        <p:spPr>
          <a:xfrm>
            <a:off x="2341515" y="3688359"/>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sp>
        <p:nvSpPr>
          <p:cNvPr id="6" name="平行四边形 5"/>
          <p:cNvSpPr/>
          <p:nvPr/>
        </p:nvSpPr>
        <p:spPr>
          <a:xfrm>
            <a:off x="4187952" y="1280160"/>
            <a:ext cx="3675888" cy="4279392"/>
          </a:xfrm>
          <a:prstGeom prst="parallelogram">
            <a:avLst>
              <a:gd name="adj" fmla="val 64582"/>
            </a:avLst>
          </a:prstGeom>
          <a:blipFill dpi="0" rotWithShape="1">
            <a:blip r:embed="rId3" cstate="print">
              <a:extLst>
                <a:ext uri="{28A0092B-C50C-407E-A947-70E740481C1C}">
                  <a14:useLocalDpi xmlns:a14="http://schemas.microsoft.com/office/drawing/2010/main" val="0"/>
                </a:ext>
              </a:extLst>
            </a:blip>
            <a:srcRect/>
            <a:stretch>
              <a:fillRect l="-49773" r="-248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7180446" y="-62744"/>
            <a:ext cx="1624571" cy="2991972"/>
            <a:chOff x="7373125" y="18288"/>
            <a:chExt cx="1624571" cy="2991972"/>
          </a:xfrm>
        </p:grpSpPr>
        <p:cxnSp>
          <p:nvCxnSpPr>
            <p:cNvPr id="13" name="直接连接符 12"/>
            <p:cNvCxnSpPr/>
            <p:nvPr/>
          </p:nvCxnSpPr>
          <p:spPr>
            <a:xfrm flipH="1">
              <a:off x="7498080" y="18288"/>
              <a:ext cx="1499616" cy="2743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373125" y="2620014"/>
              <a:ext cx="213334" cy="390246"/>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文本框 15">
            <a:extLst>
              <a:ext uri="{FF2B5EF4-FFF2-40B4-BE49-F238E27FC236}">
                <a16:creationId xmlns:a16="http://schemas.microsoft.com/office/drawing/2014/main" id="{8060FEB0-0A11-4DC3-87D3-F575798C2A86}"/>
              </a:ext>
            </a:extLst>
          </p:cNvPr>
          <p:cNvSpPr txBox="1"/>
          <p:nvPr/>
        </p:nvSpPr>
        <p:spPr>
          <a:xfrm>
            <a:off x="1383591" y="2241809"/>
            <a:ext cx="5420646" cy="1446550"/>
          </a:xfrm>
          <a:prstGeom prst="rect">
            <a:avLst/>
          </a:prstGeom>
          <a:noFill/>
        </p:spPr>
        <p:txBody>
          <a:bodyPr wrap="square" rtlCol="0">
            <a:spAutoFit/>
          </a:bodyPr>
          <a:lstStyle/>
          <a:p>
            <a:pPr defTabSz="457200"/>
            <a:r>
              <a:rPr lang="en-US" altLang="zh-CN" sz="4400" b="1" dirty="0">
                <a:solidFill>
                  <a:prstClr val="black"/>
                </a:solidFill>
                <a:effectLst>
                  <a:outerShdw blurRad="38100" dist="38100" dir="2700000" algn="tl">
                    <a:srgbClr val="000000">
                      <a:alpha val="20000"/>
                    </a:srgbClr>
                  </a:outerShdw>
                </a:effectLst>
                <a:cs typeface="+mn-ea"/>
                <a:sym typeface="+mn-lt"/>
              </a:rPr>
              <a:t>COMPANY</a:t>
            </a:r>
          </a:p>
          <a:p>
            <a:pPr defTabSz="457200"/>
            <a:r>
              <a:rPr lang="en-US" altLang="zh-CN" sz="4400" b="1" dirty="0">
                <a:solidFill>
                  <a:prstClr val="black"/>
                </a:solidFill>
                <a:effectLst>
                  <a:outerShdw blurRad="38100" dist="38100" dir="2700000" algn="tl">
                    <a:srgbClr val="000000">
                      <a:alpha val="20000"/>
                    </a:srgbClr>
                  </a:outerShdw>
                </a:effectLst>
                <a:cs typeface="+mn-ea"/>
                <a:sym typeface="+mn-lt"/>
              </a:rPr>
              <a:t>       PROFILE</a:t>
            </a:r>
            <a:endParaRPr lang="zh-CN" altLang="en-US" sz="4400" b="1" dirty="0">
              <a:solidFill>
                <a:prstClr val="black"/>
              </a:solidFill>
              <a:effectLst>
                <a:outerShdw blurRad="38100" dist="38100" dir="2700000" algn="tl">
                  <a:srgbClr val="000000">
                    <a:alpha val="20000"/>
                  </a:srgbClr>
                </a:outerShdw>
              </a:effectLst>
              <a:cs typeface="+mn-ea"/>
              <a:sym typeface="+mn-lt"/>
            </a:endParaRPr>
          </a:p>
        </p:txBody>
      </p:sp>
      <p:grpSp>
        <p:nvGrpSpPr>
          <p:cNvPr id="18" name="组合 17"/>
          <p:cNvGrpSpPr/>
          <p:nvPr/>
        </p:nvGrpSpPr>
        <p:grpSpPr>
          <a:xfrm rot="10800000">
            <a:off x="-613105" y="3394027"/>
            <a:ext cx="1624571" cy="2991972"/>
            <a:chOff x="7373125" y="18288"/>
            <a:chExt cx="1624571" cy="2991972"/>
          </a:xfrm>
        </p:grpSpPr>
        <p:cxnSp>
          <p:nvCxnSpPr>
            <p:cNvPr id="19" name="直接连接符 18"/>
            <p:cNvCxnSpPr/>
            <p:nvPr/>
          </p:nvCxnSpPr>
          <p:spPr>
            <a:xfrm flipH="1">
              <a:off x="7498080" y="18288"/>
              <a:ext cx="1499616" cy="2743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373125" y="2620014"/>
              <a:ext cx="213334" cy="390246"/>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5836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wind"/>
      </p:transition>
    </mc:Choice>
    <mc:Fallback xmlns:p14="http://schemas.microsoft.com/office/powerpoint/2010/main" xmlns:a14="http://schemas.microsoft.com/office/drawing/2010/main" xmlns:a16="http://schemas.microsoft.com/office/drawing/2014/main"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 presetClass="entr" presetSubtype="8"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18" presetClass="entr" presetSubtype="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6"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44843" y="2189603"/>
            <a:ext cx="11294076" cy="3222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293509" y="3081413"/>
            <a:ext cx="2646878" cy="1477328"/>
          </a:xfrm>
          <a:prstGeom prst="rect">
            <a:avLst/>
          </a:prstGeom>
          <a:noFill/>
        </p:spPr>
        <p:txBody>
          <a:bodyPr wrap="none" rtlCol="0">
            <a:spAutoFit/>
          </a:bodyPr>
          <a:lstStyle/>
          <a:p>
            <a:pPr>
              <a:lnSpc>
                <a:spcPct val="150000"/>
              </a:lnSpc>
            </a:pPr>
            <a:r>
              <a:rPr lang="zh-CN" altLang="en-US" sz="1200" dirty="0">
                <a:solidFill>
                  <a:prstClr val="black">
                    <a:lumMod val="75000"/>
                    <a:lumOff val="25000"/>
                  </a:prstClr>
                </a:solidFill>
                <a:cs typeface="+mn-ea"/>
                <a:sym typeface="+mn-lt"/>
              </a:rPr>
              <a:t>Leader:</a:t>
            </a:r>
            <a:r>
              <a:rPr lang="en-US" altLang="zh-CN" sz="1200" dirty="0">
                <a:solidFill>
                  <a:prstClr val="black">
                    <a:lumMod val="75000"/>
                    <a:lumOff val="25000"/>
                  </a:prstClr>
                </a:solidFill>
                <a:cs typeface="+mn-ea"/>
                <a:sym typeface="+mn-lt"/>
              </a:rPr>
              <a:t>XX</a:t>
            </a:r>
            <a:r>
              <a:rPr lang="zh-CN" altLang="en-US" sz="1200" dirty="0">
                <a:solidFill>
                  <a:prstClr val="black">
                    <a:lumMod val="75000"/>
                    <a:lumOff val="25000"/>
                  </a:prstClr>
                </a:solidFill>
                <a:cs typeface="+mn-ea"/>
                <a:sym typeface="+mn-lt"/>
              </a:rPr>
              <a:t>net</a:t>
            </a:r>
            <a:endParaRPr lang="en-US" altLang="zh-CN" sz="1200" dirty="0">
              <a:solidFill>
                <a:prstClr val="black">
                  <a:lumMod val="75000"/>
                  <a:lumOff val="25000"/>
                </a:prstClr>
              </a:solidFill>
              <a:cs typeface="+mn-ea"/>
              <a:sym typeface="+mn-lt"/>
            </a:endParaRPr>
          </a:p>
          <a:p>
            <a:pPr>
              <a:lnSpc>
                <a:spcPct val="150000"/>
              </a:lnSpc>
            </a:pPr>
            <a:r>
              <a:rPr lang="zh-CN" altLang="en-US" sz="1200" dirty="0">
                <a:solidFill>
                  <a:prstClr val="black">
                    <a:lumMod val="75000"/>
                    <a:lumOff val="25000"/>
                  </a:prstClr>
                </a:solidFill>
                <a:cs typeface="+mn-ea"/>
                <a:sym typeface="+mn-lt"/>
              </a:rPr>
              <a:t>Gender: Male</a:t>
            </a:r>
            <a:endParaRPr lang="en-US" altLang="zh-CN" sz="1200" dirty="0">
              <a:solidFill>
                <a:prstClr val="black">
                  <a:lumMod val="75000"/>
                  <a:lumOff val="25000"/>
                </a:prstClr>
              </a:solidFill>
              <a:cs typeface="+mn-ea"/>
              <a:sym typeface="+mn-lt"/>
            </a:endParaRPr>
          </a:p>
          <a:p>
            <a:pPr>
              <a:lnSpc>
                <a:spcPct val="150000"/>
              </a:lnSpc>
            </a:pPr>
            <a:r>
              <a:rPr lang="zh-CN" altLang="en-US" sz="1200" dirty="0">
                <a:solidFill>
                  <a:prstClr val="black">
                    <a:lumMod val="75000"/>
                    <a:lumOff val="25000"/>
                  </a:prstClr>
                </a:solidFill>
                <a:cs typeface="+mn-ea"/>
                <a:sym typeface="+mn-lt"/>
              </a:rPr>
              <a:t>age:</a:t>
            </a:r>
            <a:r>
              <a:rPr lang="en-US" altLang="zh-CN" sz="1200" dirty="0">
                <a:solidFill>
                  <a:prstClr val="black">
                    <a:lumMod val="75000"/>
                    <a:lumOff val="25000"/>
                  </a:prstClr>
                </a:solidFill>
                <a:cs typeface="+mn-ea"/>
                <a:sym typeface="+mn-lt"/>
              </a:rPr>
              <a:t>23</a:t>
            </a:r>
            <a:r>
              <a:rPr lang="zh-CN" altLang="en-US" sz="1200" dirty="0">
                <a:solidFill>
                  <a:prstClr val="black">
                    <a:lumMod val="75000"/>
                    <a:lumOff val="25000"/>
                  </a:prstClr>
                </a:solidFill>
                <a:cs typeface="+mn-ea"/>
                <a:sym typeface="+mn-lt"/>
              </a:rPr>
              <a:t>year</a:t>
            </a:r>
            <a:endParaRPr lang="en-US" altLang="zh-CN" sz="1200" dirty="0">
              <a:solidFill>
                <a:prstClr val="black">
                  <a:lumMod val="75000"/>
                  <a:lumOff val="25000"/>
                </a:prstClr>
              </a:solidFill>
              <a:cs typeface="+mn-ea"/>
              <a:sym typeface="+mn-lt"/>
            </a:endParaRPr>
          </a:p>
          <a:p>
            <a:pPr>
              <a:lnSpc>
                <a:spcPct val="150000"/>
              </a:lnSpc>
            </a:pPr>
            <a:r>
              <a:rPr lang="zh-CN" altLang="en-US" sz="1200" dirty="0">
                <a:solidFill>
                  <a:prstClr val="black">
                    <a:lumMod val="75000"/>
                    <a:lumOff val="25000"/>
                  </a:prstClr>
                </a:solidFill>
                <a:cs typeface="+mn-ea"/>
                <a:sym typeface="+mn-lt"/>
              </a:rPr>
              <a:t>Faculty:</a:t>
            </a:r>
            <a:r>
              <a:rPr lang="en-US" altLang="zh-CN" sz="1200" dirty="0">
                <a:solidFill>
                  <a:prstClr val="black">
                    <a:lumMod val="75000"/>
                    <a:lumOff val="25000"/>
                  </a:prstClr>
                </a:solidFill>
                <a:cs typeface="+mn-ea"/>
                <a:sym typeface="+mn-lt"/>
              </a:rPr>
              <a:t>XXX</a:t>
            </a:r>
            <a:r>
              <a:rPr lang="zh-CN" altLang="en-US" sz="1200" dirty="0">
                <a:solidFill>
                  <a:prstClr val="black">
                    <a:lumMod val="75000"/>
                    <a:lumOff val="25000"/>
                  </a:prstClr>
                </a:solidFill>
                <a:cs typeface="+mn-ea"/>
                <a:sym typeface="+mn-lt"/>
              </a:rPr>
              <a:t>Faculty</a:t>
            </a:r>
            <a:r>
              <a:rPr lang="en-US" altLang="zh-CN" sz="1200" dirty="0">
                <a:solidFill>
                  <a:prstClr val="black">
                    <a:lumMod val="75000"/>
                    <a:lumOff val="25000"/>
                  </a:prstClr>
                </a:solidFill>
                <a:cs typeface="+mn-ea"/>
                <a:sym typeface="+mn-lt"/>
              </a:rPr>
              <a:t>XXX</a:t>
            </a:r>
            <a:r>
              <a:rPr lang="zh-CN" altLang="en-US" sz="1200" dirty="0">
                <a:solidFill>
                  <a:prstClr val="black">
                    <a:lumMod val="75000"/>
                    <a:lumOff val="25000"/>
                  </a:prstClr>
                </a:solidFill>
                <a:cs typeface="+mn-ea"/>
                <a:sym typeface="+mn-lt"/>
              </a:rPr>
              <a:t>Class</a:t>
            </a:r>
            <a:endParaRPr lang="en-US" altLang="zh-CN" sz="1200" dirty="0">
              <a:solidFill>
                <a:prstClr val="black">
                  <a:lumMod val="75000"/>
                  <a:lumOff val="25000"/>
                </a:prstClr>
              </a:solidFill>
              <a:cs typeface="+mn-ea"/>
              <a:sym typeface="+mn-lt"/>
            </a:endParaRPr>
          </a:p>
          <a:p>
            <a:pPr>
              <a:lnSpc>
                <a:spcPct val="150000"/>
              </a:lnSpc>
            </a:pPr>
            <a:r>
              <a:rPr lang="zh-CN" altLang="en-US" sz="1200" dirty="0">
                <a:solidFill>
                  <a:prstClr val="black">
                    <a:lumMod val="75000"/>
                    <a:lumOff val="25000"/>
                  </a:prstClr>
                </a:solidFill>
                <a:cs typeface="+mn-ea"/>
                <a:sym typeface="+mn-lt"/>
              </a:rPr>
              <a:t>Primarily responsible for the work: click the text box to enter the content</a:t>
            </a:r>
          </a:p>
        </p:txBody>
      </p:sp>
      <p:grpSp>
        <p:nvGrpSpPr>
          <p:cNvPr id="12" name="组合 11"/>
          <p:cNvGrpSpPr/>
          <p:nvPr/>
        </p:nvGrpSpPr>
        <p:grpSpPr>
          <a:xfrm>
            <a:off x="593713" y="2429275"/>
            <a:ext cx="2812209" cy="584883"/>
            <a:chOff x="1132900" y="5381327"/>
            <a:chExt cx="2812209" cy="584883"/>
          </a:xfrm>
        </p:grpSpPr>
        <p:sp>
          <p:nvSpPr>
            <p:cNvPr id="11" name="圆角矩形 10"/>
            <p:cNvSpPr/>
            <p:nvPr/>
          </p:nvSpPr>
          <p:spPr>
            <a:xfrm>
              <a:off x="1795625" y="5479290"/>
              <a:ext cx="1536189" cy="388959"/>
            </a:xfrm>
            <a:prstGeom prst="roundRect">
              <a:avLst>
                <a:gd name="adj" fmla="val 0"/>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 name="MH_SubTitle_1"/>
            <p:cNvSpPr/>
            <p:nvPr>
              <p:custDataLst>
                <p:tags r:id="rId1"/>
              </p:custDataLst>
            </p:nvPr>
          </p:nvSpPr>
          <p:spPr>
            <a:xfrm>
              <a:off x="1132900" y="5381327"/>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en-US" altLang="zh-CN" sz="1600" b="1" dirty="0">
                  <a:solidFill>
                    <a:prstClr val="white"/>
                  </a:solidFill>
                  <a:cs typeface="+mn-ea"/>
                  <a:sym typeface="+mn-lt"/>
                </a:rPr>
                <a:t>XX</a:t>
              </a:r>
              <a:r>
                <a:rPr lang="zh-CN" altLang="en-US" sz="1600" b="1" dirty="0">
                  <a:solidFill>
                    <a:prstClr val="white"/>
                  </a:solidFill>
                  <a:cs typeface="+mn-ea"/>
                  <a:sym typeface="+mn-lt"/>
                </a:rPr>
                <a:t>net</a:t>
              </a:r>
            </a:p>
          </p:txBody>
        </p:sp>
      </p:grpSp>
      <p:sp>
        <p:nvSpPr>
          <p:cNvPr id="13" name="TextBox 7"/>
          <p:cNvSpPr txBox="1"/>
          <p:nvPr/>
        </p:nvSpPr>
        <p:spPr>
          <a:xfrm>
            <a:off x="1281153" y="4647231"/>
            <a:ext cx="5762200" cy="613694"/>
          </a:xfrm>
          <a:prstGeom prst="rect">
            <a:avLst/>
          </a:prstGeom>
          <a:noFill/>
        </p:spPr>
        <p:txBody>
          <a:bodyPr wrap="square" rtlCol="0">
            <a:spAutoFit/>
          </a:bodyPr>
          <a:lstStyle/>
          <a:p>
            <a:pPr algn="just">
              <a:lnSpc>
                <a:spcPct val="150000"/>
              </a:lnSpc>
            </a:pPr>
            <a:r>
              <a:rPr lang="zh-CN" altLang="en-US" sz="1200" b="1" dirty="0">
                <a:solidFill>
                  <a:prstClr val="black">
                    <a:lumMod val="75000"/>
                    <a:lumOff val="25000"/>
                  </a:prstClr>
                </a:solidFill>
                <a:cs typeface="+mn-ea"/>
                <a:sym typeface="+mn-lt"/>
              </a:rPr>
              <a:t>John</a:t>
            </a:r>
            <a:r>
              <a:rPr lang="en-US" altLang="zh-CN" sz="1200" b="1" dirty="0">
                <a:solidFill>
                  <a:prstClr val="black">
                    <a:lumMod val="75000"/>
                    <a:lumOff val="25000"/>
                  </a:prstClr>
                </a:solidFill>
                <a:cs typeface="+mn-ea"/>
                <a:sym typeface="+mn-lt"/>
              </a:rPr>
              <a:t>·</a:t>
            </a:r>
            <a:r>
              <a:rPr lang="zh-CN" altLang="en-US" sz="1200" b="1" dirty="0">
                <a:solidFill>
                  <a:prstClr val="black">
                    <a:lumMod val="75000"/>
                    <a:lumOff val="25000"/>
                  </a:prstClr>
                </a:solidFill>
                <a:cs typeface="+mn-ea"/>
                <a:sym typeface="+mn-lt"/>
              </a:rPr>
              <a:t>smith </a:t>
            </a:r>
            <a:r>
              <a:rPr lang="zh-CN" altLang="en-US" sz="1200" dirty="0">
                <a:solidFill>
                  <a:prstClr val="black">
                    <a:lumMod val="75000"/>
                    <a:lumOff val="25000"/>
                  </a:prstClr>
                </a:solidFill>
                <a:cs typeface="+mn-ea"/>
                <a:sym typeface="+mn-lt"/>
              </a:rPr>
              <a:t>in</a:t>
            </a:r>
            <a:r>
              <a:rPr lang="en-US" altLang="zh-CN" sz="1200" dirty="0">
                <a:solidFill>
                  <a:prstClr val="black">
                    <a:lumMod val="75000"/>
                    <a:lumOff val="25000"/>
                  </a:prstClr>
                </a:solidFill>
                <a:cs typeface="+mn-ea"/>
                <a:sym typeface="+mn-lt"/>
              </a:rPr>
              <a:t>2003</a:t>
            </a:r>
            <a:r>
              <a:rPr lang="zh-CN" altLang="en-US" sz="1200" dirty="0">
                <a:solidFill>
                  <a:prstClr val="black">
                    <a:lumMod val="75000"/>
                    <a:lumOff val="25000"/>
                  </a:prstClr>
                </a:solidFill>
                <a:cs typeface="+mn-ea"/>
                <a:sym typeface="+mn-lt"/>
              </a:rPr>
              <a:t>year</a:t>
            </a:r>
            <a:r>
              <a:rPr lang="en-US" altLang="zh-CN" sz="1200" dirty="0">
                <a:solidFill>
                  <a:prstClr val="black">
                    <a:lumMod val="75000"/>
                    <a:lumOff val="25000"/>
                  </a:prstClr>
                </a:solidFill>
                <a:cs typeface="+mn-ea"/>
                <a:sym typeface="+mn-lt"/>
              </a:rPr>
              <a:t>5</a:t>
            </a:r>
            <a:r>
              <a:rPr lang="zh-CN" altLang="en-US" sz="1200" dirty="0">
                <a:solidFill>
                  <a:prstClr val="black">
                    <a:lumMod val="75000"/>
                    <a:lumOff val="25000"/>
                  </a:prstClr>
                </a:solidFill>
                <a:cs typeface="+mn-ea"/>
                <a:sym typeface="+mn-lt"/>
              </a:rPr>
              <a:t>He was appointed CEO in June</a:t>
            </a:r>
            <a:r>
              <a:rPr lang="en-US" altLang="zh-CN" sz="1200" dirty="0">
                <a:solidFill>
                  <a:prstClr val="black">
                    <a:lumMod val="75000"/>
                    <a:lumOff val="25000"/>
                  </a:prstClr>
                </a:solidFill>
                <a:cs typeface="+mn-ea"/>
                <a:sym typeface="+mn-lt"/>
              </a:rPr>
              <a:t>/</a:t>
            </a:r>
            <a:r>
              <a:rPr lang="zh-CN" altLang="en-US" sz="1200" dirty="0">
                <a:solidFill>
                  <a:prstClr val="black">
                    <a:lumMod val="75000"/>
                    <a:lumOff val="25000"/>
                  </a:prstClr>
                </a:solidFill>
                <a:cs typeface="+mn-ea"/>
                <a:sym typeface="+mn-lt"/>
              </a:rPr>
              <a:t>Director, fully responsible for the company's development strategy and specific implementation of the plan management. John</a:t>
            </a:r>
            <a:r>
              <a:rPr lang="en-US" altLang="zh-CN" sz="1200" dirty="0">
                <a:solidFill>
                  <a:prstClr val="black">
                    <a:lumMod val="75000"/>
                    <a:lumOff val="25000"/>
                  </a:prstClr>
                </a:solidFill>
                <a:cs typeface="+mn-ea"/>
                <a:sym typeface="+mn-lt"/>
              </a:rPr>
              <a:t>·</a:t>
            </a:r>
            <a:r>
              <a:rPr lang="zh-CN" altLang="en-US" sz="1200" dirty="0">
                <a:solidFill>
                  <a:prstClr val="black">
                    <a:lumMod val="75000"/>
                    <a:lumOff val="25000"/>
                  </a:prstClr>
                </a:solidFill>
                <a:cs typeface="+mn-ea"/>
                <a:sym typeface="+mn-lt"/>
              </a:rPr>
              <a:t>Smith was president and general manager of Sina.com China.</a:t>
            </a:r>
            <a:endParaRPr lang="en-US" altLang="zh-CN" sz="1200" dirty="0">
              <a:solidFill>
                <a:prstClr val="black">
                  <a:lumMod val="75000"/>
                  <a:lumOff val="25000"/>
                </a:prstClr>
              </a:solidFill>
              <a:cs typeface="+mn-ea"/>
              <a:sym typeface="+mn-lt"/>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353" y="1023801"/>
            <a:ext cx="4540099" cy="5832046"/>
          </a:xfrm>
          <a:prstGeom prst="rect">
            <a:avLst/>
          </a:prstGeom>
        </p:spPr>
      </p:pic>
      <p:sp>
        <p:nvSpPr>
          <p:cNvPr id="18" name="文本框 17">
            <a:extLst>
              <a:ext uri="{FF2B5EF4-FFF2-40B4-BE49-F238E27FC236}">
                <a16:creationId xmlns:a16="http://schemas.microsoft.com/office/drawing/2014/main" id="{6BB006E0-01D9-4172-B66E-3EC74AE862C2}"/>
              </a:ext>
            </a:extLst>
          </p:cNvPr>
          <p:cNvSpPr txBox="1"/>
          <p:nvPr/>
        </p:nvSpPr>
        <p:spPr>
          <a:xfrm>
            <a:off x="8371714" y="2605499"/>
            <a:ext cx="2006945" cy="400110"/>
          </a:xfrm>
          <a:prstGeom prst="rect">
            <a:avLst/>
          </a:prstGeom>
          <a:noFill/>
        </p:spPr>
        <p:txBody>
          <a:bodyPr wrap="square" rtlCol="0">
            <a:spAutoFit/>
          </a:bodyPr>
          <a:lstStyle/>
          <a:p>
            <a:pPr algn="ctr" defTabSz="457200"/>
            <a:r>
              <a:rPr lang="zh-CN" altLang="en-US" sz="2000" b="1" dirty="0">
                <a:solidFill>
                  <a:prstClr val="black"/>
                </a:solidFill>
                <a:cs typeface="+mn-ea"/>
                <a:sym typeface="+mn-lt"/>
              </a:rPr>
              <a:t>John</a:t>
            </a:r>
            <a:r>
              <a:rPr lang="en-US" altLang="zh-CN" sz="2000" b="1" dirty="0">
                <a:solidFill>
                  <a:prstClr val="black"/>
                </a:solidFill>
                <a:cs typeface="+mn-ea"/>
                <a:sym typeface="+mn-lt"/>
              </a:rPr>
              <a:t>·</a:t>
            </a:r>
            <a:r>
              <a:rPr lang="zh-CN" altLang="en-US" sz="2000" b="1" dirty="0">
                <a:solidFill>
                  <a:prstClr val="black"/>
                </a:solidFill>
                <a:cs typeface="+mn-ea"/>
                <a:sym typeface="+mn-lt"/>
              </a:rPr>
              <a:t>smith </a:t>
            </a:r>
          </a:p>
        </p:txBody>
      </p:sp>
      <p:grpSp>
        <p:nvGrpSpPr>
          <p:cNvPr id="5" name="组合 4"/>
          <p:cNvGrpSpPr/>
          <p:nvPr/>
        </p:nvGrpSpPr>
        <p:grpSpPr>
          <a:xfrm>
            <a:off x="834468" y="324501"/>
            <a:ext cx="4798389" cy="579356"/>
            <a:chOff x="834468" y="324501"/>
            <a:chExt cx="4798389" cy="579356"/>
          </a:xfrm>
        </p:grpSpPr>
        <p:sp>
          <p:nvSpPr>
            <p:cNvPr id="14" name="文本框 13">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Core personnel</a:t>
              </a:r>
            </a:p>
          </p:txBody>
        </p:sp>
        <p:sp>
          <p:nvSpPr>
            <p:cNvPr id="19" name="文本框 18">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06652737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42" presetClass="entr" presetSubtype="0" fill="hold"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2" presetClass="entr" presetSubtype="1" fill="hold" grpId="0" nodeType="with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078A63AF-B4CF-45C5-84C0-9699CBEBC822}"/>
              </a:ext>
            </a:extLst>
          </p:cNvPr>
          <p:cNvPicPr>
            <a:picLocks noChangeAspect="1"/>
          </p:cNvPicPr>
          <p:nvPr/>
        </p:nvPicPr>
        <p:blipFill rotWithShape="1">
          <a:blip r:embed="rId2"/>
          <a:srcRect l="20797" t="16427" r="20086" b="16427"/>
          <a:stretch/>
        </p:blipFill>
        <p:spPr>
          <a:xfrm>
            <a:off x="6652879" y="2205490"/>
            <a:ext cx="1079995" cy="1079995"/>
          </a:xfrm>
          <a:prstGeom prst="ellipse">
            <a:avLst/>
          </a:prstGeom>
        </p:spPr>
      </p:pic>
      <p:sp>
        <p:nvSpPr>
          <p:cNvPr id="3" name="文本框 2"/>
          <p:cNvSpPr txBox="1"/>
          <p:nvPr/>
        </p:nvSpPr>
        <p:spPr>
          <a:xfrm>
            <a:off x="1093292" y="1833486"/>
            <a:ext cx="2646878" cy="1754326"/>
          </a:xfrm>
          <a:prstGeom prst="rect">
            <a:avLst/>
          </a:prstGeom>
          <a:noFill/>
        </p:spPr>
        <p:txBody>
          <a:bodyPr wrap="none" rtlCol="0">
            <a:spAutoFit/>
          </a:bodyPr>
          <a:lstStyle/>
          <a:p>
            <a:r>
              <a:rPr lang="zh-CN" altLang="en-US" sz="1200" dirty="0">
                <a:solidFill>
                  <a:prstClr val="black">
                    <a:lumMod val="75000"/>
                    <a:lumOff val="25000"/>
                  </a:prstClr>
                </a:solidFill>
                <a:cs typeface="+mn-ea"/>
                <a:sym typeface="+mn-lt"/>
              </a:rPr>
              <a:t>Leader:</a:t>
            </a:r>
            <a:r>
              <a:rPr lang="en-US" altLang="zh-CN" sz="1200" dirty="0">
                <a:solidFill>
                  <a:prstClr val="black">
                    <a:lumMod val="75000"/>
                    <a:lumOff val="25000"/>
                  </a:prstClr>
                </a:solidFill>
                <a:cs typeface="+mn-ea"/>
                <a:sym typeface="+mn-lt"/>
              </a:rPr>
              <a:t>XX</a:t>
            </a:r>
            <a:r>
              <a:rPr lang="zh-CN" altLang="en-US" sz="1200" dirty="0">
                <a:solidFill>
                  <a:prstClr val="black">
                    <a:lumMod val="75000"/>
                    <a:lumOff val="25000"/>
                  </a:prstClr>
                </a:solidFill>
                <a:cs typeface="+mn-ea"/>
                <a:sym typeface="+mn-lt"/>
              </a:rPr>
              <a:t>net</a:t>
            </a:r>
            <a:endParaRPr lang="en-US" altLang="zh-CN" sz="1200" dirty="0">
              <a:solidFill>
                <a:prstClr val="black">
                  <a:lumMod val="75000"/>
                  <a:lumOff val="25000"/>
                </a:prstClr>
              </a:solidFill>
              <a:cs typeface="+mn-ea"/>
              <a:sym typeface="+mn-lt"/>
            </a:endParaRPr>
          </a:p>
          <a:p>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Gender: Male</a:t>
            </a:r>
            <a:endParaRPr lang="en-US" altLang="zh-CN" sz="1200" dirty="0">
              <a:solidFill>
                <a:prstClr val="black">
                  <a:lumMod val="75000"/>
                  <a:lumOff val="25000"/>
                </a:prstClr>
              </a:solidFill>
              <a:cs typeface="+mn-ea"/>
              <a:sym typeface="+mn-lt"/>
            </a:endParaRPr>
          </a:p>
          <a:p>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age:</a:t>
            </a:r>
            <a:r>
              <a:rPr lang="en-US" altLang="zh-CN" sz="1200" dirty="0">
                <a:solidFill>
                  <a:prstClr val="black">
                    <a:lumMod val="75000"/>
                    <a:lumOff val="25000"/>
                  </a:prstClr>
                </a:solidFill>
                <a:cs typeface="+mn-ea"/>
                <a:sym typeface="+mn-lt"/>
              </a:rPr>
              <a:t>23</a:t>
            </a:r>
            <a:r>
              <a:rPr lang="zh-CN" altLang="en-US" sz="1200" dirty="0">
                <a:solidFill>
                  <a:prstClr val="black">
                    <a:lumMod val="75000"/>
                    <a:lumOff val="25000"/>
                  </a:prstClr>
                </a:solidFill>
                <a:cs typeface="+mn-ea"/>
                <a:sym typeface="+mn-lt"/>
              </a:rPr>
              <a:t>year</a:t>
            </a:r>
            <a:endParaRPr lang="en-US" altLang="zh-CN" sz="1200" dirty="0">
              <a:solidFill>
                <a:prstClr val="black">
                  <a:lumMod val="75000"/>
                  <a:lumOff val="25000"/>
                </a:prstClr>
              </a:solidFill>
              <a:cs typeface="+mn-ea"/>
              <a:sym typeface="+mn-lt"/>
            </a:endParaRPr>
          </a:p>
          <a:p>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Major: Engineering network design</a:t>
            </a:r>
            <a:endParaRPr lang="en-US" altLang="zh-CN" sz="1200" dirty="0">
              <a:solidFill>
                <a:prstClr val="black">
                  <a:lumMod val="75000"/>
                  <a:lumOff val="25000"/>
                </a:prstClr>
              </a:solidFill>
              <a:cs typeface="+mn-ea"/>
              <a:sym typeface="+mn-lt"/>
            </a:endParaRPr>
          </a:p>
          <a:p>
            <a:endParaRPr lang="en-US" altLang="zh-CN" sz="1200" dirty="0">
              <a:solidFill>
                <a:prstClr val="black">
                  <a:lumMod val="75000"/>
                  <a:lumOff val="25000"/>
                </a:prstClr>
              </a:solidFill>
              <a:cs typeface="+mn-ea"/>
              <a:sym typeface="+mn-lt"/>
            </a:endParaRPr>
          </a:p>
          <a:p>
            <a:r>
              <a:rPr lang="zh-CN" altLang="en-US" sz="1200" dirty="0">
                <a:solidFill>
                  <a:prstClr val="black">
                    <a:lumMod val="75000"/>
                    <a:lumOff val="25000"/>
                  </a:prstClr>
                </a:solidFill>
                <a:cs typeface="+mn-ea"/>
                <a:sym typeface="+mn-lt"/>
              </a:rPr>
              <a:t>Primarily responsible for the work: click the text box to enter the content</a:t>
            </a:r>
          </a:p>
        </p:txBody>
      </p:sp>
      <p:sp>
        <p:nvSpPr>
          <p:cNvPr id="13" name="TextBox 7"/>
          <p:cNvSpPr txBox="1"/>
          <p:nvPr/>
        </p:nvSpPr>
        <p:spPr>
          <a:xfrm>
            <a:off x="1093292" y="3813177"/>
            <a:ext cx="6586677" cy="1444691"/>
          </a:xfrm>
          <a:prstGeom prst="rect">
            <a:avLst/>
          </a:prstGeom>
          <a:noFill/>
        </p:spPr>
        <p:txBody>
          <a:bodyPr wrap="square" rtlCol="0">
            <a:spAutoFit/>
          </a:bodyPr>
          <a:lstStyle/>
          <a:p>
            <a:pPr algn="just">
              <a:lnSpc>
                <a:spcPct val="150000"/>
              </a:lnSpc>
            </a:pPr>
            <a:r>
              <a:rPr lang="zh-CN" altLang="en-US" sz="1200" dirty="0">
                <a:solidFill>
                  <a:prstClr val="black">
                    <a:lumMod val="75000"/>
                    <a:lumOff val="25000"/>
                  </a:prstClr>
                </a:solidFill>
                <a:cs typeface="+mn-ea"/>
                <a:sym typeface="+mn-lt"/>
              </a:rPr>
              <a:t>        </a:t>
            </a:r>
            <a:r>
              <a:rPr lang="zh-CN" altLang="en-US" sz="1200" b="1" dirty="0">
                <a:solidFill>
                  <a:prstClr val="black">
                    <a:lumMod val="75000"/>
                    <a:lumOff val="25000"/>
                  </a:prstClr>
                </a:solidFill>
                <a:cs typeface="+mn-ea"/>
                <a:sym typeface="+mn-lt"/>
              </a:rPr>
              <a:t>John</a:t>
            </a:r>
            <a:r>
              <a:rPr lang="en-US" altLang="zh-CN" sz="1200" b="1" dirty="0">
                <a:solidFill>
                  <a:prstClr val="black">
                    <a:lumMod val="75000"/>
                    <a:lumOff val="25000"/>
                  </a:prstClr>
                </a:solidFill>
                <a:cs typeface="+mn-ea"/>
                <a:sym typeface="+mn-lt"/>
              </a:rPr>
              <a:t>·</a:t>
            </a:r>
            <a:r>
              <a:rPr lang="zh-CN" altLang="en-US" sz="1200" b="1" dirty="0">
                <a:solidFill>
                  <a:prstClr val="black">
                    <a:lumMod val="75000"/>
                    <a:lumOff val="25000"/>
                  </a:prstClr>
                </a:solidFill>
                <a:cs typeface="+mn-ea"/>
                <a:sym typeface="+mn-lt"/>
              </a:rPr>
              <a:t>smith </a:t>
            </a:r>
            <a:r>
              <a:rPr lang="zh-CN" altLang="en-US" sz="1200" dirty="0">
                <a:solidFill>
                  <a:prstClr val="black">
                    <a:lumMod val="75000"/>
                    <a:lumOff val="25000"/>
                  </a:prstClr>
                </a:solidFill>
                <a:cs typeface="+mn-ea"/>
                <a:sym typeface="+mn-lt"/>
              </a:rPr>
              <a:t>in</a:t>
            </a:r>
            <a:r>
              <a:rPr lang="en-US" altLang="zh-CN" sz="1200" dirty="0">
                <a:solidFill>
                  <a:prstClr val="black">
                    <a:lumMod val="75000"/>
                    <a:lumOff val="25000"/>
                  </a:prstClr>
                </a:solidFill>
                <a:cs typeface="+mn-ea"/>
                <a:sym typeface="+mn-lt"/>
              </a:rPr>
              <a:t>2003</a:t>
            </a:r>
            <a:r>
              <a:rPr lang="zh-CN" altLang="en-US" sz="1200" dirty="0">
                <a:solidFill>
                  <a:prstClr val="black">
                    <a:lumMod val="75000"/>
                    <a:lumOff val="25000"/>
                  </a:prstClr>
                </a:solidFill>
                <a:cs typeface="+mn-ea"/>
                <a:sym typeface="+mn-lt"/>
              </a:rPr>
              <a:t>year</a:t>
            </a:r>
            <a:r>
              <a:rPr lang="en-US" altLang="zh-CN" sz="1200" dirty="0">
                <a:solidFill>
                  <a:prstClr val="black">
                    <a:lumMod val="75000"/>
                    <a:lumOff val="25000"/>
                  </a:prstClr>
                </a:solidFill>
                <a:cs typeface="+mn-ea"/>
                <a:sym typeface="+mn-lt"/>
              </a:rPr>
              <a:t>5</a:t>
            </a:r>
            <a:r>
              <a:rPr lang="zh-CN" altLang="en-US" sz="1200" dirty="0">
                <a:solidFill>
                  <a:prstClr val="black">
                    <a:lumMod val="75000"/>
                    <a:lumOff val="25000"/>
                  </a:prstClr>
                </a:solidFill>
                <a:cs typeface="+mn-ea"/>
                <a:sym typeface="+mn-lt"/>
              </a:rPr>
              <a:t>He was appointed CEO in June</a:t>
            </a:r>
            <a:r>
              <a:rPr lang="en-US" altLang="zh-CN" sz="1200" dirty="0">
                <a:solidFill>
                  <a:prstClr val="black">
                    <a:lumMod val="75000"/>
                    <a:lumOff val="25000"/>
                  </a:prstClr>
                </a:solidFill>
                <a:cs typeface="+mn-ea"/>
                <a:sym typeface="+mn-lt"/>
              </a:rPr>
              <a:t>/</a:t>
            </a:r>
            <a:r>
              <a:rPr lang="zh-CN" altLang="en-US" sz="1200" dirty="0">
                <a:solidFill>
                  <a:prstClr val="black">
                    <a:lumMod val="75000"/>
                    <a:lumOff val="25000"/>
                  </a:prstClr>
                </a:solidFill>
                <a:cs typeface="+mn-ea"/>
                <a:sym typeface="+mn-lt"/>
              </a:rPr>
              <a:t>Director, fully responsible for the company's development strategy and specific implementation of the plan management. John</a:t>
            </a:r>
            <a:r>
              <a:rPr lang="en-US" altLang="zh-CN" sz="1200" dirty="0">
                <a:solidFill>
                  <a:prstClr val="black">
                    <a:lumMod val="75000"/>
                    <a:lumOff val="25000"/>
                  </a:prstClr>
                </a:solidFill>
                <a:cs typeface="+mn-ea"/>
                <a:sym typeface="+mn-lt"/>
              </a:rPr>
              <a:t>·</a:t>
            </a:r>
            <a:r>
              <a:rPr lang="zh-CN" altLang="en-US" sz="1200" dirty="0">
                <a:solidFill>
                  <a:prstClr val="black">
                    <a:lumMod val="75000"/>
                    <a:lumOff val="25000"/>
                  </a:prstClr>
                </a:solidFill>
                <a:cs typeface="+mn-ea"/>
                <a:sym typeface="+mn-lt"/>
              </a:rPr>
              <a:t>Smith was president and general manager of Sina.com China.</a:t>
            </a:r>
            <a:endParaRPr lang="en-US" altLang="zh-CN" sz="1200" dirty="0">
              <a:solidFill>
                <a:prstClr val="black">
                  <a:lumMod val="75000"/>
                  <a:lumOff val="25000"/>
                </a:prstClr>
              </a:solidFill>
              <a:cs typeface="+mn-ea"/>
              <a:sym typeface="+mn-lt"/>
            </a:endParaRPr>
          </a:p>
          <a:p>
            <a:pPr algn="just">
              <a:lnSpc>
                <a:spcPct val="150000"/>
              </a:lnSpc>
            </a:pPr>
            <a:r>
              <a:rPr lang="en-US" altLang="zh-CN" sz="1200" dirty="0">
                <a:solidFill>
                  <a:prstClr val="black">
                    <a:lumMod val="75000"/>
                    <a:lumOff val="25000"/>
                  </a:prstClr>
                </a:solidFill>
                <a:cs typeface="+mn-ea"/>
                <a:sym typeface="+mn-lt"/>
              </a:rPr>
              <a:t>        </a:t>
            </a:r>
            <a:r>
              <a:rPr lang="zh-CN" altLang="en-US" sz="1200" dirty="0">
                <a:solidFill>
                  <a:prstClr val="black">
                    <a:lumMod val="75000"/>
                    <a:lumOff val="25000"/>
                  </a:prstClr>
                </a:solidFill>
                <a:cs typeface="+mn-ea"/>
                <a:sym typeface="+mn-lt"/>
              </a:rPr>
              <a:t>John</a:t>
            </a:r>
            <a:r>
              <a:rPr lang="en-US" altLang="zh-CN" sz="1200" dirty="0">
                <a:solidFill>
                  <a:prstClr val="black">
                    <a:lumMod val="75000"/>
                    <a:lumOff val="25000"/>
                  </a:prstClr>
                </a:solidFill>
                <a:cs typeface="+mn-ea"/>
                <a:sym typeface="+mn-lt"/>
              </a:rPr>
              <a:t>·</a:t>
            </a:r>
            <a:r>
              <a:rPr lang="zh-CN" altLang="en-US" sz="1200" dirty="0">
                <a:solidFill>
                  <a:prstClr val="black">
                    <a:lumMod val="75000"/>
                    <a:lumOff val="25000"/>
                  </a:prstClr>
                </a:solidFill>
                <a:cs typeface="+mn-ea"/>
                <a:sym typeface="+mn-lt"/>
              </a:rPr>
              <a:t>Smith in</a:t>
            </a:r>
            <a:r>
              <a:rPr lang="en-US" altLang="zh-CN" sz="1200" dirty="0">
                <a:solidFill>
                  <a:prstClr val="black">
                    <a:lumMod val="75000"/>
                    <a:lumOff val="25000"/>
                  </a:prstClr>
                </a:solidFill>
                <a:cs typeface="+mn-ea"/>
                <a:sym typeface="+mn-lt"/>
              </a:rPr>
              <a:t>1996</a:t>
            </a:r>
            <a:r>
              <a:rPr lang="zh-CN" altLang="en-US" sz="1200" dirty="0">
                <a:solidFill>
                  <a:prstClr val="black">
                    <a:lumMod val="75000"/>
                    <a:lumOff val="25000"/>
                  </a:prstClr>
                </a:solidFill>
                <a:cs typeface="+mn-ea"/>
                <a:sym typeface="+mn-lt"/>
              </a:rPr>
              <a:t>In the same year, he co-founded the International Network Department of Qualcomm Lifang as a minister, and in the same year</a:t>
            </a:r>
            <a:r>
              <a:rPr lang="en-US" altLang="zh-CN" sz="1200" dirty="0">
                <a:solidFill>
                  <a:prstClr val="black">
                    <a:lumMod val="75000"/>
                    <a:lumOff val="25000"/>
                  </a:prstClr>
                </a:solidFill>
                <a:cs typeface="+mn-ea"/>
                <a:sym typeface="+mn-lt"/>
              </a:rPr>
              <a:t>6</a:t>
            </a:r>
            <a:r>
              <a:rPr lang="zh-CN" altLang="en-US" sz="1200" dirty="0">
                <a:solidFill>
                  <a:prstClr val="black">
                    <a:lumMod val="75000"/>
                    <a:lumOff val="25000"/>
                  </a:prstClr>
                </a:solidFill>
                <a:cs typeface="+mn-ea"/>
                <a:sym typeface="+mn-lt"/>
              </a:rPr>
              <a:t>Moon founded one of the earliest commercial Chinese websites in China</a:t>
            </a:r>
            <a:r>
              <a:rPr lang="en-US" altLang="zh-CN" sz="1200" dirty="0">
                <a:solidFill>
                  <a:prstClr val="black">
                    <a:lumMod val="75000"/>
                    <a:lumOff val="25000"/>
                  </a:prstClr>
                </a:solidFill>
                <a:cs typeface="+mn-ea"/>
                <a:sym typeface="+mn-lt"/>
              </a:rPr>
              <a:t>-</a:t>
            </a:r>
            <a:r>
              <a:rPr lang="zh-CN" altLang="en-US" sz="1200" dirty="0">
                <a:solidFill>
                  <a:prstClr val="black">
                    <a:lumMod val="75000"/>
                    <a:lumOff val="25000"/>
                  </a:prstClr>
                </a:solidFill>
                <a:cs typeface="+mn-ea"/>
                <a:sym typeface="+mn-lt"/>
              </a:rPr>
              <a:t>Lifang Online.</a:t>
            </a:r>
            <a:endParaRPr lang="en-US" altLang="zh-CN" sz="1200" dirty="0">
              <a:solidFill>
                <a:prstClr val="black">
                  <a:lumMod val="75000"/>
                  <a:lumOff val="25000"/>
                </a:prstClr>
              </a:solidFill>
              <a:cs typeface="+mn-ea"/>
              <a:sym typeface="+mn-lt"/>
            </a:endParaRPr>
          </a:p>
          <a:p>
            <a:pPr algn="just">
              <a:lnSpc>
                <a:spcPct val="150000"/>
              </a:lnSpc>
            </a:pPr>
            <a:r>
              <a:rPr lang="en-US" altLang="zh-CN" sz="1200" dirty="0">
                <a:solidFill>
                  <a:prstClr val="black">
                    <a:lumMod val="75000"/>
                    <a:lumOff val="25000"/>
                  </a:prstClr>
                </a:solidFill>
                <a:cs typeface="+mn-ea"/>
                <a:sym typeface="+mn-lt"/>
              </a:rPr>
              <a:t>        </a:t>
            </a:r>
            <a:endParaRPr lang="zh-CN" altLang="en-US" sz="1200" dirty="0">
              <a:solidFill>
                <a:prstClr val="black">
                  <a:lumMod val="75000"/>
                  <a:lumOff val="25000"/>
                </a:prstClr>
              </a:solidFill>
              <a:cs typeface="+mn-ea"/>
              <a:sym typeface="+mn-lt"/>
            </a:endParaRPr>
          </a:p>
        </p:txBody>
      </p:sp>
      <p:sp>
        <p:nvSpPr>
          <p:cNvPr id="15" name="平行四边形 14"/>
          <p:cNvSpPr/>
          <p:nvPr/>
        </p:nvSpPr>
        <p:spPr>
          <a:xfrm>
            <a:off x="7290731" y="1926095"/>
            <a:ext cx="6844436" cy="4931905"/>
          </a:xfrm>
          <a:prstGeom prst="parallelogram">
            <a:avLst>
              <a:gd name="adj" fmla="val 102727"/>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平行四边形 19"/>
          <p:cNvSpPr/>
          <p:nvPr/>
        </p:nvSpPr>
        <p:spPr>
          <a:xfrm>
            <a:off x="8212419" y="1926095"/>
            <a:ext cx="6844436" cy="4931905"/>
          </a:xfrm>
          <a:prstGeom prst="parallelogram">
            <a:avLst>
              <a:gd name="adj" fmla="val 1027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43350" y="1432016"/>
            <a:ext cx="3560119" cy="5440464"/>
          </a:xfrm>
          <a:prstGeom prst="rect">
            <a:avLst/>
          </a:prstGeom>
        </p:spPr>
      </p:pic>
      <p:grpSp>
        <p:nvGrpSpPr>
          <p:cNvPr id="23" name="组合 22"/>
          <p:cNvGrpSpPr/>
          <p:nvPr/>
        </p:nvGrpSpPr>
        <p:grpSpPr>
          <a:xfrm>
            <a:off x="5698475" y="2311201"/>
            <a:ext cx="2450821" cy="931730"/>
            <a:chOff x="2006217" y="4688149"/>
            <a:chExt cx="2452100" cy="931973"/>
          </a:xfrm>
        </p:grpSpPr>
        <p:sp>
          <p:nvSpPr>
            <p:cNvPr id="24" name="文本框 18"/>
            <p:cNvSpPr txBox="1"/>
            <p:nvPr/>
          </p:nvSpPr>
          <p:spPr>
            <a:xfrm>
              <a:off x="2006217" y="4688149"/>
              <a:ext cx="2088231" cy="708071"/>
            </a:xfrm>
            <a:prstGeom prst="rect">
              <a:avLst/>
            </a:prstGeom>
            <a:noFill/>
          </p:spPr>
          <p:txBody>
            <a:bodyPr wrap="square" rtlCol="0">
              <a:spAutoFit/>
            </a:bodyPr>
            <a:lstStyle/>
            <a:p>
              <a:pPr defTabSz="914377"/>
              <a:r>
                <a:rPr lang="en-US" altLang="zh-CN" sz="4000" dirty="0">
                  <a:solidFill>
                    <a:schemeClr val="tx2">
                      <a:lumMod val="25000"/>
                    </a:schemeClr>
                  </a:solidFill>
                  <a:cs typeface="+mn-ea"/>
                  <a:sym typeface="+mn-lt"/>
                </a:rPr>
                <a:t>JONE</a:t>
              </a:r>
            </a:p>
          </p:txBody>
        </p:sp>
        <p:cxnSp>
          <p:nvCxnSpPr>
            <p:cNvPr id="25" name="直接连接符 24"/>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3503712" y="5219908"/>
              <a:ext cx="954605" cy="400214"/>
            </a:xfrm>
            <a:prstGeom prst="rect">
              <a:avLst/>
            </a:prstGeom>
          </p:spPr>
          <p:txBody>
            <a:bodyPr wrap="none">
              <a:spAutoFit/>
            </a:bodyPr>
            <a:lstStyle/>
            <a:p>
              <a:pPr defTabSz="914377"/>
              <a:r>
                <a:rPr lang="zh-CN" altLang="en-US" sz="2000" dirty="0">
                  <a:solidFill>
                    <a:schemeClr val="tx2">
                      <a:lumMod val="25000"/>
                    </a:schemeClr>
                  </a:solidFill>
                  <a:cs typeface="+mn-ea"/>
                  <a:sym typeface="+mn-lt"/>
                </a:rPr>
                <a:t>managing director</a:t>
              </a:r>
            </a:p>
          </p:txBody>
        </p:sp>
      </p:grpSp>
      <p:grpSp>
        <p:nvGrpSpPr>
          <p:cNvPr id="16" name="组合 15"/>
          <p:cNvGrpSpPr/>
          <p:nvPr/>
        </p:nvGrpSpPr>
        <p:grpSpPr>
          <a:xfrm>
            <a:off x="834468" y="324501"/>
            <a:ext cx="4798389" cy="579356"/>
            <a:chOff x="834468" y="324501"/>
            <a:chExt cx="4798389" cy="579356"/>
          </a:xfrm>
        </p:grpSpPr>
        <p:sp>
          <p:nvSpPr>
            <p:cNvPr id="18" name="文本框 17">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Core personnel</a:t>
              </a:r>
            </a:p>
          </p:txBody>
        </p:sp>
        <p:sp>
          <p:nvSpPr>
            <p:cNvPr id="19" name="文本框 18">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23750468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50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47" presetClass="entr" presetSubtype="0" fill="hold" nodeType="with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22" presetClass="entr" presetSubtype="1" fill="hold" grpId="0" nodeType="with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55969" y="1890113"/>
            <a:ext cx="2370968" cy="3940809"/>
            <a:chOff x="1096509" y="1953484"/>
            <a:chExt cx="2370968" cy="3940809"/>
          </a:xfrm>
        </p:grpSpPr>
        <p:sp>
          <p:nvSpPr>
            <p:cNvPr id="2" name="圆角矩形 1"/>
            <p:cNvSpPr/>
            <p:nvPr/>
          </p:nvSpPr>
          <p:spPr>
            <a:xfrm>
              <a:off x="1096509" y="1953484"/>
              <a:ext cx="2370968" cy="3940809"/>
            </a:xfrm>
            <a:prstGeom prst="roundRect">
              <a:avLst>
                <a:gd name="adj" fmla="val 6949"/>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1588844" y="2314701"/>
              <a:ext cx="1386298" cy="138629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984476" y="4021015"/>
              <a:ext cx="595035" cy="338554"/>
            </a:xfrm>
            <a:prstGeom prst="rect">
              <a:avLst/>
            </a:prstGeom>
            <a:noFill/>
          </p:spPr>
          <p:txBody>
            <a:bodyPr wrap="none" rtlCol="0">
              <a:spAutoFit/>
            </a:bodyPr>
            <a:lstStyle/>
            <a:p>
              <a:pPr algn="ctr"/>
              <a:r>
                <a:rPr lang="zh-CN" altLang="en-US" sz="1600" b="1" dirty="0">
                  <a:cs typeface="+mn-ea"/>
                  <a:sym typeface="+mn-lt"/>
                </a:rPr>
                <a:t>name</a:t>
              </a:r>
            </a:p>
          </p:txBody>
        </p:sp>
        <p:sp>
          <p:nvSpPr>
            <p:cNvPr id="19" name="文本框 18"/>
            <p:cNvSpPr txBox="1"/>
            <p:nvPr/>
          </p:nvSpPr>
          <p:spPr>
            <a:xfrm>
              <a:off x="1984475" y="4372241"/>
              <a:ext cx="595035" cy="338554"/>
            </a:xfrm>
            <a:prstGeom prst="rect">
              <a:avLst/>
            </a:prstGeom>
            <a:noFill/>
          </p:spPr>
          <p:txBody>
            <a:bodyPr wrap="none" rtlCol="0">
              <a:spAutoFit/>
            </a:bodyPr>
            <a:lstStyle/>
            <a:p>
              <a:pPr algn="ctr"/>
              <a:r>
                <a:rPr lang="zh-CN" altLang="en-US" sz="1600" dirty="0">
                  <a:cs typeface="+mn-ea"/>
                  <a:sym typeface="+mn-lt"/>
                </a:rPr>
                <a:t>office</a:t>
              </a:r>
            </a:p>
          </p:txBody>
        </p:sp>
        <p:sp>
          <p:nvSpPr>
            <p:cNvPr id="20" name="文本框 19"/>
            <p:cNvSpPr txBox="1"/>
            <p:nvPr/>
          </p:nvSpPr>
          <p:spPr>
            <a:xfrm>
              <a:off x="1172964" y="4758207"/>
              <a:ext cx="2218058" cy="336695"/>
            </a:xfrm>
            <a:prstGeom prst="rect">
              <a:avLst/>
            </a:prstGeom>
            <a:noFill/>
          </p:spPr>
          <p:txBody>
            <a:bodyPr wrap="square" rtlCol="0">
              <a:spAutoFit/>
            </a:bodyPr>
            <a:lstStyle/>
            <a:p>
              <a:pPr algn="ctr">
                <a:lnSpc>
                  <a:spcPct val="150000"/>
                </a:lnSpc>
              </a:pPr>
              <a:r>
                <a:rPr lang="zh-CN" altLang="en-US" sz="1200" dirty="0">
                  <a:solidFill>
                    <a:prstClr val="black">
                      <a:lumMod val="75000"/>
                      <a:lumOff val="25000"/>
                    </a:prstClr>
                  </a:solidFill>
                  <a:cs typeface="+mn-ea"/>
                  <a:sym typeface="+mn-lt"/>
                </a:rPr>
                <a:t>Main work: collecting and organizing information</a:t>
              </a:r>
            </a:p>
          </p:txBody>
        </p:sp>
      </p:grpSp>
      <p:grpSp>
        <p:nvGrpSpPr>
          <p:cNvPr id="37" name="组合 36"/>
          <p:cNvGrpSpPr/>
          <p:nvPr/>
        </p:nvGrpSpPr>
        <p:grpSpPr>
          <a:xfrm>
            <a:off x="3702293" y="1890113"/>
            <a:ext cx="2370968" cy="3940809"/>
            <a:chOff x="1096509" y="1953484"/>
            <a:chExt cx="2370968" cy="3940809"/>
          </a:xfrm>
        </p:grpSpPr>
        <p:sp>
          <p:nvSpPr>
            <p:cNvPr id="38" name="圆角矩形 37"/>
            <p:cNvSpPr/>
            <p:nvPr/>
          </p:nvSpPr>
          <p:spPr>
            <a:xfrm>
              <a:off x="1096509" y="1953484"/>
              <a:ext cx="2370968" cy="3940809"/>
            </a:xfrm>
            <a:prstGeom prst="roundRect">
              <a:avLst>
                <a:gd name="adj" fmla="val 6949"/>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1582886" y="2308743"/>
              <a:ext cx="1398214" cy="139821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1984476" y="4021015"/>
              <a:ext cx="595035" cy="338554"/>
            </a:xfrm>
            <a:prstGeom prst="rect">
              <a:avLst/>
            </a:prstGeom>
            <a:noFill/>
          </p:spPr>
          <p:txBody>
            <a:bodyPr wrap="none" rtlCol="0">
              <a:spAutoFit/>
            </a:bodyPr>
            <a:lstStyle/>
            <a:p>
              <a:pPr algn="ctr"/>
              <a:r>
                <a:rPr lang="zh-CN" altLang="en-US" sz="1600" b="1" dirty="0">
                  <a:cs typeface="+mn-ea"/>
                  <a:sym typeface="+mn-lt"/>
                </a:rPr>
                <a:t>name</a:t>
              </a:r>
            </a:p>
          </p:txBody>
        </p:sp>
        <p:sp>
          <p:nvSpPr>
            <p:cNvPr id="41" name="文本框 40"/>
            <p:cNvSpPr txBox="1"/>
            <p:nvPr/>
          </p:nvSpPr>
          <p:spPr>
            <a:xfrm>
              <a:off x="1984475" y="4372241"/>
              <a:ext cx="595035" cy="338554"/>
            </a:xfrm>
            <a:prstGeom prst="rect">
              <a:avLst/>
            </a:prstGeom>
            <a:noFill/>
          </p:spPr>
          <p:txBody>
            <a:bodyPr wrap="none" rtlCol="0">
              <a:spAutoFit/>
            </a:bodyPr>
            <a:lstStyle/>
            <a:p>
              <a:pPr algn="ctr"/>
              <a:r>
                <a:rPr lang="zh-CN" altLang="en-US" sz="1600" dirty="0">
                  <a:cs typeface="+mn-ea"/>
                  <a:sym typeface="+mn-lt"/>
                </a:rPr>
                <a:t>office</a:t>
              </a:r>
            </a:p>
          </p:txBody>
        </p:sp>
        <p:sp>
          <p:nvSpPr>
            <p:cNvPr id="42" name="文本框 41"/>
            <p:cNvSpPr txBox="1"/>
            <p:nvPr/>
          </p:nvSpPr>
          <p:spPr>
            <a:xfrm>
              <a:off x="1172964" y="4758207"/>
              <a:ext cx="2218058" cy="336695"/>
            </a:xfrm>
            <a:prstGeom prst="rect">
              <a:avLst/>
            </a:prstGeom>
            <a:noFill/>
          </p:spPr>
          <p:txBody>
            <a:bodyPr wrap="square" rtlCol="0">
              <a:spAutoFit/>
            </a:bodyPr>
            <a:lstStyle/>
            <a:p>
              <a:pPr algn="ctr">
                <a:lnSpc>
                  <a:spcPct val="150000"/>
                </a:lnSpc>
              </a:pPr>
              <a:r>
                <a:rPr lang="zh-CN" altLang="en-US" sz="1200" dirty="0">
                  <a:solidFill>
                    <a:prstClr val="black">
                      <a:lumMod val="75000"/>
                      <a:lumOff val="25000"/>
                    </a:prstClr>
                  </a:solidFill>
                  <a:cs typeface="+mn-ea"/>
                  <a:sym typeface="+mn-lt"/>
                </a:rPr>
                <a:t>Main work: collecting and organizing information</a:t>
              </a:r>
            </a:p>
          </p:txBody>
        </p:sp>
      </p:grpSp>
      <p:grpSp>
        <p:nvGrpSpPr>
          <p:cNvPr id="43" name="组合 42"/>
          <p:cNvGrpSpPr/>
          <p:nvPr/>
        </p:nvGrpSpPr>
        <p:grpSpPr>
          <a:xfrm>
            <a:off x="6248617" y="1890113"/>
            <a:ext cx="2370968" cy="3940809"/>
            <a:chOff x="1096509" y="1953484"/>
            <a:chExt cx="2370968" cy="3940809"/>
          </a:xfrm>
        </p:grpSpPr>
        <p:sp>
          <p:nvSpPr>
            <p:cNvPr id="44" name="圆角矩形 43"/>
            <p:cNvSpPr/>
            <p:nvPr/>
          </p:nvSpPr>
          <p:spPr>
            <a:xfrm>
              <a:off x="1096509" y="1953484"/>
              <a:ext cx="2370968" cy="3940809"/>
            </a:xfrm>
            <a:prstGeom prst="roundRect">
              <a:avLst>
                <a:gd name="adj" fmla="val 6949"/>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1566881" y="2292738"/>
              <a:ext cx="1430224" cy="143022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p:cNvSpPr txBox="1"/>
            <p:nvPr/>
          </p:nvSpPr>
          <p:spPr>
            <a:xfrm>
              <a:off x="1984476" y="4021015"/>
              <a:ext cx="595035" cy="338554"/>
            </a:xfrm>
            <a:prstGeom prst="rect">
              <a:avLst/>
            </a:prstGeom>
            <a:noFill/>
          </p:spPr>
          <p:txBody>
            <a:bodyPr wrap="none" rtlCol="0">
              <a:spAutoFit/>
            </a:bodyPr>
            <a:lstStyle/>
            <a:p>
              <a:pPr algn="ctr"/>
              <a:r>
                <a:rPr lang="zh-CN" altLang="en-US" sz="1600" b="1" dirty="0">
                  <a:cs typeface="+mn-ea"/>
                  <a:sym typeface="+mn-lt"/>
                </a:rPr>
                <a:t>name</a:t>
              </a:r>
            </a:p>
          </p:txBody>
        </p:sp>
        <p:sp>
          <p:nvSpPr>
            <p:cNvPr id="47" name="文本框 46"/>
            <p:cNvSpPr txBox="1"/>
            <p:nvPr/>
          </p:nvSpPr>
          <p:spPr>
            <a:xfrm>
              <a:off x="1984475" y="4372241"/>
              <a:ext cx="595035" cy="338554"/>
            </a:xfrm>
            <a:prstGeom prst="rect">
              <a:avLst/>
            </a:prstGeom>
            <a:noFill/>
          </p:spPr>
          <p:txBody>
            <a:bodyPr wrap="none" rtlCol="0">
              <a:spAutoFit/>
            </a:bodyPr>
            <a:lstStyle/>
            <a:p>
              <a:pPr algn="ctr"/>
              <a:r>
                <a:rPr lang="zh-CN" altLang="en-US" sz="1600" dirty="0">
                  <a:cs typeface="+mn-ea"/>
                  <a:sym typeface="+mn-lt"/>
                </a:rPr>
                <a:t>office</a:t>
              </a:r>
            </a:p>
          </p:txBody>
        </p:sp>
        <p:sp>
          <p:nvSpPr>
            <p:cNvPr id="48" name="文本框 47"/>
            <p:cNvSpPr txBox="1"/>
            <p:nvPr/>
          </p:nvSpPr>
          <p:spPr>
            <a:xfrm>
              <a:off x="1172964" y="4758207"/>
              <a:ext cx="2218058" cy="336695"/>
            </a:xfrm>
            <a:prstGeom prst="rect">
              <a:avLst/>
            </a:prstGeom>
            <a:noFill/>
          </p:spPr>
          <p:txBody>
            <a:bodyPr wrap="square" rtlCol="0">
              <a:spAutoFit/>
            </a:bodyPr>
            <a:lstStyle/>
            <a:p>
              <a:pPr algn="ctr">
                <a:lnSpc>
                  <a:spcPct val="150000"/>
                </a:lnSpc>
              </a:pPr>
              <a:r>
                <a:rPr lang="zh-CN" altLang="en-US" sz="1200" dirty="0">
                  <a:solidFill>
                    <a:prstClr val="black">
                      <a:lumMod val="75000"/>
                      <a:lumOff val="25000"/>
                    </a:prstClr>
                  </a:solidFill>
                  <a:cs typeface="+mn-ea"/>
                  <a:sym typeface="+mn-lt"/>
                </a:rPr>
                <a:t>Main work: collecting and organizing information</a:t>
              </a:r>
            </a:p>
          </p:txBody>
        </p:sp>
      </p:grpSp>
      <p:grpSp>
        <p:nvGrpSpPr>
          <p:cNvPr id="49" name="组合 48"/>
          <p:cNvGrpSpPr/>
          <p:nvPr/>
        </p:nvGrpSpPr>
        <p:grpSpPr>
          <a:xfrm>
            <a:off x="8794940" y="1890113"/>
            <a:ext cx="2370968" cy="3940809"/>
            <a:chOff x="1096509" y="1953484"/>
            <a:chExt cx="2370968" cy="3940809"/>
          </a:xfrm>
        </p:grpSpPr>
        <p:sp>
          <p:nvSpPr>
            <p:cNvPr id="50" name="圆角矩形 49"/>
            <p:cNvSpPr/>
            <p:nvPr/>
          </p:nvSpPr>
          <p:spPr>
            <a:xfrm>
              <a:off x="1096509" y="1953484"/>
              <a:ext cx="2370968" cy="3940809"/>
            </a:xfrm>
            <a:prstGeom prst="roundRect">
              <a:avLst>
                <a:gd name="adj" fmla="val 6949"/>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1567203" y="2293060"/>
              <a:ext cx="1429580" cy="142958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1984476" y="4021015"/>
              <a:ext cx="595035" cy="338554"/>
            </a:xfrm>
            <a:prstGeom prst="rect">
              <a:avLst/>
            </a:prstGeom>
            <a:noFill/>
          </p:spPr>
          <p:txBody>
            <a:bodyPr wrap="none" rtlCol="0">
              <a:spAutoFit/>
            </a:bodyPr>
            <a:lstStyle/>
            <a:p>
              <a:pPr algn="ctr"/>
              <a:r>
                <a:rPr lang="zh-CN" altLang="en-US" sz="1600" b="1" dirty="0">
                  <a:cs typeface="+mn-ea"/>
                  <a:sym typeface="+mn-lt"/>
                </a:rPr>
                <a:t>name</a:t>
              </a:r>
            </a:p>
          </p:txBody>
        </p:sp>
        <p:sp>
          <p:nvSpPr>
            <p:cNvPr id="53" name="文本框 52"/>
            <p:cNvSpPr txBox="1"/>
            <p:nvPr/>
          </p:nvSpPr>
          <p:spPr>
            <a:xfrm>
              <a:off x="1984475" y="4372241"/>
              <a:ext cx="595035" cy="338554"/>
            </a:xfrm>
            <a:prstGeom prst="rect">
              <a:avLst/>
            </a:prstGeom>
            <a:noFill/>
          </p:spPr>
          <p:txBody>
            <a:bodyPr wrap="none" rtlCol="0">
              <a:spAutoFit/>
            </a:bodyPr>
            <a:lstStyle/>
            <a:p>
              <a:pPr algn="ctr"/>
              <a:r>
                <a:rPr lang="zh-CN" altLang="en-US" sz="1600" dirty="0">
                  <a:cs typeface="+mn-ea"/>
                  <a:sym typeface="+mn-lt"/>
                </a:rPr>
                <a:t>office</a:t>
              </a:r>
            </a:p>
          </p:txBody>
        </p:sp>
        <p:sp>
          <p:nvSpPr>
            <p:cNvPr id="54" name="文本框 53"/>
            <p:cNvSpPr txBox="1"/>
            <p:nvPr/>
          </p:nvSpPr>
          <p:spPr>
            <a:xfrm>
              <a:off x="1172964" y="4758207"/>
              <a:ext cx="2218058" cy="336695"/>
            </a:xfrm>
            <a:prstGeom prst="rect">
              <a:avLst/>
            </a:prstGeom>
            <a:noFill/>
          </p:spPr>
          <p:txBody>
            <a:bodyPr wrap="square" rtlCol="0">
              <a:spAutoFit/>
            </a:bodyPr>
            <a:lstStyle/>
            <a:p>
              <a:pPr algn="ctr">
                <a:lnSpc>
                  <a:spcPct val="150000"/>
                </a:lnSpc>
              </a:pPr>
              <a:r>
                <a:rPr lang="zh-CN" altLang="en-US" sz="1200" dirty="0">
                  <a:solidFill>
                    <a:prstClr val="black">
                      <a:lumMod val="75000"/>
                      <a:lumOff val="25000"/>
                    </a:prstClr>
                  </a:solidFill>
                  <a:cs typeface="+mn-ea"/>
                  <a:sym typeface="+mn-lt"/>
                </a:rPr>
                <a:t>Main work: collecting and organizing information</a:t>
              </a:r>
            </a:p>
          </p:txBody>
        </p:sp>
      </p:grpSp>
      <p:grpSp>
        <p:nvGrpSpPr>
          <p:cNvPr id="27" name="组合 26"/>
          <p:cNvGrpSpPr/>
          <p:nvPr/>
        </p:nvGrpSpPr>
        <p:grpSpPr>
          <a:xfrm>
            <a:off x="834468" y="324501"/>
            <a:ext cx="4798389" cy="579356"/>
            <a:chOff x="834468" y="324501"/>
            <a:chExt cx="4798389" cy="579356"/>
          </a:xfrm>
        </p:grpSpPr>
        <p:sp>
          <p:nvSpPr>
            <p:cNvPr id="28" name="文本框 27">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Team members</a:t>
              </a:r>
            </a:p>
          </p:txBody>
        </p:sp>
        <p:sp>
          <p:nvSpPr>
            <p:cNvPr id="29" name="文本框 28">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26009744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ppt_x"/>
                                          </p:val>
                                        </p:tav>
                                        <p:tav tm="100000">
                                          <p:val>
                                            <p:strVal val="#ppt_x"/>
                                          </p:val>
                                        </p:tav>
                                      </p:tavLst>
                                    </p:anim>
                                    <p:anim calcmode="lin" valueType="num">
                                      <p:cBhvr additive="base">
                                        <p:cTn id="2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96"/>
          <p:cNvSpPr>
            <a:spLocks noChangeArrowheads="1"/>
          </p:cNvSpPr>
          <p:nvPr/>
        </p:nvSpPr>
        <p:spPr bwMode="auto">
          <a:xfrm>
            <a:off x="5857482" y="2892658"/>
            <a:ext cx="1464816" cy="1464740"/>
          </a:xfrm>
          <a:prstGeom prst="ellipse">
            <a:avLst/>
          </a:prstGeom>
          <a:solidFill>
            <a:schemeClr val="tx1">
              <a:lumMod val="95000"/>
              <a:lumOff val="5000"/>
            </a:schemeClr>
          </a:solidFill>
          <a:ln w="38100">
            <a:solidFill>
              <a:schemeClr val="bg1">
                <a:lumMod val="85000"/>
              </a:schemeClr>
            </a:solidFill>
          </a:ln>
          <a:effectLst/>
        </p:spPr>
        <p:txBody>
          <a:bodyPr wrap="square" lIns="0" tIns="45717" rIns="0" bIns="45717" anchor="ctr">
            <a:normAutofit fontScale="85000" lnSpcReduction="10000"/>
          </a:bodyPr>
          <a:lstStyle/>
          <a:p>
            <a:pPr algn="ctr"/>
            <a:r>
              <a:rPr lang="zh-CN" altLang="en-US" sz="4551" b="1" dirty="0">
                <a:solidFill>
                  <a:prstClr val="white"/>
                </a:solidFill>
                <a:cs typeface="+mn-ea"/>
                <a:sym typeface="+mn-lt"/>
              </a:rPr>
              <a:t>text</a:t>
            </a:r>
          </a:p>
        </p:txBody>
      </p:sp>
      <p:sp>
        <p:nvSpPr>
          <p:cNvPr id="84" name="Oval 102"/>
          <p:cNvSpPr>
            <a:spLocks noChangeArrowheads="1"/>
          </p:cNvSpPr>
          <p:nvPr/>
        </p:nvSpPr>
        <p:spPr bwMode="auto">
          <a:xfrm>
            <a:off x="9773912" y="2994978"/>
            <a:ext cx="1464816" cy="1464740"/>
          </a:xfrm>
          <a:prstGeom prst="ellipse">
            <a:avLst/>
          </a:prstGeom>
          <a:solidFill>
            <a:schemeClr val="tx1">
              <a:lumMod val="95000"/>
              <a:lumOff val="5000"/>
            </a:schemeClr>
          </a:solidFill>
          <a:ln w="38100">
            <a:solidFill>
              <a:schemeClr val="bg1">
                <a:lumMod val="85000"/>
              </a:schemeClr>
            </a:solidFill>
          </a:ln>
          <a:effectLst/>
        </p:spPr>
        <p:txBody>
          <a:bodyPr wrap="square" lIns="0" tIns="45717" rIns="0" bIns="45717" anchor="ctr">
            <a:normAutofit fontScale="85000" lnSpcReduction="10000"/>
          </a:bodyPr>
          <a:lstStyle/>
          <a:p>
            <a:pPr algn="ctr"/>
            <a:r>
              <a:rPr lang="zh-CN" altLang="en-US" sz="4551" b="1" dirty="0">
                <a:solidFill>
                  <a:prstClr val="white"/>
                </a:solidFill>
                <a:cs typeface="+mn-ea"/>
                <a:sym typeface="+mn-lt"/>
              </a:rPr>
              <a:t>text</a:t>
            </a:r>
          </a:p>
        </p:txBody>
      </p:sp>
      <p:sp>
        <p:nvSpPr>
          <p:cNvPr id="85" name="Oval 108"/>
          <p:cNvSpPr>
            <a:spLocks noChangeArrowheads="1"/>
          </p:cNvSpPr>
          <p:nvPr/>
        </p:nvSpPr>
        <p:spPr bwMode="auto">
          <a:xfrm>
            <a:off x="7802484" y="2347735"/>
            <a:ext cx="1464704" cy="1464449"/>
          </a:xfrm>
          <a:prstGeom prst="ellipse">
            <a:avLst/>
          </a:prstGeom>
          <a:solidFill>
            <a:schemeClr val="tx1">
              <a:lumMod val="95000"/>
              <a:lumOff val="5000"/>
            </a:schemeClr>
          </a:solidFill>
          <a:ln w="38100">
            <a:solidFill>
              <a:schemeClr val="bg1">
                <a:lumMod val="85000"/>
              </a:schemeClr>
            </a:solidFill>
          </a:ln>
          <a:effectLst/>
        </p:spPr>
        <p:txBody>
          <a:bodyPr wrap="square" lIns="0" tIns="45717" rIns="0" bIns="45717" anchor="ctr">
            <a:normAutofit fontScale="85000" lnSpcReduction="10000"/>
          </a:bodyPr>
          <a:lstStyle/>
          <a:p>
            <a:pPr algn="ctr"/>
            <a:r>
              <a:rPr lang="zh-CN" altLang="en-US" sz="4551" b="1" dirty="0">
                <a:solidFill>
                  <a:prstClr val="white"/>
                </a:solidFill>
                <a:cs typeface="+mn-ea"/>
                <a:sym typeface="+mn-lt"/>
              </a:rPr>
              <a:t>text</a:t>
            </a:r>
          </a:p>
        </p:txBody>
      </p:sp>
      <p:sp>
        <p:nvSpPr>
          <p:cNvPr id="86" name="AutoShape 46"/>
          <p:cNvSpPr>
            <a:spLocks noChangeArrowheads="1"/>
          </p:cNvSpPr>
          <p:nvPr/>
        </p:nvSpPr>
        <p:spPr bwMode="auto">
          <a:xfrm>
            <a:off x="8055936" y="3592478"/>
            <a:ext cx="914350" cy="753890"/>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headEnd/>
            <a:tailEnd/>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87" name="AutoShape 65"/>
          <p:cNvSpPr>
            <a:spLocks noChangeArrowheads="1"/>
          </p:cNvSpPr>
          <p:nvPr/>
        </p:nvSpPr>
        <p:spPr bwMode="auto">
          <a:xfrm rot="-2367420">
            <a:off x="6752775" y="3936971"/>
            <a:ext cx="914350" cy="753890"/>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headEnd/>
            <a:tailEnd/>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88" name="AutoShape 66"/>
          <p:cNvSpPr>
            <a:spLocks noChangeArrowheads="1"/>
          </p:cNvSpPr>
          <p:nvPr/>
        </p:nvSpPr>
        <p:spPr bwMode="auto">
          <a:xfrm rot="2480061">
            <a:off x="9302149" y="3935381"/>
            <a:ext cx="914350" cy="753892"/>
          </a:xfrm>
          <a:prstGeom prst="upArrow">
            <a:avLst>
              <a:gd name="adj1" fmla="val 52833"/>
              <a:gd name="adj2" fmla="val 45940"/>
            </a:avLst>
          </a:prstGeom>
          <a:gradFill rotWithShape="1">
            <a:gsLst>
              <a:gs pos="0">
                <a:schemeClr val="tx1">
                  <a:lumMod val="50000"/>
                  <a:lumOff val="50000"/>
                </a:schemeClr>
              </a:gs>
              <a:gs pos="100000">
                <a:srgbClr val="FFFFFF">
                  <a:alpha val="0"/>
                </a:srgbClr>
              </a:gs>
            </a:gsLst>
            <a:lin ang="5400000" scaled="1"/>
          </a:gradFill>
          <a:ln w="9525" algn="ctr">
            <a:noFill/>
            <a:miter lim="800000"/>
            <a:headEnd/>
            <a:tailEnd/>
          </a:ln>
        </p:spPr>
        <p:txBody>
          <a:bodyPr wrap="none" lIns="91431" tIns="45717" rIns="91431" bIns="45717" anchor="ctr"/>
          <a:lstStyle/>
          <a:p>
            <a:pPr latinLnBrk="1">
              <a:defRPr/>
            </a:pPr>
            <a:endParaRPr kumimoji="1" lang="ko-KR" altLang="ko-KR" sz="2400" dirty="0">
              <a:solidFill>
                <a:prstClr val="black"/>
              </a:solidFill>
              <a:cs typeface="+mn-ea"/>
              <a:sym typeface="+mn-lt"/>
            </a:endParaRPr>
          </a:p>
        </p:txBody>
      </p:sp>
      <p:sp>
        <p:nvSpPr>
          <p:cNvPr id="89" name="文本框 88"/>
          <p:cNvSpPr txBox="1"/>
          <p:nvPr/>
        </p:nvSpPr>
        <p:spPr>
          <a:xfrm>
            <a:off x="5857486" y="4968389"/>
            <a:ext cx="5326981" cy="324122"/>
          </a:xfrm>
          <a:prstGeom prst="rect">
            <a:avLst/>
          </a:prstGeom>
          <a:noFill/>
        </p:spPr>
        <p:txBody>
          <a:bodyPr wrap="square" lIns="91431" tIns="45717" rIns="91431" bIns="45717" rtlCol="0">
            <a:spAutoFit/>
          </a:bodyPr>
          <a:lstStyle/>
          <a:p>
            <a:pPr algn="ctr">
              <a:lnSpc>
                <a:spcPct val="150000"/>
              </a:lnSpc>
            </a:pPr>
            <a:r>
              <a:rPr lang="zh-CN" altLang="en-US" sz="1138" dirty="0">
                <a:solidFill>
                  <a:prstClr val="black">
                    <a:lumMod val="50000"/>
                    <a:lumOff val="50000"/>
                  </a:prstClr>
                </a:solidFill>
                <a:cs typeface="+mn-ea"/>
                <a:sym typeface="+mn-lt"/>
              </a:rPr>
              <a:t>Without unnecessary text modifications, the description is itemized in a concise manner</a:t>
            </a:r>
            <a:r>
              <a:rPr lang="en-US" altLang="zh-CN" sz="1138" dirty="0">
                <a:solidFill>
                  <a:prstClr val="black">
                    <a:lumMod val="50000"/>
                    <a:lumOff val="50000"/>
                  </a:prstClr>
                </a:solidFill>
                <a:cs typeface="+mn-ea"/>
                <a:sym typeface="+mn-lt"/>
              </a:rPr>
              <a:t>......</a:t>
            </a:r>
          </a:p>
        </p:txBody>
      </p:sp>
      <p:sp>
        <p:nvSpPr>
          <p:cNvPr id="91" name="文本框 90"/>
          <p:cNvSpPr txBox="1"/>
          <p:nvPr/>
        </p:nvSpPr>
        <p:spPr>
          <a:xfrm>
            <a:off x="1131285" y="2640363"/>
            <a:ext cx="3896571" cy="3139315"/>
          </a:xfrm>
          <a:prstGeom prst="rect">
            <a:avLst/>
          </a:prstGeom>
          <a:noFill/>
        </p:spPr>
        <p:txBody>
          <a:bodyPr wrap="square" lIns="91431" tIns="45717" rIns="91431" bIns="45717" rtlCol="0">
            <a:spAutoFit/>
          </a:bodyPr>
          <a:lstStyle/>
          <a:p>
            <a:pPr algn="just">
              <a:lnSpc>
                <a:spcPct val="150000"/>
              </a:lnSpc>
            </a:pPr>
            <a:endParaRPr lang="zh-CN" altLang="en-US" sz="1200" dirty="0">
              <a:solidFill>
                <a:prstClr val="black">
                  <a:lumMod val="75000"/>
                  <a:lumOff val="25000"/>
                </a:prstClr>
              </a:solidFill>
              <a:cs typeface="+mn-ea"/>
              <a:sym typeface="+mn-lt"/>
            </a:endParaRPr>
          </a:p>
          <a:p>
            <a:pPr algn="just">
              <a:lnSpc>
                <a:spcPct val="150000"/>
              </a:lnSpc>
            </a:pPr>
            <a:r>
              <a:rPr lang="zh-CN" altLang="en-US" sz="1200" dirty="0">
                <a:solidFill>
                  <a:prstClr val="black">
                    <a:lumMod val="75000"/>
                    <a:lumOff val="25000"/>
                  </a:prstClr>
                </a:solidFill>
                <a:cs typeface="+mn-ea"/>
                <a:sym typeface="+mn-lt"/>
              </a:rPr>
              <a:t>"Keep clean" company only serves domestic college students, the spirit of high quality, high efficiency, low price service</a:t>
            </a:r>
          </a:p>
          <a:p>
            <a:pPr algn="just">
              <a:lnSpc>
                <a:spcPct val="150000"/>
              </a:lnSpc>
            </a:pPr>
            <a:endParaRPr lang="zh-CN" altLang="en-US" sz="1200" dirty="0">
              <a:solidFill>
                <a:prstClr val="black">
                  <a:lumMod val="75000"/>
                  <a:lumOff val="25000"/>
                </a:prstClr>
              </a:solidFill>
              <a:cs typeface="+mn-ea"/>
              <a:sym typeface="+mn-lt"/>
            </a:endParaRPr>
          </a:p>
          <a:p>
            <a:pPr algn="just">
              <a:lnSpc>
                <a:spcPct val="150000"/>
              </a:lnSpc>
            </a:pPr>
            <a:r>
              <a:rPr lang="zh-CN" altLang="en-US" sz="1200" dirty="0">
                <a:solidFill>
                  <a:prstClr val="black">
                    <a:lumMod val="75000"/>
                    <a:lumOff val="25000"/>
                  </a:prstClr>
                </a:solidFill>
                <a:cs typeface="+mn-ea"/>
                <a:sym typeface="+mn-lt"/>
              </a:rPr>
              <a:t>Concept, so that domestic college students have an in-depth understanding of our company, our chain stores all over the country</a:t>
            </a:r>
          </a:p>
          <a:p>
            <a:pPr algn="just">
              <a:lnSpc>
                <a:spcPct val="150000"/>
              </a:lnSpc>
            </a:pPr>
            <a:endParaRPr lang="zh-CN" altLang="en-US" sz="1200" dirty="0">
              <a:solidFill>
                <a:prstClr val="black">
                  <a:lumMod val="75000"/>
                  <a:lumOff val="25000"/>
                </a:prstClr>
              </a:solidFill>
              <a:cs typeface="+mn-ea"/>
              <a:sym typeface="+mn-lt"/>
            </a:endParaRPr>
          </a:p>
          <a:p>
            <a:pPr algn="just">
              <a:lnSpc>
                <a:spcPct val="150000"/>
              </a:lnSpc>
            </a:pPr>
            <a:r>
              <a:rPr lang="zh-CN" altLang="en-US" sz="1200" dirty="0">
                <a:solidFill>
                  <a:prstClr val="black">
                    <a:lumMod val="75000"/>
                    <a:lumOff val="25000"/>
                  </a:prstClr>
                </a:solidFill>
                <a:cs typeface="+mn-ea"/>
                <a:sym typeface="+mn-lt"/>
              </a:rPr>
              <a:t>Around the university, will be "keep clean" name into the daily life of domestic college students.</a:t>
            </a:r>
          </a:p>
          <a:p>
            <a:pPr algn="just">
              <a:lnSpc>
                <a:spcPct val="150000"/>
              </a:lnSpc>
            </a:pPr>
            <a:endParaRPr lang="zh-CN" altLang="en-US" sz="1200" dirty="0">
              <a:solidFill>
                <a:prstClr val="black">
                  <a:lumMod val="75000"/>
                  <a:lumOff val="25000"/>
                </a:prstClr>
              </a:solidFill>
              <a:cs typeface="+mn-ea"/>
              <a:sym typeface="+mn-lt"/>
            </a:endParaRPr>
          </a:p>
          <a:p>
            <a:pPr algn="just">
              <a:lnSpc>
                <a:spcPct val="150000"/>
              </a:lnSpc>
            </a:pPr>
            <a:r>
              <a:rPr lang="zh-CN" altLang="en-US" sz="1200" dirty="0">
                <a:solidFill>
                  <a:prstClr val="black">
                    <a:lumMod val="75000"/>
                    <a:lumOff val="25000"/>
                  </a:prstClr>
                </a:solidFill>
                <a:cs typeface="+mn-ea"/>
                <a:sym typeface="+mn-lt"/>
              </a:rPr>
              <a:t> </a:t>
            </a:r>
          </a:p>
        </p:txBody>
      </p:sp>
      <p:grpSp>
        <p:nvGrpSpPr>
          <p:cNvPr id="92" name="组合 91"/>
          <p:cNvGrpSpPr/>
          <p:nvPr/>
        </p:nvGrpSpPr>
        <p:grpSpPr>
          <a:xfrm>
            <a:off x="938534" y="2161360"/>
            <a:ext cx="2210283" cy="459287"/>
            <a:chOff x="1523927" y="5479289"/>
            <a:chExt cx="2812209" cy="647191"/>
          </a:xfrm>
        </p:grpSpPr>
        <p:sp>
          <p:nvSpPr>
            <p:cNvPr id="93" name="圆角矩形 92"/>
            <p:cNvSpPr/>
            <p:nvPr/>
          </p:nvSpPr>
          <p:spPr>
            <a:xfrm>
              <a:off x="1795625" y="5479289"/>
              <a:ext cx="2268814" cy="647191"/>
            </a:xfrm>
            <a:prstGeom prst="roundRect">
              <a:avLst/>
            </a:prstGeom>
            <a:solidFill>
              <a:schemeClr val="tx1">
                <a:lumMod val="95000"/>
                <a:lumOff val="5000"/>
              </a:schemeClr>
            </a:soli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cs typeface="+mn-ea"/>
                <a:sym typeface="+mn-lt"/>
              </a:endParaRPr>
            </a:p>
          </p:txBody>
        </p:sp>
        <p:sp>
          <p:nvSpPr>
            <p:cNvPr id="94" name="MH_SubTitle_1"/>
            <p:cNvSpPr/>
            <p:nvPr>
              <p:custDataLst>
                <p:tags r:id="rId1"/>
              </p:custDataLst>
            </p:nvPr>
          </p:nvSpPr>
          <p:spPr>
            <a:xfrm>
              <a:off x="1523927" y="5479289"/>
              <a:ext cx="2812209" cy="5848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lnSpc>
                  <a:spcPct val="150000"/>
                </a:lnSpc>
                <a:defRPr/>
              </a:pPr>
              <a:r>
                <a:rPr lang="zh-CN" altLang="en-US" b="1" dirty="0">
                  <a:solidFill>
                    <a:prstClr val="white"/>
                  </a:solidFill>
                  <a:cs typeface="+mn-ea"/>
                  <a:sym typeface="+mn-lt"/>
                </a:rPr>
                <a:t>Cultural spirit</a:t>
              </a:r>
            </a:p>
          </p:txBody>
        </p:sp>
      </p:grpSp>
      <p:grpSp>
        <p:nvGrpSpPr>
          <p:cNvPr id="23" name="组合 22"/>
          <p:cNvGrpSpPr/>
          <p:nvPr/>
        </p:nvGrpSpPr>
        <p:grpSpPr>
          <a:xfrm>
            <a:off x="834468" y="324501"/>
            <a:ext cx="4798389" cy="579356"/>
            <a:chOff x="834468" y="324501"/>
            <a:chExt cx="4798389" cy="579356"/>
          </a:xfrm>
        </p:grpSpPr>
        <p:sp>
          <p:nvSpPr>
            <p:cNvPr id="24" name="文本框 23">
              <a:extLst>
                <a:ext uri="{FF2B5EF4-FFF2-40B4-BE49-F238E27FC236}">
                  <a16:creationId xmlns:a16="http://schemas.microsoft.com/office/drawing/2014/main" id="{9B93AB08-CB71-4FDC-86E4-02FB8A6CC260}"/>
                </a:ext>
              </a:extLst>
            </p:cNvPr>
            <p:cNvSpPr txBox="1"/>
            <p:nvPr/>
          </p:nvSpPr>
          <p:spPr>
            <a:xfrm>
              <a:off x="834468" y="324501"/>
              <a:ext cx="3550557" cy="400110"/>
            </a:xfrm>
            <a:prstGeom prst="rect">
              <a:avLst/>
            </a:prstGeom>
            <a:noFill/>
          </p:spPr>
          <p:txBody>
            <a:bodyPr wrap="square" rtlCol="0">
              <a:spAutoFit/>
            </a:bodyPr>
            <a:lstStyle/>
            <a:p>
              <a:pPr defTabSz="457200"/>
              <a:r>
                <a:rPr lang="zh-CN" altLang="en-US" sz="2000" b="1" dirty="0">
                  <a:solidFill>
                    <a:prstClr val="black"/>
                  </a:solidFill>
                  <a:cs typeface="+mn-ea"/>
                  <a:sym typeface="+mn-lt"/>
                </a:rPr>
                <a:t>corporate culture</a:t>
              </a:r>
            </a:p>
          </p:txBody>
        </p:sp>
        <p:sp>
          <p:nvSpPr>
            <p:cNvPr id="25" name="文本框 24">
              <a:extLst>
                <a:ext uri="{FF2B5EF4-FFF2-40B4-BE49-F238E27FC236}">
                  <a16:creationId xmlns:a16="http://schemas.microsoft.com/office/drawing/2014/main" id="{A92A4A3F-B186-4633-B3C4-EBD531B319B1}"/>
                </a:ext>
              </a:extLst>
            </p:cNvPr>
            <p:cNvSpPr txBox="1"/>
            <p:nvPr/>
          </p:nvSpPr>
          <p:spPr>
            <a:xfrm>
              <a:off x="852756" y="642503"/>
              <a:ext cx="4780101" cy="261354"/>
            </a:xfrm>
            <a:prstGeom prst="rect">
              <a:avLst/>
            </a:prstGeom>
            <a:noFill/>
          </p:spPr>
          <p:txBody>
            <a:bodyPr wrap="square" rtlCol="0">
              <a:spAutoFit/>
            </a:bodyPr>
            <a:lstStyle/>
            <a:p>
              <a:pPr>
                <a:lnSpc>
                  <a:spcPct val="120000"/>
                </a:lnSpc>
                <a:spcBef>
                  <a:spcPct val="0"/>
                </a:spcBef>
              </a:pPr>
              <a:r>
                <a:rPr lang="en-US" altLang="zh-CN" sz="1000" dirty="0">
                  <a:solidFill>
                    <a:schemeClr val="bg1">
                      <a:lumMod val="50000"/>
                    </a:schemeClr>
                  </a:solidFill>
                  <a:cs typeface="+mn-ea"/>
                  <a:sym typeface="+mn-lt"/>
                </a:rPr>
                <a:t>Simple project cooperation business plan</a:t>
              </a:r>
              <a:endParaRPr lang="zh-CN" altLang="zh-CN" sz="1000" dirty="0">
                <a:solidFill>
                  <a:schemeClr val="bg1">
                    <a:lumMod val="50000"/>
                  </a:schemeClr>
                </a:solidFill>
                <a:cs typeface="+mn-ea"/>
                <a:sym typeface="+mn-lt"/>
              </a:endParaRPr>
            </a:p>
          </p:txBody>
        </p:sp>
      </p:grpSp>
    </p:spTree>
    <p:extLst>
      <p:ext uri="{BB962C8B-B14F-4D97-AF65-F5344CB8AC3E}">
        <p14:creationId xmlns:p14="http://schemas.microsoft.com/office/powerpoint/2010/main" val="3447665322"/>
      </p:ext>
    </p:extLst>
  </p:cSld>
  <p:clrMapOvr>
    <a:masterClrMapping/>
  </p:clrMapOvr>
  <p:transition spd="slow" advClick="0" advTm="310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2" presetClass="entr" presetSubtype="4"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 calcmode="lin" valueType="num">
                                      <p:cBhvr additive="base">
                                        <p:cTn id="10" dur="500" fill="hold"/>
                                        <p:tgtEl>
                                          <p:spTgt spid="92"/>
                                        </p:tgtEl>
                                        <p:attrNameLst>
                                          <p:attrName>ppt_x</p:attrName>
                                        </p:attrNameLst>
                                      </p:cBhvr>
                                      <p:tavLst>
                                        <p:tav tm="0">
                                          <p:val>
                                            <p:strVal val="#ppt_x"/>
                                          </p:val>
                                        </p:tav>
                                        <p:tav tm="100000">
                                          <p:val>
                                            <p:strVal val="#ppt_x"/>
                                          </p:val>
                                        </p:tav>
                                      </p:tavLst>
                                    </p:anim>
                                    <p:anim calcmode="lin" valueType="num">
                                      <p:cBhvr additive="base">
                                        <p:cTn id="11" dur="500" fill="hold"/>
                                        <p:tgtEl>
                                          <p:spTgt spid="92"/>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1000"/>
                                        <p:tgtEl>
                                          <p:spTgt spid="83"/>
                                        </p:tgtEl>
                                      </p:cBhvr>
                                    </p:animEffect>
                                    <p:anim calcmode="lin" valueType="num">
                                      <p:cBhvr>
                                        <p:cTn id="15" dur="1000" fill="hold"/>
                                        <p:tgtEl>
                                          <p:spTgt spid="83"/>
                                        </p:tgtEl>
                                        <p:attrNameLst>
                                          <p:attrName>ppt_x</p:attrName>
                                        </p:attrNameLst>
                                      </p:cBhvr>
                                      <p:tavLst>
                                        <p:tav tm="0">
                                          <p:val>
                                            <p:strVal val="#ppt_x"/>
                                          </p:val>
                                        </p:tav>
                                        <p:tav tm="100000">
                                          <p:val>
                                            <p:strVal val="#ppt_x"/>
                                          </p:val>
                                        </p:tav>
                                      </p:tavLst>
                                    </p:anim>
                                    <p:anim calcmode="lin" valueType="num">
                                      <p:cBhvr>
                                        <p:cTn id="16" dur="1000" fill="hold"/>
                                        <p:tgtEl>
                                          <p:spTgt spid="83"/>
                                        </p:tgtEl>
                                        <p:attrNameLst>
                                          <p:attrName>ppt_y</p:attrName>
                                        </p:attrNameLst>
                                      </p:cBhvr>
                                      <p:tavLst>
                                        <p:tav tm="0">
                                          <p:val>
                                            <p:strVal val="#ppt_y+.1"/>
                                          </p:val>
                                        </p:tav>
                                        <p:tav tm="100000">
                                          <p:val>
                                            <p:strVal val="#ppt_y"/>
                                          </p:val>
                                        </p:tav>
                                      </p:tavLst>
                                    </p:anim>
                                  </p:childTnLst>
                                </p:cTn>
                              </p:par>
                            </p:childTnLst>
                          </p:cTn>
                        </p:par>
                        <p:par>
                          <p:cTn id="17" fill="hold">
                            <p:stCondLst>
                              <p:cond delay="5150"/>
                            </p:stCondLst>
                            <p:childTnLst>
                              <p:par>
                                <p:cTn id="18" presetID="22" presetClass="entr" presetSubtype="4"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wipe(down)">
                                      <p:cBhvr>
                                        <p:cTn id="20" dur="500"/>
                                        <p:tgtEl>
                                          <p:spTgt spid="87"/>
                                        </p:tgtEl>
                                      </p:cBhvr>
                                    </p:animEffect>
                                  </p:childTnLst>
                                </p:cTn>
                              </p:par>
                            </p:childTnLst>
                          </p:cTn>
                        </p:par>
                        <p:par>
                          <p:cTn id="21" fill="hold">
                            <p:stCondLst>
                              <p:cond delay="5650"/>
                            </p:stCondLst>
                            <p:childTnLst>
                              <p:par>
                                <p:cTn id="22" presetID="42" presetClass="entr" presetSubtype="0"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anim calcmode="lin" valueType="num">
                                      <p:cBhvr>
                                        <p:cTn id="25" dur="1000" fill="hold"/>
                                        <p:tgtEl>
                                          <p:spTgt spid="85"/>
                                        </p:tgtEl>
                                        <p:attrNameLst>
                                          <p:attrName>ppt_x</p:attrName>
                                        </p:attrNameLst>
                                      </p:cBhvr>
                                      <p:tavLst>
                                        <p:tav tm="0">
                                          <p:val>
                                            <p:strVal val="#ppt_x"/>
                                          </p:val>
                                        </p:tav>
                                        <p:tav tm="100000">
                                          <p:val>
                                            <p:strVal val="#ppt_x"/>
                                          </p:val>
                                        </p:tav>
                                      </p:tavLst>
                                    </p:anim>
                                    <p:anim calcmode="lin" valueType="num">
                                      <p:cBhvr>
                                        <p:cTn id="26" dur="1000" fill="hold"/>
                                        <p:tgtEl>
                                          <p:spTgt spid="85"/>
                                        </p:tgtEl>
                                        <p:attrNameLst>
                                          <p:attrName>ppt_y</p:attrName>
                                        </p:attrNameLst>
                                      </p:cBhvr>
                                      <p:tavLst>
                                        <p:tav tm="0">
                                          <p:val>
                                            <p:strVal val="#ppt_y+.1"/>
                                          </p:val>
                                        </p:tav>
                                        <p:tav tm="100000">
                                          <p:val>
                                            <p:strVal val="#ppt_y"/>
                                          </p:val>
                                        </p:tav>
                                      </p:tavLst>
                                    </p:anim>
                                  </p:childTnLst>
                                </p:cTn>
                              </p:par>
                            </p:childTnLst>
                          </p:cTn>
                        </p:par>
                        <p:par>
                          <p:cTn id="27" fill="hold">
                            <p:stCondLst>
                              <p:cond delay="6650"/>
                            </p:stCondLst>
                            <p:childTnLst>
                              <p:par>
                                <p:cTn id="28" presetID="22" presetClass="entr" presetSubtype="4"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wipe(down)">
                                      <p:cBhvr>
                                        <p:cTn id="30" dur="500"/>
                                        <p:tgtEl>
                                          <p:spTgt spid="86"/>
                                        </p:tgtEl>
                                      </p:cBhvr>
                                    </p:animEffect>
                                  </p:childTnLst>
                                </p:cTn>
                              </p:par>
                            </p:childTnLst>
                          </p:cTn>
                        </p:par>
                        <p:par>
                          <p:cTn id="31" fill="hold">
                            <p:stCondLst>
                              <p:cond delay="7150"/>
                            </p:stCondLst>
                            <p:childTnLst>
                              <p:par>
                                <p:cTn id="32" presetID="42"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8150"/>
                            </p:stCondLst>
                            <p:childTnLst>
                              <p:par>
                                <p:cTn id="38" presetID="22" presetClass="entr" presetSubtype="4" fill="hold" grpId="0"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par>
                          <p:cTn id="41" fill="hold">
                            <p:stCondLst>
                              <p:cond delay="865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p:bldP spid="9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4167293-66FC-42C1-B370-34AFFFBEB1D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项目申报"/>
</p:tagLst>
</file>

<file path=ppt/tags/tag10.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01195634"/>
  <p:tag name="MH_LIBRARY" val="GRAPHIC"/>
  <p:tag name="MH_TYPE" val="SubTitle"/>
  <p:tag name="MH_ORDER" val="1"/>
</p:tagLst>
</file>

<file path=ppt/theme/theme1.xml><?xml version="1.0" encoding="utf-8"?>
<a:theme xmlns:a="http://schemas.openxmlformats.org/drawingml/2006/main" name="www.jp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xaip44i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3199</Words>
  <Application>Microsoft Office PowerPoint</Application>
  <PresentationFormat>宽屏</PresentationFormat>
  <Paragraphs>395</Paragraphs>
  <Slides>39</Slides>
  <Notes>32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39</vt:i4>
      </vt:variant>
    </vt:vector>
  </HeadingPairs>
  <TitlesOfParts>
    <vt:vector size="49" baseType="lpstr">
      <vt:lpstr>Gill Sans</vt:lpstr>
      <vt:lpstr>Stone Sans</vt:lpstr>
      <vt:lpstr>等线</vt:lpstr>
      <vt:lpstr>方正黑体简体</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www.jpppt.com</cp:keywords>
  <dc:description>www.jpppt.com</dc:description>
  <cp:lastModifiedBy/>
  <cp:revision>1</cp:revision>
  <dcterms:created xsi:type="dcterms:W3CDTF">2020-06-11T09:12:31Z</dcterms:created>
  <dcterms:modified xsi:type="dcterms:W3CDTF">2021-08-21T15:43:35Z</dcterms:modified>
</cp:coreProperties>
</file>